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8" r:id="rId3"/>
    <p:sldId id="257" r:id="rId4"/>
    <p:sldId id="264" r:id="rId5"/>
    <p:sldId id="259" r:id="rId6"/>
    <p:sldId id="260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B8CFB5-B236-40E8-90AC-FA559436D799}" type="doc">
      <dgm:prSet loTypeId="urn:microsoft.com/office/officeart/2009/layout/ReverseList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9D48E6E-9EC4-4933-982C-C0C8DAF93306}">
      <dgm:prSet phldrT="[Text]"/>
      <dgm:spPr/>
      <dgm:t>
        <a:bodyPr/>
        <a:lstStyle/>
        <a:p>
          <a:pPr algn="ctr"/>
          <a:r>
            <a:rPr lang="en-US" dirty="0"/>
            <a:t>Ocean Decade </a:t>
          </a:r>
        </a:p>
        <a:p>
          <a:pPr algn="ctr"/>
          <a:r>
            <a:rPr lang="en-US" dirty="0"/>
            <a:t>Ocean Decade  Coordination Unit</a:t>
          </a:r>
        </a:p>
      </dgm:t>
    </dgm:pt>
    <dgm:pt modelId="{7273CF4C-7F73-4F4C-B4DD-7CFC91B6DD1B}" type="parTrans" cxnId="{4D868676-E068-4377-9A67-F0FF661055CF}">
      <dgm:prSet/>
      <dgm:spPr/>
      <dgm:t>
        <a:bodyPr/>
        <a:lstStyle/>
        <a:p>
          <a:endParaRPr lang="en-US"/>
        </a:p>
      </dgm:t>
    </dgm:pt>
    <dgm:pt modelId="{35BAFE1B-34CB-4CA6-AE1C-9C1DC82C2104}" type="sibTrans" cxnId="{4D868676-E068-4377-9A67-F0FF661055CF}">
      <dgm:prSet/>
      <dgm:spPr/>
      <dgm:t>
        <a:bodyPr/>
        <a:lstStyle/>
        <a:p>
          <a:endParaRPr lang="en-US"/>
        </a:p>
      </dgm:t>
    </dgm:pt>
    <dgm:pt modelId="{69589879-264C-4AA7-9EC4-28EB1068C119}">
      <dgm:prSet phldrT="[Text]"/>
      <dgm:spPr/>
      <dgm:t>
        <a:bodyPr/>
        <a:lstStyle/>
        <a:p>
          <a:pPr algn="ctr"/>
          <a:r>
            <a:rPr lang="en-US" dirty="0"/>
            <a:t>TRS/ ODTP</a:t>
          </a:r>
        </a:p>
        <a:p>
          <a:pPr algn="ctr"/>
          <a:r>
            <a:rPr lang="en-US" dirty="0"/>
            <a:t>/ODTP-SC</a:t>
          </a:r>
        </a:p>
      </dgm:t>
    </dgm:pt>
    <dgm:pt modelId="{8F45838E-FD43-4FB5-9CA9-8F5A6531ABAB}" type="parTrans" cxnId="{39DA54EA-293C-4A7D-8620-00A757335A34}">
      <dgm:prSet/>
      <dgm:spPr/>
      <dgm:t>
        <a:bodyPr/>
        <a:lstStyle/>
        <a:p>
          <a:endParaRPr lang="en-US"/>
        </a:p>
      </dgm:t>
    </dgm:pt>
    <dgm:pt modelId="{12A60D9A-87DC-4977-B981-9301ED29F628}" type="sibTrans" cxnId="{39DA54EA-293C-4A7D-8620-00A757335A34}">
      <dgm:prSet/>
      <dgm:spPr/>
      <dgm:t>
        <a:bodyPr/>
        <a:lstStyle/>
        <a:p>
          <a:endParaRPr lang="en-US"/>
        </a:p>
      </dgm:t>
    </dgm:pt>
    <dgm:pt modelId="{CF8A45ED-17C5-411E-A8A4-50056020E93C}" type="pres">
      <dgm:prSet presAssocID="{CCB8CFB5-B236-40E8-90AC-FA559436D799}" presName="Name0" presStyleCnt="0">
        <dgm:presLayoutVars>
          <dgm:chMax val="2"/>
          <dgm:chPref val="2"/>
          <dgm:animLvl val="lvl"/>
        </dgm:presLayoutVars>
      </dgm:prSet>
      <dgm:spPr/>
    </dgm:pt>
    <dgm:pt modelId="{D4427296-A012-4F69-BFA0-6A48AB725A96}" type="pres">
      <dgm:prSet presAssocID="{CCB8CFB5-B236-40E8-90AC-FA559436D799}" presName="LeftText" presStyleLbl="revTx" presStyleIdx="0" presStyleCnt="0">
        <dgm:presLayoutVars>
          <dgm:bulletEnabled val="1"/>
        </dgm:presLayoutVars>
      </dgm:prSet>
      <dgm:spPr/>
    </dgm:pt>
    <dgm:pt modelId="{59BC5D9E-4771-4687-A7AE-36F3CDC9DE2B}" type="pres">
      <dgm:prSet presAssocID="{CCB8CFB5-B236-40E8-90AC-FA559436D799}" presName="LeftNode" presStyleLbl="bgImgPlace1" presStyleIdx="0" presStyleCnt="2">
        <dgm:presLayoutVars>
          <dgm:chMax val="2"/>
          <dgm:chPref val="2"/>
        </dgm:presLayoutVars>
      </dgm:prSet>
      <dgm:spPr/>
    </dgm:pt>
    <dgm:pt modelId="{E81696F5-0AA3-4285-9D3C-C91B3CA34C6B}" type="pres">
      <dgm:prSet presAssocID="{CCB8CFB5-B236-40E8-90AC-FA559436D799}" presName="RightText" presStyleLbl="revTx" presStyleIdx="0" presStyleCnt="0">
        <dgm:presLayoutVars>
          <dgm:bulletEnabled val="1"/>
        </dgm:presLayoutVars>
      </dgm:prSet>
      <dgm:spPr/>
    </dgm:pt>
    <dgm:pt modelId="{4EAAAF31-63B4-4437-9003-1D284FD06878}" type="pres">
      <dgm:prSet presAssocID="{CCB8CFB5-B236-40E8-90AC-FA559436D799}" presName="RightNode" presStyleLbl="bgImgPlace1" presStyleIdx="1" presStyleCnt="2">
        <dgm:presLayoutVars>
          <dgm:chMax val="0"/>
          <dgm:chPref val="0"/>
        </dgm:presLayoutVars>
      </dgm:prSet>
      <dgm:spPr/>
    </dgm:pt>
    <dgm:pt modelId="{B349BDBC-2FDB-4C93-9747-87582D76BFC6}" type="pres">
      <dgm:prSet presAssocID="{CCB8CFB5-B236-40E8-90AC-FA559436D799}" presName="TopArrow" presStyleLbl="node1" presStyleIdx="0" presStyleCnt="2"/>
      <dgm:spPr/>
    </dgm:pt>
    <dgm:pt modelId="{419FF464-2434-4A7A-90F4-4563E52F029E}" type="pres">
      <dgm:prSet presAssocID="{CCB8CFB5-B236-40E8-90AC-FA559436D799}" presName="BottomArrow" presStyleLbl="node1" presStyleIdx="1" presStyleCnt="2"/>
      <dgm:spPr/>
    </dgm:pt>
  </dgm:ptLst>
  <dgm:cxnLst>
    <dgm:cxn modelId="{399C115C-356E-429A-951C-9983B2C13563}" type="presOf" srcId="{09D48E6E-9EC4-4933-982C-C0C8DAF93306}" destId="{D4427296-A012-4F69-BFA0-6A48AB725A96}" srcOrd="0" destOrd="0" presId="urn:microsoft.com/office/officeart/2009/layout/ReverseList"/>
    <dgm:cxn modelId="{9E481B5F-EDA4-4611-A2B8-823FF3E53901}" type="presOf" srcId="{69589879-264C-4AA7-9EC4-28EB1068C119}" destId="{4EAAAF31-63B4-4437-9003-1D284FD06878}" srcOrd="1" destOrd="0" presId="urn:microsoft.com/office/officeart/2009/layout/ReverseList"/>
    <dgm:cxn modelId="{5C176B61-9879-4C5B-B4F4-B50C0ABD986F}" type="presOf" srcId="{09D48E6E-9EC4-4933-982C-C0C8DAF93306}" destId="{59BC5D9E-4771-4687-A7AE-36F3CDC9DE2B}" srcOrd="1" destOrd="0" presId="urn:microsoft.com/office/officeart/2009/layout/ReverseList"/>
    <dgm:cxn modelId="{4D868676-E068-4377-9A67-F0FF661055CF}" srcId="{CCB8CFB5-B236-40E8-90AC-FA559436D799}" destId="{09D48E6E-9EC4-4933-982C-C0C8DAF93306}" srcOrd="0" destOrd="0" parTransId="{7273CF4C-7F73-4F4C-B4DD-7CFC91B6DD1B}" sibTransId="{35BAFE1B-34CB-4CA6-AE1C-9C1DC82C2104}"/>
    <dgm:cxn modelId="{44019C7D-D27D-47E5-A2A4-DCE7D686553F}" type="presOf" srcId="{CCB8CFB5-B236-40E8-90AC-FA559436D799}" destId="{CF8A45ED-17C5-411E-A8A4-50056020E93C}" srcOrd="0" destOrd="0" presId="urn:microsoft.com/office/officeart/2009/layout/ReverseList"/>
    <dgm:cxn modelId="{22CDAA83-8CFC-4074-942C-10F45C7C877D}" type="presOf" srcId="{69589879-264C-4AA7-9EC4-28EB1068C119}" destId="{E81696F5-0AA3-4285-9D3C-C91B3CA34C6B}" srcOrd="0" destOrd="0" presId="urn:microsoft.com/office/officeart/2009/layout/ReverseList"/>
    <dgm:cxn modelId="{39DA54EA-293C-4A7D-8620-00A757335A34}" srcId="{CCB8CFB5-B236-40E8-90AC-FA559436D799}" destId="{69589879-264C-4AA7-9EC4-28EB1068C119}" srcOrd="1" destOrd="0" parTransId="{8F45838E-FD43-4FB5-9CA9-8F5A6531ABAB}" sibTransId="{12A60D9A-87DC-4977-B981-9301ED29F628}"/>
    <dgm:cxn modelId="{B5DBEB64-A71D-4C3C-AFDE-D1A8F8E87B9A}" type="presParOf" srcId="{CF8A45ED-17C5-411E-A8A4-50056020E93C}" destId="{D4427296-A012-4F69-BFA0-6A48AB725A96}" srcOrd="0" destOrd="0" presId="urn:microsoft.com/office/officeart/2009/layout/ReverseList"/>
    <dgm:cxn modelId="{053FC7DD-AA6F-4D61-ACB0-20C89661D124}" type="presParOf" srcId="{CF8A45ED-17C5-411E-A8A4-50056020E93C}" destId="{59BC5D9E-4771-4687-A7AE-36F3CDC9DE2B}" srcOrd="1" destOrd="0" presId="urn:microsoft.com/office/officeart/2009/layout/ReverseList"/>
    <dgm:cxn modelId="{E03C0EE7-3B7A-40F8-9C0C-41C4B29D7CEC}" type="presParOf" srcId="{CF8A45ED-17C5-411E-A8A4-50056020E93C}" destId="{E81696F5-0AA3-4285-9D3C-C91B3CA34C6B}" srcOrd="2" destOrd="0" presId="urn:microsoft.com/office/officeart/2009/layout/ReverseList"/>
    <dgm:cxn modelId="{66A77301-D5BF-4716-B627-54971298D3FD}" type="presParOf" srcId="{CF8A45ED-17C5-411E-A8A4-50056020E93C}" destId="{4EAAAF31-63B4-4437-9003-1D284FD06878}" srcOrd="3" destOrd="0" presId="urn:microsoft.com/office/officeart/2009/layout/ReverseList"/>
    <dgm:cxn modelId="{7D247BFD-977B-4429-8CCF-B99B2DA8DCD4}" type="presParOf" srcId="{CF8A45ED-17C5-411E-A8A4-50056020E93C}" destId="{B349BDBC-2FDB-4C93-9747-87582D76BFC6}" srcOrd="4" destOrd="0" presId="urn:microsoft.com/office/officeart/2009/layout/ReverseList"/>
    <dgm:cxn modelId="{03A4B2F7-62E7-4FAE-8611-FB8BAC8C8783}" type="presParOf" srcId="{CF8A45ED-17C5-411E-A8A4-50056020E93C}" destId="{419FF464-2434-4A7A-90F4-4563E52F029E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BC5D9E-4771-4687-A7AE-36F3CDC9DE2B}">
      <dsp:nvSpPr>
        <dsp:cNvPr id="0" name=""/>
        <dsp:cNvSpPr/>
      </dsp:nvSpPr>
      <dsp:spPr>
        <a:xfrm rot="16200000">
          <a:off x="2824235" y="1523968"/>
          <a:ext cx="3227033" cy="1972059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146050" rIns="131445" bIns="14605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Ocean Decade 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Ocean Decade  Coordination Unit</a:t>
          </a:r>
        </a:p>
      </dsp:txBody>
      <dsp:txXfrm rot="5400000">
        <a:off x="3548007" y="992767"/>
        <a:ext cx="1875774" cy="3034463"/>
      </dsp:txXfrm>
    </dsp:sp>
    <dsp:sp modelId="{4EAAAF31-63B4-4437-9003-1D284FD06878}">
      <dsp:nvSpPr>
        <dsp:cNvPr id="0" name=""/>
        <dsp:cNvSpPr/>
      </dsp:nvSpPr>
      <dsp:spPr>
        <a:xfrm rot="5400000">
          <a:off x="4885842" y="1523968"/>
          <a:ext cx="3227033" cy="1972059"/>
        </a:xfrm>
        <a:prstGeom prst="round2SameRect">
          <a:avLst>
            <a:gd name="adj1" fmla="val 16670"/>
            <a:gd name="adj2" fmla="val 0"/>
          </a:avLst>
        </a:prstGeom>
        <a:solidFill>
          <a:schemeClr val="accent5">
            <a:tint val="50000"/>
            <a:hueOff val="-11916628"/>
            <a:satOff val="247"/>
            <a:lumOff val="1343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445" tIns="146050" rIns="87630" bIns="14605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TRS/ ODTP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/ODTP-SC</a:t>
          </a:r>
        </a:p>
      </dsp:txBody>
      <dsp:txXfrm rot="-5400000">
        <a:off x="5513329" y="992767"/>
        <a:ext cx="1875774" cy="3034463"/>
      </dsp:txXfrm>
    </dsp:sp>
    <dsp:sp modelId="{B349BDBC-2FDB-4C93-9747-87582D76BFC6}">
      <dsp:nvSpPr>
        <dsp:cNvPr id="0" name=""/>
        <dsp:cNvSpPr/>
      </dsp:nvSpPr>
      <dsp:spPr>
        <a:xfrm>
          <a:off x="4437550" y="0"/>
          <a:ext cx="2061606" cy="2061506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9FF464-2434-4A7A-90F4-4563E52F029E}">
      <dsp:nvSpPr>
        <dsp:cNvPr id="0" name=""/>
        <dsp:cNvSpPr/>
      </dsp:nvSpPr>
      <dsp:spPr>
        <a:xfrm rot="10800000">
          <a:off x="4437550" y="2957988"/>
          <a:ext cx="2061606" cy="2061506"/>
        </a:xfrm>
        <a:prstGeom prst="circularArrow">
          <a:avLst>
            <a:gd name="adj1" fmla="val 12500"/>
            <a:gd name="adj2" fmla="val 1142322"/>
            <a:gd name="adj3" fmla="val 20457678"/>
            <a:gd name="adj4" fmla="val 10800000"/>
            <a:gd name="adj5" fmla="val 12500"/>
          </a:avLst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62F9B-658A-10D1-90F3-10B7DE8A4F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10022A-88D1-86FA-D7F4-D61093A54A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781B9-F065-D21E-3B2B-964CA6DA7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C00D-49AD-4C44-8092-D479C2F8C8D1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DA618-B102-03A6-ADFB-50E056FEE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7C627-5664-36AC-EA14-8FF87AB8B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BEBAF-A250-490B-8999-2A3766F3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68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105ED-DDC0-9972-EF2C-B1C1F19BF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7ED40D-CECB-C560-1D17-A03C17344B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F06FC3-88B2-79AD-7209-DD65828EA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C00D-49AD-4C44-8092-D479C2F8C8D1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57A25-E365-AD5D-0DE4-724C650F0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B80CA-5EBF-9FB0-BAC8-79158A076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BEBAF-A250-490B-8999-2A3766F3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7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137EF4-A21C-1292-58D0-3678EC6C2A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05B3D3-E99F-4199-320E-5C8F82E10F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EBC69-5C60-9C4A-D47F-ED95EC248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C00D-49AD-4C44-8092-D479C2F8C8D1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409B6-33FE-C71C-A1CA-7BCBDCFC2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09A28-48DA-5DCC-AE46-1D851F231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BEBAF-A250-490B-8999-2A3766F3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7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085D2-2DE8-87C1-CF18-0E71A1183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F8094-773B-0ED1-D5F0-F111560D4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4F893-DB50-3539-1C7B-3F06A318F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C00D-49AD-4C44-8092-D479C2F8C8D1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F2BAE-8426-BD9B-3FE2-8715588B1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71640-5F4C-4706-6547-B20918582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BEBAF-A250-490B-8999-2A3766F3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2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910DB-A7CC-F2C7-B3AC-D896C50FF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29FC3-B370-05B8-8433-28018916C0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472AB-BD18-551F-E587-85BD7F4D1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C00D-49AD-4C44-8092-D479C2F8C8D1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4846F-8FAE-55EB-CA6D-68C24D333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A3609-BAD9-0268-C603-7A5CE3E85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BEBAF-A250-490B-8999-2A3766F3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498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8575F-3CE9-D629-0264-5D45A2FE3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6DA7C-1302-8488-62B2-26EB3194C9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57C369-71EC-56D0-72D0-1A5D37B0B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7D5FD6-7078-008C-FD3A-FE7D9128B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C00D-49AD-4C44-8092-D479C2F8C8D1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FDE4AD-37CE-F6B0-766C-CA2ADE732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A43A3C-2B83-BAA0-C216-35F0226AD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BEBAF-A250-490B-8999-2A3766F3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244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9D2D1-07E7-9935-5A50-E1502FE77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64CC16-EB69-0F4E-AD5F-4F45FBF81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626ED1-CDC7-C141-9D6B-2D58E7823C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6160FB-F12A-2C49-EF68-852FBF517D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C1F487-6822-E0D8-AD89-C31F6DDF18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62B656-5490-9811-4E3D-FDEDBFE3E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C00D-49AD-4C44-8092-D479C2F8C8D1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AAB768-717D-9335-7734-14FE9D5FA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5EFD0A-C20F-9EF7-5152-7697DDAA3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BEBAF-A250-490B-8999-2A3766F3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06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C5C87-EE48-66AD-EB5E-D873C46B1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D0CA78-B220-7FE5-77D3-9D88DF246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C00D-49AD-4C44-8092-D479C2F8C8D1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FCCF83-6B3E-9E49-3037-B903FC8BE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0CB22F-24EA-FCA7-BC3E-6AAFA45E1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BEBAF-A250-490B-8999-2A3766F3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005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780D3C-2D3D-646C-B65E-54EEA4E2E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C00D-49AD-4C44-8092-D479C2F8C8D1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10A603-6BCD-3CCD-CCBE-8CE21414A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DB625-A181-C22F-275B-679F1C58E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BEBAF-A250-490B-8999-2A3766F3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774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428AD-9296-6524-01BB-F859F3472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DF2B2-E1BE-CF10-0317-CC3934495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336BD4-876E-4F73-8CA2-F36E841CE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858744-67C6-AF49-D2AF-57E95CDD2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C00D-49AD-4C44-8092-D479C2F8C8D1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6E8C88-145C-4955-BD53-00DE366DC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CF2458-3143-C949-53AA-33AE208E9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BEBAF-A250-490B-8999-2A3766F3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81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47641-BACB-2545-DC1E-30576425B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1CEF7C-9E6A-E46B-28FC-0F83E5214F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7A4067-E824-E2D7-1E1E-B5B0DBF39A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E9CA5-DBAC-6DC3-60DF-A4975A979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FC00D-49AD-4C44-8092-D479C2F8C8D1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F770A1-ED02-AC31-3A85-2588AA5E6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2691BF-11E5-55F5-74D5-AA0750F20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BEBAF-A250-490B-8999-2A3766F3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138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5DB20E-7077-5109-BC2F-18D766D79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AA2706-EEF1-9F5C-2305-73F79CBC1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F6A63-7487-D57D-6084-0B71F9975D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3FC00D-49AD-4C44-8092-D479C2F8C8D1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03531-8DEF-AD65-16AB-5FC79DAC1E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DF3C9-665F-4EBB-B6AE-A12D01B88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1BEBAF-A250-490B-8999-2A3766F3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722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ceanexpert.org/document/2864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E2182-480E-BCE1-86EE-0C2D62EC84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ODTP</a:t>
            </a:r>
            <a:br>
              <a:rPr lang="en-US" dirty="0"/>
            </a:br>
            <a:r>
              <a:rPr lang="en-US" dirty="0"/>
              <a:t>ODTP-SC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DE2C-0F54-BE64-1011-68046D8072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01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2BB23-10C0-B2ED-673B-7F357F730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E20F2-2508-D7FA-8F53-39E723F32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4142"/>
            <a:ext cx="10515600" cy="1325564"/>
          </a:xfrm>
        </p:spPr>
        <p:txBody>
          <a:bodyPr/>
          <a:lstStyle/>
          <a:p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At</a:t>
            </a:r>
            <a:r>
              <a:rPr lang="en-US" sz="2400" spc="-4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its</a:t>
            </a:r>
            <a:r>
              <a:rPr lang="en-US" sz="24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31</a:t>
            </a:r>
            <a:r>
              <a:rPr lang="en-US" sz="2400" baseline="30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st</a:t>
            </a:r>
            <a:r>
              <a:rPr lang="en-US" sz="2400" spc="-8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session, the</a:t>
            </a:r>
            <a:r>
              <a:rPr lang="en-US" sz="2400" spc="-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IOC</a:t>
            </a:r>
            <a:r>
              <a:rPr lang="en-US" sz="24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Assembly established</a:t>
            </a:r>
            <a:r>
              <a:rPr lang="en-US" sz="24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</a:t>
            </a:r>
            <a:r>
              <a:rPr lang="en-US" sz="2400" spc="-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“Ocean</a:t>
            </a:r>
            <a:r>
              <a:rPr lang="en-US" sz="2400" spc="-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Decade</a:t>
            </a:r>
            <a:r>
              <a:rPr lang="en-US" sz="2400" spc="-1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Tsunami</a:t>
            </a:r>
            <a:r>
              <a:rPr lang="en-US" sz="24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Programme”</a:t>
            </a:r>
            <a:r>
              <a:rPr lang="en-US" sz="2400" spc="-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and its</a:t>
            </a:r>
            <a:r>
              <a:rPr lang="en-US" sz="2400" spc="-4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Scientific</a:t>
            </a:r>
            <a:r>
              <a:rPr lang="en-US" sz="2400" spc="-6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Committee</a:t>
            </a:r>
            <a:r>
              <a:rPr lang="en-US" sz="2400" spc="-6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(SC-ODTP)</a:t>
            </a:r>
            <a:r>
              <a:rPr lang="en-US" sz="2400" spc="-5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by</a:t>
            </a:r>
            <a:r>
              <a:rPr lang="en-US" sz="2400" spc="-6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4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hlinkClick r:id="rId2"/>
              </a:rPr>
              <a:t>Decision</a:t>
            </a:r>
            <a:r>
              <a:rPr lang="en-US" sz="2400" u="sng" spc="-5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hlinkClick r:id="rId2"/>
              </a:rPr>
              <a:t> </a:t>
            </a:r>
            <a:r>
              <a:rPr lang="en-US" sz="24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hlinkClick r:id="rId2"/>
              </a:rPr>
              <a:t>A-31/3.4.1</a:t>
            </a:r>
            <a:r>
              <a:rPr lang="en-US" sz="2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r>
              <a:rPr lang="en-US" sz="2400" spc="-4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</a:p>
          <a:p>
            <a:endParaRPr lang="en-US" sz="1800" spc="-4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sz="18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016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A762D-8FAE-349E-B54B-8F36FC3E3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1EA8EEF-8159-19AE-F3B6-592B955D1D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2517" y="0"/>
            <a:ext cx="11770574" cy="66230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E06E20-42D5-089D-7862-E95C33C1630A}"/>
              </a:ext>
            </a:extLst>
          </p:cNvPr>
          <p:cNvSpPr txBox="1"/>
          <p:nvPr/>
        </p:nvSpPr>
        <p:spPr>
          <a:xfrm>
            <a:off x="2974694" y="5782206"/>
            <a:ext cx="8464951" cy="363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72390" lvl="0" rtl="0">
              <a:lnSpc>
                <a:spcPct val="98000"/>
              </a:lnSpc>
              <a:spcBef>
                <a:spcPts val="15"/>
              </a:spcBef>
              <a:spcAft>
                <a:spcPts val="0"/>
              </a:spcAft>
              <a:buSzPts val="1100"/>
              <a:tabLst>
                <a:tab pos="305435" algn="l"/>
              </a:tabLst>
            </a:pPr>
            <a:r>
              <a:rPr lang="en-US" sz="1800" b="1" spc="0" dirty="0">
                <a:effectLst/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Dr Laura Kong,</a:t>
            </a:r>
            <a:r>
              <a:rPr lang="en-US" sz="1800" spc="0" dirty="0">
                <a:effectLst/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Chairperson for Tsunami Ready Coalition</a:t>
            </a:r>
            <a:r>
              <a:rPr lang="en-US" dirty="0">
                <a:latin typeface="Arial" panose="020B0604020202020204" pitchFamily="34" charset="0"/>
                <a:ea typeface="Symbol" panose="05050102010706020507" pitchFamily="18" charset="2"/>
                <a:cs typeface="Symbol" panose="05050102010706020507" pitchFamily="18" charset="2"/>
              </a:rPr>
              <a:t> ad hoc new  member</a:t>
            </a:r>
            <a:endParaRPr lang="en-US" sz="1800" spc="0" dirty="0">
              <a:effectLst/>
              <a:latin typeface="Arial" panose="020B0604020202020204" pitchFamily="34" charset="0"/>
              <a:ea typeface="Symbol" panose="05050102010706020507" pitchFamily="18" charset="2"/>
              <a:cs typeface="Symbol" panose="05050102010706020507" pitchFamily="18" charset="2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F6CA5BE-5CE1-34D8-DCCC-F2037BFCA3B2}"/>
              </a:ext>
            </a:extLst>
          </p:cNvPr>
          <p:cNvSpPr/>
          <p:nvPr/>
        </p:nvSpPr>
        <p:spPr>
          <a:xfrm>
            <a:off x="4971327" y="6270964"/>
            <a:ext cx="2743200" cy="50665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Tech Secretaries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60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F5842-C94E-6293-4B60-883DCE9CB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E738212-B760-3144-9F77-AD4B8C860F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0614051"/>
              </p:ext>
            </p:extLst>
          </p:nvPr>
        </p:nvGraphicFramePr>
        <p:xfrm>
          <a:off x="544011" y="365125"/>
          <a:ext cx="10937111" cy="50194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333EE5B-D7B0-1B89-C54C-6779C83AB6AC}"/>
              </a:ext>
            </a:extLst>
          </p:cNvPr>
          <p:cNvSpPr txBox="1"/>
          <p:nvPr/>
        </p:nvSpPr>
        <p:spPr>
          <a:xfrm>
            <a:off x="4409480" y="5384620"/>
            <a:ext cx="33730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Focal Point/ coordinator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Denis Chang Seng  </a:t>
            </a:r>
          </a:p>
        </p:txBody>
      </p:sp>
    </p:spTree>
    <p:extLst>
      <p:ext uri="{BB962C8B-B14F-4D97-AF65-F5344CB8AC3E}">
        <p14:creationId xmlns:p14="http://schemas.microsoft.com/office/powerpoint/2010/main" val="1051557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1D589-5C7D-A981-DD41-5FED71870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A9CB6-204C-443E-2807-B79C8DF06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801091" cy="4351338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 SC has an advisory role to TOWS-WG for the duration of the Ocean Decade Tsunami </a:t>
            </a:r>
            <a:r>
              <a:rPr lang="en-US" sz="2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Programme.</a:t>
            </a:r>
          </a:p>
          <a:p>
            <a:endParaRPr lang="en-US" sz="2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One of its core task was to develop a 10-Year Research, Development and Implementation Plan for the Ocean Decade Tsunami Programme which was presented and endorsed at the 32</a:t>
            </a:r>
            <a:r>
              <a:rPr lang="en-US" sz="2800" baseline="30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nd</a:t>
            </a:r>
            <a:r>
              <a:rPr lang="en-US" sz="2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session of the IOC Assembly in June 2023.[ Completed]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F29A5F9-DF6F-78EF-732F-6D965041B9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8577" y="1825625"/>
            <a:ext cx="3304987" cy="4809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529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7BEF1-49FF-DB7D-AB71-D238B6371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B179B-D83F-F83D-ADBD-723EAF0AC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Other tasks</a:t>
            </a:r>
          </a:p>
          <a:p>
            <a:pPr marL="0" indent="0">
              <a:buNone/>
            </a:pPr>
            <a:endParaRPr lang="en-US" sz="2000" dirty="0"/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Identify and address gaps in global tsunami hazard assessment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Identify</a:t>
            </a:r>
            <a:r>
              <a:rPr lang="en-US" sz="20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gaps</a:t>
            </a:r>
            <a:r>
              <a:rPr lang="en-US" sz="20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</a:t>
            </a:r>
            <a:r>
              <a:rPr lang="en-US" sz="20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tsunami</a:t>
            </a:r>
            <a:r>
              <a:rPr lang="en-US" sz="2000" spc="-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detection,</a:t>
            </a:r>
            <a:r>
              <a:rPr lang="en-US" sz="2000" spc="-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measurement, forecasting, with</a:t>
            </a:r>
            <a:r>
              <a:rPr lang="en-US" sz="20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en-US" sz="20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special</a:t>
            </a:r>
            <a:r>
              <a:rPr lang="en-US" sz="2000" spc="-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emphasis 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on tsunamis generated close to populated coastlines.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Propose to enhance sensing and analysis strategies to enable the rapid characterization of tsunami sources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Propose a roadmap for collaboration with the ITU/WMO/IOC SMART Joint Task Force cable initiative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Consider and propose strategies, </a:t>
            </a:r>
            <a:r>
              <a:rPr lang="en-US" sz="20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programmes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and content to enhance societal resilience for tsunami and other ocean hazards.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Overview the consolidation of inputs received to IOC Circular Letter 2825 on Inventory of actions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825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30BA7-8204-D1F6-A04C-3E9A6DB35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ODTP-SC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1FEE0-3125-257A-7D68-B207831AE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723130"/>
          </a:xfrm>
        </p:spPr>
        <p:txBody>
          <a:bodyPr>
            <a:normAutofit lnSpcReduction="1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Arial" panose="020B0604020202020204" pitchFamily="34" charset="0"/>
                <a:ea typeface="Arial" panose="020B0604020202020204" pitchFamily="34" charset="0"/>
              </a:rPr>
              <a:t>4 meetings already organized </a:t>
            </a: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16-17 January 2025, Paris.</a:t>
            </a:r>
          </a:p>
          <a:p>
            <a:endParaRPr lang="en-US" sz="20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Overall aim</a:t>
            </a:r>
          </a:p>
          <a:p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ea typeface="Arial" panose="020B0604020202020204" pitchFamily="34" charset="0"/>
              </a:rPr>
              <a:t>T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 review and harmonize current UN Ocean Decade Tsunami Programme and UNESCO-IOC Tsunami</a:t>
            </a:r>
            <a:r>
              <a:rPr lang="en-US" sz="2000" spc="-7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Programme</a:t>
            </a:r>
            <a:r>
              <a:rPr lang="en-US" sz="20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related</a:t>
            </a:r>
            <a:r>
              <a:rPr lang="en-US" sz="20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initiatives</a:t>
            </a:r>
            <a:r>
              <a:rPr lang="en-US" sz="2000" spc="-6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with</a:t>
            </a:r>
            <a:r>
              <a:rPr lang="en-US" sz="20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</a:t>
            </a:r>
            <a:r>
              <a:rPr lang="en-US" sz="20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activities</a:t>
            </a:r>
            <a:r>
              <a:rPr lang="en-US" sz="2000" spc="-6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proposed</a:t>
            </a:r>
            <a:r>
              <a:rPr lang="en-US" sz="2000" spc="-7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</a:t>
            </a:r>
            <a:r>
              <a:rPr lang="en-US" sz="2000" spc="-8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</a:t>
            </a:r>
            <a:r>
              <a:rPr lang="en-US" sz="2000" spc="-6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context</a:t>
            </a:r>
            <a:r>
              <a:rPr lang="en-US" sz="2000" spc="-6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of</a:t>
            </a:r>
            <a:r>
              <a:rPr lang="en-US" sz="2000" spc="-6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</a:t>
            </a:r>
            <a:r>
              <a:rPr lang="en-US" sz="2000" spc="-8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u="sng" dirty="0">
                <a:solidFill>
                  <a:srgbClr val="0000FF"/>
                </a:solidFill>
                <a:effectLst/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</a:rPr>
              <a:t>Research,</a:t>
            </a:r>
            <a:r>
              <a:rPr lang="en-US" sz="2000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en-US" sz="2000" u="sng" dirty="0">
                <a:solidFill>
                  <a:srgbClr val="0000FF"/>
                </a:solidFill>
                <a:effectLst/>
                <a:uFill>
                  <a:solidFill>
                    <a:srgbClr val="0000FF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</a:rPr>
              <a:t>Development, Implementation Plan for the Ocean Decade Tsunami Programme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 With that purpose the 5</a:t>
            </a:r>
            <a:r>
              <a:rPr lang="en-US" sz="2000" baseline="30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</a:t>
            </a:r>
            <a:r>
              <a:rPr lang="en-US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SC-ODTP will examine and propose way forward in relation to the 2024 Ocean</a:t>
            </a:r>
            <a:r>
              <a:rPr lang="en-US" sz="20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endParaRPr lang="en-US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25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2E178-39C7-CCB5-4D19-C554DAC51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729" y="138895"/>
            <a:ext cx="10515600" cy="61345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Key 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Discussions</a:t>
            </a:r>
            <a:endParaRPr lang="en-US" sz="2000" dirty="0">
              <a:solidFill>
                <a:srgbClr val="0070C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sz="1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Decade Conference Barcelona Outcome Statement and the Vision 2030: White Paper of “WG-6: Increase Community Resilience to Ocean Hazards. </a:t>
            </a:r>
          </a:p>
          <a:p>
            <a:endParaRPr lang="en-US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sz="1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 Group will reflect on the 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UNESCO- IOC Global Tsunami Symposium held in Banda Aceh, Indonesia, its  outcome statement and the way forward. </a:t>
            </a:r>
          </a:p>
          <a:p>
            <a:endParaRPr lang="en-US" sz="16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It will explore how best to further engage with DCC structures (DCC-CR). </a:t>
            </a:r>
          </a:p>
          <a:p>
            <a:endParaRPr lang="en-US" sz="16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sz="1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It will receive updates regarding next TOWS WG and TTs meetings.</a:t>
            </a:r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</a:p>
          <a:p>
            <a:endParaRPr lang="en-US" sz="16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 group will review on the proposed Implementation Plan for the Tsunami Ready Coalition. </a:t>
            </a:r>
          </a:p>
          <a:p>
            <a:endParaRPr lang="en-US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 SC will also review the progress so far in implementing the ODTP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-</a:t>
            </a:r>
            <a:r>
              <a:rPr lang="en-US" sz="1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updated information on current and latest initiatives of the UN Ocean Decade related to Challenge 6, new actions submitted under call 7 of the Decade, as well as guidance and needs for Decade call 8. </a:t>
            </a:r>
          </a:p>
          <a:p>
            <a:endParaRPr lang="en-US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sz="1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The SC will discuss ICGs initiatives and coordination schemes for ODTP, (EW4ALL </a:t>
            </a:r>
            <a:r>
              <a:rPr lang="en-US" sz="16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etc</a:t>
            </a:r>
            <a:r>
              <a:rPr lang="en-US" sz="1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)</a:t>
            </a:r>
          </a:p>
          <a:p>
            <a:r>
              <a:rPr lang="en-US" sz="16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Additionally, the meeting serves as an opportunity to revisit, particularly the ODTP-Implementation Plan to better support implementation, tracking and monitoring of the ODTP.  </a:t>
            </a:r>
          </a:p>
        </p:txBody>
      </p:sp>
    </p:spTree>
    <p:extLst>
      <p:ext uri="{BB962C8B-B14F-4D97-AF65-F5344CB8AC3E}">
        <p14:creationId xmlns:p14="http://schemas.microsoft.com/office/powerpoint/2010/main" val="2140491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95A31-FFC6-B469-BD44-F882C8695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B2E0F-09EF-19DA-D412-0771D1F31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444692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482</Words>
  <Application>Microsoft Office PowerPoint</Application>
  <PresentationFormat>Widescreen</PresentationFormat>
  <Paragraphs>48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ODTP ODTP-SC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ODTP-SC Meetings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Chang Seng, Denis</dc:creator>
  <cp:lastModifiedBy>Chang Seng, Denis</cp:lastModifiedBy>
  <cp:revision>5</cp:revision>
  <dcterms:created xsi:type="dcterms:W3CDTF">2024-11-27T22:13:01Z</dcterms:created>
  <dcterms:modified xsi:type="dcterms:W3CDTF">2024-11-28T08:39:29Z</dcterms:modified>
</cp:coreProperties>
</file>