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3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484" r:id="rId3"/>
    <p:sldId id="481" r:id="rId4"/>
    <p:sldId id="482" r:id="rId5"/>
    <p:sldId id="483" r:id="rId6"/>
    <p:sldId id="471" r:id="rId7"/>
  </p:sldIdLst>
  <p:sldSz cx="9906000" cy="6858000" type="A4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3120">
          <p15:clr>
            <a:srgbClr val="A4A3A4"/>
          </p15:clr>
        </p15:guide>
        <p15:guide id="4" orient="horz" pos="217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nos" initials="M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C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31" autoAdjust="0"/>
    <p:restoredTop sz="94900" autoAdjust="0"/>
  </p:normalViewPr>
  <p:slideViewPr>
    <p:cSldViewPr snapToGrid="0" snapToObjects="1">
      <p:cViewPr varScale="1">
        <p:scale>
          <a:sx n="106" d="100"/>
          <a:sy n="106" d="100"/>
        </p:scale>
        <p:origin x="992" y="176"/>
      </p:cViewPr>
      <p:guideLst>
        <p:guide orient="horz" pos="2160"/>
        <p:guide pos="3840"/>
        <p:guide pos="3120"/>
        <p:guide orient="horz" pos="21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4F5B79-2660-9B49-8A5C-56E6A18E40F4}" type="datetimeFigureOut">
              <a:rPr lang="tr-TR" smtClean="0"/>
              <a:t>29.11.2024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3BF49-2B01-0A4A-8F1B-9659BAE9EF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9401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3BF49-2B01-0A4A-8F1B-9659BAE9EFB1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8642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E76D7-BB7A-D04C-BC9A-0C157D0780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20C397-3BA1-A745-90D7-4113A09A7B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D34E2-6451-8D48-9EE4-04552B156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83C-385D-B447-9959-D52334906EFA}" type="datetimeFigureOut">
              <a:rPr lang="en-US" smtClean="0"/>
              <a:t>11/29/24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F600CB-661E-4646-B61E-A5BD68909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3B287-E623-804E-8451-D379A1550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94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30E5B-F31C-2947-90E9-E8DBD752B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D58627-34C8-EC42-A868-8643466249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1B3E4-D812-514B-9D80-F79B38E9A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83C-385D-B447-9959-D52334906EFA}" type="datetimeFigureOut">
              <a:rPr lang="en-US" smtClean="0"/>
              <a:t>11/29/24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3B89AD-1C8D-004D-8958-EC4C485E4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06AA2-0B7C-1747-A690-25B233CF5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718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3FCCCD-CBFD-534C-8450-D26AF84FA7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5BCBC2-B0D7-D744-AF77-26D1F190A1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3482A-7E8E-3F4F-AFEF-B4B799FB8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83C-385D-B447-9959-D52334906EFA}" type="datetimeFigureOut">
              <a:rPr lang="en-US" smtClean="0"/>
              <a:t>11/29/24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EDE7BA-E3FD-954A-977D-72E7F1F4D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32722-C027-CD42-9B65-0126F8F94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498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6ED51-62F8-044E-B1E9-A6EAF7C5A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B0A2F-8143-F34E-BE2E-AD2ECCA46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DBA72F-408A-A642-9AD4-06AD08250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83C-385D-B447-9959-D52334906EFA}" type="datetimeFigureOut">
              <a:rPr lang="en-US" smtClean="0"/>
              <a:t>11/29/24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0BF00-28B9-934D-B01D-AE4E843D5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DC9E2-CE0F-6947-87EA-29223AB3A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267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1450E-62B5-2C40-9A29-281888EEE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45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BDF53C-9EC8-9541-ACED-DDB47BA40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70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5858F-E557-9842-8431-C5683AA7B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83C-385D-B447-9959-D52334906EFA}" type="datetimeFigureOut">
              <a:rPr lang="en-US" smtClean="0"/>
              <a:t>11/29/24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53C27-A357-064A-9E71-DECB6AE6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8AF94C-E5A0-7F4C-91F4-15C341992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039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06231-EF98-A44D-9803-F0BD80317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F9051-033F-1E4D-8A87-9CCD498612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F2E17C-EEEA-BF47-BCC3-B3AFFD70E3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9927BF-E322-5443-82D8-F165120BF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83C-385D-B447-9959-D52334906EFA}" type="datetimeFigureOut">
              <a:rPr lang="en-US" smtClean="0"/>
              <a:t>11/29/24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A075B6-FA42-CA43-94C0-77CE6E982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FBD036-FA51-8247-9FEB-5C902F359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941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8C6BF-9843-284C-A6B7-92F1A6EDB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9" y="365129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C9548C-8806-5448-9F3D-4F3299CA80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447923-8D97-C342-B7C7-8D80AFD30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01E6B4-111F-BA40-8123-B2B18DE630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CA828B-FA82-EE42-BD4E-86C2C977AE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A3FA91-1DDA-2940-9224-320879FF8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83C-385D-B447-9959-D52334906EFA}" type="datetimeFigureOut">
              <a:rPr lang="en-US" smtClean="0"/>
              <a:t>11/29/24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B581C6-3C3B-AA42-ABE1-AF83BADFF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77C0DB-08CF-C945-B078-1B5F0E511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92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C37F1-F2D5-D243-BAAF-BE23002D2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609B0F-4929-5749-943F-A310A971F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83C-385D-B447-9959-D52334906EFA}" type="datetimeFigureOut">
              <a:rPr lang="en-US" smtClean="0"/>
              <a:t>11/29/24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BBB594-9474-404B-B04B-46A3C998D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A05EE1-58B4-F943-9DBE-E39FB853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959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7A3950-FAA3-544E-A1F1-6DD8280BE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83C-385D-B447-9959-D52334906EFA}" type="datetimeFigureOut">
              <a:rPr lang="en-US" smtClean="0"/>
              <a:t>11/29/24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4BA6EE-6BDD-C949-AB7A-64035A518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0D13AF-51BD-D04D-AB50-29361FAE3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43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535CB-5D67-4E4D-B7EC-3108BE4AD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0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A21D3-B6C5-A945-8E84-1740890E04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3" y="987432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DC3380-B47A-9243-9A26-4AA6AB3723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0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C04B8-4631-4140-8B4F-DD868A18B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83C-385D-B447-9959-D52334906EFA}" type="datetimeFigureOut">
              <a:rPr lang="en-US" smtClean="0"/>
              <a:t>11/29/24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13DE07-2E26-3A48-9908-05BF777E5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F0F972-BC51-6742-A830-1D08A9D1E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700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51ADC-837E-F241-9BA5-2559DDF0A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0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140B0D-2F6E-DA42-984E-F88032D52E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3" y="987432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9348DD-19AB-D44C-A583-A633B005F1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0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FED024-94B1-CC48-A0D2-496FDAA81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83C-385D-B447-9959-D52334906EFA}" type="datetimeFigureOut">
              <a:rPr lang="en-US" smtClean="0"/>
              <a:t>11/29/24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D133B1-C791-234D-9661-B8382C563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3E164B-0A6C-084C-A3F2-CA044A886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2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CC1745-4665-9A49-880F-CC32A6FEB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4A5A37-5023-5D43-8BE5-92D84595B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C8141-DA49-6A42-A3AF-2594B58E77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7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C283C-385D-B447-9959-D52334906EFA}" type="datetimeFigureOut">
              <a:rPr lang="en-US" smtClean="0"/>
              <a:t>11/29/24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368E0-A0B2-6E4E-853D-FE44F196CB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7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62C6E-7C2E-F244-A70A-06BDFCE530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7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18284-9F9A-8449-A88E-5431B14F7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61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CF303CD-C22A-AB41-B42F-657C149646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6090543"/>
            <a:ext cx="7429500" cy="644561"/>
          </a:xfrm>
        </p:spPr>
        <p:txBody>
          <a:bodyPr>
            <a:normAutofit/>
          </a:bodyPr>
          <a:lstStyle/>
          <a:p>
            <a:r>
              <a:rPr lang="en-GB" sz="2000" i="1" dirty="0"/>
              <a:t>19</a:t>
            </a:r>
            <a:r>
              <a:rPr lang="en-GB" sz="2000" i="1" baseline="30000" dirty="0"/>
              <a:t>th</a:t>
            </a:r>
            <a:r>
              <a:rPr lang="en-GB" sz="2000" i="1" dirty="0"/>
              <a:t> session ICG/NEAMTWS</a:t>
            </a:r>
            <a:br>
              <a:rPr lang="en-GB" sz="2000" i="1" dirty="0"/>
            </a:br>
            <a:r>
              <a:rPr lang="en-GB" sz="2000" i="1" dirty="0"/>
              <a:t>27 – 29 November 2024</a:t>
            </a:r>
            <a:endParaRPr lang="en-US" sz="2000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474A55-EB20-4D4A-BE74-6C63D86CA542}"/>
              </a:ext>
            </a:extLst>
          </p:cNvPr>
          <p:cNvSpPr txBox="1"/>
          <p:nvPr/>
        </p:nvSpPr>
        <p:spPr>
          <a:xfrm>
            <a:off x="671630" y="4416307"/>
            <a:ext cx="856274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500" dirty="0"/>
              <a:t>Coordinated by Task Team on Tsunami Exercise</a:t>
            </a:r>
            <a:endParaRPr lang="en-US" sz="2500" dirty="0"/>
          </a:p>
          <a:p>
            <a:pPr algn="ctr"/>
            <a:r>
              <a:rPr lang="tr-TR" sz="2500" dirty="0"/>
              <a:t>(</a:t>
            </a:r>
            <a:r>
              <a:rPr lang="tr-TR" sz="2500" i="1" dirty="0"/>
              <a:t>co-chairs</a:t>
            </a:r>
            <a:r>
              <a:rPr lang="tr-TR" sz="2500" dirty="0"/>
              <a:t>: </a:t>
            </a:r>
            <a:r>
              <a:rPr lang="tr-TR" sz="2500" b="1" dirty="0"/>
              <a:t>Ceren Ozer Sozdinler</a:t>
            </a:r>
            <a:r>
              <a:rPr lang="en-US" sz="2500" b="1" dirty="0"/>
              <a:t> - </a:t>
            </a:r>
            <a:r>
              <a:rPr lang="tr-TR" sz="2500" b="1" dirty="0"/>
              <a:t>Marinos Charalampakis</a:t>
            </a:r>
            <a:r>
              <a:rPr lang="tr-TR" sz="2500" dirty="0"/>
              <a:t>)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7B8EC98-909C-514C-AE35-9084067FD784}"/>
              </a:ext>
            </a:extLst>
          </p:cNvPr>
          <p:cNvSpPr/>
          <p:nvPr/>
        </p:nvSpPr>
        <p:spPr>
          <a:xfrm>
            <a:off x="607137" y="2526116"/>
            <a:ext cx="8683727" cy="132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tr-TR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Sun" panose="02010600030101010101" pitchFamily="2" charset="-122"/>
                <a:cs typeface="Times New Roman" panose="02020603050405020304" pitchFamily="18" charset="0"/>
              </a:rPr>
              <a:t>Decisions</a:t>
            </a:r>
            <a:r>
              <a:rPr lang="tr-T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tr-TR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Sun" panose="02010600030101010101" pitchFamily="2" charset="-122"/>
                <a:cs typeface="Times New Roman" panose="02020603050405020304" pitchFamily="18" charset="0"/>
              </a:rPr>
              <a:t>and</a:t>
            </a:r>
            <a:r>
              <a:rPr lang="tr-T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tr-TR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Sun" panose="02010600030101010101" pitchFamily="2" charset="-122"/>
                <a:cs typeface="Times New Roman" panose="02020603050405020304" pitchFamily="18" charset="0"/>
              </a:rPr>
              <a:t>Recommendations</a:t>
            </a:r>
            <a:r>
              <a:rPr lang="tr-T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tr-TR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Sun" panose="02010600030101010101" pitchFamily="2" charset="-122"/>
                <a:cs typeface="Times New Roman" panose="02020603050405020304" pitchFamily="18" charset="0"/>
              </a:rPr>
              <a:t>from</a:t>
            </a:r>
            <a:r>
              <a:rPr lang="tr-T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Sun" panose="02010600030101010101" pitchFamily="2" charset="-122"/>
                <a:cs typeface="Times New Roman" panose="02020603050405020304" pitchFamily="18" charset="0"/>
              </a:rPr>
              <a:t> TT-TE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9D059B-A106-49FA-13C7-9589D615E0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9026" y="288314"/>
            <a:ext cx="4447948" cy="1425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631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group of people sitting in a room&#10;&#10;Description automatically generated">
            <a:extLst>
              <a:ext uri="{FF2B5EF4-FFF2-40B4-BE49-F238E27FC236}">
                <a16:creationId xmlns:a16="http://schemas.microsoft.com/office/drawing/2014/main" id="{02B77113-966D-1B5E-7E2A-A4759B90DF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b="7692"/>
          <a:stretch/>
        </p:blipFill>
        <p:spPr>
          <a:xfrm>
            <a:off x="20" y="10"/>
            <a:ext cx="9905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9906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BBF220-929C-02BC-8FA2-0A6202AB8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648" y="5317240"/>
            <a:ext cx="9108877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Sessional Committee Meeting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9906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9906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120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AA1EF-BDB9-BCF9-947A-28A31A3BC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Sessional Committee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79D8D-B0B3-1A9B-324A-2F4D6AC1C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168" y="1455820"/>
            <a:ext cx="9059779" cy="5185611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2400" u="sng" dirty="0"/>
              <a:t>Collaboration between TSPs and NTWCs</a:t>
            </a:r>
            <a:r>
              <a:rPr lang="en-US" sz="2400" dirty="0"/>
              <a:t>: IOC can provide names/contact details of NTWCs; then TT-TE can send contact NTWCs by email for asking their intent to collaborate with the TSPs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Collaboration between TSP and NTWC will be about the preparation of exercise scenarios; not about the implementation of exercise</a:t>
            </a:r>
          </a:p>
          <a:p>
            <a:pPr>
              <a:lnSpc>
                <a:spcPct val="110000"/>
              </a:lnSpc>
            </a:pPr>
            <a:r>
              <a:rPr lang="en-US" sz="2400" u="sng" dirty="0"/>
              <a:t>More relaxed exercise schedule</a:t>
            </a:r>
            <a:r>
              <a:rPr lang="en-US" sz="2400" dirty="0"/>
              <a:t>: Depending on the number of scenarios, we can have 1 or 2 scenarios per week.</a:t>
            </a:r>
          </a:p>
          <a:p>
            <a:pPr>
              <a:lnSpc>
                <a:spcPct val="110000"/>
              </a:lnSpc>
            </a:pPr>
            <a:r>
              <a:rPr lang="en-US" sz="2400" u="sng" dirty="0"/>
              <a:t>Subscription mechanism</a:t>
            </a:r>
            <a:r>
              <a:rPr lang="en-US" sz="2400" dirty="0"/>
              <a:t>: less information about the exercise details; contact information update, if needed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Evaluation forms should be prepared carefully to focus on obtaining the feedbacks of the exercise participants more efficiently.</a:t>
            </a:r>
          </a:p>
          <a:p>
            <a:pPr marL="0" indent="0">
              <a:lnSpc>
                <a:spcPct val="110000"/>
              </a:lnSpc>
              <a:buNone/>
            </a:pPr>
            <a:endParaRPr lang="en-US" sz="19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68969E4-5739-D37D-C994-A9A4A0234BCE}"/>
              </a:ext>
            </a:extLst>
          </p:cNvPr>
          <p:cNvSpPr txBox="1">
            <a:spLocks/>
          </p:cNvSpPr>
          <p:nvPr/>
        </p:nvSpPr>
        <p:spPr>
          <a:xfrm>
            <a:off x="1238250" y="6553324"/>
            <a:ext cx="7429500" cy="265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200" i="1" dirty="0"/>
              <a:t>19</a:t>
            </a:r>
            <a:r>
              <a:rPr lang="en-GB" sz="1200" i="1" baseline="30000" dirty="0"/>
              <a:t>th</a:t>
            </a:r>
            <a:r>
              <a:rPr lang="en-GB" sz="1200" i="1" dirty="0"/>
              <a:t> session ICG/NEAMTWS  ●  27 – 29 November 2024</a:t>
            </a:r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2722992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23CCCF-BB79-8303-575A-124970DB08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E52F5-D6F8-0DEC-5FB1-3E7210AE4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Sessional Committee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1BF03-47EE-23D9-54C7-BCADF7BFB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90" y="1455820"/>
            <a:ext cx="9131968" cy="5185611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2400" u="sng" dirty="0"/>
              <a:t>TSPs Final Evaluation Report</a:t>
            </a:r>
            <a:r>
              <a:rPr lang="en-US" sz="2400" dirty="0"/>
              <a:t>: TT-TE can prepare template for a simpler TSP evaluation report only including a summary of exercise performance, along with suggestions and recommendations.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It is suggested to prepare </a:t>
            </a:r>
            <a:r>
              <a:rPr lang="en-US" sz="2400" dirty="0" err="1"/>
              <a:t>NEAMWave</a:t>
            </a:r>
            <a:r>
              <a:rPr lang="en-US" sz="2400" dirty="0"/>
              <a:t> Final Evaluation Report in a simpler format to make it more user-friendly.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TSPs can co-operate and prepare one or more joint exercise scenarios and make the exercise more challenging in such a way that they can disseminate different alert messages for the same joint scenario.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Online NEAMWave26 preparation meetings will be organized between TT-TE and exercise actors, i.e. TSPs, NTWCs, CPAs, TWFPs etc.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70A94E5-D28B-4102-F923-9CFF76323645}"/>
              </a:ext>
            </a:extLst>
          </p:cNvPr>
          <p:cNvSpPr txBox="1">
            <a:spLocks/>
          </p:cNvSpPr>
          <p:nvPr/>
        </p:nvSpPr>
        <p:spPr>
          <a:xfrm>
            <a:off x="1238250" y="6553324"/>
            <a:ext cx="7429500" cy="265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200" i="1" dirty="0"/>
              <a:t>19</a:t>
            </a:r>
            <a:r>
              <a:rPr lang="en-GB" sz="1200" i="1" baseline="30000" dirty="0"/>
              <a:t>th</a:t>
            </a:r>
            <a:r>
              <a:rPr lang="en-GB" sz="1200" i="1" dirty="0"/>
              <a:t> session ICG/NEAMTWS  ●  27 – 29 November 2024</a:t>
            </a:r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3784325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1E124-1EBE-5D84-71BD-DF023DC04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ICG Decides: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79F9C-5635-0565-0267-31447E671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21085"/>
            <a:ext cx="9224963" cy="4351338"/>
          </a:xfrm>
        </p:spPr>
        <p:txBody>
          <a:bodyPr>
            <a:normAutofit/>
          </a:bodyPr>
          <a:lstStyle/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organize the next </a:t>
            </a:r>
            <a:r>
              <a:rPr lang="en-US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NEAMWave</a:t>
            </a:r>
            <a:r>
              <a:rPr lang="en-US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exercise in March 2026. The exercise </a:t>
            </a:r>
            <a:r>
              <a:rPr lang="en-US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scenarios </a:t>
            </a:r>
            <a:r>
              <a:rPr lang="en-US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would</a:t>
            </a:r>
            <a:r>
              <a:rPr lang="en-US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 created through collaboration between TSPs and NTWCs, with one or more single or joint scenarios proposed to meet the specific needs of the MS.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change the name of the Task Team to “</a:t>
            </a:r>
            <a:r>
              <a:rPr lang="en-US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NEAMWave</a:t>
            </a:r>
            <a:r>
              <a:rPr lang="en-US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Exercise”. </a:t>
            </a:r>
            <a:endParaRPr lang="en-TR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517650-95BC-2323-CCB7-C01A93E11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4868" y="4403418"/>
            <a:ext cx="4756263" cy="152413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C686A20-5F30-2558-1720-62A72A422392}"/>
              </a:ext>
            </a:extLst>
          </p:cNvPr>
          <p:cNvSpPr/>
          <p:nvPr/>
        </p:nvSpPr>
        <p:spPr>
          <a:xfrm>
            <a:off x="6347458" y="5151632"/>
            <a:ext cx="773779" cy="75016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50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26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EA80CA8-0A10-C8A8-9640-FD732C2DDAA3}"/>
              </a:ext>
            </a:extLst>
          </p:cNvPr>
          <p:cNvSpPr txBox="1">
            <a:spLocks/>
          </p:cNvSpPr>
          <p:nvPr/>
        </p:nvSpPr>
        <p:spPr>
          <a:xfrm>
            <a:off x="1238250" y="6553324"/>
            <a:ext cx="7429500" cy="265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200" i="1" dirty="0"/>
              <a:t>19</a:t>
            </a:r>
            <a:r>
              <a:rPr lang="en-GB" sz="1200" i="1" baseline="30000" dirty="0"/>
              <a:t>th</a:t>
            </a:r>
            <a:r>
              <a:rPr lang="en-GB" sz="1200" i="1" dirty="0"/>
              <a:t> session ICG/NEAMTWS  ●  27 – 29 November 2024</a:t>
            </a:r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1657706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6BC5D2-05D6-7AED-E91B-1F4D25041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>
            <a:extLst>
              <a:ext uri="{FF2B5EF4-FFF2-40B4-BE49-F238E27FC236}">
                <a16:creationId xmlns:a16="http://schemas.microsoft.com/office/drawing/2014/main" id="{DE7CAD34-9496-D2B3-AC81-72D41BB8D545}"/>
              </a:ext>
            </a:extLst>
          </p:cNvPr>
          <p:cNvSpPr/>
          <p:nvPr/>
        </p:nvSpPr>
        <p:spPr>
          <a:xfrm>
            <a:off x="11556" y="13716"/>
            <a:ext cx="1688973" cy="7208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66F127D2-752A-D669-1D4F-883463001E36}"/>
              </a:ext>
            </a:extLst>
          </p:cNvPr>
          <p:cNvSpPr txBox="1"/>
          <p:nvPr/>
        </p:nvSpPr>
        <p:spPr>
          <a:xfrm>
            <a:off x="11556" y="2106517"/>
            <a:ext cx="9894444" cy="4619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 defTabSz="457200">
              <a:lnSpc>
                <a:spcPct val="150000"/>
              </a:lnSpc>
            </a:pPr>
            <a:r>
              <a:rPr lang="en-US" sz="4000" b="1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Thank you!</a:t>
            </a:r>
          </a:p>
          <a:p>
            <a:pPr marL="12700" marR="12700" algn="ctr" defTabSz="457200">
              <a:lnSpc>
                <a:spcPct val="150000"/>
              </a:lnSpc>
            </a:pPr>
            <a:endParaRPr lang="en-U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12700" algn="ctr" defTabSz="457200">
              <a:lnSpc>
                <a:spcPct val="150000"/>
              </a:lnSpc>
            </a:pPr>
            <a:r>
              <a:rPr lang="en-US" sz="3000" i="1" dirty="0">
                <a:latin typeface="Calibri" panose="020F0502020204030204" pitchFamily="34" charset="0"/>
                <a:cs typeface="Calibri" panose="020F0502020204030204" pitchFamily="34" charset="0"/>
              </a:rPr>
              <a:t>TT-</a:t>
            </a:r>
            <a:r>
              <a:rPr lang="en-US" sz="3000" i="1" dirty="0" err="1">
                <a:latin typeface="Calibri" panose="020F0502020204030204" pitchFamily="34" charset="0"/>
                <a:cs typeface="Calibri" panose="020F0502020204030204" pitchFamily="34" charset="0"/>
              </a:rPr>
              <a:t>NEAMWave</a:t>
            </a:r>
            <a:r>
              <a:rPr lang="en-US" sz="30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12700" marR="12700" algn="ctr" defTabSz="457200">
              <a:lnSpc>
                <a:spcPct val="150000"/>
              </a:lnSpc>
            </a:pPr>
            <a:r>
              <a:rPr lang="tr-TR" sz="3000" i="1" dirty="0" err="1">
                <a:latin typeface="Calibri" panose="020F0502020204030204" pitchFamily="34" charset="0"/>
                <a:cs typeface="Calibri" panose="020F0502020204030204" pitchFamily="34" charset="0"/>
              </a:rPr>
              <a:t>Co-chairs</a:t>
            </a:r>
            <a:r>
              <a:rPr lang="tr-TR" sz="3000" i="1" dirty="0">
                <a:latin typeface="Calibri" panose="020F0502020204030204" pitchFamily="34" charset="0"/>
                <a:cs typeface="Calibri" panose="020F0502020204030204" pitchFamily="34" charset="0"/>
              </a:rPr>
              <a:t>: Ceren </a:t>
            </a:r>
            <a:r>
              <a:rPr lang="tr-TR" sz="3000" i="1" dirty="0" err="1">
                <a:latin typeface="Calibri" panose="020F0502020204030204" pitchFamily="34" charset="0"/>
                <a:cs typeface="Calibri" panose="020F0502020204030204" pitchFamily="34" charset="0"/>
              </a:rPr>
              <a:t>Ozer</a:t>
            </a:r>
            <a:r>
              <a:rPr lang="tr-TR" sz="30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3000" i="1" dirty="0" err="1">
                <a:latin typeface="Calibri" panose="020F0502020204030204" pitchFamily="34" charset="0"/>
                <a:cs typeface="Calibri" panose="020F0502020204030204" pitchFamily="34" charset="0"/>
              </a:rPr>
              <a:t>Sozdinler</a:t>
            </a:r>
            <a:r>
              <a:rPr lang="en-US" sz="3000" i="1" dirty="0">
                <a:latin typeface="Calibri" panose="020F0502020204030204" pitchFamily="34" charset="0"/>
                <a:cs typeface="Calibri" panose="020F0502020204030204" pitchFamily="34" charset="0"/>
              </a:rPr>
              <a:t> &amp; </a:t>
            </a:r>
            <a:r>
              <a:rPr lang="tr-TR" sz="3000" i="1" dirty="0" err="1">
                <a:latin typeface="Calibri" panose="020F0502020204030204" pitchFamily="34" charset="0"/>
                <a:cs typeface="Calibri" panose="020F0502020204030204" pitchFamily="34" charset="0"/>
              </a:rPr>
              <a:t>Marinos</a:t>
            </a:r>
            <a:r>
              <a:rPr lang="tr-TR" sz="30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3000" i="1" dirty="0" err="1">
                <a:latin typeface="Calibri" panose="020F0502020204030204" pitchFamily="34" charset="0"/>
                <a:cs typeface="Calibri" panose="020F0502020204030204" pitchFamily="34" charset="0"/>
              </a:rPr>
              <a:t>Charalampakis</a:t>
            </a:r>
            <a:endParaRPr lang="en-US" sz="3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A1E9C6D-BA9B-30CB-DC0F-E24A9EE1F7B9}"/>
              </a:ext>
            </a:extLst>
          </p:cNvPr>
          <p:cNvSpPr txBox="1">
            <a:spLocks/>
          </p:cNvSpPr>
          <p:nvPr/>
        </p:nvSpPr>
        <p:spPr>
          <a:xfrm>
            <a:off x="1238250" y="6553324"/>
            <a:ext cx="7429500" cy="265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200" i="1" dirty="0"/>
              <a:t>19</a:t>
            </a:r>
            <a:r>
              <a:rPr lang="en-GB" sz="1200" i="1" baseline="30000" dirty="0"/>
              <a:t>th</a:t>
            </a:r>
            <a:r>
              <a:rPr lang="en-GB" sz="1200" i="1" dirty="0"/>
              <a:t> session ICG/NEAMTWS  ●  27 – 29 November 2024</a:t>
            </a:r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700242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9880</TotalTime>
  <Words>375</Words>
  <Application>Microsoft Macintosh PowerPoint</Application>
  <PresentationFormat>A4 Paper (210x297 mm)</PresentationFormat>
  <Paragraphs>30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SimSun</vt:lpstr>
      <vt:lpstr>APPLE CHANCERY</vt:lpstr>
      <vt:lpstr>Arial</vt:lpstr>
      <vt:lpstr>Calibri</vt:lpstr>
      <vt:lpstr>Calibri Light</vt:lpstr>
      <vt:lpstr>Office Theme</vt:lpstr>
      <vt:lpstr>PowerPoint Presentation</vt:lpstr>
      <vt:lpstr>Sessional Committee Meeting</vt:lpstr>
      <vt:lpstr>Sessional Committee Meeting</vt:lpstr>
      <vt:lpstr>Sessional Committee Meeting</vt:lpstr>
      <vt:lpstr>ICG Decides: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PREPARATIONS FOR NEAMWave20</dc:title>
  <dc:creator>Ceren Ozer Sozdinler</dc:creator>
  <cp:lastModifiedBy>Ceren ÖZER SÖZDİNLER</cp:lastModifiedBy>
  <cp:revision>162</cp:revision>
  <dcterms:created xsi:type="dcterms:W3CDTF">2020-04-20T02:04:48Z</dcterms:created>
  <dcterms:modified xsi:type="dcterms:W3CDTF">2024-11-29T08:35:11Z</dcterms:modified>
</cp:coreProperties>
</file>