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9" r:id="rId2"/>
    <p:sldId id="265" r:id="rId3"/>
    <p:sldId id="951" r:id="rId4"/>
    <p:sldId id="953" r:id="rId5"/>
    <p:sldId id="957" r:id="rId6"/>
    <p:sldId id="956" r:id="rId7"/>
    <p:sldId id="267" r:id="rId8"/>
    <p:sldId id="996" r:id="rId9"/>
    <p:sldId id="274" r:id="rId10"/>
    <p:sldId id="275" r:id="rId11"/>
    <p:sldId id="276" r:id="rId12"/>
    <p:sldId id="954" r:id="rId13"/>
    <p:sldId id="1000" r:id="rId14"/>
    <p:sldId id="1001" r:id="rId15"/>
    <p:sldId id="258" r:id="rId16"/>
    <p:sldId id="1002" r:id="rId17"/>
    <p:sldId id="261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jI2K8AWCF/zRfihV4SAXgJsqG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3399FF"/>
    <a:srgbClr val="6699FF"/>
    <a:srgbClr val="009900"/>
    <a:srgbClr val="99CCFF"/>
    <a:srgbClr val="99FF66"/>
    <a:srgbClr val="FF3300"/>
    <a:srgbClr val="FF99FF"/>
    <a:srgbClr val="CC00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495" autoAdjust="0"/>
  </p:normalViewPr>
  <p:slideViewPr>
    <p:cSldViewPr snapToGrid="0">
      <p:cViewPr varScale="1">
        <p:scale>
          <a:sx n="54" d="100"/>
          <a:sy n="54" d="100"/>
        </p:scale>
        <p:origin x="11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BB1654-9C0B-477C-A45C-DCD0EB5FCD83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86333FD6-79DC-4267-9437-6F9F873F4393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Geophysical/Geological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Tsunamis, Landslides, Subsidence, Volcanic eruptions, Coastal erosion, Earthquakes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cs typeface="Arial"/>
            </a:rPr>
            <a:t> </a:t>
          </a:r>
          <a:endParaRPr lang="en-IN" sz="1600" dirty="0">
            <a:solidFill>
              <a:schemeClr val="bg1"/>
            </a:solidFill>
            <a:latin typeface="+mn-lt"/>
          </a:endParaRPr>
        </a:p>
      </dgm:t>
    </dgm:pt>
    <dgm:pt modelId="{4FC13A84-54BB-4376-A419-5B6A3EC09F5D}" type="parTrans" cxnId="{2362B8F5-8663-4D6F-873C-7E6250C3D0D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136E5C07-0BDD-4078-9289-7975CF63AF0A}" type="sibTrans" cxnId="{2362B8F5-8663-4D6F-873C-7E6250C3D0D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57E77D04-F320-43D6-8023-53B56E3DC3FA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Biological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Harmful algal blooms, invasive species, aquatic diseases, nuisance blooms</a:t>
          </a:r>
          <a:endParaRPr lang="en-IN" sz="1600" dirty="0">
            <a:solidFill>
              <a:schemeClr val="bg1"/>
            </a:solidFill>
            <a:latin typeface="+mn-lt"/>
            <a:cs typeface="Arial"/>
          </a:endParaRPr>
        </a:p>
      </dgm:t>
    </dgm:pt>
    <dgm:pt modelId="{F2AD3FDF-6247-467F-8C64-7FED3543229C}" type="parTrans" cxnId="{F25B05B1-D81E-480D-9E3B-270A3CAE7BA7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C1ECAE36-B6F9-492A-9775-E299B7428CA0}" type="sibTrans" cxnId="{F25B05B1-D81E-480D-9E3B-270A3CAE7BA7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86706997-AC7C-46B1-A005-3F174CD42748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Ocean, Weather, Hydrology and </a:t>
          </a:r>
          <a:r>
            <a:rPr kumimoji="0" lang="en-IT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Climate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Tropical and extratropical cyclones and storms, sea-level rise, storm surge, </a:t>
          </a:r>
          <a:r>
            <a:rPr kumimoji="0" lang="en-US" sz="1600" b="0" i="0" u="none" strike="noStrike" cap="none" spc="0" normalizeH="0" baseline="0" noProof="0" dirty="0" err="1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meteo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-tsunami, coastal flooding, waves and wave runup, currents, marine heat waves, glacial melt, heavy rainfall and river flooding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,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 saltwater intrusions, droughts</a:t>
          </a:r>
          <a:r>
            <a:rPr kumimoji="0" lang="en-IT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 </a:t>
          </a:r>
          <a:endParaRPr lang="en-IN" sz="1600" dirty="0">
            <a:solidFill>
              <a:schemeClr val="bg1"/>
            </a:solidFill>
            <a:latin typeface="+mn-lt"/>
          </a:endParaRPr>
        </a:p>
      </dgm:t>
    </dgm:pt>
    <dgm:pt modelId="{93622F3A-ABF3-4767-9473-A74954669D20}" type="parTrans" cxnId="{0D35B67E-94A0-468B-B0E1-C0915062B4F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2EB1ADDD-2250-4B48-B091-AF56D5E83EA4}" type="sibTrans" cxnId="{0D35B67E-94A0-468B-B0E1-C0915062B4F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E88C9ABA-C33E-4257-BFE0-9FB50589321D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Ecological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Wetland degradation, acidification, de-oxygenation, biodiversity loss, seabed habitat loss, coral bleaching, eutrophication, connectivity</a:t>
          </a:r>
          <a:endParaRPr lang="en-IN" sz="1600" dirty="0">
            <a:solidFill>
              <a:schemeClr val="bg1"/>
            </a:solidFill>
            <a:latin typeface="+mn-lt"/>
          </a:endParaRPr>
        </a:p>
      </dgm:t>
    </dgm:pt>
    <dgm:pt modelId="{04C1DDAF-1EBD-4064-B614-563EAE7F58E9}" type="parTrans" cxnId="{659B9A2E-C9AC-406B-A993-B0E17BE265B5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EA95473F-484E-4EC9-8110-58E89ADE404F}" type="sibTrans" cxnId="{659B9A2E-C9AC-406B-A993-B0E17BE265B5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C9B06639-65C2-4B79-8810-065F312DE4B9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Local Anthropogenic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Coastal urbanization pressures, coastal wastewater system outflow, marine pollution, overfishing, chemical spills, oil spills, nuclear waste, agricultural runoff, coastal tourism pressures, political interference and corruption, maladaptive planning</a:t>
          </a:r>
          <a:endParaRPr lang="en-IN" sz="1600" dirty="0">
            <a:solidFill>
              <a:schemeClr val="bg1"/>
            </a:solidFill>
            <a:latin typeface="+mn-lt"/>
            <a:cs typeface="Arial"/>
          </a:endParaRPr>
        </a:p>
      </dgm:t>
    </dgm:pt>
    <dgm:pt modelId="{A1189F03-C92C-4FD7-BD6E-9E26A3C8CAC1}" type="parTrans" cxnId="{C37AC823-7AAD-445C-8E23-93F1131B4A10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573F308E-BD7F-438E-A530-FE646A877EE0}" type="sibTrans" cxnId="{C37AC823-7AAD-445C-8E23-93F1131B4A10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053E30B7-A3C4-4CFB-9C5F-89AA55DF8B23}" type="pres">
      <dgm:prSet presAssocID="{BABB1654-9C0B-477C-A45C-DCD0EB5FCD83}" presName="linearFlow" presStyleCnt="0">
        <dgm:presLayoutVars>
          <dgm:dir/>
          <dgm:resizeHandles val="exact"/>
        </dgm:presLayoutVars>
      </dgm:prSet>
      <dgm:spPr/>
    </dgm:pt>
    <dgm:pt modelId="{21C5362B-B20C-408B-AAD5-9288C27889DA}" type="pres">
      <dgm:prSet presAssocID="{86333FD6-79DC-4267-9437-6F9F873F4393}" presName="composite" presStyleCnt="0"/>
      <dgm:spPr/>
    </dgm:pt>
    <dgm:pt modelId="{A93EE0B0-4988-4F47-98EC-11CE6E15A863}" type="pres">
      <dgm:prSet presAssocID="{86333FD6-79DC-4267-9437-6F9F873F4393}" presName="imgShp" presStyleLbl="fgImgPlace1" presStyleIdx="0" presStyleCnt="5" custScaleX="132448" custScaleY="123427" custLinFactX="-56781" custLinFactNeighborX="-100000" custLinFactNeighborY="9508"/>
      <dgm:spPr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</dgm:spPr>
    </dgm:pt>
    <dgm:pt modelId="{145A6DD1-6583-4946-9A04-680D5976CD54}" type="pres">
      <dgm:prSet presAssocID="{86333FD6-79DC-4267-9437-6F9F873F4393}" presName="txShp" presStyleLbl="node1" presStyleIdx="0" presStyleCnt="5" custScaleX="124889" custLinFactNeighborY="10072">
        <dgm:presLayoutVars>
          <dgm:bulletEnabled val="1"/>
        </dgm:presLayoutVars>
      </dgm:prSet>
      <dgm:spPr/>
    </dgm:pt>
    <dgm:pt modelId="{023C1AF9-E47A-465D-8F7A-7C5222B9DA42}" type="pres">
      <dgm:prSet presAssocID="{136E5C07-0BDD-4078-9289-7975CF63AF0A}" presName="spacing" presStyleCnt="0"/>
      <dgm:spPr/>
    </dgm:pt>
    <dgm:pt modelId="{28678FF0-F662-44BE-BF4A-D5352012808F}" type="pres">
      <dgm:prSet presAssocID="{57E77D04-F320-43D6-8023-53B56E3DC3FA}" presName="composite" presStyleCnt="0"/>
      <dgm:spPr/>
    </dgm:pt>
    <dgm:pt modelId="{A26A9C08-8F6D-44C6-AE38-927AD797352D}" type="pres">
      <dgm:prSet presAssocID="{57E77D04-F320-43D6-8023-53B56E3DC3FA}" presName="imgShp" presStyleLbl="fgImgPlace1" presStyleIdx="1" presStyleCnt="5" custScaleX="144140" custScaleY="142952" custLinFactX="-56157" custLinFactNeighborX="-100000" custLinFactNeighborY="-2518"/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5F631E35-C831-48E7-AAF7-0D15F177F42F}" type="pres">
      <dgm:prSet presAssocID="{57E77D04-F320-43D6-8023-53B56E3DC3FA}" presName="txShp" presStyleLbl="node1" presStyleIdx="1" presStyleCnt="5" custScaleX="125384">
        <dgm:presLayoutVars>
          <dgm:bulletEnabled val="1"/>
        </dgm:presLayoutVars>
      </dgm:prSet>
      <dgm:spPr/>
    </dgm:pt>
    <dgm:pt modelId="{949F68B5-C87C-4809-ADF6-3A2F6785FEA0}" type="pres">
      <dgm:prSet presAssocID="{C1ECAE36-B6F9-492A-9775-E299B7428CA0}" presName="spacing" presStyleCnt="0"/>
      <dgm:spPr/>
    </dgm:pt>
    <dgm:pt modelId="{39D6F5CC-ADD6-4F3D-AC3C-EDC1E95AE303}" type="pres">
      <dgm:prSet presAssocID="{86706997-AC7C-46B1-A005-3F174CD42748}" presName="composite" presStyleCnt="0"/>
      <dgm:spPr/>
    </dgm:pt>
    <dgm:pt modelId="{9C3971F0-0111-44A2-A69E-513695D5B78C}" type="pres">
      <dgm:prSet presAssocID="{86706997-AC7C-46B1-A005-3F174CD42748}" presName="imgShp" presStyleLbl="fgImgPlace1" presStyleIdx="2" presStyleCnt="5" custScaleX="146335" custScaleY="142414" custLinFactX="-52198" custLinFactNeighborX="-100000" custLinFactNeighborY="3992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132EE663-6853-4EE5-AB78-DCBCFFE63BA6}" type="pres">
      <dgm:prSet presAssocID="{86706997-AC7C-46B1-A005-3F174CD42748}" presName="txShp" presStyleLbl="node1" presStyleIdx="2" presStyleCnt="5" custScaleX="124889" custScaleY="197124">
        <dgm:presLayoutVars>
          <dgm:bulletEnabled val="1"/>
        </dgm:presLayoutVars>
      </dgm:prSet>
      <dgm:spPr/>
    </dgm:pt>
    <dgm:pt modelId="{9DA34683-0727-422B-B734-712D3C9D1C83}" type="pres">
      <dgm:prSet presAssocID="{2EB1ADDD-2250-4B48-B091-AF56D5E83EA4}" presName="spacing" presStyleCnt="0"/>
      <dgm:spPr/>
    </dgm:pt>
    <dgm:pt modelId="{3EBEE45A-34C1-49C6-AC64-1CF1CBE86A65}" type="pres">
      <dgm:prSet presAssocID="{C9B06639-65C2-4B79-8810-065F312DE4B9}" presName="composite" presStyleCnt="0"/>
      <dgm:spPr/>
    </dgm:pt>
    <dgm:pt modelId="{049EF7D9-EA2F-4DD5-A386-8D72CB9E07E1}" type="pres">
      <dgm:prSet presAssocID="{C9B06639-65C2-4B79-8810-065F312DE4B9}" presName="imgShp" presStyleLbl="fgImgPlace1" presStyleIdx="3" presStyleCnt="5" custScaleX="140820" custScaleY="143836" custLinFactX="-42615" custLinFactNeighborX="-100000" custLinFactNeighborY="1219"/>
      <dgm:spPr>
        <a:blipFill rotWithShape="1">
          <a:blip xmlns:r="http://schemas.openxmlformats.org/officeDocument/2006/relationships" r:embed="rId4"/>
          <a:srcRect/>
          <a:stretch>
            <a:fillRect t="-17000" b="-17000"/>
          </a:stretch>
        </a:blipFill>
      </dgm:spPr>
    </dgm:pt>
    <dgm:pt modelId="{91AFC852-BAFD-414A-8A17-A9E6B936354C}" type="pres">
      <dgm:prSet presAssocID="{C9B06639-65C2-4B79-8810-065F312DE4B9}" presName="txShp" presStyleLbl="node1" presStyleIdx="3" presStyleCnt="5" custScaleX="125137" custScaleY="187535">
        <dgm:presLayoutVars>
          <dgm:bulletEnabled val="1"/>
        </dgm:presLayoutVars>
      </dgm:prSet>
      <dgm:spPr/>
    </dgm:pt>
    <dgm:pt modelId="{1919F372-B45B-4265-8F0F-D7E3C5E97159}" type="pres">
      <dgm:prSet presAssocID="{573F308E-BD7F-438E-A530-FE646A877EE0}" presName="spacing" presStyleCnt="0"/>
      <dgm:spPr/>
    </dgm:pt>
    <dgm:pt modelId="{6B7D00EC-69CE-444D-94A6-D7F2BDCAB363}" type="pres">
      <dgm:prSet presAssocID="{E88C9ABA-C33E-4257-BFE0-9FB50589321D}" presName="composite" presStyleCnt="0"/>
      <dgm:spPr/>
    </dgm:pt>
    <dgm:pt modelId="{38DD549F-7B4B-4E57-8E4D-8B02CD53E3AE}" type="pres">
      <dgm:prSet presAssocID="{E88C9ABA-C33E-4257-BFE0-9FB50589321D}" presName="imgShp" presStyleLbl="fgImgPlace1" presStyleIdx="4" presStyleCnt="5" custScaleX="140589" custScaleY="142255" custLinFactX="-52620" custLinFactNeighborX="-100000" custLinFactNeighborY="-1525"/>
      <dgm:spPr>
        <a:blipFill rotWithShape="1">
          <a:blip xmlns:r="http://schemas.openxmlformats.org/officeDocument/2006/relationships" r:embed="rId5"/>
          <a:srcRect/>
          <a:stretch>
            <a:fillRect l="-28000" r="-28000"/>
          </a:stretch>
        </a:blipFill>
      </dgm:spPr>
    </dgm:pt>
    <dgm:pt modelId="{11A54EFF-308D-4495-9931-6EE47A7209AE}" type="pres">
      <dgm:prSet presAssocID="{E88C9ABA-C33E-4257-BFE0-9FB50589321D}" presName="txShp" presStyleLbl="node1" presStyleIdx="4" presStyleCnt="5" custScaleX="125632" custScaleY="148293">
        <dgm:presLayoutVars>
          <dgm:bulletEnabled val="1"/>
        </dgm:presLayoutVars>
      </dgm:prSet>
      <dgm:spPr/>
    </dgm:pt>
  </dgm:ptLst>
  <dgm:cxnLst>
    <dgm:cxn modelId="{C37AC823-7AAD-445C-8E23-93F1131B4A10}" srcId="{BABB1654-9C0B-477C-A45C-DCD0EB5FCD83}" destId="{C9B06639-65C2-4B79-8810-065F312DE4B9}" srcOrd="3" destOrd="0" parTransId="{A1189F03-C92C-4FD7-BD6E-9E26A3C8CAC1}" sibTransId="{573F308E-BD7F-438E-A530-FE646A877EE0}"/>
    <dgm:cxn modelId="{659B9A2E-C9AC-406B-A993-B0E17BE265B5}" srcId="{BABB1654-9C0B-477C-A45C-DCD0EB5FCD83}" destId="{E88C9ABA-C33E-4257-BFE0-9FB50589321D}" srcOrd="4" destOrd="0" parTransId="{04C1DDAF-1EBD-4064-B614-563EAE7F58E9}" sibTransId="{EA95473F-484E-4EC9-8110-58E89ADE404F}"/>
    <dgm:cxn modelId="{4AD43A6C-657C-4DB9-9A25-E340E7E24E2E}" type="presOf" srcId="{86706997-AC7C-46B1-A005-3F174CD42748}" destId="{132EE663-6853-4EE5-AB78-DCBCFFE63BA6}" srcOrd="0" destOrd="0" presId="urn:microsoft.com/office/officeart/2005/8/layout/vList3"/>
    <dgm:cxn modelId="{0D35B67E-94A0-468B-B0E1-C0915062B4FD}" srcId="{BABB1654-9C0B-477C-A45C-DCD0EB5FCD83}" destId="{86706997-AC7C-46B1-A005-3F174CD42748}" srcOrd="2" destOrd="0" parTransId="{93622F3A-ABF3-4767-9473-A74954669D20}" sibTransId="{2EB1ADDD-2250-4B48-B091-AF56D5E83EA4}"/>
    <dgm:cxn modelId="{F25B05B1-D81E-480D-9E3B-270A3CAE7BA7}" srcId="{BABB1654-9C0B-477C-A45C-DCD0EB5FCD83}" destId="{57E77D04-F320-43D6-8023-53B56E3DC3FA}" srcOrd="1" destOrd="0" parTransId="{F2AD3FDF-6247-467F-8C64-7FED3543229C}" sibTransId="{C1ECAE36-B6F9-492A-9775-E299B7428CA0}"/>
    <dgm:cxn modelId="{2DCA5ABB-9EF0-4CC7-AF3D-2B3458DE0736}" type="presOf" srcId="{86333FD6-79DC-4267-9437-6F9F873F4393}" destId="{145A6DD1-6583-4946-9A04-680D5976CD54}" srcOrd="0" destOrd="0" presId="urn:microsoft.com/office/officeart/2005/8/layout/vList3"/>
    <dgm:cxn modelId="{A6D1A8D4-7867-45E2-9E1D-FCE34305C508}" type="presOf" srcId="{BABB1654-9C0B-477C-A45C-DCD0EB5FCD83}" destId="{053E30B7-A3C4-4CFB-9C5F-89AA55DF8B23}" srcOrd="0" destOrd="0" presId="urn:microsoft.com/office/officeart/2005/8/layout/vList3"/>
    <dgm:cxn modelId="{ADB7FFDF-64B8-4DC3-B7C2-FE1540754864}" type="presOf" srcId="{C9B06639-65C2-4B79-8810-065F312DE4B9}" destId="{91AFC852-BAFD-414A-8A17-A9E6B936354C}" srcOrd="0" destOrd="0" presId="urn:microsoft.com/office/officeart/2005/8/layout/vList3"/>
    <dgm:cxn modelId="{88A08CED-AF24-40E7-994E-E6353411E83C}" type="presOf" srcId="{E88C9ABA-C33E-4257-BFE0-9FB50589321D}" destId="{11A54EFF-308D-4495-9931-6EE47A7209AE}" srcOrd="0" destOrd="0" presId="urn:microsoft.com/office/officeart/2005/8/layout/vList3"/>
    <dgm:cxn modelId="{2362B8F5-8663-4D6F-873C-7E6250C3D0DD}" srcId="{BABB1654-9C0B-477C-A45C-DCD0EB5FCD83}" destId="{86333FD6-79DC-4267-9437-6F9F873F4393}" srcOrd="0" destOrd="0" parTransId="{4FC13A84-54BB-4376-A419-5B6A3EC09F5D}" sibTransId="{136E5C07-0BDD-4078-9289-7975CF63AF0A}"/>
    <dgm:cxn modelId="{808AB1FE-0DE1-4089-BA03-A393B245B726}" type="presOf" srcId="{57E77D04-F320-43D6-8023-53B56E3DC3FA}" destId="{5F631E35-C831-48E7-AAF7-0D15F177F42F}" srcOrd="0" destOrd="0" presId="urn:microsoft.com/office/officeart/2005/8/layout/vList3"/>
    <dgm:cxn modelId="{68A2AECE-4D23-44CC-AD95-891A8EF63DCC}" type="presParOf" srcId="{053E30B7-A3C4-4CFB-9C5F-89AA55DF8B23}" destId="{21C5362B-B20C-408B-AAD5-9288C27889DA}" srcOrd="0" destOrd="0" presId="urn:microsoft.com/office/officeart/2005/8/layout/vList3"/>
    <dgm:cxn modelId="{38521BEA-1E6A-4B34-99C9-0F5384B57BAC}" type="presParOf" srcId="{21C5362B-B20C-408B-AAD5-9288C27889DA}" destId="{A93EE0B0-4988-4F47-98EC-11CE6E15A863}" srcOrd="0" destOrd="0" presId="urn:microsoft.com/office/officeart/2005/8/layout/vList3"/>
    <dgm:cxn modelId="{16599CE1-7124-4485-AFA1-8CADB1E68328}" type="presParOf" srcId="{21C5362B-B20C-408B-AAD5-9288C27889DA}" destId="{145A6DD1-6583-4946-9A04-680D5976CD54}" srcOrd="1" destOrd="0" presId="urn:microsoft.com/office/officeart/2005/8/layout/vList3"/>
    <dgm:cxn modelId="{728AA387-B3CF-4EE5-81E7-32850FC5773B}" type="presParOf" srcId="{053E30B7-A3C4-4CFB-9C5F-89AA55DF8B23}" destId="{023C1AF9-E47A-465D-8F7A-7C5222B9DA42}" srcOrd="1" destOrd="0" presId="urn:microsoft.com/office/officeart/2005/8/layout/vList3"/>
    <dgm:cxn modelId="{1EB74F32-5CC8-405F-AD9F-98FD289A3E5C}" type="presParOf" srcId="{053E30B7-A3C4-4CFB-9C5F-89AA55DF8B23}" destId="{28678FF0-F662-44BE-BF4A-D5352012808F}" srcOrd="2" destOrd="0" presId="urn:microsoft.com/office/officeart/2005/8/layout/vList3"/>
    <dgm:cxn modelId="{E2A59E25-9B15-46CF-A253-A37514221A01}" type="presParOf" srcId="{28678FF0-F662-44BE-BF4A-D5352012808F}" destId="{A26A9C08-8F6D-44C6-AE38-927AD797352D}" srcOrd="0" destOrd="0" presId="urn:microsoft.com/office/officeart/2005/8/layout/vList3"/>
    <dgm:cxn modelId="{8660CEF6-83E5-4B4C-945F-4D7A27CDD59C}" type="presParOf" srcId="{28678FF0-F662-44BE-BF4A-D5352012808F}" destId="{5F631E35-C831-48E7-AAF7-0D15F177F42F}" srcOrd="1" destOrd="0" presId="urn:microsoft.com/office/officeart/2005/8/layout/vList3"/>
    <dgm:cxn modelId="{03F4CD21-24A2-44A4-8794-801A5598E4FC}" type="presParOf" srcId="{053E30B7-A3C4-4CFB-9C5F-89AA55DF8B23}" destId="{949F68B5-C87C-4809-ADF6-3A2F6785FEA0}" srcOrd="3" destOrd="0" presId="urn:microsoft.com/office/officeart/2005/8/layout/vList3"/>
    <dgm:cxn modelId="{DD498329-79DF-4FF3-B3F6-09B51C3C999F}" type="presParOf" srcId="{053E30B7-A3C4-4CFB-9C5F-89AA55DF8B23}" destId="{39D6F5CC-ADD6-4F3D-AC3C-EDC1E95AE303}" srcOrd="4" destOrd="0" presId="urn:microsoft.com/office/officeart/2005/8/layout/vList3"/>
    <dgm:cxn modelId="{95A7247B-9B38-423D-964F-956BBF0466CE}" type="presParOf" srcId="{39D6F5CC-ADD6-4F3D-AC3C-EDC1E95AE303}" destId="{9C3971F0-0111-44A2-A69E-513695D5B78C}" srcOrd="0" destOrd="0" presId="urn:microsoft.com/office/officeart/2005/8/layout/vList3"/>
    <dgm:cxn modelId="{550561DE-3DF5-49F2-91F5-B7A3402177A1}" type="presParOf" srcId="{39D6F5CC-ADD6-4F3D-AC3C-EDC1E95AE303}" destId="{132EE663-6853-4EE5-AB78-DCBCFFE63BA6}" srcOrd="1" destOrd="0" presId="urn:microsoft.com/office/officeart/2005/8/layout/vList3"/>
    <dgm:cxn modelId="{918A6F6C-315A-49B2-B6E6-529AD207D650}" type="presParOf" srcId="{053E30B7-A3C4-4CFB-9C5F-89AA55DF8B23}" destId="{9DA34683-0727-422B-B734-712D3C9D1C83}" srcOrd="5" destOrd="0" presId="urn:microsoft.com/office/officeart/2005/8/layout/vList3"/>
    <dgm:cxn modelId="{0FC0F193-D8FE-4FC7-998A-482878710F61}" type="presParOf" srcId="{053E30B7-A3C4-4CFB-9C5F-89AA55DF8B23}" destId="{3EBEE45A-34C1-49C6-AC64-1CF1CBE86A65}" srcOrd="6" destOrd="0" presId="urn:microsoft.com/office/officeart/2005/8/layout/vList3"/>
    <dgm:cxn modelId="{57C22C41-E03E-4BBC-B1DA-DF3413A101D5}" type="presParOf" srcId="{3EBEE45A-34C1-49C6-AC64-1CF1CBE86A65}" destId="{049EF7D9-EA2F-4DD5-A386-8D72CB9E07E1}" srcOrd="0" destOrd="0" presId="urn:microsoft.com/office/officeart/2005/8/layout/vList3"/>
    <dgm:cxn modelId="{515DE87B-603A-4A7C-AB6E-4F3E6EF285BE}" type="presParOf" srcId="{3EBEE45A-34C1-49C6-AC64-1CF1CBE86A65}" destId="{91AFC852-BAFD-414A-8A17-A9E6B936354C}" srcOrd="1" destOrd="0" presId="urn:microsoft.com/office/officeart/2005/8/layout/vList3"/>
    <dgm:cxn modelId="{4EDB0A98-80BF-40EE-A335-8E5E8E38A403}" type="presParOf" srcId="{053E30B7-A3C4-4CFB-9C5F-89AA55DF8B23}" destId="{1919F372-B45B-4265-8F0F-D7E3C5E97159}" srcOrd="7" destOrd="0" presId="urn:microsoft.com/office/officeart/2005/8/layout/vList3"/>
    <dgm:cxn modelId="{19D7D454-8165-4A40-B36E-33A1E8F620C4}" type="presParOf" srcId="{053E30B7-A3C4-4CFB-9C5F-89AA55DF8B23}" destId="{6B7D00EC-69CE-444D-94A6-D7F2BDCAB363}" srcOrd="8" destOrd="0" presId="urn:microsoft.com/office/officeart/2005/8/layout/vList3"/>
    <dgm:cxn modelId="{689C02B0-7938-4041-8E05-207364736A98}" type="presParOf" srcId="{6B7D00EC-69CE-444D-94A6-D7F2BDCAB363}" destId="{38DD549F-7B4B-4E57-8E4D-8B02CD53E3AE}" srcOrd="0" destOrd="0" presId="urn:microsoft.com/office/officeart/2005/8/layout/vList3"/>
    <dgm:cxn modelId="{FFCE1CA0-8F8E-4547-9E1D-01E432CECA33}" type="presParOf" srcId="{6B7D00EC-69CE-444D-94A6-D7F2BDCAB363}" destId="{11A54EFF-308D-4495-9931-6EE47A7209A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463AF-EB33-4199-BBFC-D5A0A2AB141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IN"/>
        </a:p>
      </dgm:t>
    </dgm:pt>
    <dgm:pt modelId="{E558C24E-110C-4511-95CB-11D77BE59E29}">
      <dgm:prSet phldrT="[Text]"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b="1" dirty="0">
              <a:solidFill>
                <a:schemeClr val="bg1"/>
              </a:solidFill>
            </a:rPr>
            <a:t>- Multi-hazard evaluation frameworks</a:t>
          </a:r>
          <a:endParaRPr lang="en-IN" sz="1600" b="1" dirty="0">
            <a:solidFill>
              <a:schemeClr val="bg1"/>
            </a:solidFill>
          </a:endParaRPr>
        </a:p>
      </dgm:t>
    </dgm:pt>
    <dgm:pt modelId="{FE724F6B-8BE1-46CA-9E44-4A96CFA6DCBC}" type="parTrans" cxnId="{45385DC9-7C9B-42C5-AF63-8E6442889ED8}">
      <dgm:prSet/>
      <dgm:spPr/>
      <dgm:t>
        <a:bodyPr/>
        <a:lstStyle/>
        <a:p>
          <a:endParaRPr lang="en-IN" sz="1200"/>
        </a:p>
      </dgm:t>
    </dgm:pt>
    <dgm:pt modelId="{73DF4A9E-9A38-4446-A8E1-A8328E7BE378}" type="sibTrans" cxnId="{45385DC9-7C9B-42C5-AF63-8E6442889ED8}">
      <dgm:prSet/>
      <dgm:spPr/>
      <dgm:t>
        <a:bodyPr/>
        <a:lstStyle/>
        <a:p>
          <a:endParaRPr lang="en-IN"/>
        </a:p>
      </dgm:t>
    </dgm:pt>
    <dgm:pt modelId="{FBCEACD0-4F4B-470C-95E8-F66BABECD518}">
      <dgm:prSet phldrT="[Text]"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b="1" dirty="0">
              <a:solidFill>
                <a:schemeClr val="bg1"/>
              </a:solidFill>
            </a:rPr>
            <a:t>- Multi-level, multi-sector risk analysis</a:t>
          </a:r>
          <a:endParaRPr lang="en-IN" sz="1600" b="1" dirty="0">
            <a:solidFill>
              <a:schemeClr val="bg1"/>
            </a:solidFill>
          </a:endParaRPr>
        </a:p>
      </dgm:t>
    </dgm:pt>
    <dgm:pt modelId="{083BAF92-36AA-41E5-83D9-DBCBFAB01CA8}" type="parTrans" cxnId="{1D5A1956-E8F4-4487-A300-434E392563E6}">
      <dgm:prSet/>
      <dgm:spPr/>
      <dgm:t>
        <a:bodyPr/>
        <a:lstStyle/>
        <a:p>
          <a:endParaRPr lang="en-IN" sz="1200"/>
        </a:p>
      </dgm:t>
    </dgm:pt>
    <dgm:pt modelId="{812B71EC-0537-405D-BE80-A3D0A8223E8C}" type="sibTrans" cxnId="{1D5A1956-E8F4-4487-A300-434E392563E6}">
      <dgm:prSet/>
      <dgm:spPr/>
      <dgm:t>
        <a:bodyPr/>
        <a:lstStyle/>
        <a:p>
          <a:endParaRPr lang="en-IN"/>
        </a:p>
      </dgm:t>
    </dgm:pt>
    <dgm:pt modelId="{E604A727-2B2A-4189-98F8-D2CACFC5E2D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FF00"/>
              </a:solidFill>
            </a:rPr>
            <a:t>-</a:t>
          </a:r>
          <a:r>
            <a:rPr lang="en-US" dirty="0"/>
            <a:t> </a:t>
          </a:r>
          <a:endParaRPr lang="en-IN" dirty="0"/>
        </a:p>
      </dgm:t>
    </dgm:pt>
    <dgm:pt modelId="{953312EC-9A07-453B-9710-6CD75B85431F}" type="parTrans" cxnId="{9C6123EC-2E71-4CA8-B19C-F5CC696683F1}">
      <dgm:prSet/>
      <dgm:spPr/>
      <dgm:t>
        <a:bodyPr/>
        <a:lstStyle/>
        <a:p>
          <a:endParaRPr lang="en-IN" sz="1200"/>
        </a:p>
      </dgm:t>
    </dgm:pt>
    <dgm:pt modelId="{E6F01712-D163-44F6-9D4A-77D5543AB1B5}" type="sibTrans" cxnId="{9C6123EC-2E71-4CA8-B19C-F5CC696683F1}">
      <dgm:prSet/>
      <dgm:spPr/>
      <dgm:t>
        <a:bodyPr/>
        <a:lstStyle/>
        <a:p>
          <a:endParaRPr lang="en-IN"/>
        </a:p>
      </dgm:t>
    </dgm:pt>
    <dgm:pt modelId="{DA71B327-760F-4B2A-AE6C-E6BD0F6AAE5D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Monitoring, Forecasting and Early warning systems (multi-hazard)</a:t>
          </a:r>
          <a:endParaRPr lang="en-IN" sz="1600" b="1" dirty="0">
            <a:solidFill>
              <a:schemeClr val="bg1"/>
            </a:solidFill>
          </a:endParaRPr>
        </a:p>
      </dgm:t>
    </dgm:pt>
    <dgm:pt modelId="{55B069AC-88AF-4686-ACCA-EEED5B2A6475}" type="parTrans" cxnId="{D2AB9390-1EAC-4A4F-89D1-FDD045DDD1A1}">
      <dgm:prSet/>
      <dgm:spPr/>
      <dgm:t>
        <a:bodyPr/>
        <a:lstStyle/>
        <a:p>
          <a:endParaRPr lang="en-IN" sz="1200"/>
        </a:p>
      </dgm:t>
    </dgm:pt>
    <dgm:pt modelId="{14F1E90E-3768-47B8-B8AB-080DE22468AD}" type="sibTrans" cxnId="{D2AB9390-1EAC-4A4F-89D1-FDD045DDD1A1}">
      <dgm:prSet/>
      <dgm:spPr/>
      <dgm:t>
        <a:bodyPr/>
        <a:lstStyle/>
        <a:p>
          <a:endParaRPr lang="en-IN"/>
        </a:p>
      </dgm:t>
    </dgm:pt>
    <dgm:pt modelId="{C2168342-B7C1-43AE-859D-4F651F1FE944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Digital twins</a:t>
          </a:r>
          <a:endParaRPr lang="en-IN" sz="1600" b="1" dirty="0">
            <a:solidFill>
              <a:schemeClr val="bg1"/>
            </a:solidFill>
          </a:endParaRPr>
        </a:p>
      </dgm:t>
    </dgm:pt>
    <dgm:pt modelId="{A2D093DB-0C91-420A-82D3-BCF9FAC04F45}" type="parTrans" cxnId="{820654E5-F2A7-4467-A032-13C26AEA3805}">
      <dgm:prSet/>
      <dgm:spPr/>
      <dgm:t>
        <a:bodyPr/>
        <a:lstStyle/>
        <a:p>
          <a:endParaRPr lang="en-IN" sz="1200"/>
        </a:p>
      </dgm:t>
    </dgm:pt>
    <dgm:pt modelId="{C32151D1-7CFA-47A6-BAB9-9CB442A40A1D}" type="sibTrans" cxnId="{820654E5-F2A7-4467-A032-13C26AEA3805}">
      <dgm:prSet/>
      <dgm:spPr/>
      <dgm:t>
        <a:bodyPr/>
        <a:lstStyle/>
        <a:p>
          <a:endParaRPr lang="en-IN"/>
        </a:p>
      </dgm:t>
    </dgm:pt>
    <dgm:pt modelId="{9BB46CD3-384F-4960-B94D-C0C964CBE92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FF00"/>
              </a:solidFill>
            </a:rPr>
            <a:t>-</a:t>
          </a:r>
          <a:endParaRPr lang="en-IN" b="1" dirty="0">
            <a:solidFill>
              <a:srgbClr val="FFFF00"/>
            </a:solidFill>
          </a:endParaRPr>
        </a:p>
      </dgm:t>
    </dgm:pt>
    <dgm:pt modelId="{0A065D59-8FB0-4F82-A2C9-25D3DEA0F6C7}" type="parTrans" cxnId="{A4D94A5A-3704-447D-A3DB-941CA9A4F3FD}">
      <dgm:prSet/>
      <dgm:spPr/>
      <dgm:t>
        <a:bodyPr/>
        <a:lstStyle/>
        <a:p>
          <a:endParaRPr lang="en-IN" sz="1200"/>
        </a:p>
      </dgm:t>
    </dgm:pt>
    <dgm:pt modelId="{F365F83E-2431-4AC1-9C09-9D131B3A3146}" type="sibTrans" cxnId="{A4D94A5A-3704-447D-A3DB-941CA9A4F3FD}">
      <dgm:prSet/>
      <dgm:spPr/>
      <dgm:t>
        <a:bodyPr/>
        <a:lstStyle/>
        <a:p>
          <a:endParaRPr lang="en-IN"/>
        </a:p>
      </dgm:t>
    </dgm:pt>
    <dgm:pt modelId="{3F9749B7-36F1-4717-BE23-EBED59A7E5D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Marine and Maritime Spatial Planning </a:t>
          </a:r>
          <a:endParaRPr lang="en-IN" sz="1600" b="1" dirty="0">
            <a:solidFill>
              <a:schemeClr val="bg1"/>
            </a:solidFill>
          </a:endParaRPr>
        </a:p>
      </dgm:t>
    </dgm:pt>
    <dgm:pt modelId="{39CCC8D5-E4EF-4A45-A8B7-A266902EF3EA}" type="parTrans" cxnId="{AA163682-BC58-4266-8867-9842B2668814}">
      <dgm:prSet/>
      <dgm:spPr/>
      <dgm:t>
        <a:bodyPr/>
        <a:lstStyle/>
        <a:p>
          <a:endParaRPr lang="en-IN" sz="1200"/>
        </a:p>
      </dgm:t>
    </dgm:pt>
    <dgm:pt modelId="{A48C317D-745E-48C1-BA65-B19E533CBAAC}" type="sibTrans" cxnId="{AA163682-BC58-4266-8867-9842B2668814}">
      <dgm:prSet/>
      <dgm:spPr/>
      <dgm:t>
        <a:bodyPr/>
        <a:lstStyle/>
        <a:p>
          <a:endParaRPr lang="en-IN"/>
        </a:p>
      </dgm:t>
    </dgm:pt>
    <dgm:pt modelId="{8136921C-EE1B-43DD-B8E2-6A4817E50E7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Disaster recovery planning</a:t>
          </a:r>
          <a:endParaRPr lang="en-IN" sz="1600" b="1" dirty="0">
            <a:solidFill>
              <a:schemeClr val="bg1"/>
            </a:solidFill>
          </a:endParaRPr>
        </a:p>
      </dgm:t>
    </dgm:pt>
    <dgm:pt modelId="{057269A4-70C0-43A8-A864-888DD56926CF}" type="parTrans" cxnId="{023789C8-144B-42F0-8013-6D990FEF0B05}">
      <dgm:prSet/>
      <dgm:spPr/>
      <dgm:t>
        <a:bodyPr/>
        <a:lstStyle/>
        <a:p>
          <a:endParaRPr lang="en-IN" sz="1200"/>
        </a:p>
      </dgm:t>
    </dgm:pt>
    <dgm:pt modelId="{F37FA12A-DA7C-43F7-AD92-439ABD66B269}" type="sibTrans" cxnId="{023789C8-144B-42F0-8013-6D990FEF0B05}">
      <dgm:prSet/>
      <dgm:spPr/>
      <dgm:t>
        <a:bodyPr/>
        <a:lstStyle/>
        <a:p>
          <a:endParaRPr lang="en-IN"/>
        </a:p>
      </dgm:t>
    </dgm:pt>
    <dgm:pt modelId="{E2B124E5-37BF-49C2-9AC8-11077BCF0D36}">
      <dgm:prSet phldrT="[Text]"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b="1" dirty="0">
              <a:solidFill>
                <a:schemeClr val="bg1"/>
              </a:solidFill>
            </a:rPr>
            <a:t>- Exposure and vulnerability analysis</a:t>
          </a:r>
          <a:endParaRPr lang="en-IN" sz="1600" b="1" dirty="0">
            <a:solidFill>
              <a:schemeClr val="bg1"/>
            </a:solidFill>
          </a:endParaRPr>
        </a:p>
      </dgm:t>
    </dgm:pt>
    <dgm:pt modelId="{074CE88D-AA93-478E-B43B-AE82CC28F4AA}" type="parTrans" cxnId="{511A0FCA-48D5-425D-9622-68A4E546BBCA}">
      <dgm:prSet/>
      <dgm:spPr/>
      <dgm:t>
        <a:bodyPr/>
        <a:lstStyle/>
        <a:p>
          <a:endParaRPr lang="en-IN" sz="1200"/>
        </a:p>
      </dgm:t>
    </dgm:pt>
    <dgm:pt modelId="{5596BB0E-BF0D-4801-91E2-00318D9BFEEE}" type="sibTrans" cxnId="{511A0FCA-48D5-425D-9622-68A4E546BBCA}">
      <dgm:prSet/>
      <dgm:spPr/>
      <dgm:t>
        <a:bodyPr/>
        <a:lstStyle/>
        <a:p>
          <a:endParaRPr lang="en-IN"/>
        </a:p>
      </dgm:t>
    </dgm:pt>
    <dgm:pt modelId="{FAFF4370-91BD-44EE-B04E-289E960FD074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Warning Dissemination &amp; Communication</a:t>
          </a:r>
          <a:endParaRPr lang="en-IN" sz="1600" b="1" dirty="0">
            <a:solidFill>
              <a:schemeClr val="bg1"/>
            </a:solidFill>
          </a:endParaRPr>
        </a:p>
      </dgm:t>
    </dgm:pt>
    <dgm:pt modelId="{291F06C3-93A3-41D0-8A67-522302E1857F}" type="parTrans" cxnId="{FF178C00-B637-43B6-938C-FC3E103E2B52}">
      <dgm:prSet/>
      <dgm:spPr/>
      <dgm:t>
        <a:bodyPr/>
        <a:lstStyle/>
        <a:p>
          <a:endParaRPr lang="en-IN" sz="1200"/>
        </a:p>
      </dgm:t>
    </dgm:pt>
    <dgm:pt modelId="{04E10F81-3FA1-4BE5-8FA4-AEF1085FEC1C}" type="sibTrans" cxnId="{FF178C00-B637-43B6-938C-FC3E103E2B52}">
      <dgm:prSet/>
      <dgm:spPr/>
      <dgm:t>
        <a:bodyPr/>
        <a:lstStyle/>
        <a:p>
          <a:endParaRPr lang="en-IN"/>
        </a:p>
      </dgm:t>
    </dgm:pt>
    <dgm:pt modelId="{26D5534F-CE04-4B68-8207-22594D4A4D01}">
      <dgm:prSet phldrT="[Text]" custT="1"/>
      <dgm:spPr/>
      <dgm:t>
        <a:bodyPr/>
        <a:lstStyle/>
        <a:p>
          <a:pPr marL="0" indent="0">
            <a:lnSpc>
              <a:spcPct val="100000"/>
            </a:lnSpc>
            <a:tabLst/>
          </a:pPr>
          <a:r>
            <a:rPr lang="en-US" sz="1600" b="1" dirty="0">
              <a:solidFill>
                <a:schemeClr val="bg1"/>
              </a:solidFill>
            </a:rPr>
            <a:t>- Sectoral medium to long term planning (zoning, infrastructure)</a:t>
          </a:r>
          <a:endParaRPr lang="en-IN" sz="1600" b="1" dirty="0">
            <a:solidFill>
              <a:schemeClr val="bg1"/>
            </a:solidFill>
          </a:endParaRPr>
        </a:p>
      </dgm:t>
    </dgm:pt>
    <dgm:pt modelId="{4927E8FB-2CB9-49C4-901F-A41E450B1A49}" type="parTrans" cxnId="{B35FF87A-96C9-4CEC-ADF0-F2F94F17881F}">
      <dgm:prSet/>
      <dgm:spPr/>
      <dgm:t>
        <a:bodyPr/>
        <a:lstStyle/>
        <a:p>
          <a:endParaRPr lang="en-IN" sz="1200"/>
        </a:p>
      </dgm:t>
    </dgm:pt>
    <dgm:pt modelId="{10C92A6A-5C4B-46F0-8AEA-05FDCDE56CA8}" type="sibTrans" cxnId="{B35FF87A-96C9-4CEC-ADF0-F2F94F17881F}">
      <dgm:prSet/>
      <dgm:spPr/>
      <dgm:t>
        <a:bodyPr/>
        <a:lstStyle/>
        <a:p>
          <a:endParaRPr lang="en-IN"/>
        </a:p>
      </dgm:t>
    </dgm:pt>
    <dgm:pt modelId="{9D7F672B-5F45-4B62-ACA7-E2E6A2CE1294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Nature-based solutions</a:t>
          </a:r>
          <a:endParaRPr lang="en-IN" sz="1600" b="1" dirty="0">
            <a:solidFill>
              <a:schemeClr val="bg1"/>
            </a:solidFill>
          </a:endParaRPr>
        </a:p>
      </dgm:t>
    </dgm:pt>
    <dgm:pt modelId="{D28E7E02-C8B3-420C-AC6B-9D3585C8ECA9}" type="parTrans" cxnId="{4450AD66-F3E6-43FD-878D-FAF7FE10678B}">
      <dgm:prSet/>
      <dgm:spPr/>
      <dgm:t>
        <a:bodyPr/>
        <a:lstStyle/>
        <a:p>
          <a:endParaRPr lang="en-IN" sz="1200"/>
        </a:p>
      </dgm:t>
    </dgm:pt>
    <dgm:pt modelId="{BE7AC3EB-6919-4C70-97FC-265CE9217CB4}" type="sibTrans" cxnId="{4450AD66-F3E6-43FD-878D-FAF7FE10678B}">
      <dgm:prSet/>
      <dgm:spPr/>
      <dgm:t>
        <a:bodyPr/>
        <a:lstStyle/>
        <a:p>
          <a:endParaRPr lang="en-IN"/>
        </a:p>
      </dgm:t>
    </dgm:pt>
    <dgm:pt modelId="{C2C37B72-5350-43B7-A969-C1C281E6C89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Governance Framework</a:t>
          </a:r>
          <a:endParaRPr lang="en-IN" sz="1600" b="1" dirty="0">
            <a:solidFill>
              <a:schemeClr val="bg1"/>
            </a:solidFill>
          </a:endParaRPr>
        </a:p>
      </dgm:t>
    </dgm:pt>
    <dgm:pt modelId="{451983B0-0C28-4252-BB61-173399BC2C28}" type="parTrans" cxnId="{F2BD11FF-E8BB-4EB3-919E-F44ADBBD03D5}">
      <dgm:prSet/>
      <dgm:spPr/>
      <dgm:t>
        <a:bodyPr/>
        <a:lstStyle/>
        <a:p>
          <a:endParaRPr lang="en-IN" sz="1200"/>
        </a:p>
      </dgm:t>
    </dgm:pt>
    <dgm:pt modelId="{2C66E983-CD76-49A7-97AC-6D19C432CB64}" type="sibTrans" cxnId="{F2BD11FF-E8BB-4EB3-919E-F44ADBBD03D5}">
      <dgm:prSet/>
      <dgm:spPr/>
      <dgm:t>
        <a:bodyPr/>
        <a:lstStyle/>
        <a:p>
          <a:endParaRPr lang="en-IN"/>
        </a:p>
      </dgm:t>
    </dgm:pt>
    <dgm:pt modelId="{410B2E35-D8FC-43AC-BB6D-D070C1BED9E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Equitable coastal resilience</a:t>
          </a:r>
          <a:endParaRPr lang="en-IN" sz="1600" b="1" dirty="0">
            <a:solidFill>
              <a:schemeClr val="bg1"/>
            </a:solidFill>
          </a:endParaRPr>
        </a:p>
      </dgm:t>
    </dgm:pt>
    <dgm:pt modelId="{17E0532F-8AAB-4680-9B21-8F50FADFE66B}" type="parTrans" cxnId="{ED3A113C-E49C-4B33-BFFE-363141725E75}">
      <dgm:prSet/>
      <dgm:spPr/>
      <dgm:t>
        <a:bodyPr/>
        <a:lstStyle/>
        <a:p>
          <a:endParaRPr lang="en-IN" sz="1200"/>
        </a:p>
      </dgm:t>
    </dgm:pt>
    <dgm:pt modelId="{9C8D51B6-734C-434A-A5DE-E2DB4F881B99}" type="sibTrans" cxnId="{ED3A113C-E49C-4B33-BFFE-363141725E75}">
      <dgm:prSet/>
      <dgm:spPr/>
      <dgm:t>
        <a:bodyPr/>
        <a:lstStyle/>
        <a:p>
          <a:endParaRPr lang="en-IN"/>
        </a:p>
      </dgm:t>
    </dgm:pt>
    <dgm:pt modelId="{48071981-5E02-49F1-9DC2-769A9500790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Government investments, financing and insurance</a:t>
          </a:r>
          <a:endParaRPr lang="en-IN" sz="1600" b="1" dirty="0">
            <a:solidFill>
              <a:schemeClr val="bg1"/>
            </a:solidFill>
          </a:endParaRPr>
        </a:p>
      </dgm:t>
    </dgm:pt>
    <dgm:pt modelId="{576D0A8E-475A-4E06-9D6F-7FEBB8C0487D}" type="parTrans" cxnId="{3E377F2C-7FC6-4D5A-844C-5CC66206DC76}">
      <dgm:prSet/>
      <dgm:spPr/>
      <dgm:t>
        <a:bodyPr/>
        <a:lstStyle/>
        <a:p>
          <a:endParaRPr lang="en-IN" sz="1200"/>
        </a:p>
      </dgm:t>
    </dgm:pt>
    <dgm:pt modelId="{CEEA068A-BF8E-4E64-8324-69385F49C3A8}" type="sibTrans" cxnId="{3E377F2C-7FC6-4D5A-844C-5CC66206DC76}">
      <dgm:prSet/>
      <dgm:spPr/>
      <dgm:t>
        <a:bodyPr/>
        <a:lstStyle/>
        <a:p>
          <a:endParaRPr lang="en-IN"/>
        </a:p>
      </dgm:t>
    </dgm:pt>
    <dgm:pt modelId="{081CE722-A44F-4FD5-9740-A3FC8ADD209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Capacity building</a:t>
          </a:r>
          <a:endParaRPr lang="en-IN" sz="1600" b="1" dirty="0">
            <a:solidFill>
              <a:schemeClr val="bg1"/>
            </a:solidFill>
          </a:endParaRPr>
        </a:p>
      </dgm:t>
    </dgm:pt>
    <dgm:pt modelId="{9C13503F-E3F9-4112-9AEA-1D6432B3B0C1}" type="parTrans" cxnId="{6C1EC054-AFA0-40A4-BAE1-15AE6CE13733}">
      <dgm:prSet/>
      <dgm:spPr/>
      <dgm:t>
        <a:bodyPr/>
        <a:lstStyle/>
        <a:p>
          <a:endParaRPr lang="en-IN" sz="1200"/>
        </a:p>
      </dgm:t>
    </dgm:pt>
    <dgm:pt modelId="{33105A7D-FD21-436D-8093-EE6D527BB436}" type="sibTrans" cxnId="{6C1EC054-AFA0-40A4-BAE1-15AE6CE13733}">
      <dgm:prSet/>
      <dgm:spPr/>
      <dgm:t>
        <a:bodyPr/>
        <a:lstStyle/>
        <a:p>
          <a:endParaRPr lang="en-IN"/>
        </a:p>
      </dgm:t>
    </dgm:pt>
    <dgm:pt modelId="{002BECA8-9E5D-4241-83C0-DC235F5D840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Corporate social responsibility</a:t>
          </a:r>
          <a:endParaRPr lang="en-IN" sz="1600" b="1" dirty="0">
            <a:solidFill>
              <a:schemeClr val="bg1"/>
            </a:solidFill>
          </a:endParaRPr>
        </a:p>
      </dgm:t>
    </dgm:pt>
    <dgm:pt modelId="{D50A4938-A59C-483F-82D8-F0B93B24085C}" type="parTrans" cxnId="{D8278234-B06B-47E0-B1F1-1E39EF043C9C}">
      <dgm:prSet/>
      <dgm:spPr/>
      <dgm:t>
        <a:bodyPr/>
        <a:lstStyle/>
        <a:p>
          <a:endParaRPr lang="en-IN" sz="1200"/>
        </a:p>
      </dgm:t>
    </dgm:pt>
    <dgm:pt modelId="{F48F6244-DF9C-4FE1-9BE1-6CD84E9B253A}" type="sibTrans" cxnId="{D8278234-B06B-47E0-B1F1-1E39EF043C9C}">
      <dgm:prSet/>
      <dgm:spPr/>
      <dgm:t>
        <a:bodyPr/>
        <a:lstStyle/>
        <a:p>
          <a:endParaRPr lang="en-IN"/>
        </a:p>
      </dgm:t>
    </dgm:pt>
    <dgm:pt modelId="{32C1348C-E503-440D-BF08-BDF9E8DA043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FF00"/>
              </a:solidFill>
            </a:rPr>
            <a:t>-</a:t>
          </a:r>
          <a:endParaRPr lang="en-IN" b="1" dirty="0">
            <a:solidFill>
              <a:srgbClr val="FFFF00"/>
            </a:solidFill>
          </a:endParaRPr>
        </a:p>
      </dgm:t>
    </dgm:pt>
    <dgm:pt modelId="{19AB2EBD-2075-4423-B232-15305C8C4CF0}" type="sibTrans" cxnId="{0B68D738-CE07-4894-9664-97CB0F3091C9}">
      <dgm:prSet/>
      <dgm:spPr/>
      <dgm:t>
        <a:bodyPr/>
        <a:lstStyle/>
        <a:p>
          <a:endParaRPr lang="en-IN"/>
        </a:p>
      </dgm:t>
    </dgm:pt>
    <dgm:pt modelId="{F2E12CF7-A62F-472A-890C-013A18904114}" type="parTrans" cxnId="{0B68D738-CE07-4894-9664-97CB0F3091C9}">
      <dgm:prSet/>
      <dgm:spPr/>
      <dgm:t>
        <a:bodyPr/>
        <a:lstStyle/>
        <a:p>
          <a:endParaRPr lang="en-IN" sz="1200"/>
        </a:p>
      </dgm:t>
    </dgm:pt>
    <dgm:pt modelId="{47014C7D-00C4-4ECC-B7B9-282EAFC7FF28}" type="pres">
      <dgm:prSet presAssocID="{5F0463AF-EB33-4199-BBFC-D5A0A2AB1415}" presName="root" presStyleCnt="0">
        <dgm:presLayoutVars>
          <dgm:dir/>
          <dgm:resizeHandles val="exact"/>
        </dgm:presLayoutVars>
      </dgm:prSet>
      <dgm:spPr/>
    </dgm:pt>
    <dgm:pt modelId="{AAFD108D-3F46-448E-A38E-C7004DDED564}" type="pres">
      <dgm:prSet presAssocID="{32C1348C-E503-440D-BF08-BDF9E8DA043F}" presName="compNode" presStyleCnt="0"/>
      <dgm:spPr/>
    </dgm:pt>
    <dgm:pt modelId="{09D3E54B-F74E-41BE-A44A-119DC80349D1}" type="pres">
      <dgm:prSet presAssocID="{32C1348C-E503-440D-BF08-BDF9E8DA043F}" presName="bgRect" presStyleLbl="bgShp" presStyleIdx="0" presStyleCnt="3" custScaleY="108826" custLinFactNeighborY="31944"/>
      <dgm:spPr>
        <a:solidFill>
          <a:srgbClr val="002060"/>
        </a:solidFill>
        <a:ln>
          <a:solidFill>
            <a:schemeClr val="bg1"/>
          </a:solidFill>
        </a:ln>
      </dgm:spPr>
    </dgm:pt>
    <dgm:pt modelId="{4D49DAD4-9DD6-45DD-9F8B-2804FD3935E4}" type="pres">
      <dgm:prSet presAssocID="{32C1348C-E503-440D-BF08-BDF9E8DA043F}" presName="iconRect" presStyleLbl="node1" presStyleIdx="0" presStyleCnt="3" custScaleX="198371" custScaleY="196090" custLinFactNeighborX="71307" custLinFactNeighborY="528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o-Hazard"/>
        </a:ext>
      </dgm:extLst>
    </dgm:pt>
    <dgm:pt modelId="{E7FA1634-3ABC-4AFD-A15A-696192DE1A56}" type="pres">
      <dgm:prSet presAssocID="{32C1348C-E503-440D-BF08-BDF9E8DA043F}" presName="spaceRect" presStyleCnt="0"/>
      <dgm:spPr/>
    </dgm:pt>
    <dgm:pt modelId="{544F32EA-099B-4F2C-9FC5-45FDC8ADBFDE}" type="pres">
      <dgm:prSet presAssocID="{32C1348C-E503-440D-BF08-BDF9E8DA043F}" presName="parTx" presStyleLbl="revTx" presStyleIdx="0" presStyleCnt="6" custScaleX="56907" custLinFactNeighborX="-7819" custLinFactNeighborY="28007">
        <dgm:presLayoutVars>
          <dgm:chMax val="0"/>
          <dgm:chPref val="0"/>
        </dgm:presLayoutVars>
      </dgm:prSet>
      <dgm:spPr/>
    </dgm:pt>
    <dgm:pt modelId="{08C47A7E-98CE-4959-BD55-E5B005045B79}" type="pres">
      <dgm:prSet presAssocID="{32C1348C-E503-440D-BF08-BDF9E8DA043F}" presName="desTx" presStyleLbl="revTx" presStyleIdx="1" presStyleCnt="6" custScaleX="89657" custLinFactNeighborX="-7934" custLinFactNeighborY="29384">
        <dgm:presLayoutVars/>
      </dgm:prSet>
      <dgm:spPr/>
    </dgm:pt>
    <dgm:pt modelId="{83B8F74D-81F0-4E21-9FE2-A2898655D8B0}" type="pres">
      <dgm:prSet presAssocID="{19AB2EBD-2075-4423-B232-15305C8C4CF0}" presName="sibTrans" presStyleCnt="0"/>
      <dgm:spPr/>
    </dgm:pt>
    <dgm:pt modelId="{62C518D4-070F-4F1E-8C38-F934A51A0F53}" type="pres">
      <dgm:prSet presAssocID="{E604A727-2B2A-4189-98F8-D2CACFC5E2D3}" presName="compNode" presStyleCnt="0"/>
      <dgm:spPr/>
    </dgm:pt>
    <dgm:pt modelId="{A06A94D6-FAAE-483C-BD46-A92D44FE5DF9}" type="pres">
      <dgm:prSet presAssocID="{E604A727-2B2A-4189-98F8-D2CACFC5E2D3}" presName="bgRect" presStyleLbl="bgShp" presStyleIdx="1" presStyleCnt="3" custScaleY="193342" custLinFactNeighborX="122" custLinFactNeighborY="15972"/>
      <dgm:spPr>
        <a:solidFill>
          <a:srgbClr val="002060"/>
        </a:solidFill>
        <a:ln>
          <a:solidFill>
            <a:schemeClr val="bg1"/>
          </a:solidFill>
        </a:ln>
      </dgm:spPr>
    </dgm:pt>
    <dgm:pt modelId="{E449201E-FB94-4D05-A7F4-18CFEFCB12F8}" type="pres">
      <dgm:prSet presAssocID="{E604A727-2B2A-4189-98F8-D2CACFC5E2D3}" presName="iconRect" presStyleLbl="node1" presStyleIdx="1" presStyleCnt="3" custScaleX="218201" custScaleY="199433" custLinFactNeighborX="68665" custLinFactNeighborY="264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374ED455-0B11-41F9-A301-35F0C22566EE}" type="pres">
      <dgm:prSet presAssocID="{E604A727-2B2A-4189-98F8-D2CACFC5E2D3}" presName="spaceRect" presStyleCnt="0"/>
      <dgm:spPr/>
    </dgm:pt>
    <dgm:pt modelId="{7F789861-85C2-4D50-A8CD-1321D3D293C6}" type="pres">
      <dgm:prSet presAssocID="{E604A727-2B2A-4189-98F8-D2CACFC5E2D3}" presName="parTx" presStyleLbl="revTx" presStyleIdx="2" presStyleCnt="6" custScaleX="65531" custLinFactNeighborX="-3960" custLinFactNeighborY="-755">
        <dgm:presLayoutVars>
          <dgm:chMax val="0"/>
          <dgm:chPref val="0"/>
        </dgm:presLayoutVars>
      </dgm:prSet>
      <dgm:spPr/>
    </dgm:pt>
    <dgm:pt modelId="{976DB430-2425-40DA-B06F-C61B9613785A}" type="pres">
      <dgm:prSet presAssocID="{E604A727-2B2A-4189-98F8-D2CACFC5E2D3}" presName="desTx" presStyleLbl="revTx" presStyleIdx="3" presStyleCnt="6" custScaleX="132798" custScaleY="148794" custLinFactNeighborX="4499" custLinFactNeighborY="16712">
        <dgm:presLayoutVars/>
      </dgm:prSet>
      <dgm:spPr/>
    </dgm:pt>
    <dgm:pt modelId="{E80D38CA-369D-4ECB-91EE-5738EF26AAED}" type="pres">
      <dgm:prSet presAssocID="{E6F01712-D163-44F6-9D4A-77D5543AB1B5}" presName="sibTrans" presStyleCnt="0"/>
      <dgm:spPr/>
    </dgm:pt>
    <dgm:pt modelId="{7A4109C7-4589-4EEB-A122-9884DAADC3F0}" type="pres">
      <dgm:prSet presAssocID="{9BB46CD3-384F-4960-B94D-C0C964CBE920}" presName="compNode" presStyleCnt="0"/>
      <dgm:spPr/>
    </dgm:pt>
    <dgm:pt modelId="{7BA64673-D5D8-4FF9-A20F-10EEDBDB08C2}" type="pres">
      <dgm:prSet presAssocID="{9BB46CD3-384F-4960-B94D-C0C964CBE920}" presName="bgRect" presStyleLbl="bgShp" presStyleIdx="2" presStyleCnt="3" custScaleY="243092" custLinFactNeighborX="-5322" custLinFactNeighborY="558"/>
      <dgm:spPr>
        <a:solidFill>
          <a:srgbClr val="002060"/>
        </a:solidFill>
        <a:ln>
          <a:solidFill>
            <a:schemeClr val="bg1"/>
          </a:solidFill>
        </a:ln>
      </dgm:spPr>
    </dgm:pt>
    <dgm:pt modelId="{F65B9BF6-B8B6-448F-A533-2C927DC8DFF5}" type="pres">
      <dgm:prSet presAssocID="{9BB46CD3-384F-4960-B94D-C0C964CBE920}" presName="iconRect" presStyleLbl="node1" presStyleIdx="2" presStyleCnt="3" custScaleX="218705" custScaleY="230249" custLinFactNeighborX="76589" custLinFactNeighborY="-3169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F582DB22-3653-4D9B-A50E-176ADF251B1F}" type="pres">
      <dgm:prSet presAssocID="{9BB46CD3-384F-4960-B94D-C0C964CBE920}" presName="spaceRect" presStyleCnt="0"/>
      <dgm:spPr/>
    </dgm:pt>
    <dgm:pt modelId="{8F369F09-80DF-4E17-866C-869EAEF50516}" type="pres">
      <dgm:prSet presAssocID="{9BB46CD3-384F-4960-B94D-C0C964CBE920}" presName="parTx" presStyleLbl="revTx" presStyleIdx="4" presStyleCnt="6" custLinFactNeighborX="8128" custLinFactNeighborY="-11616">
        <dgm:presLayoutVars>
          <dgm:chMax val="0"/>
          <dgm:chPref val="0"/>
        </dgm:presLayoutVars>
      </dgm:prSet>
      <dgm:spPr/>
    </dgm:pt>
    <dgm:pt modelId="{9C27A86C-8A4A-4872-A655-F5DE5BA81F30}" type="pres">
      <dgm:prSet presAssocID="{9BB46CD3-384F-4960-B94D-C0C964CBE920}" presName="desTx" presStyleLbl="revTx" presStyleIdx="5" presStyleCnt="6" custScaleX="109152" custScaleY="187612" custLinFactNeighborX="-40244" custLinFactNeighborY="-1406">
        <dgm:presLayoutVars/>
      </dgm:prSet>
      <dgm:spPr/>
    </dgm:pt>
  </dgm:ptLst>
  <dgm:cxnLst>
    <dgm:cxn modelId="{FF178C00-B637-43B6-938C-FC3E103E2B52}" srcId="{E604A727-2B2A-4189-98F8-D2CACFC5E2D3}" destId="{FAFF4370-91BD-44EE-B04E-289E960FD074}" srcOrd="1" destOrd="0" parTransId="{291F06C3-93A3-41D0-8A67-522302E1857F}" sibTransId="{04E10F81-3FA1-4BE5-8FA4-AEF1085FEC1C}"/>
    <dgm:cxn modelId="{C1B8DE02-C693-45A5-82E4-E8E9BA53A9DD}" type="presOf" srcId="{E558C24E-110C-4511-95CB-11D77BE59E29}" destId="{08C47A7E-98CE-4959-BD55-E5B005045B79}" srcOrd="0" destOrd="0" presId="urn:microsoft.com/office/officeart/2018/2/layout/IconVerticalSolidList"/>
    <dgm:cxn modelId="{61499D04-369D-4F82-8FC5-FC951AA77CC2}" type="presOf" srcId="{8136921C-EE1B-43DD-B8E2-6A4817E50E7A}" destId="{9C27A86C-8A4A-4872-A655-F5DE5BA81F30}" srcOrd="0" destOrd="2" presId="urn:microsoft.com/office/officeart/2018/2/layout/IconVerticalSolidList"/>
    <dgm:cxn modelId="{AFC1BD09-E534-4B24-9F43-E93D79F79585}" type="presOf" srcId="{5F0463AF-EB33-4199-BBFC-D5A0A2AB1415}" destId="{47014C7D-00C4-4ECC-B7B9-282EAFC7FF28}" srcOrd="0" destOrd="0" presId="urn:microsoft.com/office/officeart/2018/2/layout/IconVerticalSolidList"/>
    <dgm:cxn modelId="{3E377F2C-7FC6-4D5A-844C-5CC66206DC76}" srcId="{9BB46CD3-384F-4960-B94D-C0C964CBE920}" destId="{48071981-5E02-49F1-9DC2-769A9500790B}" srcOrd="4" destOrd="0" parTransId="{576D0A8E-475A-4E06-9D6F-7FEBB8C0487D}" sibTransId="{CEEA068A-BF8E-4E64-8324-69385F49C3A8}"/>
    <dgm:cxn modelId="{0815BF2D-943D-4E4D-A557-B9D3ABDF5AF8}" type="presOf" srcId="{C2C37B72-5350-43B7-A969-C1C281E6C895}" destId="{9C27A86C-8A4A-4872-A655-F5DE5BA81F30}" srcOrd="0" destOrd="1" presId="urn:microsoft.com/office/officeart/2018/2/layout/IconVerticalSolidList"/>
    <dgm:cxn modelId="{D8278234-B06B-47E0-B1F1-1E39EF043C9C}" srcId="{9BB46CD3-384F-4960-B94D-C0C964CBE920}" destId="{002BECA8-9E5D-4241-83C0-DC235F5D840B}" srcOrd="6" destOrd="0" parTransId="{D50A4938-A59C-483F-82D8-F0B93B24085C}" sibTransId="{F48F6244-DF9C-4FE1-9BE1-6CD84E9B253A}"/>
    <dgm:cxn modelId="{0B68D738-CE07-4894-9664-97CB0F3091C9}" srcId="{5F0463AF-EB33-4199-BBFC-D5A0A2AB1415}" destId="{32C1348C-E503-440D-BF08-BDF9E8DA043F}" srcOrd="0" destOrd="0" parTransId="{F2E12CF7-A62F-472A-890C-013A18904114}" sibTransId="{19AB2EBD-2075-4423-B232-15305C8C4CF0}"/>
    <dgm:cxn modelId="{ED3A113C-E49C-4B33-BFFE-363141725E75}" srcId="{9BB46CD3-384F-4960-B94D-C0C964CBE920}" destId="{410B2E35-D8FC-43AC-BB6D-D070C1BED9ED}" srcOrd="3" destOrd="0" parTransId="{17E0532F-8AAB-4680-9B21-8F50FADFE66B}" sibTransId="{9C8D51B6-734C-434A-A5DE-E2DB4F881B99}"/>
    <dgm:cxn modelId="{301DFC3C-0DF0-41CA-B692-68CC6F4C252D}" type="presOf" srcId="{FAFF4370-91BD-44EE-B04E-289E960FD074}" destId="{976DB430-2425-40DA-B06F-C61B9613785A}" srcOrd="0" destOrd="1" presId="urn:microsoft.com/office/officeart/2018/2/layout/IconVerticalSolidList"/>
    <dgm:cxn modelId="{4450AD66-F3E6-43FD-878D-FAF7FE10678B}" srcId="{E604A727-2B2A-4189-98F8-D2CACFC5E2D3}" destId="{9D7F672B-5F45-4B62-ACA7-E2E6A2CE1294}" srcOrd="3" destOrd="0" parTransId="{D28E7E02-C8B3-420C-AC6B-9D3585C8ECA9}" sibTransId="{BE7AC3EB-6919-4C70-97FC-265CE9217CB4}"/>
    <dgm:cxn modelId="{1CF89447-9654-45A4-826E-B3300319C07D}" type="presOf" srcId="{3F9749B7-36F1-4717-BE23-EBED59A7E5D2}" destId="{9C27A86C-8A4A-4872-A655-F5DE5BA81F30}" srcOrd="0" destOrd="0" presId="urn:microsoft.com/office/officeart/2018/2/layout/IconVerticalSolidList"/>
    <dgm:cxn modelId="{8B88E569-D2F6-4433-9091-326668BE1465}" type="presOf" srcId="{081CE722-A44F-4FD5-9740-A3FC8ADD2096}" destId="{9C27A86C-8A4A-4872-A655-F5DE5BA81F30}" srcOrd="0" destOrd="5" presId="urn:microsoft.com/office/officeart/2018/2/layout/IconVerticalSolidList"/>
    <dgm:cxn modelId="{241D2A4F-E405-402F-A482-9F509D3C744D}" type="presOf" srcId="{E604A727-2B2A-4189-98F8-D2CACFC5E2D3}" destId="{7F789861-85C2-4D50-A8CD-1321D3D293C6}" srcOrd="0" destOrd="0" presId="urn:microsoft.com/office/officeart/2018/2/layout/IconVerticalSolidList"/>
    <dgm:cxn modelId="{EFDFAF4F-8657-4B0C-985D-C683CEBD0DC7}" type="presOf" srcId="{410B2E35-D8FC-43AC-BB6D-D070C1BED9ED}" destId="{9C27A86C-8A4A-4872-A655-F5DE5BA81F30}" srcOrd="0" destOrd="3" presId="urn:microsoft.com/office/officeart/2018/2/layout/IconVerticalSolidList"/>
    <dgm:cxn modelId="{6C1EC054-AFA0-40A4-BAE1-15AE6CE13733}" srcId="{9BB46CD3-384F-4960-B94D-C0C964CBE920}" destId="{081CE722-A44F-4FD5-9740-A3FC8ADD2096}" srcOrd="5" destOrd="0" parTransId="{9C13503F-E3F9-4112-9AEA-1D6432B3B0C1}" sibTransId="{33105A7D-FD21-436D-8093-EE6D527BB436}"/>
    <dgm:cxn modelId="{1D5A1956-E8F4-4487-A300-434E392563E6}" srcId="{32C1348C-E503-440D-BF08-BDF9E8DA043F}" destId="{FBCEACD0-4F4B-470C-95E8-F66BABECD518}" srcOrd="1" destOrd="0" parTransId="{083BAF92-36AA-41E5-83D9-DBCBFAB01CA8}" sibTransId="{812B71EC-0537-405D-BE80-A3D0A8223E8C}"/>
    <dgm:cxn modelId="{473DCE77-6B0E-4CCB-9866-A044051C18EA}" type="presOf" srcId="{48071981-5E02-49F1-9DC2-769A9500790B}" destId="{9C27A86C-8A4A-4872-A655-F5DE5BA81F30}" srcOrd="0" destOrd="4" presId="urn:microsoft.com/office/officeart/2018/2/layout/IconVerticalSolidList"/>
    <dgm:cxn modelId="{A4D94A5A-3704-447D-A3DB-941CA9A4F3FD}" srcId="{5F0463AF-EB33-4199-BBFC-D5A0A2AB1415}" destId="{9BB46CD3-384F-4960-B94D-C0C964CBE920}" srcOrd="2" destOrd="0" parTransId="{0A065D59-8FB0-4F82-A2C9-25D3DEA0F6C7}" sibTransId="{F365F83E-2431-4AC1-9C09-9D131B3A3146}"/>
    <dgm:cxn modelId="{B35FF87A-96C9-4CEC-ADF0-F2F94F17881F}" srcId="{E604A727-2B2A-4189-98F8-D2CACFC5E2D3}" destId="{26D5534F-CE04-4B68-8207-22594D4A4D01}" srcOrd="2" destOrd="0" parTransId="{4927E8FB-2CB9-49C4-901F-A41E450B1A49}" sibTransId="{10C92A6A-5C4B-46F0-8AEA-05FDCDE56CA8}"/>
    <dgm:cxn modelId="{AA163682-BC58-4266-8867-9842B2668814}" srcId="{9BB46CD3-384F-4960-B94D-C0C964CBE920}" destId="{3F9749B7-36F1-4717-BE23-EBED59A7E5D2}" srcOrd="0" destOrd="0" parTransId="{39CCC8D5-E4EF-4A45-A8B7-A266902EF3EA}" sibTransId="{A48C317D-745E-48C1-BA65-B19E533CBAAC}"/>
    <dgm:cxn modelId="{3E160E84-00F5-426B-A128-B538692B133B}" type="presOf" srcId="{FBCEACD0-4F4B-470C-95E8-F66BABECD518}" destId="{08C47A7E-98CE-4959-BD55-E5B005045B79}" srcOrd="0" destOrd="1" presId="urn:microsoft.com/office/officeart/2018/2/layout/IconVerticalSolidList"/>
    <dgm:cxn modelId="{D2AB9390-1EAC-4A4F-89D1-FDD045DDD1A1}" srcId="{E604A727-2B2A-4189-98F8-D2CACFC5E2D3}" destId="{DA71B327-760F-4B2A-AE6C-E6BD0F6AAE5D}" srcOrd="0" destOrd="0" parTransId="{55B069AC-88AF-4686-ACCA-EEED5B2A6475}" sibTransId="{14F1E90E-3768-47B8-B8AB-080DE22468AD}"/>
    <dgm:cxn modelId="{32AF799C-FA50-42CE-AB8B-7DCBBCFCC1A4}" type="presOf" srcId="{26D5534F-CE04-4B68-8207-22594D4A4D01}" destId="{976DB430-2425-40DA-B06F-C61B9613785A}" srcOrd="0" destOrd="2" presId="urn:microsoft.com/office/officeart/2018/2/layout/IconVerticalSolidList"/>
    <dgm:cxn modelId="{C8C458A2-0D15-4DB7-AE0B-B55EE565E669}" type="presOf" srcId="{32C1348C-E503-440D-BF08-BDF9E8DA043F}" destId="{544F32EA-099B-4F2C-9FC5-45FDC8ADBFDE}" srcOrd="0" destOrd="0" presId="urn:microsoft.com/office/officeart/2018/2/layout/IconVerticalSolidList"/>
    <dgm:cxn modelId="{AF914BB0-B8E7-469E-8D41-9405CEDD6CB9}" type="presOf" srcId="{E2B124E5-37BF-49C2-9AC8-11077BCF0D36}" destId="{08C47A7E-98CE-4959-BD55-E5B005045B79}" srcOrd="0" destOrd="2" presId="urn:microsoft.com/office/officeart/2018/2/layout/IconVerticalSolidList"/>
    <dgm:cxn modelId="{CF5C1ABB-CBA2-4030-835A-249BF5FB5755}" type="presOf" srcId="{002BECA8-9E5D-4241-83C0-DC235F5D840B}" destId="{9C27A86C-8A4A-4872-A655-F5DE5BA81F30}" srcOrd="0" destOrd="6" presId="urn:microsoft.com/office/officeart/2018/2/layout/IconVerticalSolidList"/>
    <dgm:cxn modelId="{023789C8-144B-42F0-8013-6D990FEF0B05}" srcId="{9BB46CD3-384F-4960-B94D-C0C964CBE920}" destId="{8136921C-EE1B-43DD-B8E2-6A4817E50E7A}" srcOrd="2" destOrd="0" parTransId="{057269A4-70C0-43A8-A864-888DD56926CF}" sibTransId="{F37FA12A-DA7C-43F7-AD92-439ABD66B269}"/>
    <dgm:cxn modelId="{45385DC9-7C9B-42C5-AF63-8E6442889ED8}" srcId="{32C1348C-E503-440D-BF08-BDF9E8DA043F}" destId="{E558C24E-110C-4511-95CB-11D77BE59E29}" srcOrd="0" destOrd="0" parTransId="{FE724F6B-8BE1-46CA-9E44-4A96CFA6DCBC}" sibTransId="{73DF4A9E-9A38-4446-A8E1-A8328E7BE378}"/>
    <dgm:cxn modelId="{511A0FCA-48D5-425D-9622-68A4E546BBCA}" srcId="{32C1348C-E503-440D-BF08-BDF9E8DA043F}" destId="{E2B124E5-37BF-49C2-9AC8-11077BCF0D36}" srcOrd="2" destOrd="0" parTransId="{074CE88D-AA93-478E-B43B-AE82CC28F4AA}" sibTransId="{5596BB0E-BF0D-4801-91E2-00318D9BFEEE}"/>
    <dgm:cxn modelId="{909E34E2-5674-4D7A-B715-0912DD7EBF52}" type="presOf" srcId="{DA71B327-760F-4B2A-AE6C-E6BD0F6AAE5D}" destId="{976DB430-2425-40DA-B06F-C61B9613785A}" srcOrd="0" destOrd="0" presId="urn:microsoft.com/office/officeart/2018/2/layout/IconVerticalSolidList"/>
    <dgm:cxn modelId="{820654E5-F2A7-4467-A032-13C26AEA3805}" srcId="{E604A727-2B2A-4189-98F8-D2CACFC5E2D3}" destId="{C2168342-B7C1-43AE-859D-4F651F1FE944}" srcOrd="4" destOrd="0" parTransId="{A2D093DB-0C91-420A-82D3-BCF9FAC04F45}" sibTransId="{C32151D1-7CFA-47A6-BAB9-9CB442A40A1D}"/>
    <dgm:cxn modelId="{9600BEE9-34B2-41F1-B798-9F1C3A6E8B0B}" type="presOf" srcId="{9BB46CD3-384F-4960-B94D-C0C964CBE920}" destId="{8F369F09-80DF-4E17-866C-869EAEF50516}" srcOrd="0" destOrd="0" presId="urn:microsoft.com/office/officeart/2018/2/layout/IconVerticalSolidList"/>
    <dgm:cxn modelId="{7B8092EA-F66B-436A-9791-FE01FAF002DD}" type="presOf" srcId="{C2168342-B7C1-43AE-859D-4F651F1FE944}" destId="{976DB430-2425-40DA-B06F-C61B9613785A}" srcOrd="0" destOrd="4" presId="urn:microsoft.com/office/officeart/2018/2/layout/IconVerticalSolidList"/>
    <dgm:cxn modelId="{9C6123EC-2E71-4CA8-B19C-F5CC696683F1}" srcId="{5F0463AF-EB33-4199-BBFC-D5A0A2AB1415}" destId="{E604A727-2B2A-4189-98F8-D2CACFC5E2D3}" srcOrd="1" destOrd="0" parTransId="{953312EC-9A07-453B-9710-6CD75B85431F}" sibTransId="{E6F01712-D163-44F6-9D4A-77D5543AB1B5}"/>
    <dgm:cxn modelId="{A16485F9-98E5-4CD7-B53C-1B5B194D0DE1}" type="presOf" srcId="{9D7F672B-5F45-4B62-ACA7-E2E6A2CE1294}" destId="{976DB430-2425-40DA-B06F-C61B9613785A}" srcOrd="0" destOrd="3" presId="urn:microsoft.com/office/officeart/2018/2/layout/IconVerticalSolidList"/>
    <dgm:cxn modelId="{F2BD11FF-E8BB-4EB3-919E-F44ADBBD03D5}" srcId="{9BB46CD3-384F-4960-B94D-C0C964CBE920}" destId="{C2C37B72-5350-43B7-A969-C1C281E6C895}" srcOrd="1" destOrd="0" parTransId="{451983B0-0C28-4252-BB61-173399BC2C28}" sibTransId="{2C66E983-CD76-49A7-97AC-6D19C432CB64}"/>
    <dgm:cxn modelId="{606E6C8A-88A6-4CE0-835C-2F3CB62374F8}" type="presParOf" srcId="{47014C7D-00C4-4ECC-B7B9-282EAFC7FF28}" destId="{AAFD108D-3F46-448E-A38E-C7004DDED564}" srcOrd="0" destOrd="0" presId="urn:microsoft.com/office/officeart/2018/2/layout/IconVerticalSolidList"/>
    <dgm:cxn modelId="{0A20004B-EAD1-4530-A3F3-1A273F1635D5}" type="presParOf" srcId="{AAFD108D-3F46-448E-A38E-C7004DDED564}" destId="{09D3E54B-F74E-41BE-A44A-119DC80349D1}" srcOrd="0" destOrd="0" presId="urn:microsoft.com/office/officeart/2018/2/layout/IconVerticalSolidList"/>
    <dgm:cxn modelId="{FC90E6A2-4A27-4754-B8A8-F124ADA1513C}" type="presParOf" srcId="{AAFD108D-3F46-448E-A38E-C7004DDED564}" destId="{4D49DAD4-9DD6-45DD-9F8B-2804FD3935E4}" srcOrd="1" destOrd="0" presId="urn:microsoft.com/office/officeart/2018/2/layout/IconVerticalSolidList"/>
    <dgm:cxn modelId="{982910E1-3A26-413E-8E6B-51BF7D3A2206}" type="presParOf" srcId="{AAFD108D-3F46-448E-A38E-C7004DDED564}" destId="{E7FA1634-3ABC-4AFD-A15A-696192DE1A56}" srcOrd="2" destOrd="0" presId="urn:microsoft.com/office/officeart/2018/2/layout/IconVerticalSolidList"/>
    <dgm:cxn modelId="{152ECE59-9469-422D-97B1-56255DEE6109}" type="presParOf" srcId="{AAFD108D-3F46-448E-A38E-C7004DDED564}" destId="{544F32EA-099B-4F2C-9FC5-45FDC8ADBFDE}" srcOrd="3" destOrd="0" presId="urn:microsoft.com/office/officeart/2018/2/layout/IconVerticalSolidList"/>
    <dgm:cxn modelId="{C28DC450-0BEC-480A-B438-984C43E17626}" type="presParOf" srcId="{AAFD108D-3F46-448E-A38E-C7004DDED564}" destId="{08C47A7E-98CE-4959-BD55-E5B005045B79}" srcOrd="4" destOrd="0" presId="urn:microsoft.com/office/officeart/2018/2/layout/IconVerticalSolidList"/>
    <dgm:cxn modelId="{5B622C2E-186E-4293-810A-D67C9E8DA34C}" type="presParOf" srcId="{47014C7D-00C4-4ECC-B7B9-282EAFC7FF28}" destId="{83B8F74D-81F0-4E21-9FE2-A2898655D8B0}" srcOrd="1" destOrd="0" presId="urn:microsoft.com/office/officeart/2018/2/layout/IconVerticalSolidList"/>
    <dgm:cxn modelId="{41FDBE90-4F8A-41D7-92FE-C8FA035AE1B2}" type="presParOf" srcId="{47014C7D-00C4-4ECC-B7B9-282EAFC7FF28}" destId="{62C518D4-070F-4F1E-8C38-F934A51A0F53}" srcOrd="2" destOrd="0" presId="urn:microsoft.com/office/officeart/2018/2/layout/IconVerticalSolidList"/>
    <dgm:cxn modelId="{DF351A78-7147-44B4-8397-3147D3653B3F}" type="presParOf" srcId="{62C518D4-070F-4F1E-8C38-F934A51A0F53}" destId="{A06A94D6-FAAE-483C-BD46-A92D44FE5DF9}" srcOrd="0" destOrd="0" presId="urn:microsoft.com/office/officeart/2018/2/layout/IconVerticalSolidList"/>
    <dgm:cxn modelId="{14CA5BCD-414C-48FE-9E3D-4E945ED37F29}" type="presParOf" srcId="{62C518D4-070F-4F1E-8C38-F934A51A0F53}" destId="{E449201E-FB94-4D05-A7F4-18CFEFCB12F8}" srcOrd="1" destOrd="0" presId="urn:microsoft.com/office/officeart/2018/2/layout/IconVerticalSolidList"/>
    <dgm:cxn modelId="{01517319-63CF-43C1-8F7D-3C29448507A3}" type="presParOf" srcId="{62C518D4-070F-4F1E-8C38-F934A51A0F53}" destId="{374ED455-0B11-41F9-A301-35F0C22566EE}" srcOrd="2" destOrd="0" presId="urn:microsoft.com/office/officeart/2018/2/layout/IconVerticalSolidList"/>
    <dgm:cxn modelId="{A717C84A-B429-43D7-ACCD-3DE4B3B28C9C}" type="presParOf" srcId="{62C518D4-070F-4F1E-8C38-F934A51A0F53}" destId="{7F789861-85C2-4D50-A8CD-1321D3D293C6}" srcOrd="3" destOrd="0" presId="urn:microsoft.com/office/officeart/2018/2/layout/IconVerticalSolidList"/>
    <dgm:cxn modelId="{CC0A60F2-3A88-4FA1-A266-52D137F5F449}" type="presParOf" srcId="{62C518D4-070F-4F1E-8C38-F934A51A0F53}" destId="{976DB430-2425-40DA-B06F-C61B9613785A}" srcOrd="4" destOrd="0" presId="urn:microsoft.com/office/officeart/2018/2/layout/IconVerticalSolidList"/>
    <dgm:cxn modelId="{4F6D255A-1A1A-4EAB-BFF3-F2BF219C6A7F}" type="presParOf" srcId="{47014C7D-00C4-4ECC-B7B9-282EAFC7FF28}" destId="{E80D38CA-369D-4ECB-91EE-5738EF26AAED}" srcOrd="3" destOrd="0" presId="urn:microsoft.com/office/officeart/2018/2/layout/IconVerticalSolidList"/>
    <dgm:cxn modelId="{7754F9FB-5D88-4747-9A67-1F25A40DAC3B}" type="presParOf" srcId="{47014C7D-00C4-4ECC-B7B9-282EAFC7FF28}" destId="{7A4109C7-4589-4EEB-A122-9884DAADC3F0}" srcOrd="4" destOrd="0" presId="urn:microsoft.com/office/officeart/2018/2/layout/IconVerticalSolidList"/>
    <dgm:cxn modelId="{96CFE524-837A-4640-B41B-F48562F845A4}" type="presParOf" srcId="{7A4109C7-4589-4EEB-A122-9884DAADC3F0}" destId="{7BA64673-D5D8-4FF9-A20F-10EEDBDB08C2}" srcOrd="0" destOrd="0" presId="urn:microsoft.com/office/officeart/2018/2/layout/IconVerticalSolidList"/>
    <dgm:cxn modelId="{36D8A342-8FEB-4D46-A715-B47E1829B6C5}" type="presParOf" srcId="{7A4109C7-4589-4EEB-A122-9884DAADC3F0}" destId="{F65B9BF6-B8B6-448F-A533-2C927DC8DFF5}" srcOrd="1" destOrd="0" presId="urn:microsoft.com/office/officeart/2018/2/layout/IconVerticalSolidList"/>
    <dgm:cxn modelId="{5D4F56C4-F75D-4B6F-9F22-C41364737BFA}" type="presParOf" srcId="{7A4109C7-4589-4EEB-A122-9884DAADC3F0}" destId="{F582DB22-3653-4D9B-A50E-176ADF251B1F}" srcOrd="2" destOrd="0" presId="urn:microsoft.com/office/officeart/2018/2/layout/IconVerticalSolidList"/>
    <dgm:cxn modelId="{654C0753-64B3-417D-A5BA-B0A30896725C}" type="presParOf" srcId="{7A4109C7-4589-4EEB-A122-9884DAADC3F0}" destId="{8F369F09-80DF-4E17-866C-869EAEF50516}" srcOrd="3" destOrd="0" presId="urn:microsoft.com/office/officeart/2018/2/layout/IconVerticalSolidList"/>
    <dgm:cxn modelId="{8E9BC78B-86AB-464B-8245-C40EA5484C37}" type="presParOf" srcId="{7A4109C7-4589-4EEB-A122-9884DAADC3F0}" destId="{9C27A86C-8A4A-4872-A655-F5DE5BA81F3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2C9B96-6188-4714-AE6E-0F3802259DA8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4B358D2-319A-4434-9C45-8ECD0D0446C8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dirty="0"/>
        </a:p>
      </dgm:t>
    </dgm:pt>
    <dgm:pt modelId="{03FADAAC-2F32-4840-A97D-951E1FB0C6E3}" type="parTrans" cxnId="{7E39585F-FC5A-4C7F-8754-1B829BF6B16E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 dirty="0"/>
        </a:p>
      </dgm:t>
    </dgm:pt>
    <dgm:pt modelId="{5247E703-84A4-4EED-9E99-6383D1518255}" type="sibTrans" cxnId="{7E39585F-FC5A-4C7F-8754-1B829BF6B16E}">
      <dgm:prSet/>
      <dgm:spPr/>
      <dgm:t>
        <a:bodyPr/>
        <a:lstStyle/>
        <a:p>
          <a:endParaRPr lang="en-IN" sz="1300"/>
        </a:p>
      </dgm:t>
    </dgm:pt>
    <dgm:pt modelId="{20AA637E-390C-4D6C-BAA7-6263FD498C17}">
      <dgm:prSet phldrT="[Text]" custT="1"/>
      <dgm:spPr>
        <a:blipFill rotWithShape="0">
          <a:blip xmlns:r="http://schemas.openxmlformats.org/officeDocument/2006/relationships" r:embed="rId2"/>
          <a:srcRect/>
          <a:stretch>
            <a:fillRect l="-47000" r="-47000"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dirty="0"/>
        </a:p>
      </dgm:t>
    </dgm:pt>
    <dgm:pt modelId="{D260D7A7-FF6F-4BBE-B91E-C91E78BF3568}" type="parTrans" cxnId="{80A31D6C-D0A0-48E1-922E-9B2DDE9D449C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3CB98B8C-FBF6-48F6-AB53-230DC2AF22AD}" type="sibTrans" cxnId="{80A31D6C-D0A0-48E1-922E-9B2DDE9D449C}">
      <dgm:prSet/>
      <dgm:spPr/>
      <dgm:t>
        <a:bodyPr/>
        <a:lstStyle/>
        <a:p>
          <a:endParaRPr lang="en-IN" sz="1300"/>
        </a:p>
      </dgm:t>
    </dgm:pt>
    <dgm:pt modelId="{655D2A10-9B2C-4304-AFFE-0761C28AD105}">
      <dgm:prSet phldrT="[Text]" custT="1"/>
      <dgm:spPr>
        <a:blipFill rotWithShape="0">
          <a:blip xmlns:r="http://schemas.openxmlformats.org/officeDocument/2006/relationships" r:embed="rId3"/>
          <a:srcRect/>
          <a:stretch>
            <a:fillRect l="-18000" r="-18000"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dirty="0"/>
        </a:p>
      </dgm:t>
    </dgm:pt>
    <dgm:pt modelId="{A1D7A178-E0FB-4EF3-94C1-30C0B9E5A8CD}" type="parTrans" cxnId="{ADAF3BB9-4FC8-4C35-871B-B22E3DF1F005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264142D4-FDD9-473A-ABFE-16F56EF8C60B}" type="sibTrans" cxnId="{ADAF3BB9-4FC8-4C35-871B-B22E3DF1F005}">
      <dgm:prSet/>
      <dgm:spPr/>
      <dgm:t>
        <a:bodyPr/>
        <a:lstStyle/>
        <a:p>
          <a:endParaRPr lang="en-IN" sz="1300"/>
        </a:p>
      </dgm:t>
    </dgm:pt>
    <dgm:pt modelId="{DF286060-F466-4721-BF29-A1E09B48A342}">
      <dgm:prSet custT="1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b="1" dirty="0"/>
        </a:p>
      </dgm:t>
    </dgm:pt>
    <dgm:pt modelId="{77BF6A24-EA12-4730-8252-D0C3118EDBD4}" type="parTrans" cxnId="{0A91563B-AE6C-4527-B9FC-BD7114900AA3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C06FB054-4127-40F6-9BAF-ABF3C240C46E}" type="sibTrans" cxnId="{0A91563B-AE6C-4527-B9FC-BD7114900AA3}">
      <dgm:prSet/>
      <dgm:spPr/>
      <dgm:t>
        <a:bodyPr/>
        <a:lstStyle/>
        <a:p>
          <a:endParaRPr lang="en-IN" sz="1300"/>
        </a:p>
      </dgm:t>
    </dgm:pt>
    <dgm:pt modelId="{DFCB352B-D211-40B7-A0FC-4728835232D4}">
      <dgm:prSet custT="1"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b="1" dirty="0"/>
        </a:p>
      </dgm:t>
    </dgm:pt>
    <dgm:pt modelId="{13C5F1C2-D847-4D46-9920-8E0AE1DF019E}" type="sibTrans" cxnId="{16646769-E4B7-4F86-9CBD-462D4996253E}">
      <dgm:prSet/>
      <dgm:spPr/>
      <dgm:t>
        <a:bodyPr/>
        <a:lstStyle/>
        <a:p>
          <a:endParaRPr lang="en-IN" sz="1300"/>
        </a:p>
      </dgm:t>
    </dgm:pt>
    <dgm:pt modelId="{618C765E-FB66-458A-AD47-8326FEE76246}" type="parTrans" cxnId="{16646769-E4B7-4F86-9CBD-462D4996253E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C036AFEC-A60B-459D-B312-7D603A854D2E}">
      <dgm:prSet/>
      <dgm:spPr/>
      <dgm:t>
        <a:bodyPr/>
        <a:lstStyle/>
        <a:p>
          <a:endParaRPr lang="en-US"/>
        </a:p>
      </dgm:t>
    </dgm:pt>
    <dgm:pt modelId="{08F65385-4AED-4C47-9531-C62606038E53}" type="parTrans" cxnId="{734C8EB7-0A0E-4EDB-81EE-35C00BD49C52}">
      <dgm:prSet/>
      <dgm:spPr/>
      <dgm:t>
        <a:bodyPr/>
        <a:lstStyle/>
        <a:p>
          <a:endParaRPr lang="en-IN" sz="1300"/>
        </a:p>
      </dgm:t>
    </dgm:pt>
    <dgm:pt modelId="{08ED84FF-7EA4-4DED-9B25-45D8C1B1EDBB}" type="sibTrans" cxnId="{734C8EB7-0A0E-4EDB-81EE-35C00BD49C52}">
      <dgm:prSet/>
      <dgm:spPr/>
      <dgm:t>
        <a:bodyPr/>
        <a:lstStyle/>
        <a:p>
          <a:endParaRPr lang="en-IN" sz="1300"/>
        </a:p>
      </dgm:t>
    </dgm:pt>
    <dgm:pt modelId="{975DCD40-762A-4AB7-B0E0-A9D63127079C}">
      <dgm:prSet phldrT="[Text]" custT="1"/>
      <dgm:spPr>
        <a:blipFill rotWithShape="0">
          <a:blip xmlns:r="http://schemas.openxmlformats.org/officeDocument/2006/relationships" r:embed="rId6"/>
          <a:srcRect/>
          <a:stretch>
            <a:fillRect t="-19000" b="-19000"/>
          </a:stretch>
        </a:blipFill>
        <a:ln>
          <a:solidFill>
            <a:srgbClr val="002060"/>
          </a:solidFill>
        </a:ln>
      </dgm:spPr>
      <dgm:t>
        <a:bodyPr/>
        <a:lstStyle/>
        <a:p>
          <a:r>
            <a:rPr lang="en-US" sz="1300" dirty="0"/>
            <a:t>.</a:t>
          </a:r>
          <a:endParaRPr lang="en-IN" sz="1300" dirty="0"/>
        </a:p>
      </dgm:t>
    </dgm:pt>
    <dgm:pt modelId="{00CA7658-B0BB-4065-842A-93FFE5DA309D}" type="sibTrans" cxnId="{EAA868C9-2AE8-4E60-AC63-37E119835AAB}">
      <dgm:prSet/>
      <dgm:spPr/>
      <dgm:t>
        <a:bodyPr/>
        <a:lstStyle/>
        <a:p>
          <a:endParaRPr lang="en-IN" sz="1300"/>
        </a:p>
      </dgm:t>
    </dgm:pt>
    <dgm:pt modelId="{41B2A83E-0364-4F93-B57B-302B89BE7C07}" type="parTrans" cxnId="{EAA868C9-2AE8-4E60-AC63-37E119835AAB}">
      <dgm:prSet/>
      <dgm:spPr/>
      <dgm:t>
        <a:bodyPr/>
        <a:lstStyle/>
        <a:p>
          <a:endParaRPr lang="en-IN" sz="1300"/>
        </a:p>
      </dgm:t>
    </dgm:pt>
    <dgm:pt modelId="{FA74F8A6-C30A-4776-8F27-7E967249B083}">
      <dgm:prSet/>
      <dgm:spPr/>
      <dgm:t>
        <a:bodyPr/>
        <a:lstStyle/>
        <a:p>
          <a:endParaRPr lang="en-US"/>
        </a:p>
      </dgm:t>
    </dgm:pt>
    <dgm:pt modelId="{9F1091D8-1A92-4EC8-A5C5-D31C941E73FD}" type="parTrans" cxnId="{9CB69F99-1EBA-4A91-9CA6-61E6E91FF022}">
      <dgm:prSet/>
      <dgm:spPr/>
      <dgm:t>
        <a:bodyPr/>
        <a:lstStyle/>
        <a:p>
          <a:endParaRPr lang="en-IN"/>
        </a:p>
      </dgm:t>
    </dgm:pt>
    <dgm:pt modelId="{511BD973-AB6F-4FC3-9A03-7FE0B2691383}" type="sibTrans" cxnId="{9CB69F99-1EBA-4A91-9CA6-61E6E91FF022}">
      <dgm:prSet/>
      <dgm:spPr/>
      <dgm:t>
        <a:bodyPr/>
        <a:lstStyle/>
        <a:p>
          <a:endParaRPr lang="en-IN"/>
        </a:p>
      </dgm:t>
    </dgm:pt>
    <dgm:pt modelId="{6343F5CD-0060-419A-B1EA-CFEC6E1D2C3B}">
      <dgm:prSet phldrT="[Text]" custT="1"/>
      <dgm:spPr>
        <a:blipFill rotWithShape="0">
          <a:blip xmlns:r="http://schemas.openxmlformats.org/officeDocument/2006/relationships" r:embed="rId7"/>
          <a:srcRect/>
          <a:stretch>
            <a:fillRect l="-28000" r="-28000"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 </a:t>
          </a:r>
          <a:endParaRPr lang="en-IN" sz="1300" dirty="0"/>
        </a:p>
      </dgm:t>
    </dgm:pt>
    <dgm:pt modelId="{4651B712-04A2-4DCD-A723-E7CA1206DD26}" type="sibTrans" cxnId="{CA99D102-B321-4E67-812B-08A15FEC954C}">
      <dgm:prSet/>
      <dgm:spPr/>
      <dgm:t>
        <a:bodyPr/>
        <a:lstStyle/>
        <a:p>
          <a:endParaRPr lang="en-IN" sz="1300"/>
        </a:p>
      </dgm:t>
    </dgm:pt>
    <dgm:pt modelId="{28A2A240-E753-4530-8232-A6D2702512F1}" type="parTrans" cxnId="{CA99D102-B321-4E67-812B-08A15FEC954C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914D801D-97C7-4ABF-AC86-E3985387113F}" type="pres">
      <dgm:prSet presAssocID="{CE2C9B96-6188-4714-AE6E-0F3802259D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6FDE21-66B7-431D-BEC9-AB031ABC17CA}" type="pres">
      <dgm:prSet presAssocID="{975DCD40-762A-4AB7-B0E0-A9D63127079C}" presName="centerShape" presStyleLbl="node0" presStyleIdx="0" presStyleCnt="1"/>
      <dgm:spPr/>
    </dgm:pt>
    <dgm:pt modelId="{B57532B5-21BD-4CAB-99AD-2A6E3DB6415B}" type="pres">
      <dgm:prSet presAssocID="{28A2A240-E753-4530-8232-A6D2702512F1}" presName="parTrans" presStyleLbl="sibTrans2D1" presStyleIdx="0" presStyleCnt="6"/>
      <dgm:spPr/>
    </dgm:pt>
    <dgm:pt modelId="{2CB8B36B-0791-4A72-85B9-766F9AF04661}" type="pres">
      <dgm:prSet presAssocID="{28A2A240-E753-4530-8232-A6D2702512F1}" presName="connectorText" presStyleLbl="sibTrans2D1" presStyleIdx="0" presStyleCnt="6"/>
      <dgm:spPr/>
    </dgm:pt>
    <dgm:pt modelId="{431DC7F2-7A24-4B4A-A006-C0DC9DC4CBE4}" type="pres">
      <dgm:prSet presAssocID="{6343F5CD-0060-419A-B1EA-CFEC6E1D2C3B}" presName="node" presStyleLbl="node1" presStyleIdx="0" presStyleCnt="6" custScaleX="106694" custScaleY="103951">
        <dgm:presLayoutVars>
          <dgm:bulletEnabled val="1"/>
        </dgm:presLayoutVars>
      </dgm:prSet>
      <dgm:spPr/>
    </dgm:pt>
    <dgm:pt modelId="{62632F55-50FB-4934-9531-407AD5E70383}" type="pres">
      <dgm:prSet presAssocID="{03FADAAC-2F32-4840-A97D-951E1FB0C6E3}" presName="parTrans" presStyleLbl="sibTrans2D1" presStyleIdx="1" presStyleCnt="6"/>
      <dgm:spPr/>
    </dgm:pt>
    <dgm:pt modelId="{EE7468E8-08C3-4066-8C5A-4792E72022C3}" type="pres">
      <dgm:prSet presAssocID="{03FADAAC-2F32-4840-A97D-951E1FB0C6E3}" presName="connectorText" presStyleLbl="sibTrans2D1" presStyleIdx="1" presStyleCnt="6"/>
      <dgm:spPr/>
    </dgm:pt>
    <dgm:pt modelId="{60CECABB-40BE-4BEA-91BC-629D5187832B}" type="pres">
      <dgm:prSet presAssocID="{A4B358D2-319A-4434-9C45-8ECD0D0446C8}" presName="node" presStyleLbl="node1" presStyleIdx="1" presStyleCnt="6" custScaleX="109494" custScaleY="107190">
        <dgm:presLayoutVars>
          <dgm:bulletEnabled val="1"/>
        </dgm:presLayoutVars>
      </dgm:prSet>
      <dgm:spPr/>
    </dgm:pt>
    <dgm:pt modelId="{AA0AD58A-7FCB-498C-87BE-F93FCF295B7F}" type="pres">
      <dgm:prSet presAssocID="{D260D7A7-FF6F-4BBE-B91E-C91E78BF3568}" presName="parTrans" presStyleLbl="sibTrans2D1" presStyleIdx="2" presStyleCnt="6"/>
      <dgm:spPr/>
    </dgm:pt>
    <dgm:pt modelId="{9F6C1C4F-F003-40CF-BD9C-88A62E2F78F0}" type="pres">
      <dgm:prSet presAssocID="{D260D7A7-FF6F-4BBE-B91E-C91E78BF3568}" presName="connectorText" presStyleLbl="sibTrans2D1" presStyleIdx="2" presStyleCnt="6"/>
      <dgm:spPr/>
    </dgm:pt>
    <dgm:pt modelId="{06513FD4-10C0-4699-9A19-9871DC68F150}" type="pres">
      <dgm:prSet presAssocID="{20AA637E-390C-4D6C-BAA7-6263FD498C17}" presName="node" presStyleLbl="node1" presStyleIdx="2" presStyleCnt="6" custScaleX="112276" custScaleY="109760">
        <dgm:presLayoutVars>
          <dgm:bulletEnabled val="1"/>
        </dgm:presLayoutVars>
      </dgm:prSet>
      <dgm:spPr/>
    </dgm:pt>
    <dgm:pt modelId="{B0D2F97B-0C46-4CAC-8487-42CCC199C0AB}" type="pres">
      <dgm:prSet presAssocID="{A1D7A178-E0FB-4EF3-94C1-30C0B9E5A8CD}" presName="parTrans" presStyleLbl="sibTrans2D1" presStyleIdx="3" presStyleCnt="6"/>
      <dgm:spPr/>
    </dgm:pt>
    <dgm:pt modelId="{0331A5D7-2552-4E63-A118-5F93BA96A06E}" type="pres">
      <dgm:prSet presAssocID="{A1D7A178-E0FB-4EF3-94C1-30C0B9E5A8CD}" presName="connectorText" presStyleLbl="sibTrans2D1" presStyleIdx="3" presStyleCnt="6"/>
      <dgm:spPr/>
    </dgm:pt>
    <dgm:pt modelId="{84F77E62-5F52-4941-A687-77CA9351619A}" type="pres">
      <dgm:prSet presAssocID="{655D2A10-9B2C-4304-AFFE-0761C28AD105}" presName="node" presStyleLbl="node1" presStyleIdx="3" presStyleCnt="6" custScaleX="109639" custScaleY="105782">
        <dgm:presLayoutVars>
          <dgm:bulletEnabled val="1"/>
        </dgm:presLayoutVars>
      </dgm:prSet>
      <dgm:spPr/>
    </dgm:pt>
    <dgm:pt modelId="{B7D9194E-CC64-408B-838C-D93AC4438D61}" type="pres">
      <dgm:prSet presAssocID="{77BF6A24-EA12-4730-8252-D0C3118EDBD4}" presName="parTrans" presStyleLbl="sibTrans2D1" presStyleIdx="4" presStyleCnt="6"/>
      <dgm:spPr/>
    </dgm:pt>
    <dgm:pt modelId="{3C6A41AF-3301-4E54-BE70-342A8CEEF102}" type="pres">
      <dgm:prSet presAssocID="{77BF6A24-EA12-4730-8252-D0C3118EDBD4}" presName="connectorText" presStyleLbl="sibTrans2D1" presStyleIdx="4" presStyleCnt="6"/>
      <dgm:spPr/>
    </dgm:pt>
    <dgm:pt modelId="{37AFC3A7-1B14-4680-8823-0BA43E77818C}" type="pres">
      <dgm:prSet presAssocID="{DF286060-F466-4721-BF29-A1E09B48A342}" presName="node" presStyleLbl="node1" presStyleIdx="4" presStyleCnt="6" custScaleX="107335" custScaleY="106643">
        <dgm:presLayoutVars>
          <dgm:bulletEnabled val="1"/>
        </dgm:presLayoutVars>
      </dgm:prSet>
      <dgm:spPr/>
    </dgm:pt>
    <dgm:pt modelId="{5A01F9E4-3AAF-45EF-9870-C1230D851C76}" type="pres">
      <dgm:prSet presAssocID="{618C765E-FB66-458A-AD47-8326FEE76246}" presName="parTrans" presStyleLbl="sibTrans2D1" presStyleIdx="5" presStyleCnt="6"/>
      <dgm:spPr/>
    </dgm:pt>
    <dgm:pt modelId="{0567F13A-C4C3-463A-8D40-EEC18A2EE4EE}" type="pres">
      <dgm:prSet presAssocID="{618C765E-FB66-458A-AD47-8326FEE76246}" presName="connectorText" presStyleLbl="sibTrans2D1" presStyleIdx="5" presStyleCnt="6"/>
      <dgm:spPr/>
    </dgm:pt>
    <dgm:pt modelId="{3044072C-8A05-4CAD-833B-B61D0223BAD3}" type="pres">
      <dgm:prSet presAssocID="{DFCB352B-D211-40B7-A0FC-4728835232D4}" presName="node" presStyleLbl="node1" presStyleIdx="5" presStyleCnt="6" custScaleX="105080" custScaleY="101072">
        <dgm:presLayoutVars>
          <dgm:bulletEnabled val="1"/>
        </dgm:presLayoutVars>
      </dgm:prSet>
      <dgm:spPr/>
    </dgm:pt>
  </dgm:ptLst>
  <dgm:cxnLst>
    <dgm:cxn modelId="{CA99D102-B321-4E67-812B-08A15FEC954C}" srcId="{975DCD40-762A-4AB7-B0E0-A9D63127079C}" destId="{6343F5CD-0060-419A-B1EA-CFEC6E1D2C3B}" srcOrd="0" destOrd="0" parTransId="{28A2A240-E753-4530-8232-A6D2702512F1}" sibTransId="{4651B712-04A2-4DCD-A723-E7CA1206DD26}"/>
    <dgm:cxn modelId="{1E971406-D6A6-4612-A1E0-F83BE6A02473}" type="presOf" srcId="{A4B358D2-319A-4434-9C45-8ECD0D0446C8}" destId="{60CECABB-40BE-4BEA-91BC-629D5187832B}" srcOrd="0" destOrd="0" presId="urn:microsoft.com/office/officeart/2005/8/layout/radial5"/>
    <dgm:cxn modelId="{C1D76D12-5388-47F2-861C-6561EFAD9582}" type="presOf" srcId="{655D2A10-9B2C-4304-AFFE-0761C28AD105}" destId="{84F77E62-5F52-4941-A687-77CA9351619A}" srcOrd="0" destOrd="0" presId="urn:microsoft.com/office/officeart/2005/8/layout/radial5"/>
    <dgm:cxn modelId="{0A91563B-AE6C-4527-B9FC-BD7114900AA3}" srcId="{975DCD40-762A-4AB7-B0E0-A9D63127079C}" destId="{DF286060-F466-4721-BF29-A1E09B48A342}" srcOrd="4" destOrd="0" parTransId="{77BF6A24-EA12-4730-8252-D0C3118EDBD4}" sibTransId="{C06FB054-4127-40F6-9BAF-ABF3C240C46E}"/>
    <dgm:cxn modelId="{7E39585F-FC5A-4C7F-8754-1B829BF6B16E}" srcId="{975DCD40-762A-4AB7-B0E0-A9D63127079C}" destId="{A4B358D2-319A-4434-9C45-8ECD0D0446C8}" srcOrd="1" destOrd="0" parTransId="{03FADAAC-2F32-4840-A97D-951E1FB0C6E3}" sibTransId="{5247E703-84A4-4EED-9E99-6383D1518255}"/>
    <dgm:cxn modelId="{16646769-E4B7-4F86-9CBD-462D4996253E}" srcId="{975DCD40-762A-4AB7-B0E0-A9D63127079C}" destId="{DFCB352B-D211-40B7-A0FC-4728835232D4}" srcOrd="5" destOrd="0" parTransId="{618C765E-FB66-458A-AD47-8326FEE76246}" sibTransId="{13C5F1C2-D847-4D46-9920-8E0AE1DF019E}"/>
    <dgm:cxn modelId="{0665764B-C4F5-4266-BFDF-05A87BCA39FD}" type="presOf" srcId="{20AA637E-390C-4D6C-BAA7-6263FD498C17}" destId="{06513FD4-10C0-4699-9A19-9871DC68F150}" srcOrd="0" destOrd="0" presId="urn:microsoft.com/office/officeart/2005/8/layout/radial5"/>
    <dgm:cxn modelId="{80A31D6C-D0A0-48E1-922E-9B2DDE9D449C}" srcId="{975DCD40-762A-4AB7-B0E0-A9D63127079C}" destId="{20AA637E-390C-4D6C-BAA7-6263FD498C17}" srcOrd="2" destOrd="0" parTransId="{D260D7A7-FF6F-4BBE-B91E-C91E78BF3568}" sibTransId="{3CB98B8C-FBF6-48F6-AB53-230DC2AF22AD}"/>
    <dgm:cxn modelId="{F6E4A36C-0883-4CC3-A3AD-6D09FFF72AE8}" type="presOf" srcId="{D260D7A7-FF6F-4BBE-B91E-C91E78BF3568}" destId="{AA0AD58A-7FCB-498C-87BE-F93FCF295B7F}" srcOrd="0" destOrd="0" presId="urn:microsoft.com/office/officeart/2005/8/layout/radial5"/>
    <dgm:cxn modelId="{2C072370-9E03-482C-B4CB-F3C57A114907}" type="presOf" srcId="{A1D7A178-E0FB-4EF3-94C1-30C0B9E5A8CD}" destId="{B0D2F97B-0C46-4CAC-8487-42CCC199C0AB}" srcOrd="0" destOrd="0" presId="urn:microsoft.com/office/officeart/2005/8/layout/radial5"/>
    <dgm:cxn modelId="{F3206F50-4BC4-4F8A-A232-941BC132CAD1}" type="presOf" srcId="{CE2C9B96-6188-4714-AE6E-0F3802259DA8}" destId="{914D801D-97C7-4ABF-AC86-E3985387113F}" srcOrd="0" destOrd="0" presId="urn:microsoft.com/office/officeart/2005/8/layout/radial5"/>
    <dgm:cxn modelId="{8DC11B54-470D-493A-9642-9267198C429F}" type="presOf" srcId="{77BF6A24-EA12-4730-8252-D0C3118EDBD4}" destId="{B7D9194E-CC64-408B-838C-D93AC4438D61}" srcOrd="0" destOrd="0" presId="urn:microsoft.com/office/officeart/2005/8/layout/radial5"/>
    <dgm:cxn modelId="{41CA7382-DC0F-4EB4-A2AE-8C3AB4ABB7DD}" type="presOf" srcId="{28A2A240-E753-4530-8232-A6D2702512F1}" destId="{B57532B5-21BD-4CAB-99AD-2A6E3DB6415B}" srcOrd="0" destOrd="0" presId="urn:microsoft.com/office/officeart/2005/8/layout/radial5"/>
    <dgm:cxn modelId="{F23D908F-CE59-4300-A168-D7335CC1712F}" type="presOf" srcId="{77BF6A24-EA12-4730-8252-D0C3118EDBD4}" destId="{3C6A41AF-3301-4E54-BE70-342A8CEEF102}" srcOrd="1" destOrd="0" presId="urn:microsoft.com/office/officeart/2005/8/layout/radial5"/>
    <dgm:cxn modelId="{2D58C190-B568-448E-B82A-D9A576610548}" type="presOf" srcId="{618C765E-FB66-458A-AD47-8326FEE76246}" destId="{5A01F9E4-3AAF-45EF-9870-C1230D851C76}" srcOrd="0" destOrd="0" presId="urn:microsoft.com/office/officeart/2005/8/layout/radial5"/>
    <dgm:cxn modelId="{9CB69F99-1EBA-4A91-9CA6-61E6E91FF022}" srcId="{CE2C9B96-6188-4714-AE6E-0F3802259DA8}" destId="{FA74F8A6-C30A-4776-8F27-7E967249B083}" srcOrd="2" destOrd="0" parTransId="{9F1091D8-1A92-4EC8-A5C5-D31C941E73FD}" sibTransId="{511BD973-AB6F-4FC3-9A03-7FE0B2691383}"/>
    <dgm:cxn modelId="{5047C59D-678F-4410-A647-4E37FBED42D7}" type="presOf" srcId="{D260D7A7-FF6F-4BBE-B91E-C91E78BF3568}" destId="{9F6C1C4F-F003-40CF-BD9C-88A62E2F78F0}" srcOrd="1" destOrd="0" presId="urn:microsoft.com/office/officeart/2005/8/layout/radial5"/>
    <dgm:cxn modelId="{31ABB9B0-8138-445C-A4F4-A4E99E9E3C8D}" type="presOf" srcId="{618C765E-FB66-458A-AD47-8326FEE76246}" destId="{0567F13A-C4C3-463A-8D40-EEC18A2EE4EE}" srcOrd="1" destOrd="0" presId="urn:microsoft.com/office/officeart/2005/8/layout/radial5"/>
    <dgm:cxn modelId="{D44023B7-C6BF-44CB-8EC1-6AA8707651A0}" type="presOf" srcId="{A1D7A178-E0FB-4EF3-94C1-30C0B9E5A8CD}" destId="{0331A5D7-2552-4E63-A118-5F93BA96A06E}" srcOrd="1" destOrd="0" presId="urn:microsoft.com/office/officeart/2005/8/layout/radial5"/>
    <dgm:cxn modelId="{734C8EB7-0A0E-4EDB-81EE-35C00BD49C52}" srcId="{CE2C9B96-6188-4714-AE6E-0F3802259DA8}" destId="{C036AFEC-A60B-459D-B312-7D603A854D2E}" srcOrd="1" destOrd="0" parTransId="{08F65385-4AED-4C47-9531-C62606038E53}" sibTransId="{08ED84FF-7EA4-4DED-9B25-45D8C1B1EDBB}"/>
    <dgm:cxn modelId="{ADAF3BB9-4FC8-4C35-871B-B22E3DF1F005}" srcId="{975DCD40-762A-4AB7-B0E0-A9D63127079C}" destId="{655D2A10-9B2C-4304-AFFE-0761C28AD105}" srcOrd="3" destOrd="0" parTransId="{A1D7A178-E0FB-4EF3-94C1-30C0B9E5A8CD}" sibTransId="{264142D4-FDD9-473A-ABFE-16F56EF8C60B}"/>
    <dgm:cxn modelId="{9AB3AEC5-CE9A-475E-95D6-21E254D7AEAE}" type="presOf" srcId="{DFCB352B-D211-40B7-A0FC-4728835232D4}" destId="{3044072C-8A05-4CAD-833B-B61D0223BAD3}" srcOrd="0" destOrd="0" presId="urn:microsoft.com/office/officeart/2005/8/layout/radial5"/>
    <dgm:cxn modelId="{EAA868C9-2AE8-4E60-AC63-37E119835AAB}" srcId="{CE2C9B96-6188-4714-AE6E-0F3802259DA8}" destId="{975DCD40-762A-4AB7-B0E0-A9D63127079C}" srcOrd="0" destOrd="0" parTransId="{41B2A83E-0364-4F93-B57B-302B89BE7C07}" sibTransId="{00CA7658-B0BB-4065-842A-93FFE5DA309D}"/>
    <dgm:cxn modelId="{C98A5DCA-8DF1-4820-BF35-5A531616865E}" type="presOf" srcId="{28A2A240-E753-4530-8232-A6D2702512F1}" destId="{2CB8B36B-0791-4A72-85B9-766F9AF04661}" srcOrd="1" destOrd="0" presId="urn:microsoft.com/office/officeart/2005/8/layout/radial5"/>
    <dgm:cxn modelId="{8520C3CE-16B2-4196-993E-9B9826DF4622}" type="presOf" srcId="{6343F5CD-0060-419A-B1EA-CFEC6E1D2C3B}" destId="{431DC7F2-7A24-4B4A-A006-C0DC9DC4CBE4}" srcOrd="0" destOrd="0" presId="urn:microsoft.com/office/officeart/2005/8/layout/radial5"/>
    <dgm:cxn modelId="{24CCB5D8-1637-455F-A8F3-AA33D7F64A7D}" type="presOf" srcId="{03FADAAC-2F32-4840-A97D-951E1FB0C6E3}" destId="{EE7468E8-08C3-4066-8C5A-4792E72022C3}" srcOrd="1" destOrd="0" presId="urn:microsoft.com/office/officeart/2005/8/layout/radial5"/>
    <dgm:cxn modelId="{4A0E0ED9-F481-4EBD-A8F8-B9C67E3ABB99}" type="presOf" srcId="{975DCD40-762A-4AB7-B0E0-A9D63127079C}" destId="{9B6FDE21-66B7-431D-BEC9-AB031ABC17CA}" srcOrd="0" destOrd="0" presId="urn:microsoft.com/office/officeart/2005/8/layout/radial5"/>
    <dgm:cxn modelId="{0FC157EF-8972-4654-92CE-8AEAE7AEE7ED}" type="presOf" srcId="{DF286060-F466-4721-BF29-A1E09B48A342}" destId="{37AFC3A7-1B14-4680-8823-0BA43E77818C}" srcOrd="0" destOrd="0" presId="urn:microsoft.com/office/officeart/2005/8/layout/radial5"/>
    <dgm:cxn modelId="{21DEE4F2-9A70-4F78-BBD8-4987E89AEDFE}" type="presOf" srcId="{03FADAAC-2F32-4840-A97D-951E1FB0C6E3}" destId="{62632F55-50FB-4934-9531-407AD5E70383}" srcOrd="0" destOrd="0" presId="urn:microsoft.com/office/officeart/2005/8/layout/radial5"/>
    <dgm:cxn modelId="{32A2599C-269E-4A9B-BDEE-0E1B841A285B}" type="presParOf" srcId="{914D801D-97C7-4ABF-AC86-E3985387113F}" destId="{9B6FDE21-66B7-431D-BEC9-AB031ABC17CA}" srcOrd="0" destOrd="0" presId="urn:microsoft.com/office/officeart/2005/8/layout/radial5"/>
    <dgm:cxn modelId="{E579EFB9-F0B8-4C14-AA1C-BB3F981EEC69}" type="presParOf" srcId="{914D801D-97C7-4ABF-AC86-E3985387113F}" destId="{B57532B5-21BD-4CAB-99AD-2A6E3DB6415B}" srcOrd="1" destOrd="0" presId="urn:microsoft.com/office/officeart/2005/8/layout/radial5"/>
    <dgm:cxn modelId="{06C1E11F-EBD4-422E-8608-6F4A956CC046}" type="presParOf" srcId="{B57532B5-21BD-4CAB-99AD-2A6E3DB6415B}" destId="{2CB8B36B-0791-4A72-85B9-766F9AF04661}" srcOrd="0" destOrd="0" presId="urn:microsoft.com/office/officeart/2005/8/layout/radial5"/>
    <dgm:cxn modelId="{D94A2987-672E-417F-90F5-074FF7F61E95}" type="presParOf" srcId="{914D801D-97C7-4ABF-AC86-E3985387113F}" destId="{431DC7F2-7A24-4B4A-A006-C0DC9DC4CBE4}" srcOrd="2" destOrd="0" presId="urn:microsoft.com/office/officeart/2005/8/layout/radial5"/>
    <dgm:cxn modelId="{991EC44A-F8F5-46E4-8EE7-25E2DEA164C5}" type="presParOf" srcId="{914D801D-97C7-4ABF-AC86-E3985387113F}" destId="{62632F55-50FB-4934-9531-407AD5E70383}" srcOrd="3" destOrd="0" presId="urn:microsoft.com/office/officeart/2005/8/layout/radial5"/>
    <dgm:cxn modelId="{A9B2207D-A4A9-43D8-A0FD-0EBA20A06373}" type="presParOf" srcId="{62632F55-50FB-4934-9531-407AD5E70383}" destId="{EE7468E8-08C3-4066-8C5A-4792E72022C3}" srcOrd="0" destOrd="0" presId="urn:microsoft.com/office/officeart/2005/8/layout/radial5"/>
    <dgm:cxn modelId="{89EB3A24-1BEC-4F77-A489-7B4192B16B4D}" type="presParOf" srcId="{914D801D-97C7-4ABF-AC86-E3985387113F}" destId="{60CECABB-40BE-4BEA-91BC-629D5187832B}" srcOrd="4" destOrd="0" presId="urn:microsoft.com/office/officeart/2005/8/layout/radial5"/>
    <dgm:cxn modelId="{D36ED267-A0E8-4A0B-B9E8-C6DF8AD6685B}" type="presParOf" srcId="{914D801D-97C7-4ABF-AC86-E3985387113F}" destId="{AA0AD58A-7FCB-498C-87BE-F93FCF295B7F}" srcOrd="5" destOrd="0" presId="urn:microsoft.com/office/officeart/2005/8/layout/radial5"/>
    <dgm:cxn modelId="{B4C46D0C-D451-45CC-9DB0-468BD020B24B}" type="presParOf" srcId="{AA0AD58A-7FCB-498C-87BE-F93FCF295B7F}" destId="{9F6C1C4F-F003-40CF-BD9C-88A62E2F78F0}" srcOrd="0" destOrd="0" presId="urn:microsoft.com/office/officeart/2005/8/layout/radial5"/>
    <dgm:cxn modelId="{FA2965DB-4D21-4536-B2CD-B16E2A53178E}" type="presParOf" srcId="{914D801D-97C7-4ABF-AC86-E3985387113F}" destId="{06513FD4-10C0-4699-9A19-9871DC68F150}" srcOrd="6" destOrd="0" presId="urn:microsoft.com/office/officeart/2005/8/layout/radial5"/>
    <dgm:cxn modelId="{2DAC806B-06D5-41F5-A2F3-A89FD8FDFD05}" type="presParOf" srcId="{914D801D-97C7-4ABF-AC86-E3985387113F}" destId="{B0D2F97B-0C46-4CAC-8487-42CCC199C0AB}" srcOrd="7" destOrd="0" presId="urn:microsoft.com/office/officeart/2005/8/layout/radial5"/>
    <dgm:cxn modelId="{D1965AF3-DD94-4D52-81A2-C33D08C58BB2}" type="presParOf" srcId="{B0D2F97B-0C46-4CAC-8487-42CCC199C0AB}" destId="{0331A5D7-2552-4E63-A118-5F93BA96A06E}" srcOrd="0" destOrd="0" presId="urn:microsoft.com/office/officeart/2005/8/layout/radial5"/>
    <dgm:cxn modelId="{A14CDD54-E890-4A5C-AF7F-8021DA16C775}" type="presParOf" srcId="{914D801D-97C7-4ABF-AC86-E3985387113F}" destId="{84F77E62-5F52-4941-A687-77CA9351619A}" srcOrd="8" destOrd="0" presId="urn:microsoft.com/office/officeart/2005/8/layout/radial5"/>
    <dgm:cxn modelId="{D9B28BA9-B05C-4AB1-AF16-9B7C5E00ADB2}" type="presParOf" srcId="{914D801D-97C7-4ABF-AC86-E3985387113F}" destId="{B7D9194E-CC64-408B-838C-D93AC4438D61}" srcOrd="9" destOrd="0" presId="urn:microsoft.com/office/officeart/2005/8/layout/radial5"/>
    <dgm:cxn modelId="{09FE38DC-8AD1-434F-8420-17391E4EFBE8}" type="presParOf" srcId="{B7D9194E-CC64-408B-838C-D93AC4438D61}" destId="{3C6A41AF-3301-4E54-BE70-342A8CEEF102}" srcOrd="0" destOrd="0" presId="urn:microsoft.com/office/officeart/2005/8/layout/radial5"/>
    <dgm:cxn modelId="{4E339BC9-F9A3-4B44-BA88-1312983807D3}" type="presParOf" srcId="{914D801D-97C7-4ABF-AC86-E3985387113F}" destId="{37AFC3A7-1B14-4680-8823-0BA43E77818C}" srcOrd="10" destOrd="0" presId="urn:microsoft.com/office/officeart/2005/8/layout/radial5"/>
    <dgm:cxn modelId="{6172DD30-A434-4471-9F68-B6A851D8A1E5}" type="presParOf" srcId="{914D801D-97C7-4ABF-AC86-E3985387113F}" destId="{5A01F9E4-3AAF-45EF-9870-C1230D851C76}" srcOrd="11" destOrd="0" presId="urn:microsoft.com/office/officeart/2005/8/layout/radial5"/>
    <dgm:cxn modelId="{76C8D154-88B4-4521-8514-782E6D4DD947}" type="presParOf" srcId="{5A01F9E4-3AAF-45EF-9870-C1230D851C76}" destId="{0567F13A-C4C3-463A-8D40-EEC18A2EE4EE}" srcOrd="0" destOrd="0" presId="urn:microsoft.com/office/officeart/2005/8/layout/radial5"/>
    <dgm:cxn modelId="{8CB5EF69-89FC-487D-8087-E4EBF20769E0}" type="presParOf" srcId="{914D801D-97C7-4ABF-AC86-E3985387113F}" destId="{3044072C-8A05-4CAD-833B-B61D0223BAD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A6DD1-6583-4946-9A04-680D5976CD54}">
      <dsp:nvSpPr>
        <dsp:cNvPr id="0" name=""/>
        <dsp:cNvSpPr/>
      </dsp:nvSpPr>
      <dsp:spPr>
        <a:xfrm rot="10800000">
          <a:off x="647708" y="129119"/>
          <a:ext cx="6347695" cy="590727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Geophysical/Geological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Tsunamis, Landslides, Subsidence, Volcanic eruptions, Coastal erosion, Earthquakes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cs typeface="Arial"/>
            </a:rPr>
            <a:t> </a:t>
          </a:r>
          <a:endParaRPr lang="en-IN" sz="1600" kern="1200" dirty="0">
            <a:solidFill>
              <a:schemeClr val="bg1"/>
            </a:solidFill>
            <a:latin typeface="+mn-lt"/>
          </a:endParaRPr>
        </a:p>
      </dsp:txBody>
      <dsp:txXfrm rot="10800000">
        <a:off x="795390" y="129119"/>
        <a:ext cx="6200013" cy="590727"/>
      </dsp:txXfrm>
    </dsp:sp>
    <dsp:sp modelId="{A93EE0B0-4988-4F47-98EC-11CE6E15A863}">
      <dsp:nvSpPr>
        <dsp:cNvPr id="0" name=""/>
        <dsp:cNvSpPr/>
      </dsp:nvSpPr>
      <dsp:spPr>
        <a:xfrm>
          <a:off x="0" y="56593"/>
          <a:ext cx="782406" cy="72911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31E35-C831-48E7-AAF7-0D15F177F42F}">
      <dsp:nvSpPr>
        <dsp:cNvPr id="0" name=""/>
        <dsp:cNvSpPr/>
      </dsp:nvSpPr>
      <dsp:spPr>
        <a:xfrm rot="10800000">
          <a:off x="635128" y="1032744"/>
          <a:ext cx="6372854" cy="590727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Biological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Harmful algal blooms, invasive species, aquatic diseases, nuisance blooms</a:t>
          </a:r>
          <a:endParaRPr lang="en-IN" sz="1600" kern="1200" dirty="0">
            <a:solidFill>
              <a:schemeClr val="bg1"/>
            </a:solidFill>
            <a:latin typeface="+mn-lt"/>
            <a:cs typeface="Arial"/>
          </a:endParaRPr>
        </a:p>
      </dsp:txBody>
      <dsp:txXfrm rot="10800000">
        <a:off x="782810" y="1032744"/>
        <a:ext cx="6225172" cy="590727"/>
      </dsp:txXfrm>
    </dsp:sp>
    <dsp:sp modelId="{A26A9C08-8F6D-44C6-AE38-927AD797352D}">
      <dsp:nvSpPr>
        <dsp:cNvPr id="0" name=""/>
        <dsp:cNvSpPr/>
      </dsp:nvSpPr>
      <dsp:spPr>
        <a:xfrm>
          <a:off x="0" y="891005"/>
          <a:ext cx="851474" cy="84445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EE663-6853-4EE5-AB78-DCBCFFE63BA6}">
      <dsp:nvSpPr>
        <dsp:cNvPr id="0" name=""/>
        <dsp:cNvSpPr/>
      </dsp:nvSpPr>
      <dsp:spPr>
        <a:xfrm rot="10800000">
          <a:off x="647708" y="1926672"/>
          <a:ext cx="6347695" cy="1164464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Ocean, Weather, Hydrology and </a:t>
          </a:r>
          <a:r>
            <a:rPr kumimoji="0" lang="en-IT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Climate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Tropical and extratropical cyclones and storms, sea-level rise, storm surge, </a:t>
          </a:r>
          <a:r>
            <a:rPr kumimoji="0" lang="en-US" sz="1600" b="0" i="0" u="none" strike="noStrike" kern="1200" cap="none" spc="0" normalizeH="0" baseline="0" noProof="0" dirty="0" err="1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meteo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-tsunami, coastal flooding, waves and wave runup, currents, marine heat waves, glacial melt, heavy rainfall and river flooding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,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 saltwater intrusions, droughts</a:t>
          </a:r>
          <a:r>
            <a:rPr kumimoji="0" lang="en-IT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 </a:t>
          </a:r>
          <a:endParaRPr lang="en-IN" sz="1600" kern="1200" dirty="0">
            <a:solidFill>
              <a:schemeClr val="bg1"/>
            </a:solidFill>
            <a:latin typeface="+mn-lt"/>
          </a:endParaRPr>
        </a:p>
      </dsp:txBody>
      <dsp:txXfrm rot="10800000">
        <a:off x="938824" y="1926672"/>
        <a:ext cx="6056579" cy="1164464"/>
      </dsp:txXfrm>
    </dsp:sp>
    <dsp:sp modelId="{9C3971F0-0111-44A2-A69E-513695D5B78C}">
      <dsp:nvSpPr>
        <dsp:cNvPr id="0" name=""/>
        <dsp:cNvSpPr/>
      </dsp:nvSpPr>
      <dsp:spPr>
        <a:xfrm>
          <a:off x="0" y="2111847"/>
          <a:ext cx="864440" cy="84127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FC852-BAFD-414A-8A17-A9E6B936354C}">
      <dsp:nvSpPr>
        <dsp:cNvPr id="0" name=""/>
        <dsp:cNvSpPr/>
      </dsp:nvSpPr>
      <dsp:spPr>
        <a:xfrm rot="10800000">
          <a:off x="641405" y="3267473"/>
          <a:ext cx="6360300" cy="1107820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Local Anthropogenic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Coastal urbanization pressures, coastal wastewater system outflow, marine pollution, overfishing, chemical spills, oil spills, nuclear waste, agricultural runoff, coastal tourism pressures, political interference and corruption, maladaptive planning</a:t>
          </a:r>
          <a:endParaRPr lang="en-IN" sz="1600" kern="1200" dirty="0">
            <a:solidFill>
              <a:schemeClr val="bg1"/>
            </a:solidFill>
            <a:latin typeface="+mn-lt"/>
            <a:cs typeface="Arial"/>
          </a:endParaRPr>
        </a:p>
      </dsp:txBody>
      <dsp:txXfrm rot="10800000">
        <a:off x="918360" y="3267473"/>
        <a:ext cx="6083345" cy="1107820"/>
      </dsp:txXfrm>
    </dsp:sp>
    <dsp:sp modelId="{049EF7D9-EA2F-4DD5-A386-8D72CB9E07E1}">
      <dsp:nvSpPr>
        <dsp:cNvPr id="0" name=""/>
        <dsp:cNvSpPr/>
      </dsp:nvSpPr>
      <dsp:spPr>
        <a:xfrm>
          <a:off x="21824" y="3403745"/>
          <a:ext cx="831861" cy="84967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54EFF-308D-4495-9931-6EE47A7209AE}">
      <dsp:nvSpPr>
        <dsp:cNvPr id="0" name=""/>
        <dsp:cNvSpPr/>
      </dsp:nvSpPr>
      <dsp:spPr>
        <a:xfrm rot="10800000">
          <a:off x="628826" y="4551630"/>
          <a:ext cx="6385459" cy="876006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Ecological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Wetland degradation, acidification, de-oxygenation, biodiversity loss, seabed habitat loss, coral bleaching, eutrophication, connectivity</a:t>
          </a:r>
          <a:endParaRPr lang="en-IN" sz="1600" kern="1200" dirty="0">
            <a:solidFill>
              <a:schemeClr val="bg1"/>
            </a:solidFill>
            <a:latin typeface="+mn-lt"/>
          </a:endParaRPr>
        </a:p>
      </dsp:txBody>
      <dsp:txXfrm rot="10800000">
        <a:off x="847827" y="4551630"/>
        <a:ext cx="6166458" cy="876006"/>
      </dsp:txXfrm>
    </dsp:sp>
    <dsp:sp modelId="{38DD549F-7B4B-4E57-8E4D-8B02CD53E3AE}">
      <dsp:nvSpPr>
        <dsp:cNvPr id="0" name=""/>
        <dsp:cNvSpPr/>
      </dsp:nvSpPr>
      <dsp:spPr>
        <a:xfrm>
          <a:off x="0" y="4560455"/>
          <a:ext cx="830497" cy="840338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3E54B-F74E-41BE-A44A-119DC80349D1}">
      <dsp:nvSpPr>
        <dsp:cNvPr id="0" name=""/>
        <dsp:cNvSpPr/>
      </dsp:nvSpPr>
      <dsp:spPr>
        <a:xfrm>
          <a:off x="-128309" y="315145"/>
          <a:ext cx="11381700" cy="1038143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9DAD4-9DD6-45DD-9F8B-2804FD3935E4}">
      <dsp:nvSpPr>
        <dsp:cNvPr id="0" name=""/>
        <dsp:cNvSpPr/>
      </dsp:nvSpPr>
      <dsp:spPr>
        <a:xfrm>
          <a:off x="276325" y="292205"/>
          <a:ext cx="1040796" cy="10288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F32EA-099B-4F2C-9FC5-45FDC8ADBFDE}">
      <dsp:nvSpPr>
        <dsp:cNvPr id="0" name=""/>
        <dsp:cNvSpPr/>
      </dsp:nvSpPr>
      <dsp:spPr>
        <a:xfrm>
          <a:off x="1373608" y="319686"/>
          <a:ext cx="1658635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FF00"/>
              </a:solidFill>
            </a:rPr>
            <a:t>-</a:t>
          </a:r>
          <a:endParaRPr lang="en-IN" sz="2500" b="1" kern="1200" dirty="0">
            <a:solidFill>
              <a:srgbClr val="FFFF00"/>
            </a:solidFill>
          </a:endParaRPr>
        </a:p>
      </dsp:txBody>
      <dsp:txXfrm>
        <a:off x="1373608" y="319686"/>
        <a:ext cx="1658635" cy="953948"/>
      </dsp:txXfrm>
    </dsp:sp>
    <dsp:sp modelId="{08C47A7E-98CE-4959-BD55-E5B005045B79}">
      <dsp:nvSpPr>
        <dsp:cNvPr id="0" name=""/>
        <dsp:cNvSpPr/>
      </dsp:nvSpPr>
      <dsp:spPr>
        <a:xfrm>
          <a:off x="3745710" y="332822"/>
          <a:ext cx="4622687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chemeClr val="bg1"/>
              </a:solidFill>
            </a:rPr>
            <a:t>- Multi-hazard evaluation frameworks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chemeClr val="bg1"/>
              </a:solidFill>
            </a:rPr>
            <a:t>- Multi-level, multi-sector risk analysis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chemeClr val="bg1"/>
              </a:solidFill>
            </a:rPr>
            <a:t>- Exposure and vulnerability analysis</a:t>
          </a:r>
          <a:endParaRPr lang="en-IN" sz="1600" b="1" kern="1200" dirty="0">
            <a:solidFill>
              <a:schemeClr val="bg1"/>
            </a:solidFill>
          </a:endParaRPr>
        </a:p>
      </dsp:txBody>
      <dsp:txXfrm>
        <a:off x="3745710" y="332822"/>
        <a:ext cx="4622687" cy="953948"/>
      </dsp:txXfrm>
    </dsp:sp>
    <dsp:sp modelId="{A06A94D6-FAAE-483C-BD46-A92D44FE5DF9}">
      <dsp:nvSpPr>
        <dsp:cNvPr id="0" name=""/>
        <dsp:cNvSpPr/>
      </dsp:nvSpPr>
      <dsp:spPr>
        <a:xfrm>
          <a:off x="-92909" y="1439411"/>
          <a:ext cx="11381700" cy="1844382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9201E-FB94-4D05-A7F4-18CFEFCB12F8}">
      <dsp:nvSpPr>
        <dsp:cNvPr id="0" name=""/>
        <dsp:cNvSpPr/>
      </dsp:nvSpPr>
      <dsp:spPr>
        <a:xfrm>
          <a:off x="231956" y="1824619"/>
          <a:ext cx="1144838" cy="10463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89861-85C2-4D50-A8CD-1321D3D293C6}">
      <dsp:nvSpPr>
        <dsp:cNvPr id="0" name=""/>
        <dsp:cNvSpPr/>
      </dsp:nvSpPr>
      <dsp:spPr>
        <a:xfrm>
          <a:off x="1440553" y="1725061"/>
          <a:ext cx="2199445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FF00"/>
              </a:solidFill>
            </a:rPr>
            <a:t>-</a:t>
          </a:r>
          <a:r>
            <a:rPr lang="en-US" sz="2500" kern="1200" dirty="0"/>
            <a:t> </a:t>
          </a:r>
          <a:endParaRPr lang="en-IN" sz="2500" kern="1200" dirty="0"/>
        </a:p>
      </dsp:txBody>
      <dsp:txXfrm>
        <a:off x="1440553" y="1725061"/>
        <a:ext cx="2199445" cy="953948"/>
      </dsp:txXfrm>
    </dsp:sp>
    <dsp:sp modelId="{976DB430-2425-40DA-B06F-C61B9613785A}">
      <dsp:nvSpPr>
        <dsp:cNvPr id="0" name=""/>
        <dsp:cNvSpPr/>
      </dsp:nvSpPr>
      <dsp:spPr>
        <a:xfrm>
          <a:off x="3737798" y="1658953"/>
          <a:ext cx="6847024" cy="1419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Monitoring, Forecasting and Early warning systems (multi-hazard)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Warning Dissemination &amp; Communication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1600" b="1" kern="1200" dirty="0">
              <a:solidFill>
                <a:schemeClr val="bg1"/>
              </a:solidFill>
            </a:rPr>
            <a:t>- Sectoral medium to long term planning (zoning, infrastructure)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Nature-based solutions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Digital twins</a:t>
          </a:r>
          <a:endParaRPr lang="en-IN" sz="1600" b="1" kern="1200" dirty="0">
            <a:solidFill>
              <a:schemeClr val="bg1"/>
            </a:solidFill>
          </a:endParaRPr>
        </a:p>
      </dsp:txBody>
      <dsp:txXfrm>
        <a:off x="3737798" y="1658953"/>
        <a:ext cx="6847024" cy="1419417"/>
      </dsp:txXfrm>
    </dsp:sp>
    <dsp:sp modelId="{7BA64673-D5D8-4FF9-A20F-10EEDBDB08C2}">
      <dsp:nvSpPr>
        <dsp:cNvPr id="0" name=""/>
        <dsp:cNvSpPr/>
      </dsp:nvSpPr>
      <dsp:spPr>
        <a:xfrm>
          <a:off x="-105472" y="3375239"/>
          <a:ext cx="11381700" cy="2318972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B9BF6-B8B6-448F-A533-2C927DC8DFF5}">
      <dsp:nvSpPr>
        <dsp:cNvPr id="0" name=""/>
        <dsp:cNvSpPr/>
      </dsp:nvSpPr>
      <dsp:spPr>
        <a:xfrm>
          <a:off x="273531" y="3759098"/>
          <a:ext cx="1147482" cy="12080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69F09-80DF-4E17-866C-869EAEF50516}">
      <dsp:nvSpPr>
        <dsp:cNvPr id="0" name=""/>
        <dsp:cNvSpPr/>
      </dsp:nvSpPr>
      <dsp:spPr>
        <a:xfrm>
          <a:off x="1412634" y="3941618"/>
          <a:ext cx="5121765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FF00"/>
              </a:solidFill>
            </a:rPr>
            <a:t>-</a:t>
          </a:r>
          <a:endParaRPr lang="en-IN" sz="2500" b="1" kern="1200" dirty="0">
            <a:solidFill>
              <a:srgbClr val="FFFF00"/>
            </a:solidFill>
          </a:endParaRPr>
        </a:p>
      </dsp:txBody>
      <dsp:txXfrm>
        <a:off x="1412634" y="3941618"/>
        <a:ext cx="5121765" cy="953948"/>
      </dsp:txXfrm>
    </dsp:sp>
    <dsp:sp modelId="{9C27A86C-8A4A-4872-A655-F5DE5BA81F30}">
      <dsp:nvSpPr>
        <dsp:cNvPr id="0" name=""/>
        <dsp:cNvSpPr/>
      </dsp:nvSpPr>
      <dsp:spPr>
        <a:xfrm>
          <a:off x="3807196" y="3621129"/>
          <a:ext cx="5627843" cy="178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Marine and Maritime Spatial Planning 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Governance Framework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Disaster recovery planning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Equitable coastal resilience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Government investments, financing and insurance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Capacity building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Corporate social responsibility</a:t>
          </a:r>
          <a:endParaRPr lang="en-IN" sz="1600" b="1" kern="1200" dirty="0">
            <a:solidFill>
              <a:schemeClr val="bg1"/>
            </a:solidFill>
          </a:endParaRPr>
        </a:p>
      </dsp:txBody>
      <dsp:txXfrm>
        <a:off x="3807196" y="3621129"/>
        <a:ext cx="5627843" cy="17897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FDE21-66B7-431D-BEC9-AB031ABC17CA}">
      <dsp:nvSpPr>
        <dsp:cNvPr id="0" name=""/>
        <dsp:cNvSpPr/>
      </dsp:nvSpPr>
      <dsp:spPr>
        <a:xfrm>
          <a:off x="3512330" y="1972630"/>
          <a:ext cx="1410245" cy="141024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.</a:t>
          </a:r>
          <a:endParaRPr lang="en-IN" sz="1300" kern="1200" dirty="0"/>
        </a:p>
      </dsp:txBody>
      <dsp:txXfrm>
        <a:off x="3718856" y="2179156"/>
        <a:ext cx="997193" cy="997193"/>
      </dsp:txXfrm>
    </dsp:sp>
    <dsp:sp modelId="{B57532B5-21BD-4CAB-99AD-2A6E3DB6415B}">
      <dsp:nvSpPr>
        <dsp:cNvPr id="0" name=""/>
        <dsp:cNvSpPr/>
      </dsp:nvSpPr>
      <dsp:spPr>
        <a:xfrm rot="16200000">
          <a:off x="4074662" y="1471555"/>
          <a:ext cx="285580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>
        <a:off x="4117499" y="1610289"/>
        <a:ext cx="199906" cy="287689"/>
      </dsp:txXfrm>
    </dsp:sp>
    <dsp:sp modelId="{431DC7F2-7A24-4B4A-A006-C0DC9DC4CBE4}">
      <dsp:nvSpPr>
        <dsp:cNvPr id="0" name=""/>
        <dsp:cNvSpPr/>
      </dsp:nvSpPr>
      <dsp:spPr>
        <a:xfrm>
          <a:off x="3465129" y="-32165"/>
          <a:ext cx="1504647" cy="146596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 </a:t>
          </a:r>
          <a:endParaRPr lang="en-IN" sz="1300" kern="1200" dirty="0"/>
        </a:p>
      </dsp:txBody>
      <dsp:txXfrm>
        <a:off x="3685479" y="182520"/>
        <a:ext cx="1063947" cy="1036594"/>
      </dsp:txXfrm>
    </dsp:sp>
    <dsp:sp modelId="{62632F55-50FB-4934-9531-407AD5E70383}">
      <dsp:nvSpPr>
        <dsp:cNvPr id="0" name=""/>
        <dsp:cNvSpPr/>
      </dsp:nvSpPr>
      <dsp:spPr>
        <a:xfrm rot="19800000">
          <a:off x="4906223" y="1963252"/>
          <a:ext cx="267069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 dirty="0"/>
        </a:p>
      </dsp:txBody>
      <dsp:txXfrm>
        <a:off x="4911590" y="2079179"/>
        <a:ext cx="186948" cy="287689"/>
      </dsp:txXfrm>
    </dsp:sp>
    <dsp:sp modelId="{60CECABB-40BE-4BEA-91BC-629D5187832B}">
      <dsp:nvSpPr>
        <dsp:cNvPr id="0" name=""/>
        <dsp:cNvSpPr/>
      </dsp:nvSpPr>
      <dsp:spPr>
        <a:xfrm>
          <a:off x="5157462" y="933463"/>
          <a:ext cx="1544134" cy="1511642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kern="1200" dirty="0"/>
        </a:p>
      </dsp:txBody>
      <dsp:txXfrm>
        <a:off x="5383595" y="1154838"/>
        <a:ext cx="1091868" cy="1068892"/>
      </dsp:txXfrm>
    </dsp:sp>
    <dsp:sp modelId="{AA0AD58A-7FCB-498C-87BE-F93FCF295B7F}">
      <dsp:nvSpPr>
        <dsp:cNvPr id="0" name=""/>
        <dsp:cNvSpPr/>
      </dsp:nvSpPr>
      <dsp:spPr>
        <a:xfrm rot="1800000">
          <a:off x="4903243" y="2908107"/>
          <a:ext cx="256879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>
        <a:off x="4908405" y="2984738"/>
        <a:ext cx="179815" cy="287689"/>
      </dsp:txXfrm>
    </dsp:sp>
    <dsp:sp modelId="{06513FD4-10C0-4699-9A19-9871DC68F150}">
      <dsp:nvSpPr>
        <dsp:cNvPr id="0" name=""/>
        <dsp:cNvSpPr/>
      </dsp:nvSpPr>
      <dsp:spPr>
        <a:xfrm>
          <a:off x="5137846" y="2892278"/>
          <a:ext cx="1583367" cy="1547885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4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kern="1200" dirty="0"/>
        </a:p>
      </dsp:txBody>
      <dsp:txXfrm>
        <a:off x="5369725" y="3118961"/>
        <a:ext cx="1119609" cy="1094519"/>
      </dsp:txXfrm>
    </dsp:sp>
    <dsp:sp modelId="{B0D2F97B-0C46-4CAC-8487-42CCC199C0AB}">
      <dsp:nvSpPr>
        <dsp:cNvPr id="0" name=""/>
        <dsp:cNvSpPr/>
      </dsp:nvSpPr>
      <dsp:spPr>
        <a:xfrm rot="5400000">
          <a:off x="4078084" y="3398205"/>
          <a:ext cx="278737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>
        <a:off x="4119895" y="3452292"/>
        <a:ext cx="195116" cy="287689"/>
      </dsp:txXfrm>
    </dsp:sp>
    <dsp:sp modelId="{84F77E62-5F52-4941-A687-77CA9351619A}">
      <dsp:nvSpPr>
        <dsp:cNvPr id="0" name=""/>
        <dsp:cNvSpPr/>
      </dsp:nvSpPr>
      <dsp:spPr>
        <a:xfrm>
          <a:off x="3444363" y="3908796"/>
          <a:ext cx="1546179" cy="1491786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kern="1200" dirty="0"/>
        </a:p>
      </dsp:txBody>
      <dsp:txXfrm>
        <a:off x="3670796" y="4127263"/>
        <a:ext cx="1093313" cy="1054852"/>
      </dsp:txXfrm>
    </dsp:sp>
    <dsp:sp modelId="{B7D9194E-CC64-408B-838C-D93AC4438D61}">
      <dsp:nvSpPr>
        <dsp:cNvPr id="0" name=""/>
        <dsp:cNvSpPr/>
      </dsp:nvSpPr>
      <dsp:spPr>
        <a:xfrm rot="9000000">
          <a:off x="3253191" y="2915750"/>
          <a:ext cx="273585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 rot="10800000">
        <a:off x="3329768" y="2991128"/>
        <a:ext cx="191510" cy="287689"/>
      </dsp:txXfrm>
    </dsp:sp>
    <dsp:sp modelId="{37AFC3A7-1B14-4680-8823-0BA43E77818C}">
      <dsp:nvSpPr>
        <dsp:cNvPr id="0" name=""/>
        <dsp:cNvSpPr/>
      </dsp:nvSpPr>
      <dsp:spPr>
        <a:xfrm>
          <a:off x="1748532" y="2914256"/>
          <a:ext cx="1513687" cy="1503928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b="1" kern="1200" dirty="0"/>
        </a:p>
      </dsp:txBody>
      <dsp:txXfrm>
        <a:off x="1970206" y="3134501"/>
        <a:ext cx="1070339" cy="1063438"/>
      </dsp:txXfrm>
    </dsp:sp>
    <dsp:sp modelId="{5A01F9E4-3AAF-45EF-9870-C1230D851C76}">
      <dsp:nvSpPr>
        <dsp:cNvPr id="0" name=""/>
        <dsp:cNvSpPr/>
      </dsp:nvSpPr>
      <dsp:spPr>
        <a:xfrm rot="12600000">
          <a:off x="3238085" y="1954924"/>
          <a:ext cx="285272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 rot="10800000">
        <a:off x="3317934" y="2072217"/>
        <a:ext cx="199690" cy="287689"/>
      </dsp:txXfrm>
    </dsp:sp>
    <dsp:sp modelId="{3044072C-8A05-4CAD-833B-B61D0223BAD3}">
      <dsp:nvSpPr>
        <dsp:cNvPr id="0" name=""/>
        <dsp:cNvSpPr/>
      </dsp:nvSpPr>
      <dsp:spPr>
        <a:xfrm>
          <a:off x="1764432" y="976603"/>
          <a:ext cx="1481886" cy="1425363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b="1" kern="1200" dirty="0"/>
        </a:p>
      </dsp:txBody>
      <dsp:txXfrm>
        <a:off x="1981449" y="1185343"/>
        <a:ext cx="1047852" cy="1007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>
          <a:extLst>
            <a:ext uri="{FF2B5EF4-FFF2-40B4-BE49-F238E27FC236}">
              <a16:creationId xmlns:a16="http://schemas.microsoft.com/office/drawing/2014/main" id="{6BC38374-9453-9C23-FC42-26018F29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>
            <a:extLst>
              <a:ext uri="{FF2B5EF4-FFF2-40B4-BE49-F238E27FC236}">
                <a16:creationId xmlns:a16="http://schemas.microsoft.com/office/drawing/2014/main" id="{B17FE983-963E-D5C6-8604-3B16ACE36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Systematic Risk Knowledge Building: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risk knowledge relies on </a:t>
            </a:r>
            <a:r>
              <a:rPr lang="en-US" sz="11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collecting data systematically and communicating region-specific hazards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vulnerabilities to communities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Initiatives for Enhanced Risk Knowledge: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initiatives involve investing in </a:t>
            </a:r>
            <a:r>
              <a:rPr lang="en-US" sz="11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interdisciplinary research, leading to innovative tools for data analytics,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risk mapping, and accessible repositories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Dissemination: </a:t>
            </a:r>
            <a:r>
              <a:rPr lang="en-US" sz="11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training programs are essential.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 include initiatives such as the WMO Global Multi-hazard Alert System (GMAS), the UNESCO-IOC International Tsunami Information Center (ITIC) training program, and the Ocean Teacher Global Academy (OTGA) of UNESCO-IOC.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68" name="Google Shape;668;p20:notes">
            <a:extLst>
              <a:ext uri="{FF2B5EF4-FFF2-40B4-BE49-F238E27FC236}">
                <a16:creationId xmlns:a16="http://schemas.microsoft.com/office/drawing/2014/main" id="{96DC656B-BCA1-8703-91A5-424F5A319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992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>
          <a:extLst>
            <a:ext uri="{FF2B5EF4-FFF2-40B4-BE49-F238E27FC236}">
              <a16:creationId xmlns:a16="http://schemas.microsoft.com/office/drawing/2014/main" id="{EEF703A7-E130-274C-2315-A9C2FE0D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:notes">
            <a:extLst>
              <a:ext uri="{FF2B5EF4-FFF2-40B4-BE49-F238E27FC236}">
                <a16:creationId xmlns:a16="http://schemas.microsoft.com/office/drawing/2014/main" id="{A8947249-05B5-CCB5-8950-22216EC92F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Technology for Resilience: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Advanced sensors, satellites, and AI/ML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vital for early warnings against ocean hazards, following F.A.I.R. principles.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Numerical modeling and Digital Twin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Frameworks improve forecasting.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Climate-Resilient Infrastructure: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Mix grey and green infrastructure with smart technologies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climate resilience. Innovations in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sand mobilization, sustainable aquaculture, and waste management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contribute to overall resilience.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Effective Communication with ICT: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emerging ICT technologies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such as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cellphone apps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for efficient early warnings, especially in vulnerable communities. Detailed technology requirements are listed in </a:t>
            </a:r>
            <a:r>
              <a:rPr lang="en-US" sz="11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Annex 4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706" name="Google Shape;706;p21:notes">
            <a:extLst>
              <a:ext uri="{FF2B5EF4-FFF2-40B4-BE49-F238E27FC236}">
                <a16:creationId xmlns:a16="http://schemas.microsoft.com/office/drawing/2014/main" id="{5E2B8FEA-39AE-AEB0-E16A-1D5811D272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064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1747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3493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712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Expand Existing Observation Systems to fill the Gaps – Optimal Sensor Grid Design From Angove, M., Gledhill, K., Bill Fry., Christopher Moore., </a:t>
            </a:r>
            <a:r>
              <a:rPr lang="en-US" dirty="0" err="1"/>
              <a:t>Tummala</a:t>
            </a:r>
            <a:r>
              <a:rPr lang="en-US" dirty="0"/>
              <a:t>, S., 2024 (pers)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Deploy new technologies – SMART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Wider Data Access, Availability &amp; Analysis for Data from SL, </a:t>
            </a:r>
            <a:r>
              <a:rPr lang="en-US" dirty="0" err="1"/>
              <a:t>Sesimic</a:t>
            </a:r>
            <a:r>
              <a:rPr lang="en-US" dirty="0"/>
              <a:t>, GNSS Systems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Collection of Coastal Topo/Bathy 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 NTWCs have access to Data, Tools, Communications Systems, SOPs &amp; Training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 Communities – TRRP, Equivalency, TR Coalition</a:t>
            </a:r>
            <a:endParaRPr dirty="0"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E073CEF2-D213-6772-6D2B-F67A09AB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28ABEA12-F612-337B-EACF-2244AB0CF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588AC650-744F-7F17-A1E0-98F10FA0C1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4649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207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9187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101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783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680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712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655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>
          <a:extLst>
            <a:ext uri="{FF2B5EF4-FFF2-40B4-BE49-F238E27FC236}">
              <a16:creationId xmlns:a16="http://schemas.microsoft.com/office/drawing/2014/main" id="{3C3234AF-D26B-157F-7798-DD7EB4B3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9:notes">
            <a:extLst>
              <a:ext uri="{FF2B5EF4-FFF2-40B4-BE49-F238E27FC236}">
                <a16:creationId xmlns:a16="http://schemas.microsoft.com/office/drawing/2014/main" id="{0E2F5764-9AEA-97A5-A7B6-ABB8C65D89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Vital Role of Observations: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Observations are essential inputs for early warning systems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especially in predicting high-impact weather and ocean hazards within a few days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Global Data Sharing: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Early warning systems depend on countries freely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sharing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data globally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using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advanced computing centers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processing 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Crucial Datasets for Warnings: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these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datasets are a suitable combination of past information (observations) and predictions by numerical modelling or AI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Adaptation Planning Data: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Adapting to climate change requires downscaling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climate scenarios and carry out impact modeling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32" name="Google Shape;632;p19:notes">
            <a:extLst>
              <a:ext uri="{FF2B5EF4-FFF2-40B4-BE49-F238E27FC236}">
                <a16:creationId xmlns:a16="http://schemas.microsoft.com/office/drawing/2014/main" id="{B1EA6FF3-454F-C35F-727B-A1F820DEB0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877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81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1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/>
        </p:nvSpPr>
        <p:spPr>
          <a:xfrm>
            <a:off x="3633962" y="1318258"/>
            <a:ext cx="853968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VISION 2030 WG-6 WHITE PAPER: INCREASE COMMUNITY RESILIENCE TO OCEAN HAZARDS </a:t>
            </a:r>
            <a:endParaRPr lang="en-US"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5876835" y="4092814"/>
            <a:ext cx="5683794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IN" sz="2400" b="1" dirty="0">
                <a:solidFill>
                  <a:schemeClr val="bg1"/>
                </a:solidFill>
              </a:rPr>
              <a:t>Srinivasa Kumar Tummala</a:t>
            </a:r>
          </a:p>
          <a:p>
            <a:pPr>
              <a:buSzPts val="3200"/>
            </a:pPr>
            <a:r>
              <a:rPr lang="en-IN" sz="1600" dirty="0">
                <a:solidFill>
                  <a:srgbClr val="FFFFFF"/>
                </a:solidFill>
              </a:rPr>
              <a:t>Head, ICG/IOTWMS Secretariat</a:t>
            </a:r>
          </a:p>
          <a:p>
            <a:pPr>
              <a:buSzPts val="3200"/>
            </a:pPr>
            <a:endParaRPr lang="en-IN" sz="2400" b="1" dirty="0">
              <a:solidFill>
                <a:schemeClr val="bg1"/>
              </a:solidFill>
            </a:endParaRPr>
          </a:p>
          <a:p>
            <a:pPr>
              <a:buSzPts val="3200"/>
            </a:pPr>
            <a:endParaRPr lang="en-IN" sz="2400" b="1" dirty="0">
              <a:solidFill>
                <a:schemeClr val="bg1"/>
              </a:solidFill>
            </a:endParaRPr>
          </a:p>
          <a:p>
            <a:pPr>
              <a:buSzPts val="3200"/>
            </a:pPr>
            <a:r>
              <a:rPr lang="en-IN" sz="2400" b="1" dirty="0">
                <a:solidFill>
                  <a:schemeClr val="bg1"/>
                </a:solidFill>
              </a:rPr>
              <a:t>Nadia Pinardi</a:t>
            </a:r>
          </a:p>
          <a:p>
            <a:pPr>
              <a:buSzPts val="3200"/>
            </a:pPr>
            <a:r>
              <a:rPr lang="pt-PT" sz="1600" dirty="0">
                <a:solidFill>
                  <a:srgbClr val="FFFFFF"/>
                </a:solidFill>
              </a:rPr>
              <a:t>Director – UN DCC on </a:t>
            </a:r>
            <a:r>
              <a:rPr lang="pt-PT" sz="1600" dirty="0" err="1">
                <a:solidFill>
                  <a:srgbClr val="FFFFFF"/>
                </a:solidFill>
              </a:rPr>
              <a:t>Coastal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Resilience</a:t>
            </a:r>
            <a:r>
              <a:rPr lang="pt-PT" sz="1600" dirty="0">
                <a:solidFill>
                  <a:srgbClr val="FFFFFF"/>
                </a:solidFill>
              </a:rPr>
              <a:t> &amp; </a:t>
            </a:r>
            <a:r>
              <a:rPr lang="pt-PT" sz="1600" dirty="0" err="1">
                <a:solidFill>
                  <a:srgbClr val="FFFFFF"/>
                </a:solidFill>
              </a:rPr>
              <a:t>Co-Chair</a:t>
            </a:r>
            <a:r>
              <a:rPr lang="pt-PT" sz="1600" dirty="0">
                <a:solidFill>
                  <a:srgbClr val="FFFFFF"/>
                </a:solidFill>
              </a:rPr>
              <a:t> WG-6</a:t>
            </a:r>
            <a:endParaRPr lang="en-IN" sz="18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210962" y="1221479"/>
            <a:ext cx="3423000" cy="45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0"/>
              <a:buFont typeface="Arial"/>
              <a:buNone/>
            </a:pPr>
            <a:r>
              <a:rPr lang="es-ES" sz="233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ODTP-SC 5th Meeting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8;p4">
            <a:extLst>
              <a:ext uri="{FF2B5EF4-FFF2-40B4-BE49-F238E27FC236}">
                <a16:creationId xmlns:a16="http://schemas.microsoft.com/office/drawing/2014/main" id="{81C8E8FC-7DDA-277D-3602-B95F0D48415B}"/>
              </a:ext>
            </a:extLst>
          </p:cNvPr>
          <p:cNvSpPr txBox="1"/>
          <p:nvPr/>
        </p:nvSpPr>
        <p:spPr>
          <a:xfrm>
            <a:off x="269016" y="2614205"/>
            <a:ext cx="342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0"/>
              <a:buFont typeface="Arial"/>
              <a:buNone/>
            </a:pPr>
            <a:r>
              <a:rPr lang="es-ES" sz="2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Paris 16 – 17 Jan 2025</a:t>
            </a:r>
            <a:endParaRPr sz="12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8;p4">
            <a:extLst>
              <a:ext uri="{FF2B5EF4-FFF2-40B4-BE49-F238E27FC236}">
                <a16:creationId xmlns:a16="http://schemas.microsoft.com/office/drawing/2014/main" id="{393C4D0B-2616-4D6E-DD7F-28AD298066DB}"/>
              </a:ext>
            </a:extLst>
          </p:cNvPr>
          <p:cNvSpPr txBox="1"/>
          <p:nvPr/>
        </p:nvSpPr>
        <p:spPr>
          <a:xfrm>
            <a:off x="386591" y="1672331"/>
            <a:ext cx="26013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0"/>
              <a:buFont typeface="Arial"/>
              <a:buNone/>
            </a:pPr>
            <a:r>
              <a:rPr lang="es-ES" sz="2000" dirty="0">
                <a:solidFill>
                  <a:schemeClr val="lt1"/>
                </a:solidFill>
              </a:rPr>
              <a:t>Agenda 2a</a:t>
            </a:r>
            <a:endParaRPr sz="12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>
          <a:extLst>
            <a:ext uri="{FF2B5EF4-FFF2-40B4-BE49-F238E27FC236}">
              <a16:creationId xmlns:a16="http://schemas.microsoft.com/office/drawing/2014/main" id="{EFC7E299-C91B-6833-6E30-C4EC95CBE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0">
            <a:extLst>
              <a:ext uri="{FF2B5EF4-FFF2-40B4-BE49-F238E27FC236}">
                <a16:creationId xmlns:a16="http://schemas.microsoft.com/office/drawing/2014/main" id="{B81038D9-5E2D-0066-6BB2-451771A5D8E3}"/>
              </a:ext>
            </a:extLst>
          </p:cNvPr>
          <p:cNvSpPr/>
          <p:nvPr/>
        </p:nvSpPr>
        <p:spPr>
          <a:xfrm>
            <a:off x="6513" y="1227097"/>
            <a:ext cx="12178974" cy="46333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0">
            <a:extLst>
              <a:ext uri="{FF2B5EF4-FFF2-40B4-BE49-F238E27FC236}">
                <a16:creationId xmlns:a16="http://schemas.microsoft.com/office/drawing/2014/main" id="{2149847B-EFBC-1CD4-50DC-EF57427C7025}"/>
              </a:ext>
            </a:extLst>
          </p:cNvPr>
          <p:cNvSpPr txBox="1"/>
          <p:nvPr/>
        </p:nvSpPr>
        <p:spPr>
          <a:xfrm>
            <a:off x="1813422" y="6194766"/>
            <a:ext cx="95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20">
            <a:extLst>
              <a:ext uri="{FF2B5EF4-FFF2-40B4-BE49-F238E27FC236}">
                <a16:creationId xmlns:a16="http://schemas.microsoft.com/office/drawing/2014/main" id="{2F202142-76BE-5BC4-1A50-FD40CD03F4B7}"/>
              </a:ext>
            </a:extLst>
          </p:cNvPr>
          <p:cNvSpPr/>
          <p:nvPr/>
        </p:nvSpPr>
        <p:spPr>
          <a:xfrm>
            <a:off x="-2381" y="1168297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0">
            <a:extLst>
              <a:ext uri="{FF2B5EF4-FFF2-40B4-BE49-F238E27FC236}">
                <a16:creationId xmlns:a16="http://schemas.microsoft.com/office/drawing/2014/main" id="{F4B98DB8-F79D-23C3-9C7C-EDA06339D007}"/>
              </a:ext>
            </a:extLst>
          </p:cNvPr>
          <p:cNvSpPr/>
          <p:nvPr/>
        </p:nvSpPr>
        <p:spPr>
          <a:xfrm>
            <a:off x="-2381" y="5861274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0">
            <a:extLst>
              <a:ext uri="{FF2B5EF4-FFF2-40B4-BE49-F238E27FC236}">
                <a16:creationId xmlns:a16="http://schemas.microsoft.com/office/drawing/2014/main" id="{C30568EB-254E-864B-76F8-1EE458FF65CA}"/>
              </a:ext>
            </a:extLst>
          </p:cNvPr>
          <p:cNvSpPr txBox="1"/>
          <p:nvPr/>
        </p:nvSpPr>
        <p:spPr>
          <a:xfrm>
            <a:off x="1264492" y="656521"/>
            <a:ext cx="99041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800" b="1" i="0" u="none" strike="noStrike" kern="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Knowledge Generation and Sharing </a:t>
            </a:r>
            <a:endParaRPr kumimoji="0" sz="1600" b="0" i="0" u="none" strike="noStrike" kern="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7" name="Google Shape;677;p20">
            <a:extLst>
              <a:ext uri="{FF2B5EF4-FFF2-40B4-BE49-F238E27FC236}">
                <a16:creationId xmlns:a16="http://schemas.microsoft.com/office/drawing/2014/main" id="{3CC149A5-22CA-04FD-7564-6DAA02098C84}"/>
              </a:ext>
            </a:extLst>
          </p:cNvPr>
          <p:cNvGrpSpPr/>
          <p:nvPr/>
        </p:nvGrpSpPr>
        <p:grpSpPr>
          <a:xfrm>
            <a:off x="370384" y="1760518"/>
            <a:ext cx="10642041" cy="4587944"/>
            <a:chOff x="64951" y="763009"/>
            <a:chExt cx="10642041" cy="4587944"/>
          </a:xfrm>
        </p:grpSpPr>
        <p:sp>
          <p:nvSpPr>
            <p:cNvPr id="678" name="Google Shape;678;p20">
              <a:extLst>
                <a:ext uri="{FF2B5EF4-FFF2-40B4-BE49-F238E27FC236}">
                  <a16:creationId xmlns:a16="http://schemas.microsoft.com/office/drawing/2014/main" id="{06D19FB5-8765-D451-3619-EC03FB486C23}"/>
                </a:ext>
              </a:extLst>
            </p:cNvPr>
            <p:cNvSpPr/>
            <p:nvPr/>
          </p:nvSpPr>
          <p:spPr>
            <a:xfrm>
              <a:off x="7454993" y="1430966"/>
              <a:ext cx="3251999" cy="3252601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0">
              <a:extLst>
                <a:ext uri="{FF2B5EF4-FFF2-40B4-BE49-F238E27FC236}">
                  <a16:creationId xmlns:a16="http://schemas.microsoft.com/office/drawing/2014/main" id="{EB53A840-73F6-0AE1-18C1-21B91999A9DC}"/>
                </a:ext>
              </a:extLst>
            </p:cNvPr>
            <p:cNvSpPr/>
            <p:nvPr/>
          </p:nvSpPr>
          <p:spPr>
            <a:xfrm>
              <a:off x="7562970" y="1539405"/>
              <a:ext cx="3036046" cy="3035723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9999" r="-9998"/>
              </a:stretch>
            </a:blipFill>
            <a:ln w="1270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0">
              <a:extLst>
                <a:ext uri="{FF2B5EF4-FFF2-40B4-BE49-F238E27FC236}">
                  <a16:creationId xmlns:a16="http://schemas.microsoft.com/office/drawing/2014/main" id="{2CAA1910-F568-88E7-4B2B-95B349B0F690}"/>
                </a:ext>
              </a:extLst>
            </p:cNvPr>
            <p:cNvSpPr txBox="1"/>
            <p:nvPr/>
          </p:nvSpPr>
          <p:spPr>
            <a:xfrm>
              <a:off x="7996993" y="1973162"/>
              <a:ext cx="2167999" cy="2168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0">
              <a:extLst>
                <a:ext uri="{FF2B5EF4-FFF2-40B4-BE49-F238E27FC236}">
                  <a16:creationId xmlns:a16="http://schemas.microsoft.com/office/drawing/2014/main" id="{45C275A0-9F11-3F93-4D42-28F64240EAC2}"/>
                </a:ext>
              </a:extLst>
            </p:cNvPr>
            <p:cNvSpPr/>
            <p:nvPr/>
          </p:nvSpPr>
          <p:spPr>
            <a:xfrm rot="2700000">
              <a:off x="4097875" y="1434898"/>
              <a:ext cx="3244166" cy="3244166"/>
            </a:xfrm>
            <a:prstGeom prst="teardrop">
              <a:avLst>
                <a:gd name="adj" fmla="val 100000"/>
              </a:avLst>
            </a:prstGeom>
            <a:solidFill>
              <a:srgbClr val="38562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0">
              <a:extLst>
                <a:ext uri="{FF2B5EF4-FFF2-40B4-BE49-F238E27FC236}">
                  <a16:creationId xmlns:a16="http://schemas.microsoft.com/office/drawing/2014/main" id="{7ACDEF57-9646-C8D7-6459-D83E9E98B67E}"/>
                </a:ext>
              </a:extLst>
            </p:cNvPr>
            <p:cNvSpPr/>
            <p:nvPr/>
          </p:nvSpPr>
          <p:spPr>
            <a:xfrm>
              <a:off x="4201935" y="1539405"/>
              <a:ext cx="3036046" cy="3035723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42999" r="-42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0">
              <a:extLst>
                <a:ext uri="{FF2B5EF4-FFF2-40B4-BE49-F238E27FC236}">
                  <a16:creationId xmlns:a16="http://schemas.microsoft.com/office/drawing/2014/main" id="{6D96F45A-A493-FAD0-6BE1-45D501E7AB6A}"/>
                </a:ext>
              </a:extLst>
            </p:cNvPr>
            <p:cNvSpPr txBox="1"/>
            <p:nvPr/>
          </p:nvSpPr>
          <p:spPr>
            <a:xfrm>
              <a:off x="4635958" y="1973162"/>
              <a:ext cx="2167999" cy="2168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Calibri"/>
                <a:buNone/>
                <a:tabLst/>
                <a:defRPr/>
              </a:pPr>
              <a:endParaRPr kumimoji="0" sz="6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0">
              <a:extLst>
                <a:ext uri="{FF2B5EF4-FFF2-40B4-BE49-F238E27FC236}">
                  <a16:creationId xmlns:a16="http://schemas.microsoft.com/office/drawing/2014/main" id="{ECE30828-0C64-881A-61B8-98C021ECE3C6}"/>
                </a:ext>
              </a:extLst>
            </p:cNvPr>
            <p:cNvSpPr/>
            <p:nvPr/>
          </p:nvSpPr>
          <p:spPr>
            <a:xfrm rot="2700000">
              <a:off x="736840" y="1434898"/>
              <a:ext cx="3244166" cy="3244166"/>
            </a:xfrm>
            <a:prstGeom prst="teardrop">
              <a:avLst>
                <a:gd name="adj" fmla="val 100000"/>
              </a:avLst>
            </a:prstGeom>
            <a:solidFill>
              <a:srgbClr val="2F549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0">
              <a:extLst>
                <a:ext uri="{FF2B5EF4-FFF2-40B4-BE49-F238E27FC236}">
                  <a16:creationId xmlns:a16="http://schemas.microsoft.com/office/drawing/2014/main" id="{DF6B5904-7780-DFA2-9F63-FB6AEDEF7895}"/>
                </a:ext>
              </a:extLst>
            </p:cNvPr>
            <p:cNvSpPr/>
            <p:nvPr/>
          </p:nvSpPr>
          <p:spPr>
            <a:xfrm>
              <a:off x="840900" y="1539405"/>
              <a:ext cx="3036046" cy="3035723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10999" r="-10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0">
              <a:extLst>
                <a:ext uri="{FF2B5EF4-FFF2-40B4-BE49-F238E27FC236}">
                  <a16:creationId xmlns:a16="http://schemas.microsoft.com/office/drawing/2014/main" id="{C8A1C759-1F27-DE59-685E-BAF1DA410712}"/>
                </a:ext>
              </a:extLst>
            </p:cNvPr>
            <p:cNvSpPr txBox="1"/>
            <p:nvPr/>
          </p:nvSpPr>
          <p:spPr>
            <a:xfrm>
              <a:off x="1274924" y="1973162"/>
              <a:ext cx="2167999" cy="2168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Calibri"/>
                <a:buNone/>
                <a:tabLst/>
                <a:defRPr/>
              </a:pPr>
              <a:endParaRPr kumimoji="0" sz="6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7" name="Google Shape;687;p20">
            <a:extLst>
              <a:ext uri="{FF2B5EF4-FFF2-40B4-BE49-F238E27FC236}">
                <a16:creationId xmlns:a16="http://schemas.microsoft.com/office/drawing/2014/main" id="{2FAE32C9-87AC-B8A5-D8A4-957C6DDB0CB1}"/>
              </a:ext>
            </a:extLst>
          </p:cNvPr>
          <p:cNvSpPr txBox="1"/>
          <p:nvPr/>
        </p:nvSpPr>
        <p:spPr>
          <a:xfrm>
            <a:off x="1679930" y="1807759"/>
            <a:ext cx="21336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Systematic Risk Knowledge Building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0">
            <a:extLst>
              <a:ext uri="{FF2B5EF4-FFF2-40B4-BE49-F238E27FC236}">
                <a16:creationId xmlns:a16="http://schemas.microsoft.com/office/drawing/2014/main" id="{F0326D0A-6453-EAFA-10A9-E7E829A4CDF3}"/>
              </a:ext>
            </a:extLst>
          </p:cNvPr>
          <p:cNvSpPr txBox="1"/>
          <p:nvPr/>
        </p:nvSpPr>
        <p:spPr>
          <a:xfrm>
            <a:off x="4901292" y="1842103"/>
            <a:ext cx="23870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Initiatives for Enhanced Risk Knowledge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0">
            <a:extLst>
              <a:ext uri="{FF2B5EF4-FFF2-40B4-BE49-F238E27FC236}">
                <a16:creationId xmlns:a16="http://schemas.microsoft.com/office/drawing/2014/main" id="{457B7197-0A50-97C8-3AF3-A495025A12B1}"/>
              </a:ext>
            </a:extLst>
          </p:cNvPr>
          <p:cNvSpPr txBox="1"/>
          <p:nvPr/>
        </p:nvSpPr>
        <p:spPr>
          <a:xfrm>
            <a:off x="8496167" y="1965213"/>
            <a:ext cx="19205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Dissemination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0">
            <a:extLst>
              <a:ext uri="{FF2B5EF4-FFF2-40B4-BE49-F238E27FC236}">
                <a16:creationId xmlns:a16="http://schemas.microsoft.com/office/drawing/2014/main" id="{35BC7003-09B0-8155-A806-BD5FD9F1CB1A}"/>
              </a:ext>
            </a:extLst>
          </p:cNvPr>
          <p:cNvSpPr txBox="1"/>
          <p:nvPr/>
        </p:nvSpPr>
        <p:spPr>
          <a:xfrm>
            <a:off x="1591195" y="4962164"/>
            <a:ext cx="213360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Courtesy – Geoscience Australia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29;p5">
            <a:extLst>
              <a:ext uri="{FF2B5EF4-FFF2-40B4-BE49-F238E27FC236}">
                <a16:creationId xmlns:a16="http://schemas.microsoft.com/office/drawing/2014/main" id="{0EBFFE93-2A92-7AED-9789-2AE534172B5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69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>
          <a:extLst>
            <a:ext uri="{FF2B5EF4-FFF2-40B4-BE49-F238E27FC236}">
              <a16:creationId xmlns:a16="http://schemas.microsoft.com/office/drawing/2014/main" id="{F0137E69-9261-4DC3-13B6-B1E56D939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1">
            <a:extLst>
              <a:ext uri="{FF2B5EF4-FFF2-40B4-BE49-F238E27FC236}">
                <a16:creationId xmlns:a16="http://schemas.microsoft.com/office/drawing/2014/main" id="{DE2992F9-8285-15A6-B6A8-DD080E953B6B}"/>
              </a:ext>
            </a:extLst>
          </p:cNvPr>
          <p:cNvSpPr/>
          <p:nvPr/>
        </p:nvSpPr>
        <p:spPr>
          <a:xfrm>
            <a:off x="6513" y="1217669"/>
            <a:ext cx="12178974" cy="46569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1">
            <a:extLst>
              <a:ext uri="{FF2B5EF4-FFF2-40B4-BE49-F238E27FC236}">
                <a16:creationId xmlns:a16="http://schemas.microsoft.com/office/drawing/2014/main" id="{5220B808-E2ED-8432-7863-D0CF7125FA14}"/>
              </a:ext>
            </a:extLst>
          </p:cNvPr>
          <p:cNvSpPr txBox="1"/>
          <p:nvPr/>
        </p:nvSpPr>
        <p:spPr>
          <a:xfrm>
            <a:off x="1813422" y="6194766"/>
            <a:ext cx="95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21">
            <a:extLst>
              <a:ext uri="{FF2B5EF4-FFF2-40B4-BE49-F238E27FC236}">
                <a16:creationId xmlns:a16="http://schemas.microsoft.com/office/drawing/2014/main" id="{A058CCED-B017-3C38-C049-C2E5798D8863}"/>
              </a:ext>
            </a:extLst>
          </p:cNvPr>
          <p:cNvSpPr/>
          <p:nvPr/>
        </p:nvSpPr>
        <p:spPr>
          <a:xfrm>
            <a:off x="-2381" y="1168297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1">
            <a:extLst>
              <a:ext uri="{FF2B5EF4-FFF2-40B4-BE49-F238E27FC236}">
                <a16:creationId xmlns:a16="http://schemas.microsoft.com/office/drawing/2014/main" id="{6AFE2797-109A-6F31-3C8C-A441609D7057}"/>
              </a:ext>
            </a:extLst>
          </p:cNvPr>
          <p:cNvSpPr/>
          <p:nvPr/>
        </p:nvSpPr>
        <p:spPr>
          <a:xfrm>
            <a:off x="-2381" y="5861274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1">
            <a:extLst>
              <a:ext uri="{FF2B5EF4-FFF2-40B4-BE49-F238E27FC236}">
                <a16:creationId xmlns:a16="http://schemas.microsoft.com/office/drawing/2014/main" id="{AB5BB90D-9AB4-056B-6AC8-74CABBC93243}"/>
              </a:ext>
            </a:extLst>
          </p:cNvPr>
          <p:cNvSpPr txBox="1"/>
          <p:nvPr/>
        </p:nvSpPr>
        <p:spPr>
          <a:xfrm>
            <a:off x="1605445" y="633478"/>
            <a:ext cx="89787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Technology and Innovation </a:t>
            </a:r>
            <a:r>
              <a:rPr lang="en-US" sz="2800" b="1" cap="all" dirty="0">
                <a:solidFill>
                  <a:schemeClr val="bg1"/>
                </a:solidFill>
              </a:rPr>
              <a:t>S</a:t>
            </a:r>
            <a:r>
              <a:rPr kumimoji="0" lang="en-US" sz="280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olutions</a:t>
            </a: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600" b="0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6" name="Google Shape;716;p21">
            <a:extLst>
              <a:ext uri="{FF2B5EF4-FFF2-40B4-BE49-F238E27FC236}">
                <a16:creationId xmlns:a16="http://schemas.microsoft.com/office/drawing/2014/main" id="{5DFC2F63-0F05-607F-B551-9F10630CF248}"/>
              </a:ext>
            </a:extLst>
          </p:cNvPr>
          <p:cNvGrpSpPr/>
          <p:nvPr/>
        </p:nvGrpSpPr>
        <p:grpSpPr>
          <a:xfrm>
            <a:off x="925847" y="2078426"/>
            <a:ext cx="10055382" cy="3372792"/>
            <a:chOff x="6805" y="1918669"/>
            <a:chExt cx="10055382" cy="3372792"/>
          </a:xfrm>
        </p:grpSpPr>
        <p:sp>
          <p:nvSpPr>
            <p:cNvPr id="717" name="Google Shape;717;p21">
              <a:extLst>
                <a:ext uri="{FF2B5EF4-FFF2-40B4-BE49-F238E27FC236}">
                  <a16:creationId xmlns:a16="http://schemas.microsoft.com/office/drawing/2014/main" id="{70018BFA-506A-7068-F8FF-86F63C55AFC8}"/>
                </a:ext>
              </a:extLst>
            </p:cNvPr>
            <p:cNvSpPr/>
            <p:nvPr/>
          </p:nvSpPr>
          <p:spPr>
            <a:xfrm>
              <a:off x="6805" y="1918669"/>
              <a:ext cx="2939343" cy="219415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1">
              <a:blip r:embed="rId3">
                <a:alphaModFix/>
              </a:blip>
              <a:stretch>
                <a:fillRect l="-5998" r="-5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1">
              <a:extLst>
                <a:ext uri="{FF2B5EF4-FFF2-40B4-BE49-F238E27FC236}">
                  <a16:creationId xmlns:a16="http://schemas.microsoft.com/office/drawing/2014/main" id="{BEFFDDC3-8F71-E569-4D49-0CC927506C4E}"/>
                </a:ext>
              </a:extLst>
            </p:cNvPr>
            <p:cNvSpPr/>
            <p:nvPr/>
          </p:nvSpPr>
          <p:spPr>
            <a:xfrm>
              <a:off x="6805" y="4112827"/>
              <a:ext cx="2939343" cy="943487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1">
              <a:extLst>
                <a:ext uri="{FF2B5EF4-FFF2-40B4-BE49-F238E27FC236}">
                  <a16:creationId xmlns:a16="http://schemas.microsoft.com/office/drawing/2014/main" id="{9CA7636C-504E-634D-C2A9-0B8CC52F90F8}"/>
                </a:ext>
              </a:extLst>
            </p:cNvPr>
            <p:cNvSpPr txBox="1"/>
            <p:nvPr/>
          </p:nvSpPr>
          <p:spPr>
            <a:xfrm>
              <a:off x="6805" y="4112827"/>
              <a:ext cx="2069960" cy="94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254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Technology for Resilience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1">
              <a:extLst>
                <a:ext uri="{FF2B5EF4-FFF2-40B4-BE49-F238E27FC236}">
                  <a16:creationId xmlns:a16="http://schemas.microsoft.com/office/drawing/2014/main" id="{7742AF41-B91F-90F8-42BA-611D9FC64875}"/>
                </a:ext>
              </a:extLst>
            </p:cNvPr>
            <p:cNvSpPr/>
            <p:nvPr/>
          </p:nvSpPr>
          <p:spPr>
            <a:xfrm>
              <a:off x="2159914" y="4262691"/>
              <a:ext cx="1028770" cy="102877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1">
              <a:extLst>
                <a:ext uri="{FF2B5EF4-FFF2-40B4-BE49-F238E27FC236}">
                  <a16:creationId xmlns:a16="http://schemas.microsoft.com/office/drawing/2014/main" id="{6EE185AB-AAAB-1385-22D9-E5F188380B32}"/>
                </a:ext>
              </a:extLst>
            </p:cNvPr>
            <p:cNvSpPr/>
            <p:nvPr/>
          </p:nvSpPr>
          <p:spPr>
            <a:xfrm>
              <a:off x="3443556" y="1918669"/>
              <a:ext cx="2939343" cy="219415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1">
              <a:blip r:embed="rId4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1">
              <a:extLst>
                <a:ext uri="{FF2B5EF4-FFF2-40B4-BE49-F238E27FC236}">
                  <a16:creationId xmlns:a16="http://schemas.microsoft.com/office/drawing/2014/main" id="{306A2E4E-889E-B494-5065-79E238B36BE6}"/>
                </a:ext>
              </a:extLst>
            </p:cNvPr>
            <p:cNvSpPr/>
            <p:nvPr/>
          </p:nvSpPr>
          <p:spPr>
            <a:xfrm>
              <a:off x="3443556" y="4112827"/>
              <a:ext cx="2939343" cy="943487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1">
              <a:extLst>
                <a:ext uri="{FF2B5EF4-FFF2-40B4-BE49-F238E27FC236}">
                  <a16:creationId xmlns:a16="http://schemas.microsoft.com/office/drawing/2014/main" id="{E5E6E023-4A6A-5DD5-713B-2E61022D204A}"/>
                </a:ext>
              </a:extLst>
            </p:cNvPr>
            <p:cNvSpPr txBox="1"/>
            <p:nvPr/>
          </p:nvSpPr>
          <p:spPr>
            <a:xfrm>
              <a:off x="3443556" y="4112827"/>
              <a:ext cx="2069960" cy="94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254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Climate-Resilient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Infrastructure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1">
              <a:extLst>
                <a:ext uri="{FF2B5EF4-FFF2-40B4-BE49-F238E27FC236}">
                  <a16:creationId xmlns:a16="http://schemas.microsoft.com/office/drawing/2014/main" id="{0C0DFF34-7FF1-860E-FE14-8A4501FECC8C}"/>
                </a:ext>
              </a:extLst>
            </p:cNvPr>
            <p:cNvSpPr/>
            <p:nvPr/>
          </p:nvSpPr>
          <p:spPr>
            <a:xfrm>
              <a:off x="5596666" y="4262691"/>
              <a:ext cx="1028770" cy="102877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1">
              <a:extLst>
                <a:ext uri="{FF2B5EF4-FFF2-40B4-BE49-F238E27FC236}">
                  <a16:creationId xmlns:a16="http://schemas.microsoft.com/office/drawing/2014/main" id="{473B5425-4E0E-0E2B-7707-FD710CF2480E}"/>
                </a:ext>
              </a:extLst>
            </p:cNvPr>
            <p:cNvSpPr/>
            <p:nvPr/>
          </p:nvSpPr>
          <p:spPr>
            <a:xfrm>
              <a:off x="6880307" y="1918669"/>
              <a:ext cx="2939343" cy="219415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1">
              <a:blip r:embed="rId5">
                <a:alphaModFix/>
              </a:blip>
              <a:stretch>
                <a:fillRect t="-22999" b="-22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1">
              <a:extLst>
                <a:ext uri="{FF2B5EF4-FFF2-40B4-BE49-F238E27FC236}">
                  <a16:creationId xmlns:a16="http://schemas.microsoft.com/office/drawing/2014/main" id="{5325E1CC-EFDF-275B-62B4-3611EA9F1A43}"/>
                </a:ext>
              </a:extLst>
            </p:cNvPr>
            <p:cNvSpPr/>
            <p:nvPr/>
          </p:nvSpPr>
          <p:spPr>
            <a:xfrm>
              <a:off x="6880307" y="4112827"/>
              <a:ext cx="2939343" cy="943487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1">
              <a:extLst>
                <a:ext uri="{FF2B5EF4-FFF2-40B4-BE49-F238E27FC236}">
                  <a16:creationId xmlns:a16="http://schemas.microsoft.com/office/drawing/2014/main" id="{94A886D0-2019-CF0D-0AA2-7F30F981543E}"/>
                </a:ext>
              </a:extLst>
            </p:cNvPr>
            <p:cNvSpPr txBox="1"/>
            <p:nvPr/>
          </p:nvSpPr>
          <p:spPr>
            <a:xfrm>
              <a:off x="6880307" y="4112827"/>
              <a:ext cx="2069960" cy="94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254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Effective Communication with ICT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1">
              <a:extLst>
                <a:ext uri="{FF2B5EF4-FFF2-40B4-BE49-F238E27FC236}">
                  <a16:creationId xmlns:a16="http://schemas.microsoft.com/office/drawing/2014/main" id="{0A87EF2E-3480-6A8E-5D70-30A27BF390F7}"/>
                </a:ext>
              </a:extLst>
            </p:cNvPr>
            <p:cNvSpPr/>
            <p:nvPr/>
          </p:nvSpPr>
          <p:spPr>
            <a:xfrm>
              <a:off x="9033417" y="4262691"/>
              <a:ext cx="1028770" cy="102877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t="-3999" b="-3999"/>
              </a:stretch>
            </a:blip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129;p5">
            <a:extLst>
              <a:ext uri="{FF2B5EF4-FFF2-40B4-BE49-F238E27FC236}">
                <a16:creationId xmlns:a16="http://schemas.microsoft.com/office/drawing/2014/main" id="{D28B5D2D-13F7-BBE4-E4D6-987A9B149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74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21CDB9-5388-909A-AC13-5DC275787C6C}"/>
              </a:ext>
            </a:extLst>
          </p:cNvPr>
          <p:cNvSpPr txBox="1">
            <a:spLocks/>
          </p:cNvSpPr>
          <p:nvPr/>
        </p:nvSpPr>
        <p:spPr>
          <a:xfrm>
            <a:off x="6698368" y="2089486"/>
            <a:ext cx="5576767" cy="366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Developing an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open and accessible system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for risk assessment and management</a:t>
            </a:r>
          </a:p>
          <a:p>
            <a:pPr marL="508000" indent="-45720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Integrating coastal resilience targets into SDGs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, specifically SDG 11, SDG 13, and SDG 14.</a:t>
            </a:r>
          </a:p>
          <a:p>
            <a:pPr marL="508000" indent="-45720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Initiating a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Coastal Resilience Review of Requirements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(C3R)</a:t>
            </a:r>
            <a:endParaRPr lang="en-IT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Google Shape;126;p5">
            <a:extLst>
              <a:ext uri="{FF2B5EF4-FFF2-40B4-BE49-F238E27FC236}">
                <a16:creationId xmlns:a16="http://schemas.microsoft.com/office/drawing/2014/main" id="{AAC15716-D8EC-4368-D1FC-032BE4B59E66}"/>
              </a:ext>
            </a:extLst>
          </p:cNvPr>
          <p:cNvSpPr txBox="1"/>
          <p:nvPr/>
        </p:nvSpPr>
        <p:spPr>
          <a:xfrm>
            <a:off x="6374274" y="807866"/>
            <a:ext cx="531896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KEY RECOMMENDATIONS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C7D77-BE37-B75C-AFD5-9D94767C041F}"/>
              </a:ext>
            </a:extLst>
          </p:cNvPr>
          <p:cNvGrpSpPr/>
          <p:nvPr/>
        </p:nvGrpSpPr>
        <p:grpSpPr>
          <a:xfrm>
            <a:off x="886014" y="1022465"/>
            <a:ext cx="5334676" cy="5347855"/>
            <a:chOff x="492916" y="1392601"/>
            <a:chExt cx="5334676" cy="534785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199C1D-EC18-2202-F2A1-BC326BD08CEE}"/>
                </a:ext>
              </a:extLst>
            </p:cNvPr>
            <p:cNvSpPr/>
            <p:nvPr/>
          </p:nvSpPr>
          <p:spPr>
            <a:xfrm>
              <a:off x="3617116" y="3943349"/>
              <a:ext cx="762000" cy="83820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056" name="Picture 8" descr="the sustainable development goals">
              <a:extLst>
                <a:ext uri="{FF2B5EF4-FFF2-40B4-BE49-F238E27FC236}">
                  <a16:creationId xmlns:a16="http://schemas.microsoft.com/office/drawing/2014/main" id="{271E9E36-B5B2-1285-EECC-665CE070C2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9" t="8017" r="15026" b="8034"/>
            <a:stretch/>
          </p:blipFill>
          <p:spPr bwMode="auto">
            <a:xfrm>
              <a:off x="492916" y="1392601"/>
              <a:ext cx="5334676" cy="5347855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10 Challenges - Ocean Decade">
              <a:extLst>
                <a:ext uri="{FF2B5EF4-FFF2-40B4-BE49-F238E27FC236}">
                  <a16:creationId xmlns:a16="http://schemas.microsoft.com/office/drawing/2014/main" id="{68E6DE19-F550-3682-ABF6-34479786E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55" y="2534765"/>
              <a:ext cx="2909454" cy="301905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2F9B817-E1B8-067F-9834-DA63C4317EAA}"/>
                </a:ext>
              </a:extLst>
            </p:cNvPr>
            <p:cNvGrpSpPr/>
            <p:nvPr/>
          </p:nvGrpSpPr>
          <p:grpSpPr>
            <a:xfrm rot="19674624">
              <a:off x="1220769" y="3933977"/>
              <a:ext cx="477316" cy="479483"/>
              <a:chOff x="3238085" y="1954924"/>
              <a:chExt cx="285272" cy="479483"/>
            </a:xfrm>
          </p:grpSpPr>
          <p:sp>
            <p:nvSpPr>
              <p:cNvPr id="3" name="Arrow: Right 2">
                <a:extLst>
                  <a:ext uri="{FF2B5EF4-FFF2-40B4-BE49-F238E27FC236}">
                    <a16:creationId xmlns:a16="http://schemas.microsoft.com/office/drawing/2014/main" id="{673AB0AA-860B-028E-1FC1-FBA2AF56E46E}"/>
                  </a:ext>
                </a:extLst>
              </p:cNvPr>
              <p:cNvSpPr/>
              <p:nvPr/>
            </p:nvSpPr>
            <p:spPr>
              <a:xfrm rot="12600000">
                <a:off x="3238085" y="1954924"/>
                <a:ext cx="285272" cy="47948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4" name="Arrow: Right 4">
                <a:extLst>
                  <a:ext uri="{FF2B5EF4-FFF2-40B4-BE49-F238E27FC236}">
                    <a16:creationId xmlns:a16="http://schemas.microsoft.com/office/drawing/2014/main" id="{7A6F2B48-2970-BD9F-2BE1-FA4C25184389}"/>
                  </a:ext>
                </a:extLst>
              </p:cNvPr>
              <p:cNvSpPr txBox="1"/>
              <p:nvPr/>
            </p:nvSpPr>
            <p:spPr>
              <a:xfrm rot="23400000">
                <a:off x="3317934" y="2072217"/>
                <a:ext cx="199690" cy="287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300" kern="12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6C992-EDD9-B151-CC60-F188329AC67C}"/>
                </a:ext>
              </a:extLst>
            </p:cNvPr>
            <p:cNvGrpSpPr/>
            <p:nvPr/>
          </p:nvGrpSpPr>
          <p:grpSpPr>
            <a:xfrm rot="21049161">
              <a:off x="1302122" y="3289911"/>
              <a:ext cx="477316" cy="479483"/>
              <a:chOff x="3238085" y="1954924"/>
              <a:chExt cx="285272" cy="479483"/>
            </a:xfrm>
          </p:grpSpPr>
          <p:sp>
            <p:nvSpPr>
              <p:cNvPr id="6" name="Arrow: Right 5">
                <a:extLst>
                  <a:ext uri="{FF2B5EF4-FFF2-40B4-BE49-F238E27FC236}">
                    <a16:creationId xmlns:a16="http://schemas.microsoft.com/office/drawing/2014/main" id="{EA08E7CA-4047-63AB-0045-7ED9F07434D1}"/>
                  </a:ext>
                </a:extLst>
              </p:cNvPr>
              <p:cNvSpPr/>
              <p:nvPr/>
            </p:nvSpPr>
            <p:spPr>
              <a:xfrm rot="12600000">
                <a:off x="3238085" y="1954924"/>
                <a:ext cx="285272" cy="47948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8" name="Arrow: Right 4">
                <a:extLst>
                  <a:ext uri="{FF2B5EF4-FFF2-40B4-BE49-F238E27FC236}">
                    <a16:creationId xmlns:a16="http://schemas.microsoft.com/office/drawing/2014/main" id="{FA9FF244-C578-4AA9-F609-66272C62215D}"/>
                  </a:ext>
                </a:extLst>
              </p:cNvPr>
              <p:cNvSpPr txBox="1"/>
              <p:nvPr/>
            </p:nvSpPr>
            <p:spPr>
              <a:xfrm rot="23400000">
                <a:off x="3317934" y="2072217"/>
                <a:ext cx="199690" cy="287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300" kern="12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708EC2-A84F-FE83-E20B-6A01F1A4D9FD}"/>
                </a:ext>
              </a:extLst>
            </p:cNvPr>
            <p:cNvGrpSpPr/>
            <p:nvPr/>
          </p:nvGrpSpPr>
          <p:grpSpPr>
            <a:xfrm rot="17517712">
              <a:off x="1676084" y="5003079"/>
              <a:ext cx="477316" cy="479483"/>
              <a:chOff x="3238085" y="1954924"/>
              <a:chExt cx="285272" cy="479483"/>
            </a:xfrm>
          </p:grpSpPr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E7F98643-2A8E-79D6-7B16-6F5BB1F711BB}"/>
                  </a:ext>
                </a:extLst>
              </p:cNvPr>
              <p:cNvSpPr/>
              <p:nvPr/>
            </p:nvSpPr>
            <p:spPr>
              <a:xfrm rot="12600000">
                <a:off x="3238085" y="1954924"/>
                <a:ext cx="285272" cy="47948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1" name="Arrow: Right 4">
                <a:extLst>
                  <a:ext uri="{FF2B5EF4-FFF2-40B4-BE49-F238E27FC236}">
                    <a16:creationId xmlns:a16="http://schemas.microsoft.com/office/drawing/2014/main" id="{144AA9A1-0186-4432-B78C-A12F2AF9EC66}"/>
                  </a:ext>
                </a:extLst>
              </p:cNvPr>
              <p:cNvSpPr txBox="1"/>
              <p:nvPr/>
            </p:nvSpPr>
            <p:spPr>
              <a:xfrm rot="23400000">
                <a:off x="3317934" y="2072217"/>
                <a:ext cx="199690" cy="287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3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409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A91D19-2B6B-135E-E808-E35F79C6BC60}"/>
              </a:ext>
            </a:extLst>
          </p:cNvPr>
          <p:cNvGrpSpPr/>
          <p:nvPr/>
        </p:nvGrpSpPr>
        <p:grpSpPr>
          <a:xfrm>
            <a:off x="-18820" y="1561238"/>
            <a:ext cx="12204331" cy="4202253"/>
            <a:chOff x="-21216" y="1168294"/>
            <a:chExt cx="12213263" cy="4754816"/>
          </a:xfrm>
        </p:grpSpPr>
        <p:sp>
          <p:nvSpPr>
            <p:cNvPr id="5" name="Google Shape;121;p8">
              <a:extLst>
                <a:ext uri="{FF2B5EF4-FFF2-40B4-BE49-F238E27FC236}">
                  <a16:creationId xmlns:a16="http://schemas.microsoft.com/office/drawing/2014/main" id="{DE47E481-0680-FC0A-EDD8-D8FADE99D4F8}"/>
                </a:ext>
              </a:extLst>
            </p:cNvPr>
            <p:cNvSpPr/>
            <p:nvPr/>
          </p:nvSpPr>
          <p:spPr>
            <a:xfrm>
              <a:off x="-21216" y="1226249"/>
              <a:ext cx="12192027" cy="465868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25;p8">
              <a:extLst>
                <a:ext uri="{FF2B5EF4-FFF2-40B4-BE49-F238E27FC236}">
                  <a16:creationId xmlns:a16="http://schemas.microsoft.com/office/drawing/2014/main" id="{701D04F0-37D1-B3D2-7091-F8EB9D57153A}"/>
                </a:ext>
              </a:extLst>
            </p:cNvPr>
            <p:cNvSpPr/>
            <p:nvPr/>
          </p:nvSpPr>
          <p:spPr>
            <a:xfrm>
              <a:off x="-2381" y="1168294"/>
              <a:ext cx="12194428" cy="5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29;p8">
              <a:extLst>
                <a:ext uri="{FF2B5EF4-FFF2-40B4-BE49-F238E27FC236}">
                  <a16:creationId xmlns:a16="http://schemas.microsoft.com/office/drawing/2014/main" id="{86A77324-46D9-7FF9-7762-94BBB3FB8274}"/>
                </a:ext>
              </a:extLst>
            </p:cNvPr>
            <p:cNvSpPr/>
            <p:nvPr/>
          </p:nvSpPr>
          <p:spPr>
            <a:xfrm>
              <a:off x="-2381" y="5861254"/>
              <a:ext cx="12194408" cy="5888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30;p8">
              <a:extLst>
                <a:ext uri="{FF2B5EF4-FFF2-40B4-BE49-F238E27FC236}">
                  <a16:creationId xmlns:a16="http://schemas.microsoft.com/office/drawing/2014/main" id="{1D20255F-4A3E-B3D5-3712-76823A75478C}"/>
                </a:ext>
              </a:extLst>
            </p:cNvPr>
            <p:cNvSpPr/>
            <p:nvPr/>
          </p:nvSpPr>
          <p:spPr>
            <a:xfrm>
              <a:off x="247135" y="5855055"/>
              <a:ext cx="329515" cy="68055"/>
            </a:xfrm>
            <a:prstGeom prst="rect">
              <a:avLst/>
            </a:prstGeom>
            <a:solidFill>
              <a:srgbClr val="0CA8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31;p8">
              <a:extLst>
                <a:ext uri="{FF2B5EF4-FFF2-40B4-BE49-F238E27FC236}">
                  <a16:creationId xmlns:a16="http://schemas.microsoft.com/office/drawing/2014/main" id="{D859205D-CE3F-48E9-585E-2DF3C67BA948}"/>
                </a:ext>
              </a:extLst>
            </p:cNvPr>
            <p:cNvSpPr txBox="1"/>
            <p:nvPr/>
          </p:nvSpPr>
          <p:spPr>
            <a:xfrm>
              <a:off x="238578" y="2255352"/>
              <a:ext cx="1567503" cy="94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Identifying Stakeholder groups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" name="Google Shape;132;p8">
              <a:extLst>
                <a:ext uri="{FF2B5EF4-FFF2-40B4-BE49-F238E27FC236}">
                  <a16:creationId xmlns:a16="http://schemas.microsoft.com/office/drawing/2014/main" id="{A54973B8-A9D9-128C-7A4B-8D53D32B23F1}"/>
                </a:ext>
              </a:extLst>
            </p:cNvPr>
            <p:cNvCxnSpPr>
              <a:stCxn id="13" idx="4"/>
            </p:cNvCxnSpPr>
            <p:nvPr/>
          </p:nvCxnSpPr>
          <p:spPr>
            <a:xfrm>
              <a:off x="2174896" y="2972877"/>
              <a:ext cx="0" cy="53309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" name="Google Shape;134;p8">
              <a:extLst>
                <a:ext uri="{FF2B5EF4-FFF2-40B4-BE49-F238E27FC236}">
                  <a16:creationId xmlns:a16="http://schemas.microsoft.com/office/drawing/2014/main" id="{5F9548EE-7EDB-FD51-B6B4-60B7EEFF8124}"/>
                </a:ext>
              </a:extLst>
            </p:cNvPr>
            <p:cNvSpPr txBox="1"/>
            <p:nvPr/>
          </p:nvSpPr>
          <p:spPr>
            <a:xfrm>
              <a:off x="327128" y="1833545"/>
              <a:ext cx="960002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;p8">
              <a:extLst>
                <a:ext uri="{FF2B5EF4-FFF2-40B4-BE49-F238E27FC236}">
                  <a16:creationId xmlns:a16="http://schemas.microsoft.com/office/drawing/2014/main" id="{669630FE-80AD-683E-4F3A-2FDC6219E985}"/>
                </a:ext>
              </a:extLst>
            </p:cNvPr>
            <p:cNvSpPr/>
            <p:nvPr/>
          </p:nvSpPr>
          <p:spPr>
            <a:xfrm rot="5400000">
              <a:off x="1094649" y="1967576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3;p8">
              <a:extLst>
                <a:ext uri="{FF2B5EF4-FFF2-40B4-BE49-F238E27FC236}">
                  <a16:creationId xmlns:a16="http://schemas.microsoft.com/office/drawing/2014/main" id="{1C4B40D0-0ABD-9BA7-CCAC-47483435072A}"/>
                </a:ext>
              </a:extLst>
            </p:cNvPr>
            <p:cNvSpPr/>
            <p:nvPr/>
          </p:nvSpPr>
          <p:spPr>
            <a:xfrm>
              <a:off x="1607743" y="1838582"/>
              <a:ext cx="1134303" cy="11342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36;p8">
              <a:extLst>
                <a:ext uri="{FF2B5EF4-FFF2-40B4-BE49-F238E27FC236}">
                  <a16:creationId xmlns:a16="http://schemas.microsoft.com/office/drawing/2014/main" id="{D34FB5EE-48B4-9C1B-C473-E81DF21F96D1}"/>
                </a:ext>
              </a:extLst>
            </p:cNvPr>
            <p:cNvSpPr txBox="1"/>
            <p:nvPr/>
          </p:nvSpPr>
          <p:spPr>
            <a:xfrm>
              <a:off x="1623024" y="1990297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137;p8">
              <a:extLst>
                <a:ext uri="{FF2B5EF4-FFF2-40B4-BE49-F238E27FC236}">
                  <a16:creationId xmlns:a16="http://schemas.microsoft.com/office/drawing/2014/main" id="{F14A557B-3266-430C-10E3-E0FA7A674F7F}"/>
                </a:ext>
              </a:extLst>
            </p:cNvPr>
            <p:cNvCxnSpPr>
              <a:stCxn id="16" idx="4"/>
            </p:cNvCxnSpPr>
            <p:nvPr/>
          </p:nvCxnSpPr>
          <p:spPr>
            <a:xfrm>
              <a:off x="6557860" y="2972877"/>
              <a:ext cx="0" cy="53309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" name="Google Shape;138;p8">
              <a:extLst>
                <a:ext uri="{FF2B5EF4-FFF2-40B4-BE49-F238E27FC236}">
                  <a16:creationId xmlns:a16="http://schemas.microsoft.com/office/drawing/2014/main" id="{BB44FB27-2ABD-B0DC-183B-193C1560E6F0}"/>
                </a:ext>
              </a:extLst>
            </p:cNvPr>
            <p:cNvSpPr/>
            <p:nvPr/>
          </p:nvSpPr>
          <p:spPr>
            <a:xfrm>
              <a:off x="5990710" y="1838582"/>
              <a:ext cx="1134303" cy="1134296"/>
            </a:xfrm>
            <a:prstGeom prst="ellipse">
              <a:avLst/>
            </a:prstGeom>
            <a:solidFill>
              <a:srgbClr val="27A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39;p8">
              <a:extLst>
                <a:ext uri="{FF2B5EF4-FFF2-40B4-BE49-F238E27FC236}">
                  <a16:creationId xmlns:a16="http://schemas.microsoft.com/office/drawing/2014/main" id="{885B4356-AD34-0163-A0E1-10E795C177AF}"/>
                </a:ext>
              </a:extLst>
            </p:cNvPr>
            <p:cNvSpPr txBox="1"/>
            <p:nvPr/>
          </p:nvSpPr>
          <p:spPr>
            <a:xfrm>
              <a:off x="6005989" y="1990297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8" name="Google Shape;140;p8">
              <a:extLst>
                <a:ext uri="{FF2B5EF4-FFF2-40B4-BE49-F238E27FC236}">
                  <a16:creationId xmlns:a16="http://schemas.microsoft.com/office/drawing/2014/main" id="{3BEE0D65-19B9-6790-B66E-ED818B65EEBB}"/>
                </a:ext>
              </a:extLst>
            </p:cNvPr>
            <p:cNvCxnSpPr>
              <a:stCxn id="19" idx="4"/>
            </p:cNvCxnSpPr>
            <p:nvPr/>
          </p:nvCxnSpPr>
          <p:spPr>
            <a:xfrm>
              <a:off x="11186307" y="2969859"/>
              <a:ext cx="0" cy="53309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" name="Google Shape;141;p8">
              <a:extLst>
                <a:ext uri="{FF2B5EF4-FFF2-40B4-BE49-F238E27FC236}">
                  <a16:creationId xmlns:a16="http://schemas.microsoft.com/office/drawing/2014/main" id="{86CF547F-C568-D7C0-AE2F-18697F19E6A9}"/>
                </a:ext>
              </a:extLst>
            </p:cNvPr>
            <p:cNvSpPr/>
            <p:nvPr/>
          </p:nvSpPr>
          <p:spPr>
            <a:xfrm>
              <a:off x="10619156" y="1835563"/>
              <a:ext cx="1134303" cy="1134296"/>
            </a:xfrm>
            <a:prstGeom prst="ellipse">
              <a:avLst/>
            </a:prstGeom>
            <a:solidFill>
              <a:srgbClr val="99FF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42;p8">
              <a:extLst>
                <a:ext uri="{FF2B5EF4-FFF2-40B4-BE49-F238E27FC236}">
                  <a16:creationId xmlns:a16="http://schemas.microsoft.com/office/drawing/2014/main" id="{EA728525-5F60-32A2-9D37-C9D4322B595A}"/>
                </a:ext>
              </a:extLst>
            </p:cNvPr>
            <p:cNvSpPr txBox="1"/>
            <p:nvPr/>
          </p:nvSpPr>
          <p:spPr>
            <a:xfrm>
              <a:off x="10634435" y="1987279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3;p8">
              <a:extLst>
                <a:ext uri="{FF2B5EF4-FFF2-40B4-BE49-F238E27FC236}">
                  <a16:creationId xmlns:a16="http://schemas.microsoft.com/office/drawing/2014/main" id="{3F0AE62B-59E5-81D6-E940-CA47A79256C6}"/>
                </a:ext>
              </a:extLst>
            </p:cNvPr>
            <p:cNvSpPr txBox="1"/>
            <p:nvPr/>
          </p:nvSpPr>
          <p:spPr>
            <a:xfrm>
              <a:off x="3939241" y="2253221"/>
              <a:ext cx="2633736" cy="1218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100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7AD9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Formulation of the Coastal Resilience Review of Requirement Strategy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27AD9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4;p8">
              <a:extLst>
                <a:ext uri="{FF2B5EF4-FFF2-40B4-BE49-F238E27FC236}">
                  <a16:creationId xmlns:a16="http://schemas.microsoft.com/office/drawing/2014/main" id="{500FB8E6-58FF-B9A2-3666-3BE92D149963}"/>
                </a:ext>
              </a:extLst>
            </p:cNvPr>
            <p:cNvSpPr txBox="1"/>
            <p:nvPr/>
          </p:nvSpPr>
          <p:spPr>
            <a:xfrm>
              <a:off x="4239781" y="1814285"/>
              <a:ext cx="834920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7AD9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2027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7AD9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5;p8">
              <a:extLst>
                <a:ext uri="{FF2B5EF4-FFF2-40B4-BE49-F238E27FC236}">
                  <a16:creationId xmlns:a16="http://schemas.microsoft.com/office/drawing/2014/main" id="{4F989353-9A78-94F0-AD55-BEC294F1D98C}"/>
                </a:ext>
              </a:extLst>
            </p:cNvPr>
            <p:cNvSpPr/>
            <p:nvPr/>
          </p:nvSpPr>
          <p:spPr>
            <a:xfrm rot="5400000">
              <a:off x="5024780" y="1958148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27A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46;p8">
              <a:extLst>
                <a:ext uri="{FF2B5EF4-FFF2-40B4-BE49-F238E27FC236}">
                  <a16:creationId xmlns:a16="http://schemas.microsoft.com/office/drawing/2014/main" id="{DB166784-6DC3-14B1-53F0-3DFB03C61E0A}"/>
                </a:ext>
              </a:extLst>
            </p:cNvPr>
            <p:cNvSpPr txBox="1"/>
            <p:nvPr/>
          </p:nvSpPr>
          <p:spPr>
            <a:xfrm>
              <a:off x="8730339" y="2208546"/>
              <a:ext cx="2290205" cy="107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99FF6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Construction and implementation of an open and accessible information system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7;p8">
              <a:extLst>
                <a:ext uri="{FF2B5EF4-FFF2-40B4-BE49-F238E27FC236}">
                  <a16:creationId xmlns:a16="http://schemas.microsoft.com/office/drawing/2014/main" id="{4978337C-46FB-5194-CBDF-6B643B6E0A4B}"/>
                </a:ext>
              </a:extLst>
            </p:cNvPr>
            <p:cNvSpPr txBox="1"/>
            <p:nvPr/>
          </p:nvSpPr>
          <p:spPr>
            <a:xfrm>
              <a:off x="8854126" y="1829203"/>
              <a:ext cx="816053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FF6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2030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8;p8">
              <a:extLst>
                <a:ext uri="{FF2B5EF4-FFF2-40B4-BE49-F238E27FC236}">
                  <a16:creationId xmlns:a16="http://schemas.microsoft.com/office/drawing/2014/main" id="{5362805A-D7EF-6887-B775-DCB3DC32B83B}"/>
                </a:ext>
              </a:extLst>
            </p:cNvPr>
            <p:cNvSpPr/>
            <p:nvPr/>
          </p:nvSpPr>
          <p:spPr>
            <a:xfrm rot="5400000">
              <a:off x="9586754" y="1967576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99FF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49;p8">
              <a:extLst>
                <a:ext uri="{FF2B5EF4-FFF2-40B4-BE49-F238E27FC236}">
                  <a16:creationId xmlns:a16="http://schemas.microsoft.com/office/drawing/2014/main" id="{D0979C31-5B23-E47E-3C3F-ACBC883441FC}"/>
                </a:ext>
              </a:extLst>
            </p:cNvPr>
            <p:cNvSpPr txBox="1"/>
            <p:nvPr/>
          </p:nvSpPr>
          <p:spPr>
            <a:xfrm>
              <a:off x="1806082" y="4235182"/>
              <a:ext cx="2178640" cy="94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100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CA8D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Strengthened partnerships with UN programs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CA8D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0;p8">
              <a:extLst>
                <a:ext uri="{FF2B5EF4-FFF2-40B4-BE49-F238E27FC236}">
                  <a16:creationId xmlns:a16="http://schemas.microsoft.com/office/drawing/2014/main" id="{B6DD79BA-3398-53C7-0ABF-05DF61FD10AF}"/>
                </a:ext>
              </a:extLst>
            </p:cNvPr>
            <p:cNvSpPr txBox="1"/>
            <p:nvPr/>
          </p:nvSpPr>
          <p:spPr>
            <a:xfrm>
              <a:off x="1994860" y="3718881"/>
              <a:ext cx="877095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CA8D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2026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1;p8">
              <a:extLst>
                <a:ext uri="{FF2B5EF4-FFF2-40B4-BE49-F238E27FC236}">
                  <a16:creationId xmlns:a16="http://schemas.microsoft.com/office/drawing/2014/main" id="{4F77518F-D3B9-B180-5E9D-060847B80498}"/>
                </a:ext>
              </a:extLst>
            </p:cNvPr>
            <p:cNvSpPr/>
            <p:nvPr/>
          </p:nvSpPr>
          <p:spPr>
            <a:xfrm rot="5400000">
              <a:off x="7836371" y="3854879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FF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CA8D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2;p8">
              <a:extLst>
                <a:ext uri="{FF2B5EF4-FFF2-40B4-BE49-F238E27FC236}">
                  <a16:creationId xmlns:a16="http://schemas.microsoft.com/office/drawing/2014/main" id="{D9C52BF9-4973-6404-49F5-850EA7E0CE12}"/>
                </a:ext>
              </a:extLst>
            </p:cNvPr>
            <p:cNvSpPr txBox="1"/>
            <p:nvPr/>
          </p:nvSpPr>
          <p:spPr>
            <a:xfrm>
              <a:off x="5945568" y="4163475"/>
              <a:ext cx="2650078" cy="1218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Enhanced knowledge and communication for multi-risk assessment and preparedness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3;p8">
              <a:extLst>
                <a:ext uri="{FF2B5EF4-FFF2-40B4-BE49-F238E27FC236}">
                  <a16:creationId xmlns:a16="http://schemas.microsoft.com/office/drawing/2014/main" id="{31A69F67-F3F2-9BAD-9B81-2DE9E878E5D3}"/>
                </a:ext>
              </a:extLst>
            </p:cNvPr>
            <p:cNvSpPr txBox="1"/>
            <p:nvPr/>
          </p:nvSpPr>
          <p:spPr>
            <a:xfrm>
              <a:off x="7006517" y="3718881"/>
              <a:ext cx="900006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2028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4;p8">
              <a:extLst>
                <a:ext uri="{FF2B5EF4-FFF2-40B4-BE49-F238E27FC236}">
                  <a16:creationId xmlns:a16="http://schemas.microsoft.com/office/drawing/2014/main" id="{A4C6108F-7413-D29C-91C4-ACE3A9C48E7E}"/>
                </a:ext>
              </a:extLst>
            </p:cNvPr>
            <p:cNvSpPr/>
            <p:nvPr/>
          </p:nvSpPr>
          <p:spPr>
            <a:xfrm>
              <a:off x="3654486" y="3934653"/>
              <a:ext cx="1134303" cy="1134296"/>
            </a:xfrm>
            <a:prstGeom prst="ellipse">
              <a:avLst/>
            </a:prstGeom>
            <a:solidFill>
              <a:srgbClr val="0CA8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55;p8">
              <a:extLst>
                <a:ext uri="{FF2B5EF4-FFF2-40B4-BE49-F238E27FC236}">
                  <a16:creationId xmlns:a16="http://schemas.microsoft.com/office/drawing/2014/main" id="{5298B973-36B8-364F-BDD8-B54EE07C2B6A}"/>
                </a:ext>
              </a:extLst>
            </p:cNvPr>
            <p:cNvSpPr txBox="1"/>
            <p:nvPr/>
          </p:nvSpPr>
          <p:spPr>
            <a:xfrm>
              <a:off x="3669765" y="4086368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6;p8">
              <a:extLst>
                <a:ext uri="{FF2B5EF4-FFF2-40B4-BE49-F238E27FC236}">
                  <a16:creationId xmlns:a16="http://schemas.microsoft.com/office/drawing/2014/main" id="{66EE7C72-8ABD-2095-82CF-05186A1C0145}"/>
                </a:ext>
              </a:extLst>
            </p:cNvPr>
            <p:cNvSpPr/>
            <p:nvPr/>
          </p:nvSpPr>
          <p:spPr>
            <a:xfrm>
              <a:off x="8625521" y="3934652"/>
              <a:ext cx="1134303" cy="1134296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57;p8">
              <a:extLst>
                <a:ext uri="{FF2B5EF4-FFF2-40B4-BE49-F238E27FC236}">
                  <a16:creationId xmlns:a16="http://schemas.microsoft.com/office/drawing/2014/main" id="{EF365D35-F6FE-AB9D-5F30-D2E7758957B6}"/>
                </a:ext>
              </a:extLst>
            </p:cNvPr>
            <p:cNvSpPr txBox="1"/>
            <p:nvPr/>
          </p:nvSpPr>
          <p:spPr>
            <a:xfrm>
              <a:off x="8640800" y="4086368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0" name="Google Shape;158;p8">
              <a:extLst>
                <a:ext uri="{FF2B5EF4-FFF2-40B4-BE49-F238E27FC236}">
                  <a16:creationId xmlns:a16="http://schemas.microsoft.com/office/drawing/2014/main" id="{D5DEE02B-92D8-2483-2114-CF1021B6B6A0}"/>
                </a:ext>
              </a:extLst>
            </p:cNvPr>
            <p:cNvCxnSpPr/>
            <p:nvPr/>
          </p:nvCxnSpPr>
          <p:spPr>
            <a:xfrm>
              <a:off x="9193926" y="3503181"/>
              <a:ext cx="0" cy="431399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59;p8">
              <a:extLst>
                <a:ext uri="{FF2B5EF4-FFF2-40B4-BE49-F238E27FC236}">
                  <a16:creationId xmlns:a16="http://schemas.microsoft.com/office/drawing/2014/main" id="{9DD2F380-B53E-FBBF-894E-02DC5047749C}"/>
                </a:ext>
              </a:extLst>
            </p:cNvPr>
            <p:cNvCxnSpPr/>
            <p:nvPr/>
          </p:nvCxnSpPr>
          <p:spPr>
            <a:xfrm>
              <a:off x="4221701" y="3503184"/>
              <a:ext cx="0" cy="431399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60;p8">
              <a:extLst>
                <a:ext uri="{FF2B5EF4-FFF2-40B4-BE49-F238E27FC236}">
                  <a16:creationId xmlns:a16="http://schemas.microsoft.com/office/drawing/2014/main" id="{5BF34D13-AE71-4DB5-D12D-960F9AD44CA3}"/>
                </a:ext>
              </a:extLst>
            </p:cNvPr>
            <p:cNvCxnSpPr/>
            <p:nvPr/>
          </p:nvCxnSpPr>
          <p:spPr>
            <a:xfrm>
              <a:off x="24972" y="3507189"/>
              <a:ext cx="12144157" cy="0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3" name="Google Shape;161;p8">
              <a:extLst>
                <a:ext uri="{FF2B5EF4-FFF2-40B4-BE49-F238E27FC236}">
                  <a16:creationId xmlns:a16="http://schemas.microsoft.com/office/drawing/2014/main" id="{EF21B976-DBD6-1565-D777-099CAB2010DE}"/>
                </a:ext>
              </a:extLst>
            </p:cNvPr>
            <p:cNvSpPr/>
            <p:nvPr/>
          </p:nvSpPr>
          <p:spPr>
            <a:xfrm rot="5400000">
              <a:off x="2804619" y="3854892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0CA8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68AF8CA-9130-91BC-8235-332C602AC380}"/>
              </a:ext>
            </a:extLst>
          </p:cNvPr>
          <p:cNvCxnSpPr>
            <a:cxnSpLocks/>
          </p:cNvCxnSpPr>
          <p:nvPr/>
        </p:nvCxnSpPr>
        <p:spPr>
          <a:xfrm flipH="1" flipV="1">
            <a:off x="2175685" y="3079109"/>
            <a:ext cx="1" cy="1802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6329F2A-B2B0-D0E5-8CA0-A52496EF7255}"/>
              </a:ext>
            </a:extLst>
          </p:cNvPr>
          <p:cNvCxnSpPr>
            <a:cxnSpLocks/>
          </p:cNvCxnSpPr>
          <p:nvPr/>
        </p:nvCxnSpPr>
        <p:spPr>
          <a:xfrm flipH="1" flipV="1">
            <a:off x="6553586" y="3067883"/>
            <a:ext cx="1" cy="1802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577A2A0-FA7D-2412-1B86-3C1746A646CB}"/>
              </a:ext>
            </a:extLst>
          </p:cNvPr>
          <p:cNvCxnSpPr>
            <a:cxnSpLocks/>
          </p:cNvCxnSpPr>
          <p:nvPr/>
        </p:nvCxnSpPr>
        <p:spPr>
          <a:xfrm flipH="1" flipV="1">
            <a:off x="11183347" y="3067884"/>
            <a:ext cx="1" cy="1802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619B07F-F196-D33E-B74E-92C4402AA0FC}"/>
              </a:ext>
            </a:extLst>
          </p:cNvPr>
          <p:cNvCxnSpPr>
            <a:cxnSpLocks/>
          </p:cNvCxnSpPr>
          <p:nvPr/>
        </p:nvCxnSpPr>
        <p:spPr>
          <a:xfrm>
            <a:off x="9189306" y="3872130"/>
            <a:ext cx="0" cy="2240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4053CA30-5CE2-1650-B9BF-4ED29F305292}"/>
              </a:ext>
            </a:extLst>
          </p:cNvPr>
          <p:cNvCxnSpPr>
            <a:cxnSpLocks/>
          </p:cNvCxnSpPr>
          <p:nvPr/>
        </p:nvCxnSpPr>
        <p:spPr>
          <a:xfrm>
            <a:off x="4221055" y="3870530"/>
            <a:ext cx="0" cy="2240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9ABFD837-2F7D-1A6E-3885-83716D294533}"/>
              </a:ext>
            </a:extLst>
          </p:cNvPr>
          <p:cNvSpPr txBox="1"/>
          <p:nvPr/>
        </p:nvSpPr>
        <p:spPr>
          <a:xfrm>
            <a:off x="193964" y="807866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MILESTONES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9ABFD837-2F7D-1A6E-3885-83716D294533}"/>
              </a:ext>
            </a:extLst>
          </p:cNvPr>
          <p:cNvSpPr txBox="1"/>
          <p:nvPr/>
        </p:nvSpPr>
        <p:spPr>
          <a:xfrm>
            <a:off x="193964" y="807866"/>
            <a:ext cx="118733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INDICATORS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207DA71-9A80-9FA4-2254-9E390C2D3BB7}"/>
              </a:ext>
            </a:extLst>
          </p:cNvPr>
          <p:cNvSpPr txBox="1"/>
          <p:nvPr/>
        </p:nvSpPr>
        <p:spPr>
          <a:xfrm>
            <a:off x="193964" y="1796525"/>
            <a:ext cx="11873345" cy="433965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Indicators for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improved knowledge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 coastal multi-hazard identification and comprehension, including cascading effects 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Best practices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indicators for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data sharing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 early warning systems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Advancement indicators for best practices and standards in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risk reduction Indicators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Indicators of effective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capacity-building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and educational practices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IT" sz="24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altLang="en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emonstrating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successful development of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international partnerships 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IT" sz="24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altLang="en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esilient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and equitable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infrastructure planning 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Changes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 institutional and legislative frameworks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for coastal resilience</a:t>
            </a:r>
          </a:p>
        </p:txBody>
      </p:sp>
    </p:spTree>
    <p:extLst>
      <p:ext uri="{BB962C8B-B14F-4D97-AF65-F5344CB8AC3E}">
        <p14:creationId xmlns:p14="http://schemas.microsoft.com/office/powerpoint/2010/main" val="156437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23FD6C7B-417E-05B9-8770-C0CC30BD75CF}"/>
              </a:ext>
            </a:extLst>
          </p:cNvPr>
          <p:cNvSpPr txBox="1">
            <a:spLocks/>
          </p:cNvSpPr>
          <p:nvPr/>
        </p:nvSpPr>
        <p:spPr>
          <a:xfrm>
            <a:off x="1" y="83130"/>
            <a:ext cx="5929748" cy="916853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Arial"/>
              </a:rPr>
              <a:t>UN Ocean Decade Tsunami Programme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0EEB48C-72DE-3998-9244-63D16FF3D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718" y="286803"/>
            <a:ext cx="4641274" cy="56540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E98FAF-1DEE-A1F8-D9B0-1F80460C799E}"/>
              </a:ext>
            </a:extLst>
          </p:cNvPr>
          <p:cNvSpPr txBox="1"/>
          <p:nvPr/>
        </p:nvSpPr>
        <p:spPr>
          <a:xfrm>
            <a:off x="6159632" y="5585542"/>
            <a:ext cx="5888182" cy="120032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335B74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Lato Light" panose="020F0502020204030203" pitchFamily="34" charset="0"/>
                <a:cs typeface="Mukta ExtraLight" panose="020B0000000000000000" pitchFamily="34" charset="77"/>
                <a:sym typeface="Arial"/>
              </a:rPr>
              <a:t>The Scientific Committee developed the draft 10-Year Research, Development and Implementation Plan for the Ocean Decade Tsunami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Lato Light" panose="020F0502020204030203" pitchFamily="34" charset="0"/>
                <a:cs typeface="Mukta ExtraLight" panose="020B0000000000000000" pitchFamily="34" charset="77"/>
                <a:sym typeface="Arial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Lato Light" panose="020F0502020204030203" pitchFamily="34" charset="0"/>
                <a:cs typeface="Mukta ExtraLight" panose="020B0000000000000000" pitchFamily="34" charset="77"/>
                <a:sym typeface="Arial"/>
              </a:rPr>
              <a:t> which was presented and endorsed at the IOC Assembly in June 2023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56AB1-5FFF-1E45-BD89-95D87F791F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3" t="23031" r="45909" b="16767"/>
          <a:stretch/>
        </p:blipFill>
        <p:spPr>
          <a:xfrm>
            <a:off x="0" y="2549236"/>
            <a:ext cx="2479225" cy="3006438"/>
          </a:xfrm>
          <a:prstGeom prst="rect">
            <a:avLst/>
          </a:prstGeom>
        </p:spPr>
      </p:pic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C2A461FA-489D-339B-93F0-69C42E92C08A}"/>
              </a:ext>
            </a:extLst>
          </p:cNvPr>
          <p:cNvSpPr/>
          <p:nvPr/>
        </p:nvSpPr>
        <p:spPr>
          <a:xfrm>
            <a:off x="3158836" y="1724891"/>
            <a:ext cx="2770913" cy="2161309"/>
          </a:xfrm>
          <a:prstGeom prst="borderCallout2">
            <a:avLst>
              <a:gd name="adj1" fmla="val 18750"/>
              <a:gd name="adj2" fmla="val -3833"/>
              <a:gd name="adj3" fmla="val 18750"/>
              <a:gd name="adj4" fmla="val -16667"/>
              <a:gd name="adj5" fmla="val 47984"/>
              <a:gd name="adj6" fmla="val -3242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Arial"/>
              </a:rPr>
              <a:t>To develop the warning systems’ capability to issue actionable and timely tsunami warnings for tsunamis from all identified sources to 100% of coasts at risk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B9CCB500-5A38-16A0-2B2F-DA22C91927BC}"/>
              </a:ext>
            </a:extLst>
          </p:cNvPr>
          <p:cNvSpPr/>
          <p:nvPr/>
        </p:nvSpPr>
        <p:spPr>
          <a:xfrm>
            <a:off x="3158835" y="4374621"/>
            <a:ext cx="2770913" cy="2161309"/>
          </a:xfrm>
          <a:prstGeom prst="borderCallout2">
            <a:avLst>
              <a:gd name="adj1" fmla="val 52083"/>
              <a:gd name="adj2" fmla="val -5333"/>
              <a:gd name="adj3" fmla="val 52083"/>
              <a:gd name="adj4" fmla="val -19167"/>
              <a:gd name="adj5" fmla="val 21702"/>
              <a:gd name="adj6" fmla="val -3342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Arial"/>
              </a:rPr>
              <a:t>100% of communities at risk be prepared and resilient to tsunamis by 2030 through programmes like the IOC-Tsunami Ready Recognition Programme (TRRP)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33D8B7-412B-DA19-FBE0-D9804187B2B3}"/>
              </a:ext>
            </a:extLst>
          </p:cNvPr>
          <p:cNvSpPr txBox="1"/>
          <p:nvPr/>
        </p:nvSpPr>
        <p:spPr>
          <a:xfrm>
            <a:off x="7197005" y="1267165"/>
            <a:ext cx="41006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Key Elements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Tsunami Risk Knowledge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Tsunami Detection, Analysis and Forecasting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Warning, Dissemination and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Preparedness and Response Capabilities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Capacity Development, SIDS and LDCs, Multi-hazard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Governance and Pathways to Implementation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DE793A86-6193-EE5D-39F5-8779F803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extLst>
              <a:ext uri="{FF2B5EF4-FFF2-40B4-BE49-F238E27FC236}">
                <a16:creationId xmlns:a16="http://schemas.microsoft.com/office/drawing/2014/main" id="{B0AA51AE-25A7-9648-2051-3F9B70EE92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18C1DC13-7105-B3BC-B4FE-166C8D2A1A74}"/>
              </a:ext>
            </a:extLst>
          </p:cNvPr>
          <p:cNvSpPr txBox="1"/>
          <p:nvPr/>
        </p:nvSpPr>
        <p:spPr>
          <a:xfrm>
            <a:off x="193964" y="807866"/>
            <a:ext cx="118733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ODTP and Ocean Decade Challenge 6 WG: Joint Working Areas ?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4D3D6FB-C6FB-E618-297A-F469C66A9C39}"/>
              </a:ext>
            </a:extLst>
          </p:cNvPr>
          <p:cNvSpPr txBox="1"/>
          <p:nvPr/>
        </p:nvSpPr>
        <p:spPr>
          <a:xfrm>
            <a:off x="270372" y="1749641"/>
            <a:ext cx="11587799" cy="452431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ODTP Goals (Warning Systems, Community Resilience) and Ocean Decade Challenge 6 Outcomes (MHEWS, Design Adaptation Planning Strategies) are closely intertwined </a:t>
            </a:r>
          </a:p>
          <a:p>
            <a:pPr marL="342900" indent="-342900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kumimoji="0" lang="en-US" altLang="en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TEWS is a key element for enhancing broader </a:t>
            </a: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Coastal Resilience. It is a proven framework that can form the basis for building “user-centric multi-hazard early warning systems”</a:t>
            </a:r>
          </a:p>
          <a:p>
            <a:pPr marL="342900" indent="-342900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ODTP-SC and WG-6 collaborations: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an open and accessible system for risk assessment and management, 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integrating coastal resilience targets into SDGs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initiating a coastal resilience review of requirements. 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Performance Monitoring Frameworks.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Strengthen Stakeholder Collaboration (WG-6, ODTP-SC, DCCs, ICGs, etc.) for Joint Projects (Co-design, Co-implement, Co-benefit), Exchange best practices, Capacity Development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DCC-CR and DCC-IOR proposal for the next Decade Call for Action to follow up on the recommendations from the WG-6 White paper</a:t>
            </a:r>
          </a:p>
        </p:txBody>
      </p:sp>
    </p:spTree>
    <p:extLst>
      <p:ext uri="{BB962C8B-B14F-4D97-AF65-F5344CB8AC3E}">
        <p14:creationId xmlns:p14="http://schemas.microsoft.com/office/powerpoint/2010/main" val="427804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/>
        </p:nvSpPr>
        <p:spPr>
          <a:xfrm>
            <a:off x="3639301" y="2875022"/>
            <a:ext cx="524344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s-ES" sz="6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THANK YOU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4562277" y="807866"/>
            <a:ext cx="75050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WORKING GROUP 6 MEMBERS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4562278" y="1486480"/>
            <a:ext cx="8895229" cy="521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CO-CHAIRS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Nadia Pinardi</a:t>
            </a: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DCC for Coastal Resilience, University of Bologna,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Srinivasa Kumar Tummala</a:t>
            </a: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DCC for Indian Ocean Region, INCOIS, India (</a:t>
            </a:r>
            <a:r>
              <a:rPr lang="pt-PT" dirty="0">
                <a:solidFill>
                  <a:srgbClr val="FFFFFF"/>
                </a:solidFill>
              </a:rPr>
              <a:t>F</a:t>
            </a:r>
            <a:r>
              <a:rPr kumimoji="0" lang="pt-P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ormer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PT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MEMBERS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Alessandra Burgos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Oregon State University, United States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Andrea Valentini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DCC for Coastal Resilience, University of Bologna, Italy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Antoine Queval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Alcatel Submarine Networks, France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David Cabana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Helmholtz-Zentrum Hereon, Climate Service Center, Germany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Dwikorita Karnawati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Indonesia Agency for Meteorology, Climatology and Geophysics, Indonesia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Enrique Alvarez Fanjul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OceanPrediction Decade Collaborative Center, Mercator Ocean International, Fance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Giovanni Coppini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Euro-Mediterranean Centre on Climate Change Foundation, Italy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Hellen J. Kizenga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Institute of Marine Sciences, University of Dar es Salaam, Tanzania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Iris Monnereau 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Food and Agriculture Organization of the United Nations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Jason Holt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Oceanography Centre, UK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Joel Kamdoum Ngueuko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Naturalia Environment, France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Joseph Ansong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University of Ghana, Ghana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Juliet Hermes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South African Environmental Observation Network, National Research Foundation, South Africa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Loreto Duffy-Mayers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Caribbean Alliance for Sustainable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Martin D. Smith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Nicholas School of the Environment, Duke University, United States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Martina Müller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United Nations Office for Disaster Risk Reduction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Mitchell Harley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UNSW Sydney, Australia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Purificació Canals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MedPAN, Spain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Sunanda Manneela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Indian National Centre for Ocean Information Services, India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None/>
              <a:tabLst/>
              <a:defRPr/>
            </a:pPr>
            <a:r>
              <a:rPr kumimoji="0" lang="pt-P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*ECOPs </a:t>
            </a:r>
            <a:endParaRPr kumimoji="0" lang="pt-PT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2DA92D-2A27-91BA-4D94-5E7D5D36F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2" y="936105"/>
            <a:ext cx="3354488" cy="4393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66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177155" y="639778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OCEAN AND COASTAL HAZARDS</a:t>
            </a: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9285AA-DC16-7FB3-D9A7-8C9C7093294B}"/>
              </a:ext>
            </a:extLst>
          </p:cNvPr>
          <p:cNvSpPr txBox="1"/>
          <p:nvPr/>
        </p:nvSpPr>
        <p:spPr>
          <a:xfrm>
            <a:off x="67474" y="1353929"/>
            <a:ext cx="5011175" cy="22467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i="0" u="none" strike="noStrike" baseline="0" dirty="0">
                <a:solidFill>
                  <a:schemeClr val="bg1"/>
                </a:solidFill>
              </a:rPr>
              <a:t>Ocean Decade Challenge 6:</a:t>
            </a:r>
          </a:p>
          <a:p>
            <a:r>
              <a:rPr lang="en-GB" sz="2000" b="1" dirty="0">
                <a:solidFill>
                  <a:srgbClr val="FFFF00"/>
                </a:solidFill>
              </a:rPr>
              <a:t>Enhance multi-hazard early warning services </a:t>
            </a:r>
            <a:r>
              <a:rPr lang="en-GB" sz="2000" dirty="0">
                <a:solidFill>
                  <a:schemeClr val="bg1"/>
                </a:solidFill>
              </a:rPr>
              <a:t>for all geophysical, ecological, biological, weather, climate, and anthropogenic related ocean and coastal hazards, and mainstream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FFFF00"/>
                </a:solidFill>
              </a:rPr>
              <a:t>community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1"/>
                </a:solidFill>
              </a:rPr>
              <a:t>preparedness and </a:t>
            </a:r>
            <a:r>
              <a:rPr lang="en-GB" sz="2000" b="1" dirty="0">
                <a:solidFill>
                  <a:srgbClr val="FFFF00"/>
                </a:solidFill>
              </a:rPr>
              <a:t>resilience</a:t>
            </a:r>
            <a:r>
              <a:rPr lang="en-GB" sz="2000" i="1" dirty="0"/>
              <a:t>.</a:t>
            </a:r>
            <a:endParaRPr lang="en-IN" sz="20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AC9CA-8BC2-D3C8-E442-229AF2485522}"/>
              </a:ext>
            </a:extLst>
          </p:cNvPr>
          <p:cNvSpPr txBox="1"/>
          <p:nvPr/>
        </p:nvSpPr>
        <p:spPr>
          <a:xfrm>
            <a:off x="59249" y="4406884"/>
            <a:ext cx="5019400" cy="224676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Definition of Coastal Resilience from t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he UN International Strategy for Disaster Reduction: 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“Resilience is the capacity of a system, community or society to resist or to change so that it may obtain an acceptable level in functioning and structure.”</a:t>
            </a:r>
            <a:endParaRPr kumimoji="0" lang="en-IN" sz="2000" b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79D8278-171E-8661-7FEC-B977423BB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754450"/>
              </p:ext>
            </p:extLst>
          </p:nvPr>
        </p:nvGraphicFramePr>
        <p:xfrm>
          <a:off x="5163061" y="1230205"/>
          <a:ext cx="7643112" cy="542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6683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Left 17">
            <a:extLst>
              <a:ext uri="{FF2B5EF4-FFF2-40B4-BE49-F238E27FC236}">
                <a16:creationId xmlns:a16="http://schemas.microsoft.com/office/drawing/2014/main" id="{8158DD71-7DC4-1C73-490C-5B2D5A16EF24}"/>
              </a:ext>
            </a:extLst>
          </p:cNvPr>
          <p:cNvSpPr/>
          <p:nvPr/>
        </p:nvSpPr>
        <p:spPr>
          <a:xfrm>
            <a:off x="7732184" y="5601889"/>
            <a:ext cx="4171298" cy="131950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6" name="Google Shape;126;p5"/>
          <p:cNvSpPr txBox="1"/>
          <p:nvPr/>
        </p:nvSpPr>
        <p:spPr>
          <a:xfrm>
            <a:off x="0" y="807866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WHY </a:t>
            </a:r>
            <a:r>
              <a:rPr lang="en-US" sz="2800" b="1" dirty="0">
                <a:solidFill>
                  <a:srgbClr val="FFFFFF"/>
                </a:solidFill>
              </a:rPr>
              <a:t>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OASTAL RESILIENCE TO OCEAN HAZARDS IS IMPORTANT?</a:t>
            </a: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7;p27">
            <a:extLst>
              <a:ext uri="{FF2B5EF4-FFF2-40B4-BE49-F238E27FC236}">
                <a16:creationId xmlns:a16="http://schemas.microsoft.com/office/drawing/2014/main" id="{2B7849AE-A3FC-4088-F235-4D7C91CC9595}"/>
              </a:ext>
            </a:extLst>
          </p:cNvPr>
          <p:cNvSpPr txBox="1">
            <a:spLocks/>
          </p:cNvSpPr>
          <p:nvPr/>
        </p:nvSpPr>
        <p:spPr>
          <a:xfrm>
            <a:off x="6384549" y="1917417"/>
            <a:ext cx="4940340" cy="153811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3000" cap="all" spc="-8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121 </a:t>
            </a:r>
            <a:b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lang="en-GB" sz="1600" kern="1200" dirty="0">
                <a:solidFill>
                  <a:srgbClr val="FFFF00"/>
                </a:solidFill>
                <a:latin typeface="Arial" panose="020B0604020202020204"/>
                <a:cs typeface="Arial" panose="020B0604020202020204" pitchFamily="34" charset="0"/>
              </a:rPr>
              <a:t>EXTREME </a:t>
            </a:r>
            <a:r>
              <a:rPr kumimoji="0" lang="en-GB" sz="1600" b="1" i="0" u="none" strike="noStrike" kern="1200" cap="all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storm surge events</a:t>
            </a:r>
          </a:p>
        </p:txBody>
      </p:sp>
      <p:sp>
        <p:nvSpPr>
          <p:cNvPr id="4" name="Google Shape;214;p27">
            <a:extLst>
              <a:ext uri="{FF2B5EF4-FFF2-40B4-BE49-F238E27FC236}">
                <a16:creationId xmlns:a16="http://schemas.microsoft.com/office/drawing/2014/main" id="{82C155C3-7705-DD92-7819-E455B4227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57" y="1439208"/>
            <a:ext cx="6111718" cy="39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UnicodeMS" panose="020B0604020202020204" pitchFamily="34" charset="-128"/>
              </a:rPr>
              <a:t>FROM: L. M .Bouwer and S. 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UnicodeMS" panose="020B0604020202020204" pitchFamily="34" charset="-128"/>
              </a:rPr>
              <a:t>Jonkman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UnicodeMS" panose="020B0604020202020204" pitchFamily="34" charset="-128"/>
              </a:rPr>
              <a:t> 2018 Environ. Res. Lett. 13 014008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endParaRPr kumimoji="0" lang="en-IT" altLang="en-IT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Google Shape;217;p27">
            <a:extLst>
              <a:ext uri="{FF2B5EF4-FFF2-40B4-BE49-F238E27FC236}">
                <a16:creationId xmlns:a16="http://schemas.microsoft.com/office/drawing/2014/main" id="{65039CA4-8ED5-0A52-AA0A-227F9DA803F8}"/>
              </a:ext>
            </a:extLst>
          </p:cNvPr>
          <p:cNvSpPr txBox="1">
            <a:spLocks/>
          </p:cNvSpPr>
          <p:nvPr/>
        </p:nvSpPr>
        <p:spPr>
          <a:xfrm>
            <a:off x="7272138" y="3011250"/>
            <a:ext cx="5700867" cy="153811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3000" cap="all" spc="-8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172 500 000</a:t>
            </a:r>
            <a:b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all" spc="-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people affected</a:t>
            </a:r>
          </a:p>
        </p:txBody>
      </p:sp>
      <p:sp>
        <p:nvSpPr>
          <p:cNvPr id="8" name="Google Shape;217;p27">
            <a:extLst>
              <a:ext uri="{FF2B5EF4-FFF2-40B4-BE49-F238E27FC236}">
                <a16:creationId xmlns:a16="http://schemas.microsoft.com/office/drawing/2014/main" id="{8899F301-C595-A622-6BAE-C57CF8681FAA}"/>
              </a:ext>
            </a:extLst>
          </p:cNvPr>
          <p:cNvSpPr txBox="1">
            <a:spLocks/>
          </p:cNvSpPr>
          <p:nvPr/>
        </p:nvSpPr>
        <p:spPr>
          <a:xfrm>
            <a:off x="7065480" y="4209921"/>
            <a:ext cx="4268511" cy="131950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3000" cap="all" spc="-8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967 000</a:t>
            </a:r>
            <a:b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all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fatalities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B2087-62EA-CAC0-AF28-8EDD678D5D4F}"/>
              </a:ext>
            </a:extLst>
          </p:cNvPr>
          <p:cNvSpPr txBox="1"/>
          <p:nvPr/>
        </p:nvSpPr>
        <p:spPr>
          <a:xfrm>
            <a:off x="5488584" y="1651218"/>
            <a:ext cx="6414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altLang="en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GLOBALLY, during the 1900-2015 there have been: </a:t>
            </a:r>
            <a:endParaRPr kumimoji="0" lang="en-IT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873897-B63B-43E6-1E8B-18474AAAC095}"/>
              </a:ext>
            </a:extLst>
          </p:cNvPr>
          <p:cNvGrpSpPr/>
          <p:nvPr/>
        </p:nvGrpSpPr>
        <p:grpSpPr>
          <a:xfrm>
            <a:off x="0" y="1459437"/>
            <a:ext cx="5199985" cy="3192064"/>
            <a:chOff x="0" y="1459437"/>
            <a:chExt cx="5199985" cy="3192064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CD30414-B730-CFAC-87A4-41AC248BE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09" y="1459437"/>
              <a:ext cx="5055376" cy="31920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D5B39E-A6CC-A296-5C52-F81F1608516E}"/>
                </a:ext>
              </a:extLst>
            </p:cNvPr>
            <p:cNvSpPr txBox="1"/>
            <p:nvPr/>
          </p:nvSpPr>
          <p:spPr>
            <a:xfrm>
              <a:off x="0" y="1490137"/>
              <a:ext cx="202087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UnicodeMS" panose="020B0604020202020204" pitchFamily="34" charset="-128"/>
                </a:rPr>
                <a:t>Image credit: NOAA</a:t>
              </a:r>
              <a:endParaRPr lang="en-IN" dirty="0"/>
            </a:p>
          </p:txBody>
        </p:sp>
      </p:grpSp>
      <p:pic>
        <p:nvPicPr>
          <p:cNvPr id="14" name="Picture 13" descr="F:\Current_drafts\Projections_TWL_Global\ProcessingMC\RPevolutionPlots\RPchangeTWLscenario_med_ice.png">
            <a:extLst>
              <a:ext uri="{FF2B5EF4-FFF2-40B4-BE49-F238E27FC236}">
                <a16:creationId xmlns:a16="http://schemas.microsoft.com/office/drawing/2014/main" id="{5B847E84-0E1B-7F59-1B24-ADD4485B17A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9" t="-1885" r="2592" b="2601"/>
          <a:stretch/>
        </p:blipFill>
        <p:spPr bwMode="auto">
          <a:xfrm>
            <a:off x="7056378" y="3532473"/>
            <a:ext cx="704681" cy="3239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9C3C67-2A45-208E-E855-6464AFBEE22B}"/>
              </a:ext>
            </a:extLst>
          </p:cNvPr>
          <p:cNvGrpSpPr/>
          <p:nvPr/>
        </p:nvGrpSpPr>
        <p:grpSpPr>
          <a:xfrm>
            <a:off x="1953925" y="3617889"/>
            <a:ext cx="5028561" cy="3154305"/>
            <a:chOff x="1953925" y="3617889"/>
            <a:chExt cx="5028561" cy="3154305"/>
          </a:xfrm>
        </p:grpSpPr>
        <p:pic>
          <p:nvPicPr>
            <p:cNvPr id="13" name="Picture 12" descr="F:\Current_drafts\Projections_TWL_Global\ProcessingMC\RPevolutionPlots\RPchangeTWLscenario_med_ice.png">
              <a:extLst>
                <a:ext uri="{FF2B5EF4-FFF2-40B4-BE49-F238E27FC236}">
                  <a16:creationId xmlns:a16="http://schemas.microsoft.com/office/drawing/2014/main" id="{B72E069E-3835-49E8-6217-7ECED69FB7F9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1" t="789" r="10048" b="51208"/>
            <a:stretch/>
          </p:blipFill>
          <p:spPr bwMode="auto">
            <a:xfrm>
              <a:off x="1953925" y="3617889"/>
              <a:ext cx="5028561" cy="315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93C2E3-7DD0-6A83-92C1-0655AB427387}"/>
                </a:ext>
              </a:extLst>
            </p:cNvPr>
            <p:cNvSpPr txBox="1"/>
            <p:nvPr/>
          </p:nvSpPr>
          <p:spPr>
            <a:xfrm>
              <a:off x="2615580" y="3617889"/>
              <a:ext cx="38887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3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From: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3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Vousdoukas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3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et al., Nature communication, 2018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F6A232-380D-BE2B-3052-75DDCDAED882}"/>
              </a:ext>
            </a:extLst>
          </p:cNvPr>
          <p:cNvSpPr txBox="1"/>
          <p:nvPr/>
        </p:nvSpPr>
        <p:spPr>
          <a:xfrm>
            <a:off x="7761059" y="5963505"/>
            <a:ext cx="4233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FUTURE: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H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ow frequent will the present 100-year sea level extremes be?</a:t>
            </a:r>
          </a:p>
        </p:txBody>
      </p:sp>
    </p:spTree>
    <p:extLst>
      <p:ext uri="{BB962C8B-B14F-4D97-AF65-F5344CB8AC3E}">
        <p14:creationId xmlns:p14="http://schemas.microsoft.com/office/powerpoint/2010/main" val="198230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0" y="807866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RELEVANCE TO SDGs</a:t>
            </a: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DB2087-62EA-CAC0-AF28-8EDD678D5D4F}"/>
              </a:ext>
            </a:extLst>
          </p:cNvPr>
          <p:cNvSpPr txBox="1"/>
          <p:nvPr/>
        </p:nvSpPr>
        <p:spPr>
          <a:xfrm>
            <a:off x="4524396" y="1447324"/>
            <a:ext cx="7447503" cy="397031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Coastal Resilience aligns with multiple SDG targets, particularly:</a:t>
            </a:r>
          </a:p>
          <a:p>
            <a:pPr marL="539750" marR="0" lvl="0" indent="-161925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IT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SDG 14: Positive impact on oceans and marine resources</a:t>
            </a:r>
          </a:p>
          <a:p>
            <a:pPr marL="539750" marR="0" lvl="0" indent="-161925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IT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SDG 13: Strong alignment with Climate Action goals</a:t>
            </a:r>
          </a:p>
          <a:p>
            <a:pPr marL="539750" marR="0" lvl="0" indent="-161925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IT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SDG 11: Supports sustainable cities with a focus on disaster risk reduction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Generation of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information for Adaptation and Early Warning systems are </a:t>
            </a:r>
            <a:r>
              <a:rPr lang="en-US" altLang="en-IT" sz="1800" b="1" kern="12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altLang="en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ssential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for coastal resilience, contributing to population well-being, environmental protection, and infrastructure resilience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Challenge 6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enhances risk management,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supporting inclusive and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participatory decision-making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Goal 17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).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Plays a pivotal role in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urbanized coastal areas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by addressing economic losses and infrastructure damage due to disasters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5B2325-07E8-1E0F-A0CA-5CEC7738A31D}"/>
              </a:ext>
            </a:extLst>
          </p:cNvPr>
          <p:cNvGrpSpPr/>
          <p:nvPr/>
        </p:nvGrpSpPr>
        <p:grpSpPr>
          <a:xfrm>
            <a:off x="195559" y="1447324"/>
            <a:ext cx="4172318" cy="3929020"/>
            <a:chOff x="207830" y="1832192"/>
            <a:chExt cx="4172318" cy="3929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CC3D2C-5A8F-3C0A-65D0-0BDF83393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410" t="38384" r="44431" b="39443"/>
            <a:stretch/>
          </p:blipFill>
          <p:spPr>
            <a:xfrm>
              <a:off x="207830" y="1832192"/>
              <a:ext cx="1977941" cy="18901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1C802B-A3E0-D03F-548A-3A689A453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239" t="60202" r="44147" b="17980"/>
            <a:stretch/>
          </p:blipFill>
          <p:spPr>
            <a:xfrm>
              <a:off x="207830" y="3871109"/>
              <a:ext cx="1942607" cy="18901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105FC3-47BB-977F-0688-FB4423727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50" t="60202" r="56278" b="17980"/>
            <a:stretch/>
          </p:blipFill>
          <p:spPr>
            <a:xfrm>
              <a:off x="2354561" y="1855135"/>
              <a:ext cx="2025587" cy="18901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E23408-9AB9-E613-9C02-646B36DE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295" t="70089" r="44092" b="8093"/>
            <a:stretch/>
          </p:blipFill>
          <p:spPr>
            <a:xfrm>
              <a:off x="2319227" y="3871108"/>
              <a:ext cx="2048650" cy="189010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F98AA96-EA0F-D16C-30C5-29DCAF303598}"/>
              </a:ext>
            </a:extLst>
          </p:cNvPr>
          <p:cNvSpPr txBox="1"/>
          <p:nvPr/>
        </p:nvSpPr>
        <p:spPr>
          <a:xfrm>
            <a:off x="2701636" y="5782387"/>
            <a:ext cx="8769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Gaps in SDGs: </a:t>
            </a:r>
            <a:r>
              <a:rPr lang="en-US" altLang="en-IT" sz="24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altLang="en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eed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for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more comprehensive inclusion of coastal resilience targets and indicators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within the SDGs</a:t>
            </a:r>
            <a:endParaRPr kumimoji="0" lang="en-I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2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EDF2D1-C699-17DA-587B-AB305A638BA5}"/>
              </a:ext>
            </a:extLst>
          </p:cNvPr>
          <p:cNvGrpSpPr/>
          <p:nvPr/>
        </p:nvGrpSpPr>
        <p:grpSpPr>
          <a:xfrm>
            <a:off x="394666" y="1158702"/>
            <a:ext cx="11381700" cy="5699305"/>
            <a:chOff x="644056" y="992442"/>
            <a:chExt cx="10927829" cy="5699305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4EF7787D-1CB0-2080-F976-4AB0E4E9E48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59315565"/>
                </p:ext>
              </p:extLst>
            </p:nvPr>
          </p:nvGraphicFramePr>
          <p:xfrm>
            <a:off x="644056" y="992442"/>
            <a:ext cx="10927829" cy="56993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94F56BC-3185-70E6-0440-EDC95574DE4E}"/>
                </a:ext>
              </a:extLst>
            </p:cNvPr>
            <p:cNvSpPr txBox="1"/>
            <p:nvPr/>
          </p:nvSpPr>
          <p:spPr>
            <a:xfrm>
              <a:off x="2505463" y="1444518"/>
              <a:ext cx="17456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Risk Assessment</a:t>
              </a:r>
              <a:endPara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C0CBF1-BBC5-706D-E68C-1461DC626857}"/>
                </a:ext>
              </a:extLst>
            </p:cNvPr>
            <p:cNvSpPr txBox="1"/>
            <p:nvPr/>
          </p:nvSpPr>
          <p:spPr>
            <a:xfrm>
              <a:off x="2505463" y="2908797"/>
              <a:ext cx="17456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Risk Reduction</a:t>
              </a:r>
              <a:endPara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2AC8F-8A78-DAD0-B98E-5432FD9AAB8D}"/>
                </a:ext>
              </a:extLst>
            </p:cNvPr>
            <p:cNvSpPr txBox="1"/>
            <p:nvPr/>
          </p:nvSpPr>
          <p:spPr>
            <a:xfrm>
              <a:off x="2404019" y="4801201"/>
              <a:ext cx="22328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Institutional/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Governance/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Social Transformation</a:t>
              </a:r>
              <a:endPara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26;p5">
            <a:extLst>
              <a:ext uri="{FF2B5EF4-FFF2-40B4-BE49-F238E27FC236}">
                <a16:creationId xmlns:a16="http://schemas.microsoft.com/office/drawing/2014/main" id="{7495D762-2639-502A-84BF-9AE83A54F4D9}"/>
              </a:ext>
            </a:extLst>
          </p:cNvPr>
          <p:cNvSpPr txBox="1"/>
          <p:nvPr/>
        </p:nvSpPr>
        <p:spPr>
          <a:xfrm>
            <a:off x="193964" y="807866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COMPONENTS OF COASTAL RESILIENCE </a:t>
            </a:r>
          </a:p>
        </p:txBody>
      </p:sp>
    </p:spTree>
    <p:extLst>
      <p:ext uri="{BB962C8B-B14F-4D97-AF65-F5344CB8AC3E}">
        <p14:creationId xmlns:p14="http://schemas.microsoft.com/office/powerpoint/2010/main" val="312123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186102" y="727116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STRATEGIC AMBITION</a:t>
            </a:r>
            <a:r>
              <a:rPr lang="en-US" sz="3200" b="1" dirty="0">
                <a:solidFill>
                  <a:schemeClr val="bg1"/>
                </a:solidFill>
              </a:rPr>
              <a:t> &amp; USERS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36414A-062B-5DC8-FACC-757A0FFBE342}"/>
              </a:ext>
            </a:extLst>
          </p:cNvPr>
          <p:cNvGrpSpPr/>
          <p:nvPr/>
        </p:nvGrpSpPr>
        <p:grpSpPr>
          <a:xfrm>
            <a:off x="564498" y="2365370"/>
            <a:ext cx="11194965" cy="3232221"/>
            <a:chOff x="302399" y="1640220"/>
            <a:chExt cx="11717922" cy="42286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1D6D25-BE8C-53C3-A3E5-966E8B0465DD}"/>
                </a:ext>
              </a:extLst>
            </p:cNvPr>
            <p:cNvSpPr/>
            <p:nvPr/>
          </p:nvSpPr>
          <p:spPr>
            <a:xfrm>
              <a:off x="6975535" y="1663295"/>
              <a:ext cx="5044786" cy="308536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Outcome 2</a:t>
              </a:r>
              <a:endParaRPr kumimoji="0" 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Design </a:t>
              </a: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adaptation </a:t>
              </a:r>
              <a:r>
                <a:rPr kumimoji="0" lang="en-IT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planning strategies</a:t>
              </a:r>
              <a:endParaRPr lang="en-IT" sz="2000" b="1" i="0" u="sng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o increase coastal resilience</a:t>
              </a:r>
              <a:endParaRPr lang="en-IT" sz="20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2E0F431-9089-F62A-55AC-63CCF51A2EA5}"/>
                </a:ext>
              </a:extLst>
            </p:cNvPr>
            <p:cNvSpPr/>
            <p:nvPr/>
          </p:nvSpPr>
          <p:spPr>
            <a:xfrm>
              <a:off x="302399" y="1640220"/>
              <a:ext cx="5044786" cy="308536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>
                <a:buClrTx/>
                <a:defRPr/>
              </a:pPr>
              <a:r>
                <a:rPr lang="en-IT" sz="2400" b="1" kern="1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Outcome 1</a:t>
              </a:r>
              <a:endParaRPr lang="en-IT" sz="2400" b="1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buClrTx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Design </a:t>
              </a: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people-centred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algn="ctr">
                <a:buClrTx/>
                <a:defRPr/>
              </a:pP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multi-hazard</a:t>
              </a:r>
              <a:r>
                <a:rPr lang="en-IT" sz="2000" b="1" u="sng" kern="1200">
                  <a:solidFill>
                    <a:srgbClr val="3399FF"/>
                  </a:solidFill>
                  <a:latin typeface="Arial"/>
                  <a:cs typeface="Arial"/>
                </a:rPr>
                <a:t> </a:t>
              </a: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early </a:t>
              </a:r>
              <a:r>
                <a:rPr kumimoji="0" lang="en-IT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warning systems</a:t>
              </a:r>
              <a:endParaRPr lang="en-IT" sz="2000" b="1" i="0" u="sng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264B6E-84B3-1E25-1764-0BF7740F2048}"/>
                </a:ext>
              </a:extLst>
            </p:cNvPr>
            <p:cNvSpPr/>
            <p:nvPr/>
          </p:nvSpPr>
          <p:spPr>
            <a:xfrm>
              <a:off x="4846719" y="2363525"/>
              <a:ext cx="2481229" cy="2636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2C5157E-662E-4664-767F-8460A8576C2D}"/>
                </a:ext>
              </a:extLst>
            </p:cNvPr>
            <p:cNvSpPr/>
            <p:nvPr/>
          </p:nvSpPr>
          <p:spPr>
            <a:xfrm>
              <a:off x="4683983" y="2370717"/>
              <a:ext cx="2806700" cy="2560779"/>
            </a:xfrm>
            <a:prstGeom prst="ellipse">
              <a:avLst/>
            </a:prstGeom>
            <a:blipFill dpi="0" rotWithShape="1">
              <a:blip r:embed="rId4">
                <a:alphaModFix amt="23366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GOAL: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safe ocean where life and livelihoods are protected from ocean-related hazards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FDFB916-A832-C3E9-5D22-8669E6B5245F}"/>
                </a:ext>
              </a:extLst>
            </p:cNvPr>
            <p:cNvSpPr/>
            <p:nvPr/>
          </p:nvSpPr>
          <p:spPr>
            <a:xfrm>
              <a:off x="5924549" y="1805650"/>
              <a:ext cx="342900" cy="3429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B72BEE6-2B0B-EF3A-9C5C-39AE1FAB03CF}"/>
                </a:ext>
              </a:extLst>
            </p:cNvPr>
            <p:cNvSpPr/>
            <p:nvPr/>
          </p:nvSpPr>
          <p:spPr>
            <a:xfrm>
              <a:off x="5924549" y="5526009"/>
              <a:ext cx="342900" cy="3429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984BA9B-D293-25DD-8EEC-95A4DC2C00DC}"/>
                </a:ext>
              </a:extLst>
            </p:cNvPr>
            <p:cNvSpPr txBox="1"/>
            <p:nvPr/>
          </p:nvSpPr>
          <p:spPr>
            <a:xfrm>
              <a:off x="1026883" y="3469840"/>
              <a:ext cx="3753717" cy="10871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buClrTx/>
                <a:defRPr/>
              </a:pPr>
              <a:r>
                <a:rPr kumimoji="0" lang="en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Stakeholder </a:t>
              </a:r>
              <a:r>
                <a:rPr lang="en-IT" sz="1600" b="1" kern="1200" dirty="0">
                  <a:solidFill>
                    <a:srgbClr val="FFC000"/>
                  </a:solidFill>
                  <a:ea typeface="+mn-ea"/>
                </a:rPr>
                <a:t>Engagement</a:t>
              </a:r>
              <a:r>
                <a:rPr lang="en-GB" sz="1600" b="1" kern="1200" dirty="0">
                  <a:solidFill>
                    <a:srgbClr val="FFC000"/>
                  </a:solidFill>
                  <a:ea typeface="+mn-ea"/>
                </a:rPr>
                <a:t>, Shared R</a:t>
              </a:r>
              <a:r>
                <a:rPr kumimoji="0" lang="en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esponsibility</a:t>
              </a:r>
              <a:r>
                <a:rPr lang="en-IT" sz="1600" b="1" kern="1200" dirty="0">
                  <a:solidFill>
                    <a:srgbClr val="FFC000"/>
                  </a:solidFill>
                  <a:ea typeface="+mn-ea"/>
                </a:rPr>
                <a:t>, 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A</a:t>
              </a:r>
              <a:r>
                <a:rPr kumimoji="0" lang="en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ccessible</a:t>
              </a:r>
              <a:r>
                <a:rPr lang="en-IT" sz="1600" b="1" kern="1200" dirty="0">
                  <a:solidFill>
                    <a:srgbClr val="FFC000"/>
                  </a:solidFill>
                  <a:ea typeface="+mn-ea"/>
                </a:rPr>
                <a:t> Communication</a:t>
              </a:r>
              <a:r>
                <a:rPr lang="en-GB" sz="1600" b="1" kern="1200" dirty="0">
                  <a:solidFill>
                    <a:srgbClr val="FFC000"/>
                  </a:solidFill>
                  <a:ea typeface="+mn-ea"/>
                </a:rPr>
                <a:t>, I</a:t>
              </a:r>
              <a:r>
                <a:rPr kumimoji="0" lang="en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nstitutional</a:t>
              </a:r>
              <a:r>
                <a:rPr lang="en-IT" sz="1600" b="1" kern="1200">
                  <a:solidFill>
                    <a:srgbClr val="FFC000"/>
                  </a:solidFill>
                  <a:ea typeface="+mn-ea"/>
                </a:rPr>
                <a:t> CB</a:t>
              </a:r>
              <a:endParaRPr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314035-E658-A4CB-7AB6-373C60C878C8}"/>
                </a:ext>
              </a:extLst>
            </p:cNvPr>
            <p:cNvSpPr txBox="1"/>
            <p:nvPr/>
          </p:nvSpPr>
          <p:spPr>
            <a:xfrm>
              <a:off x="7811447" y="3461623"/>
              <a:ext cx="3721231" cy="10871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lvl="0" indent="0" defTabSz="914400" eaLnBrk="1" fontAlgn="auto" latinLnBrk="0" hangingPunct="1">
                <a:buClrTx/>
                <a:buSzTx/>
                <a:buFont typeface="Arial"/>
                <a:buNone/>
                <a:tabLst/>
                <a:defRPr/>
              </a:pPr>
              <a:r>
                <a:rPr lang="en-US" sz="1600" b="1" kern="1200" dirty="0">
                  <a:solidFill>
                    <a:srgbClr val="FFC000"/>
                  </a:solidFill>
                  <a:ea typeface="+mn-ea"/>
                </a:rPr>
                <a:t>Use the new data from the Ocean Decade to prepare updated plans and solutions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49DF199D-83D3-2F19-96D3-7F1B536BE41D}"/>
              </a:ext>
            </a:extLst>
          </p:cNvPr>
          <p:cNvSpPr txBox="1"/>
          <p:nvPr/>
        </p:nvSpPr>
        <p:spPr>
          <a:xfrm>
            <a:off x="193964" y="1394010"/>
            <a:ext cx="11889416" cy="769441"/>
          </a:xfrm>
          <a:prstGeom prst="rect">
            <a:avLst/>
          </a:prstGeom>
          <a:solidFill>
            <a:srgbClr val="002060"/>
          </a:solidFill>
          <a:ln w="63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9388" indent="-1793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700" b="1" dirty="0">
                <a:solidFill>
                  <a:srgbClr val="FFFF00"/>
                </a:solidFill>
                <a:latin typeface="Arial"/>
                <a:ea typeface="Roboto"/>
                <a:cs typeface="Arial"/>
              </a:rPr>
              <a:t>Analysis of user needs and priorities </a:t>
            </a:r>
            <a:r>
              <a:rPr lang="en-US" sz="1700" b="1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is crucial for developing </a:t>
            </a:r>
            <a:r>
              <a:rPr lang="en-US" sz="1700" b="1" dirty="0">
                <a:solidFill>
                  <a:schemeClr val="bg1"/>
                </a:solidFill>
                <a:ea typeface="Roboto"/>
              </a:rPr>
              <a:t>resilient solutions</a:t>
            </a:r>
          </a:p>
          <a:p>
            <a:pPr marL="179388" indent="-1793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700" b="1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A</a:t>
            </a:r>
            <a:r>
              <a:rPr lang="en-US" sz="1700" b="1" dirty="0">
                <a:solidFill>
                  <a:schemeClr val="bg1"/>
                </a:solidFill>
                <a:ea typeface="Roboto"/>
              </a:rPr>
              <a:t>ids to </a:t>
            </a:r>
            <a:r>
              <a:rPr lang="en-US" sz="1700" b="1" dirty="0">
                <a:solidFill>
                  <a:srgbClr val="FFFF00"/>
                </a:solidFill>
                <a:ea typeface="Roboto"/>
              </a:rPr>
              <a:t>develop customized plans </a:t>
            </a:r>
            <a:r>
              <a:rPr lang="en-US" sz="1700" b="1" dirty="0">
                <a:solidFill>
                  <a:schemeClr val="bg1"/>
                </a:solidFill>
                <a:ea typeface="Roboto"/>
              </a:rPr>
              <a:t>to hazards, challenges and priorities of communities</a:t>
            </a:r>
            <a:endParaRPr lang="en-US" sz="1700" b="1" dirty="0">
              <a:solidFill>
                <a:schemeClr val="bg1"/>
              </a:solidFill>
              <a:latin typeface="Arial"/>
              <a:ea typeface="Roboto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0FC781-D1A1-A9AB-2477-80175491ECA7}"/>
              </a:ext>
            </a:extLst>
          </p:cNvPr>
          <p:cNvGrpSpPr/>
          <p:nvPr/>
        </p:nvGrpSpPr>
        <p:grpSpPr>
          <a:xfrm>
            <a:off x="1172625" y="4923100"/>
            <a:ext cx="10250168" cy="1651172"/>
            <a:chOff x="1077375" y="1576273"/>
            <a:chExt cx="9930406" cy="4020260"/>
          </a:xfrm>
        </p:grpSpPr>
        <p:sp>
          <p:nvSpPr>
            <p:cNvPr id="5" name="Up Arrow Callout 8">
              <a:extLst>
                <a:ext uri="{FF2B5EF4-FFF2-40B4-BE49-F238E27FC236}">
                  <a16:creationId xmlns:a16="http://schemas.microsoft.com/office/drawing/2014/main" id="{DB6C993F-AD6E-7732-F1E4-BAD247EFFE58}"/>
                </a:ext>
              </a:extLst>
            </p:cNvPr>
            <p:cNvSpPr/>
            <p:nvPr/>
          </p:nvSpPr>
          <p:spPr>
            <a:xfrm>
              <a:off x="1077375" y="1576276"/>
              <a:ext cx="3079102" cy="4020257"/>
            </a:xfrm>
            <a:prstGeom prst="upArrowCallout">
              <a:avLst>
                <a:gd name="adj1" fmla="val 29848"/>
                <a:gd name="adj2" fmla="val 28031"/>
                <a:gd name="adj3" fmla="val 18939"/>
                <a:gd name="adj4" fmla="val 82626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Up Arrow Callout 10">
              <a:extLst>
                <a:ext uri="{FF2B5EF4-FFF2-40B4-BE49-F238E27FC236}">
                  <a16:creationId xmlns:a16="http://schemas.microsoft.com/office/drawing/2014/main" id="{C1B15F80-72DD-E167-560E-A8A4E3865324}"/>
                </a:ext>
              </a:extLst>
            </p:cNvPr>
            <p:cNvSpPr/>
            <p:nvPr/>
          </p:nvSpPr>
          <p:spPr>
            <a:xfrm rot="10800000">
              <a:off x="7928679" y="1576273"/>
              <a:ext cx="3079102" cy="4020257"/>
            </a:xfrm>
            <a:prstGeom prst="upArrowCallout">
              <a:avLst>
                <a:gd name="adj1" fmla="val 29848"/>
                <a:gd name="adj2" fmla="val 28031"/>
                <a:gd name="adj3" fmla="val 18939"/>
                <a:gd name="adj4" fmla="val 8262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105">
              <a:extLst>
                <a:ext uri="{FF2B5EF4-FFF2-40B4-BE49-F238E27FC236}">
                  <a16:creationId xmlns:a16="http://schemas.microsoft.com/office/drawing/2014/main" id="{D4D76033-2996-D0C8-9BF0-E42364244C2B}"/>
                </a:ext>
              </a:extLst>
            </p:cNvPr>
            <p:cNvSpPr txBox="1"/>
            <p:nvPr/>
          </p:nvSpPr>
          <p:spPr>
            <a:xfrm>
              <a:off x="1269233" y="3490629"/>
              <a:ext cx="2869952" cy="16203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Arial"/>
                </a:rPr>
                <a:t>Collect observations and produce analysis and forecast</a:t>
              </a:r>
              <a:endParaRPr lang="en-US" dirty="0">
                <a:solidFill>
                  <a:prstClr val="white"/>
                </a:solidFill>
                <a:ea typeface="+mn-ea"/>
              </a:endParaRPr>
            </a:p>
          </p:txBody>
        </p:sp>
        <p:sp>
          <p:nvSpPr>
            <p:cNvPr id="8" name="TextBox 106">
              <a:extLst>
                <a:ext uri="{FF2B5EF4-FFF2-40B4-BE49-F238E27FC236}">
                  <a16:creationId xmlns:a16="http://schemas.microsoft.com/office/drawing/2014/main" id="{BF82BA55-299E-8784-B876-560D33F80AF0}"/>
                </a:ext>
              </a:extLst>
            </p:cNvPr>
            <p:cNvSpPr txBox="1"/>
            <p:nvPr/>
          </p:nvSpPr>
          <p:spPr>
            <a:xfrm>
              <a:off x="1269233" y="2623302"/>
              <a:ext cx="2668554" cy="114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sym typeface="Arial"/>
                </a:rPr>
                <a:t>Upstream</a:t>
              </a:r>
              <a:endParaRPr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9" name="TextBox 110">
              <a:extLst>
                <a:ext uri="{FF2B5EF4-FFF2-40B4-BE49-F238E27FC236}">
                  <a16:creationId xmlns:a16="http://schemas.microsoft.com/office/drawing/2014/main" id="{993B30C7-E364-1228-AEDA-68C1A56F440E}"/>
                </a:ext>
              </a:extLst>
            </p:cNvPr>
            <p:cNvSpPr txBox="1"/>
            <p:nvPr/>
          </p:nvSpPr>
          <p:spPr>
            <a:xfrm>
              <a:off x="8237326" y="2776220"/>
              <a:ext cx="2609401" cy="16203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Arial"/>
                </a:rPr>
                <a:t>Use information for risk reduction and governance</a:t>
              </a:r>
            </a:p>
          </p:txBody>
        </p:sp>
        <p:sp>
          <p:nvSpPr>
            <p:cNvPr id="10" name="TextBox 112">
              <a:extLst>
                <a:ext uri="{FF2B5EF4-FFF2-40B4-BE49-F238E27FC236}">
                  <a16:creationId xmlns:a16="http://schemas.microsoft.com/office/drawing/2014/main" id="{3407B499-A864-57A5-0816-A79E0CAF0672}"/>
                </a:ext>
              </a:extLst>
            </p:cNvPr>
            <p:cNvSpPr txBox="1"/>
            <p:nvPr/>
          </p:nvSpPr>
          <p:spPr>
            <a:xfrm>
              <a:off x="8053426" y="1766189"/>
              <a:ext cx="2668554" cy="114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sym typeface="Arial"/>
                </a:rPr>
                <a:t>Downstream</a:t>
              </a:r>
              <a:endParaRPr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11" name="Left-right Arrow Callout 16">
              <a:extLst>
                <a:ext uri="{FF2B5EF4-FFF2-40B4-BE49-F238E27FC236}">
                  <a16:creationId xmlns:a16="http://schemas.microsoft.com/office/drawing/2014/main" id="{406D88FE-C9E3-6A2F-822C-1BA22DA09D6F}"/>
                </a:ext>
              </a:extLst>
            </p:cNvPr>
            <p:cNvSpPr/>
            <p:nvPr/>
          </p:nvSpPr>
          <p:spPr>
            <a:xfrm>
              <a:off x="4210822" y="1975931"/>
              <a:ext cx="3669131" cy="3476195"/>
            </a:xfrm>
            <a:prstGeom prst="leftRightArrowCallout">
              <a:avLst>
                <a:gd name="adj1" fmla="val 16349"/>
                <a:gd name="adj2" fmla="val 16968"/>
                <a:gd name="adj3" fmla="val 8319"/>
                <a:gd name="adj4" fmla="val 75948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TextBox 114">
              <a:extLst>
                <a:ext uri="{FF2B5EF4-FFF2-40B4-BE49-F238E27FC236}">
                  <a16:creationId xmlns:a16="http://schemas.microsoft.com/office/drawing/2014/main" id="{DDECFCF2-7C19-4A9B-C9A3-047D444FC4C6}"/>
                </a:ext>
              </a:extLst>
            </p:cNvPr>
            <p:cNvSpPr txBox="1"/>
            <p:nvPr/>
          </p:nvSpPr>
          <p:spPr>
            <a:xfrm>
              <a:off x="4835925" y="2917018"/>
              <a:ext cx="2451202" cy="23026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Arial"/>
                </a:rPr>
                <a:t>Knowledgeable users that customize products for specific needs</a:t>
              </a:r>
            </a:p>
          </p:txBody>
        </p:sp>
        <p:sp>
          <p:nvSpPr>
            <p:cNvPr id="13" name="TextBox 115">
              <a:extLst>
                <a:ext uri="{FF2B5EF4-FFF2-40B4-BE49-F238E27FC236}">
                  <a16:creationId xmlns:a16="http://schemas.microsoft.com/office/drawing/2014/main" id="{846C1437-F317-F00D-4D71-34F067C9EB6B}"/>
                </a:ext>
              </a:extLst>
            </p:cNvPr>
            <p:cNvSpPr txBox="1"/>
            <p:nvPr/>
          </p:nvSpPr>
          <p:spPr>
            <a:xfrm>
              <a:off x="5020055" y="1974009"/>
              <a:ext cx="2055327" cy="114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sym typeface="Arial"/>
                </a:rPr>
                <a:t>Intermediate</a:t>
              </a:r>
              <a:endParaRPr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387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A1C47FBD-6AC5-11A7-DF58-3E7A140CE35E}"/>
              </a:ext>
            </a:extLst>
          </p:cNvPr>
          <p:cNvSpPr txBox="1"/>
          <p:nvPr/>
        </p:nvSpPr>
        <p:spPr>
          <a:xfrm>
            <a:off x="20946" y="1568402"/>
            <a:ext cx="327892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 ELEMENTS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COASTAL RESILIENCE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5B5BA-7E05-3E5B-18A3-A980544FCF2B}"/>
              </a:ext>
            </a:extLst>
          </p:cNvPr>
          <p:cNvGrpSpPr/>
          <p:nvPr/>
        </p:nvGrpSpPr>
        <p:grpSpPr>
          <a:xfrm>
            <a:off x="3500590" y="1018527"/>
            <a:ext cx="8691421" cy="5368417"/>
            <a:chOff x="3223490" y="1392601"/>
            <a:chExt cx="8691421" cy="5368417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C8DA9610-46EE-AD02-8048-E390D96F53C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5027176"/>
                </p:ext>
              </p:extLst>
            </p:nvPr>
          </p:nvGraphicFramePr>
          <p:xfrm>
            <a:off x="3223490" y="1392601"/>
            <a:ext cx="8469746" cy="53684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4A0C48-AF76-7D49-FDB4-D820F0750FCB}"/>
                </a:ext>
              </a:extLst>
            </p:cNvPr>
            <p:cNvGrpSpPr/>
            <p:nvPr/>
          </p:nvGrpSpPr>
          <p:grpSpPr>
            <a:xfrm>
              <a:off x="3655290" y="1512966"/>
              <a:ext cx="8259621" cy="5073671"/>
              <a:chOff x="3738416" y="1561238"/>
              <a:chExt cx="8259621" cy="507367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B1EFEB-F72B-5F92-DF37-C0516B3E5C74}"/>
                  </a:ext>
                </a:extLst>
              </p:cNvPr>
              <p:cNvSpPr txBox="1"/>
              <p:nvPr/>
            </p:nvSpPr>
            <p:spPr>
              <a:xfrm>
                <a:off x="8132614" y="1561238"/>
                <a:ext cx="20089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Priority datasets </a:t>
                </a:r>
                <a:endParaRPr lang="en-IN" sz="1600" dirty="0">
                  <a:solidFill>
                    <a:schemeClr val="bg1"/>
                  </a:solidFill>
                </a:endParaRPr>
              </a:p>
              <a:p>
                <a:endParaRPr lang="en-IN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116744-0750-19B5-26B7-476E2701F133}"/>
                  </a:ext>
                </a:extLst>
              </p:cNvPr>
              <p:cNvSpPr txBox="1"/>
              <p:nvPr/>
            </p:nvSpPr>
            <p:spPr>
              <a:xfrm>
                <a:off x="9989127" y="2715899"/>
                <a:ext cx="20089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Knowledge generation and sharing 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50BF7F-055C-407F-37B0-56624CDE246A}"/>
                  </a:ext>
                </a:extLst>
              </p:cNvPr>
              <p:cNvSpPr txBox="1"/>
              <p:nvPr/>
            </p:nvSpPr>
            <p:spPr>
              <a:xfrm>
                <a:off x="9989127" y="4792569"/>
                <a:ext cx="20089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Infrastructure requirements for early warning systems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74454-B805-0D5F-9916-FE59B6171A7C}"/>
                  </a:ext>
                </a:extLst>
              </p:cNvPr>
              <p:cNvSpPr txBox="1"/>
              <p:nvPr/>
            </p:nvSpPr>
            <p:spPr>
              <a:xfrm>
                <a:off x="5091545" y="6050134"/>
                <a:ext cx="20089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Partnerships &amp; resources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AF3462-4916-9A7B-FD6E-67D87B937EF2}"/>
                  </a:ext>
                </a:extLst>
              </p:cNvPr>
              <p:cNvSpPr txBox="1"/>
              <p:nvPr/>
            </p:nvSpPr>
            <p:spPr>
              <a:xfrm>
                <a:off x="3738416" y="3637313"/>
                <a:ext cx="20089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Capacity development  exchange needs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598350-1EC5-B8CF-B3FE-2540E53FFA66}"/>
                  </a:ext>
                </a:extLst>
              </p:cNvPr>
              <p:cNvSpPr txBox="1"/>
              <p:nvPr/>
            </p:nvSpPr>
            <p:spPr>
              <a:xfrm>
                <a:off x="4087090" y="1848060"/>
                <a:ext cx="20089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Technology and innovation solutions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28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>
          <a:extLst>
            <a:ext uri="{FF2B5EF4-FFF2-40B4-BE49-F238E27FC236}">
              <a16:creationId xmlns:a16="http://schemas.microsoft.com/office/drawing/2014/main" id="{B8141C85-CFDC-9368-91B2-D1C2ECCA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9">
            <a:extLst>
              <a:ext uri="{FF2B5EF4-FFF2-40B4-BE49-F238E27FC236}">
                <a16:creationId xmlns:a16="http://schemas.microsoft.com/office/drawing/2014/main" id="{D46C9942-18E8-27AE-DACA-89488B45CAAB}"/>
              </a:ext>
            </a:extLst>
          </p:cNvPr>
          <p:cNvSpPr txBox="1"/>
          <p:nvPr/>
        </p:nvSpPr>
        <p:spPr>
          <a:xfrm>
            <a:off x="1813422" y="6194766"/>
            <a:ext cx="95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9">
            <a:extLst>
              <a:ext uri="{FF2B5EF4-FFF2-40B4-BE49-F238E27FC236}">
                <a16:creationId xmlns:a16="http://schemas.microsoft.com/office/drawing/2014/main" id="{FC9FFEE2-4C5E-E472-5371-D450D06AAF84}"/>
              </a:ext>
            </a:extLst>
          </p:cNvPr>
          <p:cNvSpPr/>
          <p:nvPr/>
        </p:nvSpPr>
        <p:spPr>
          <a:xfrm>
            <a:off x="-2381" y="5861274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1" name="Google Shape;641;p19">
            <a:extLst>
              <a:ext uri="{FF2B5EF4-FFF2-40B4-BE49-F238E27FC236}">
                <a16:creationId xmlns:a16="http://schemas.microsoft.com/office/drawing/2014/main" id="{1B36CACE-F1AD-40E7-EB88-E06112570DA9}"/>
              </a:ext>
            </a:extLst>
          </p:cNvPr>
          <p:cNvGrpSpPr/>
          <p:nvPr/>
        </p:nvGrpSpPr>
        <p:grpSpPr>
          <a:xfrm>
            <a:off x="212764" y="1095422"/>
            <a:ext cx="10085999" cy="4765852"/>
            <a:chOff x="9265" y="1943275"/>
            <a:chExt cx="6991202" cy="4303497"/>
          </a:xfrm>
        </p:grpSpPr>
        <p:grpSp>
          <p:nvGrpSpPr>
            <p:cNvPr id="642" name="Google Shape;642;p19">
              <a:extLst>
                <a:ext uri="{FF2B5EF4-FFF2-40B4-BE49-F238E27FC236}">
                  <a16:creationId xmlns:a16="http://schemas.microsoft.com/office/drawing/2014/main" id="{05FA4D18-C926-BABA-5556-3A597365381E}"/>
                </a:ext>
              </a:extLst>
            </p:cNvPr>
            <p:cNvGrpSpPr/>
            <p:nvPr/>
          </p:nvGrpSpPr>
          <p:grpSpPr>
            <a:xfrm>
              <a:off x="1821497" y="2112262"/>
              <a:ext cx="5178970" cy="4134510"/>
              <a:chOff x="1320255" y="0"/>
              <a:chExt cx="5178970" cy="4134510"/>
            </a:xfrm>
          </p:grpSpPr>
          <p:sp>
            <p:nvSpPr>
              <p:cNvPr id="643" name="Google Shape;643;p19">
                <a:extLst>
                  <a:ext uri="{FF2B5EF4-FFF2-40B4-BE49-F238E27FC236}">
                    <a16:creationId xmlns:a16="http://schemas.microsoft.com/office/drawing/2014/main" id="{30353F96-1450-DF0E-4D90-4105ABE63557}"/>
                  </a:ext>
                </a:extLst>
              </p:cNvPr>
              <p:cNvSpPr/>
              <p:nvPr/>
            </p:nvSpPr>
            <p:spPr>
              <a:xfrm>
                <a:off x="1320255" y="0"/>
                <a:ext cx="4134510" cy="4134510"/>
              </a:xfrm>
              <a:prstGeom prst="triangle">
                <a:avLst>
                  <a:gd name="adj" fmla="val 50000"/>
                </a:avLst>
              </a:prstGeom>
              <a:blipFill rotWithShape="1">
                <a:blip r:embed="rId3">
                  <a:alphaModFix/>
                </a:blip>
                <a:stretch>
                  <a:fillRect l="-80999" r="-80999"/>
                </a:stretch>
              </a:blipFill>
              <a:ln w="127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9">
                <a:extLst>
                  <a:ext uri="{FF2B5EF4-FFF2-40B4-BE49-F238E27FC236}">
                    <a16:creationId xmlns:a16="http://schemas.microsoft.com/office/drawing/2014/main" id="{7706BE40-1344-D2FE-8963-F8BDBDD5C023}"/>
                  </a:ext>
                </a:extLst>
              </p:cNvPr>
              <p:cNvSpPr/>
              <p:nvPr/>
            </p:nvSpPr>
            <p:spPr>
              <a:xfrm>
                <a:off x="3811794" y="413854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9">
                <a:extLst>
                  <a:ext uri="{FF2B5EF4-FFF2-40B4-BE49-F238E27FC236}">
                    <a16:creationId xmlns:a16="http://schemas.microsoft.com/office/drawing/2014/main" id="{4C66ACF2-E1FB-73BC-F6F7-6912AD002F25}"/>
                  </a:ext>
                </a:extLst>
              </p:cNvPr>
              <p:cNvSpPr txBox="1"/>
              <p:nvPr/>
            </p:nvSpPr>
            <p:spPr>
              <a:xfrm>
                <a:off x="3847666" y="449726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Vital Role of Observations 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9">
                <a:extLst>
                  <a:ext uri="{FF2B5EF4-FFF2-40B4-BE49-F238E27FC236}">
                    <a16:creationId xmlns:a16="http://schemas.microsoft.com/office/drawing/2014/main" id="{8BBAB8F3-5596-513F-0E4F-B4BC96F8D028}"/>
                  </a:ext>
                </a:extLst>
              </p:cNvPr>
              <p:cNvSpPr/>
              <p:nvPr/>
            </p:nvSpPr>
            <p:spPr>
              <a:xfrm>
                <a:off x="3811794" y="1240554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9">
                <a:extLst>
                  <a:ext uri="{FF2B5EF4-FFF2-40B4-BE49-F238E27FC236}">
                    <a16:creationId xmlns:a16="http://schemas.microsoft.com/office/drawing/2014/main" id="{C35FFE4B-E575-4CE8-C931-FD8C920D9AB0}"/>
                  </a:ext>
                </a:extLst>
              </p:cNvPr>
              <p:cNvSpPr txBox="1"/>
              <p:nvPr/>
            </p:nvSpPr>
            <p:spPr>
              <a:xfrm>
                <a:off x="3847666" y="1276426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Global Data Sharing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9">
                <a:extLst>
                  <a:ext uri="{FF2B5EF4-FFF2-40B4-BE49-F238E27FC236}">
                    <a16:creationId xmlns:a16="http://schemas.microsoft.com/office/drawing/2014/main" id="{B2B8B075-540B-9484-9D65-A465163A7EFD}"/>
                  </a:ext>
                </a:extLst>
              </p:cNvPr>
              <p:cNvSpPr/>
              <p:nvPr/>
            </p:nvSpPr>
            <p:spPr>
              <a:xfrm>
                <a:off x="3811794" y="2067255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9">
                <a:extLst>
                  <a:ext uri="{FF2B5EF4-FFF2-40B4-BE49-F238E27FC236}">
                    <a16:creationId xmlns:a16="http://schemas.microsoft.com/office/drawing/2014/main" id="{3654D860-FF48-12B6-F369-35E642BB285A}"/>
                  </a:ext>
                </a:extLst>
              </p:cNvPr>
              <p:cNvSpPr txBox="1"/>
              <p:nvPr/>
            </p:nvSpPr>
            <p:spPr>
              <a:xfrm>
                <a:off x="3847666" y="2103127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Crucial datasets for Warnings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9">
                <a:extLst>
                  <a:ext uri="{FF2B5EF4-FFF2-40B4-BE49-F238E27FC236}">
                    <a16:creationId xmlns:a16="http://schemas.microsoft.com/office/drawing/2014/main" id="{0D266EF0-8541-BE51-4531-329F7AAA9E12}"/>
                  </a:ext>
                </a:extLst>
              </p:cNvPr>
              <p:cNvSpPr/>
              <p:nvPr/>
            </p:nvSpPr>
            <p:spPr>
              <a:xfrm>
                <a:off x="3811794" y="2893955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9">
                <a:extLst>
                  <a:ext uri="{FF2B5EF4-FFF2-40B4-BE49-F238E27FC236}">
                    <a16:creationId xmlns:a16="http://schemas.microsoft.com/office/drawing/2014/main" id="{00C63031-11F0-0772-AFA8-C6F123A12A04}"/>
                  </a:ext>
                </a:extLst>
              </p:cNvPr>
              <p:cNvSpPr txBox="1"/>
              <p:nvPr/>
            </p:nvSpPr>
            <p:spPr>
              <a:xfrm>
                <a:off x="3847666" y="2929827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Adaptation Planning Data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2" name="Google Shape;652;p19">
              <a:extLst>
                <a:ext uri="{FF2B5EF4-FFF2-40B4-BE49-F238E27FC236}">
                  <a16:creationId xmlns:a16="http://schemas.microsoft.com/office/drawing/2014/main" id="{833831A5-DEBE-3591-BDAF-511BF6EB6C35}"/>
                </a:ext>
              </a:extLst>
            </p:cNvPr>
            <p:cNvSpPr/>
            <p:nvPr/>
          </p:nvSpPr>
          <p:spPr>
            <a:xfrm rot="864917" flipH="1">
              <a:off x="182453" y="2258369"/>
              <a:ext cx="2751367" cy="1739312"/>
            </a:xfrm>
            <a:prstGeom prst="leftArrowCallout">
              <a:avLst>
                <a:gd name="adj1" fmla="val 18820"/>
                <a:gd name="adj2" fmla="val 24479"/>
                <a:gd name="adj3" fmla="val 25000"/>
                <a:gd name="adj4" fmla="val 66583"/>
              </a:avLst>
            </a:prstGeom>
            <a:solidFill>
              <a:schemeClr val="accen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Meteorological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Seismic &amp; Geophysical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Hydrological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Oceanographic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Human activities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Seabed habitat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Bathymetry, terrain  &amp; geological data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Climate downscaled scenarios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Human health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EA84193D-1D2D-B29A-0FA1-84810E01228B}"/>
              </a:ext>
            </a:extLst>
          </p:cNvPr>
          <p:cNvSpPr txBox="1"/>
          <p:nvPr/>
        </p:nvSpPr>
        <p:spPr>
          <a:xfrm>
            <a:off x="285340" y="662378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  <a:defRPr/>
            </a:pPr>
            <a:r>
              <a:rPr lang="en-US" sz="3200" b="1" cap="all" dirty="0">
                <a:solidFill>
                  <a:schemeClr val="bg1"/>
                </a:solidFill>
              </a:rPr>
              <a:t>Priority Datasets</a:t>
            </a:r>
            <a:r>
              <a:rPr kumimoji="0" lang="es-ES" sz="32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" name="Google Shape;129;p5">
            <a:extLst>
              <a:ext uri="{FF2B5EF4-FFF2-40B4-BE49-F238E27FC236}">
                <a16:creationId xmlns:a16="http://schemas.microsoft.com/office/drawing/2014/main" id="{F4B4154D-013B-B51D-1CD6-B112BC1A73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6276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3215</TotalTime>
  <Words>1842</Words>
  <Application>Microsoft Office PowerPoint</Application>
  <PresentationFormat>Widescreen</PresentationFormat>
  <Paragraphs>213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ArialUnicodeMS</vt:lpstr>
      <vt:lpstr>Arial</vt:lpstr>
      <vt:lpstr>Calibri</vt:lpstr>
      <vt:lpstr>Century Gothic</vt:lpstr>
      <vt:lpstr>Gill Sans MT</vt:lpstr>
      <vt:lpstr>Gill Sans Nova</vt:lpstr>
      <vt:lpstr>Palatino Linotype</vt:lpstr>
      <vt:lpstr>Roboto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 Torres | Gruporic</dc:creator>
  <cp:lastModifiedBy>Chang Seng, Denis</cp:lastModifiedBy>
  <cp:revision>282</cp:revision>
  <dcterms:created xsi:type="dcterms:W3CDTF">2024-01-30T10:58:50Z</dcterms:created>
  <dcterms:modified xsi:type="dcterms:W3CDTF">2025-01-10T11:44:52Z</dcterms:modified>
</cp:coreProperties>
</file>