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4" r:id="rId5"/>
    <p:sldId id="265" r:id="rId6"/>
    <p:sldId id="260" r:id="rId7"/>
    <p:sldId id="261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5" autoAdjust="0"/>
    <p:restoredTop sz="94660"/>
  </p:normalViewPr>
  <p:slideViewPr>
    <p:cSldViewPr snapToGrid="0">
      <p:cViewPr varScale="1">
        <p:scale>
          <a:sx n="55" d="100"/>
          <a:sy n="55" d="100"/>
        </p:scale>
        <p:origin x="3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A1ACD-FED3-5E61-5F60-37F5788422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7F1FD1-3EC4-8CDC-49BC-4575DF22B6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99DD3C-CDA0-A286-7ACE-BE93FD26D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8A476-960A-4EB2-B9A8-30DD348E0D2A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DE3B6F-2BA1-B447-AE9C-10288DA49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B4C5EF-33A6-CCCF-A2A4-58981E6E6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9F65E-ED74-474E-B245-2F40CCA59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44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AA6A6-7E04-9C92-FDBF-D5F0DEE7A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2DD350-E5B7-EDD8-9E9F-1DF9DAF617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15F21D-F5CC-918E-8182-6C35E678A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8A476-960A-4EB2-B9A8-30DD348E0D2A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FAEB2-95D8-619F-BAE1-A94A25BEF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99AA6-52B5-2A14-A52F-A95051BBB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9F65E-ED74-474E-B245-2F40CCA59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849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2B03CB-837B-E188-D79D-F3EFE4C7EA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8C803E-2067-7A16-3C2D-E7D9F732DA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B0018-17CC-5F82-AB8E-54800A83D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8A476-960A-4EB2-B9A8-30DD348E0D2A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C41B6-F152-4A18-ACA6-3EF69C771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040605-8562-BD6A-4B7A-2E25935A5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9F65E-ED74-474E-B245-2F40CCA59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343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51AF0-2985-B2EE-3A7F-4BC74CE95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06CFC-F0A5-626A-7791-295C64F87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473532-4359-B61E-B581-817AD29CB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8A476-960A-4EB2-B9A8-30DD348E0D2A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3F4121-2894-5969-0351-763C28C65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E43DBB-89F6-82BD-BD9C-BAD9E0447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9F65E-ED74-474E-B245-2F40CCA59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941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D969A-B7DF-A2DE-FB59-9FB898ECA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671A46-9645-E151-4009-875EB8FF43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238D2-8A12-61A3-C57A-CE18616B8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8A476-960A-4EB2-B9A8-30DD348E0D2A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541E8-7166-9188-6D26-494F7200F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B7DA3-CBBF-3991-1465-C0E618B5F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9F65E-ED74-474E-B245-2F40CCA59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879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A0AD1-1A90-3B6F-0761-65D345E62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F0C71-A72A-CF4F-3D10-7771D758B4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3D12E0-E5AB-9F85-4404-BE9DFF2D8C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ED1E5A-3D3F-2572-9FC0-02F3233D8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8A476-960A-4EB2-B9A8-30DD348E0D2A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3D6741-D5ED-A121-1571-61F1FD805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05FB3B-B12F-E5F3-E8E8-D9BD3BA5A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9F65E-ED74-474E-B245-2F40CCA59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76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9DA1B-84F4-61EC-D0C9-3C0F0D170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8062DB-3C8E-BF18-24E6-06E2DA8C7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11F443-8F84-67E6-EE25-CA17AB0B65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AE2DE9-FBF9-F9AA-F959-893C52545C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7C1CBB-1B87-2A67-D95D-E03DD0BB0E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F27C46-9A47-854C-2BC6-C169BF57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8A476-960A-4EB2-B9A8-30DD348E0D2A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8BFE92-1E42-6576-4917-CEBDE18CF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BF6F92-C35C-AA90-7477-BEDA9A977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9F65E-ED74-474E-B245-2F40CCA59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1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F4936-A168-8C06-6190-921B8BEF7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B54DF4-06D6-CFFF-4294-48DD3F0C6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8A476-960A-4EB2-B9A8-30DD348E0D2A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71F8A3-2AF5-3C47-131A-D9114FF1F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832EB0-50FA-736C-10CA-B7183A47D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9F65E-ED74-474E-B245-2F40CCA59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14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1B545F-4FC4-07E7-DB46-3B2344CC7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8A476-960A-4EB2-B9A8-30DD348E0D2A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59168F-BC4E-F280-5D98-EFA9609CA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02C4D3-4B53-6804-D399-5FE57B5A0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9F65E-ED74-474E-B245-2F40CCA59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26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7CD94-0C6D-86F8-BA38-0545BCB0F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3643D-9805-3B4C-CEC4-076157572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3CBFC4-10C3-D108-1EC9-F767DF0A5F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19BC73-9896-35A5-6DF2-D9948B2F2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8A476-960A-4EB2-B9A8-30DD348E0D2A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EF9D10-9DFE-D3B3-86F7-6F55C86FB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BF34F3-2C88-E79A-0F50-F6C392C3F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9F65E-ED74-474E-B245-2F40CCA59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521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6D8A6-C144-DE02-9CF0-E677B6E7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E25BB2-F999-EB5A-32E3-D3710149FC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F80117-FDB9-4213-5472-C5BC25B505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60DFD9-F505-8151-5009-AE0C32680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8A476-960A-4EB2-B9A8-30DD348E0D2A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C8F65C-D4F8-5675-825A-E4A8B6F7C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7B97DF-F0F0-C69D-7EE4-5BECA09D1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9F65E-ED74-474E-B245-2F40CCA59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419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3373B0-5873-5532-CE73-BF86F86FA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EB74B5-5505-A19F-7A49-BF446444A4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6C43E-18FB-739C-0EB0-74B517DC4D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5C8A476-960A-4EB2-B9A8-30DD348E0D2A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355B4-86CB-66F7-9958-64070560E9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397CAF-8688-B193-A059-5F9CC9B85F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D29F65E-ED74-474E-B245-2F40CCA59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37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609FF9A-4FCE-468E-A86A-C9AB525EAE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21E12D4-3A88-428D-8E5E-AF1AFD923D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Close up image of hands applauding">
            <a:extLst>
              <a:ext uri="{FF2B5EF4-FFF2-40B4-BE49-F238E27FC236}">
                <a16:creationId xmlns:a16="http://schemas.microsoft.com/office/drawing/2014/main" id="{60B47A7E-5539-4D79-010A-D6E77364972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0000"/>
          </a:blip>
          <a:srcRect t="597" b="15134"/>
          <a:stretch/>
        </p:blipFill>
        <p:spPr>
          <a:xfrm>
            <a:off x="-1" y="10"/>
            <a:ext cx="12192001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51B44B8-6474-9BE3-3E5B-9067A43646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914402"/>
            <a:ext cx="10515600" cy="2985923"/>
          </a:xfrm>
        </p:spPr>
        <p:txBody>
          <a:bodyPr>
            <a:normAutofit/>
          </a:bodyPr>
          <a:lstStyle/>
          <a:p>
            <a:r>
              <a:rPr lang="en-US" sz="5200">
                <a:solidFill>
                  <a:srgbClr val="FFFFFF"/>
                </a:solidFill>
              </a:rPr>
              <a:t>TOWS TT Meetings</a:t>
            </a:r>
            <a:br>
              <a:rPr lang="en-US" sz="5200">
                <a:solidFill>
                  <a:srgbClr val="FFFFFF"/>
                </a:solidFill>
              </a:rPr>
            </a:br>
            <a:endParaRPr lang="en-US" sz="520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A9E8AE-D03E-7393-BA98-494459AF49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072040"/>
            <a:ext cx="10515600" cy="138431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20-22 Feb 2025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588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AFAAC9-DFED-CBE9-1381-775DBC239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0070C0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TOWS Joint Task Team</a:t>
            </a:r>
            <a:b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Morning </a:t>
            </a:r>
            <a:b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20 Feb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D25AA38-5864-56A7-93A3-E5E29CD620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4005" y="961812"/>
            <a:ext cx="6203990" cy="5710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444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B74B3A-9A2B-2F2B-C636-85B63A2F3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0070C0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TOWS  Joint Task Team</a:t>
            </a:r>
            <a:b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Afternoon </a:t>
            </a:r>
            <a:b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20 Feb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15EB6A8-9E67-A729-2442-BAF3211BAB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52417" y="961812"/>
            <a:ext cx="7000913" cy="5427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715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D54EDE-0A2D-C88F-9DF9-E2FD8305E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2868491" cy="353412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TT TWO</a:t>
            </a:r>
            <a:b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44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799D32-925C-ADD1-985B-10E9817E9CA0}"/>
              </a:ext>
            </a:extLst>
          </p:cNvPr>
          <p:cNvSpPr txBox="1"/>
          <p:nvPr/>
        </p:nvSpPr>
        <p:spPr>
          <a:xfrm>
            <a:off x="5109127" y="1"/>
            <a:ext cx="6593684" cy="64622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600" b="1" dirty="0">
                <a:effectLst/>
              </a:rPr>
              <a:t> </a:t>
            </a:r>
            <a:endParaRPr lang="en-US" sz="600" dirty="0">
              <a:effectLst/>
            </a:endParaRPr>
          </a:p>
          <a:p>
            <a:pPr marL="911225" marR="1082040">
              <a:lnSpc>
                <a:spcPct val="90000"/>
              </a:lnSpc>
              <a:spcAft>
                <a:spcPts val="800"/>
              </a:spcAft>
            </a:pPr>
            <a:r>
              <a:rPr lang="en-US" sz="1200" b="1" dirty="0">
                <a:effectLst/>
              </a:rPr>
              <a:t>21-22 February 2025</a:t>
            </a:r>
            <a:endParaRPr lang="en-US" sz="1200" dirty="0">
              <a:effectLst/>
            </a:endParaRPr>
          </a:p>
          <a:p>
            <a:pPr marL="911225" marR="1082040">
              <a:lnSpc>
                <a:spcPct val="90000"/>
              </a:lnSpc>
              <a:spcAft>
                <a:spcPts val="800"/>
              </a:spcAft>
            </a:pPr>
            <a:r>
              <a:rPr lang="en-US" sz="1200" dirty="0">
                <a:effectLst/>
              </a:rPr>
              <a:t>21 February 2025: 0900-1730 Local Time (UTC+1)</a:t>
            </a:r>
          </a:p>
          <a:p>
            <a:pPr marL="911225" marR="1082040">
              <a:lnSpc>
                <a:spcPct val="90000"/>
              </a:lnSpc>
              <a:spcAft>
                <a:spcPts val="800"/>
              </a:spcAft>
            </a:pPr>
            <a:r>
              <a:rPr lang="en-US" sz="1200" dirty="0">
                <a:effectLst/>
              </a:rPr>
              <a:t>22 February 2025: 0900-1230 Local Time (UTC+1)</a:t>
            </a:r>
          </a:p>
          <a:p>
            <a:pPr marL="0" marR="0" indent="-228600">
              <a:lnSpc>
                <a:spcPct val="90000"/>
              </a:lnSpc>
              <a:spcBef>
                <a:spcPts val="18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sz="1200" b="1" dirty="0">
              <a:effectLst/>
            </a:endParaRPr>
          </a:p>
          <a:p>
            <a:pPr marL="0" marR="0"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200" b="1" dirty="0">
                <a:effectLst/>
              </a:rPr>
              <a:t>AGENDA OF THE </a:t>
            </a:r>
            <a:endParaRPr lang="en-US" sz="1200" dirty="0">
              <a:effectLst/>
            </a:endParaRPr>
          </a:p>
          <a:p>
            <a:pPr marL="0" marR="0"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200" b="1" dirty="0">
                <a:effectLst/>
              </a:rPr>
              <a:t>TOWS TASK ON TEAM TSUNAMI WATCH OPERATIONS MEETING</a:t>
            </a:r>
            <a:endParaRPr lang="en-US" sz="1200" dirty="0"/>
          </a:p>
          <a:p>
            <a:pPr marL="0" marR="0"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200" b="1" dirty="0">
                <a:effectLst/>
              </a:rPr>
              <a:t> </a:t>
            </a:r>
            <a:endParaRPr lang="en-US" sz="1200" dirty="0">
              <a:effectLst/>
            </a:endParaRPr>
          </a:p>
          <a:p>
            <a:pPr marL="0" marR="0"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200" b="1" dirty="0">
                <a:effectLst/>
              </a:rPr>
              <a:t>21 February 2025</a:t>
            </a:r>
            <a:endParaRPr lang="en-US" sz="1200" dirty="0">
              <a:effectLst/>
            </a:endParaRPr>
          </a:p>
          <a:p>
            <a:pPr marL="342900" marR="0"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</a:rPr>
              <a:t>Welcome and Introductions (0900-0915)</a:t>
            </a:r>
          </a:p>
          <a:p>
            <a:pPr marL="342900" marR="0"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</a:rPr>
              <a:t>Session Organisation (Logistics and agenda) (0915-0930)</a:t>
            </a:r>
          </a:p>
          <a:p>
            <a:pPr marL="342900" marR="0"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</a:rPr>
              <a:t>Discussion on the outcomes of the joint Meeting with TT-DMP (0930-1000)</a:t>
            </a:r>
          </a:p>
          <a:p>
            <a:pPr marL="342900" marR="0"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</a:rPr>
              <a:t>Review of TTTWO Action Items (1000-1030)</a:t>
            </a:r>
          </a:p>
          <a:p>
            <a:pPr marL="228600" marR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</a:rPr>
              <a:t> </a:t>
            </a:r>
          </a:p>
          <a:p>
            <a:pPr marL="228600" marR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200" i="1" dirty="0">
                <a:effectLst/>
              </a:rPr>
              <a:t>Coffee Break and Group Photo (1030-1100)</a:t>
            </a:r>
            <a:endParaRPr lang="en-US" sz="1200" dirty="0">
              <a:effectLst/>
            </a:endParaRPr>
          </a:p>
          <a:p>
            <a:pPr marL="228600" marR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</a:rPr>
              <a:t> </a:t>
            </a:r>
          </a:p>
          <a:p>
            <a:pPr marL="342900" marR="0"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</a:rPr>
              <a:t>Tsunami Watch Operations status and plans in all ICGs (1100-1200)</a:t>
            </a:r>
          </a:p>
          <a:p>
            <a:pPr marL="742950" marR="0"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</a:rPr>
              <a:t>ICG/CARIBE-EWS</a:t>
            </a:r>
          </a:p>
          <a:p>
            <a:pPr marL="742950" marR="0"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</a:rPr>
              <a:t>ICG/IOTWMS</a:t>
            </a:r>
          </a:p>
          <a:p>
            <a:pPr marL="742950" marR="0"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</a:rPr>
              <a:t>ICG/NEAMTWS</a:t>
            </a:r>
          </a:p>
          <a:p>
            <a:pPr marL="742950" marR="0"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</a:rPr>
              <a:t>ICG/PTWS</a:t>
            </a:r>
          </a:p>
          <a:p>
            <a:pPr marL="342900" marR="0"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</a:rPr>
              <a:t>Updates to Area of Coverage and ESZ Maps of the ICGs (1200-1215)</a:t>
            </a:r>
          </a:p>
          <a:p>
            <a:pPr marL="342900" marR="0"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</a:rPr>
              <a:t>Tsunami Service Provision Considerations for Events Outside ICG Earthquake Source Zones (1215-1230)</a:t>
            </a:r>
          </a:p>
          <a:p>
            <a:pPr marL="342900" marR="0"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</a:rPr>
              <a:t>Updates on Products for Maritime Community (1230-1245)</a:t>
            </a:r>
          </a:p>
          <a:p>
            <a:pPr marL="342900" marR="0"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</a:rPr>
              <a:t>Optimal Seismic and Sea level Monitoring Networks (1245-1300)</a:t>
            </a:r>
          </a:p>
          <a:p>
            <a:pPr marL="228600" marR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</a:rPr>
              <a:t> </a:t>
            </a:r>
          </a:p>
          <a:p>
            <a:pPr marL="228600" marR="0"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200" i="1" dirty="0">
                <a:effectLst/>
              </a:rPr>
              <a:t>Lunch Break (1300-1430)</a:t>
            </a:r>
            <a:endParaRPr lang="en-US" sz="1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74218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174274-08D5-412F-64DD-E68248D29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TT TWO</a:t>
            </a:r>
            <a:b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44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8CE41B-26A7-C4D7-8DB2-BA39AD92AB4D}"/>
              </a:ext>
            </a:extLst>
          </p:cNvPr>
          <p:cNvSpPr txBox="1"/>
          <p:nvPr/>
        </p:nvSpPr>
        <p:spPr>
          <a:xfrm>
            <a:off x="5370153" y="1526032"/>
            <a:ext cx="6459174" cy="49361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</a:rPr>
              <a:t>Discussion on SOPs for Tsunamis Generated by non-seismic sources (1430-1530)</a:t>
            </a:r>
          </a:p>
          <a:p>
            <a:pPr marL="742950" marR="0"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</a:rPr>
              <a:t>Tsunami Generated by Volcanoes </a:t>
            </a:r>
          </a:p>
          <a:p>
            <a:pPr marL="742950" marR="0"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Meteo</a:t>
            </a:r>
            <a:r>
              <a:rPr lang="en-US" sz="1400" dirty="0">
                <a:effectLst/>
              </a:rPr>
              <a:t>-tsunami</a:t>
            </a:r>
          </a:p>
          <a:p>
            <a:pPr marL="742950" marR="0" lvl="1"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</a:rPr>
              <a:t>Other non-seismic sources</a:t>
            </a:r>
          </a:p>
          <a:p>
            <a:pPr marR="0">
              <a:lnSpc>
                <a:spcPct val="90000"/>
              </a:lnSpc>
              <a:spcAft>
                <a:spcPts val="800"/>
              </a:spcAft>
            </a:pPr>
            <a:endParaRPr lang="en-US" sz="1400" dirty="0">
              <a:effectLst/>
            </a:endParaRPr>
          </a:p>
          <a:p>
            <a:pPr marL="228600" marR="0"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i="1" dirty="0">
                <a:effectLst/>
              </a:rPr>
              <a:t>Coffee Break (1530-1600)</a:t>
            </a:r>
            <a:endParaRPr lang="en-US" sz="1400" dirty="0">
              <a:effectLst/>
            </a:endParaRPr>
          </a:p>
          <a:p>
            <a:pPr marL="342900" marR="0"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</a:rPr>
              <a:t>Common Format for the TSPs’ Tsunami Products (1600-1630)</a:t>
            </a:r>
          </a:p>
          <a:p>
            <a:pPr marL="342900" marR="0" lvl="0"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</a:rPr>
              <a:t>Updates on the Global Service Definition Document (1630-1730)</a:t>
            </a:r>
          </a:p>
          <a:p>
            <a:pPr marL="0" marR="0"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1400" dirty="0">
              <a:effectLst/>
            </a:endParaRPr>
          </a:p>
          <a:p>
            <a:pPr marL="0" marR="0"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effectLst/>
              </a:rPr>
              <a:t>22 February 2025</a:t>
            </a:r>
            <a:endParaRPr lang="en-US" sz="1400" dirty="0">
              <a:effectLst/>
            </a:endParaRPr>
          </a:p>
          <a:p>
            <a:pPr marL="342900" marR="0" lvl="0"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</a:rPr>
              <a:t>Support for Ocean Decade Tsunami Programme Research &amp; Development</a:t>
            </a:r>
          </a:p>
          <a:p>
            <a:pPr marL="0" marR="0"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</a:rPr>
              <a:t>Implementation Plan (0900-0930)</a:t>
            </a:r>
          </a:p>
          <a:p>
            <a:pPr marL="342900" marR="0"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</a:rPr>
              <a:t>TT-TWO Work Plan (0930-1030)</a:t>
            </a:r>
          </a:p>
          <a:p>
            <a:pPr marR="0">
              <a:lnSpc>
                <a:spcPct val="90000"/>
              </a:lnSpc>
            </a:pPr>
            <a:r>
              <a:rPr lang="en-US" sz="1400" i="1" dirty="0">
                <a:effectLst/>
              </a:rPr>
              <a:t> </a:t>
            </a:r>
            <a:endParaRPr lang="en-US" sz="1400" dirty="0">
              <a:effectLst/>
            </a:endParaRPr>
          </a:p>
          <a:p>
            <a:pPr marL="228600" marR="0"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i="1" dirty="0">
                <a:effectLst/>
              </a:rPr>
              <a:t>Coffee Break (1030-1100)</a:t>
            </a:r>
            <a:r>
              <a:rPr lang="en-US" sz="1400" dirty="0">
                <a:effectLst/>
              </a:rPr>
              <a:t> </a:t>
            </a:r>
          </a:p>
          <a:p>
            <a:pPr marL="342900" marR="0"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</a:rPr>
              <a:t>AOB (1100-1115)</a:t>
            </a:r>
          </a:p>
          <a:p>
            <a:pPr marL="342900" marR="0" lvl="0"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</a:rPr>
              <a:t>Recommendations and Report to the TOWS-WG (1115-1230)</a:t>
            </a:r>
          </a:p>
        </p:txBody>
      </p:sp>
    </p:spTree>
    <p:extLst>
      <p:ext uri="{BB962C8B-B14F-4D97-AF65-F5344CB8AC3E}">
        <p14:creationId xmlns:p14="http://schemas.microsoft.com/office/powerpoint/2010/main" val="4102590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CD0853-C541-618E-2891-43CC01335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00B0F0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br>
              <a:rPr lang="en-US" sz="2600" dirty="0">
                <a:solidFill>
                  <a:srgbClr val="FFFFFF"/>
                </a:solidFill>
              </a:rPr>
            </a:br>
            <a:r>
              <a:rPr lang="en-US" sz="2600" dirty="0">
                <a:solidFill>
                  <a:srgbClr val="FFFFFF"/>
                </a:solidFill>
              </a:rPr>
              <a:t>TT – DMP</a:t>
            </a:r>
            <a:br>
              <a:rPr lang="en-US" sz="2600" dirty="0">
                <a:solidFill>
                  <a:srgbClr val="FFFFFF"/>
                </a:solidFill>
              </a:rPr>
            </a:br>
            <a:br>
              <a:rPr lang="en-US" sz="2600" dirty="0">
                <a:solidFill>
                  <a:srgbClr val="FFFFFF"/>
                </a:solidFill>
              </a:rPr>
            </a:br>
            <a:r>
              <a:rPr lang="en-US" sz="2600" dirty="0">
                <a:solidFill>
                  <a:srgbClr val="FFFFFF"/>
                </a:solidFill>
              </a:rPr>
              <a:t>Morning </a:t>
            </a:r>
            <a:br>
              <a:rPr lang="en-US" sz="2600" dirty="0">
                <a:solidFill>
                  <a:srgbClr val="FFFFFF"/>
                </a:solidFill>
              </a:rPr>
            </a:br>
            <a:r>
              <a:rPr lang="en-US" sz="2600" dirty="0">
                <a:solidFill>
                  <a:srgbClr val="FFFFFF"/>
                </a:solidFill>
              </a:rPr>
              <a:t>21 Feb</a:t>
            </a:r>
            <a:endParaRPr lang="en-US" sz="2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C16169F-2822-7F2F-5CB2-874957C702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624634"/>
              </p:ext>
            </p:extLst>
          </p:nvPr>
        </p:nvGraphicFramePr>
        <p:xfrm>
          <a:off x="4038600" y="989183"/>
          <a:ext cx="7513319" cy="5127408"/>
        </p:xfrm>
        <a:graphic>
          <a:graphicData uri="http://schemas.openxmlformats.org/drawingml/2006/table">
            <a:tbl>
              <a:tblPr firstRow="1" bandRow="1"/>
              <a:tblGrid>
                <a:gridCol w="1085479">
                  <a:extLst>
                    <a:ext uri="{9D8B030D-6E8A-4147-A177-3AD203B41FA5}">
                      <a16:colId xmlns:a16="http://schemas.microsoft.com/office/drawing/2014/main" val="2109486133"/>
                    </a:ext>
                  </a:extLst>
                </a:gridCol>
                <a:gridCol w="4371352">
                  <a:extLst>
                    <a:ext uri="{9D8B030D-6E8A-4147-A177-3AD203B41FA5}">
                      <a16:colId xmlns:a16="http://schemas.microsoft.com/office/drawing/2014/main" val="2616569205"/>
                    </a:ext>
                  </a:extLst>
                </a:gridCol>
                <a:gridCol w="2056488">
                  <a:extLst>
                    <a:ext uri="{9D8B030D-6E8A-4147-A177-3AD203B41FA5}">
                      <a16:colId xmlns:a16="http://schemas.microsoft.com/office/drawing/2014/main" val="144491154"/>
                    </a:ext>
                  </a:extLst>
                </a:gridCol>
              </a:tblGrid>
              <a:tr h="406422">
                <a:tc>
                  <a:txBody>
                    <a:bodyPr/>
                    <a:lstStyle/>
                    <a:p>
                      <a:pPr marL="208280" indent="-67945" rtl="0" fontAlgn="t">
                        <a:spcAft>
                          <a:spcPts val="80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Local Time (UTC+9)</a:t>
                      </a:r>
                      <a:endParaRPr lang="en-US" sz="1600">
                        <a:effectLst/>
                      </a:endParaRPr>
                    </a:p>
                  </a:txBody>
                  <a:tcPr marL="41606" marR="41606" marT="20803" marB="2080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1469390" marR="1450975" algn="ctr" rtl="0" fontAlgn="t">
                        <a:spcBef>
                          <a:spcPts val="50"/>
                        </a:spcBef>
                        <a:spcAft>
                          <a:spcPts val="80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Topic</a:t>
                      </a:r>
                      <a:endParaRPr lang="en-US" sz="1600">
                        <a:effectLst/>
                      </a:endParaRPr>
                    </a:p>
                  </a:txBody>
                  <a:tcPr marL="41606" marR="41606" marT="20803" marB="2080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476250" marR="459105" algn="ctr" rtl="0" fontAlgn="t">
                        <a:spcBef>
                          <a:spcPts val="50"/>
                        </a:spcBef>
                        <a:spcAft>
                          <a:spcPts val="80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Lead</a:t>
                      </a:r>
                      <a:endParaRPr lang="en-US" sz="1600">
                        <a:effectLst/>
                      </a:endParaRPr>
                    </a:p>
                  </a:txBody>
                  <a:tcPr marL="41606" marR="41606" marT="20803" marB="2080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484759"/>
                  </a:ext>
                </a:extLst>
              </a:tr>
              <a:tr h="514361">
                <a:tc>
                  <a:txBody>
                    <a:bodyPr/>
                    <a:lstStyle/>
                    <a:p>
                      <a:pPr marL="73660" rtl="0" fontAlgn="t">
                        <a:spcBef>
                          <a:spcPts val="50"/>
                        </a:spcBef>
                        <a:spcAft>
                          <a:spcPts val="80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09:00 – 09:15</a:t>
                      </a:r>
                      <a:endParaRPr lang="en-US" sz="1600">
                        <a:effectLst/>
                      </a:endParaRPr>
                    </a:p>
                  </a:txBody>
                  <a:tcPr marL="41606" marR="41606" marT="20803" marB="2080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9850" rtl="0" fontAlgn="base">
                        <a:spcBef>
                          <a:spcPts val="50"/>
                        </a:spcBef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SESSION ORGANISATION</a:t>
                      </a:r>
                    </a:p>
                    <a:p>
                      <a:pPr marL="73025" rtl="0" fontAlgn="t">
                        <a:spcAft>
                          <a:spcPts val="80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Logistics and agenda</a:t>
                      </a:r>
                      <a:endParaRPr lang="en-US" sz="1600">
                        <a:effectLst/>
                      </a:endParaRPr>
                    </a:p>
                  </a:txBody>
                  <a:tcPr marL="41606" marR="41606" marT="20803" marB="2080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" marR="372745" rtl="0" fontAlgn="t">
                        <a:spcBef>
                          <a:spcPts val="50"/>
                        </a:spcBef>
                        <a:spcAft>
                          <a:spcPts val="80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Harkunti Rahayu Secretariat</a:t>
                      </a:r>
                      <a:endParaRPr lang="en-US" sz="1600">
                        <a:effectLst/>
                      </a:endParaRPr>
                    </a:p>
                  </a:txBody>
                  <a:tcPr marL="41606" marR="41606" marT="20803" marB="2080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2048030"/>
                  </a:ext>
                </a:extLst>
              </a:tr>
              <a:tr h="406422">
                <a:tc>
                  <a:txBody>
                    <a:bodyPr/>
                    <a:lstStyle/>
                    <a:p>
                      <a:pPr marL="73660" rtl="0" fontAlgn="t">
                        <a:spcBef>
                          <a:spcPts val="55"/>
                        </a:spcBef>
                        <a:spcAft>
                          <a:spcPts val="80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09:15:10:00</a:t>
                      </a:r>
                      <a:endParaRPr lang="en-US" sz="1600">
                        <a:effectLst/>
                      </a:endParaRPr>
                    </a:p>
                  </a:txBody>
                  <a:tcPr marL="41606" marR="41606" marT="20803" marB="2080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9850" marR="375285" rtl="0" fontAlgn="base">
                        <a:spcBef>
                          <a:spcPts val="55"/>
                        </a:spcBef>
                        <a:spcAft>
                          <a:spcPts val="800"/>
                        </a:spcAft>
                        <a:buFont typeface="+mj-lt"/>
                        <a:buAutoNum type="arabicPeriod" startAt="2"/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DISCUSS OUTCOMES OF THE JOINT MEETING WITH TT TWO</a:t>
                      </a:r>
                    </a:p>
                  </a:txBody>
                  <a:tcPr marL="41606" marR="41606" marT="20803" marB="2080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540" rtl="0" fontAlgn="t">
                        <a:spcBef>
                          <a:spcPts val="55"/>
                        </a:spcBef>
                        <a:spcAft>
                          <a:spcPts val="80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</a:t>
                      </a:r>
                      <a:endParaRPr lang="en-US" sz="1600">
                        <a:effectLst/>
                      </a:endParaRPr>
                    </a:p>
                  </a:txBody>
                  <a:tcPr marL="41606" marR="41606" marT="20803" marB="2080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3042219"/>
                  </a:ext>
                </a:extLst>
              </a:tr>
              <a:tr h="244514">
                <a:tc>
                  <a:txBody>
                    <a:bodyPr/>
                    <a:lstStyle/>
                    <a:p>
                      <a:pPr marL="105410" rtl="0" fontAlgn="t">
                        <a:spcBef>
                          <a:spcPts val="50"/>
                        </a:spcBef>
                        <a:spcAft>
                          <a:spcPts val="80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10:00-10:30</a:t>
                      </a:r>
                      <a:endParaRPr lang="en-US" sz="1600">
                        <a:effectLst/>
                      </a:endParaRPr>
                    </a:p>
                  </a:txBody>
                  <a:tcPr marL="41606" marR="41606" marT="20803" marB="2080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9850" rtl="0" fontAlgn="base">
                        <a:spcBef>
                          <a:spcPts val="50"/>
                        </a:spcBef>
                        <a:spcAft>
                          <a:spcPts val="800"/>
                        </a:spcAft>
                        <a:buFont typeface="+mj-lt"/>
                        <a:buAutoNum type="arabicPeriod" startAt="3"/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REVIEW KEY ACTION ITEMS (MAIN ISSUES)</a:t>
                      </a:r>
                    </a:p>
                  </a:txBody>
                  <a:tcPr marL="41606" marR="41606" marT="20803" marB="2080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50"/>
                        </a:spcBef>
                        <a:spcAft>
                          <a:spcPts val="80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</a:t>
                      </a:r>
                      <a:endParaRPr lang="en-US" sz="1600">
                        <a:effectLst/>
                      </a:endParaRPr>
                    </a:p>
                  </a:txBody>
                  <a:tcPr marL="41606" marR="41606" marT="20803" marB="2080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6295611"/>
                  </a:ext>
                </a:extLst>
              </a:tr>
              <a:tr h="600710">
                <a:tc>
                  <a:txBody>
                    <a:bodyPr/>
                    <a:lstStyle/>
                    <a:p>
                      <a:pPr marL="73660" rtl="0" fontAlgn="t">
                        <a:spcBef>
                          <a:spcPts val="50"/>
                        </a:spcBef>
                        <a:spcAft>
                          <a:spcPts val="80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10:30-11:00</a:t>
                      </a:r>
                      <a:endParaRPr lang="en-US" sz="1600">
                        <a:effectLst/>
                      </a:endParaRPr>
                    </a:p>
                  </a:txBody>
                  <a:tcPr marL="41606" marR="41606" marT="20803" marB="2080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66675" algn="ctr" rtl="0" fontAlgn="t">
                        <a:spcBef>
                          <a:spcPts val="50"/>
                        </a:spcBef>
                        <a:spcAft>
                          <a:spcPts val="800"/>
                        </a:spcAft>
                      </a:pPr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Break</a:t>
                      </a:r>
                      <a:endParaRPr lang="en-US" sz="1600">
                        <a:effectLst/>
                      </a:endParaRPr>
                    </a:p>
                  </a:txBody>
                  <a:tcPr marL="41606" marR="41606" marT="20803" marB="2080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en-US" sz="1600">
                          <a:effectLst/>
                        </a:rPr>
                      </a:br>
                      <a:endParaRPr lang="en-US" sz="1600">
                        <a:effectLst/>
                      </a:endParaRPr>
                    </a:p>
                  </a:txBody>
                  <a:tcPr marL="41606" marR="41606" marT="20803" marB="2080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154795"/>
                  </a:ext>
                </a:extLst>
              </a:tr>
              <a:tr h="600710">
                <a:tc>
                  <a:txBody>
                    <a:bodyPr/>
                    <a:lstStyle/>
                    <a:p>
                      <a:pPr marL="73660" rtl="0" fontAlgn="t">
                        <a:spcBef>
                          <a:spcPts val="50"/>
                        </a:spcBef>
                        <a:spcAft>
                          <a:spcPts val="80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[11:00-17:00]</a:t>
                      </a:r>
                      <a:endParaRPr lang="en-US" sz="1600">
                        <a:effectLst/>
                      </a:endParaRPr>
                    </a:p>
                  </a:txBody>
                  <a:tcPr marL="41606" marR="41606" marT="20803" marB="2080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9850" rtl="0" fontAlgn="base">
                        <a:spcBef>
                          <a:spcPts val="50"/>
                        </a:spcBef>
                        <a:spcAft>
                          <a:spcPts val="800"/>
                        </a:spcAft>
                        <a:buFont typeface="+mj-lt"/>
                        <a:buAutoNum type="arabicPeriod" startAt="4"/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TSUNAMI READY</a:t>
                      </a:r>
                    </a:p>
                  </a:txBody>
                  <a:tcPr marL="41606" marR="41606" marT="20803" marB="2080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en-US" sz="1600">
                          <a:effectLst/>
                        </a:rPr>
                      </a:br>
                      <a:endParaRPr lang="en-US" sz="1600">
                        <a:effectLst/>
                      </a:endParaRPr>
                    </a:p>
                  </a:txBody>
                  <a:tcPr marL="41606" marR="41606" marT="20803" marB="2080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6347280"/>
                  </a:ext>
                </a:extLst>
              </a:tr>
              <a:tr h="406422">
                <a:tc>
                  <a:txBody>
                    <a:bodyPr/>
                    <a:lstStyle/>
                    <a:p>
                      <a:pPr marL="73660" rtl="0" fontAlgn="t">
                        <a:spcBef>
                          <a:spcPts val="50"/>
                        </a:spcBef>
                        <a:spcAft>
                          <a:spcPts val="80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11:00-11:45</a:t>
                      </a:r>
                      <a:endParaRPr lang="en-US" sz="1600">
                        <a:effectLst/>
                      </a:endParaRPr>
                    </a:p>
                  </a:txBody>
                  <a:tcPr marL="41606" marR="41606" marT="20803" marB="2080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9850" rtl="0" fontAlgn="base">
                        <a:spcBef>
                          <a:spcPts val="50"/>
                        </a:spcBef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Tsunami Ready Implementation Status</a:t>
                      </a:r>
                    </a:p>
                  </a:txBody>
                  <a:tcPr marL="41606" marR="41606" marT="20803" marB="2080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540" marR="273050" rtl="0" fontAlgn="t">
                        <a:spcBef>
                          <a:spcPts val="50"/>
                        </a:spcBef>
                        <a:spcAft>
                          <a:spcPts val="80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Presentations by TT reps each ICG</a:t>
                      </a:r>
                      <a:endParaRPr lang="en-US" sz="1600">
                        <a:effectLst/>
                      </a:endParaRPr>
                    </a:p>
                  </a:txBody>
                  <a:tcPr marL="41606" marR="41606" marT="20803" marB="2080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195819"/>
                  </a:ext>
                </a:extLst>
              </a:tr>
              <a:tr h="1458819">
                <a:tc>
                  <a:txBody>
                    <a:bodyPr/>
                    <a:lstStyle/>
                    <a:p>
                      <a:pPr marL="73660" rtl="0" fontAlgn="t">
                        <a:spcBef>
                          <a:spcPts val="50"/>
                        </a:spcBef>
                        <a:spcAft>
                          <a:spcPts val="80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11:45-12:15</a:t>
                      </a:r>
                      <a:endParaRPr lang="en-US" sz="1600">
                        <a:effectLst/>
                      </a:endParaRPr>
                    </a:p>
                  </a:txBody>
                  <a:tcPr marL="41606" marR="41606" marT="20803" marB="2080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9850" rtl="0" fontAlgn="base">
                        <a:spcBef>
                          <a:spcPts val="50"/>
                        </a:spcBef>
                        <a:spcAft>
                          <a:spcPts val="800"/>
                        </a:spcAft>
                        <a:buFont typeface="+mj-lt"/>
                        <a:buAutoNum type="arabicPeriod" startAt="2"/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Synergy with Local and National Resilient Programmes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[Tsunami Parity (15 min),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527050" rtl="0" fontAlgn="t">
                        <a:spcBef>
                          <a:spcPts val="50"/>
                        </a:spcBef>
                        <a:spcAft>
                          <a:spcPts val="800"/>
                        </a:spcAft>
                      </a:pPr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 progress made for establishing the Tsunami Ready Equivalency for the PTWS</a:t>
                      </a:r>
                      <a:endParaRPr lang="en-US" sz="1600">
                        <a:effectLst/>
                      </a:endParaRPr>
                    </a:p>
                    <a:p>
                      <a:pPr marL="527050" rtl="0" fontAlgn="t">
                        <a:spcBef>
                          <a:spcPts val="50"/>
                        </a:spcBef>
                        <a:spcAft>
                          <a:spcPts val="80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MCR2030, including Tsunami and Critical Infrastructures, and ISO 22328-3 (Community-based Early Warning Systems for Tsunamis)]</a:t>
                      </a:r>
                      <a:endParaRPr lang="en-US" sz="1600">
                        <a:effectLst/>
                      </a:endParaRPr>
                    </a:p>
                  </a:txBody>
                  <a:tcPr marL="41606" marR="41606" marT="20803" marB="2080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50"/>
                        </a:spcBef>
                        <a:spcAft>
                          <a:spcPts val="80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Ashleigh Fromont </a:t>
                      </a:r>
                      <a:endParaRPr lang="en-US" sz="1600" dirty="0">
                        <a:effectLst/>
                      </a:endParaRPr>
                    </a:p>
                    <a:p>
                      <a:pPr marL="2540" rtl="0" fontAlgn="t">
                        <a:spcBef>
                          <a:spcPts val="50"/>
                        </a:spcBef>
                        <a:spcAft>
                          <a:spcPts val="80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Harkunti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Rahayut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Denis Chang Seng/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Ardito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Kodija</a:t>
                      </a:r>
                      <a:endParaRPr lang="en-US" sz="1600" dirty="0">
                        <a:effectLst/>
                      </a:endParaRPr>
                    </a:p>
                    <a:p>
                      <a:pPr marL="2540" marR="273050" rtl="0" fontAlgn="t">
                        <a:spcBef>
                          <a:spcPts val="50"/>
                        </a:spcBef>
                        <a:spcAft>
                          <a:spcPts val="80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Indonesia BMKG or Laura Kong</a:t>
                      </a:r>
                      <a:endParaRPr lang="en-US" sz="1600" dirty="0">
                        <a:effectLst/>
                      </a:endParaRPr>
                    </a:p>
                  </a:txBody>
                  <a:tcPr marL="41606" marR="41606" marT="20803" marB="2080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7979140"/>
                  </a:ext>
                </a:extLst>
              </a:tr>
              <a:tr h="244514">
                <a:tc>
                  <a:txBody>
                    <a:bodyPr/>
                    <a:lstStyle/>
                    <a:p>
                      <a:pPr marL="73660" rtl="0" fontAlgn="t">
                        <a:spcBef>
                          <a:spcPts val="50"/>
                        </a:spcBef>
                        <a:spcAft>
                          <a:spcPts val="80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12:15-12:30</a:t>
                      </a:r>
                      <a:endParaRPr lang="en-US" sz="1600">
                        <a:effectLst/>
                      </a:endParaRPr>
                    </a:p>
                  </a:txBody>
                  <a:tcPr marL="41606" marR="41606" marT="20803" marB="2080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9850" rtl="0" fontAlgn="base">
                        <a:spcBef>
                          <a:spcPts val="50"/>
                        </a:spcBef>
                        <a:spcAft>
                          <a:spcPts val="800"/>
                        </a:spcAft>
                        <a:buFont typeface="+mj-lt"/>
                        <a:buAutoNum type="arabicPeriod" startAt="3"/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Tsunami Ready Tool Kit</a:t>
                      </a:r>
                    </a:p>
                  </a:txBody>
                  <a:tcPr marL="41606" marR="41606" marT="20803" marB="2080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540" rtl="0" fontAlgn="t">
                        <a:spcBef>
                          <a:spcPts val="50"/>
                        </a:spcBef>
                        <a:spcAft>
                          <a:spcPts val="80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Laura Kong and Ardito Kodijat</a:t>
                      </a:r>
                      <a:endParaRPr lang="en-US" sz="1600">
                        <a:effectLst/>
                      </a:endParaRPr>
                    </a:p>
                  </a:txBody>
                  <a:tcPr marL="41606" marR="41606" marT="20803" marB="2080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7821929"/>
                  </a:ext>
                </a:extLst>
              </a:tr>
              <a:tr h="244514">
                <a:tc>
                  <a:txBody>
                    <a:bodyPr/>
                    <a:lstStyle/>
                    <a:p>
                      <a:pPr marL="73660" rtl="0" fontAlgn="t">
                        <a:spcBef>
                          <a:spcPts val="50"/>
                        </a:spcBef>
                        <a:spcAft>
                          <a:spcPts val="80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12:30-13:00</a:t>
                      </a:r>
                      <a:endParaRPr lang="en-US" sz="1600">
                        <a:effectLst/>
                      </a:endParaRPr>
                    </a:p>
                  </a:txBody>
                  <a:tcPr marL="41606" marR="41606" marT="20803" marB="2080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9850" rtl="0" fontAlgn="base">
                        <a:spcBef>
                          <a:spcPts val="50"/>
                        </a:spcBef>
                        <a:spcAft>
                          <a:spcPts val="800"/>
                        </a:spcAft>
                        <a:buFont typeface="+mj-lt"/>
                        <a:buAutoNum type="arabicPeriod" startAt="4"/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Tsunami Ready Coalition Implementation Plan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06" marR="41606" marT="20803" marB="2080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540" rtl="0" fontAlgn="t">
                        <a:spcBef>
                          <a:spcPts val="50"/>
                        </a:spcBef>
                        <a:spcAft>
                          <a:spcPts val="80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Laura Kong and David Coetzee</a:t>
                      </a:r>
                      <a:endParaRPr lang="en-US" sz="1600" dirty="0">
                        <a:effectLst/>
                      </a:endParaRPr>
                    </a:p>
                  </a:txBody>
                  <a:tcPr marL="41606" marR="41606" marT="20803" marB="2080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7194488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5BE66ABB-D837-FF35-2D2A-4F0BBC585D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5888" y="-11953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331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F1F0B4-076F-A0B8-DE97-4F6A5209E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00B0F0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TT DMP</a:t>
            </a:r>
            <a:b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Afternoon </a:t>
            </a:r>
            <a:b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21 Feb</a:t>
            </a:r>
            <a:b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Morning </a:t>
            </a:r>
            <a:b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Final 22 Feb</a:t>
            </a:r>
            <a:b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2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A7787FDC-93F4-3774-C0BF-234B0E1094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7013" y="-5921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>
            <a:lvl1pPr indent="31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1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4390C77-8F47-3A36-3311-47003E2F60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628300"/>
              </p:ext>
            </p:extLst>
          </p:nvPr>
        </p:nvGraphicFramePr>
        <p:xfrm>
          <a:off x="4032514" y="122461"/>
          <a:ext cx="7323344" cy="6249828"/>
        </p:xfrm>
        <a:graphic>
          <a:graphicData uri="http://schemas.openxmlformats.org/drawingml/2006/table">
            <a:tbl>
              <a:tblPr firstRow="1" bandRow="1"/>
              <a:tblGrid>
                <a:gridCol w="890366">
                  <a:extLst>
                    <a:ext uri="{9D8B030D-6E8A-4147-A177-3AD203B41FA5}">
                      <a16:colId xmlns:a16="http://schemas.microsoft.com/office/drawing/2014/main" val="3233406578"/>
                    </a:ext>
                  </a:extLst>
                </a:gridCol>
                <a:gridCol w="4498247">
                  <a:extLst>
                    <a:ext uri="{9D8B030D-6E8A-4147-A177-3AD203B41FA5}">
                      <a16:colId xmlns:a16="http://schemas.microsoft.com/office/drawing/2014/main" val="735856292"/>
                    </a:ext>
                  </a:extLst>
                </a:gridCol>
                <a:gridCol w="1934731">
                  <a:extLst>
                    <a:ext uri="{9D8B030D-6E8A-4147-A177-3AD203B41FA5}">
                      <a16:colId xmlns:a16="http://schemas.microsoft.com/office/drawing/2014/main" val="4083946770"/>
                    </a:ext>
                  </a:extLst>
                </a:gridCol>
              </a:tblGrid>
              <a:tr h="203864">
                <a:tc>
                  <a:txBody>
                    <a:bodyPr/>
                    <a:lstStyle/>
                    <a:p>
                      <a:pPr marL="73660" rtl="0" fontAlgn="t">
                        <a:spcBef>
                          <a:spcPts val="55"/>
                        </a:spcBef>
                        <a:spcAft>
                          <a:spcPts val="80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14:00-14: 15</a:t>
                      </a:r>
                      <a:endParaRPr lang="en-US" sz="1400">
                        <a:effectLst/>
                      </a:endParaRPr>
                    </a:p>
                  </a:txBody>
                  <a:tcPr marL="28449" marR="28449" marT="14224" marB="142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3025" algn="ctr" rtl="0" fontAlgn="t">
                        <a:spcBef>
                          <a:spcPts val="55"/>
                        </a:spcBef>
                        <a:spcAft>
                          <a:spcPts val="800"/>
                        </a:spcAft>
                      </a:pP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Tsunami Ready Coalition Implementation Plan (con’t)</a:t>
                      </a:r>
                      <a:endParaRPr lang="en-US" sz="1400">
                        <a:effectLst/>
                      </a:endParaRPr>
                    </a:p>
                  </a:txBody>
                  <a:tcPr marL="28449" marR="28449" marT="14224" marB="142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Aft>
                          <a:spcPts val="80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Laura Kong and David Coetzee</a:t>
                      </a:r>
                      <a:endParaRPr lang="en-US" sz="1400">
                        <a:effectLst/>
                      </a:endParaRPr>
                    </a:p>
                  </a:txBody>
                  <a:tcPr marL="28449" marR="28449" marT="14224" marB="142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9301483"/>
                  </a:ext>
                </a:extLst>
              </a:tr>
              <a:tr h="562744">
                <a:tc>
                  <a:txBody>
                    <a:bodyPr/>
                    <a:lstStyle/>
                    <a:p>
                      <a:pPr marL="73660" rtl="0" fontAlgn="t">
                        <a:spcBef>
                          <a:spcPts val="55"/>
                        </a:spcBef>
                        <a:spcAft>
                          <a:spcPts val="80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[14:15-15:30]</a:t>
                      </a:r>
                      <a:endParaRPr lang="en-US" sz="1400">
                        <a:effectLst/>
                      </a:endParaRPr>
                    </a:p>
                  </a:txBody>
                  <a:tcPr marL="28449" marR="28449" marT="14224" marB="142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73025" algn="ctr" rtl="0" fontAlgn="t">
                        <a:spcBef>
                          <a:spcPts val="55"/>
                        </a:spcBef>
                        <a:spcAft>
                          <a:spcPts val="800"/>
                        </a:spcAft>
                      </a:pP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ROUND TABLE DISCUSSION</a:t>
                      </a:r>
                      <a:endParaRPr lang="en-US" sz="1400">
                        <a:effectLst/>
                      </a:endParaRPr>
                    </a:p>
                  </a:txBody>
                  <a:tcPr marL="28449" marR="28449" marT="14224" marB="142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en-US" sz="1400">
                          <a:effectLst/>
                        </a:rPr>
                      </a:br>
                      <a:endParaRPr lang="en-US" sz="1400">
                        <a:effectLst/>
                      </a:endParaRPr>
                    </a:p>
                  </a:txBody>
                  <a:tcPr marL="28449" marR="28449" marT="14224" marB="142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681958"/>
                  </a:ext>
                </a:extLst>
              </a:tr>
              <a:tr h="2927700">
                <a:tc>
                  <a:txBody>
                    <a:bodyPr/>
                    <a:lstStyle/>
                    <a:p>
                      <a:pPr fontAlgn="t"/>
                      <a:br>
                        <a:rPr lang="en-US" sz="1400">
                          <a:effectLst/>
                        </a:rPr>
                      </a:br>
                      <a:endParaRPr lang="en-US" sz="1400">
                        <a:effectLst/>
                      </a:endParaRPr>
                    </a:p>
                  </a:txBody>
                  <a:tcPr marL="28449" marR="28449" marT="14224" marB="142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9850" rtl="0" fontAlgn="base">
                        <a:spcBef>
                          <a:spcPts val="55"/>
                        </a:spcBef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Policy and Future Implementation: Tsunami Ready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527050" rtl="0" fontAlgn="t">
                        <a:spcBef>
                          <a:spcPts val="55"/>
                        </a:spcBef>
                        <a:spcAft>
                          <a:spcPts val="80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Key questions: </a:t>
                      </a:r>
                      <a:endParaRPr lang="en-US" sz="1100" dirty="0">
                        <a:effectLst/>
                      </a:endParaRPr>
                    </a:p>
                    <a:p>
                      <a:pPr marL="527050" rtl="0" fontAlgn="base">
                        <a:spcBef>
                          <a:spcPts val="55"/>
                        </a:spcBef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How should Tsunami Ready evolve at a policy and national level? How can UNESCO-IOC sustainably engage with both Member States and communities?</a:t>
                      </a:r>
                    </a:p>
                    <a:p>
                      <a:pPr marL="527050" rtl="0" fontAlgn="base">
                        <a:spcBef>
                          <a:spcPts val="55"/>
                        </a:spcBef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How Member States adapt/streamline the </a:t>
                      </a:r>
                      <a:r>
                        <a:rPr lang="en-US" sz="11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programme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into their national disaster risk reduction legislative framework?</a:t>
                      </a:r>
                    </a:p>
                    <a:p>
                      <a:pPr marL="527050" rtl="0" fontAlgn="base">
                        <a:spcBef>
                          <a:spcPts val="55"/>
                        </a:spcBef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How to deal with other interests &amp; complex and particular situations (entire coast, schools etc.?) </a:t>
                      </a:r>
                    </a:p>
                    <a:p>
                      <a:pPr marL="527050" rtl="0" fontAlgn="base">
                        <a:spcBef>
                          <a:spcPts val="55"/>
                        </a:spcBef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How to deal with the interest and needs of critical infrastructure, i.e. airport and port</a:t>
                      </a:r>
                    </a:p>
                    <a:p>
                      <a:pPr marL="527050" rtl="0" fontAlgn="base">
                        <a:spcBef>
                          <a:spcPts val="55"/>
                        </a:spcBef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How to deal with the interest and needs of hazardous vital infrastructure, i.e. industrial zone, power pant </a:t>
                      </a:r>
                    </a:p>
                  </a:txBody>
                  <a:tcPr marL="28449" marR="28449" marT="14224" marB="142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" rtl="0" fontAlgn="t">
                        <a:spcBef>
                          <a:spcPts val="55"/>
                        </a:spcBef>
                        <a:spcAft>
                          <a:spcPts val="800"/>
                        </a:spcAft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</a:t>
                      </a:r>
                      <a:endParaRPr lang="en-US" sz="1100">
                        <a:effectLst/>
                      </a:endParaRPr>
                    </a:p>
                  </a:txBody>
                  <a:tcPr marL="28449" marR="28449" marT="14224" marB="142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814081"/>
                  </a:ext>
                </a:extLst>
              </a:tr>
              <a:tr h="285675">
                <a:tc>
                  <a:txBody>
                    <a:bodyPr/>
                    <a:lstStyle/>
                    <a:p>
                      <a:pPr marL="70485" rtl="0" fontAlgn="t">
                        <a:spcBef>
                          <a:spcPts val="55"/>
                        </a:spcBef>
                        <a:spcAft>
                          <a:spcPts val="80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15:30-16:00</a:t>
                      </a:r>
                      <a:endParaRPr lang="en-US" sz="1400">
                        <a:effectLst/>
                      </a:endParaRPr>
                    </a:p>
                  </a:txBody>
                  <a:tcPr marL="28449" marR="28449" marT="14224" marB="142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527050" algn="ctr" rtl="0" fontAlgn="t">
                        <a:spcBef>
                          <a:spcPts val="55"/>
                        </a:spcBef>
                        <a:spcAft>
                          <a:spcPts val="800"/>
                        </a:spcAft>
                      </a:pP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Break</a:t>
                      </a:r>
                      <a:endParaRPr lang="en-US" sz="1100" dirty="0">
                        <a:effectLst/>
                      </a:endParaRPr>
                    </a:p>
                  </a:txBody>
                  <a:tcPr marL="28449" marR="28449" marT="14224" marB="142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en-US" sz="1100">
                          <a:effectLst/>
                        </a:rPr>
                      </a:br>
                      <a:endParaRPr lang="en-US" sz="1100">
                        <a:effectLst/>
                      </a:endParaRPr>
                    </a:p>
                  </a:txBody>
                  <a:tcPr marL="28449" marR="28449" marT="14224" marB="142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418152"/>
                  </a:ext>
                </a:extLst>
              </a:tr>
              <a:tr h="397450">
                <a:tc>
                  <a:txBody>
                    <a:bodyPr/>
                    <a:lstStyle/>
                    <a:p>
                      <a:pPr marL="70485" rtl="0" fontAlgn="t">
                        <a:spcBef>
                          <a:spcPts val="55"/>
                        </a:spcBef>
                        <a:spcAft>
                          <a:spcPts val="80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16:00-16:30</a:t>
                      </a:r>
                      <a:endParaRPr lang="en-US" sz="1400">
                        <a:effectLst/>
                      </a:endParaRPr>
                    </a:p>
                  </a:txBody>
                  <a:tcPr marL="28449" marR="28449" marT="14224" marB="142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9850" rtl="0" fontAlgn="base">
                        <a:spcBef>
                          <a:spcPts val="55"/>
                        </a:spcBef>
                        <a:spcAft>
                          <a:spcPts val="800"/>
                        </a:spcAft>
                        <a:buFont typeface="+mj-lt"/>
                        <a:buAutoNum type="arabicPeriod" startAt="2"/>
                      </a:pP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EDUCATION AND WORLD TSUNAMI AWARENESS DAY 2024 AND PLANNING FOR 2025</a:t>
                      </a:r>
                    </a:p>
                  </a:txBody>
                  <a:tcPr marL="28449" marR="28449" marT="14224" marB="142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" rtl="0" fontAlgn="t">
                        <a:spcBef>
                          <a:spcPts val="55"/>
                        </a:spcBef>
                        <a:spcAft>
                          <a:spcPts val="800"/>
                        </a:spcAft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UNDRR /All</a:t>
                      </a:r>
                      <a:endParaRPr lang="en-US" sz="1100">
                        <a:effectLst/>
                      </a:endParaRPr>
                    </a:p>
                  </a:txBody>
                  <a:tcPr marL="28449" marR="28449" marT="14224" marB="142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9291677"/>
                  </a:ext>
                </a:extLst>
              </a:tr>
              <a:tr h="214268">
                <a:tc>
                  <a:txBody>
                    <a:bodyPr/>
                    <a:lstStyle/>
                    <a:p>
                      <a:pPr marL="70485" rtl="0" fontAlgn="t">
                        <a:spcBef>
                          <a:spcPts val="55"/>
                        </a:spcBef>
                        <a:spcAft>
                          <a:spcPts val="80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16:30-17:00</a:t>
                      </a:r>
                      <a:endParaRPr lang="en-US" sz="1400">
                        <a:effectLst/>
                      </a:endParaRPr>
                    </a:p>
                  </a:txBody>
                  <a:tcPr marL="28449" marR="28449" marT="14224" marB="142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9850" rtl="0" fontAlgn="base">
                        <a:spcBef>
                          <a:spcPts val="55"/>
                        </a:spcBef>
                        <a:spcAft>
                          <a:spcPts val="800"/>
                        </a:spcAft>
                        <a:buFont typeface="+mj-lt"/>
                        <a:buAutoNum type="arabicPeriod" startAt="3"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REVISED TT DMP TOR</a:t>
                      </a:r>
                    </a:p>
                  </a:txBody>
                  <a:tcPr marL="28449" marR="28449" marT="14224" marB="142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" rtl="0" fontAlgn="t">
                        <a:spcBef>
                          <a:spcPts val="55"/>
                        </a:spcBef>
                        <a:spcAft>
                          <a:spcPts val="800"/>
                        </a:spcAft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Chair/All</a:t>
                      </a:r>
                      <a:endParaRPr lang="en-US" sz="1100">
                        <a:effectLst/>
                      </a:endParaRPr>
                    </a:p>
                  </a:txBody>
                  <a:tcPr marL="28449" marR="28449" marT="14224" marB="142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052683"/>
                  </a:ext>
                </a:extLst>
              </a:tr>
              <a:tr h="274056">
                <a:tc>
                  <a:txBody>
                    <a:bodyPr/>
                    <a:lstStyle/>
                    <a:p>
                      <a:pPr marL="70485" rtl="0" fontAlgn="t">
                        <a:spcBef>
                          <a:spcPts val="55"/>
                        </a:spcBef>
                        <a:spcAft>
                          <a:spcPts val="80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17:00-17:15</a:t>
                      </a:r>
                      <a:endParaRPr lang="en-US" sz="1400">
                        <a:effectLst/>
                      </a:endParaRPr>
                    </a:p>
                  </a:txBody>
                  <a:tcPr marL="28449" marR="28449" marT="14224" marB="142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9850" rtl="0" fontAlgn="base">
                        <a:spcBef>
                          <a:spcPts val="55"/>
                        </a:spcBef>
                        <a:spcAft>
                          <a:spcPts val="800"/>
                        </a:spcAft>
                        <a:buFont typeface="+mj-lt"/>
                        <a:buAutoNum type="arabicPeriod" startAt="4"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DEVELOP TT TMP WORK PLAN</a:t>
                      </a:r>
                    </a:p>
                  </a:txBody>
                  <a:tcPr marL="28449" marR="28449" marT="14224" marB="142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" marR="372745" rtl="0" fontAlgn="t">
                        <a:spcBef>
                          <a:spcPts val="55"/>
                        </a:spcBef>
                        <a:spcAft>
                          <a:spcPts val="800"/>
                        </a:spcAft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Harkunti Rahayu Secretariat</a:t>
                      </a:r>
                      <a:endParaRPr lang="en-US" sz="1100">
                        <a:effectLst/>
                      </a:endParaRPr>
                    </a:p>
                  </a:txBody>
                  <a:tcPr marL="28449" marR="28449" marT="14224" marB="142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486028"/>
                  </a:ext>
                </a:extLst>
              </a:tr>
              <a:tr h="256317">
                <a:tc>
                  <a:txBody>
                    <a:bodyPr/>
                    <a:lstStyle/>
                    <a:p>
                      <a:pPr marL="73660" rtl="0" fontAlgn="t">
                        <a:spcBef>
                          <a:spcPts val="55"/>
                        </a:spcBef>
                        <a:spcAft>
                          <a:spcPts val="80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17:15-17:30</a:t>
                      </a:r>
                      <a:endParaRPr lang="en-US" sz="1400">
                        <a:effectLst/>
                      </a:endParaRPr>
                    </a:p>
                  </a:txBody>
                  <a:tcPr marL="28449" marR="28449" marT="14224" marB="142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69850" rtl="0" fontAlgn="base">
                        <a:spcBef>
                          <a:spcPts val="55"/>
                        </a:spcBef>
                        <a:spcAft>
                          <a:spcPts val="800"/>
                        </a:spcAft>
                        <a:buFont typeface="+mj-lt"/>
                        <a:buAutoNum type="arabicPeriod" startAt="5"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AOB &amp; CLOSE OF MEETING</a:t>
                      </a:r>
                    </a:p>
                  </a:txBody>
                  <a:tcPr marL="28449" marR="28449" marT="14224" marB="142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5715" marR="340995" rtl="0" fontAlgn="t">
                        <a:spcBef>
                          <a:spcPts val="55"/>
                        </a:spcBef>
                        <a:spcAft>
                          <a:spcPts val="800"/>
                        </a:spcAft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Harkunti Rahayu Secretariat</a:t>
                      </a:r>
                      <a:endParaRPr lang="en-US" sz="1100">
                        <a:effectLst/>
                      </a:endParaRPr>
                    </a:p>
                  </a:txBody>
                  <a:tcPr marL="28449" marR="28449" marT="14224" marB="142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938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br>
                        <a:rPr lang="en-US" sz="1400">
                          <a:effectLst/>
                        </a:rPr>
                      </a:br>
                      <a:endParaRPr lang="en-US" sz="1400">
                        <a:effectLst/>
                      </a:endParaRPr>
                    </a:p>
                  </a:txBody>
                  <a:tcPr marL="28449" marR="28449" marT="14224" marB="142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55"/>
                        </a:spcBef>
                        <a:spcAft>
                          <a:spcPts val="80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HALF DAY (SAT 22 FEB)</a:t>
                      </a:r>
                      <a:endParaRPr lang="en-US" sz="1100" dirty="0">
                        <a:effectLst/>
                      </a:endParaRPr>
                    </a:p>
                  </a:txBody>
                  <a:tcPr marL="28449" marR="28449" marT="14224" marB="142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en-US" sz="1100">
                          <a:effectLst/>
                        </a:rPr>
                      </a:br>
                      <a:endParaRPr lang="en-US" sz="1100">
                        <a:effectLst/>
                      </a:endParaRPr>
                    </a:p>
                  </a:txBody>
                  <a:tcPr marL="28449" marR="28449" marT="14224" marB="142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78354"/>
                  </a:ext>
                </a:extLst>
              </a:tr>
              <a:tr h="397450">
                <a:tc>
                  <a:txBody>
                    <a:bodyPr/>
                    <a:lstStyle/>
                    <a:p>
                      <a:pPr marL="73660" rtl="0" fontAlgn="t">
                        <a:spcBef>
                          <a:spcPts val="55"/>
                        </a:spcBef>
                        <a:spcAft>
                          <a:spcPts val="80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10:00-13:00</a:t>
                      </a:r>
                      <a:endParaRPr lang="en-US" sz="1400">
                        <a:effectLst/>
                      </a:endParaRPr>
                    </a:p>
                  </a:txBody>
                  <a:tcPr marL="28449" marR="28449" marT="14224" marB="142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228600" rtl="0" fontAlgn="t">
                        <a:spcBef>
                          <a:spcPts val="55"/>
                        </a:spcBef>
                        <a:spcAft>
                          <a:spcPts val="80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FINAL WRAP UP DISCUSSIONS &amp; DRAFTING DECISIONS AND RECOMMENDATIONS</a:t>
                      </a:r>
                      <a:endParaRPr lang="en-US" sz="1100" dirty="0">
                        <a:effectLst/>
                      </a:endParaRPr>
                    </a:p>
                  </a:txBody>
                  <a:tcPr marL="28449" marR="28449" marT="14224" marB="142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5715" marR="340995" indent="31750" rtl="0" fontAlgn="t">
                        <a:spcBef>
                          <a:spcPts val="55"/>
                        </a:spcBef>
                        <a:spcAft>
                          <a:spcPts val="800"/>
                        </a:spcAft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All/ Secretariat </a:t>
                      </a:r>
                      <a:endParaRPr lang="en-US" sz="1100" dirty="0">
                        <a:effectLst/>
                      </a:endParaRPr>
                    </a:p>
                  </a:txBody>
                  <a:tcPr marL="28449" marR="28449" marT="14224" marB="142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410812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E95C248E-1BF7-A534-8849-41C1AFE2EC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7013" y="-5921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>
            <a:lvl1pPr indent="31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1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724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95A4D-49A1-EBA9-6AF1-35A5D8B9A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END </a:t>
            </a:r>
          </a:p>
        </p:txBody>
      </p:sp>
    </p:spTree>
    <p:extLst>
      <p:ext uri="{BB962C8B-B14F-4D97-AF65-F5344CB8AC3E}">
        <p14:creationId xmlns:p14="http://schemas.microsoft.com/office/powerpoint/2010/main" val="613782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f8e024d6-51f2-471b-ac2c-b1117d65062e}" enabled="1" method="Standard" siteId="{1d4fae52-39b3-4bfa-b0b3-022956b11194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666</Words>
  <Application>Microsoft Office PowerPoint</Application>
  <PresentationFormat>Widescreen</PresentationFormat>
  <Paragraphs>124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Aptos</vt:lpstr>
      <vt:lpstr>Aptos Display</vt:lpstr>
      <vt:lpstr>Arial</vt:lpstr>
      <vt:lpstr>Calibri</vt:lpstr>
      <vt:lpstr>Cambria</vt:lpstr>
      <vt:lpstr>Office Theme</vt:lpstr>
      <vt:lpstr>TOWS TT Meetings </vt:lpstr>
      <vt:lpstr>TOWS Joint Task Team  Morning  20 Feb</vt:lpstr>
      <vt:lpstr>TOWS  Joint Task Team  Afternoon  20 Feb</vt:lpstr>
      <vt:lpstr>TT TWO  </vt:lpstr>
      <vt:lpstr>TT TWO  </vt:lpstr>
      <vt:lpstr> TT – DMP  Morning  21 Feb</vt:lpstr>
      <vt:lpstr>TT DMP  Afternoon  21 Feb  Morning  Final 22 Feb </vt:lpstr>
      <vt:lpstr>END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Chang Seng, Denis</dc:creator>
  <cp:lastModifiedBy>Chang Seng, Denis</cp:lastModifiedBy>
  <cp:revision>5</cp:revision>
  <dcterms:created xsi:type="dcterms:W3CDTF">2025-01-07T07:21:56Z</dcterms:created>
  <dcterms:modified xsi:type="dcterms:W3CDTF">2025-01-10T16:02:55Z</dcterms:modified>
</cp:coreProperties>
</file>