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0a774b846e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0a774b846e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ba593c3c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1ba593c3c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1c58bb7ea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1c58bb7ea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1ba593c3c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1ba593c3c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1c58bb7ea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1c58bb7ea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c9e80a8a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1c9e80a8a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1c9e80a8a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1c9e80a8a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1ba593c3c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1ba593c3c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1c9e80a8af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1c9e80a8a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139c51bca3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139c51bca3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1c9e80a8a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1c9e80a8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1325c0dad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1325c0dad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9d5342f85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9d5342f85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1c9e80a8a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1c9e80a8a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1c9e80a8a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1c9e80a8a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d695b542e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d695b542e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1ba593c3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1ba593c3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1c58bb7eaa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1c58bb7ea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1c58bb7ea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1c58bb7ea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1ba593c3c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1ba593c3c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ba593c3c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1ba593c3c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1c58bb7ea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1c58bb7ea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1ba593c3c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1ba593c3c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erddap.ifremer.fr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GOSUD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steering group meeting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363" y="832275"/>
            <a:ext cx="8763274" cy="43112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/>
          <p:nvPr>
            <p:ph type="title"/>
          </p:nvPr>
        </p:nvSpPr>
        <p:spPr>
          <a:xfrm>
            <a:off x="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Map for 2024 NOAA: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NOAA Research Vessel</a:t>
            </a:r>
            <a:endParaRPr/>
          </a:p>
        </p:txBody>
      </p:sp>
      <p:sp>
        <p:nvSpPr>
          <p:cNvPr id="120" name="Google Shape;12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WTDO </a:t>
            </a:r>
            <a:r>
              <a:rPr b="1" lang="fr"/>
              <a:t>OREGON II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WTEG </a:t>
            </a:r>
            <a:r>
              <a:rPr b="1" lang="fr"/>
              <a:t>Reuben Lasker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WTER </a:t>
            </a:r>
            <a:r>
              <a:rPr b="1" lang="fr"/>
              <a:t>MALCOLM BALDRIDGE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WTDL </a:t>
            </a:r>
            <a:r>
              <a:rPr b="1" lang="fr"/>
              <a:t>PISCES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WTDF </a:t>
            </a:r>
            <a:r>
              <a:rPr b="1" lang="fr"/>
              <a:t>HENRY B. BIGELOW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WTEP </a:t>
            </a:r>
            <a:r>
              <a:rPr b="1" lang="fr"/>
              <a:t>OCEANOGRAPHER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WTED </a:t>
            </a:r>
            <a:r>
              <a:rPr b="1" lang="fr"/>
              <a:t>BELL M SHIMADA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WTEE </a:t>
            </a:r>
            <a:r>
              <a:rPr b="1" lang="fr"/>
              <a:t>OSCAR ELTON SETTE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4"/>
          <p:cNvSpPr txBox="1"/>
          <p:nvPr>
            <p:ph type="title"/>
          </p:nvPr>
        </p:nvSpPr>
        <p:spPr>
          <a:xfrm>
            <a:off x="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Map for 2024 GTS Trackob:</a:t>
            </a:r>
            <a:endParaRPr/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62" y="805650"/>
            <a:ext cx="8780676" cy="437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GTS - TRACKOB </a:t>
            </a:r>
            <a:r>
              <a:rPr lang="fr" sz="1300"/>
              <a:t>(</a:t>
            </a:r>
            <a:r>
              <a:rPr lang="fr" sz="1300">
                <a:solidFill>
                  <a:schemeClr val="dk2"/>
                </a:solidFill>
              </a:rPr>
              <a:t>✅ =&gt; SST Sensor IMMERSION known , </a:t>
            </a:r>
            <a:r>
              <a:rPr lang="fr" sz="1300">
                <a:solidFill>
                  <a:schemeClr val="dk2"/>
                </a:solidFill>
                <a:highlight>
                  <a:schemeClr val="accent6"/>
                </a:highlight>
              </a:rPr>
              <a:t>SOT-ID</a:t>
            </a:r>
            <a:r>
              <a:rPr lang="fr" sz="1300">
                <a:solidFill>
                  <a:schemeClr val="dk2"/>
                </a:solidFill>
              </a:rPr>
              <a:t>)</a:t>
            </a:r>
            <a:endParaRPr sz="1300"/>
          </a:p>
        </p:txBody>
      </p:sp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2ICI4		BRITISH RESOLUTION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highlight>
                  <a:schemeClr val="accent6"/>
                </a:highlight>
              </a:rPr>
              <a:t>6LDRRAL	EUCAWS/NEPTUNE </a:t>
            </a:r>
            <a:endParaRPr sz="1000">
              <a:highlight>
                <a:schemeClr val="accent6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/>
              <a:t>7KPB		GENERIC MANUAL ✅</a:t>
            </a:r>
            <a:endParaRPr sz="1000">
              <a:highlight>
                <a:schemeClr val="accent6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/>
              <a:t>9HA3731	CMA CGM ELBE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/>
              <a:t>C6YT4		QUETZAL ARROW✅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/>
              <a:t>CGDT		AMUNDSEN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/>
              <a:t>DCQP2		ESSEN EXPRESS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/>
              <a:t>DIGX2		MSC LA SPEZIA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/>
              <a:t>DJDS2		LEVERKUSEN EXPRESS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/>
              <a:t>JDSS		HAKUHO-MARU ✅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/>
              <a:t>JPBN		KEIFU MARU✅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/>
              <a:t>KSKM		MAERSK DURBAN✅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/>
              <a:t>LLZY		MS Vesteraalen✅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/>
              <a:t>LMSD		M/S COLOR FANTASY 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000">
                <a:highlight>
                  <a:schemeClr val="accent6"/>
                </a:highlight>
              </a:rPr>
              <a:t>UYBWCVN	EUCAWS/NEPTUNE </a:t>
            </a:r>
            <a:r>
              <a:rPr lang="fr" sz="1000"/>
              <a:t>✅</a:t>
            </a:r>
            <a:endParaRPr sz="1000">
              <a:highlight>
                <a:schemeClr val="accent6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fr" sz="1000"/>
              <a:t>V7DJ7		STI CONNAUGHT</a:t>
            </a:r>
            <a:endParaRPr sz="1000"/>
          </a:p>
        </p:txBody>
      </p:sp>
      <p:sp>
        <p:nvSpPr>
          <p:cNvPr id="134" name="Google Shape;134;p25"/>
          <p:cNvSpPr txBox="1"/>
          <p:nvPr>
            <p:ph idx="1" type="body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/>
              <a:t>VLMJ		Investigator✅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100"/>
              <a:t>VMFR		TURBOWIN+ MANUAL</a:t>
            </a:r>
            <a:r>
              <a:rPr lang="fr" sz="1000"/>
              <a:t>✅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100"/>
              <a:t>VMIC		NUYINA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100"/>
              <a:t>VMQ9273	SOLANDER</a:t>
            </a:r>
            <a:r>
              <a:rPr lang="fr" sz="1000"/>
              <a:t>✅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100"/>
              <a:t>VNCF		CAPE FERGUSON</a:t>
            </a:r>
            <a:r>
              <a:rPr lang="fr" sz="1000"/>
              <a:t>✅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100"/>
              <a:t>VNSZ		MILOS 500 - YOURLINK 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100"/>
              <a:t>VRDE7	OOCL Houston</a:t>
            </a:r>
            <a:r>
              <a:rPr lang="fr" sz="1000"/>
              <a:t>✅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100"/>
              <a:t>VROJ8 	HIGHLAND CHIEF</a:t>
            </a:r>
            <a:r>
              <a:rPr lang="fr" sz="1000"/>
              <a:t>✅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100"/>
              <a:t>VRRX9	PEARL ISLAND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100"/>
              <a:t>WDE9586	ENDURANCE</a:t>
            </a:r>
            <a:r>
              <a:rPr lang="fr" sz="1000"/>
              <a:t>✅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100"/>
              <a:t>WDF9323	OCEAN FREEDOM</a:t>
            </a:r>
            <a:r>
              <a:rPr lang="fr" sz="1000"/>
              <a:t>✅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100"/>
              <a:t>XJBI		OCEANEX CONNAIGRA</a:t>
            </a:r>
            <a:r>
              <a:rPr lang="fr" sz="1000"/>
              <a:t>✅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100">
                <a:highlight>
                  <a:schemeClr val="accent6"/>
                </a:highlight>
              </a:rPr>
              <a:t>XPJ6VHP	GENERIC MANUAL</a:t>
            </a:r>
            <a:r>
              <a:rPr lang="fr" sz="1000"/>
              <a:t>✅</a:t>
            </a:r>
            <a:endParaRPr sz="1100">
              <a:highlight>
                <a:schemeClr val="accent6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" sz="1000"/>
              <a:t>ZMFR		TANGAROA✅</a:t>
            </a:r>
            <a:endParaRPr sz="1100"/>
          </a:p>
          <a:p>
            <a:pPr indent="0" lvl="0" marL="0" rtl="0" algn="l">
              <a:lnSpc>
                <a:spcPct val="10000"/>
              </a:lnSpc>
              <a:spcBef>
                <a:spcPts val="50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trackob / SBD #100</a:t>
            </a:r>
            <a:endParaRPr/>
          </a:p>
        </p:txBody>
      </p:sp>
      <p:sp>
        <p:nvSpPr>
          <p:cNvPr id="140" name="Google Shape;140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917001" cy="39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/>
          <p:nvPr/>
        </p:nvSpPr>
        <p:spPr>
          <a:xfrm>
            <a:off x="5603250" y="1501375"/>
            <a:ext cx="1113600" cy="423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Weather station</a:t>
            </a:r>
            <a:endParaRPr/>
          </a:p>
        </p:txBody>
      </p:sp>
      <p:sp>
        <p:nvSpPr>
          <p:cNvPr id="143" name="Google Shape;143;p26"/>
          <p:cNvSpPr/>
          <p:nvPr/>
        </p:nvSpPr>
        <p:spPr>
          <a:xfrm>
            <a:off x="5603250" y="2359800"/>
            <a:ext cx="1113600" cy="423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SST</a:t>
            </a:r>
            <a:endParaRPr/>
          </a:p>
        </p:txBody>
      </p:sp>
      <p:sp>
        <p:nvSpPr>
          <p:cNvPr id="144" name="Google Shape;144;p26"/>
          <p:cNvSpPr/>
          <p:nvPr/>
        </p:nvSpPr>
        <p:spPr>
          <a:xfrm>
            <a:off x="7334525" y="1501375"/>
            <a:ext cx="1113600" cy="423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SBD #100</a:t>
            </a:r>
            <a:endParaRPr/>
          </a:p>
        </p:txBody>
      </p:sp>
      <p:sp>
        <p:nvSpPr>
          <p:cNvPr id="145" name="Google Shape;145;p26"/>
          <p:cNvSpPr/>
          <p:nvPr/>
        </p:nvSpPr>
        <p:spPr>
          <a:xfrm>
            <a:off x="7334525" y="2359800"/>
            <a:ext cx="1113600" cy="423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FM62 TRACKOB</a:t>
            </a:r>
            <a:endParaRPr/>
          </a:p>
        </p:txBody>
      </p:sp>
      <p:cxnSp>
        <p:nvCxnSpPr>
          <p:cNvPr id="146" name="Google Shape;146;p26"/>
          <p:cNvCxnSpPr>
            <a:stCxn id="142" idx="3"/>
            <a:endCxn id="144" idx="1"/>
          </p:cNvCxnSpPr>
          <p:nvPr/>
        </p:nvCxnSpPr>
        <p:spPr>
          <a:xfrm>
            <a:off x="6716850" y="1713325"/>
            <a:ext cx="617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7" name="Google Shape;147;p26"/>
          <p:cNvCxnSpPr>
            <a:stCxn id="143" idx="3"/>
            <a:endCxn id="145" idx="1"/>
          </p:cNvCxnSpPr>
          <p:nvPr/>
        </p:nvCxnSpPr>
        <p:spPr>
          <a:xfrm>
            <a:off x="6716850" y="2571750"/>
            <a:ext cx="617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8" name="Google Shape;148;p26"/>
          <p:cNvSpPr/>
          <p:nvPr/>
        </p:nvSpPr>
        <p:spPr>
          <a:xfrm>
            <a:off x="5603250" y="3286550"/>
            <a:ext cx="1113600" cy="423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Weather station</a:t>
            </a:r>
            <a:endParaRPr/>
          </a:p>
        </p:txBody>
      </p:sp>
      <p:sp>
        <p:nvSpPr>
          <p:cNvPr id="149" name="Google Shape;149;p26"/>
          <p:cNvSpPr/>
          <p:nvPr/>
        </p:nvSpPr>
        <p:spPr>
          <a:xfrm>
            <a:off x="5603250" y="4144975"/>
            <a:ext cx="1113600" cy="423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SST</a:t>
            </a:r>
            <a:endParaRPr/>
          </a:p>
        </p:txBody>
      </p:sp>
      <p:sp>
        <p:nvSpPr>
          <p:cNvPr id="150" name="Google Shape;150;p26"/>
          <p:cNvSpPr/>
          <p:nvPr/>
        </p:nvSpPr>
        <p:spPr>
          <a:xfrm>
            <a:off x="7334525" y="3286550"/>
            <a:ext cx="1113600" cy="423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SBD #100</a:t>
            </a:r>
            <a:endParaRPr/>
          </a:p>
        </p:txBody>
      </p:sp>
      <p:sp>
        <p:nvSpPr>
          <p:cNvPr id="151" name="Google Shape;151;p26"/>
          <p:cNvSpPr/>
          <p:nvPr/>
        </p:nvSpPr>
        <p:spPr>
          <a:xfrm>
            <a:off x="7334525" y="4144975"/>
            <a:ext cx="1113600" cy="423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FM62 TRACKOB</a:t>
            </a:r>
            <a:endParaRPr/>
          </a:p>
        </p:txBody>
      </p:sp>
      <p:cxnSp>
        <p:nvCxnSpPr>
          <p:cNvPr id="152" name="Google Shape;152;p26"/>
          <p:cNvCxnSpPr>
            <a:stCxn id="148" idx="3"/>
            <a:endCxn id="150" idx="1"/>
          </p:cNvCxnSpPr>
          <p:nvPr/>
        </p:nvCxnSpPr>
        <p:spPr>
          <a:xfrm>
            <a:off x="6716850" y="3498500"/>
            <a:ext cx="617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3" name="Google Shape;153;p26"/>
          <p:cNvCxnSpPr>
            <a:stCxn id="149" idx="0"/>
            <a:endCxn id="148" idx="2"/>
          </p:cNvCxnSpPr>
          <p:nvPr/>
        </p:nvCxnSpPr>
        <p:spPr>
          <a:xfrm rot="10800000">
            <a:off x="6160050" y="3710575"/>
            <a:ext cx="0" cy="43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4" name="Google Shape;154;p26"/>
          <p:cNvCxnSpPr/>
          <p:nvPr/>
        </p:nvCxnSpPr>
        <p:spPr>
          <a:xfrm>
            <a:off x="6716850" y="4356925"/>
            <a:ext cx="617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5" name="Google Shape;155;p26"/>
          <p:cNvCxnSpPr/>
          <p:nvPr/>
        </p:nvCxnSpPr>
        <p:spPr>
          <a:xfrm>
            <a:off x="6716850" y="3591900"/>
            <a:ext cx="617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6" name="Google Shape;156;p26"/>
          <p:cNvSpPr txBox="1"/>
          <p:nvPr/>
        </p:nvSpPr>
        <p:spPr>
          <a:xfrm>
            <a:off x="6716850" y="3286550"/>
            <a:ext cx="7398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solidFill>
                  <a:schemeClr val="dk2"/>
                </a:solidFill>
              </a:rPr>
              <a:t>weather +</a:t>
            </a:r>
            <a:endParaRPr sz="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solidFill>
                  <a:schemeClr val="dk2"/>
                </a:solidFill>
              </a:rPr>
              <a:t> tsg</a:t>
            </a:r>
            <a:endParaRPr sz="700">
              <a:solidFill>
                <a:schemeClr val="dk2"/>
              </a:solidFill>
            </a:endParaRPr>
          </a:p>
        </p:txBody>
      </p:sp>
      <p:sp>
        <p:nvSpPr>
          <p:cNvPr id="157" name="Google Shape;157;p26"/>
          <p:cNvSpPr txBox="1"/>
          <p:nvPr/>
        </p:nvSpPr>
        <p:spPr>
          <a:xfrm>
            <a:off x="6781500" y="2817925"/>
            <a:ext cx="4884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??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75" y="1152475"/>
            <a:ext cx="4781525" cy="399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0800" y="1152472"/>
            <a:ext cx="4133200" cy="228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>
            <p:ph type="title"/>
          </p:nvPr>
        </p:nvSpPr>
        <p:spPr>
          <a:xfrm>
            <a:off x="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Map for 2024: Ferryboxes</a:t>
            </a:r>
            <a:endParaRPr/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500" y="890575"/>
            <a:ext cx="8195001" cy="41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GOSUD for GOSHIP</a:t>
            </a:r>
            <a:endParaRPr/>
          </a:p>
        </p:txBody>
      </p:sp>
      <p:sp>
        <p:nvSpPr>
          <p:cNvPr id="177" name="Google Shape;17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2024 USA THOMAS G. THOMPSON I08S =&gt; no TSG : who should I contact 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/>
              <a:t>2024 AUS VLMJ =&gt; </a:t>
            </a:r>
            <a:endParaRPr/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1025" y="1597400"/>
            <a:ext cx="701725" cy="351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149" y="1822362"/>
            <a:ext cx="3803975" cy="306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29"/>
          <p:cNvCxnSpPr/>
          <p:nvPr/>
        </p:nvCxnSpPr>
        <p:spPr>
          <a:xfrm rot="10800000">
            <a:off x="3311750" y="3606325"/>
            <a:ext cx="4180800" cy="71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r"/>
              <a:t>GOSUD format evolution</a:t>
            </a:r>
            <a:endParaRPr/>
          </a:p>
        </p:txBody>
      </p:sp>
      <p:sp>
        <p:nvSpPr>
          <p:cNvPr id="186" name="Google Shape;18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NetCDF 4 classic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no</a:t>
            </a:r>
            <a:r>
              <a:rPr lang="fr"/>
              <a:t> compression (gunzip)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Simplification of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More parameters</a:t>
            </a:r>
            <a:endParaRPr/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130" y="445025"/>
            <a:ext cx="4817871" cy="469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Erddap is under configuration	</a:t>
            </a:r>
            <a:endParaRPr/>
          </a:p>
        </p:txBody>
      </p:sp>
      <p:sp>
        <p:nvSpPr>
          <p:cNvPr id="193" name="Google Shape;19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New format will ease the set up of ERDDAP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It should be available within 3 months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	delay due to priority not due to the amount of work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3"/>
              </a:rPr>
              <a:t>https://erddap.ifremer.fr</a:t>
            </a:r>
            <a:r>
              <a:rPr lang="fr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Agenda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13716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Map for 2024</a:t>
            </a:r>
            <a:endParaRPr/>
          </a:p>
          <a:p>
            <a:pPr indent="-317500" lvl="1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SNO-SSS</a:t>
            </a:r>
            <a:endParaRPr/>
          </a:p>
          <a:p>
            <a:pPr indent="-317500" lvl="1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German Research Vessel</a:t>
            </a:r>
            <a:endParaRPr/>
          </a:p>
          <a:p>
            <a:pPr indent="-317500" lvl="1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NOAA</a:t>
            </a:r>
            <a:endParaRPr/>
          </a:p>
          <a:p>
            <a:pPr indent="-317500" lvl="1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Ferryboxes</a:t>
            </a:r>
            <a:endParaRPr/>
          </a:p>
          <a:p>
            <a:pPr indent="-317500" lvl="1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fr"/>
              <a:t>SOOP</a:t>
            </a:r>
            <a:endParaRPr/>
          </a:p>
          <a:p>
            <a:pPr indent="-342900" lvl="0" marL="13716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New format</a:t>
            </a:r>
            <a:endParaRPr/>
          </a:p>
          <a:p>
            <a:pPr indent="-342900" lvl="0" marL="13716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IODE and GOSUD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/>
              <a:t>	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GOSUD and IODE</a:t>
            </a:r>
            <a:endParaRPr/>
          </a:p>
        </p:txBody>
      </p:sp>
      <p:sp>
        <p:nvSpPr>
          <p:cNvPr id="199" name="Google Shape;19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Message from Peter: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fr"/>
              <a:t>Many experts are involved in all three programs, but due to commitments to other well-funded projects, we have limited time to dedicate to these unfunded/volunteer initiatives.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Perhaps a consolidated program encompassing all three could be a more efficient solution.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fr">
                <a:solidFill>
                  <a:schemeClr val="dk1"/>
                </a:solidFill>
              </a:rPr>
              <a:t>=&gt; come to IODE-28 with a concrete proposal. 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fr">
                <a:solidFill>
                  <a:schemeClr val="dk1"/>
                </a:solidFill>
              </a:rPr>
              <a:t>=&gt; An alternative is that IODE_28 establishes an inter-sessional working group to discuss this further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1"/>
            <a:ext cx="9144002" cy="3301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508" y="1195575"/>
            <a:ext cx="4630976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Become an OCG Network</a:t>
            </a:r>
            <a:endParaRPr/>
          </a:p>
        </p:txBody>
      </p:sp>
      <p:sp>
        <p:nvSpPr>
          <p:cNvPr id="219" name="Google Shape;21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=&gt; OCG Network on its own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/>
              <a:t>or Integrate in SOOP</a:t>
            </a:r>
            <a:endParaRPr/>
          </a:p>
        </p:txBody>
      </p:sp>
      <p:pic>
        <p:nvPicPr>
          <p:cNvPr id="220" name="Google Shape;22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14349"/>
            <a:ext cx="9144001" cy="191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Map for 2024:</a:t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53700"/>
            <a:ext cx="8119824" cy="403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020"/>
              <a:t>Erddap OSMC - SHIP with sea temp (in database but not exported)</a:t>
            </a:r>
            <a:endParaRPr sz="2020"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34"/>
            <a:ext cx="9144001" cy="413578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5398500" y="1120650"/>
            <a:ext cx="3433800" cy="1163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these platforms are not exported - issue has been fixed. These new platforms will be disseminated in GOSUD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73044"/>
            <a:ext cx="9144002" cy="417046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>
            <p:ph type="title"/>
          </p:nvPr>
        </p:nvSpPr>
        <p:spPr>
          <a:xfrm>
            <a:off x="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Map for 2024 :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Map for 2024 :</a:t>
            </a:r>
            <a:endParaRPr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37" y="675157"/>
            <a:ext cx="8892923" cy="4468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Map for 2024 DBBE, DBBH, DBBT (no DBND):</a:t>
            </a:r>
            <a:endParaRPr/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00" y="801300"/>
            <a:ext cx="8969791" cy="43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DBND</a:t>
            </a:r>
            <a:endParaRPr/>
          </a:p>
        </p:txBody>
      </p:sp>
      <p:sp>
        <p:nvSpPr>
          <p:cNvPr id="100" name="Google Shape;10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6606950" cy="324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Map for 2024 SNO SSS:</a:t>
            </a:r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 rotWithShape="1">
          <a:blip r:embed="rId3">
            <a:alphaModFix/>
          </a:blip>
          <a:srcRect b="0" l="0" r="1361" t="0"/>
          <a:stretch/>
        </p:blipFill>
        <p:spPr>
          <a:xfrm>
            <a:off x="113813" y="801300"/>
            <a:ext cx="8916367" cy="43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