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6" r:id="rId3"/>
    <p:sldMasterId id="2147483680" r:id="rId4"/>
    <p:sldMasterId id="2147483682" r:id="rId5"/>
  </p:sldMasterIdLst>
  <p:notesMasterIdLst>
    <p:notesMasterId r:id="rId12"/>
  </p:notesMasterIdLst>
  <p:sldIdLst>
    <p:sldId id="256" r:id="rId6"/>
    <p:sldId id="271" r:id="rId7"/>
    <p:sldId id="273" r:id="rId8"/>
    <p:sldId id="269" r:id="rId9"/>
    <p:sldId id="270" r:id="rId10"/>
    <p:sldId id="268" r:id="rId11"/>
  </p:sldIdLst>
  <p:sldSz cx="12192000" cy="6858000"/>
  <p:notesSz cx="6858000" cy="9144000"/>
  <p:embeddedFontLst>
    <p:embeddedFont>
      <p:font typeface="Open Sans" panose="020B060603050402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45"/>
  </p:normalViewPr>
  <p:slideViewPr>
    <p:cSldViewPr snapToGrid="0">
      <p:cViewPr varScale="1">
        <p:scale>
          <a:sx n="55" d="100"/>
          <a:sy n="55" d="100"/>
        </p:scale>
        <p:origin x="10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2A48AB4F-016B-9E09-732A-BDCD1BED3943}"/>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1EF98A52-0A3D-5B0F-0B65-11250A87DEE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24F83761-0472-B43C-282D-1FA9D909B2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35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351AA206-66C2-5853-8028-064CB8D9611C}"/>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E859443C-5007-DCA0-16F0-FB80E0B1E12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9FE7088F-68DD-CBA7-B15B-D2CDAEF7D7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2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0BAACD44-9D9F-D48A-5BCF-23C194B01071}"/>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B600B2BA-11AA-F354-484F-2507E4E3BA6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CFAD775B-60E9-37B1-DF13-C7D2F82C94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123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008497FE-235B-0FC9-63D3-A39FAF39C354}"/>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B2D73DB1-F30B-747D-60A4-0B82C99ECF8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4984004E-3996-E18A-F11C-8E8E164629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5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60"/>
        <p:cNvGrpSpPr/>
        <p:nvPr/>
      </p:nvGrpSpPr>
      <p:grpSpPr>
        <a:xfrm>
          <a:off x="0" y="0"/>
          <a:ext cx="0" cy="0"/>
          <a:chOff x="0" y="0"/>
          <a:chExt cx="0" cy="0"/>
        </a:xfrm>
      </p:grpSpPr>
      <p:pic>
        <p:nvPicPr>
          <p:cNvPr id="61" name="Google Shape;61;p40"/>
          <p:cNvPicPr preferRelativeResize="0"/>
          <p:nvPr/>
        </p:nvPicPr>
        <p:blipFill rotWithShape="1">
          <a:blip r:embed="rId2">
            <a:alphaModFix/>
          </a:blip>
          <a:srcRect l="2893" t="50353" r="5606" b="36489"/>
          <a:stretch/>
        </p:blipFill>
        <p:spPr>
          <a:xfrm>
            <a:off x="-10510" y="6148552"/>
            <a:ext cx="12225126" cy="709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6">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4"/>
          <p:cNvSpPr txBox="1">
            <a:spLocks noGrp="1"/>
          </p:cNvSpPr>
          <p:nvPr>
            <p:ph type="ftr" idx="11"/>
          </p:nvPr>
        </p:nvSpPr>
        <p:spPr>
          <a:xfrm>
            <a:off x="4238897" y="635634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34"/>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4"/>
          <p:cNvSpPr/>
          <p:nvPr/>
        </p:nvSpPr>
        <p:spPr>
          <a:xfrm>
            <a:off x="2396836" y="0"/>
            <a:ext cx="9826971"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4"/>
          <p:cNvSpPr/>
          <p:nvPr/>
        </p:nvSpPr>
        <p:spPr>
          <a:xfrm>
            <a:off x="2557322" y="2786402"/>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THANK YOU</a:t>
            </a:r>
            <a:endParaRPr sz="7000" b="1" i="0" u="none" strike="noStrike" cap="none">
              <a:solidFill>
                <a:schemeClr val="lt1"/>
              </a:solidFill>
              <a:latin typeface="Arial"/>
              <a:ea typeface="Arial"/>
              <a:cs typeface="Arial"/>
              <a:sym typeface="Arial"/>
            </a:endParaRPr>
          </a:p>
        </p:txBody>
      </p:sp>
      <p:pic>
        <p:nvPicPr>
          <p:cNvPr id="121" name="Google Shape;121;p34"/>
          <p:cNvPicPr preferRelativeResize="0"/>
          <p:nvPr/>
        </p:nvPicPr>
        <p:blipFill rotWithShape="1">
          <a:blip r:embed="rId3">
            <a:alphaModFix/>
          </a:blip>
          <a:srcRect t="24095" r="-1567"/>
          <a:stretch/>
        </p:blipFill>
        <p:spPr>
          <a:xfrm>
            <a:off x="8255299" y="2786397"/>
            <a:ext cx="1161899" cy="868324"/>
          </a:xfrm>
          <a:prstGeom prst="rect">
            <a:avLst/>
          </a:prstGeom>
          <a:noFill/>
          <a:ln>
            <a:noFill/>
          </a:ln>
        </p:spPr>
      </p:pic>
      <p:pic>
        <p:nvPicPr>
          <p:cNvPr id="122" name="Google Shape;122;p34"/>
          <p:cNvPicPr preferRelativeResize="0"/>
          <p:nvPr/>
        </p:nvPicPr>
        <p:blipFill rotWithShape="1">
          <a:blip r:embed="rId4">
            <a:alphaModFix/>
          </a:blip>
          <a:srcRect/>
          <a:stretch/>
        </p:blipFill>
        <p:spPr>
          <a:xfrm>
            <a:off x="10575486" y="136525"/>
            <a:ext cx="1495758" cy="1437388"/>
          </a:xfrm>
          <a:prstGeom prst="rect">
            <a:avLst/>
          </a:prstGeom>
          <a:noFill/>
          <a:ln>
            <a:noFill/>
          </a:ln>
        </p:spPr>
      </p:pic>
      <p:sp>
        <p:nvSpPr>
          <p:cNvPr id="123" name="Google Shape;123;p34"/>
          <p:cNvSpPr/>
          <p:nvPr/>
        </p:nvSpPr>
        <p:spPr>
          <a:xfrm rot="5400000">
            <a:off x="1001943"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781081" y="2079921"/>
            <a:ext cx="4499951"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Arial"/>
                <a:ea typeface="Arial"/>
                <a:cs typeface="Arial"/>
                <a:sym typeface="Arial"/>
              </a:rPr>
              <a:t>ODTP-SC-V-2025</a:t>
            </a:r>
          </a:p>
          <a:p>
            <a:pPr marL="0" marR="0" lvl="0" indent="0" algn="ctr" rtl="0">
              <a:spcBef>
                <a:spcPts val="0"/>
              </a:spcBef>
              <a:spcAft>
                <a:spcPts val="0"/>
              </a:spcAft>
              <a:buNone/>
            </a:pPr>
            <a:endParaRPr lang="en-GB"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GB" sz="2000" b="1" i="0" u="none" strike="noStrike" cap="none" dirty="0">
                <a:solidFill>
                  <a:schemeClr val="lt1"/>
                </a:solidFill>
                <a:latin typeface="Arial"/>
                <a:ea typeface="Arial"/>
                <a:cs typeface="Arial"/>
                <a:sym typeface="Arial"/>
              </a:rPr>
              <a:t>2d. Update on current work programme of </a:t>
            </a:r>
          </a:p>
          <a:p>
            <a:pPr marL="0" marR="0" lvl="0" indent="0" algn="ctr" rtl="0">
              <a:spcBef>
                <a:spcPts val="0"/>
              </a:spcBef>
              <a:spcAft>
                <a:spcPts val="0"/>
              </a:spcAft>
              <a:buNone/>
            </a:pPr>
            <a:r>
              <a:rPr lang="en-GB" sz="2000" b="1" i="0" u="none" strike="noStrike" cap="none" dirty="0">
                <a:solidFill>
                  <a:schemeClr val="lt1"/>
                </a:solidFill>
                <a:latin typeface="Arial"/>
                <a:ea typeface="Arial"/>
                <a:cs typeface="Arial"/>
                <a:sym typeface="Arial"/>
              </a:rPr>
              <a:t>TOWS-WG Task Team on</a:t>
            </a:r>
          </a:p>
          <a:p>
            <a:pPr marL="0" marR="0" lvl="0" indent="0" algn="ctr" rtl="0">
              <a:spcBef>
                <a:spcPts val="0"/>
              </a:spcBef>
              <a:spcAft>
                <a:spcPts val="0"/>
              </a:spcAft>
              <a:buNone/>
            </a:pPr>
            <a:r>
              <a:rPr lang="en-GB" sz="2000" b="1" i="0" u="none" strike="noStrike" cap="none" dirty="0">
                <a:solidFill>
                  <a:schemeClr val="lt1"/>
                </a:solidFill>
                <a:latin typeface="Arial"/>
                <a:ea typeface="Arial"/>
                <a:cs typeface="Arial"/>
                <a:sym typeface="Arial"/>
              </a:rPr>
              <a:t> Tsunami Watch Operations</a:t>
            </a:r>
          </a:p>
          <a:p>
            <a:pPr marL="0" marR="0" lvl="0" indent="0" algn="ctr" rtl="0">
              <a:spcBef>
                <a:spcPts val="0"/>
              </a:spcBef>
              <a:spcAft>
                <a:spcPts val="0"/>
              </a:spcAft>
              <a:buNone/>
            </a:pPr>
            <a:endParaRPr lang="en-GB" sz="2000" b="1" dirty="0">
              <a:solidFill>
                <a:schemeClr val="lt1"/>
              </a:solidFill>
            </a:endParaRPr>
          </a:p>
          <a:p>
            <a:pPr marL="0" marR="0" lvl="0" indent="0" algn="ctr" rtl="0">
              <a:spcBef>
                <a:spcPts val="0"/>
              </a:spcBef>
              <a:spcAft>
                <a:spcPts val="0"/>
              </a:spcAft>
              <a:buNone/>
            </a:pPr>
            <a:r>
              <a:rPr lang="en-GB" sz="2000" i="0" u="none" strike="noStrike" cap="none" dirty="0" err="1">
                <a:solidFill>
                  <a:schemeClr val="lt1"/>
                </a:solidFill>
                <a:latin typeface="Arial"/>
                <a:ea typeface="Arial"/>
                <a:cs typeface="Arial"/>
                <a:sym typeface="Arial"/>
              </a:rPr>
              <a:t>Öcal</a:t>
            </a:r>
            <a:r>
              <a:rPr lang="en-GB" sz="2000" i="0" u="none" strike="noStrike" cap="none" dirty="0">
                <a:solidFill>
                  <a:schemeClr val="lt1"/>
                </a:solidFill>
                <a:latin typeface="Arial"/>
                <a:ea typeface="Arial"/>
                <a:cs typeface="Arial"/>
                <a:sym typeface="Arial"/>
              </a:rPr>
              <a:t> </a:t>
            </a:r>
            <a:r>
              <a:rPr lang="en-GB" sz="2000" i="0" u="none" strike="noStrike" cap="none" dirty="0" err="1">
                <a:solidFill>
                  <a:schemeClr val="lt1"/>
                </a:solidFill>
                <a:latin typeface="Arial"/>
                <a:ea typeface="Arial"/>
                <a:cs typeface="Arial"/>
                <a:sym typeface="Arial"/>
              </a:rPr>
              <a:t>Necmioğlu</a:t>
            </a:r>
            <a:endParaRPr lang="en-GB" sz="20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GB" sz="2000" dirty="0">
                <a:solidFill>
                  <a:schemeClr val="lt1"/>
                </a:solidFill>
              </a:rPr>
              <a:t>TTTWO Technical Secretary</a:t>
            </a:r>
            <a:r>
              <a:rPr lang="en-GB" sz="2000" i="0" u="none" strike="noStrike" cap="none" dirty="0">
                <a:solidFill>
                  <a:schemeClr val="lt1"/>
                </a:solidFill>
                <a:latin typeface="Arial"/>
                <a:ea typeface="Arial"/>
                <a:cs typeface="Arial"/>
                <a:sym typeface="Arial"/>
              </a:rPr>
              <a:t> </a:t>
            </a:r>
            <a:endParaRPr sz="200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F7F2A079-D5C2-0CE9-C358-48D600756E66}"/>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44BB2B90-7D42-94A3-F727-FBD296A8234D}"/>
              </a:ext>
            </a:extLst>
          </p:cNvPr>
          <p:cNvSpPr txBox="1"/>
          <p:nvPr/>
        </p:nvSpPr>
        <p:spPr>
          <a:xfrm>
            <a:off x="496984" y="176681"/>
            <a:ext cx="6532466"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TT-TWO</a:t>
            </a:r>
            <a:r>
              <a:rPr lang="en-US" sz="2400" b="1" i="0" u="none" strike="noStrike" cap="none" dirty="0">
                <a:solidFill>
                  <a:srgbClr val="000000"/>
                </a:solidFill>
                <a:latin typeface="Arial"/>
                <a:ea typeface="Arial"/>
                <a:cs typeface="Arial"/>
                <a:sym typeface="Arial"/>
              </a:rPr>
              <a:t> </a:t>
            </a:r>
            <a:r>
              <a:rPr lang="en-US" sz="2400" b="1" i="0" u="none" strike="noStrike" cap="none" dirty="0">
                <a:solidFill>
                  <a:srgbClr val="41B7C8"/>
                </a:solidFill>
                <a:latin typeface="Arial"/>
                <a:ea typeface="Arial"/>
                <a:cs typeface="Arial"/>
                <a:sym typeface="Arial"/>
              </a:rPr>
              <a:t>Online Meeting 24 October 2024 </a:t>
            </a:r>
            <a:endParaRPr sz="2400" b="1" i="0" u="none" strike="noStrike" cap="none" dirty="0">
              <a:solidFill>
                <a:srgbClr val="41B7C8"/>
              </a:solidFill>
              <a:latin typeface="Arial"/>
              <a:ea typeface="Arial"/>
              <a:cs typeface="Arial"/>
              <a:sym typeface="Arial"/>
            </a:endParaRPr>
          </a:p>
        </p:txBody>
      </p:sp>
      <p:sp>
        <p:nvSpPr>
          <p:cNvPr id="2" name="TextBox 1">
            <a:extLst>
              <a:ext uri="{FF2B5EF4-FFF2-40B4-BE49-F238E27FC236}">
                <a16:creationId xmlns:a16="http://schemas.microsoft.com/office/drawing/2014/main" id="{61EA2E4F-D864-E3F7-E630-8265841C5CB6}"/>
              </a:ext>
            </a:extLst>
          </p:cNvPr>
          <p:cNvSpPr txBox="1"/>
          <p:nvPr/>
        </p:nvSpPr>
        <p:spPr>
          <a:xfrm>
            <a:off x="496986" y="1371600"/>
            <a:ext cx="11533089" cy="4585871"/>
          </a:xfrm>
          <a:prstGeom prst="rect">
            <a:avLst/>
          </a:prstGeom>
          <a:noFill/>
        </p:spPr>
        <p:txBody>
          <a:bodyPr wrap="square" rtlCol="0">
            <a:spAutoFit/>
          </a:bodyPr>
          <a:lstStyle/>
          <a:p>
            <a:r>
              <a:rPr lang="en-US" sz="1600" dirty="0"/>
              <a:t>1. Review of Global Service Definition Document (GSDD)</a:t>
            </a:r>
          </a:p>
          <a:p>
            <a:r>
              <a:rPr lang="en-US" sz="1600" dirty="0"/>
              <a:t>2. TOWS-WG TT-TWO Action Status</a:t>
            </a:r>
          </a:p>
          <a:p>
            <a:r>
              <a:rPr lang="en-US" sz="1600" dirty="0"/>
              <a:t>3. Agenda for the next TOWS-WG TT-TWO</a:t>
            </a:r>
          </a:p>
          <a:p>
            <a:r>
              <a:rPr lang="en-US" sz="1600" dirty="0"/>
              <a:t>4. Definition of </a:t>
            </a:r>
            <a:r>
              <a:rPr lang="en-US" sz="1600" dirty="0" err="1"/>
              <a:t>meteotsunami</a:t>
            </a:r>
            <a:r>
              <a:rPr lang="en-US" sz="1600" dirty="0"/>
              <a:t> (Report of the WMO-IOC JCB)</a:t>
            </a:r>
          </a:p>
          <a:p>
            <a:r>
              <a:rPr lang="en-US" sz="1600" b="1" dirty="0"/>
              <a:t>5. WMO Rolling Review of Requirements (WMO-RRR)</a:t>
            </a:r>
          </a:p>
          <a:p>
            <a:endParaRPr lang="en-US" sz="2000" dirty="0"/>
          </a:p>
          <a:p>
            <a:pPr algn="just"/>
            <a:r>
              <a:rPr lang="en-US" sz="1600" dirty="0"/>
              <a:t>WMO-RRR requires a submission of tsunami variables (parameters) to be defined in WMOs Observing Systems Capability Analysis and Review Tool OSCAR</a:t>
            </a:r>
            <a:r>
              <a:rPr lang="en-US" sz="1600" b="1" dirty="0"/>
              <a:t>. Initial parameters were defined as (tsunami) wave amplitude, wave period,  arrival time of the initial wave, arrival time of the maximum wave, arrival time of last significant wave, inundation parameters (runup height, flow depth, inundation distance).</a:t>
            </a:r>
            <a:r>
              <a:rPr lang="en-US" sz="1600" dirty="0"/>
              <a:t> After a series of meetings with the WMO and GOOS, it was decided to keep only direct/instrumentally measured </a:t>
            </a:r>
            <a:r>
              <a:rPr lang="en-US" sz="1600" b="1" dirty="0">
                <a:solidFill>
                  <a:srgbClr val="C00000"/>
                </a:solidFill>
              </a:rPr>
              <a:t>tsunami amplitude</a:t>
            </a:r>
            <a:r>
              <a:rPr lang="en-US" sz="1600" dirty="0">
                <a:solidFill>
                  <a:srgbClr val="C00000"/>
                </a:solidFill>
              </a:rPr>
              <a:t> </a:t>
            </a:r>
            <a:r>
              <a:rPr lang="en-US" sz="1600" dirty="0"/>
              <a:t>as a parameter to be included (note that sea-level is defined as a separate parameter and arrival times are considered as associated parameters). A </a:t>
            </a:r>
            <a:r>
              <a:rPr lang="en-US" sz="1600" b="1" dirty="0"/>
              <a:t>description, impact and solutions for gap analysis has been provided </a:t>
            </a:r>
            <a:r>
              <a:rPr lang="en-US" sz="1600" dirty="0"/>
              <a:t>(with reference to ODTP, highlighting the need for </a:t>
            </a:r>
            <a:r>
              <a:rPr lang="en-US" sz="1600" b="1" dirty="0">
                <a:solidFill>
                  <a:srgbClr val="C00000"/>
                </a:solidFill>
              </a:rPr>
              <a:t>high-resolution/near-real time tide-gauge and offshore buoy data</a:t>
            </a:r>
            <a:r>
              <a:rPr lang="en-US" sz="1600" dirty="0"/>
              <a:t> in regions under high tsunami risk (Pacific, Indian, Caribbean, North-Eastern Atlantic, Mediterranean and its Connected Seas) with </a:t>
            </a:r>
            <a:r>
              <a:rPr lang="en-US" sz="1600" b="1" dirty="0"/>
              <a:t>priority areas </a:t>
            </a:r>
            <a:r>
              <a:rPr lang="en-US" sz="1600" dirty="0"/>
              <a:t>as known coverage gaps (in alphabetical order: </a:t>
            </a:r>
            <a:r>
              <a:rPr lang="en-US" sz="1600" b="1" dirty="0">
                <a:solidFill>
                  <a:srgbClr val="C00000"/>
                </a:solidFill>
              </a:rPr>
              <a:t>Aegean Sea, Caribbean Sea (West, North and South-East), Indian Ocean (East and North), North Africa, Philippine Sea, Solomon Sea, South China Sea, Timor Sea, and Yellow Sea</a:t>
            </a:r>
            <a:r>
              <a:rPr lang="en-US" sz="1600" dirty="0">
                <a:solidFill>
                  <a:srgbClr val="C00000"/>
                </a:solidFill>
              </a:rPr>
              <a:t>)</a:t>
            </a:r>
            <a:r>
              <a:rPr lang="en-US" sz="1600" dirty="0"/>
              <a:t>. Other tsunami related parameters can be included to OSCAR in the future. </a:t>
            </a:r>
          </a:p>
        </p:txBody>
      </p:sp>
    </p:spTree>
    <p:extLst>
      <p:ext uri="{BB962C8B-B14F-4D97-AF65-F5344CB8AC3E}">
        <p14:creationId xmlns:p14="http://schemas.microsoft.com/office/powerpoint/2010/main" val="226511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864ED87F-66B0-0394-9759-79AA147DAD1D}"/>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5FA039B8-39A4-F2F1-93AD-719D3985098E}"/>
              </a:ext>
            </a:extLst>
          </p:cNvPr>
          <p:cNvSpPr txBox="1"/>
          <p:nvPr/>
        </p:nvSpPr>
        <p:spPr>
          <a:xfrm>
            <a:off x="496984" y="176681"/>
            <a:ext cx="5599015"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TT-TWO</a:t>
            </a:r>
            <a:r>
              <a:rPr lang="en-US" sz="2400" b="1" i="0" u="none" strike="noStrike" cap="none" dirty="0">
                <a:solidFill>
                  <a:srgbClr val="000000"/>
                </a:solidFill>
                <a:latin typeface="Arial"/>
                <a:ea typeface="Arial"/>
                <a:cs typeface="Arial"/>
                <a:sym typeface="Arial"/>
              </a:rPr>
              <a:t> </a:t>
            </a:r>
            <a:r>
              <a:rPr lang="en-US" sz="2400" b="1" i="0" u="none" strike="noStrike" cap="none" dirty="0">
                <a:solidFill>
                  <a:srgbClr val="41B7C8"/>
                </a:solidFill>
                <a:latin typeface="Arial"/>
                <a:ea typeface="Arial"/>
                <a:cs typeface="Arial"/>
                <a:sym typeface="Arial"/>
              </a:rPr>
              <a:t>Status of Actions</a:t>
            </a:r>
            <a:endParaRPr sz="2400" b="1" i="0" u="none" strike="noStrike" cap="none" dirty="0">
              <a:solidFill>
                <a:srgbClr val="41B7C8"/>
              </a:solidFill>
              <a:latin typeface="Arial"/>
              <a:ea typeface="Arial"/>
              <a:cs typeface="Arial"/>
              <a:sym typeface="Arial"/>
            </a:endParaRPr>
          </a:p>
        </p:txBody>
      </p:sp>
      <p:pic>
        <p:nvPicPr>
          <p:cNvPr id="3" name="Picture 2">
            <a:extLst>
              <a:ext uri="{FF2B5EF4-FFF2-40B4-BE49-F238E27FC236}">
                <a16:creationId xmlns:a16="http://schemas.microsoft.com/office/drawing/2014/main" id="{F1084536-6F7A-31FC-678C-A424CA2BCB20}"/>
              </a:ext>
            </a:extLst>
          </p:cNvPr>
          <p:cNvPicPr>
            <a:picLocks noChangeAspect="1"/>
          </p:cNvPicPr>
          <p:nvPr/>
        </p:nvPicPr>
        <p:blipFill>
          <a:blip r:embed="rId3"/>
          <a:stretch>
            <a:fillRect/>
          </a:stretch>
        </p:blipFill>
        <p:spPr>
          <a:xfrm>
            <a:off x="3815127" y="691570"/>
            <a:ext cx="6683109" cy="900000"/>
          </a:xfrm>
          <a:prstGeom prst="rect">
            <a:avLst/>
          </a:prstGeom>
        </p:spPr>
      </p:pic>
      <p:pic>
        <p:nvPicPr>
          <p:cNvPr id="2" name="Picture 1">
            <a:extLst>
              <a:ext uri="{FF2B5EF4-FFF2-40B4-BE49-F238E27FC236}">
                <a16:creationId xmlns:a16="http://schemas.microsoft.com/office/drawing/2014/main" id="{4568A8C0-D8AD-CA65-6C1C-723FC0BB24AF}"/>
              </a:ext>
            </a:extLst>
          </p:cNvPr>
          <p:cNvPicPr>
            <a:picLocks noChangeAspect="1"/>
          </p:cNvPicPr>
          <p:nvPr/>
        </p:nvPicPr>
        <p:blipFill>
          <a:blip r:embed="rId4"/>
          <a:stretch>
            <a:fillRect/>
          </a:stretch>
        </p:blipFill>
        <p:spPr>
          <a:xfrm>
            <a:off x="496984" y="1763020"/>
            <a:ext cx="11520000" cy="3989809"/>
          </a:xfrm>
          <a:prstGeom prst="rect">
            <a:avLst/>
          </a:prstGeom>
        </p:spPr>
      </p:pic>
    </p:spTree>
    <p:extLst>
      <p:ext uri="{BB962C8B-B14F-4D97-AF65-F5344CB8AC3E}">
        <p14:creationId xmlns:p14="http://schemas.microsoft.com/office/powerpoint/2010/main" val="207598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B81DDDC8-22B3-DF8C-3042-29BCBFAAEE96}"/>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27BBD7B3-AE0F-30B2-21CA-6793C7A36269}"/>
              </a:ext>
            </a:extLst>
          </p:cNvPr>
          <p:cNvSpPr txBox="1"/>
          <p:nvPr/>
        </p:nvSpPr>
        <p:spPr>
          <a:xfrm>
            <a:off x="496984" y="176681"/>
            <a:ext cx="5599015"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TT-TWO</a:t>
            </a:r>
            <a:r>
              <a:rPr lang="en-US" sz="2400" b="1" i="0" u="none" strike="noStrike" cap="none" dirty="0">
                <a:solidFill>
                  <a:srgbClr val="000000"/>
                </a:solidFill>
                <a:latin typeface="Arial"/>
                <a:ea typeface="Arial"/>
                <a:cs typeface="Arial"/>
                <a:sym typeface="Arial"/>
              </a:rPr>
              <a:t> </a:t>
            </a:r>
            <a:r>
              <a:rPr lang="en-US" sz="2400" b="1" i="0" u="none" strike="noStrike" cap="none" dirty="0">
                <a:solidFill>
                  <a:srgbClr val="41B7C8"/>
                </a:solidFill>
                <a:latin typeface="Arial"/>
                <a:ea typeface="Arial"/>
                <a:cs typeface="Arial"/>
                <a:sym typeface="Arial"/>
              </a:rPr>
              <a:t>Status of Actions</a:t>
            </a:r>
            <a:endParaRPr sz="2400" b="1" i="0" u="none" strike="noStrike" cap="none" dirty="0">
              <a:solidFill>
                <a:srgbClr val="41B7C8"/>
              </a:solidFill>
              <a:latin typeface="Arial"/>
              <a:ea typeface="Arial"/>
              <a:cs typeface="Arial"/>
              <a:sym typeface="Arial"/>
            </a:endParaRPr>
          </a:p>
        </p:txBody>
      </p:sp>
      <p:pic>
        <p:nvPicPr>
          <p:cNvPr id="3" name="Picture 2">
            <a:extLst>
              <a:ext uri="{FF2B5EF4-FFF2-40B4-BE49-F238E27FC236}">
                <a16:creationId xmlns:a16="http://schemas.microsoft.com/office/drawing/2014/main" id="{F5D3F173-B94F-BDA4-673E-D0653713CACA}"/>
              </a:ext>
            </a:extLst>
          </p:cNvPr>
          <p:cNvPicPr>
            <a:picLocks noChangeAspect="1"/>
          </p:cNvPicPr>
          <p:nvPr/>
        </p:nvPicPr>
        <p:blipFill>
          <a:blip r:embed="rId3"/>
          <a:stretch>
            <a:fillRect/>
          </a:stretch>
        </p:blipFill>
        <p:spPr>
          <a:xfrm>
            <a:off x="3815127" y="691570"/>
            <a:ext cx="6683109" cy="900000"/>
          </a:xfrm>
          <a:prstGeom prst="rect">
            <a:avLst/>
          </a:prstGeom>
        </p:spPr>
      </p:pic>
      <p:pic>
        <p:nvPicPr>
          <p:cNvPr id="4" name="Picture 3">
            <a:extLst>
              <a:ext uri="{FF2B5EF4-FFF2-40B4-BE49-F238E27FC236}">
                <a16:creationId xmlns:a16="http://schemas.microsoft.com/office/drawing/2014/main" id="{79D62A7F-E320-8359-88D9-B4735C13E69C}"/>
              </a:ext>
            </a:extLst>
          </p:cNvPr>
          <p:cNvPicPr>
            <a:picLocks noChangeAspect="1"/>
          </p:cNvPicPr>
          <p:nvPr/>
        </p:nvPicPr>
        <p:blipFill>
          <a:blip r:embed="rId4"/>
          <a:stretch>
            <a:fillRect/>
          </a:stretch>
        </p:blipFill>
        <p:spPr>
          <a:xfrm>
            <a:off x="496984" y="1771424"/>
            <a:ext cx="11520000" cy="4078402"/>
          </a:xfrm>
          <a:prstGeom prst="rect">
            <a:avLst/>
          </a:prstGeom>
        </p:spPr>
      </p:pic>
    </p:spTree>
    <p:extLst>
      <p:ext uri="{BB962C8B-B14F-4D97-AF65-F5344CB8AC3E}">
        <p14:creationId xmlns:p14="http://schemas.microsoft.com/office/powerpoint/2010/main" val="334640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16C92C70-BB00-08C1-2E71-4455FB6A8E68}"/>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8C9311CD-469F-3182-E459-950F379C99AE}"/>
              </a:ext>
            </a:extLst>
          </p:cNvPr>
          <p:cNvSpPr txBox="1"/>
          <p:nvPr/>
        </p:nvSpPr>
        <p:spPr>
          <a:xfrm>
            <a:off x="496984" y="176681"/>
            <a:ext cx="5599015"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TT-TWO</a:t>
            </a:r>
            <a:r>
              <a:rPr lang="en-US" sz="2400" b="1" i="0" u="none" strike="noStrike" cap="none" dirty="0">
                <a:solidFill>
                  <a:srgbClr val="000000"/>
                </a:solidFill>
                <a:latin typeface="Arial"/>
                <a:ea typeface="Arial"/>
                <a:cs typeface="Arial"/>
                <a:sym typeface="Arial"/>
              </a:rPr>
              <a:t> </a:t>
            </a:r>
            <a:r>
              <a:rPr lang="en-US" sz="2400" b="1" i="0" u="none" strike="noStrike" cap="none" dirty="0">
                <a:solidFill>
                  <a:srgbClr val="41B7C8"/>
                </a:solidFill>
                <a:latin typeface="Arial"/>
                <a:ea typeface="Arial"/>
                <a:cs typeface="Arial"/>
                <a:sym typeface="Arial"/>
              </a:rPr>
              <a:t>Status of Actions</a:t>
            </a:r>
            <a:endParaRPr sz="2400" b="1" i="0" u="none" strike="noStrike" cap="none" dirty="0">
              <a:solidFill>
                <a:srgbClr val="41B7C8"/>
              </a:solidFill>
              <a:latin typeface="Arial"/>
              <a:ea typeface="Arial"/>
              <a:cs typeface="Arial"/>
              <a:sym typeface="Arial"/>
            </a:endParaRPr>
          </a:p>
        </p:txBody>
      </p:sp>
      <p:pic>
        <p:nvPicPr>
          <p:cNvPr id="3" name="Picture 2">
            <a:extLst>
              <a:ext uri="{FF2B5EF4-FFF2-40B4-BE49-F238E27FC236}">
                <a16:creationId xmlns:a16="http://schemas.microsoft.com/office/drawing/2014/main" id="{E5E5948C-EF06-B28A-AA48-7610DA5A20D5}"/>
              </a:ext>
            </a:extLst>
          </p:cNvPr>
          <p:cNvPicPr>
            <a:picLocks noChangeAspect="1"/>
          </p:cNvPicPr>
          <p:nvPr/>
        </p:nvPicPr>
        <p:blipFill>
          <a:blip r:embed="rId3"/>
          <a:stretch>
            <a:fillRect/>
          </a:stretch>
        </p:blipFill>
        <p:spPr>
          <a:xfrm>
            <a:off x="3815127" y="691570"/>
            <a:ext cx="6683109" cy="900000"/>
          </a:xfrm>
          <a:prstGeom prst="rect">
            <a:avLst/>
          </a:prstGeom>
        </p:spPr>
      </p:pic>
      <p:pic>
        <p:nvPicPr>
          <p:cNvPr id="2" name="Picture 1">
            <a:extLst>
              <a:ext uri="{FF2B5EF4-FFF2-40B4-BE49-F238E27FC236}">
                <a16:creationId xmlns:a16="http://schemas.microsoft.com/office/drawing/2014/main" id="{18DF4F81-6142-6E34-050A-565B072434CD}"/>
              </a:ext>
            </a:extLst>
          </p:cNvPr>
          <p:cNvPicPr>
            <a:picLocks noChangeAspect="1"/>
          </p:cNvPicPr>
          <p:nvPr/>
        </p:nvPicPr>
        <p:blipFill>
          <a:blip r:embed="rId4"/>
          <a:stretch>
            <a:fillRect/>
          </a:stretch>
        </p:blipFill>
        <p:spPr>
          <a:xfrm>
            <a:off x="496984" y="1766696"/>
            <a:ext cx="11520000" cy="2852328"/>
          </a:xfrm>
          <a:prstGeom prst="rect">
            <a:avLst/>
          </a:prstGeom>
        </p:spPr>
      </p:pic>
    </p:spTree>
    <p:extLst>
      <p:ext uri="{BB962C8B-B14F-4D97-AF65-F5344CB8AC3E}">
        <p14:creationId xmlns:p14="http://schemas.microsoft.com/office/powerpoint/2010/main" val="380822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146</TotalTime>
  <Words>323</Words>
  <Application>Microsoft Office PowerPoint</Application>
  <PresentationFormat>Widescreen</PresentationFormat>
  <Paragraphs>19</Paragraphs>
  <Slides>6</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vt:i4>
      </vt:variant>
    </vt:vector>
  </HeadingPairs>
  <TitlesOfParts>
    <vt:vector size="15" baseType="lpstr">
      <vt:lpstr>Calibri</vt:lpstr>
      <vt:lpstr>Open Sans</vt:lpstr>
      <vt:lpstr>Arial</vt:lpstr>
      <vt:lpstr>Roboto</vt:lpstr>
      <vt:lpstr>9_Custom Design</vt:lpstr>
      <vt:lpstr>1_Office Theme</vt:lpstr>
      <vt:lpstr>8_Custom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Chang Seng, Denis</cp:lastModifiedBy>
  <cp:revision>7</cp:revision>
  <dcterms:created xsi:type="dcterms:W3CDTF">2019-09-03T09:02:06Z</dcterms:created>
  <dcterms:modified xsi:type="dcterms:W3CDTF">2025-01-15T17:06:38Z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