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22"/>
  </p:notesMasterIdLst>
  <p:handoutMasterIdLst>
    <p:handoutMasterId r:id="rId23"/>
  </p:handoutMasterIdLst>
  <p:sldIdLst>
    <p:sldId id="337" r:id="rId5"/>
    <p:sldId id="672" r:id="rId6"/>
    <p:sldId id="653" r:id="rId7"/>
    <p:sldId id="663" r:id="rId8"/>
    <p:sldId id="677" r:id="rId9"/>
    <p:sldId id="679" r:id="rId10"/>
    <p:sldId id="683" r:id="rId11"/>
    <p:sldId id="680" r:id="rId12"/>
    <p:sldId id="681" r:id="rId13"/>
    <p:sldId id="667" r:id="rId14"/>
    <p:sldId id="682" r:id="rId15"/>
    <p:sldId id="675" r:id="rId16"/>
    <p:sldId id="665" r:id="rId17"/>
    <p:sldId id="674" r:id="rId18"/>
    <p:sldId id="657" r:id="rId19"/>
    <p:sldId id="660" r:id="rId20"/>
    <p:sldId id="33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 id="2" name="Alwazzan, Lateefah" initials="AL" lastIdx="4" clrIdx="1">
    <p:extLst>
      <p:ext uri="{19B8F6BF-5375-455C-9EA6-DF929625EA0E}">
        <p15:presenceInfo xmlns:p15="http://schemas.microsoft.com/office/powerpoint/2012/main" userId="Alwazzan, Lateef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2BE"/>
    <a:srgbClr val="F5D2FC"/>
    <a:srgbClr val="C2A3F9"/>
    <a:srgbClr val="44546A"/>
    <a:srgbClr val="FFDAC4"/>
    <a:srgbClr val="FFC4A0"/>
    <a:srgbClr val="FDAE7D"/>
    <a:srgbClr val="F8985B"/>
    <a:srgbClr val="F2813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66871-A6E1-4D7B-9099-8DE463F34D2D}" v="3" dt="2024-12-17T12:40:48.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39" autoAdjust="0"/>
  </p:normalViewPr>
  <p:slideViewPr>
    <p:cSldViewPr snapToGrid="0">
      <p:cViewPr varScale="1">
        <p:scale>
          <a:sx n="84" d="100"/>
          <a:sy n="84" d="100"/>
        </p:scale>
        <p:origin x="378" y="78"/>
      </p:cViewPr>
      <p:guideLst>
        <p:guide orient="horz" pos="2137"/>
        <p:guide pos="3931"/>
      </p:guideLst>
    </p:cSldViewPr>
  </p:slideViewPr>
  <p:notesTextViewPr>
    <p:cViewPr>
      <p:scale>
        <a:sx n="1" d="1"/>
        <a:sy n="1" d="1"/>
      </p:scale>
      <p:origin x="0" y="0"/>
    </p:cViewPr>
  </p:notesTextViewPr>
  <p:notesViewPr>
    <p:cSldViewPr snapToGrid="0">
      <p:cViewPr varScale="1">
        <p:scale>
          <a:sx n="67" d="100"/>
          <a:sy n="67" d="100"/>
        </p:scale>
        <p:origin x="226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lmen Vennin, Derya" userId="9dca1a5a-a24f-45fd-969d-1cfd0d525d5d" providerId="ADAL" clId="{26E66871-A6E1-4D7B-9099-8DE463F34D2D}"/>
    <pc:docChg chg="undo custSel modSld">
      <pc:chgData name="Dilmen Vennin, Derya" userId="9dca1a5a-a24f-45fd-969d-1cfd0d525d5d" providerId="ADAL" clId="{26E66871-A6E1-4D7B-9099-8DE463F34D2D}" dt="2024-12-17T13:33:15.714" v="38" actId="20577"/>
      <pc:docMkLst>
        <pc:docMk/>
      </pc:docMkLst>
      <pc:sldChg chg="addSp delSp modSp mod">
        <pc:chgData name="Dilmen Vennin, Derya" userId="9dca1a5a-a24f-45fd-969d-1cfd0d525d5d" providerId="ADAL" clId="{26E66871-A6E1-4D7B-9099-8DE463F34D2D}" dt="2024-12-17T13:33:15.714" v="38" actId="20577"/>
        <pc:sldMkLst>
          <pc:docMk/>
          <pc:sldMk cId="1796417811" sldId="337"/>
        </pc:sldMkLst>
        <pc:spChg chg="mod">
          <ac:chgData name="Dilmen Vennin, Derya" userId="9dca1a5a-a24f-45fd-969d-1cfd0d525d5d" providerId="ADAL" clId="{26E66871-A6E1-4D7B-9099-8DE463F34D2D}" dt="2024-12-17T13:33:15.714" v="38" actId="20577"/>
          <ac:spMkLst>
            <pc:docMk/>
            <pc:sldMk cId="1796417811" sldId="337"/>
            <ac:spMk id="9" creationId="{6976EE21-D3B5-DAF9-E4BA-14FEE30C40DE}"/>
          </ac:spMkLst>
        </pc:spChg>
        <pc:picChg chg="del">
          <ac:chgData name="Dilmen Vennin, Derya" userId="9dca1a5a-a24f-45fd-969d-1cfd0d525d5d" providerId="ADAL" clId="{26E66871-A6E1-4D7B-9099-8DE463F34D2D}" dt="2024-12-17T11:52:14.918" v="8" actId="478"/>
          <ac:picMkLst>
            <pc:docMk/>
            <pc:sldMk cId="1796417811" sldId="337"/>
            <ac:picMk id="3" creationId="{F0E0DF32-CC83-35DE-EB46-7BFEF5F8BF61}"/>
          </ac:picMkLst>
        </pc:picChg>
        <pc:picChg chg="add mod">
          <ac:chgData name="Dilmen Vennin, Derya" userId="9dca1a5a-a24f-45fd-969d-1cfd0d525d5d" providerId="ADAL" clId="{26E66871-A6E1-4D7B-9099-8DE463F34D2D}" dt="2024-12-17T12:40:56.436" v="34" actId="1076"/>
          <ac:picMkLst>
            <pc:docMk/>
            <pc:sldMk cId="1796417811" sldId="337"/>
            <ac:picMk id="3" creationId="{F93325AE-EA01-B66B-2AF9-2D6A46E6D955}"/>
          </ac:picMkLst>
        </pc:picChg>
        <pc:picChg chg="add del mod">
          <ac:chgData name="Dilmen Vennin, Derya" userId="9dca1a5a-a24f-45fd-969d-1cfd0d525d5d" providerId="ADAL" clId="{26E66871-A6E1-4D7B-9099-8DE463F34D2D}" dt="2024-12-17T12:40:08.881" v="27" actId="478"/>
          <ac:picMkLst>
            <pc:docMk/>
            <pc:sldMk cId="1796417811" sldId="337"/>
            <ac:picMk id="4" creationId="{1C87944E-8C10-505D-2CE9-A4C05E29C128}"/>
          </ac:picMkLst>
        </pc:picChg>
        <pc:picChg chg="mod">
          <ac:chgData name="Dilmen Vennin, Derya" userId="9dca1a5a-a24f-45fd-969d-1cfd0d525d5d" providerId="ADAL" clId="{26E66871-A6E1-4D7B-9099-8DE463F34D2D}" dt="2024-12-17T11:52:53.362" v="9" actId="1076"/>
          <ac:picMkLst>
            <pc:docMk/>
            <pc:sldMk cId="1796417811" sldId="337"/>
            <ac:picMk id="1031" creationId="{BEAEAE5F-17D4-E9AE-BBD0-A1DC59F04A1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44D37D-97F2-475C-A1E2-537E803ECE88}" type="datetimeFigureOut">
              <a:rPr lang="en-US" smtClean="0"/>
              <a:t>1/14/2025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dirty="0"/>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F0453-48F6-41C1-944E-EB020FF094E5}" type="datetimeFigureOut">
              <a:rPr lang="fr-FR" smtClean="0"/>
              <a:t>14/01/2025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dirty="0"/>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DE205E-CD73-4305-88CF-892B440D76AC}" type="slidenum">
              <a:rPr lang="fr-FR" smtClean="0"/>
              <a:t>1</a:t>
            </a:fld>
            <a:endParaRPr lang="fr-FR" dirty="0"/>
          </a:p>
        </p:txBody>
      </p:sp>
    </p:spTree>
    <p:extLst>
      <p:ext uri="{BB962C8B-B14F-4D97-AF65-F5344CB8AC3E}">
        <p14:creationId xmlns:p14="http://schemas.microsoft.com/office/powerpoint/2010/main" val="1861220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10</a:t>
            </a:fld>
            <a:endParaRPr lang="fr-FR"/>
          </a:p>
        </p:txBody>
      </p:sp>
    </p:spTree>
    <p:extLst>
      <p:ext uri="{BB962C8B-B14F-4D97-AF65-F5344CB8AC3E}">
        <p14:creationId xmlns:p14="http://schemas.microsoft.com/office/powerpoint/2010/main" val="35053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11</a:t>
            </a:fld>
            <a:endParaRPr lang="fr-FR"/>
          </a:p>
        </p:txBody>
      </p:sp>
    </p:spTree>
    <p:extLst>
      <p:ext uri="{BB962C8B-B14F-4D97-AF65-F5344CB8AC3E}">
        <p14:creationId xmlns:p14="http://schemas.microsoft.com/office/powerpoint/2010/main" val="390571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12</a:t>
            </a:fld>
            <a:endParaRPr lang="fr-FR"/>
          </a:p>
        </p:txBody>
      </p:sp>
    </p:spTree>
    <p:extLst>
      <p:ext uri="{BB962C8B-B14F-4D97-AF65-F5344CB8AC3E}">
        <p14:creationId xmlns:p14="http://schemas.microsoft.com/office/powerpoint/2010/main" val="388773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13</a:t>
            </a:fld>
            <a:endParaRPr lang="fr-FR"/>
          </a:p>
        </p:txBody>
      </p:sp>
    </p:spTree>
    <p:extLst>
      <p:ext uri="{BB962C8B-B14F-4D97-AF65-F5344CB8AC3E}">
        <p14:creationId xmlns:p14="http://schemas.microsoft.com/office/powerpoint/2010/main" val="97413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14</a:t>
            </a:fld>
            <a:endParaRPr lang="fr-FR"/>
          </a:p>
        </p:txBody>
      </p:sp>
    </p:spTree>
    <p:extLst>
      <p:ext uri="{BB962C8B-B14F-4D97-AF65-F5344CB8AC3E}">
        <p14:creationId xmlns:p14="http://schemas.microsoft.com/office/powerpoint/2010/main" val="156158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15</a:t>
            </a:fld>
            <a:endParaRPr lang="fr-FR"/>
          </a:p>
        </p:txBody>
      </p:sp>
    </p:spTree>
    <p:extLst>
      <p:ext uri="{BB962C8B-B14F-4D97-AF65-F5344CB8AC3E}">
        <p14:creationId xmlns:p14="http://schemas.microsoft.com/office/powerpoint/2010/main" val="11441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16</a:t>
            </a:fld>
            <a:endParaRPr lang="fr-FR"/>
          </a:p>
        </p:txBody>
      </p:sp>
    </p:spTree>
    <p:extLst>
      <p:ext uri="{BB962C8B-B14F-4D97-AF65-F5344CB8AC3E}">
        <p14:creationId xmlns:p14="http://schemas.microsoft.com/office/powerpoint/2010/main" val="967884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DE205E-CD73-4305-88CF-892B440D76AC}" type="slidenum">
              <a:rPr lang="fr-FR" smtClean="0"/>
              <a:t>17</a:t>
            </a:fld>
            <a:endParaRPr lang="fr-FR" dirty="0"/>
          </a:p>
        </p:txBody>
      </p:sp>
    </p:spTree>
    <p:extLst>
      <p:ext uri="{BB962C8B-B14F-4D97-AF65-F5344CB8AC3E}">
        <p14:creationId xmlns:p14="http://schemas.microsoft.com/office/powerpoint/2010/main" val="137629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2</a:t>
            </a:fld>
            <a:endParaRPr lang="fr-FR"/>
          </a:p>
        </p:txBody>
      </p:sp>
    </p:spTree>
    <p:extLst>
      <p:ext uri="{BB962C8B-B14F-4D97-AF65-F5344CB8AC3E}">
        <p14:creationId xmlns:p14="http://schemas.microsoft.com/office/powerpoint/2010/main" val="23623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3</a:t>
            </a:fld>
            <a:endParaRPr lang="fr-FR"/>
          </a:p>
        </p:txBody>
      </p:sp>
    </p:spTree>
    <p:extLst>
      <p:ext uri="{BB962C8B-B14F-4D97-AF65-F5344CB8AC3E}">
        <p14:creationId xmlns:p14="http://schemas.microsoft.com/office/powerpoint/2010/main" val="271193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4</a:t>
            </a:fld>
            <a:endParaRPr lang="fr-FR"/>
          </a:p>
        </p:txBody>
      </p:sp>
    </p:spTree>
    <p:extLst>
      <p:ext uri="{BB962C8B-B14F-4D97-AF65-F5344CB8AC3E}">
        <p14:creationId xmlns:p14="http://schemas.microsoft.com/office/powerpoint/2010/main" val="253893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5</a:t>
            </a:fld>
            <a:endParaRPr lang="fr-FR"/>
          </a:p>
        </p:txBody>
      </p:sp>
    </p:spTree>
    <p:extLst>
      <p:ext uri="{BB962C8B-B14F-4D97-AF65-F5344CB8AC3E}">
        <p14:creationId xmlns:p14="http://schemas.microsoft.com/office/powerpoint/2010/main" val="1343619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6</a:t>
            </a:fld>
            <a:endParaRPr lang="fr-FR"/>
          </a:p>
        </p:txBody>
      </p:sp>
    </p:spTree>
    <p:extLst>
      <p:ext uri="{BB962C8B-B14F-4D97-AF65-F5344CB8AC3E}">
        <p14:creationId xmlns:p14="http://schemas.microsoft.com/office/powerpoint/2010/main" val="375550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7</a:t>
            </a:fld>
            <a:endParaRPr lang="fr-FR"/>
          </a:p>
        </p:txBody>
      </p:sp>
    </p:spTree>
    <p:extLst>
      <p:ext uri="{BB962C8B-B14F-4D97-AF65-F5344CB8AC3E}">
        <p14:creationId xmlns:p14="http://schemas.microsoft.com/office/powerpoint/2010/main" val="20555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8</a:t>
            </a:fld>
            <a:endParaRPr lang="fr-FR"/>
          </a:p>
        </p:txBody>
      </p:sp>
    </p:spTree>
    <p:extLst>
      <p:ext uri="{BB962C8B-B14F-4D97-AF65-F5344CB8AC3E}">
        <p14:creationId xmlns:p14="http://schemas.microsoft.com/office/powerpoint/2010/main" val="276632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E205E-CD73-4305-88CF-892B440D76AC}" type="slidenum">
              <a:rPr lang="fr-FR" smtClean="0"/>
              <a:t>9</a:t>
            </a:fld>
            <a:endParaRPr lang="fr-FR"/>
          </a:p>
        </p:txBody>
      </p:sp>
    </p:spTree>
    <p:extLst>
      <p:ext uri="{BB962C8B-B14F-4D97-AF65-F5344CB8AC3E}">
        <p14:creationId xmlns:p14="http://schemas.microsoft.com/office/powerpoint/2010/main" val="111519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312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22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005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2066956"/>
            <a:ext cx="9112560" cy="800302"/>
          </a:xfrm>
          <a:prstGeom prst="rect">
            <a:avLst/>
          </a:prstGeom>
        </p:spPr>
        <p:txBody>
          <a:bodyPr lIns="0" tIns="0" rIns="0" bIns="0"/>
          <a:lstStyle>
            <a:lvl1pPr algn="l">
              <a:lnSpc>
                <a:spcPts val="2775"/>
              </a:lnSpc>
              <a:defRPr sz="2625" b="1">
                <a:solidFill>
                  <a:schemeClr val="bg1"/>
                </a:solidFill>
              </a:defRPr>
            </a:lvl1pPr>
          </a:lstStyle>
          <a:p>
            <a:r>
              <a:rPr lang="en-GB"/>
              <a:t>CLICK TO ADD TITLE OF PRESENTATION</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988881"/>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Click to add subtitle or summary</a:t>
            </a:r>
          </a:p>
        </p:txBody>
      </p:sp>
      <p:pic>
        <p:nvPicPr>
          <p:cNvPr id="8" name="Picture 7" descr="A black and white logo&#10;&#10;Description automatically generated with medium confidence">
            <a:extLst>
              <a:ext uri="{FF2B5EF4-FFF2-40B4-BE49-F238E27FC236}">
                <a16:creationId xmlns:a16="http://schemas.microsoft.com/office/drawing/2014/main" id="{E035D78A-55A5-4AEE-9548-2C8425E2577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354" y="114742"/>
            <a:ext cx="2181802" cy="459711"/>
          </a:xfrm>
          <a:prstGeom prst="rect">
            <a:avLst/>
          </a:prstGeom>
        </p:spPr>
      </p:pic>
    </p:spTree>
    <p:extLst>
      <p:ext uri="{BB962C8B-B14F-4D97-AF65-F5344CB8AC3E}">
        <p14:creationId xmlns:p14="http://schemas.microsoft.com/office/powerpoint/2010/main" val="250178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6890876" y="971034"/>
            <a:ext cx="4711701"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hasCustomPrompt="1"/>
          </p:nvPr>
        </p:nvSpPr>
        <p:spPr>
          <a:xfrm>
            <a:off x="420877" y="959561"/>
            <a:ext cx="5675123"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171450" indent="-171450" algn="l">
              <a:buClr>
                <a:srgbClr val="024A84"/>
              </a:buClr>
              <a:buFont typeface="Calibri" panose="020F0502020204030204" pitchFamily="34" charset="0"/>
              <a:buChar char="»"/>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a:t>Insert title of the slide</a:t>
            </a:r>
            <a:endParaRPr lang="en-US"/>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6" name="TextBox 24">
            <a:extLst>
              <a:ext uri="{FF2B5EF4-FFF2-40B4-BE49-F238E27FC236}">
                <a16:creationId xmlns:a16="http://schemas.microsoft.com/office/drawing/2014/main" id="{1B16DB7F-771E-420A-851F-0FA465E115CA}"/>
              </a:ext>
            </a:extLst>
          </p:cNvPr>
          <p:cNvSpPr txBox="1"/>
          <p:nvPr userDrawn="1"/>
        </p:nvSpPr>
        <p:spPr>
          <a:xfrm>
            <a:off x="11761978" y="6439572"/>
            <a:ext cx="274530" cy="259062"/>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Footer Placeholder 4">
            <a:extLst>
              <a:ext uri="{FF2B5EF4-FFF2-40B4-BE49-F238E27FC236}">
                <a16:creationId xmlns:a16="http://schemas.microsoft.com/office/drawing/2014/main" id="{80A9B8A3-238C-4D33-BB5B-3A7D56950FD0}"/>
              </a:ext>
            </a:extLst>
          </p:cNvPr>
          <p:cNvSpPr>
            <a:spLocks noGrp="1"/>
          </p:cNvSpPr>
          <p:nvPr>
            <p:ph type="ftr" sz="quarter" idx="11"/>
          </p:nvPr>
        </p:nvSpPr>
        <p:spPr>
          <a:xfrm>
            <a:off x="4038600" y="6422056"/>
            <a:ext cx="4114800"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E1801537-6E17-492C-809D-70428033E69C}"/>
              </a:ext>
            </a:extLst>
          </p:cNvPr>
          <p:cNvSpPr>
            <a:spLocks noGrp="1"/>
          </p:cNvSpPr>
          <p:nvPr>
            <p:ph type="sldNum" sz="quarter" idx="12"/>
          </p:nvPr>
        </p:nvSpPr>
        <p:spPr>
          <a:xfrm>
            <a:off x="10474534" y="6411100"/>
            <a:ext cx="1615258" cy="365125"/>
          </a:xfrm>
        </p:spPr>
        <p:txBody>
          <a:bodyPr/>
          <a:lstStyle>
            <a:lvl1pPr>
              <a:defRPr>
                <a:solidFill>
                  <a:schemeClr val="bg1"/>
                </a:solidFill>
              </a:defRPr>
            </a:lvl1pPr>
          </a:lstStyle>
          <a:p>
            <a:fld id="{116E103F-C569-40B8-B4E6-EB527A5C76D5}" type="slidenum">
              <a:rPr lang="en-US" smtClean="0"/>
              <a:pPr/>
              <a:t>‹#›</a:t>
            </a:fld>
            <a:endParaRPr lang="en-US" dirty="0"/>
          </a:p>
        </p:txBody>
      </p:sp>
      <p:pic>
        <p:nvPicPr>
          <p:cNvPr id="23" name="Picture 22" descr="A black and white logo&#10;&#10;Description automatically generated with medium confidence">
            <a:extLst>
              <a:ext uri="{FF2B5EF4-FFF2-40B4-BE49-F238E27FC236}">
                <a16:creationId xmlns:a16="http://schemas.microsoft.com/office/drawing/2014/main" id="{E035D78A-55A5-4AEE-9548-2C8425E2577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3058" y="6371936"/>
            <a:ext cx="2181802" cy="459711"/>
          </a:xfrm>
          <a:prstGeom prst="rect">
            <a:avLst/>
          </a:prstGeom>
        </p:spPr>
      </p:pic>
    </p:spTree>
    <p:extLst>
      <p:ext uri="{BB962C8B-B14F-4D97-AF65-F5344CB8AC3E}">
        <p14:creationId xmlns:p14="http://schemas.microsoft.com/office/powerpoint/2010/main" val="2443591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Picture Placeholder 7">
            <a:extLst>
              <a:ext uri="{FF2B5EF4-FFF2-40B4-BE49-F238E27FC236}">
                <a16:creationId xmlns:a16="http://schemas.microsoft.com/office/drawing/2014/main" id="{C8B59B52-C699-4CE7-97BA-027ACF8FB42E}"/>
              </a:ext>
            </a:extLst>
          </p:cNvPr>
          <p:cNvSpPr>
            <a:spLocks noGrp="1" noChangeAspect="1"/>
          </p:cNvSpPr>
          <p:nvPr>
            <p:ph type="pic" sz="quarter" idx="17" hasCustomPrompt="1"/>
          </p:nvPr>
        </p:nvSpPr>
        <p:spPr>
          <a:xfrm>
            <a:off x="6890876" y="971034"/>
            <a:ext cx="4711701" cy="5129355"/>
          </a:xfrm>
          <a:prstGeom prst="rect">
            <a:avLst/>
          </a:prstGeom>
          <a:solidFill>
            <a:schemeClr val="bg1">
              <a:lumMod val="95000"/>
            </a:schemeClr>
          </a:solidFill>
        </p:spPr>
        <p:txBody>
          <a:bodyPr vert="horz" lIns="0" tIns="720000" rIns="0" bIns="0" anchor="t" anchorCtr="0"/>
          <a:lstStyle>
            <a:lvl1pPr marL="0" indent="0" algn="ctr">
              <a:buFontTx/>
              <a:buNone/>
              <a:defRPr sz="1200" baseline="0"/>
            </a:lvl1pPr>
          </a:lstStyle>
          <a:p>
            <a:r>
              <a:rPr lang="en-US" dirty="0"/>
              <a:t>Click icon or drag image to insert picture</a:t>
            </a:r>
          </a:p>
        </p:txBody>
      </p:sp>
      <p:sp>
        <p:nvSpPr>
          <p:cNvPr id="15" name="Rectangle 14">
            <a:extLst>
              <a:ext uri="{FF2B5EF4-FFF2-40B4-BE49-F238E27FC236}">
                <a16:creationId xmlns:a16="http://schemas.microsoft.com/office/drawing/2014/main" id="{2CFE5920-4B6F-486E-9F0D-C1AE18D062F5}"/>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19" name="Text Placeholder 2">
            <a:extLst>
              <a:ext uri="{FF2B5EF4-FFF2-40B4-BE49-F238E27FC236}">
                <a16:creationId xmlns:a16="http://schemas.microsoft.com/office/drawing/2014/main" id="{B82461B7-A290-474F-927F-9060159C8956}"/>
              </a:ext>
            </a:extLst>
          </p:cNvPr>
          <p:cNvSpPr>
            <a:spLocks noGrp="1"/>
          </p:cNvSpPr>
          <p:nvPr>
            <p:ph type="body" sz="quarter" idx="16" hasCustomPrompt="1"/>
          </p:nvPr>
        </p:nvSpPr>
        <p:spPr>
          <a:xfrm>
            <a:off x="420877" y="959561"/>
            <a:ext cx="5675123" cy="5140820"/>
          </a:xfrm>
          <a:prstGeom prst="rect">
            <a:avLst/>
          </a:prstGeom>
          <a:effectLst/>
        </p:spPr>
        <p:txBody>
          <a:bodyPr/>
          <a:lstStyle>
            <a:lvl1pPr marL="0" indent="0" algn="l">
              <a:buClr>
                <a:srgbClr val="024A84"/>
              </a:buClr>
              <a:buFont typeface="Arial" panose="020B0604020202020204" pitchFamily="34" charset="0"/>
              <a:buNone/>
              <a:defRPr sz="1350" b="1">
                <a:solidFill>
                  <a:schemeClr val="tx1"/>
                </a:solidFill>
              </a:defRPr>
            </a:lvl1pPr>
            <a:lvl2pPr marL="0" indent="0" algn="l">
              <a:buClr>
                <a:srgbClr val="024A84"/>
              </a:buClr>
              <a:buFont typeface="Arial" panose="020B0604020202020204" pitchFamily="34" charset="0"/>
              <a:buNone/>
              <a:defRPr sz="1050" b="1">
                <a:solidFill>
                  <a:srgbClr val="0077D4"/>
                </a:solidFill>
              </a:defRPr>
            </a:lvl2pPr>
            <a:lvl3pPr marL="171450" indent="-171450" algn="l">
              <a:buClr>
                <a:srgbClr val="024A84"/>
              </a:buClr>
              <a:buFont typeface="Calibri" panose="020F0502020204030204" pitchFamily="34" charset="0"/>
              <a:buChar char="»"/>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p:txBody>
      </p:sp>
      <p:sp>
        <p:nvSpPr>
          <p:cNvPr id="22" name="Title 1">
            <a:extLst>
              <a:ext uri="{FF2B5EF4-FFF2-40B4-BE49-F238E27FC236}">
                <a16:creationId xmlns:a16="http://schemas.microsoft.com/office/drawing/2014/main" id="{A00971C8-FA64-4742-8A38-BC2A6D7AB16A}"/>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a:t>Insert title of the slide</a:t>
            </a:r>
            <a:endParaRPr lang="en-US"/>
          </a:p>
        </p:txBody>
      </p:sp>
      <p:sp>
        <p:nvSpPr>
          <p:cNvPr id="13" name="TextBox 24">
            <a:extLst>
              <a:ext uri="{FF2B5EF4-FFF2-40B4-BE49-F238E27FC236}">
                <a16:creationId xmlns:a16="http://schemas.microsoft.com/office/drawing/2014/main" id="{DD1032CB-C952-47D3-91F1-1B8184F497BD}"/>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pic>
        <p:nvPicPr>
          <p:cNvPr id="11" name="Picture 10" descr="A black and white logo&#10;&#10;Description automatically generated with medium confidence">
            <a:extLst>
              <a:ext uri="{FF2B5EF4-FFF2-40B4-BE49-F238E27FC236}">
                <a16:creationId xmlns:a16="http://schemas.microsoft.com/office/drawing/2014/main" id="{FF1CAC44-A7FF-467C-B581-9EC03F36C9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
        <p:nvSpPr>
          <p:cNvPr id="12" name="Footer Placeholder 4">
            <a:extLst>
              <a:ext uri="{FF2B5EF4-FFF2-40B4-BE49-F238E27FC236}">
                <a16:creationId xmlns:a16="http://schemas.microsoft.com/office/drawing/2014/main" id="{80A9B8A3-238C-4D33-BB5B-3A7D56950FD0}"/>
              </a:ext>
            </a:extLst>
          </p:cNvPr>
          <p:cNvSpPr>
            <a:spLocks noGrp="1"/>
          </p:cNvSpPr>
          <p:nvPr>
            <p:ph type="ftr" sz="quarter" idx="11"/>
          </p:nvPr>
        </p:nvSpPr>
        <p:spPr>
          <a:xfrm>
            <a:off x="4038600" y="6422056"/>
            <a:ext cx="4114800" cy="365125"/>
          </a:xfrm>
        </p:spPr>
        <p:txBody>
          <a:bodyPr/>
          <a:lstStyle>
            <a:lvl1pPr>
              <a:defRPr>
                <a:solidFill>
                  <a:schemeClr val="bg1"/>
                </a:solidFill>
              </a:defRPr>
            </a:lvl1pPr>
          </a:lstStyle>
          <a:p>
            <a:endParaRPr lang="en-US" dirty="0"/>
          </a:p>
        </p:txBody>
      </p:sp>
      <p:sp>
        <p:nvSpPr>
          <p:cNvPr id="17" name="Slide Number Placeholder 5">
            <a:extLst>
              <a:ext uri="{FF2B5EF4-FFF2-40B4-BE49-F238E27FC236}">
                <a16:creationId xmlns:a16="http://schemas.microsoft.com/office/drawing/2014/main" id="{E1801537-6E17-492C-809D-70428033E69C}"/>
              </a:ext>
            </a:extLst>
          </p:cNvPr>
          <p:cNvSpPr>
            <a:spLocks noGrp="1"/>
          </p:cNvSpPr>
          <p:nvPr>
            <p:ph type="sldNum" sz="quarter" idx="12"/>
          </p:nvPr>
        </p:nvSpPr>
        <p:spPr>
          <a:xfrm>
            <a:off x="10474534" y="6411100"/>
            <a:ext cx="1615258" cy="365125"/>
          </a:xfrm>
        </p:spPr>
        <p:txBody>
          <a:bodyPr/>
          <a:lstStyle>
            <a:lvl1pPr>
              <a:defRPr>
                <a:solidFill>
                  <a:schemeClr val="bg1"/>
                </a:solidFill>
              </a:defRPr>
            </a:lvl1pPr>
          </a:lstStyle>
          <a:p>
            <a:fld id="{48F63A3B-78C7-47BE-AE5E-E10140E04643}" type="slidenum">
              <a:rPr lang="en-US" smtClean="0"/>
              <a:pPr/>
              <a:t>‹#›</a:t>
            </a:fld>
            <a:endParaRPr lang="en-US" dirty="0"/>
          </a:p>
        </p:txBody>
      </p:sp>
      <p:pic>
        <p:nvPicPr>
          <p:cNvPr id="28" name="Picture 27" descr="Logo&#10;&#10;Description automatically generated">
            <a:extLst>
              <a:ext uri="{FF2B5EF4-FFF2-40B4-BE49-F238E27FC236}">
                <a16:creationId xmlns:a16="http://schemas.microsoft.com/office/drawing/2014/main" id="{768CC2BC-39A1-40B0-9C32-CC7F4BAE6145}"/>
              </a:ext>
            </a:extLst>
          </p:cNvPr>
          <p:cNvPicPr>
            <a:picLocks noChangeAspect="1"/>
          </p:cNvPicPr>
          <p:nvPr userDrawn="1"/>
        </p:nvPicPr>
        <p:blipFill>
          <a:blip r:embed="rId3" cstate="hqprint">
            <a:biLevel thresh="25000"/>
            <a:extLst>
              <a:ext uri="{28A0092B-C50C-407E-A947-70E740481C1C}">
                <a14:useLocalDpi xmlns:a14="http://schemas.microsoft.com/office/drawing/2010/main" val="0"/>
              </a:ext>
            </a:extLst>
          </a:blip>
          <a:stretch>
            <a:fillRect/>
          </a:stretch>
        </p:blipFill>
        <p:spPr>
          <a:xfrm>
            <a:off x="10252383" y="6501443"/>
            <a:ext cx="1442102" cy="238260"/>
          </a:xfrm>
          <a:prstGeom prst="rect">
            <a:avLst/>
          </a:prstGeom>
        </p:spPr>
      </p:pic>
    </p:spTree>
    <p:extLst>
      <p:ext uri="{BB962C8B-B14F-4D97-AF65-F5344CB8AC3E}">
        <p14:creationId xmlns:p14="http://schemas.microsoft.com/office/powerpoint/2010/main" val="39560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0008D9-C6FD-4824-A2C9-CC0555A4E37A}"/>
              </a:ext>
            </a:extLst>
          </p:cNvPr>
          <p:cNvSpPr/>
          <p:nvPr userDrawn="1"/>
        </p:nvSpPr>
        <p:spPr>
          <a:xfrm>
            <a:off x="-1065" y="31"/>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cxnSp>
        <p:nvCxnSpPr>
          <p:cNvPr id="25" name="Straight Connector 14">
            <a:extLst>
              <a:ext uri="{FF2B5EF4-FFF2-40B4-BE49-F238E27FC236}">
                <a16:creationId xmlns:a16="http://schemas.microsoft.com/office/drawing/2014/main" id="{A9EBAC2D-9312-4A68-8BB3-1DB25802C369}"/>
              </a:ext>
            </a:extLst>
          </p:cNvPr>
          <p:cNvCxnSpPr/>
          <p:nvPr userDrawn="1"/>
        </p:nvCxnSpPr>
        <p:spPr>
          <a:xfrm>
            <a:off x="3061471" y="6324867"/>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14">
            <a:extLst>
              <a:ext uri="{FF2B5EF4-FFF2-40B4-BE49-F238E27FC236}">
                <a16:creationId xmlns:a16="http://schemas.microsoft.com/office/drawing/2014/main" id="{6A0B8AAE-2554-4F6F-AB8C-76934783612C}"/>
              </a:ext>
            </a:extLst>
          </p:cNvPr>
          <p:cNvCxnSpPr/>
          <p:nvPr userDrawn="1"/>
        </p:nvCxnSpPr>
        <p:spPr>
          <a:xfrm>
            <a:off x="10560519" y="6314540"/>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Content Placeholder 2"/>
          <p:cNvSpPr txBox="1">
            <a:spLocks/>
          </p:cNvSpPr>
          <p:nvPr userDrawn="1"/>
        </p:nvSpPr>
        <p:spPr>
          <a:xfrm>
            <a:off x="0" y="1065816"/>
            <a:ext cx="12192000"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GB" sz="11000" dirty="0">
                <a:solidFill>
                  <a:schemeClr val="bg1"/>
                </a:solidFill>
              </a:rPr>
              <a:t>Thank you</a:t>
            </a:r>
          </a:p>
        </p:txBody>
      </p:sp>
      <p:sp>
        <p:nvSpPr>
          <p:cNvPr id="14" name="TextBox 13"/>
          <p:cNvSpPr txBox="1"/>
          <p:nvPr/>
        </p:nvSpPr>
        <p:spPr>
          <a:xfrm>
            <a:off x="3023211" y="3597474"/>
            <a:ext cx="6143443" cy="492443"/>
          </a:xfrm>
          <a:prstGeom prst="rect">
            <a:avLst/>
          </a:prstGeom>
          <a:noFill/>
        </p:spPr>
        <p:txBody>
          <a:bodyPr wrap="square" lIns="0" tIns="0" rIns="0" bIns="0" rtlCol="0">
            <a:spAutoFit/>
          </a:bodyPr>
          <a:lstStyle/>
          <a:p>
            <a:pPr algn="ctr">
              <a:spcAft>
                <a:spcPts val="1200"/>
              </a:spcAft>
            </a:pPr>
            <a:r>
              <a:rPr lang="en-US" sz="3200" dirty="0"/>
              <a:t> </a:t>
            </a:r>
          </a:p>
        </p:txBody>
      </p:sp>
      <p:pic>
        <p:nvPicPr>
          <p:cNvPr id="12" name="Picture 11" descr="Logo, company name&#10;&#10;Description automatically generated">
            <a:extLst>
              <a:ext uri="{FF2B5EF4-FFF2-40B4-BE49-F238E27FC236}">
                <a16:creationId xmlns:a16="http://schemas.microsoft.com/office/drawing/2014/main" id="{11756D87-BB67-42D7-A520-52D7763A27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1724" y="5090472"/>
            <a:ext cx="1766576" cy="1595086"/>
          </a:xfrm>
          <a:prstGeom prst="rect">
            <a:avLst/>
          </a:prstGeom>
        </p:spPr>
      </p:pic>
    </p:spTree>
    <p:extLst>
      <p:ext uri="{BB962C8B-B14F-4D97-AF65-F5344CB8AC3E}">
        <p14:creationId xmlns:p14="http://schemas.microsoft.com/office/powerpoint/2010/main" val="36224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790834"/>
            <a:ext cx="12192000" cy="6067167"/>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a:t>CLICK TO ADD TITLE OF PRESENTATION</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Click to add subtitle or summary</a:t>
            </a:r>
          </a:p>
        </p:txBody>
      </p:sp>
    </p:spTree>
    <p:extLst>
      <p:ext uri="{BB962C8B-B14F-4D97-AF65-F5344CB8AC3E}">
        <p14:creationId xmlns:p14="http://schemas.microsoft.com/office/powerpoint/2010/main" val="415369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a:t>Main Title</a:t>
            </a:r>
            <a:endParaRPr lang="en-US"/>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a:t>Subtext</a:t>
            </a:r>
          </a:p>
        </p:txBody>
      </p:sp>
      <p:grpSp>
        <p:nvGrpSpPr>
          <p:cNvPr id="6" name="Group 5">
            <a:extLst>
              <a:ext uri="{FF2B5EF4-FFF2-40B4-BE49-F238E27FC236}">
                <a16:creationId xmlns:a16="http://schemas.microsoft.com/office/drawing/2014/main" id="{9E1AAA89-3550-4D57-9665-8B50FDED6A04}"/>
              </a:ext>
            </a:extLst>
          </p:cNvPr>
          <p:cNvGrpSpPr/>
          <p:nvPr userDrawn="1"/>
        </p:nvGrpSpPr>
        <p:grpSpPr>
          <a:xfrm>
            <a:off x="192308" y="6213522"/>
            <a:ext cx="2178658" cy="721117"/>
            <a:chOff x="269728" y="45380"/>
            <a:chExt cx="2178658" cy="721117"/>
          </a:xfrm>
        </p:grpSpPr>
        <p:sp>
          <p:nvSpPr>
            <p:cNvPr id="8" name="Rectangle 7">
              <a:extLst>
                <a:ext uri="{FF2B5EF4-FFF2-40B4-BE49-F238E27FC236}">
                  <a16:creationId xmlns:a16="http://schemas.microsoft.com/office/drawing/2014/main" id="{30EEA9CD-AB3D-4FFF-AEBE-D3837F18BD4B}"/>
                </a:ext>
              </a:extLst>
            </p:cNvPr>
            <p:cNvSpPr/>
            <p:nvPr userDrawn="1"/>
          </p:nvSpPr>
          <p:spPr>
            <a:xfrm>
              <a:off x="908924" y="193100"/>
              <a:ext cx="1539462" cy="445168"/>
            </a:xfrm>
            <a:prstGeom prst="rect">
              <a:avLst/>
            </a:prstGeom>
            <a:no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solidFill>
                    <a:srgbClr val="0069B3"/>
                  </a:solidFill>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solidFill>
                  <a:srgbClr val="0069B3"/>
                </a:solidFill>
                <a:effectLst/>
                <a:ea typeface="Calibri" panose="020F0502020204030204" pitchFamily="34" charset="0"/>
                <a:cs typeface="Arial" panose="020B0604020202020204" pitchFamily="34" charset="0"/>
              </a:endParaRPr>
            </a:p>
          </p:txBody>
        </p:sp>
        <p:pic>
          <p:nvPicPr>
            <p:cNvPr id="9" name="Graphic 8" descr="Image with solid fill">
              <a:extLst>
                <a:ext uri="{FF2B5EF4-FFF2-40B4-BE49-F238E27FC236}">
                  <a16:creationId xmlns:a16="http://schemas.microsoft.com/office/drawing/2014/main" id="{3ECD8EFF-FADE-4174-9930-190ADB433F64}"/>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178959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1065" y="33"/>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2146291" y="3655002"/>
            <a:ext cx="7897284" cy="606692"/>
          </a:xfrm>
          <a:prstGeom prst="rect">
            <a:avLst/>
          </a:prstGeom>
          <a:effectLst/>
        </p:spPr>
        <p:txBody>
          <a:bodyPr/>
          <a:lstStyle>
            <a:lvl1pPr marL="0" indent="0">
              <a:buNone/>
              <a:defRPr b="1" baseline="0">
                <a:solidFill>
                  <a:srgbClr val="0077D4"/>
                </a:solidFill>
              </a:defRPr>
            </a:lvl1pPr>
          </a:lstStyle>
          <a:p>
            <a:pPr lvl="0"/>
            <a:r>
              <a:rPr lang="en-US"/>
              <a:t>Transition Slide Headline</a:t>
            </a:r>
            <a:endParaRPr lang="fr-FR"/>
          </a:p>
        </p:txBody>
      </p:sp>
      <p:sp>
        <p:nvSpPr>
          <p:cNvPr id="9" name="Text Placeholder 24"/>
          <p:cNvSpPr>
            <a:spLocks noGrp="1"/>
          </p:cNvSpPr>
          <p:nvPr>
            <p:ph type="body" sz="quarter" idx="12" hasCustomPrompt="1"/>
          </p:nvPr>
        </p:nvSpPr>
        <p:spPr>
          <a:xfrm>
            <a:off x="2146291" y="4444580"/>
            <a:ext cx="7897284" cy="606692"/>
          </a:xfrm>
          <a:prstGeom prst="rect">
            <a:avLst/>
          </a:prstGeom>
        </p:spPr>
        <p:txBody>
          <a:bodyPr/>
          <a:lstStyle>
            <a:lvl1pPr marL="0" indent="0">
              <a:buNone/>
              <a:defRPr sz="1500" b="1" baseline="0">
                <a:solidFill>
                  <a:srgbClr val="363636"/>
                </a:solidFill>
              </a:defRPr>
            </a:lvl1pPr>
          </a:lstStyle>
          <a:p>
            <a:pPr lvl="0"/>
            <a:r>
              <a:rPr lang="en-US"/>
              <a:t>Additional details</a:t>
            </a:r>
            <a:endParaRPr lang="fr-FR"/>
          </a:p>
        </p:txBody>
      </p:sp>
      <p:sp>
        <p:nvSpPr>
          <p:cNvPr id="12" name="Text Placeholder 24"/>
          <p:cNvSpPr>
            <a:spLocks noGrp="1"/>
          </p:cNvSpPr>
          <p:nvPr>
            <p:ph type="body" sz="quarter" idx="13" hasCustomPrompt="1"/>
          </p:nvPr>
        </p:nvSpPr>
        <p:spPr>
          <a:xfrm>
            <a:off x="2146291" y="1845102"/>
            <a:ext cx="1499196" cy="1155593"/>
          </a:xfrm>
          <a:prstGeom prst="rect">
            <a:avLst/>
          </a:prstGeom>
          <a:effectLst/>
        </p:spPr>
        <p:txBody>
          <a:bodyPr/>
          <a:lstStyle>
            <a:lvl1pPr marL="0" indent="0" algn="l">
              <a:buNone/>
              <a:defRPr sz="6000" b="1" baseline="0">
                <a:solidFill>
                  <a:schemeClr val="bg1"/>
                </a:solidFill>
              </a:defRPr>
            </a:lvl1pPr>
          </a:lstStyle>
          <a:p>
            <a:pPr lvl="0"/>
            <a:r>
              <a:rPr lang="en-US"/>
              <a:t>X.</a:t>
            </a:r>
            <a:endParaRPr lang="fr-FR"/>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4467278" y="6488755"/>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a:t>Insert the </a:t>
            </a:r>
            <a:r>
              <a:rPr lang="fr-FR" err="1"/>
              <a:t>title</a:t>
            </a:r>
            <a:r>
              <a:rPr lang="fr-FR"/>
              <a:t> of the </a:t>
            </a:r>
            <a:r>
              <a:rPr lang="fr-FR" err="1"/>
              <a:t>presentation</a:t>
            </a:r>
            <a:endParaRPr lang="fr-FR"/>
          </a:p>
        </p:txBody>
      </p:sp>
      <p:grpSp>
        <p:nvGrpSpPr>
          <p:cNvPr id="13" name="Group 12">
            <a:extLst>
              <a:ext uri="{FF2B5EF4-FFF2-40B4-BE49-F238E27FC236}">
                <a16:creationId xmlns:a16="http://schemas.microsoft.com/office/drawing/2014/main" id="{E5896477-89DC-48F1-B790-8030B44E87DB}"/>
              </a:ext>
            </a:extLst>
          </p:cNvPr>
          <p:cNvGrpSpPr/>
          <p:nvPr userDrawn="1"/>
        </p:nvGrpSpPr>
        <p:grpSpPr>
          <a:xfrm>
            <a:off x="192308" y="6213522"/>
            <a:ext cx="2178658" cy="721117"/>
            <a:chOff x="269728" y="45380"/>
            <a:chExt cx="2178658" cy="721117"/>
          </a:xfrm>
        </p:grpSpPr>
        <p:sp>
          <p:nvSpPr>
            <p:cNvPr id="15" name="Rectangle 14">
              <a:extLst>
                <a:ext uri="{FF2B5EF4-FFF2-40B4-BE49-F238E27FC236}">
                  <a16:creationId xmlns:a16="http://schemas.microsoft.com/office/drawing/2014/main" id="{CE6C10E5-890C-4A96-9A12-AFA601B5F1E1}"/>
                </a:ext>
              </a:extLst>
            </p:cNvPr>
            <p:cNvSpPr/>
            <p:nvPr userDrawn="1"/>
          </p:nvSpPr>
          <p:spPr>
            <a:xfrm>
              <a:off x="908924" y="193100"/>
              <a:ext cx="1539462" cy="445168"/>
            </a:xfrm>
            <a:prstGeom prst="rect">
              <a:avLst/>
            </a:prstGeom>
            <a:no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solidFill>
                    <a:srgbClr val="0069B3"/>
                  </a:solidFill>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solidFill>
                  <a:srgbClr val="0069B3"/>
                </a:solidFill>
                <a:effectLst/>
                <a:ea typeface="Calibri" panose="020F0502020204030204" pitchFamily="34" charset="0"/>
                <a:cs typeface="Arial" panose="020B0604020202020204" pitchFamily="34" charset="0"/>
              </a:endParaRPr>
            </a:p>
          </p:txBody>
        </p:sp>
        <p:pic>
          <p:nvPicPr>
            <p:cNvPr id="16" name="Graphic 8" descr="Image with solid fill">
              <a:extLst>
                <a:ext uri="{FF2B5EF4-FFF2-40B4-BE49-F238E27FC236}">
                  <a16:creationId xmlns:a16="http://schemas.microsoft.com/office/drawing/2014/main" id="{FCEF0978-55F2-4CAE-A7CD-B2AB39D0C66C}"/>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221530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8483"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3296193" y="1904387"/>
            <a:ext cx="785224" cy="312738"/>
          </a:xfrm>
          <a:prstGeom prst="rect">
            <a:avLst/>
          </a:prstGeom>
          <a:effectLst/>
        </p:spPr>
        <p:txBody>
          <a:bodyPr/>
          <a:lstStyle>
            <a:lvl1pPr marL="0" indent="0">
              <a:buNone/>
              <a:defRPr sz="1500" b="1" baseline="0">
                <a:solidFill>
                  <a:srgbClr val="EEF3FA"/>
                </a:solidFill>
              </a:defRPr>
            </a:lvl1pPr>
          </a:lstStyle>
          <a:p>
            <a:pPr lvl="0"/>
            <a:r>
              <a:rPr lang="fr-FR"/>
              <a:t>2</a:t>
            </a:r>
          </a:p>
        </p:txBody>
      </p:sp>
      <p:sp>
        <p:nvSpPr>
          <p:cNvPr id="343" name="Text Placeholder 13"/>
          <p:cNvSpPr>
            <a:spLocks noGrp="1"/>
          </p:cNvSpPr>
          <p:nvPr>
            <p:ph type="body" sz="quarter" idx="30" hasCustomPrompt="1"/>
          </p:nvPr>
        </p:nvSpPr>
        <p:spPr>
          <a:xfrm>
            <a:off x="4278813" y="1904387"/>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2</a:t>
            </a:r>
          </a:p>
        </p:txBody>
      </p:sp>
      <p:sp>
        <p:nvSpPr>
          <p:cNvPr id="344" name="Text Placeholder 13"/>
          <p:cNvSpPr>
            <a:spLocks noGrp="1"/>
          </p:cNvSpPr>
          <p:nvPr>
            <p:ph type="body" sz="quarter" idx="31" hasCustomPrompt="1"/>
          </p:nvPr>
        </p:nvSpPr>
        <p:spPr>
          <a:xfrm>
            <a:off x="9340809" y="1901409"/>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47" name="Text Placeholder 13"/>
          <p:cNvSpPr>
            <a:spLocks noGrp="1"/>
          </p:cNvSpPr>
          <p:nvPr>
            <p:ph type="body" sz="quarter" idx="32" hasCustomPrompt="1"/>
          </p:nvPr>
        </p:nvSpPr>
        <p:spPr>
          <a:xfrm>
            <a:off x="3290389" y="2479562"/>
            <a:ext cx="785224" cy="312738"/>
          </a:xfrm>
          <a:prstGeom prst="rect">
            <a:avLst/>
          </a:prstGeom>
          <a:effectLst/>
        </p:spPr>
        <p:txBody>
          <a:bodyPr/>
          <a:lstStyle>
            <a:lvl1pPr marL="0" indent="0">
              <a:buNone/>
              <a:defRPr sz="1500" b="1" baseline="0">
                <a:solidFill>
                  <a:srgbClr val="EEF3FA"/>
                </a:solidFill>
              </a:defRPr>
            </a:lvl1pPr>
          </a:lstStyle>
          <a:p>
            <a:pPr lvl="0"/>
            <a:r>
              <a:rPr lang="fr-FR"/>
              <a:t>3</a:t>
            </a:r>
          </a:p>
        </p:txBody>
      </p:sp>
      <p:sp>
        <p:nvSpPr>
          <p:cNvPr id="348" name="Text Placeholder 13"/>
          <p:cNvSpPr>
            <a:spLocks noGrp="1"/>
          </p:cNvSpPr>
          <p:nvPr>
            <p:ph type="body" sz="quarter" idx="33" hasCustomPrompt="1"/>
          </p:nvPr>
        </p:nvSpPr>
        <p:spPr>
          <a:xfrm>
            <a:off x="4273009" y="2479562"/>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3</a:t>
            </a:r>
          </a:p>
        </p:txBody>
      </p:sp>
      <p:sp>
        <p:nvSpPr>
          <p:cNvPr id="349" name="Text Placeholder 13"/>
          <p:cNvSpPr>
            <a:spLocks noGrp="1"/>
          </p:cNvSpPr>
          <p:nvPr>
            <p:ph type="body" sz="quarter" idx="34" hasCustomPrompt="1"/>
          </p:nvPr>
        </p:nvSpPr>
        <p:spPr>
          <a:xfrm>
            <a:off x="9335005" y="2476584"/>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57" name="Text Placeholder 13"/>
          <p:cNvSpPr>
            <a:spLocks noGrp="1"/>
          </p:cNvSpPr>
          <p:nvPr>
            <p:ph type="body" sz="quarter" idx="35" hasCustomPrompt="1"/>
          </p:nvPr>
        </p:nvSpPr>
        <p:spPr>
          <a:xfrm>
            <a:off x="3296195" y="3051759"/>
            <a:ext cx="785224" cy="312738"/>
          </a:xfrm>
          <a:prstGeom prst="rect">
            <a:avLst/>
          </a:prstGeom>
          <a:effectLst/>
        </p:spPr>
        <p:txBody>
          <a:bodyPr/>
          <a:lstStyle>
            <a:lvl1pPr marL="0" indent="0">
              <a:buNone/>
              <a:defRPr sz="1500" b="1" baseline="0">
                <a:solidFill>
                  <a:srgbClr val="EEF3FA"/>
                </a:solidFill>
              </a:defRPr>
            </a:lvl1pPr>
          </a:lstStyle>
          <a:p>
            <a:pPr lvl="0"/>
            <a:r>
              <a:rPr lang="fr-FR"/>
              <a:t>4</a:t>
            </a:r>
          </a:p>
        </p:txBody>
      </p:sp>
      <p:sp>
        <p:nvSpPr>
          <p:cNvPr id="358" name="Text Placeholder 13"/>
          <p:cNvSpPr>
            <a:spLocks noGrp="1"/>
          </p:cNvSpPr>
          <p:nvPr>
            <p:ph type="body" sz="quarter" idx="36" hasCustomPrompt="1"/>
          </p:nvPr>
        </p:nvSpPr>
        <p:spPr>
          <a:xfrm>
            <a:off x="4278817" y="3051759"/>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4</a:t>
            </a:r>
          </a:p>
        </p:txBody>
      </p:sp>
      <p:sp>
        <p:nvSpPr>
          <p:cNvPr id="359" name="Text Placeholder 13"/>
          <p:cNvSpPr>
            <a:spLocks noGrp="1"/>
          </p:cNvSpPr>
          <p:nvPr>
            <p:ph type="body" sz="quarter" idx="37" hasCustomPrompt="1"/>
          </p:nvPr>
        </p:nvSpPr>
        <p:spPr>
          <a:xfrm>
            <a:off x="9340811" y="3048781"/>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67" name="Text Placeholder 13"/>
          <p:cNvSpPr>
            <a:spLocks noGrp="1"/>
          </p:cNvSpPr>
          <p:nvPr>
            <p:ph type="body" sz="quarter" idx="38" hasCustomPrompt="1"/>
          </p:nvPr>
        </p:nvSpPr>
        <p:spPr>
          <a:xfrm>
            <a:off x="3290388" y="3627901"/>
            <a:ext cx="785224" cy="312738"/>
          </a:xfrm>
          <a:prstGeom prst="rect">
            <a:avLst/>
          </a:prstGeom>
          <a:effectLst/>
        </p:spPr>
        <p:txBody>
          <a:bodyPr/>
          <a:lstStyle>
            <a:lvl1pPr marL="0" indent="0">
              <a:buNone/>
              <a:defRPr sz="1500" b="1" baseline="0">
                <a:solidFill>
                  <a:srgbClr val="EEF3FA"/>
                </a:solidFill>
              </a:defRPr>
            </a:lvl1pPr>
          </a:lstStyle>
          <a:p>
            <a:pPr lvl="0"/>
            <a:r>
              <a:rPr lang="fr-FR"/>
              <a:t>5</a:t>
            </a:r>
          </a:p>
        </p:txBody>
      </p:sp>
      <p:sp>
        <p:nvSpPr>
          <p:cNvPr id="368" name="Text Placeholder 13"/>
          <p:cNvSpPr>
            <a:spLocks noGrp="1"/>
          </p:cNvSpPr>
          <p:nvPr>
            <p:ph type="body" sz="quarter" idx="39" hasCustomPrompt="1"/>
          </p:nvPr>
        </p:nvSpPr>
        <p:spPr>
          <a:xfrm>
            <a:off x="4273009" y="3627901"/>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5</a:t>
            </a:r>
          </a:p>
        </p:txBody>
      </p:sp>
      <p:sp>
        <p:nvSpPr>
          <p:cNvPr id="369" name="Text Placeholder 13"/>
          <p:cNvSpPr>
            <a:spLocks noGrp="1"/>
          </p:cNvSpPr>
          <p:nvPr>
            <p:ph type="body" sz="quarter" idx="40" hasCustomPrompt="1"/>
          </p:nvPr>
        </p:nvSpPr>
        <p:spPr>
          <a:xfrm>
            <a:off x="9335004" y="3624923"/>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72" name="Text Placeholder 13"/>
          <p:cNvSpPr>
            <a:spLocks noGrp="1"/>
          </p:cNvSpPr>
          <p:nvPr>
            <p:ph type="body" sz="quarter" idx="41" hasCustomPrompt="1"/>
          </p:nvPr>
        </p:nvSpPr>
        <p:spPr>
          <a:xfrm>
            <a:off x="3296196" y="4193212"/>
            <a:ext cx="785224" cy="312738"/>
          </a:xfrm>
          <a:prstGeom prst="rect">
            <a:avLst/>
          </a:prstGeom>
          <a:effectLst/>
        </p:spPr>
        <p:txBody>
          <a:bodyPr/>
          <a:lstStyle>
            <a:lvl1pPr marL="0" indent="0">
              <a:buNone/>
              <a:defRPr sz="1500" b="1" baseline="0">
                <a:solidFill>
                  <a:srgbClr val="EEF3FA"/>
                </a:solidFill>
              </a:defRPr>
            </a:lvl1pPr>
          </a:lstStyle>
          <a:p>
            <a:pPr lvl="0"/>
            <a:r>
              <a:rPr lang="fr-FR"/>
              <a:t>6</a:t>
            </a:r>
          </a:p>
        </p:txBody>
      </p:sp>
      <p:sp>
        <p:nvSpPr>
          <p:cNvPr id="373" name="Text Placeholder 13"/>
          <p:cNvSpPr>
            <a:spLocks noGrp="1"/>
          </p:cNvSpPr>
          <p:nvPr>
            <p:ph type="body" sz="quarter" idx="42" hasCustomPrompt="1"/>
          </p:nvPr>
        </p:nvSpPr>
        <p:spPr>
          <a:xfrm>
            <a:off x="4278817" y="4193212"/>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6</a:t>
            </a:r>
          </a:p>
        </p:txBody>
      </p:sp>
      <p:sp>
        <p:nvSpPr>
          <p:cNvPr id="374" name="Text Placeholder 13"/>
          <p:cNvSpPr>
            <a:spLocks noGrp="1"/>
          </p:cNvSpPr>
          <p:nvPr>
            <p:ph type="body" sz="quarter" idx="43" hasCustomPrompt="1"/>
          </p:nvPr>
        </p:nvSpPr>
        <p:spPr>
          <a:xfrm>
            <a:off x="9340812" y="4190234"/>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sp>
        <p:nvSpPr>
          <p:cNvPr id="377" name="Text Placeholder 13"/>
          <p:cNvSpPr>
            <a:spLocks noGrp="1"/>
          </p:cNvSpPr>
          <p:nvPr>
            <p:ph type="body" sz="quarter" idx="44" hasCustomPrompt="1"/>
          </p:nvPr>
        </p:nvSpPr>
        <p:spPr>
          <a:xfrm>
            <a:off x="3301997" y="1363921"/>
            <a:ext cx="785224" cy="312738"/>
          </a:xfrm>
          <a:prstGeom prst="rect">
            <a:avLst/>
          </a:prstGeom>
          <a:effectLst/>
        </p:spPr>
        <p:txBody>
          <a:bodyPr/>
          <a:lstStyle>
            <a:lvl1pPr marL="0" indent="0">
              <a:buNone/>
              <a:defRPr sz="1500" b="1" baseline="0">
                <a:solidFill>
                  <a:srgbClr val="EEF3FA"/>
                </a:solidFill>
              </a:defRPr>
            </a:lvl1pPr>
          </a:lstStyle>
          <a:p>
            <a:pPr lvl="0"/>
            <a:r>
              <a:rPr lang="fr-FR"/>
              <a:t>1</a:t>
            </a:r>
          </a:p>
        </p:txBody>
      </p:sp>
      <p:sp>
        <p:nvSpPr>
          <p:cNvPr id="378" name="Text Placeholder 13"/>
          <p:cNvSpPr>
            <a:spLocks noGrp="1"/>
          </p:cNvSpPr>
          <p:nvPr>
            <p:ph type="body" sz="quarter" idx="45" hasCustomPrompt="1"/>
          </p:nvPr>
        </p:nvSpPr>
        <p:spPr>
          <a:xfrm>
            <a:off x="4284617" y="1363921"/>
            <a:ext cx="5061995" cy="312738"/>
          </a:xfrm>
          <a:prstGeom prst="rect">
            <a:avLst/>
          </a:prstGeom>
          <a:effectLst/>
        </p:spPr>
        <p:txBody>
          <a:bodyPr/>
          <a:lstStyle>
            <a:lvl1pPr marL="0" indent="0">
              <a:buNone/>
              <a:defRPr sz="1500" b="0" baseline="0">
                <a:solidFill>
                  <a:srgbClr val="363636"/>
                </a:solidFill>
              </a:defRPr>
            </a:lvl1pPr>
          </a:lstStyle>
          <a:p>
            <a:pPr lvl="0"/>
            <a:r>
              <a:rPr lang="fr-FR" err="1"/>
              <a:t>Chapter</a:t>
            </a:r>
            <a:r>
              <a:rPr lang="fr-FR"/>
              <a:t> 1</a:t>
            </a:r>
          </a:p>
        </p:txBody>
      </p:sp>
      <p:sp>
        <p:nvSpPr>
          <p:cNvPr id="379" name="Text Placeholder 13"/>
          <p:cNvSpPr>
            <a:spLocks noGrp="1"/>
          </p:cNvSpPr>
          <p:nvPr>
            <p:ph type="body" sz="quarter" idx="46" hasCustomPrompt="1"/>
          </p:nvPr>
        </p:nvSpPr>
        <p:spPr>
          <a:xfrm>
            <a:off x="9346613" y="1360943"/>
            <a:ext cx="674048" cy="312738"/>
          </a:xfrm>
          <a:prstGeom prst="rect">
            <a:avLst/>
          </a:prstGeom>
          <a:effectLst/>
        </p:spPr>
        <p:txBody>
          <a:bodyPr/>
          <a:lstStyle>
            <a:lvl1pPr marL="0" indent="0">
              <a:buNone/>
              <a:defRPr sz="1350" b="0" baseline="0">
                <a:solidFill>
                  <a:srgbClr val="024A84"/>
                </a:solidFill>
              </a:defRPr>
            </a:lvl1pPr>
          </a:lstStyle>
          <a:p>
            <a:pPr lvl="0"/>
            <a:r>
              <a:rPr lang="fr-FR" err="1"/>
              <a:t>p.X</a:t>
            </a:r>
            <a:endParaRPr lang="fr-FR"/>
          </a:p>
        </p:txBody>
      </p:sp>
      <p:grpSp>
        <p:nvGrpSpPr>
          <p:cNvPr id="23" name="Group 22">
            <a:extLst>
              <a:ext uri="{FF2B5EF4-FFF2-40B4-BE49-F238E27FC236}">
                <a16:creationId xmlns:a16="http://schemas.microsoft.com/office/drawing/2014/main" id="{33DA8A24-DC7C-4287-A90D-0C41109023C4}"/>
              </a:ext>
            </a:extLst>
          </p:cNvPr>
          <p:cNvGrpSpPr/>
          <p:nvPr userDrawn="1"/>
        </p:nvGrpSpPr>
        <p:grpSpPr>
          <a:xfrm>
            <a:off x="206592" y="6180710"/>
            <a:ext cx="2178658" cy="721117"/>
            <a:chOff x="269728" y="45380"/>
            <a:chExt cx="2178658" cy="721117"/>
          </a:xfrm>
        </p:grpSpPr>
        <p:sp>
          <p:nvSpPr>
            <p:cNvPr id="24" name="Rectangle 23">
              <a:extLst>
                <a:ext uri="{FF2B5EF4-FFF2-40B4-BE49-F238E27FC236}">
                  <a16:creationId xmlns:a16="http://schemas.microsoft.com/office/drawing/2014/main" id="{2246D6F5-A89A-4D76-B448-5FEEEE90620A}"/>
                </a:ext>
              </a:extLst>
            </p:cNvPr>
            <p:cNvSpPr/>
            <p:nvPr userDrawn="1"/>
          </p:nvSpPr>
          <p:spPr>
            <a:xfrm>
              <a:off x="908924" y="193100"/>
              <a:ext cx="1539462" cy="4451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effectLst/>
                <a:ea typeface="Calibri" panose="020F0502020204030204" pitchFamily="34" charset="0"/>
                <a:cs typeface="Arial" panose="020B0604020202020204" pitchFamily="34" charset="0"/>
              </a:endParaRPr>
            </a:p>
          </p:txBody>
        </p:sp>
        <p:pic>
          <p:nvPicPr>
            <p:cNvPr id="25" name="Graphic 8" descr="Image with solid fill">
              <a:extLst>
                <a:ext uri="{FF2B5EF4-FFF2-40B4-BE49-F238E27FC236}">
                  <a16:creationId xmlns:a16="http://schemas.microsoft.com/office/drawing/2014/main" id="{AD4C9786-D8F6-4A97-9536-E5B964D10A5D}"/>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261423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046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grpSp>
        <p:nvGrpSpPr>
          <p:cNvPr id="6" name="Group 5">
            <a:extLst>
              <a:ext uri="{FF2B5EF4-FFF2-40B4-BE49-F238E27FC236}">
                <a16:creationId xmlns:a16="http://schemas.microsoft.com/office/drawing/2014/main" id="{857B9A45-0EFE-4EAB-A12F-E51E5DA3209B}"/>
              </a:ext>
            </a:extLst>
          </p:cNvPr>
          <p:cNvGrpSpPr/>
          <p:nvPr userDrawn="1"/>
        </p:nvGrpSpPr>
        <p:grpSpPr>
          <a:xfrm>
            <a:off x="206592" y="6180710"/>
            <a:ext cx="2178658" cy="721117"/>
            <a:chOff x="269728" y="45380"/>
            <a:chExt cx="2178658" cy="721117"/>
          </a:xfrm>
        </p:grpSpPr>
        <p:sp>
          <p:nvSpPr>
            <p:cNvPr id="7" name="Rectangle 6">
              <a:extLst>
                <a:ext uri="{FF2B5EF4-FFF2-40B4-BE49-F238E27FC236}">
                  <a16:creationId xmlns:a16="http://schemas.microsoft.com/office/drawing/2014/main" id="{C6A53913-6539-49D9-ABE8-0BF10562C793}"/>
                </a:ext>
              </a:extLst>
            </p:cNvPr>
            <p:cNvSpPr/>
            <p:nvPr userDrawn="1"/>
          </p:nvSpPr>
          <p:spPr>
            <a:xfrm>
              <a:off x="908924" y="193100"/>
              <a:ext cx="1539462" cy="4451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GB" sz="1100" b="1" dirty="0">
                  <a:effectLst/>
                  <a:latin typeface="Myriad Pro" panose="020B0503030403020204" pitchFamily="34" charset="0"/>
                  <a:ea typeface="Calibri" panose="020F0502020204030204" pitchFamily="34" charset="0"/>
                  <a:cs typeface="Arial" panose="020B0604020202020204" pitchFamily="34" charset="0"/>
                </a:rPr>
                <a:t>UNESCO LOGO HERE</a:t>
              </a:r>
              <a:endParaRPr lang="en-GB" sz="1100" dirty="0">
                <a:effectLst/>
                <a:ea typeface="Calibri" panose="020F0502020204030204" pitchFamily="34" charset="0"/>
                <a:cs typeface="Arial" panose="020B0604020202020204" pitchFamily="34" charset="0"/>
              </a:endParaRPr>
            </a:p>
          </p:txBody>
        </p:sp>
        <p:pic>
          <p:nvPicPr>
            <p:cNvPr id="8" name="Graphic 8" descr="Image with solid fill">
              <a:extLst>
                <a:ext uri="{FF2B5EF4-FFF2-40B4-BE49-F238E27FC236}">
                  <a16:creationId xmlns:a16="http://schemas.microsoft.com/office/drawing/2014/main" id="{DB8456C7-22F3-4624-845B-900273AF514A}"/>
                </a:ext>
              </a:extLst>
            </p:cNvPr>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69728" y="45380"/>
              <a:ext cx="704896" cy="721117"/>
            </a:xfrm>
            <a:prstGeom prst="rect">
              <a:avLst/>
            </a:prstGeom>
          </p:spPr>
        </p:pic>
      </p:grpSp>
    </p:spTree>
    <p:extLst>
      <p:ext uri="{BB962C8B-B14F-4D97-AF65-F5344CB8AC3E}">
        <p14:creationId xmlns:p14="http://schemas.microsoft.com/office/powerpoint/2010/main" val="173518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Quote Slide WHITE">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1595117" y="1777527"/>
            <a:ext cx="9183979" cy="2978286"/>
          </a:xfrm>
          <a:prstGeom prst="rect">
            <a:avLst/>
          </a:prstGeom>
          <a:noFill/>
          <a:ln w="19050">
            <a:noFill/>
          </a:ln>
          <a:effectLst/>
        </p:spPr>
        <p:txBody>
          <a:bodyPr/>
          <a:lstStyle>
            <a:lvl1pPr marL="0" indent="0" algn="l">
              <a:buNone/>
              <a:defRPr sz="2700">
                <a:solidFill>
                  <a:srgbClr val="0077D4"/>
                </a:solidFill>
              </a:defRPr>
            </a:lvl1pPr>
            <a:lvl2pPr marL="342848" indent="0" algn="r">
              <a:buNone/>
              <a:defRPr sz="1800">
                <a:solidFill>
                  <a:srgbClr val="EEF3FA"/>
                </a:solidFill>
              </a:defRPr>
            </a:lvl2pPr>
          </a:lstStyle>
          <a:p>
            <a:pPr lvl="0"/>
            <a:r>
              <a:rPr lang="en-US"/>
              <a:t>Quotations are commonly printed as a means for inspiration and to invoke philosophical thoughts from the reader 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1"/>
            <a:r>
              <a:rPr lang="fr-FR"/>
              <a:t>					</a:t>
            </a:r>
          </a:p>
        </p:txBody>
      </p:sp>
      <p:sp>
        <p:nvSpPr>
          <p:cNvPr id="27" name="Text Placeholder 26"/>
          <p:cNvSpPr>
            <a:spLocks noGrp="1"/>
          </p:cNvSpPr>
          <p:nvPr>
            <p:ph type="body" sz="quarter" idx="14" hasCustomPrompt="1"/>
          </p:nvPr>
        </p:nvSpPr>
        <p:spPr>
          <a:xfrm>
            <a:off x="7452428" y="5003641"/>
            <a:ext cx="3326669" cy="547688"/>
          </a:xfrm>
          <a:prstGeom prst="rect">
            <a:avLst/>
          </a:prstGeom>
          <a:effectLst/>
        </p:spPr>
        <p:txBody>
          <a:bodyPr/>
          <a:lstStyle>
            <a:lvl1pPr marL="0" indent="0" algn="r">
              <a:buNone/>
              <a:defRPr sz="1500" baseline="0">
                <a:solidFill>
                  <a:srgbClr val="0077D4"/>
                </a:solidFill>
              </a:defRPr>
            </a:lvl1pPr>
          </a:lstStyle>
          <a:p>
            <a:pPr lvl="0"/>
            <a:r>
              <a:rPr lang="fr-FR"/>
              <a:t>Source Name</a:t>
            </a:r>
          </a:p>
        </p:txBody>
      </p:sp>
      <p:sp>
        <p:nvSpPr>
          <p:cNvPr id="44" name="TextBox 43"/>
          <p:cNvSpPr txBox="1"/>
          <p:nvPr userDrawn="1"/>
        </p:nvSpPr>
        <p:spPr>
          <a:xfrm>
            <a:off x="701900" y="1433374"/>
            <a:ext cx="752029" cy="1200329"/>
          </a:xfrm>
          <a:prstGeom prst="rect">
            <a:avLst/>
          </a:prstGeom>
          <a:solidFill>
            <a:schemeClr val="bg1"/>
          </a:solidFill>
          <a:effectLst/>
        </p:spPr>
        <p:txBody>
          <a:bodyPr wrap="square" rtlCol="0">
            <a:spAutoFit/>
          </a:bodyPr>
          <a:lstStyle/>
          <a:p>
            <a:r>
              <a:rPr lang="fr-FR" sz="7200">
                <a:solidFill>
                  <a:srgbClr val="0077D4"/>
                </a:solidFill>
                <a:latin typeface="Arial" panose="020B060402020202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chemeClr val="bg1"/>
              </a:gs>
              <a:gs pos="100000">
                <a:schemeClr val="bg1"/>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Espace réservé du texte 4">
            <a:extLst>
              <a:ext uri="{FF2B5EF4-FFF2-40B4-BE49-F238E27FC236}">
                <a16:creationId xmlns:a16="http://schemas.microsoft.com/office/drawing/2014/main" id="{095B87B6-6F0C-4D5E-90BD-8E421833DB88}"/>
              </a:ext>
            </a:extLst>
          </p:cNvPr>
          <p:cNvSpPr>
            <a:spLocks noGrp="1"/>
          </p:cNvSpPr>
          <p:nvPr>
            <p:ph type="body" sz="quarter" idx="15" hasCustomPrompt="1"/>
          </p:nvPr>
        </p:nvSpPr>
        <p:spPr>
          <a:xfrm>
            <a:off x="4467277" y="6488753"/>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a:t>Insert the </a:t>
            </a:r>
            <a:r>
              <a:rPr lang="fr-FR" err="1"/>
              <a:t>title</a:t>
            </a:r>
            <a:r>
              <a:rPr lang="fr-FR"/>
              <a:t> of the </a:t>
            </a:r>
            <a:r>
              <a:rPr lang="fr-FR" err="1"/>
              <a:t>presentation</a:t>
            </a:r>
            <a:endParaRPr lang="fr-FR"/>
          </a:p>
        </p:txBody>
      </p:sp>
      <p:pic>
        <p:nvPicPr>
          <p:cNvPr id="8" name="Picture 2">
            <a:extLst>
              <a:ext uri="{FF2B5EF4-FFF2-40B4-BE49-F238E27FC236}">
                <a16:creationId xmlns:a16="http://schemas.microsoft.com/office/drawing/2014/main" id="{E4F2E0E2-4723-475E-BE82-BE80A5809CC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219629" y="6361885"/>
            <a:ext cx="2181802" cy="4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30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55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20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33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374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75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161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06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109550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5" r:id="rId12"/>
    <p:sldLayoutId id="2147483807" r:id="rId13"/>
    <p:sldLayoutId id="2147483817" r:id="rId14"/>
    <p:sldLayoutId id="2147483816" r:id="rId15"/>
    <p:sldLayoutId id="2147483788" r:id="rId16"/>
    <p:sldLayoutId id="2147483789" r:id="rId17"/>
    <p:sldLayoutId id="2147483782" r:id="rId18"/>
    <p:sldLayoutId id="2147483781" r:id="rId19"/>
    <p:sldLayoutId id="2147483783" r:id="rId20"/>
    <p:sldLayoutId id="2147483818"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01D2D0B-C669-4ED7-B1A7-CB10703DB33E}"/>
              </a:ext>
            </a:extLst>
          </p:cNvPr>
          <p:cNvSpPr/>
          <p:nvPr/>
        </p:nvSpPr>
        <p:spPr>
          <a:xfrm>
            <a:off x="101601" y="4825723"/>
            <a:ext cx="12191999" cy="21764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Title 1">
            <a:extLst>
              <a:ext uri="{FF2B5EF4-FFF2-40B4-BE49-F238E27FC236}">
                <a16:creationId xmlns:a16="http://schemas.microsoft.com/office/drawing/2014/main" id="{89396C18-B3DE-4DFF-835F-503D0315F11E}"/>
              </a:ext>
            </a:extLst>
          </p:cNvPr>
          <p:cNvSpPr txBox="1">
            <a:spLocks/>
          </p:cNvSpPr>
          <p:nvPr/>
        </p:nvSpPr>
        <p:spPr>
          <a:xfrm>
            <a:off x="2492887" y="3389309"/>
            <a:ext cx="7674400" cy="1162836"/>
          </a:xfrm>
          <a:prstGeom prst="rect">
            <a:avLst/>
          </a:prstGeom>
        </p:spPr>
        <p:txBody>
          <a:bodyPr vert="horz" lIns="0" tIns="0" rIns="0" bIns="0" rtlCol="0" anchor="ctr">
            <a:normAutofit/>
          </a:bodyPr>
          <a:lstStyle>
            <a:lvl1pPr algn="l" defTabSz="914400" rtl="0" eaLnBrk="1" latinLnBrk="0" hangingPunct="1">
              <a:lnSpc>
                <a:spcPts val="2775"/>
              </a:lnSpc>
              <a:spcBef>
                <a:spcPct val="0"/>
              </a:spcBef>
              <a:buNone/>
              <a:defRPr sz="2625" b="1" kern="1200">
                <a:solidFill>
                  <a:schemeClr val="bg1"/>
                </a:solidFill>
                <a:latin typeface="+mj-lt"/>
                <a:ea typeface="+mj-ea"/>
                <a:cs typeface="+mj-cs"/>
              </a:defRPr>
            </a:lvl1pPr>
          </a:lstStyle>
          <a:p>
            <a:pPr>
              <a:lnSpc>
                <a:spcPct val="100000"/>
              </a:lnSpc>
            </a:pPr>
            <a:endParaRPr lang="fr-FR" sz="2400" dirty="0"/>
          </a:p>
        </p:txBody>
      </p:sp>
      <p:sp>
        <p:nvSpPr>
          <p:cNvPr id="9" name="TextBox 8">
            <a:extLst>
              <a:ext uri="{FF2B5EF4-FFF2-40B4-BE49-F238E27FC236}">
                <a16:creationId xmlns:a16="http://schemas.microsoft.com/office/drawing/2014/main" id="{6976EE21-D3B5-DAF9-E4BA-14FEE30C40DE}"/>
              </a:ext>
            </a:extLst>
          </p:cNvPr>
          <p:cNvSpPr txBox="1"/>
          <p:nvPr/>
        </p:nvSpPr>
        <p:spPr>
          <a:xfrm>
            <a:off x="1542472" y="778859"/>
            <a:ext cx="9107055" cy="1200329"/>
          </a:xfrm>
          <a:prstGeom prst="rect">
            <a:avLst/>
          </a:prstGeom>
          <a:noFill/>
        </p:spPr>
        <p:txBody>
          <a:bodyPr wrap="square" rtlCol="0">
            <a:spAutoFit/>
          </a:bodyPr>
          <a:lstStyle/>
          <a:p>
            <a:pPr algn="ctr"/>
            <a:r>
              <a:rPr lang="en-US" sz="2400" b="1" dirty="0">
                <a:solidFill>
                  <a:schemeClr val="bg1"/>
                </a:solidFill>
              </a:rPr>
              <a:t>Resp-1: A community tsunami emergency response plan is approved.</a:t>
            </a:r>
          </a:p>
          <a:p>
            <a:pPr algn="ctr"/>
            <a:r>
              <a:rPr lang="en-US" sz="2400" b="1" dirty="0">
                <a:solidFill>
                  <a:schemeClr val="bg1"/>
                </a:solidFill>
              </a:rPr>
              <a:t>Dr. </a:t>
            </a:r>
            <a:r>
              <a:rPr lang="en-US" sz="2400" b="1" dirty="0" err="1" smtClean="0">
                <a:solidFill>
                  <a:schemeClr val="bg1"/>
                </a:solidFill>
              </a:rPr>
              <a:t>Musavver</a:t>
            </a:r>
            <a:r>
              <a:rPr lang="en-US" sz="2400" b="1" dirty="0" smtClean="0">
                <a:solidFill>
                  <a:schemeClr val="bg1"/>
                </a:solidFill>
              </a:rPr>
              <a:t> Didem Cambaz</a:t>
            </a:r>
            <a:endParaRPr lang="en-US" sz="2400" b="1" dirty="0">
              <a:solidFill>
                <a:schemeClr val="bg1"/>
              </a:solidFill>
            </a:endParaRPr>
          </a:p>
          <a:p>
            <a:pPr algn="ctr"/>
            <a:r>
              <a:rPr lang="en-US" sz="2400" b="1" dirty="0" err="1">
                <a:solidFill>
                  <a:schemeClr val="bg1"/>
                </a:solidFill>
              </a:rPr>
              <a:t>Kandilli</a:t>
            </a:r>
            <a:r>
              <a:rPr lang="en-US" sz="2400" b="1" dirty="0">
                <a:solidFill>
                  <a:schemeClr val="bg1"/>
                </a:solidFill>
              </a:rPr>
              <a:t> Observatory and Earthquake Research Institute (KOERI)</a:t>
            </a:r>
            <a:endParaRPr lang="fr-FR" sz="2400" b="1" dirty="0">
              <a:solidFill>
                <a:schemeClr val="bg1"/>
              </a:solidFill>
            </a:endParaRPr>
          </a:p>
        </p:txBody>
      </p:sp>
      <p:sp>
        <p:nvSpPr>
          <p:cNvPr id="10" name="TextBox 9">
            <a:extLst>
              <a:ext uri="{FF2B5EF4-FFF2-40B4-BE49-F238E27FC236}">
                <a16:creationId xmlns:a16="http://schemas.microsoft.com/office/drawing/2014/main" id="{DCBCE88A-281C-5787-3070-B40D2C84F4A3}"/>
              </a:ext>
            </a:extLst>
          </p:cNvPr>
          <p:cNvSpPr txBox="1"/>
          <p:nvPr/>
        </p:nvSpPr>
        <p:spPr>
          <a:xfrm>
            <a:off x="4721731" y="3657558"/>
            <a:ext cx="7470269" cy="1200329"/>
          </a:xfrm>
          <a:prstGeom prst="rect">
            <a:avLst/>
          </a:prstGeom>
          <a:noFill/>
        </p:spPr>
        <p:txBody>
          <a:bodyPr wrap="square" rtlCol="0">
            <a:spAutoFit/>
          </a:bodyPr>
          <a:lstStyle/>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UNESCO-IOC EU DG ECHO </a:t>
            </a:r>
            <a:r>
              <a:rPr lang="en-US" sz="1800" b="1" dirty="0" err="1">
                <a:effectLst/>
                <a:latin typeface="Calibri" panose="020F0502020204030204" pitchFamily="34" charset="0"/>
                <a:ea typeface="DengXian" panose="02010600030101010101" pitchFamily="2" charset="-122"/>
              </a:rPr>
              <a:t>CoastWAVE</a:t>
            </a:r>
            <a:r>
              <a:rPr lang="en-US" sz="1800" b="1" dirty="0">
                <a:effectLst/>
                <a:latin typeface="Calibri" panose="020F0502020204030204" pitchFamily="34" charset="0"/>
                <a:ea typeface="DengXian" panose="02010600030101010101" pitchFamily="2" charset="-122"/>
              </a:rPr>
              <a:t> 2.0 Project</a:t>
            </a:r>
          </a:p>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UNESCO-IOC Regional Tsunami Ready Recognition Programme (TRRP) Workshop</a:t>
            </a:r>
          </a:p>
          <a:p>
            <a:pPr marL="457200" marR="0" algn="r">
              <a:spcBef>
                <a:spcPts val="0"/>
              </a:spcBef>
              <a:spcAft>
                <a:spcPts val="0"/>
              </a:spcAft>
            </a:pPr>
            <a:r>
              <a:rPr lang="en-US" sz="1800" b="1" dirty="0">
                <a:effectLst/>
                <a:latin typeface="Calibri" panose="020F0502020204030204" pitchFamily="34" charset="0"/>
                <a:ea typeface="DengXian" panose="02010600030101010101" pitchFamily="2" charset="-122"/>
              </a:rPr>
              <a:t>Online, J</a:t>
            </a:r>
            <a:r>
              <a:rPr lang="en-US" b="1" dirty="0">
                <a:latin typeface="Calibri" panose="020F0502020204030204" pitchFamily="34" charset="0"/>
                <a:ea typeface="DengXian" panose="02010600030101010101" pitchFamily="2" charset="-122"/>
              </a:rPr>
              <a:t>anuary</a:t>
            </a:r>
            <a:r>
              <a:rPr lang="en-US" sz="1800" b="1" dirty="0">
                <a:effectLst/>
                <a:latin typeface="Calibri" panose="020F0502020204030204" pitchFamily="34" charset="0"/>
                <a:ea typeface="DengXian" panose="02010600030101010101" pitchFamily="2" charset="-122"/>
              </a:rPr>
              <a:t> 14-15, 2024</a:t>
            </a:r>
            <a:endParaRPr lang="en-US" b="1" dirty="0"/>
          </a:p>
        </p:txBody>
      </p:sp>
      <p:pic>
        <p:nvPicPr>
          <p:cNvPr id="1027" name="officeArt object" descr="Image">
            <a:extLst>
              <a:ext uri="{FF2B5EF4-FFF2-40B4-BE49-F238E27FC236}">
                <a16:creationId xmlns:a16="http://schemas.microsoft.com/office/drawing/2014/main" id="{59350213-FF33-CF25-DE06-1FDF10143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5622" y="5072715"/>
            <a:ext cx="1049044" cy="115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28" name="Picture 2">
            <a:extLst>
              <a:ext uri="{FF2B5EF4-FFF2-40B4-BE49-F238E27FC236}">
                <a16:creationId xmlns:a16="http://schemas.microsoft.com/office/drawing/2014/main" id="{FD65AF10-A667-AC1B-8A76-2101595A9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887" y="5172365"/>
            <a:ext cx="1076414" cy="10074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64B9865D-C8BD-2305-A2A6-DDC3BEED5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988" y="5172365"/>
            <a:ext cx="1512028" cy="906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4" descr="A picture containing text, orange, room, gambling house&#10;&#10;Description automatically generated">
            <a:extLst>
              <a:ext uri="{FF2B5EF4-FFF2-40B4-BE49-F238E27FC236}">
                <a16:creationId xmlns:a16="http://schemas.microsoft.com/office/drawing/2014/main" id="{653F60B1-6A95-C0EF-7142-831FA9BDF8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5315" y="5092522"/>
            <a:ext cx="855584" cy="8576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descr="Diagram&#10;&#10;Description automatically generated">
            <a:extLst>
              <a:ext uri="{FF2B5EF4-FFF2-40B4-BE49-F238E27FC236}">
                <a16:creationId xmlns:a16="http://schemas.microsoft.com/office/drawing/2014/main" id="{BEAEAE5F-17D4-E9AE-BBD0-A1DC59F04A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5522" y="5072715"/>
            <a:ext cx="1055896" cy="9668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logo&#10;&#10;Description automatically generated">
            <a:extLst>
              <a:ext uri="{FF2B5EF4-FFF2-40B4-BE49-F238E27FC236}">
                <a16:creationId xmlns:a16="http://schemas.microsoft.com/office/drawing/2014/main" id="{F93325AE-EA01-B66B-2AF9-2D6A46E6D95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86041" y="5100111"/>
            <a:ext cx="1055896" cy="979030"/>
          </a:xfrm>
          <a:prstGeom prst="rect">
            <a:avLst/>
          </a:prstGeom>
        </p:spPr>
      </p:pic>
    </p:spTree>
    <p:extLst>
      <p:ext uri="{BB962C8B-B14F-4D97-AF65-F5344CB8AC3E}">
        <p14:creationId xmlns:p14="http://schemas.microsoft.com/office/powerpoint/2010/main" val="1796417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10</a:t>
            </a:fld>
            <a:endParaRPr lang="en-US" dirty="0"/>
          </a:p>
        </p:txBody>
      </p:sp>
      <p:sp>
        <p:nvSpPr>
          <p:cNvPr id="3" name="Rectangle 2"/>
          <p:cNvSpPr/>
          <p:nvPr/>
        </p:nvSpPr>
        <p:spPr>
          <a:xfrm>
            <a:off x="11002928" y="5638358"/>
            <a:ext cx="800219" cy="384721"/>
          </a:xfrm>
          <a:prstGeom prst="rect">
            <a:avLst/>
          </a:prstGeom>
        </p:spPr>
        <p:txBody>
          <a:bodyPr wrap="none">
            <a:spAutoFit/>
          </a:bodyPr>
          <a:lstStyle/>
          <a:p>
            <a:r>
              <a:rPr lang="en-US" sz="1900" dirty="0" smtClean="0">
                <a:latin typeface="Calibri" panose="020F0502020204030204" pitchFamily="34" charset="0"/>
                <a:ea typeface="DengXian" panose="02010600030101010101" pitchFamily="2" charset="-122"/>
              </a:rPr>
              <a:t>MG76</a:t>
            </a:r>
            <a:endParaRPr lang="tr-TR" sz="1900" dirty="0"/>
          </a:p>
        </p:txBody>
      </p:sp>
      <p:sp>
        <p:nvSpPr>
          <p:cNvPr id="2" name="Rectangle 1"/>
          <p:cNvSpPr/>
          <p:nvPr/>
        </p:nvSpPr>
        <p:spPr>
          <a:xfrm>
            <a:off x="890208" y="1911333"/>
            <a:ext cx="10112720" cy="3600986"/>
          </a:xfrm>
          <a:prstGeom prst="rect">
            <a:avLst/>
          </a:prstGeom>
        </p:spPr>
        <p:txBody>
          <a:bodyPr wrap="square">
            <a:spAutoFit/>
          </a:bodyPr>
          <a:lstStyle/>
          <a:p>
            <a:pPr algn="just"/>
            <a:r>
              <a:rPr lang="en-US" sz="1900" dirty="0"/>
              <a:t>The actions taken to ensure public safety by responsible agencies after notification by the TWFP, typically the NTWC. </a:t>
            </a:r>
            <a:endParaRPr lang="en-US" sz="1900" dirty="0" smtClean="0"/>
          </a:p>
          <a:p>
            <a:pPr algn="just"/>
            <a:endParaRPr lang="en-US" sz="1900" dirty="0"/>
          </a:p>
          <a:p>
            <a:pPr algn="just"/>
            <a:r>
              <a:rPr lang="en-US" sz="1900" dirty="0" smtClean="0"/>
              <a:t>It </a:t>
            </a:r>
            <a:r>
              <a:rPr lang="en-US" sz="1900" dirty="0"/>
              <a:t>includes Standard Operating </a:t>
            </a:r>
            <a:r>
              <a:rPr lang="en-US" sz="1900" dirty="0" smtClean="0"/>
              <a:t>Procedures (SOP) </a:t>
            </a:r>
            <a:r>
              <a:rPr lang="en-US" sz="1900" dirty="0"/>
              <a:t>and Protocols for emergency response and action, organizations and individuals involved and their roles and responsibilities, contact information, timeline and urgency assigned to action, and means by which both ordinary citizens and special needs populations (physically or mentally handicapped, elderly, young children, transient, and marine populations) will be alerted</a:t>
            </a:r>
            <a:r>
              <a:rPr lang="en-US" sz="1900" dirty="0" smtClean="0"/>
              <a:t>.</a:t>
            </a:r>
          </a:p>
          <a:p>
            <a:pPr algn="just"/>
            <a:endParaRPr lang="en-US" sz="1900" dirty="0"/>
          </a:p>
          <a:p>
            <a:pPr algn="just"/>
            <a:r>
              <a:rPr lang="en-US" sz="1900" dirty="0" smtClean="0"/>
              <a:t> </a:t>
            </a:r>
            <a:r>
              <a:rPr lang="en-US" sz="1900" dirty="0"/>
              <a:t>For tsunami response, emphasis is placed on the rapidness, efficiency, conciseness, and clarity of the actions and instructions to the public. A Tsunami Emergency Response Plan should also include post tsunami actions and responsibilities for search and rescue, relief, rehabilitation, and recovery.</a:t>
            </a:r>
            <a:endParaRPr lang="tr-TR" sz="1900" dirty="0"/>
          </a:p>
        </p:txBody>
      </p:sp>
      <p:sp>
        <p:nvSpPr>
          <p:cNvPr id="5" name="Rectangle 4"/>
          <p:cNvSpPr/>
          <p:nvPr/>
        </p:nvSpPr>
        <p:spPr>
          <a:xfrm>
            <a:off x="890208" y="1291679"/>
            <a:ext cx="3592778" cy="369332"/>
          </a:xfrm>
          <a:prstGeom prst="rect">
            <a:avLst/>
          </a:prstGeom>
        </p:spPr>
        <p:txBody>
          <a:bodyPr wrap="none">
            <a:spAutoFit/>
          </a:bodyPr>
          <a:lstStyle/>
          <a:p>
            <a:r>
              <a:rPr lang="tr-TR" b="1" dirty="0">
                <a:solidFill>
                  <a:srgbClr val="C00000"/>
                </a:solidFill>
              </a:rPr>
              <a:t>Tsunami </a:t>
            </a:r>
            <a:r>
              <a:rPr lang="tr-TR" b="1" dirty="0" err="1">
                <a:solidFill>
                  <a:srgbClr val="C00000"/>
                </a:solidFill>
              </a:rPr>
              <a:t>Emergency</a:t>
            </a:r>
            <a:r>
              <a:rPr lang="tr-TR" b="1" dirty="0">
                <a:solidFill>
                  <a:srgbClr val="C00000"/>
                </a:solidFill>
              </a:rPr>
              <a:t> </a:t>
            </a:r>
            <a:r>
              <a:rPr lang="tr-TR" b="1" dirty="0" err="1">
                <a:solidFill>
                  <a:srgbClr val="C00000"/>
                </a:solidFill>
              </a:rPr>
              <a:t>Response</a:t>
            </a:r>
            <a:r>
              <a:rPr lang="tr-TR" b="1" dirty="0">
                <a:solidFill>
                  <a:srgbClr val="C00000"/>
                </a:solidFill>
              </a:rPr>
              <a:t> (TER)</a:t>
            </a:r>
          </a:p>
        </p:txBody>
      </p:sp>
    </p:spTree>
    <p:extLst>
      <p:ext uri="{BB962C8B-B14F-4D97-AF65-F5344CB8AC3E}">
        <p14:creationId xmlns:p14="http://schemas.microsoft.com/office/powerpoint/2010/main" val="410047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11</a:t>
            </a:fld>
            <a:endParaRPr lang="en-US" dirty="0"/>
          </a:p>
        </p:txBody>
      </p:sp>
      <p:sp>
        <p:nvSpPr>
          <p:cNvPr id="3" name="Rectangle 2"/>
          <p:cNvSpPr/>
          <p:nvPr/>
        </p:nvSpPr>
        <p:spPr>
          <a:xfrm>
            <a:off x="11002928" y="5638358"/>
            <a:ext cx="800219" cy="384721"/>
          </a:xfrm>
          <a:prstGeom prst="rect">
            <a:avLst/>
          </a:prstGeom>
        </p:spPr>
        <p:txBody>
          <a:bodyPr wrap="none">
            <a:spAutoFit/>
          </a:bodyPr>
          <a:lstStyle/>
          <a:p>
            <a:r>
              <a:rPr lang="en-US" sz="1900" dirty="0" smtClean="0">
                <a:latin typeface="Calibri" panose="020F0502020204030204" pitchFamily="34" charset="0"/>
                <a:ea typeface="DengXian" panose="02010600030101010101" pitchFamily="2" charset="-122"/>
              </a:rPr>
              <a:t>MG76</a:t>
            </a:r>
            <a:endParaRPr lang="tr-TR" sz="1900" dirty="0"/>
          </a:p>
        </p:txBody>
      </p:sp>
      <p:sp>
        <p:nvSpPr>
          <p:cNvPr id="2" name="Rectangle 1"/>
          <p:cNvSpPr/>
          <p:nvPr/>
        </p:nvSpPr>
        <p:spPr>
          <a:xfrm>
            <a:off x="890208" y="2333493"/>
            <a:ext cx="10112720" cy="2139047"/>
          </a:xfrm>
          <a:prstGeom prst="rect">
            <a:avLst/>
          </a:prstGeom>
        </p:spPr>
        <p:txBody>
          <a:bodyPr wrap="square">
            <a:spAutoFit/>
          </a:bodyPr>
          <a:lstStyle/>
          <a:p>
            <a:r>
              <a:rPr lang="en-US" sz="1900" dirty="0"/>
              <a:t>SOPs describe how the operational activities </a:t>
            </a:r>
            <a:r>
              <a:rPr lang="en-US" sz="1900" dirty="0" smtClean="0"/>
              <a:t>that are </a:t>
            </a:r>
            <a:r>
              <a:rPr lang="en-US" sz="1900" dirty="0"/>
              <a:t>covered in the TER plans are to be</a:t>
            </a:r>
          </a:p>
          <a:p>
            <a:r>
              <a:rPr lang="en-US" sz="1900" dirty="0"/>
              <a:t>performed. </a:t>
            </a:r>
            <a:endParaRPr lang="en-US" sz="1900" dirty="0" smtClean="0"/>
          </a:p>
          <a:p>
            <a:endParaRPr lang="en-US" sz="1900" dirty="0"/>
          </a:p>
          <a:p>
            <a:r>
              <a:rPr lang="en-US" sz="1900" dirty="0" smtClean="0"/>
              <a:t>Specific </a:t>
            </a:r>
            <a:r>
              <a:rPr lang="en-US" sz="1900" dirty="0"/>
              <a:t>SOPs must </a:t>
            </a:r>
            <a:r>
              <a:rPr lang="en-US" sz="1900" dirty="0" smtClean="0"/>
              <a:t>be created </a:t>
            </a:r>
            <a:r>
              <a:rPr lang="en-US" sz="1900" dirty="0"/>
              <a:t>for each individual TER plan. </a:t>
            </a:r>
            <a:endParaRPr lang="en-US" sz="1900" dirty="0" smtClean="0"/>
          </a:p>
          <a:p>
            <a:endParaRPr lang="en-US" sz="1900" dirty="0"/>
          </a:p>
          <a:p>
            <a:r>
              <a:rPr lang="en-US" sz="1900" dirty="0" smtClean="0"/>
              <a:t>They must be </a:t>
            </a:r>
            <a:r>
              <a:rPr lang="en-US" sz="1900" dirty="0"/>
              <a:t>trained to ensure that response staff </a:t>
            </a:r>
            <a:r>
              <a:rPr lang="en-US" sz="1900" dirty="0" smtClean="0"/>
              <a:t>are familiar </a:t>
            </a:r>
            <a:r>
              <a:rPr lang="en-US" sz="1900" dirty="0"/>
              <a:t>with them, and they must be </a:t>
            </a:r>
            <a:r>
              <a:rPr lang="en-US" sz="1900" dirty="0" smtClean="0"/>
              <a:t>exercised to </a:t>
            </a:r>
            <a:r>
              <a:rPr lang="en-US" sz="1900" dirty="0"/>
              <a:t>identify gaps or improvements that are to </a:t>
            </a:r>
            <a:r>
              <a:rPr lang="en-US" sz="1900" dirty="0" smtClean="0"/>
              <a:t>be </a:t>
            </a:r>
            <a:r>
              <a:rPr lang="tr-TR" sz="1900" dirty="0" err="1" smtClean="0"/>
              <a:t>made</a:t>
            </a:r>
            <a:r>
              <a:rPr lang="tr-TR" sz="1900" dirty="0"/>
              <a:t>.</a:t>
            </a:r>
          </a:p>
        </p:txBody>
      </p:sp>
      <p:sp>
        <p:nvSpPr>
          <p:cNvPr id="5" name="Rectangle 4"/>
          <p:cNvSpPr/>
          <p:nvPr/>
        </p:nvSpPr>
        <p:spPr>
          <a:xfrm>
            <a:off x="890208" y="1645546"/>
            <a:ext cx="3626442" cy="369332"/>
          </a:xfrm>
          <a:prstGeom prst="rect">
            <a:avLst/>
          </a:prstGeom>
        </p:spPr>
        <p:txBody>
          <a:bodyPr wrap="none">
            <a:spAutoFit/>
          </a:bodyPr>
          <a:lstStyle/>
          <a:p>
            <a:r>
              <a:rPr lang="tr-TR" b="1" dirty="0">
                <a:solidFill>
                  <a:srgbClr val="C00000"/>
                </a:solidFill>
              </a:rPr>
              <a:t>Tsunami </a:t>
            </a:r>
            <a:r>
              <a:rPr lang="tr-TR" b="1" dirty="0" err="1">
                <a:solidFill>
                  <a:srgbClr val="C00000"/>
                </a:solidFill>
              </a:rPr>
              <a:t>Emergency</a:t>
            </a:r>
            <a:r>
              <a:rPr lang="tr-TR" b="1" dirty="0">
                <a:solidFill>
                  <a:srgbClr val="C00000"/>
                </a:solidFill>
              </a:rPr>
              <a:t> </a:t>
            </a:r>
            <a:r>
              <a:rPr lang="tr-TR" b="1" dirty="0" err="1">
                <a:solidFill>
                  <a:srgbClr val="C00000"/>
                </a:solidFill>
              </a:rPr>
              <a:t>Response</a:t>
            </a:r>
            <a:r>
              <a:rPr lang="tr-TR" b="1" dirty="0">
                <a:solidFill>
                  <a:srgbClr val="C00000"/>
                </a:solidFill>
              </a:rPr>
              <a:t> </a:t>
            </a:r>
            <a:r>
              <a:rPr lang="en-US" b="1" dirty="0" smtClean="0">
                <a:solidFill>
                  <a:srgbClr val="C00000"/>
                </a:solidFill>
              </a:rPr>
              <a:t>SOP’s</a:t>
            </a:r>
            <a:endParaRPr lang="tr-TR" b="1" dirty="0">
              <a:solidFill>
                <a:srgbClr val="C00000"/>
              </a:solidFill>
            </a:endParaRPr>
          </a:p>
        </p:txBody>
      </p:sp>
    </p:spTree>
    <p:extLst>
      <p:ext uri="{BB962C8B-B14F-4D97-AF65-F5344CB8AC3E}">
        <p14:creationId xmlns:p14="http://schemas.microsoft.com/office/powerpoint/2010/main" val="2333852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12</a:t>
            </a:fld>
            <a:endParaRPr lang="en-US" dirty="0"/>
          </a:p>
        </p:txBody>
      </p:sp>
      <p:pic>
        <p:nvPicPr>
          <p:cNvPr id="2" name="Picture 1"/>
          <p:cNvPicPr>
            <a:picLocks noChangeAspect="1"/>
          </p:cNvPicPr>
          <p:nvPr/>
        </p:nvPicPr>
        <p:blipFill rotWithShape="1">
          <a:blip r:embed="rId3"/>
          <a:srcRect b="2124"/>
          <a:stretch/>
        </p:blipFill>
        <p:spPr>
          <a:xfrm>
            <a:off x="420894" y="839189"/>
            <a:ext cx="7431516" cy="5432406"/>
          </a:xfrm>
          <a:prstGeom prst="rect">
            <a:avLst/>
          </a:prstGeom>
        </p:spPr>
      </p:pic>
      <p:sp>
        <p:nvSpPr>
          <p:cNvPr id="3" name="Rectangle 2"/>
          <p:cNvSpPr/>
          <p:nvPr/>
        </p:nvSpPr>
        <p:spPr>
          <a:xfrm>
            <a:off x="7379970" y="5303104"/>
            <a:ext cx="4812030" cy="1107996"/>
          </a:xfrm>
          <a:prstGeom prst="rect">
            <a:avLst/>
          </a:prstGeom>
        </p:spPr>
        <p:txBody>
          <a:bodyPr wrap="square">
            <a:spAutoFit/>
          </a:bodyPr>
          <a:lstStyle/>
          <a:p>
            <a:r>
              <a:rPr lang="en-US" dirty="0"/>
              <a:t>IOC-UNESCO EU DG-ECHO </a:t>
            </a:r>
            <a:endParaRPr lang="en-US" dirty="0" smtClean="0"/>
          </a:p>
          <a:p>
            <a:r>
              <a:rPr lang="en-US" dirty="0" err="1" smtClean="0"/>
              <a:t>CoastWave</a:t>
            </a:r>
            <a:r>
              <a:rPr lang="en-US" dirty="0" smtClean="0"/>
              <a:t> </a:t>
            </a:r>
            <a:r>
              <a:rPr lang="en-US" dirty="0"/>
              <a:t>Project Workshop,  5-6 October </a:t>
            </a:r>
            <a:r>
              <a:rPr lang="en-US" dirty="0" smtClean="0"/>
              <a:t>2022</a:t>
            </a:r>
            <a:r>
              <a:rPr lang="en-US" sz="2400" b="1" dirty="0" smtClean="0">
                <a:solidFill>
                  <a:schemeClr val="accent5">
                    <a:lumMod val="50000"/>
                  </a:schemeClr>
                </a:solidFill>
              </a:rPr>
              <a:t>      </a:t>
            </a:r>
            <a:r>
              <a:rPr lang="en-US" sz="2400" b="1" dirty="0">
                <a:solidFill>
                  <a:schemeClr val="accent5">
                    <a:lumMod val="50000"/>
                  </a:schemeClr>
                </a:solidFill>
              </a:rPr>
              <a:t>	</a:t>
            </a:r>
            <a:endParaRPr lang="tr-TR" sz="2400" b="1" dirty="0">
              <a:solidFill>
                <a:schemeClr val="accent5">
                  <a:lumMod val="50000"/>
                </a:schemeClr>
              </a:solidFill>
            </a:endParaRPr>
          </a:p>
        </p:txBody>
      </p:sp>
    </p:spTree>
    <p:extLst>
      <p:ext uri="{BB962C8B-B14F-4D97-AF65-F5344CB8AC3E}">
        <p14:creationId xmlns:p14="http://schemas.microsoft.com/office/powerpoint/2010/main" val="405736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13</a:t>
            </a:fld>
            <a:endParaRPr lang="en-US" dirty="0"/>
          </a:p>
        </p:txBody>
      </p:sp>
      <p:sp>
        <p:nvSpPr>
          <p:cNvPr id="3" name="Rectangle 2"/>
          <p:cNvSpPr/>
          <p:nvPr/>
        </p:nvSpPr>
        <p:spPr>
          <a:xfrm>
            <a:off x="11002928" y="5638358"/>
            <a:ext cx="768159" cy="369332"/>
          </a:xfrm>
          <a:prstGeom prst="rect">
            <a:avLst/>
          </a:prstGeom>
        </p:spPr>
        <p:txBody>
          <a:bodyPr wrap="none">
            <a:spAutoFit/>
          </a:bodyPr>
          <a:lstStyle/>
          <a:p>
            <a:r>
              <a:rPr lang="en-US" b="1" dirty="0" smtClean="0">
                <a:latin typeface="Calibri" panose="020F0502020204030204" pitchFamily="34" charset="0"/>
                <a:ea typeface="DengXian" panose="02010600030101010101" pitchFamily="2" charset="-122"/>
              </a:rPr>
              <a:t>MG76</a:t>
            </a:r>
          </a:p>
        </p:txBody>
      </p:sp>
      <p:pic>
        <p:nvPicPr>
          <p:cNvPr id="5" name="Picture 4"/>
          <p:cNvPicPr>
            <a:picLocks noChangeAspect="1"/>
          </p:cNvPicPr>
          <p:nvPr/>
        </p:nvPicPr>
        <p:blipFill rotWithShape="1">
          <a:blip r:embed="rId3"/>
          <a:srcRect t="1418" b="4591"/>
          <a:stretch/>
        </p:blipFill>
        <p:spPr>
          <a:xfrm>
            <a:off x="1750585" y="845819"/>
            <a:ext cx="4570205" cy="5474021"/>
          </a:xfrm>
          <a:prstGeom prst="rect">
            <a:avLst/>
          </a:prstGeom>
        </p:spPr>
      </p:pic>
      <p:sp>
        <p:nvSpPr>
          <p:cNvPr id="2" name="Rectangle 1"/>
          <p:cNvSpPr/>
          <p:nvPr/>
        </p:nvSpPr>
        <p:spPr>
          <a:xfrm>
            <a:off x="6593842" y="5084564"/>
            <a:ext cx="2831929" cy="369332"/>
          </a:xfrm>
          <a:prstGeom prst="rect">
            <a:avLst/>
          </a:prstGeom>
        </p:spPr>
        <p:txBody>
          <a:bodyPr wrap="none">
            <a:spAutoFit/>
          </a:bodyPr>
          <a:lstStyle/>
          <a:p>
            <a:r>
              <a:rPr lang="en-US" dirty="0" smtClean="0"/>
              <a:t>Simplified flow chart of EMA</a:t>
            </a:r>
            <a:endParaRPr lang="tr-TR" dirty="0"/>
          </a:p>
        </p:txBody>
      </p:sp>
    </p:spTree>
    <p:extLst>
      <p:ext uri="{BB962C8B-B14F-4D97-AF65-F5344CB8AC3E}">
        <p14:creationId xmlns:p14="http://schemas.microsoft.com/office/powerpoint/2010/main" val="334911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14</a:t>
            </a:fld>
            <a:endParaRPr lang="en-US" dirty="0"/>
          </a:p>
        </p:txBody>
      </p:sp>
      <p:pic>
        <p:nvPicPr>
          <p:cNvPr id="5" name="Picture 4"/>
          <p:cNvPicPr>
            <a:picLocks noChangeAspect="1"/>
          </p:cNvPicPr>
          <p:nvPr/>
        </p:nvPicPr>
        <p:blipFill rotWithShape="1">
          <a:blip r:embed="rId3"/>
          <a:srcRect l="18783" t="31007" r="35532" b="12392"/>
          <a:stretch/>
        </p:blipFill>
        <p:spPr>
          <a:xfrm>
            <a:off x="286399" y="1210775"/>
            <a:ext cx="6492158" cy="4524367"/>
          </a:xfrm>
          <a:prstGeom prst="rect">
            <a:avLst/>
          </a:prstGeom>
        </p:spPr>
      </p:pic>
      <p:sp>
        <p:nvSpPr>
          <p:cNvPr id="2" name="Rectangle 1"/>
          <p:cNvSpPr/>
          <p:nvPr/>
        </p:nvSpPr>
        <p:spPr>
          <a:xfrm>
            <a:off x="6880860" y="2414677"/>
            <a:ext cx="5208932" cy="2139047"/>
          </a:xfrm>
          <a:prstGeom prst="rect">
            <a:avLst/>
          </a:prstGeom>
        </p:spPr>
        <p:txBody>
          <a:bodyPr wrap="square">
            <a:spAutoFit/>
          </a:bodyPr>
          <a:lstStyle/>
          <a:p>
            <a:pPr algn="just"/>
            <a:r>
              <a:rPr lang="en-US" sz="1900" dirty="0"/>
              <a:t>Simplified event flow chart for a </a:t>
            </a:r>
            <a:r>
              <a:rPr lang="en-US" sz="1900" dirty="0" smtClean="0"/>
              <a:t>TSP. </a:t>
            </a:r>
            <a:endParaRPr lang="en-US" sz="1900" dirty="0"/>
          </a:p>
          <a:p>
            <a:pPr algn="just"/>
            <a:endParaRPr lang="en-US" sz="1900" dirty="0"/>
          </a:p>
          <a:p>
            <a:pPr algn="just"/>
            <a:r>
              <a:rPr lang="en-US" sz="1900" dirty="0"/>
              <a:t>The </a:t>
            </a:r>
            <a:r>
              <a:rPr lang="en-US" sz="1900" dirty="0" smtClean="0"/>
              <a:t>TSP </a:t>
            </a:r>
            <a:r>
              <a:rPr lang="en-US" sz="1900" dirty="0"/>
              <a:t>is responsible for issuing a tsunami warning when there is a potential for a destructive tsunami to hit its coastlines. When waves are no longer dangerous, the </a:t>
            </a:r>
            <a:r>
              <a:rPr lang="en-US" sz="1900" dirty="0" smtClean="0"/>
              <a:t>TSP </a:t>
            </a:r>
            <a:r>
              <a:rPr lang="en-US" sz="1900" dirty="0"/>
              <a:t>will </a:t>
            </a:r>
            <a:r>
              <a:rPr lang="en-US" sz="1900" dirty="0" smtClean="0"/>
              <a:t>ends/cancels </a:t>
            </a:r>
            <a:r>
              <a:rPr lang="tr-TR" sz="1900" dirty="0" err="1"/>
              <a:t>warning</a:t>
            </a:r>
            <a:r>
              <a:rPr lang="tr-TR" sz="1900" dirty="0"/>
              <a:t>.</a:t>
            </a:r>
            <a:endParaRPr lang="en-US" sz="1900" dirty="0"/>
          </a:p>
        </p:txBody>
      </p:sp>
    </p:spTree>
    <p:extLst>
      <p:ext uri="{BB962C8B-B14F-4D97-AF65-F5344CB8AC3E}">
        <p14:creationId xmlns:p14="http://schemas.microsoft.com/office/powerpoint/2010/main" val="331633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15</a:t>
            </a:fld>
            <a:endParaRPr lang="en-US" dirty="0"/>
          </a:p>
        </p:txBody>
      </p:sp>
      <p:pic>
        <p:nvPicPr>
          <p:cNvPr id="2" name="Picture 1"/>
          <p:cNvPicPr>
            <a:picLocks noChangeAspect="1"/>
          </p:cNvPicPr>
          <p:nvPr/>
        </p:nvPicPr>
        <p:blipFill>
          <a:blip r:embed="rId3"/>
          <a:stretch>
            <a:fillRect/>
          </a:stretch>
        </p:blipFill>
        <p:spPr>
          <a:xfrm>
            <a:off x="4465522" y="835538"/>
            <a:ext cx="7557836" cy="5347041"/>
          </a:xfrm>
          <a:prstGeom prst="rect">
            <a:avLst/>
          </a:prstGeom>
        </p:spPr>
      </p:pic>
      <p:sp>
        <p:nvSpPr>
          <p:cNvPr id="3" name="Rectangle 2"/>
          <p:cNvSpPr/>
          <p:nvPr/>
        </p:nvSpPr>
        <p:spPr>
          <a:xfrm>
            <a:off x="1860884" y="6056722"/>
            <a:ext cx="9781865" cy="369332"/>
          </a:xfrm>
          <a:prstGeom prst="rect">
            <a:avLst/>
          </a:prstGeom>
        </p:spPr>
        <p:txBody>
          <a:bodyPr wrap="square">
            <a:spAutoFit/>
          </a:bodyPr>
          <a:lstStyle/>
          <a:p>
            <a:r>
              <a:rPr lang="tr-TR" dirty="0"/>
              <a:t>https://depremzemin.ibb.istanbul/uploads/prefix-buyukcekmece-tsunami-666af15179435.pdf</a:t>
            </a:r>
          </a:p>
        </p:txBody>
      </p:sp>
      <p:pic>
        <p:nvPicPr>
          <p:cNvPr id="6" name="Picture 5"/>
          <p:cNvPicPr>
            <a:picLocks noChangeAspect="1"/>
          </p:cNvPicPr>
          <p:nvPr/>
        </p:nvPicPr>
        <p:blipFill>
          <a:blip r:embed="rId4"/>
          <a:stretch>
            <a:fillRect/>
          </a:stretch>
        </p:blipFill>
        <p:spPr>
          <a:xfrm>
            <a:off x="89212" y="2496030"/>
            <a:ext cx="1391064" cy="2026056"/>
          </a:xfrm>
          <a:prstGeom prst="rect">
            <a:avLst/>
          </a:prstGeom>
        </p:spPr>
      </p:pic>
      <p:pic>
        <p:nvPicPr>
          <p:cNvPr id="7" name="Picture 6"/>
          <p:cNvPicPr>
            <a:picLocks noChangeAspect="1"/>
          </p:cNvPicPr>
          <p:nvPr/>
        </p:nvPicPr>
        <p:blipFill>
          <a:blip r:embed="rId5"/>
          <a:stretch>
            <a:fillRect/>
          </a:stretch>
        </p:blipFill>
        <p:spPr>
          <a:xfrm>
            <a:off x="1701190" y="2543028"/>
            <a:ext cx="2764332" cy="1932060"/>
          </a:xfrm>
          <a:prstGeom prst="rect">
            <a:avLst/>
          </a:prstGeom>
        </p:spPr>
      </p:pic>
    </p:spTree>
    <p:extLst>
      <p:ext uri="{BB962C8B-B14F-4D97-AF65-F5344CB8AC3E}">
        <p14:creationId xmlns:p14="http://schemas.microsoft.com/office/powerpoint/2010/main" val="2480665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16</a:t>
            </a:fld>
            <a:endParaRPr lang="en-US" dirty="0"/>
          </a:p>
        </p:txBody>
      </p:sp>
      <p:sp>
        <p:nvSpPr>
          <p:cNvPr id="2" name="TextBox 1"/>
          <p:cNvSpPr txBox="1"/>
          <p:nvPr/>
        </p:nvSpPr>
        <p:spPr>
          <a:xfrm>
            <a:off x="742748" y="1378953"/>
            <a:ext cx="10275772" cy="5032147"/>
          </a:xfrm>
          <a:prstGeom prst="rect">
            <a:avLst/>
          </a:prstGeom>
          <a:noFill/>
        </p:spPr>
        <p:txBody>
          <a:bodyPr wrap="square" rtlCol="0">
            <a:spAutoFit/>
          </a:bodyPr>
          <a:lstStyle/>
          <a:p>
            <a:pPr>
              <a:lnSpc>
                <a:spcPct val="150000"/>
              </a:lnSpc>
              <a:spcBef>
                <a:spcPts val="600"/>
              </a:spcBef>
              <a:spcAft>
                <a:spcPts val="600"/>
              </a:spcAft>
            </a:pPr>
            <a:r>
              <a:rPr lang="en-US" b="1" i="1" dirty="0" smtClean="0"/>
              <a:t>REFERENCES</a:t>
            </a:r>
          </a:p>
          <a:p>
            <a:pPr>
              <a:lnSpc>
                <a:spcPct val="150000"/>
              </a:lnSpc>
              <a:spcBef>
                <a:spcPts val="600"/>
              </a:spcBef>
              <a:spcAft>
                <a:spcPts val="600"/>
              </a:spcAft>
            </a:pPr>
            <a:endParaRPr lang="en-US" b="1" i="1" dirty="0" smtClean="0"/>
          </a:p>
          <a:p>
            <a:r>
              <a:rPr lang="en-US" i="1" dirty="0" smtClean="0"/>
              <a:t>Spahn H., 2022. </a:t>
            </a:r>
            <a:r>
              <a:rPr lang="en-US" dirty="0"/>
              <a:t> </a:t>
            </a:r>
            <a:r>
              <a:rPr lang="tr-TR" dirty="0" smtClean="0"/>
              <a:t>TTF-31 </a:t>
            </a:r>
            <a:r>
              <a:rPr lang="tr-TR" dirty="0"/>
              <a:t>Project </a:t>
            </a:r>
            <a:r>
              <a:rPr lang="en-US" dirty="0" smtClean="0"/>
              <a:t>“</a:t>
            </a:r>
            <a:r>
              <a:rPr lang="en-US" dirty="0"/>
              <a:t>Strengthening tsunami early warning in the North West Indian Ocean region through regional cooperation</a:t>
            </a:r>
            <a:r>
              <a:rPr lang="en-US" dirty="0" smtClean="0"/>
              <a:t>”.</a:t>
            </a:r>
          </a:p>
          <a:p>
            <a:r>
              <a:rPr lang="en-US" b="1" dirty="0" smtClean="0"/>
              <a:t> </a:t>
            </a:r>
            <a:endParaRPr lang="en-US" b="1" i="1" dirty="0" smtClean="0"/>
          </a:p>
          <a:p>
            <a:r>
              <a:rPr lang="en-US" dirty="0" smtClean="0"/>
              <a:t>UNESCO/IOC</a:t>
            </a:r>
            <a:r>
              <a:rPr lang="en-US" dirty="0"/>
              <a:t>. 2022. </a:t>
            </a:r>
            <a:r>
              <a:rPr lang="en-US" i="1" dirty="0"/>
              <a:t>Standard Guidelines for the Tsunami Ready Recognition</a:t>
            </a:r>
          </a:p>
          <a:p>
            <a:r>
              <a:rPr lang="en-US" i="1" dirty="0" err="1"/>
              <a:t>Programme</a:t>
            </a:r>
            <a:r>
              <a:rPr lang="en-US" dirty="0"/>
              <a:t>. Paris. (</a:t>
            </a:r>
            <a:r>
              <a:rPr lang="en-US" b="1" dirty="0"/>
              <a:t>IOC Manuals and Guides,74</a:t>
            </a:r>
            <a:r>
              <a:rPr lang="en-US" dirty="0" smtClean="0"/>
              <a:t>) English.</a:t>
            </a:r>
          </a:p>
          <a:p>
            <a:endParaRPr lang="en-US" dirty="0" smtClean="0"/>
          </a:p>
          <a:p>
            <a:r>
              <a:rPr lang="en-US" dirty="0"/>
              <a:t>UNESCO/IOC. 2020. </a:t>
            </a:r>
            <a:r>
              <a:rPr lang="en-US" i="1" dirty="0"/>
              <a:t>Preparing for Community Tsunami Evacuations: from inundation to</a:t>
            </a:r>
          </a:p>
          <a:p>
            <a:r>
              <a:rPr lang="en-US" i="1" dirty="0"/>
              <a:t>evacuation maps, response plans and exercises. </a:t>
            </a:r>
            <a:r>
              <a:rPr lang="en-US" dirty="0"/>
              <a:t>Paris, UNESCO. (</a:t>
            </a:r>
            <a:r>
              <a:rPr lang="en-US" b="1" dirty="0"/>
              <a:t>Manuals and Guides, 82</a:t>
            </a:r>
            <a:r>
              <a:rPr lang="en-US" dirty="0" smtClean="0"/>
              <a:t>)</a:t>
            </a:r>
          </a:p>
          <a:p>
            <a:endParaRPr lang="en-US" dirty="0"/>
          </a:p>
          <a:p>
            <a:r>
              <a:rPr lang="en-US" dirty="0" smtClean="0"/>
              <a:t>UNESCO/IOC</a:t>
            </a:r>
            <a:r>
              <a:rPr lang="en-US" dirty="0"/>
              <a:t>. </a:t>
            </a:r>
            <a:r>
              <a:rPr lang="en-US" dirty="0" smtClean="0"/>
              <a:t>2017. </a:t>
            </a:r>
            <a:r>
              <a:rPr lang="en-US" dirty="0"/>
              <a:t>Plans and Procedures for Tsunami Warning and Emergency Management. Paris, </a:t>
            </a:r>
            <a:r>
              <a:rPr lang="en-US" dirty="0" smtClean="0"/>
              <a:t>Intergovernmental Oceanographic </a:t>
            </a:r>
            <a:r>
              <a:rPr lang="en-US" dirty="0"/>
              <a:t>Commission of UNESCO 2017. 72 pp.</a:t>
            </a:r>
          </a:p>
          <a:p>
            <a:r>
              <a:rPr lang="en-US" dirty="0"/>
              <a:t>(IOC </a:t>
            </a:r>
            <a:r>
              <a:rPr lang="en-US" b="1" dirty="0"/>
              <a:t>Manuals and Guides No.76</a:t>
            </a:r>
            <a:r>
              <a:rPr lang="en-US" dirty="0" smtClean="0"/>
              <a:t>) English.</a:t>
            </a:r>
          </a:p>
          <a:p>
            <a:endParaRPr lang="en-US" dirty="0"/>
          </a:p>
          <a:p>
            <a:endParaRPr lang="tr-TR" dirty="0"/>
          </a:p>
        </p:txBody>
      </p:sp>
    </p:spTree>
    <p:extLst>
      <p:ext uri="{BB962C8B-B14F-4D97-AF65-F5344CB8AC3E}">
        <p14:creationId xmlns:p14="http://schemas.microsoft.com/office/powerpoint/2010/main" val="417565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006B805E-C165-422B-A729-CCAC88263F04}"/>
              </a:ext>
            </a:extLst>
          </p:cNvPr>
          <p:cNvSpPr txBox="1">
            <a:spLocks/>
          </p:cNvSpPr>
          <p:nvPr/>
        </p:nvSpPr>
        <p:spPr>
          <a:xfrm>
            <a:off x="3067420" y="3577213"/>
            <a:ext cx="6057158" cy="615553"/>
          </a:xfrm>
          <a:prstGeom prst="rect">
            <a:avLst/>
          </a:prstGeom>
          <a:noFill/>
        </p:spPr>
        <p:txBody>
          <a:bodyPr wrap="square" lIns="0" tIns="0" rIns="0" bIns="0">
            <a:spAutoFit/>
          </a:bodyPr>
          <a:lstStyle>
            <a:lvl1pPr marL="0" indent="0" algn="l" defTabSz="457200" rtl="0" eaLnBrk="1" latinLnBrk="0" hangingPunct="1">
              <a:spcBef>
                <a:spcPct val="20000"/>
              </a:spcBef>
              <a:buFont typeface="Arial"/>
              <a:buNone/>
              <a:defRPr sz="1800" kern="1200" baseline="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ts val="0"/>
              </a:spcBef>
            </a:pPr>
            <a:r>
              <a:rPr lang="fr-FR" sz="2000" b="1" dirty="0">
                <a:solidFill>
                  <a:schemeClr val="tx1"/>
                </a:solidFill>
              </a:rPr>
              <a:t>UNESCO</a:t>
            </a:r>
          </a:p>
          <a:p>
            <a:pPr algn="ctr">
              <a:spcBef>
                <a:spcPts val="0"/>
              </a:spcBef>
            </a:pPr>
            <a:r>
              <a:rPr lang="fr-FR" sz="2000" b="1" dirty="0" err="1">
                <a:solidFill>
                  <a:schemeClr val="tx1"/>
                </a:solidFill>
              </a:rPr>
              <a:t>Intergovernmental</a:t>
            </a:r>
            <a:r>
              <a:rPr lang="fr-FR" sz="2000" b="1" dirty="0">
                <a:solidFill>
                  <a:schemeClr val="tx1"/>
                </a:solidFill>
              </a:rPr>
              <a:t> </a:t>
            </a:r>
            <a:r>
              <a:rPr lang="fr-FR" sz="2000" b="1" dirty="0" err="1">
                <a:solidFill>
                  <a:schemeClr val="tx1"/>
                </a:solidFill>
              </a:rPr>
              <a:t>Oceanographic</a:t>
            </a:r>
            <a:r>
              <a:rPr lang="fr-FR" sz="2000" b="1" dirty="0">
                <a:solidFill>
                  <a:schemeClr val="tx1"/>
                </a:solidFill>
              </a:rPr>
              <a:t> Commission (IOC)</a:t>
            </a:r>
            <a:endParaRPr lang="en-GB" sz="2000" b="1" kern="1000" dirty="0">
              <a:solidFill>
                <a:schemeClr val="tx1"/>
              </a:solidFill>
            </a:endParaRPr>
          </a:p>
        </p:txBody>
      </p:sp>
      <p:sp>
        <p:nvSpPr>
          <p:cNvPr id="9" name="Sous-titre 2">
            <a:extLst>
              <a:ext uri="{FF2B5EF4-FFF2-40B4-BE49-F238E27FC236}">
                <a16:creationId xmlns:a16="http://schemas.microsoft.com/office/drawing/2014/main" id="{E81FADB3-AC87-46F2-AA7F-8CBD7321AF26}"/>
              </a:ext>
            </a:extLst>
          </p:cNvPr>
          <p:cNvSpPr txBox="1">
            <a:spLocks/>
          </p:cNvSpPr>
          <p:nvPr/>
        </p:nvSpPr>
        <p:spPr>
          <a:xfrm>
            <a:off x="4398568" y="4666849"/>
            <a:ext cx="3394862" cy="400110"/>
          </a:xfrm>
          <a:prstGeom prst="rect">
            <a:avLst/>
          </a:prstGeom>
          <a:noFill/>
        </p:spPr>
        <p:txBody>
          <a:bodyPr wrap="square" lIns="0" tIns="0" rIns="0" bIns="0">
            <a:spAutoFit/>
          </a:bodyPr>
          <a:lstStyle>
            <a:lvl1pPr marL="0" indent="0" algn="l" defTabSz="457200" rtl="0" eaLnBrk="1" latinLnBrk="0" hangingPunct="1">
              <a:spcBef>
                <a:spcPct val="20000"/>
              </a:spcBef>
              <a:buFont typeface="Arial"/>
              <a:buNone/>
              <a:defRPr sz="1800" kern="1200" baseline="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spcBef>
                <a:spcPts val="600"/>
              </a:spcBef>
            </a:pPr>
            <a:r>
              <a:rPr lang="en-US" sz="1400" b="1" dirty="0">
                <a:solidFill>
                  <a:schemeClr val="tx1"/>
                </a:solidFill>
                <a:effectLst/>
                <a:ea typeface="DengXian" panose="02010600030101010101" pitchFamily="2" charset="-122"/>
              </a:rPr>
              <a:t>UNESCO-IOC DG ECHO </a:t>
            </a:r>
            <a:r>
              <a:rPr lang="fr-FR" sz="1400" b="1" dirty="0" err="1">
                <a:solidFill>
                  <a:schemeClr val="tx1"/>
                </a:solidFill>
              </a:rPr>
              <a:t>CoastWAVE</a:t>
            </a:r>
            <a:r>
              <a:rPr lang="fr-FR" sz="1400" b="1" dirty="0">
                <a:solidFill>
                  <a:schemeClr val="tx1"/>
                </a:solidFill>
              </a:rPr>
              <a:t> 2.0 project</a:t>
            </a:r>
            <a:r>
              <a:rPr lang="en-US" sz="1200" dirty="0">
                <a:solidFill>
                  <a:srgbClr val="000000"/>
                </a:solidFill>
              </a:rPr>
              <a:t/>
            </a:r>
            <a:br>
              <a:rPr lang="en-US" sz="1200" dirty="0">
                <a:solidFill>
                  <a:srgbClr val="000000"/>
                </a:solidFill>
              </a:rPr>
            </a:br>
            <a:r>
              <a:rPr lang="en-US" sz="1200" dirty="0">
                <a:solidFill>
                  <a:srgbClr val="000000"/>
                </a:solidFill>
              </a:rPr>
              <a:t>Tsunami Resilience Section</a:t>
            </a:r>
          </a:p>
        </p:txBody>
      </p:sp>
      <p:pic>
        <p:nvPicPr>
          <p:cNvPr id="2" name="Picture 5">
            <a:extLst>
              <a:ext uri="{FF2B5EF4-FFF2-40B4-BE49-F238E27FC236}">
                <a16:creationId xmlns:a16="http://schemas.microsoft.com/office/drawing/2014/main" id="{02D920A3-BA13-735F-0FB9-484CB7CD0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523" y="5368661"/>
            <a:ext cx="1977866" cy="118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77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2</a:t>
            </a:fld>
            <a:endParaRPr lang="en-US" dirty="0"/>
          </a:p>
        </p:txBody>
      </p:sp>
      <p:pic>
        <p:nvPicPr>
          <p:cNvPr id="12" name="Picture 11"/>
          <p:cNvPicPr>
            <a:picLocks noChangeAspect="1"/>
          </p:cNvPicPr>
          <p:nvPr/>
        </p:nvPicPr>
        <p:blipFill>
          <a:blip r:embed="rId3"/>
          <a:stretch>
            <a:fillRect/>
          </a:stretch>
        </p:blipFill>
        <p:spPr>
          <a:xfrm>
            <a:off x="2558265" y="939626"/>
            <a:ext cx="6496050" cy="4924425"/>
          </a:xfrm>
          <a:prstGeom prst="rect">
            <a:avLst/>
          </a:prstGeom>
        </p:spPr>
      </p:pic>
      <p:cxnSp>
        <p:nvCxnSpPr>
          <p:cNvPr id="13" name="Straight Connector 12"/>
          <p:cNvCxnSpPr/>
          <p:nvPr/>
        </p:nvCxnSpPr>
        <p:spPr>
          <a:xfrm flipV="1">
            <a:off x="2558264" y="3941761"/>
            <a:ext cx="6428528" cy="2161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58265" y="1271521"/>
            <a:ext cx="64285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576370" y="1260661"/>
            <a:ext cx="1" cy="267024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986792" y="1271521"/>
            <a:ext cx="1" cy="268104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a:off x="1707789" y="3930901"/>
            <a:ext cx="782954" cy="29718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Left Arrow 19"/>
          <p:cNvSpPr/>
          <p:nvPr/>
        </p:nvSpPr>
        <p:spPr>
          <a:xfrm>
            <a:off x="9121837" y="3963375"/>
            <a:ext cx="788670" cy="28575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245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3</a:t>
            </a:fld>
            <a:endParaRPr lang="en-US" dirty="0"/>
          </a:p>
        </p:txBody>
      </p:sp>
      <p:sp>
        <p:nvSpPr>
          <p:cNvPr id="7" name="Rectangle 6"/>
          <p:cNvSpPr/>
          <p:nvPr/>
        </p:nvSpPr>
        <p:spPr>
          <a:xfrm>
            <a:off x="814727" y="2963423"/>
            <a:ext cx="10890364" cy="2723823"/>
          </a:xfrm>
          <a:prstGeom prst="rect">
            <a:avLst/>
          </a:prstGeom>
        </p:spPr>
        <p:txBody>
          <a:bodyPr wrap="square">
            <a:spAutoFit/>
          </a:bodyPr>
          <a:lstStyle/>
          <a:p>
            <a:r>
              <a:rPr lang="en-US" sz="1900" b="1" dirty="0"/>
              <a:t>For communities with local tsunami </a:t>
            </a:r>
            <a:r>
              <a:rPr lang="en-US" sz="1900" b="1" dirty="0" smtClean="0"/>
              <a:t>hazards</a:t>
            </a:r>
            <a:r>
              <a:rPr lang="en-US" sz="1900" b="1" dirty="0"/>
              <a:t>;</a:t>
            </a:r>
            <a:endParaRPr lang="en-US" sz="1900" b="1" dirty="0" smtClean="0"/>
          </a:p>
          <a:p>
            <a:endParaRPr lang="en-US" sz="1900" dirty="0"/>
          </a:p>
          <a:p>
            <a:r>
              <a:rPr lang="en-US" sz="1900" dirty="0" smtClean="0"/>
              <a:t> </a:t>
            </a:r>
            <a:r>
              <a:rPr lang="en-US" sz="1900" b="1" i="1" dirty="0" smtClean="0">
                <a:solidFill>
                  <a:srgbClr val="C00000"/>
                </a:solidFill>
              </a:rPr>
              <a:t>Response Actions </a:t>
            </a:r>
            <a:r>
              <a:rPr lang="en-US" sz="1900" dirty="0"/>
              <a:t>should recommend that </a:t>
            </a:r>
            <a:r>
              <a:rPr lang="en-US" sz="1900" dirty="0" smtClean="0"/>
              <a:t>during a </a:t>
            </a:r>
            <a:r>
              <a:rPr lang="en-US" sz="1900" dirty="0"/>
              <a:t>local tsunami event, </a:t>
            </a:r>
            <a:endParaRPr lang="en-US" sz="1900" dirty="0" smtClean="0"/>
          </a:p>
          <a:p>
            <a:r>
              <a:rPr lang="en-US" sz="1900" b="1" i="1" dirty="0" smtClean="0"/>
              <a:t>all </a:t>
            </a:r>
            <a:r>
              <a:rPr lang="en-US" sz="1900" b="1" i="1" dirty="0"/>
              <a:t>at-risk individuals should immediately self-evacuate </a:t>
            </a:r>
            <a:endParaRPr lang="en-US" sz="1900" b="1" i="1" dirty="0" smtClean="0"/>
          </a:p>
          <a:p>
            <a:endParaRPr lang="en-US" sz="1900" dirty="0"/>
          </a:p>
          <a:p>
            <a:endParaRPr lang="en-US" sz="1900" dirty="0"/>
          </a:p>
          <a:p>
            <a:r>
              <a:rPr lang="en-US" sz="1900" b="1" i="1" dirty="0" smtClean="0"/>
              <a:t>Individuals</a:t>
            </a:r>
            <a:r>
              <a:rPr lang="en-US" sz="1900" b="1" i="1" dirty="0"/>
              <a:t>, including emergency personnel, will need </a:t>
            </a:r>
            <a:r>
              <a:rPr lang="en-US" sz="1900" b="1" i="1" dirty="0" smtClean="0"/>
              <a:t>to take </a:t>
            </a:r>
            <a:r>
              <a:rPr lang="en-US" sz="1900" b="1" i="1" dirty="0"/>
              <a:t>personal responsibility to evacuate </a:t>
            </a:r>
            <a:r>
              <a:rPr lang="en-US" sz="1900" dirty="0"/>
              <a:t>immediately after recognizing the natural </a:t>
            </a:r>
            <a:r>
              <a:rPr lang="en-US" sz="1900" dirty="0" smtClean="0"/>
              <a:t>tsunami warnings </a:t>
            </a:r>
            <a:r>
              <a:rPr lang="en-US" sz="1900" dirty="0"/>
              <a:t>or environmental clues of a possible or imminent </a:t>
            </a:r>
            <a:r>
              <a:rPr lang="en-US" sz="1900" dirty="0" smtClean="0"/>
              <a:t>tsunami.</a:t>
            </a:r>
            <a:endParaRPr lang="en-US" sz="1900" dirty="0"/>
          </a:p>
        </p:txBody>
      </p:sp>
      <p:pic>
        <p:nvPicPr>
          <p:cNvPr id="6" name="Picture 5"/>
          <p:cNvPicPr>
            <a:picLocks noChangeAspect="1"/>
          </p:cNvPicPr>
          <p:nvPr/>
        </p:nvPicPr>
        <p:blipFill rotWithShape="1">
          <a:blip r:embed="rId3"/>
          <a:srcRect l="352" r="-1" b="71314"/>
          <a:stretch/>
        </p:blipFill>
        <p:spPr>
          <a:xfrm>
            <a:off x="1099955" y="1064210"/>
            <a:ext cx="10024574" cy="1484680"/>
          </a:xfrm>
          <a:prstGeom prst="rect">
            <a:avLst/>
          </a:prstGeom>
        </p:spPr>
      </p:pic>
      <p:sp>
        <p:nvSpPr>
          <p:cNvPr id="8" name="Rectangle 7"/>
          <p:cNvSpPr/>
          <p:nvPr/>
        </p:nvSpPr>
        <p:spPr>
          <a:xfrm>
            <a:off x="11218210" y="5913962"/>
            <a:ext cx="950901" cy="384721"/>
          </a:xfrm>
          <a:prstGeom prst="rect">
            <a:avLst/>
          </a:prstGeom>
        </p:spPr>
        <p:txBody>
          <a:bodyPr wrap="none">
            <a:spAutoFit/>
          </a:bodyPr>
          <a:lstStyle/>
          <a:p>
            <a:r>
              <a:rPr lang="en-US" sz="1900" b="1" dirty="0" smtClean="0">
                <a:latin typeface="Calibri" panose="020F0502020204030204" pitchFamily="34" charset="0"/>
                <a:ea typeface="DengXian" panose="02010600030101010101" pitchFamily="2" charset="-122"/>
              </a:rPr>
              <a:t>(MG74)</a:t>
            </a:r>
            <a:endParaRPr lang="tr-TR" sz="1900" dirty="0"/>
          </a:p>
        </p:txBody>
      </p:sp>
    </p:spTree>
    <p:extLst>
      <p:ext uri="{BB962C8B-B14F-4D97-AF65-F5344CB8AC3E}">
        <p14:creationId xmlns:p14="http://schemas.microsoft.com/office/powerpoint/2010/main" val="2972304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4</a:t>
            </a:fld>
            <a:endParaRPr lang="en-US" dirty="0"/>
          </a:p>
        </p:txBody>
      </p:sp>
      <p:sp>
        <p:nvSpPr>
          <p:cNvPr id="3" name="Rectangle 2"/>
          <p:cNvSpPr/>
          <p:nvPr/>
        </p:nvSpPr>
        <p:spPr>
          <a:xfrm>
            <a:off x="9868089" y="5804707"/>
            <a:ext cx="2186561" cy="369332"/>
          </a:xfrm>
          <a:prstGeom prst="rect">
            <a:avLst/>
          </a:prstGeom>
        </p:spPr>
        <p:txBody>
          <a:bodyPr wrap="none">
            <a:spAutoFit/>
          </a:bodyPr>
          <a:lstStyle/>
          <a:p>
            <a:r>
              <a:rPr lang="en-US" dirty="0"/>
              <a:t>(</a:t>
            </a:r>
            <a:r>
              <a:rPr lang="en-US" b="1" dirty="0"/>
              <a:t>Harald Spahn; 2022</a:t>
            </a:r>
            <a:r>
              <a:rPr lang="en-US" dirty="0"/>
              <a:t>)</a:t>
            </a:r>
          </a:p>
        </p:txBody>
      </p:sp>
      <p:sp>
        <p:nvSpPr>
          <p:cNvPr id="5" name="Rectangle 4"/>
          <p:cNvSpPr/>
          <p:nvPr/>
        </p:nvSpPr>
        <p:spPr>
          <a:xfrm>
            <a:off x="765810" y="1363050"/>
            <a:ext cx="10195560" cy="4054956"/>
          </a:xfrm>
          <a:prstGeom prst="rect">
            <a:avLst/>
          </a:prstGeom>
        </p:spPr>
        <p:txBody>
          <a:bodyPr wrap="square">
            <a:spAutoFit/>
          </a:bodyPr>
          <a:lstStyle/>
          <a:p>
            <a:endParaRPr lang="tr-TR" sz="1050" dirty="0">
              <a:solidFill>
                <a:srgbClr val="000000"/>
              </a:solidFill>
              <a:latin typeface="Calibri" panose="020F0502020204030204" pitchFamily="34" charset="0"/>
            </a:endParaRPr>
          </a:p>
          <a:p>
            <a:r>
              <a:rPr lang="en-US" sz="1900" dirty="0">
                <a:latin typeface="Calibri" panose="020F0502020204030204" pitchFamily="34" charset="0"/>
              </a:rPr>
              <a:t>The main </a:t>
            </a:r>
            <a:r>
              <a:rPr lang="en-US" sz="1900" b="1" dirty="0" smtClean="0">
                <a:latin typeface="Calibri" panose="020F0502020204030204" pitchFamily="34" charset="0"/>
              </a:rPr>
              <a:t>purpose </a:t>
            </a:r>
            <a:r>
              <a:rPr lang="en-US" sz="1900" dirty="0" smtClean="0">
                <a:latin typeface="Calibri" panose="020F0502020204030204" pitchFamily="34" charset="0"/>
              </a:rPr>
              <a:t>of </a:t>
            </a:r>
            <a:r>
              <a:rPr lang="en-US" sz="1900" dirty="0">
                <a:latin typeface="Calibri" panose="020F0502020204030204" pitchFamily="34" charset="0"/>
              </a:rPr>
              <a:t>an Emergency Response Plan (TERP) is to </a:t>
            </a:r>
            <a:r>
              <a:rPr lang="en-US" sz="1900" b="1" dirty="0">
                <a:latin typeface="Calibri" panose="020F0502020204030204" pitchFamily="34" charset="0"/>
              </a:rPr>
              <a:t>prepare for effective response </a:t>
            </a:r>
            <a:r>
              <a:rPr lang="en-US" sz="1900" dirty="0">
                <a:latin typeface="Calibri" panose="020F0502020204030204" pitchFamily="34" charset="0"/>
              </a:rPr>
              <a:t>in order to saving and protecting the general </a:t>
            </a:r>
            <a:r>
              <a:rPr lang="en-US" sz="1900" dirty="0" smtClean="0">
                <a:latin typeface="Calibri" panose="020F0502020204030204" pitchFamily="34" charset="0"/>
              </a:rPr>
              <a:t>public</a:t>
            </a:r>
          </a:p>
          <a:p>
            <a:endParaRPr lang="en-US" sz="1900" dirty="0">
              <a:latin typeface="Calibri" panose="020F0502020204030204" pitchFamily="34" charset="0"/>
            </a:endParaRPr>
          </a:p>
          <a:p>
            <a:endParaRPr lang="en-US" sz="1900" dirty="0">
              <a:latin typeface="Calibri" panose="020F0502020204030204" pitchFamily="34" charset="0"/>
            </a:endParaRPr>
          </a:p>
          <a:p>
            <a:r>
              <a:rPr lang="en-US" sz="1900" dirty="0">
                <a:latin typeface="Calibri" panose="020F0502020204030204" pitchFamily="34" charset="0"/>
              </a:rPr>
              <a:t>The TERP covers </a:t>
            </a:r>
            <a:r>
              <a:rPr lang="en-US" sz="1900" b="1" dirty="0">
                <a:latin typeface="Calibri" panose="020F0502020204030204" pitchFamily="34" charset="0"/>
              </a:rPr>
              <a:t>arrangements for warnings and evacuations </a:t>
            </a:r>
            <a:r>
              <a:rPr lang="en-US" sz="1900" dirty="0">
                <a:latin typeface="Calibri" panose="020F0502020204030204" pitchFamily="34" charset="0"/>
              </a:rPr>
              <a:t>and </a:t>
            </a:r>
            <a:r>
              <a:rPr lang="en-US" sz="1900" b="1" dirty="0">
                <a:latin typeface="Calibri" panose="020F0502020204030204" pitchFamily="34" charset="0"/>
              </a:rPr>
              <a:t>public awareness of these </a:t>
            </a:r>
            <a:r>
              <a:rPr lang="en-US" sz="1900" b="1" dirty="0" smtClean="0">
                <a:latin typeface="Calibri" panose="020F0502020204030204" pitchFamily="34" charset="0"/>
              </a:rPr>
              <a:t>arrangements</a:t>
            </a:r>
          </a:p>
          <a:p>
            <a:endParaRPr lang="en-US" sz="1900" dirty="0">
              <a:latin typeface="Calibri" panose="020F0502020204030204" pitchFamily="34" charset="0"/>
            </a:endParaRPr>
          </a:p>
          <a:p>
            <a:endParaRPr lang="en-US" sz="1900" dirty="0">
              <a:latin typeface="Calibri" panose="020F0502020204030204" pitchFamily="34" charset="0"/>
            </a:endParaRPr>
          </a:p>
          <a:p>
            <a:r>
              <a:rPr lang="en-US" sz="1900" dirty="0">
                <a:latin typeface="Calibri" panose="020F0502020204030204" pitchFamily="34" charset="0"/>
              </a:rPr>
              <a:t>The TERP is a </a:t>
            </a:r>
            <a:r>
              <a:rPr lang="en-US" sz="1900" b="1" dirty="0">
                <a:latin typeface="Calibri" panose="020F0502020204030204" pitchFamily="34" charset="0"/>
              </a:rPr>
              <a:t>written set of instructions </a:t>
            </a:r>
            <a:r>
              <a:rPr lang="en-US" sz="1900" dirty="0">
                <a:latin typeface="Calibri" panose="020F0502020204030204" pitchFamily="34" charset="0"/>
              </a:rPr>
              <a:t>detailing what must be done during a tsunami emergency, how people and property are protected and how resources are </a:t>
            </a:r>
            <a:r>
              <a:rPr lang="en-US" sz="1900" dirty="0" smtClean="0">
                <a:latin typeface="Calibri" panose="020F0502020204030204" pitchFamily="34" charset="0"/>
              </a:rPr>
              <a:t>used</a:t>
            </a:r>
          </a:p>
          <a:p>
            <a:endParaRPr lang="en-US" sz="1900" dirty="0">
              <a:latin typeface="Calibri" panose="020F0502020204030204" pitchFamily="34" charset="0"/>
            </a:endParaRPr>
          </a:p>
          <a:p>
            <a:r>
              <a:rPr lang="en-US" sz="1900" dirty="0">
                <a:latin typeface="Calibri" panose="020F0502020204030204" pitchFamily="34" charset="0"/>
              </a:rPr>
              <a:t>A TERP is supported by agency-specific </a:t>
            </a:r>
            <a:r>
              <a:rPr lang="en-US" sz="1900" b="1" dirty="0" smtClean="0">
                <a:latin typeface="Calibri" panose="020F0502020204030204" pitchFamily="34" charset="0"/>
              </a:rPr>
              <a:t>SOPs </a:t>
            </a:r>
            <a:r>
              <a:rPr lang="en-US" sz="1900" dirty="0" smtClean="0">
                <a:latin typeface="Calibri" panose="020F0502020204030204" pitchFamily="34" charset="0"/>
              </a:rPr>
              <a:t>that </a:t>
            </a:r>
            <a:r>
              <a:rPr lang="en-US" sz="1900" dirty="0">
                <a:latin typeface="Calibri" panose="020F0502020204030204" pitchFamily="34" charset="0"/>
              </a:rPr>
              <a:t>will be activated on the receipt of a tsunami warning or during a local source earthquake that may generate a tsunami</a:t>
            </a:r>
            <a:endParaRPr lang="tr-TR" sz="1900" dirty="0"/>
          </a:p>
        </p:txBody>
      </p:sp>
    </p:spTree>
    <p:extLst>
      <p:ext uri="{BB962C8B-B14F-4D97-AF65-F5344CB8AC3E}">
        <p14:creationId xmlns:p14="http://schemas.microsoft.com/office/powerpoint/2010/main" val="155597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5</a:t>
            </a:fld>
            <a:endParaRPr lang="en-US" dirty="0"/>
          </a:p>
        </p:txBody>
      </p:sp>
      <p:sp>
        <p:nvSpPr>
          <p:cNvPr id="3" name="Rectangle 2"/>
          <p:cNvSpPr/>
          <p:nvPr/>
        </p:nvSpPr>
        <p:spPr>
          <a:xfrm>
            <a:off x="1872355" y="5432504"/>
            <a:ext cx="6574415" cy="384721"/>
          </a:xfrm>
          <a:prstGeom prst="rect">
            <a:avLst/>
          </a:prstGeom>
        </p:spPr>
        <p:txBody>
          <a:bodyPr wrap="square">
            <a:spAutoFit/>
          </a:bodyPr>
          <a:lstStyle/>
          <a:p>
            <a:r>
              <a:rPr lang="en-US" sz="1900" dirty="0" smtClean="0"/>
              <a:t>End to end Warning and Response Steps during tsunami</a:t>
            </a:r>
            <a:endParaRPr lang="en-US" sz="19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632" t="31667" r="19722" b="32834"/>
          <a:stretch/>
        </p:blipFill>
        <p:spPr>
          <a:xfrm>
            <a:off x="0" y="1074419"/>
            <a:ext cx="12178884" cy="4245667"/>
          </a:xfrm>
          <a:prstGeom prst="rect">
            <a:avLst/>
          </a:prstGeom>
        </p:spPr>
      </p:pic>
      <p:sp>
        <p:nvSpPr>
          <p:cNvPr id="7" name="Rectangle 6"/>
          <p:cNvSpPr/>
          <p:nvPr/>
        </p:nvSpPr>
        <p:spPr>
          <a:xfrm>
            <a:off x="11218210" y="5913962"/>
            <a:ext cx="950901" cy="384721"/>
          </a:xfrm>
          <a:prstGeom prst="rect">
            <a:avLst/>
          </a:prstGeom>
        </p:spPr>
        <p:txBody>
          <a:bodyPr wrap="none">
            <a:spAutoFit/>
          </a:bodyPr>
          <a:lstStyle/>
          <a:p>
            <a:r>
              <a:rPr lang="en-US" sz="1900" dirty="0" smtClean="0">
                <a:latin typeface="Calibri" panose="020F0502020204030204" pitchFamily="34" charset="0"/>
                <a:ea typeface="DengXian" panose="02010600030101010101" pitchFamily="2" charset="-122"/>
              </a:rPr>
              <a:t>(MG76)</a:t>
            </a:r>
            <a:endParaRPr lang="tr-TR" sz="1900" dirty="0"/>
          </a:p>
        </p:txBody>
      </p:sp>
    </p:spTree>
    <p:extLst>
      <p:ext uri="{BB962C8B-B14F-4D97-AF65-F5344CB8AC3E}">
        <p14:creationId xmlns:p14="http://schemas.microsoft.com/office/powerpoint/2010/main" val="4281485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6</a:t>
            </a:fld>
            <a:endParaRPr lang="en-US" dirty="0"/>
          </a:p>
        </p:txBody>
      </p:sp>
      <p:sp>
        <p:nvSpPr>
          <p:cNvPr id="7" name="Rectangle 6"/>
          <p:cNvSpPr/>
          <p:nvPr/>
        </p:nvSpPr>
        <p:spPr>
          <a:xfrm>
            <a:off x="11282163" y="5877174"/>
            <a:ext cx="768159" cy="369332"/>
          </a:xfrm>
          <a:prstGeom prst="rect">
            <a:avLst/>
          </a:prstGeom>
        </p:spPr>
        <p:txBody>
          <a:bodyPr wrap="none">
            <a:spAutoFit/>
          </a:bodyPr>
          <a:lstStyle/>
          <a:p>
            <a:r>
              <a:rPr lang="en-US" dirty="0" smtClean="0">
                <a:latin typeface="Calibri" panose="020F0502020204030204" pitchFamily="34" charset="0"/>
                <a:ea typeface="DengXian" panose="02010600030101010101" pitchFamily="2" charset="-122"/>
              </a:rPr>
              <a:t>MG76</a:t>
            </a:r>
            <a:endParaRPr lang="tr-TR" dirty="0"/>
          </a:p>
        </p:txBody>
      </p:sp>
      <p:sp>
        <p:nvSpPr>
          <p:cNvPr id="6" name="Rectangle 5"/>
          <p:cNvSpPr/>
          <p:nvPr/>
        </p:nvSpPr>
        <p:spPr>
          <a:xfrm>
            <a:off x="1162050" y="1764767"/>
            <a:ext cx="9627870" cy="2723823"/>
          </a:xfrm>
          <a:prstGeom prst="rect">
            <a:avLst/>
          </a:prstGeom>
        </p:spPr>
        <p:txBody>
          <a:bodyPr wrap="square">
            <a:spAutoFit/>
          </a:bodyPr>
          <a:lstStyle/>
          <a:p>
            <a:pPr algn="just"/>
            <a:r>
              <a:rPr lang="en-US" sz="1900" b="1" dirty="0" smtClean="0">
                <a:latin typeface="Calibri" panose="020F0502020204030204" pitchFamily="34" charset="0"/>
              </a:rPr>
              <a:t>MG76</a:t>
            </a:r>
            <a:r>
              <a:rPr lang="en-US" sz="1900" dirty="0" smtClean="0">
                <a:latin typeface="Calibri" panose="020F0502020204030204" pitchFamily="34" charset="0"/>
              </a:rPr>
              <a:t> provides information on the Emergency Management Authorities (EMA), Tsunami Emergency Response Plans, Tsunami Emergency SOP’s and </a:t>
            </a:r>
            <a:r>
              <a:rPr lang="en-US" sz="1900" dirty="0">
                <a:latin typeface="Calibri" panose="020F0502020204030204" pitchFamily="34" charset="0"/>
              </a:rPr>
              <a:t>assist in </a:t>
            </a:r>
            <a:r>
              <a:rPr lang="en-US" sz="1900" dirty="0" smtClean="0">
                <a:latin typeface="Calibri" panose="020F0502020204030204" pitchFamily="34" charset="0"/>
              </a:rPr>
              <a:t>the preparation </a:t>
            </a:r>
            <a:r>
              <a:rPr lang="en-US" sz="1900" dirty="0">
                <a:latin typeface="Calibri" panose="020F0502020204030204" pitchFamily="34" charset="0"/>
              </a:rPr>
              <a:t>of National EMA Tsunami </a:t>
            </a:r>
            <a:r>
              <a:rPr lang="en-US" sz="1900" dirty="0" smtClean="0">
                <a:latin typeface="Calibri" panose="020F0502020204030204" pitchFamily="34" charset="0"/>
              </a:rPr>
              <a:t>Emergency Response </a:t>
            </a:r>
            <a:r>
              <a:rPr lang="en-US" sz="1900" dirty="0">
                <a:latin typeface="Calibri" panose="020F0502020204030204" pitchFamily="34" charset="0"/>
              </a:rPr>
              <a:t>(TER) plans and SOPs. </a:t>
            </a:r>
            <a:endParaRPr lang="en-US" sz="1900" dirty="0" smtClean="0">
              <a:latin typeface="Calibri" panose="020F0502020204030204" pitchFamily="34" charset="0"/>
            </a:endParaRPr>
          </a:p>
          <a:p>
            <a:pPr algn="just"/>
            <a:endParaRPr lang="en-US" sz="1900" dirty="0">
              <a:latin typeface="Calibri" panose="020F0502020204030204" pitchFamily="34" charset="0"/>
            </a:endParaRPr>
          </a:p>
          <a:p>
            <a:pPr algn="just"/>
            <a:r>
              <a:rPr lang="en-US" sz="1900" dirty="0" smtClean="0">
                <a:latin typeface="Calibri" panose="020F0502020204030204" pitchFamily="34" charset="0"/>
              </a:rPr>
              <a:t>It </a:t>
            </a:r>
            <a:r>
              <a:rPr lang="en-US" sz="1900" dirty="0">
                <a:latin typeface="Calibri" panose="020F0502020204030204" pitchFamily="34" charset="0"/>
              </a:rPr>
              <a:t>covers the </a:t>
            </a:r>
            <a:r>
              <a:rPr lang="en-US" sz="1900" dirty="0" smtClean="0">
                <a:latin typeface="Calibri" panose="020F0502020204030204" pitchFamily="34" charset="0"/>
              </a:rPr>
              <a:t>role of </a:t>
            </a:r>
            <a:r>
              <a:rPr lang="en-US" sz="1900" dirty="0">
                <a:latin typeface="Calibri" panose="020F0502020204030204" pitchFamily="34" charset="0"/>
              </a:rPr>
              <a:t>EMAs during tsunami events as well as </a:t>
            </a:r>
            <a:r>
              <a:rPr lang="en-US" sz="1900" dirty="0" smtClean="0">
                <a:latin typeface="Calibri" panose="020F0502020204030204" pitchFamily="34" charset="0"/>
              </a:rPr>
              <a:t>their role </a:t>
            </a:r>
            <a:r>
              <a:rPr lang="en-US" sz="1900" dirty="0">
                <a:latin typeface="Calibri" panose="020F0502020204030204" pitchFamily="34" charset="0"/>
              </a:rPr>
              <a:t>in the development and maintenance </a:t>
            </a:r>
            <a:r>
              <a:rPr lang="en-US" sz="1900" dirty="0" smtClean="0">
                <a:latin typeface="Calibri" panose="020F0502020204030204" pitchFamily="34" charset="0"/>
              </a:rPr>
              <a:t>of tsunami </a:t>
            </a:r>
            <a:r>
              <a:rPr lang="en-US" sz="1900" dirty="0">
                <a:latin typeface="Calibri" panose="020F0502020204030204" pitchFamily="34" charset="0"/>
              </a:rPr>
              <a:t>response capability. </a:t>
            </a:r>
            <a:endParaRPr lang="en-US" sz="1900" dirty="0" smtClean="0">
              <a:latin typeface="Calibri" panose="020F0502020204030204" pitchFamily="34" charset="0"/>
            </a:endParaRPr>
          </a:p>
          <a:p>
            <a:pPr algn="just"/>
            <a:endParaRPr lang="en-US" sz="1900" dirty="0">
              <a:latin typeface="Calibri" panose="020F0502020204030204" pitchFamily="34" charset="0"/>
            </a:endParaRPr>
          </a:p>
          <a:p>
            <a:pPr algn="just"/>
            <a:r>
              <a:rPr lang="en-US" sz="1900" dirty="0" smtClean="0">
                <a:latin typeface="Calibri" panose="020F0502020204030204" pitchFamily="34" charset="0"/>
              </a:rPr>
              <a:t>(Because </a:t>
            </a:r>
            <a:r>
              <a:rPr lang="en-US" sz="1900" dirty="0">
                <a:latin typeface="Calibri" panose="020F0502020204030204" pitchFamily="34" charset="0"/>
              </a:rPr>
              <a:t>of </a:t>
            </a:r>
            <a:r>
              <a:rPr lang="en-US" sz="1900" dirty="0" smtClean="0">
                <a:latin typeface="Calibri" panose="020F0502020204030204" pitchFamily="34" charset="0"/>
              </a:rPr>
              <a:t>the variations </a:t>
            </a:r>
            <a:r>
              <a:rPr lang="en-US" sz="1900" dirty="0">
                <a:latin typeface="Calibri" panose="020F0502020204030204" pitchFamily="34" charset="0"/>
              </a:rPr>
              <a:t>in the sizes and complexities of </a:t>
            </a:r>
            <a:r>
              <a:rPr lang="en-US" sz="1900" dirty="0" smtClean="0">
                <a:latin typeface="Calibri" panose="020F0502020204030204" pitchFamily="34" charset="0"/>
              </a:rPr>
              <a:t>EMAs, their </a:t>
            </a:r>
            <a:r>
              <a:rPr lang="en-US" sz="1900" dirty="0">
                <a:latin typeface="Calibri" panose="020F0502020204030204" pitchFamily="34" charset="0"/>
              </a:rPr>
              <a:t>plans and SOP contents </a:t>
            </a:r>
            <a:r>
              <a:rPr lang="en-US" sz="1900" dirty="0" smtClean="0">
                <a:latin typeface="Calibri" panose="020F0502020204030204" pitchFamily="34" charset="0"/>
              </a:rPr>
              <a:t>vary </a:t>
            </a:r>
            <a:r>
              <a:rPr lang="en-US" sz="1900" dirty="0">
                <a:latin typeface="Calibri" panose="020F0502020204030204" pitchFamily="34" charset="0"/>
              </a:rPr>
              <a:t>from </a:t>
            </a:r>
            <a:r>
              <a:rPr lang="en-US" sz="1900" dirty="0" smtClean="0">
                <a:latin typeface="Calibri" panose="020F0502020204030204" pitchFamily="34" charset="0"/>
              </a:rPr>
              <a:t>one </a:t>
            </a:r>
            <a:r>
              <a:rPr lang="tr-TR" sz="1900" dirty="0" err="1" smtClean="0">
                <a:latin typeface="Calibri" panose="020F0502020204030204" pitchFamily="34" charset="0"/>
              </a:rPr>
              <a:t>country</a:t>
            </a:r>
            <a:r>
              <a:rPr lang="tr-TR" sz="1900" dirty="0" smtClean="0">
                <a:latin typeface="Calibri" panose="020F0502020204030204" pitchFamily="34" charset="0"/>
              </a:rPr>
              <a:t> </a:t>
            </a:r>
            <a:r>
              <a:rPr lang="tr-TR" sz="1900" dirty="0" err="1">
                <a:latin typeface="Calibri" panose="020F0502020204030204" pitchFamily="34" charset="0"/>
              </a:rPr>
              <a:t>to</a:t>
            </a:r>
            <a:r>
              <a:rPr lang="tr-TR" sz="1900" dirty="0">
                <a:latin typeface="Calibri" panose="020F0502020204030204" pitchFamily="34" charset="0"/>
              </a:rPr>
              <a:t> </a:t>
            </a:r>
            <a:r>
              <a:rPr lang="tr-TR" sz="1900" dirty="0" err="1">
                <a:latin typeface="Calibri" panose="020F0502020204030204" pitchFamily="34" charset="0"/>
              </a:rPr>
              <a:t>another</a:t>
            </a:r>
            <a:r>
              <a:rPr lang="tr-TR" sz="1900" dirty="0" smtClean="0">
                <a:latin typeface="Calibri" panose="020F0502020204030204" pitchFamily="34" charset="0"/>
              </a:rPr>
              <a:t>.</a:t>
            </a:r>
            <a:r>
              <a:rPr lang="en-US" sz="1900" dirty="0" smtClean="0">
                <a:latin typeface="Calibri" panose="020F0502020204030204" pitchFamily="34" charset="0"/>
              </a:rPr>
              <a:t>)</a:t>
            </a:r>
            <a:endParaRPr lang="tr-TR" sz="1900" dirty="0"/>
          </a:p>
        </p:txBody>
      </p:sp>
    </p:spTree>
    <p:extLst>
      <p:ext uri="{BB962C8B-B14F-4D97-AF65-F5344CB8AC3E}">
        <p14:creationId xmlns:p14="http://schemas.microsoft.com/office/powerpoint/2010/main" val="212232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7</a:t>
            </a:fld>
            <a:endParaRPr lang="en-US" dirty="0"/>
          </a:p>
        </p:txBody>
      </p:sp>
      <p:sp>
        <p:nvSpPr>
          <p:cNvPr id="3" name="Rectangle 2"/>
          <p:cNvSpPr/>
          <p:nvPr/>
        </p:nvSpPr>
        <p:spPr>
          <a:xfrm>
            <a:off x="112135" y="5615384"/>
            <a:ext cx="11569205" cy="646331"/>
          </a:xfrm>
          <a:prstGeom prst="rect">
            <a:avLst/>
          </a:prstGeom>
        </p:spPr>
        <p:txBody>
          <a:bodyPr wrap="square">
            <a:spAutoFit/>
          </a:bodyPr>
          <a:lstStyle/>
          <a:p>
            <a:r>
              <a:rPr lang="en-US" dirty="0" smtClean="0"/>
              <a:t>Key Elements of community tsunami preparedness and evacuation planning and their interrelationship compiled by (</a:t>
            </a:r>
            <a:r>
              <a:rPr lang="en-US" b="1" dirty="0" smtClean="0"/>
              <a:t>Harald Spahn; 2022</a:t>
            </a:r>
            <a:r>
              <a:rPr lang="en-US" dirty="0" smtClean="0"/>
              <a:t>)</a:t>
            </a:r>
            <a:endParaRPr lang="en-US" dirty="0"/>
          </a:p>
        </p:txBody>
      </p:sp>
      <p:pic>
        <p:nvPicPr>
          <p:cNvPr id="8" name="Picture 7"/>
          <p:cNvPicPr>
            <a:picLocks noChangeAspect="1"/>
          </p:cNvPicPr>
          <p:nvPr/>
        </p:nvPicPr>
        <p:blipFill rotWithShape="1">
          <a:blip r:embed="rId3"/>
          <a:srcRect l="17023" t="27925" r="21978" b="29689"/>
          <a:stretch/>
        </p:blipFill>
        <p:spPr>
          <a:xfrm>
            <a:off x="581890" y="903895"/>
            <a:ext cx="10848881" cy="4711489"/>
          </a:xfrm>
          <a:prstGeom prst="rect">
            <a:avLst/>
          </a:prstGeom>
        </p:spPr>
      </p:pic>
    </p:spTree>
    <p:extLst>
      <p:ext uri="{BB962C8B-B14F-4D97-AF65-F5344CB8AC3E}">
        <p14:creationId xmlns:p14="http://schemas.microsoft.com/office/powerpoint/2010/main" val="75232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8</a:t>
            </a:fld>
            <a:endParaRPr lang="en-US" dirty="0"/>
          </a:p>
        </p:txBody>
      </p:sp>
      <p:sp>
        <p:nvSpPr>
          <p:cNvPr id="3" name="Rectangle 2"/>
          <p:cNvSpPr/>
          <p:nvPr/>
        </p:nvSpPr>
        <p:spPr>
          <a:xfrm>
            <a:off x="956310" y="5383530"/>
            <a:ext cx="10233660" cy="369332"/>
          </a:xfrm>
          <a:prstGeom prst="rect">
            <a:avLst/>
          </a:prstGeom>
        </p:spPr>
        <p:txBody>
          <a:bodyPr wrap="square">
            <a:spAutoFit/>
          </a:bodyPr>
          <a:lstStyle/>
          <a:p>
            <a:r>
              <a:rPr lang="en-US" dirty="0" smtClean="0">
                <a:latin typeface="Calibri-Bold"/>
              </a:rPr>
              <a:t>* </a:t>
            </a:r>
            <a:r>
              <a:rPr lang="tr-TR" dirty="0" smtClean="0">
                <a:latin typeface="Calibri-Bold"/>
              </a:rPr>
              <a:t>EMA </a:t>
            </a:r>
            <a:r>
              <a:rPr lang="tr-TR" dirty="0" err="1">
                <a:latin typeface="Calibri-Bold"/>
              </a:rPr>
              <a:t>core</a:t>
            </a:r>
            <a:r>
              <a:rPr lang="tr-TR" dirty="0">
                <a:latin typeface="Calibri-Bold"/>
              </a:rPr>
              <a:t> </a:t>
            </a:r>
            <a:r>
              <a:rPr lang="tr-TR" dirty="0" err="1">
                <a:latin typeface="Calibri-Bold"/>
              </a:rPr>
              <a:t>responsibilities</a:t>
            </a:r>
            <a:r>
              <a:rPr lang="tr-TR" dirty="0">
                <a:latin typeface="Calibri-Bold"/>
              </a:rPr>
              <a:t> in a </a:t>
            </a:r>
            <a:r>
              <a:rPr lang="tr-TR" dirty="0" err="1">
                <a:latin typeface="Calibri-Bold"/>
              </a:rPr>
              <a:t>tsunami</a:t>
            </a:r>
            <a:r>
              <a:rPr lang="tr-TR" dirty="0">
                <a:latin typeface="Calibri-Bold"/>
              </a:rPr>
              <a:t> </a:t>
            </a:r>
            <a:r>
              <a:rPr lang="tr-TR" dirty="0" err="1">
                <a:latin typeface="Calibri-Bold"/>
              </a:rPr>
              <a:t>emergency</a:t>
            </a:r>
            <a:r>
              <a:rPr lang="tr-TR" dirty="0">
                <a:latin typeface="Calibri-Bold"/>
              </a:rPr>
              <a:t> (</a:t>
            </a:r>
            <a:r>
              <a:rPr lang="tr-TR" dirty="0" err="1">
                <a:latin typeface="Calibri-Bold"/>
              </a:rPr>
              <a:t>subject</a:t>
            </a:r>
            <a:r>
              <a:rPr lang="tr-TR" dirty="0">
                <a:latin typeface="Calibri-Bold"/>
              </a:rPr>
              <a:t> </a:t>
            </a:r>
            <a:r>
              <a:rPr lang="tr-TR" dirty="0" err="1">
                <a:latin typeface="Calibri-Bold"/>
              </a:rPr>
              <a:t>to</a:t>
            </a:r>
            <a:r>
              <a:rPr lang="tr-TR" dirty="0">
                <a:latin typeface="Calibri-Bold"/>
              </a:rPr>
              <a:t> </a:t>
            </a:r>
            <a:r>
              <a:rPr lang="tr-TR" dirty="0" err="1">
                <a:latin typeface="Calibri-Bold"/>
              </a:rPr>
              <a:t>national</a:t>
            </a:r>
            <a:r>
              <a:rPr lang="tr-TR" dirty="0">
                <a:latin typeface="Calibri-Bold"/>
              </a:rPr>
              <a:t> </a:t>
            </a:r>
            <a:r>
              <a:rPr lang="tr-TR" dirty="0" err="1">
                <a:latin typeface="Calibri-Bold"/>
              </a:rPr>
              <a:t>protocols</a:t>
            </a:r>
            <a:r>
              <a:rPr lang="tr-TR" dirty="0">
                <a:latin typeface="Calibri-Bold"/>
              </a:rPr>
              <a:t>)</a:t>
            </a:r>
            <a:endParaRPr lang="tr-TR" dirty="0"/>
          </a:p>
        </p:txBody>
      </p:sp>
      <p:sp>
        <p:nvSpPr>
          <p:cNvPr id="7" name="Rectangle 6"/>
          <p:cNvSpPr/>
          <p:nvPr/>
        </p:nvSpPr>
        <p:spPr>
          <a:xfrm>
            <a:off x="11282163" y="5877174"/>
            <a:ext cx="768159" cy="369332"/>
          </a:xfrm>
          <a:prstGeom prst="rect">
            <a:avLst/>
          </a:prstGeom>
        </p:spPr>
        <p:txBody>
          <a:bodyPr wrap="none">
            <a:spAutoFit/>
          </a:bodyPr>
          <a:lstStyle/>
          <a:p>
            <a:r>
              <a:rPr lang="en-US" dirty="0" smtClean="0">
                <a:latin typeface="Calibri" panose="020F0502020204030204" pitchFamily="34" charset="0"/>
                <a:ea typeface="DengXian" panose="02010600030101010101" pitchFamily="2" charset="-122"/>
              </a:rPr>
              <a:t>MG76</a:t>
            </a:r>
            <a:endParaRPr lang="tr-TR" dirty="0"/>
          </a:p>
        </p:txBody>
      </p:sp>
      <p:sp>
        <p:nvSpPr>
          <p:cNvPr id="5" name="Rectangle 4"/>
          <p:cNvSpPr/>
          <p:nvPr/>
        </p:nvSpPr>
        <p:spPr>
          <a:xfrm>
            <a:off x="617220" y="1859340"/>
            <a:ext cx="11433102" cy="2831544"/>
          </a:xfrm>
          <a:prstGeom prst="rect">
            <a:avLst/>
          </a:prstGeom>
        </p:spPr>
        <p:txBody>
          <a:bodyPr wrap="square">
            <a:spAutoFit/>
          </a:bodyPr>
          <a:lstStyle/>
          <a:p>
            <a:r>
              <a:rPr lang="en-US" sz="1900" b="1" dirty="0">
                <a:solidFill>
                  <a:srgbClr val="C00000"/>
                </a:solidFill>
                <a:latin typeface="Calibri" panose="020F0502020204030204" pitchFamily="34" charset="0"/>
              </a:rPr>
              <a:t>The core responsibilities of the EMA in a tsunami warning are</a:t>
            </a:r>
            <a:r>
              <a:rPr lang="en-US" sz="1900" b="1" dirty="0" smtClean="0">
                <a:solidFill>
                  <a:srgbClr val="C00000"/>
                </a:solidFill>
                <a:latin typeface="Calibri" panose="020F0502020204030204" pitchFamily="34" charset="0"/>
              </a:rPr>
              <a:t>:</a:t>
            </a:r>
          </a:p>
          <a:p>
            <a:endParaRPr lang="en-US" sz="19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sz="1900" dirty="0" smtClean="0">
                <a:latin typeface="Calibri" panose="020F0502020204030204" pitchFamily="34" charset="0"/>
              </a:rPr>
              <a:t>To </a:t>
            </a:r>
            <a:r>
              <a:rPr lang="en-US" sz="1900" dirty="0">
                <a:latin typeface="Calibri" panose="020F0502020204030204" pitchFamily="34" charset="0"/>
              </a:rPr>
              <a:t>receive official tsunami warning and cancellation messages from the NTWC.</a:t>
            </a:r>
          </a:p>
          <a:p>
            <a:pPr marL="285750" indent="-285750">
              <a:spcBef>
                <a:spcPts val="600"/>
              </a:spcBef>
              <a:spcAft>
                <a:spcPts val="600"/>
              </a:spcAft>
              <a:buFont typeface="Arial" panose="020B0604020202020204" pitchFamily="34" charset="0"/>
              <a:buChar char="•"/>
            </a:pPr>
            <a:r>
              <a:rPr lang="en-US" sz="1900" dirty="0" smtClean="0">
                <a:latin typeface="Calibri" panose="020F0502020204030204" pitchFamily="34" charset="0"/>
              </a:rPr>
              <a:t>To </a:t>
            </a:r>
            <a:r>
              <a:rPr lang="en-US" sz="1900" dirty="0">
                <a:latin typeface="Calibri" panose="020F0502020204030204" pitchFamily="34" charset="0"/>
              </a:rPr>
              <a:t>conduct further threat assessments and decide appropriate action.</a:t>
            </a:r>
          </a:p>
          <a:p>
            <a:pPr marL="285750" indent="-285750">
              <a:spcBef>
                <a:spcPts val="600"/>
              </a:spcBef>
              <a:spcAft>
                <a:spcPts val="600"/>
              </a:spcAft>
              <a:buFont typeface="Arial" panose="020B0604020202020204" pitchFamily="34" charset="0"/>
              <a:buChar char="•"/>
            </a:pPr>
            <a:r>
              <a:rPr lang="en-US" sz="1900" dirty="0" smtClean="0">
                <a:latin typeface="Calibri" panose="020F0502020204030204" pitchFamily="34" charset="0"/>
              </a:rPr>
              <a:t>To </a:t>
            </a:r>
            <a:r>
              <a:rPr lang="en-US" sz="1900" dirty="0">
                <a:latin typeface="Calibri" panose="020F0502020204030204" pitchFamily="34" charset="0"/>
              </a:rPr>
              <a:t>communicate the warnings, with instructions, via public alerting systems and the media.</a:t>
            </a:r>
          </a:p>
          <a:p>
            <a:pPr marL="285750" indent="-285750">
              <a:spcBef>
                <a:spcPts val="600"/>
              </a:spcBef>
              <a:spcAft>
                <a:spcPts val="600"/>
              </a:spcAft>
              <a:buFont typeface="Arial" panose="020B0604020202020204" pitchFamily="34" charset="0"/>
              <a:buChar char="•"/>
            </a:pPr>
            <a:r>
              <a:rPr lang="en-US" sz="1900" dirty="0" smtClean="0">
                <a:latin typeface="Calibri" panose="020F0502020204030204" pitchFamily="34" charset="0"/>
              </a:rPr>
              <a:t>To </a:t>
            </a:r>
            <a:r>
              <a:rPr lang="en-US" sz="1900" dirty="0">
                <a:latin typeface="Calibri" panose="020F0502020204030204" pitchFamily="34" charset="0"/>
              </a:rPr>
              <a:t>activate appropriate emergency response measures, including deciding and </a:t>
            </a:r>
            <a:r>
              <a:rPr lang="en-US" sz="1900" dirty="0" smtClean="0">
                <a:latin typeface="Calibri" panose="020F0502020204030204" pitchFamily="34" charset="0"/>
              </a:rPr>
              <a:t>managing </a:t>
            </a:r>
            <a:r>
              <a:rPr lang="tr-TR" sz="1900" dirty="0" err="1" smtClean="0">
                <a:latin typeface="Calibri" panose="020F0502020204030204" pitchFamily="34" charset="0"/>
              </a:rPr>
              <a:t>evacuations</a:t>
            </a:r>
            <a:r>
              <a:rPr lang="tr-TR" sz="1900" dirty="0">
                <a:latin typeface="Calibri" panose="020F0502020204030204" pitchFamily="34" charset="0"/>
              </a:rPr>
              <a:t>.</a:t>
            </a:r>
          </a:p>
          <a:p>
            <a:pPr marL="285750" indent="-285750">
              <a:spcBef>
                <a:spcPts val="600"/>
              </a:spcBef>
              <a:spcAft>
                <a:spcPts val="600"/>
              </a:spcAft>
              <a:buFont typeface="Arial" panose="020B0604020202020204" pitchFamily="34" charset="0"/>
              <a:buChar char="•"/>
            </a:pPr>
            <a:r>
              <a:rPr lang="en-US" sz="1900" dirty="0" smtClean="0">
                <a:latin typeface="Calibri" panose="020F0502020204030204" pitchFamily="34" charset="0"/>
              </a:rPr>
              <a:t>To </a:t>
            </a:r>
            <a:r>
              <a:rPr lang="en-US" sz="1900" dirty="0">
                <a:latin typeface="Calibri" panose="020F0502020204030204" pitchFamily="34" charset="0"/>
              </a:rPr>
              <a:t>communicate the “All Clear” when the threat is over.</a:t>
            </a:r>
            <a:endParaRPr lang="tr-TR" sz="1900" dirty="0"/>
          </a:p>
        </p:txBody>
      </p:sp>
    </p:spTree>
    <p:extLst>
      <p:ext uri="{BB962C8B-B14F-4D97-AF65-F5344CB8AC3E}">
        <p14:creationId xmlns:p14="http://schemas.microsoft.com/office/powerpoint/2010/main" val="131714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D46802DC-76E4-4DB2-B444-0C83AD4CDA2A}"/>
              </a:ext>
            </a:extLst>
          </p:cNvPr>
          <p:cNvSpPr>
            <a:spLocks noGrp="1"/>
          </p:cNvSpPr>
          <p:nvPr>
            <p:ph type="ctrTitle"/>
          </p:nvPr>
        </p:nvSpPr>
        <p:spPr/>
        <p:txBody>
          <a:bodyPr>
            <a:normAutofit fontScale="90000"/>
          </a:bodyPr>
          <a:lstStyle/>
          <a:p>
            <a:pPr algn="ctr"/>
            <a:r>
              <a:rPr lang="en-US" sz="3200" b="1" dirty="0">
                <a:effectLst/>
                <a:latin typeface="Calibri" panose="020F0502020204030204" pitchFamily="34" charset="0"/>
                <a:ea typeface="DengXian" panose="02010600030101010101" pitchFamily="2" charset="-122"/>
              </a:rPr>
              <a:t>IOC-UNESCO Tsunami Ready Recognition Programme (TRRP) Workshop</a:t>
            </a:r>
            <a:endParaRPr lang="fr-FR" sz="3200" b="1" dirty="0"/>
          </a:p>
        </p:txBody>
      </p:sp>
      <p:sp>
        <p:nvSpPr>
          <p:cNvPr id="4" name="Slide Number Placeholder 3"/>
          <p:cNvSpPr>
            <a:spLocks noGrp="1"/>
          </p:cNvSpPr>
          <p:nvPr>
            <p:ph type="sldNum" sz="quarter" idx="12"/>
          </p:nvPr>
        </p:nvSpPr>
        <p:spPr/>
        <p:txBody>
          <a:bodyPr/>
          <a:lstStyle/>
          <a:p>
            <a:fld id="{116E103F-C569-40B8-B4E6-EB527A5C76D5}" type="slidenum">
              <a:rPr lang="en-US" smtClean="0"/>
              <a:pPr/>
              <a:t>9</a:t>
            </a:fld>
            <a:endParaRPr lang="en-US" dirty="0"/>
          </a:p>
        </p:txBody>
      </p:sp>
      <p:sp>
        <p:nvSpPr>
          <p:cNvPr id="7" name="Rectangle 6"/>
          <p:cNvSpPr/>
          <p:nvPr/>
        </p:nvSpPr>
        <p:spPr>
          <a:xfrm>
            <a:off x="11282163" y="5877174"/>
            <a:ext cx="768159" cy="369332"/>
          </a:xfrm>
          <a:prstGeom prst="rect">
            <a:avLst/>
          </a:prstGeom>
        </p:spPr>
        <p:txBody>
          <a:bodyPr wrap="none">
            <a:spAutoFit/>
          </a:bodyPr>
          <a:lstStyle/>
          <a:p>
            <a:r>
              <a:rPr lang="en-US" dirty="0" smtClean="0">
                <a:latin typeface="Calibri" panose="020F0502020204030204" pitchFamily="34" charset="0"/>
                <a:ea typeface="DengXian" panose="02010600030101010101" pitchFamily="2" charset="-122"/>
              </a:rPr>
              <a:t>MG76</a:t>
            </a:r>
            <a:endParaRPr lang="tr-TR" dirty="0"/>
          </a:p>
        </p:txBody>
      </p:sp>
      <p:sp>
        <p:nvSpPr>
          <p:cNvPr id="2" name="Rectangle 1"/>
          <p:cNvSpPr/>
          <p:nvPr/>
        </p:nvSpPr>
        <p:spPr>
          <a:xfrm>
            <a:off x="674370" y="1851660"/>
            <a:ext cx="9635490" cy="2616101"/>
          </a:xfrm>
          <a:prstGeom prst="rect">
            <a:avLst/>
          </a:prstGeom>
        </p:spPr>
        <p:txBody>
          <a:bodyPr wrap="square">
            <a:spAutoFit/>
          </a:bodyPr>
          <a:lstStyle/>
          <a:p>
            <a:pPr>
              <a:spcBef>
                <a:spcPts val="600"/>
              </a:spcBef>
              <a:spcAft>
                <a:spcPts val="600"/>
              </a:spcAft>
            </a:pPr>
            <a:r>
              <a:rPr lang="en-US" sz="1900" b="1" dirty="0" smtClean="0">
                <a:solidFill>
                  <a:srgbClr val="C00000"/>
                </a:solidFill>
                <a:latin typeface="Calibri" panose="020F0502020204030204" pitchFamily="34" charset="0"/>
              </a:rPr>
              <a:t>Tsunami Emergency Response </a:t>
            </a:r>
            <a:r>
              <a:rPr lang="en-US" sz="1900" b="1" dirty="0">
                <a:solidFill>
                  <a:srgbClr val="C00000"/>
                </a:solidFill>
                <a:latin typeface="Calibri" panose="020F0502020204030204" pitchFamily="34" charset="0"/>
              </a:rPr>
              <a:t>Plans should be developed to specify </a:t>
            </a:r>
            <a:r>
              <a:rPr lang="en-US" sz="1900" b="1" dirty="0" smtClean="0">
                <a:solidFill>
                  <a:srgbClr val="C00000"/>
                </a:solidFill>
                <a:latin typeface="Calibri" panose="020F0502020204030204" pitchFamily="34" charset="0"/>
              </a:rPr>
              <a:t>the </a:t>
            </a:r>
            <a:r>
              <a:rPr lang="tr-TR" sz="1900" b="1" dirty="0" err="1" smtClean="0">
                <a:solidFill>
                  <a:srgbClr val="C00000"/>
                </a:solidFill>
                <a:latin typeface="Calibri" panose="020F0502020204030204" pitchFamily="34" charset="0"/>
              </a:rPr>
              <a:t>arrangements</a:t>
            </a:r>
            <a:r>
              <a:rPr lang="tr-TR" sz="1900" b="1" dirty="0" smtClean="0">
                <a:solidFill>
                  <a:srgbClr val="C00000"/>
                </a:solidFill>
                <a:latin typeface="Calibri" panose="020F0502020204030204" pitchFamily="34" charset="0"/>
              </a:rPr>
              <a:t> </a:t>
            </a:r>
            <a:r>
              <a:rPr lang="tr-TR" sz="1900" b="1" dirty="0">
                <a:solidFill>
                  <a:srgbClr val="C00000"/>
                </a:solidFill>
                <a:latin typeface="Calibri" panose="020F0502020204030204" pitchFamily="34" charset="0"/>
              </a:rPr>
              <a:t>for</a:t>
            </a:r>
            <a:r>
              <a:rPr lang="tr-TR" sz="1900" b="1" dirty="0" smtClean="0">
                <a:solidFill>
                  <a:srgbClr val="C00000"/>
                </a:solidFill>
                <a:latin typeface="Calibri" panose="020F0502020204030204" pitchFamily="34" charset="0"/>
              </a:rPr>
              <a:t>:</a:t>
            </a:r>
            <a:endParaRPr lang="en-US" sz="1900" b="1" dirty="0" smtClean="0">
              <a:solidFill>
                <a:srgbClr val="C00000"/>
              </a:solidFill>
              <a:latin typeface="Calibri" panose="020F0502020204030204" pitchFamily="34" charset="0"/>
            </a:endParaRPr>
          </a:p>
          <a:p>
            <a:pPr>
              <a:spcBef>
                <a:spcPts val="600"/>
              </a:spcBef>
              <a:spcAft>
                <a:spcPts val="600"/>
              </a:spcAft>
            </a:pPr>
            <a:endParaRPr lang="tr-TR" sz="19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tr-TR" sz="1900" dirty="0" err="1" smtClean="0">
                <a:latin typeface="Calibri" panose="020F0502020204030204" pitchFamily="34" charset="0"/>
              </a:rPr>
              <a:t>Public</a:t>
            </a:r>
            <a:r>
              <a:rPr lang="tr-TR" sz="1900" dirty="0" smtClean="0">
                <a:latin typeface="Calibri" panose="020F0502020204030204" pitchFamily="34" charset="0"/>
              </a:rPr>
              <a:t> </a:t>
            </a:r>
            <a:r>
              <a:rPr lang="tr-TR" sz="1900" dirty="0" err="1">
                <a:latin typeface="Calibri" panose="020F0502020204030204" pitchFamily="34" charset="0"/>
              </a:rPr>
              <a:t>awareness</a:t>
            </a:r>
            <a:r>
              <a:rPr lang="tr-TR" sz="1900" dirty="0">
                <a:latin typeface="Calibri" panose="020F0502020204030204" pitchFamily="34" charset="0"/>
              </a:rPr>
              <a:t> </a:t>
            </a:r>
            <a:r>
              <a:rPr lang="tr-TR" sz="1900" dirty="0" err="1">
                <a:latin typeface="Calibri" panose="020F0502020204030204" pitchFamily="34" charset="0"/>
              </a:rPr>
              <a:t>and</a:t>
            </a:r>
            <a:r>
              <a:rPr lang="tr-TR" sz="1900" dirty="0">
                <a:latin typeface="Calibri" panose="020F0502020204030204" pitchFamily="34" charset="0"/>
              </a:rPr>
              <a:t> </a:t>
            </a:r>
            <a:r>
              <a:rPr lang="tr-TR" sz="1900" dirty="0" err="1">
                <a:latin typeface="Calibri" panose="020F0502020204030204" pitchFamily="34" charset="0"/>
              </a:rPr>
              <a:t>education</a:t>
            </a:r>
            <a:endParaRPr lang="tr-TR" sz="19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US" sz="1900" dirty="0" smtClean="0">
                <a:latin typeface="Calibri" panose="020F0502020204030204" pitchFamily="34" charset="0"/>
              </a:rPr>
              <a:t>Receipt </a:t>
            </a:r>
            <a:r>
              <a:rPr lang="en-US" sz="1900" dirty="0">
                <a:latin typeface="Calibri" panose="020F0502020204030204" pitchFamily="34" charset="0"/>
              </a:rPr>
              <a:t>of warnings (from the NTWC), </a:t>
            </a:r>
            <a:r>
              <a:rPr lang="en-US" sz="1900" dirty="0" smtClean="0">
                <a:latin typeface="Calibri" panose="020F0502020204030204" pitchFamily="34" charset="0"/>
              </a:rPr>
              <a:t>threat </a:t>
            </a:r>
            <a:r>
              <a:rPr lang="tr-TR" sz="1900" dirty="0" err="1" smtClean="0">
                <a:latin typeface="Calibri" panose="020F0502020204030204" pitchFamily="34" charset="0"/>
              </a:rPr>
              <a:t>assessment</a:t>
            </a:r>
            <a:r>
              <a:rPr lang="tr-TR" sz="1900" dirty="0" smtClean="0">
                <a:latin typeface="Calibri" panose="020F0502020204030204" pitchFamily="34" charset="0"/>
              </a:rPr>
              <a:t> </a:t>
            </a:r>
            <a:r>
              <a:rPr lang="tr-TR" sz="1900" dirty="0" err="1">
                <a:latin typeface="Calibri" panose="020F0502020204030204" pitchFamily="34" charset="0"/>
              </a:rPr>
              <a:t>and</a:t>
            </a:r>
            <a:r>
              <a:rPr lang="tr-TR" sz="1900" dirty="0">
                <a:latin typeface="Calibri" panose="020F0502020204030204" pitchFamily="34" charset="0"/>
              </a:rPr>
              <a:t> </a:t>
            </a:r>
            <a:r>
              <a:rPr lang="tr-TR" sz="1900" dirty="0" err="1">
                <a:latin typeface="Calibri" panose="020F0502020204030204" pitchFamily="34" charset="0"/>
              </a:rPr>
              <a:t>decision</a:t>
            </a:r>
            <a:r>
              <a:rPr lang="tr-TR" sz="1900" dirty="0">
                <a:latin typeface="Calibri" panose="020F0502020204030204" pitchFamily="34" charset="0"/>
              </a:rPr>
              <a:t> </a:t>
            </a:r>
            <a:r>
              <a:rPr lang="tr-TR" sz="1900" dirty="0" err="1">
                <a:latin typeface="Calibri" panose="020F0502020204030204" pitchFamily="34" charset="0"/>
              </a:rPr>
              <a:t>criteria</a:t>
            </a:r>
            <a:endParaRPr lang="tr-TR" sz="19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tr-TR" sz="1900" dirty="0" err="1" smtClean="0">
                <a:latin typeface="Calibri" panose="020F0502020204030204" pitchFamily="34" charset="0"/>
              </a:rPr>
              <a:t>Activation</a:t>
            </a:r>
            <a:r>
              <a:rPr lang="tr-TR" sz="1900" dirty="0" smtClean="0">
                <a:latin typeface="Calibri" panose="020F0502020204030204" pitchFamily="34" charset="0"/>
              </a:rPr>
              <a:t> </a:t>
            </a:r>
            <a:r>
              <a:rPr lang="tr-TR" sz="1900" dirty="0">
                <a:latin typeface="Calibri" panose="020F0502020204030204" pitchFamily="34" charset="0"/>
              </a:rPr>
              <a:t>of </a:t>
            </a:r>
            <a:r>
              <a:rPr lang="tr-TR" sz="1900" dirty="0" err="1">
                <a:latin typeface="Calibri" panose="020F0502020204030204" pitchFamily="34" charset="0"/>
              </a:rPr>
              <a:t>response</a:t>
            </a:r>
            <a:r>
              <a:rPr lang="tr-TR" sz="1900" dirty="0">
                <a:latin typeface="Calibri" panose="020F0502020204030204" pitchFamily="34" charset="0"/>
              </a:rPr>
              <a:t> </a:t>
            </a:r>
            <a:r>
              <a:rPr lang="tr-TR" sz="1900" dirty="0" err="1" smtClean="0">
                <a:latin typeface="Calibri" panose="020F0502020204030204" pitchFamily="34" charset="0"/>
              </a:rPr>
              <a:t>arrangements</a:t>
            </a:r>
            <a:r>
              <a:rPr lang="tr-TR" sz="1900" dirty="0" smtClean="0">
                <a:latin typeface="Calibri" panose="020F0502020204030204" pitchFamily="34" charset="0"/>
              </a:rPr>
              <a:t>,</a:t>
            </a:r>
            <a:r>
              <a:rPr lang="en-US" sz="1900" dirty="0" smtClean="0">
                <a:latin typeface="Calibri" panose="020F0502020204030204" pitchFamily="34" charset="0"/>
              </a:rPr>
              <a:t> </a:t>
            </a:r>
            <a:r>
              <a:rPr lang="tr-TR" sz="1900" dirty="0" err="1" smtClean="0">
                <a:latin typeface="Calibri" panose="020F0502020204030204" pitchFamily="34" charset="0"/>
              </a:rPr>
              <a:t>including</a:t>
            </a:r>
            <a:r>
              <a:rPr lang="tr-TR" sz="1900" dirty="0" smtClean="0">
                <a:latin typeface="Calibri" panose="020F0502020204030204" pitchFamily="34" charset="0"/>
              </a:rPr>
              <a:t> </a:t>
            </a:r>
            <a:r>
              <a:rPr lang="tr-TR" sz="1900" dirty="0" err="1">
                <a:latin typeface="Calibri" panose="020F0502020204030204" pitchFamily="34" charset="0"/>
              </a:rPr>
              <a:t>public</a:t>
            </a:r>
            <a:r>
              <a:rPr lang="tr-TR" sz="1900" dirty="0">
                <a:latin typeface="Calibri" panose="020F0502020204030204" pitchFamily="34" charset="0"/>
              </a:rPr>
              <a:t> </a:t>
            </a:r>
            <a:r>
              <a:rPr lang="tr-TR" sz="1900" dirty="0" err="1">
                <a:latin typeface="Calibri" panose="020F0502020204030204" pitchFamily="34" charset="0"/>
              </a:rPr>
              <a:t>notification</a:t>
            </a:r>
            <a:r>
              <a:rPr lang="tr-TR" sz="1900" dirty="0">
                <a:latin typeface="Calibri" panose="020F0502020204030204" pitchFamily="34" charset="0"/>
              </a:rPr>
              <a:t> </a:t>
            </a:r>
            <a:r>
              <a:rPr lang="tr-TR" sz="1900" dirty="0" err="1">
                <a:latin typeface="Calibri" panose="020F0502020204030204" pitchFamily="34" charset="0"/>
              </a:rPr>
              <a:t>mechanisms</a:t>
            </a:r>
            <a:endParaRPr lang="tr-TR" sz="1900" dirty="0">
              <a:latin typeface="Calibri" panose="020F0502020204030204" pitchFamily="34" charset="0"/>
            </a:endParaRPr>
          </a:p>
          <a:p>
            <a:pPr marL="285750" indent="-285750">
              <a:spcBef>
                <a:spcPts val="600"/>
              </a:spcBef>
              <a:spcAft>
                <a:spcPts val="600"/>
              </a:spcAft>
              <a:buFont typeface="Arial" panose="020B0604020202020204" pitchFamily="34" charset="0"/>
              <a:buChar char="•"/>
            </a:pPr>
            <a:r>
              <a:rPr lang="tr-TR" sz="1900" dirty="0" err="1" smtClean="0">
                <a:latin typeface="Calibri" panose="020F0502020204030204" pitchFamily="34" charset="0"/>
              </a:rPr>
              <a:t>Evacuation</a:t>
            </a:r>
            <a:r>
              <a:rPr lang="tr-TR" sz="1900" dirty="0" smtClean="0">
                <a:latin typeface="Calibri" panose="020F0502020204030204" pitchFamily="34" charset="0"/>
              </a:rPr>
              <a:t> </a:t>
            </a:r>
            <a:r>
              <a:rPr lang="tr-TR" sz="1900" dirty="0" err="1">
                <a:latin typeface="Calibri" panose="020F0502020204030204" pitchFamily="34" charset="0"/>
              </a:rPr>
              <a:t>arrangements</a:t>
            </a:r>
            <a:r>
              <a:rPr lang="tr-TR" sz="1900" dirty="0">
                <a:latin typeface="Calibri" panose="020F0502020204030204" pitchFamily="34" charset="0"/>
              </a:rPr>
              <a:t>.</a:t>
            </a:r>
            <a:endParaRPr lang="tr-TR" sz="1900" dirty="0"/>
          </a:p>
        </p:txBody>
      </p:sp>
    </p:spTree>
    <p:extLst>
      <p:ext uri="{BB962C8B-B14F-4D97-AF65-F5344CB8AC3E}">
        <p14:creationId xmlns:p14="http://schemas.microsoft.com/office/powerpoint/2010/main" val="3780751532"/>
      </p:ext>
    </p:extLst>
  </p:cSld>
  <p:clrMapOvr>
    <a:masterClrMapping/>
  </p:clrMapOvr>
</p:sld>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b799ec2-212c-48b5-b7ff-d14ec6cbce2b">
      <UserInfo>
        <DisplayName>Hosagrahar, Jyoti</DisplayName>
        <AccountId>19</AccountId>
        <AccountType/>
      </UserInfo>
      <UserInfo>
        <DisplayName>Mohammad, Raheel</DisplayName>
        <AccountId>20</AccountId>
        <AccountType/>
      </UserInfo>
    </SharedWithUsers>
    <TaxCatchAll xmlns="5b799ec2-212c-48b5-b7ff-d14ec6cbce2b" xsi:nil="true"/>
    <_Flow_SignoffStatus xmlns="f8ef70f3-4e3d-42be-bd40-fbc1cacc1519" xsi:nil="true"/>
    <Date xmlns="f8ef70f3-4e3d-42be-bd40-fbc1cacc1519" xsi:nil="true"/>
    <lcf76f155ced4ddcb4097134ff3c332f xmlns="f8ef70f3-4e3d-42be-bd40-fbc1cacc15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20" ma:contentTypeDescription="Create a new document." ma:contentTypeScope="" ma:versionID="de5e1728b5bda73eea2557a01c465133">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6cb9a8a5e980852654bf9faecc3a1610"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2.xml><?xml version="1.0" encoding="utf-8"?>
<ds:datastoreItem xmlns:ds="http://schemas.openxmlformats.org/officeDocument/2006/customXml" ds:itemID="{46A62075-B3C9-4A3A-AE06-3BDCC332E1EB}">
  <ds:schemaRefs>
    <ds:schemaRef ds:uri="http://schemas.openxmlformats.org/package/2006/metadata/core-properties"/>
    <ds:schemaRef ds:uri="http://schemas.microsoft.com/office/2006/documentManagement/types"/>
    <ds:schemaRef ds:uri="4f1b3885-7e45-4972-9ad6-ae2e248e21dd"/>
    <ds:schemaRef ds:uri="http://purl.org/dc/elements/1.1/"/>
    <ds:schemaRef ds:uri="http://schemas.microsoft.com/office/2006/metadata/properties"/>
    <ds:schemaRef ds:uri="http://schemas.microsoft.com/office/infopath/2007/PartnerControls"/>
    <ds:schemaRef ds:uri="http://purl.org/dc/terms/"/>
    <ds:schemaRef ds:uri="59f4e87f-a7cf-4515-bab7-a1fc928e5fae"/>
    <ds:schemaRef ds:uri="http://www.w3.org/XML/1998/namespace"/>
    <ds:schemaRef ds:uri="http://purl.org/dc/dcmitype/"/>
    <ds:schemaRef ds:uri="5b799ec2-212c-48b5-b7ff-d14ec6cbce2b"/>
    <ds:schemaRef ds:uri="f8ef70f3-4e3d-42be-bd40-fbc1cacc1519"/>
  </ds:schemaRefs>
</ds:datastoreItem>
</file>

<file path=customXml/itemProps3.xml><?xml version="1.0" encoding="utf-8"?>
<ds:datastoreItem xmlns:ds="http://schemas.openxmlformats.org/officeDocument/2006/customXml" ds:itemID="{4A71A727-01F4-4989-861D-EB9CAF277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emplate>Office Theme</Template>
  <TotalTime>3662</TotalTime>
  <Words>1034</Words>
  <Application>Microsoft Office PowerPoint</Application>
  <PresentationFormat>Widescreen</PresentationFormat>
  <Paragraphs>135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Calibri-Bold</vt:lpstr>
      <vt:lpstr>DengXian</vt:lpstr>
      <vt:lpstr>Myriad Pro</vt:lpstr>
      <vt:lpstr>Thème Office</vt:lpstr>
      <vt:lpstr>PowerPoint Presentation</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IOC-UNESCO Tsunami Ready Recognition Programme (TRRP) Workshop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 W</dc:creator>
  <cp:lastModifiedBy>Windows User</cp:lastModifiedBy>
  <cp:revision>239</cp:revision>
  <dcterms:created xsi:type="dcterms:W3CDTF">2019-03-22T15:49:46Z</dcterms:created>
  <dcterms:modified xsi:type="dcterms:W3CDTF">2025-01-14T01:22:39Z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y fmtid="{D5CDD505-2E9C-101B-9397-08002B2CF9AE}" pid="3" name="_dlc_DocIdItemGuid">
    <vt:lpwstr>5c46f521-d66a-48f2-b4d3-7dd05baf4502</vt:lpwstr>
  </property>
  <property fmtid="{D5CDD505-2E9C-101B-9397-08002B2CF9AE}" pid="4" name="MediaServiceImageTags">
    <vt:lpwstr/>
  </property>
</Properties>
</file>