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12"/>
  </p:notesMasterIdLst>
  <p:sldIdLst>
    <p:sldId id="261" r:id="rId3"/>
    <p:sldId id="256" r:id="rId4"/>
    <p:sldId id="265" r:id="rId5"/>
    <p:sldId id="263" r:id="rId6"/>
    <p:sldId id="264" r:id="rId7"/>
    <p:sldId id="262" r:id="rId8"/>
    <p:sldId id="258" r:id="rId9"/>
    <p:sldId id="259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0"/>
  </p:normalViewPr>
  <p:slideViewPr>
    <p:cSldViewPr snapToGrid="0">
      <p:cViewPr varScale="1">
        <p:scale>
          <a:sx n="122" d="100"/>
          <a:sy n="122" d="100"/>
        </p:scale>
        <p:origin x="1360" y="488"/>
      </p:cViewPr>
      <p:guideLst/>
    </p:cSldViewPr>
  </p:slideViewPr>
  <p:outlineViewPr>
    <p:cViewPr>
      <p:scale>
        <a:sx n="33" d="100"/>
        <a:sy n="33" d="100"/>
      </p:scale>
      <p:origin x="-2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5CEB0-74A1-8244-B117-8E7E6DA9EBCB}" type="datetimeFigureOut">
              <a:rPr lang="en-US" smtClean="0"/>
              <a:t>1/24/25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5B44F-CC7A-B146-BFAF-B894EEE2CAE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82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0" name="Google Shape;18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CE2C-3D19-74AA-1CC5-7D7261D6E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59A5A99-2B14-9F11-5352-FAF9E8D72C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13ECC2B-8A28-BE00-8409-9A460B2582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D6CD02-2357-790B-B390-D614AAD4CB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5B44F-CC7A-B146-BFAF-B894EEE2CA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9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4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9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14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/>
          <p:nvPr/>
        </p:nvSpPr>
        <p:spPr>
          <a:xfrm>
            <a:off x="0" y="0"/>
            <a:ext cx="1797627" cy="51435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4"/>
          <p:cNvSpPr/>
          <p:nvPr/>
        </p:nvSpPr>
        <p:spPr>
          <a:xfrm rot="5400000">
            <a:off x="1059597" y="2534911"/>
            <a:ext cx="1817567" cy="7367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8750" tIns="48750" rIns="48750" bIns="487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3865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2"/>
          <p:cNvSpPr txBox="1"/>
          <p:nvPr/>
        </p:nvSpPr>
        <p:spPr>
          <a:xfrm>
            <a:off x="1947042" y="201568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33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759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33"/>
          <p:cNvPicPr preferRelativeResize="0"/>
          <p:nvPr/>
        </p:nvPicPr>
        <p:blipFill rotWithShape="1">
          <a:blip r:embed="rId2">
            <a:alphaModFix/>
          </a:blip>
          <a:srcRect l="26151" t="6791" r="23338" b="13839"/>
          <a:stretch/>
        </p:blipFill>
        <p:spPr>
          <a:xfrm>
            <a:off x="4653643" y="0"/>
            <a:ext cx="4490357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6966" y="4012161"/>
            <a:ext cx="1121819" cy="1078041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3"/>
          <p:cNvSpPr/>
          <p:nvPr/>
        </p:nvSpPr>
        <p:spPr>
          <a:xfrm rot="10800000">
            <a:off x="1342862" y="976951"/>
            <a:ext cx="1817567" cy="7367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8750" tIns="48750" rIns="48750" bIns="487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37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0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9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9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5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1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2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0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2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4A8B62-C58E-7342-B54B-103F4E1F23D9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2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3" name="Google Shape;13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53658" y="162272"/>
            <a:ext cx="1499775" cy="71394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3"/>
          <p:cNvSpPr/>
          <p:nvPr/>
        </p:nvSpPr>
        <p:spPr>
          <a:xfrm rot="5400000">
            <a:off x="1290755" y="2859426"/>
            <a:ext cx="1229711" cy="828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8750" tIns="48750" rIns="48750" bIns="487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16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31614" y="102394"/>
            <a:ext cx="1121819" cy="10780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433462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85E94-09B1-1F54-A2B2-433AF3465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717" y="904833"/>
            <a:ext cx="8460827" cy="1790700"/>
          </a:xfrm>
        </p:spPr>
        <p:txBody>
          <a:bodyPr>
            <a:normAutofit/>
          </a:bodyPr>
          <a:lstStyle/>
          <a:p>
            <a:r>
              <a:rPr lang="en-US" dirty="0"/>
              <a:t>Chair’s report </a:t>
            </a:r>
            <a:br>
              <a:rPr lang="en-US" dirty="0"/>
            </a:br>
            <a:r>
              <a:rPr lang="en-US" dirty="0"/>
              <a:t>for SC meeting1-ICG/CARIBE-EWS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726E22-DA96-4194-9306-46392018B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236036"/>
            <a:ext cx="6858000" cy="1241822"/>
          </a:xfrm>
        </p:spPr>
        <p:txBody>
          <a:bodyPr/>
          <a:lstStyle/>
          <a:p>
            <a:r>
              <a:rPr lang="en-US" dirty="0"/>
              <a:t>Gerard </a:t>
            </a:r>
            <a:r>
              <a:rPr lang="en-US" dirty="0" err="1"/>
              <a:t>Metayer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CB3AC6A-24DD-15B2-A1D2-0AACD9B1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Presentations of ICG/CARIBE-EWS XVII Report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9997A08-ACF7-F029-6313-439D3109A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Presentation of the ICG/CARIBE-EWS XVII report at the 57</a:t>
            </a:r>
            <a:r>
              <a:rPr lang="en-US" baseline="30000" dirty="0"/>
              <a:t>th</a:t>
            </a:r>
            <a:r>
              <a:rPr lang="en-US" dirty="0"/>
              <a:t> IOC Executive Council</a:t>
            </a:r>
          </a:p>
          <a:p>
            <a:pPr>
              <a:lnSpc>
                <a:spcPct val="200000"/>
              </a:lnSpc>
            </a:pPr>
            <a:r>
              <a:rPr lang="en-US" dirty="0"/>
              <a:t>Presentation on the progress of ICG/CARIBE-EWS  at ICG/IOTWMS-XIV</a:t>
            </a:r>
          </a:p>
          <a:p>
            <a:pPr>
              <a:lnSpc>
                <a:spcPct val="200000"/>
              </a:lnSpc>
            </a:pPr>
            <a:r>
              <a:rPr lang="en-US" dirty="0"/>
              <a:t>Presentation on the progress of ICG/CARIBE-EWS at ICG/NEAMTWS-XVIII</a:t>
            </a:r>
          </a:p>
          <a:p>
            <a:pPr>
              <a:lnSpc>
                <a:spcPct val="200000"/>
              </a:lnSpc>
            </a:pPr>
            <a:r>
              <a:rPr lang="en-US" dirty="0"/>
              <a:t>No presentation at IHO MACHC 25 meeting</a:t>
            </a:r>
          </a:p>
        </p:txBody>
      </p:sp>
    </p:spTree>
    <p:extLst>
      <p:ext uri="{BB962C8B-B14F-4D97-AF65-F5344CB8AC3E}">
        <p14:creationId xmlns:p14="http://schemas.microsoft.com/office/powerpoint/2010/main" val="2499245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81986" y="7128"/>
            <a:ext cx="990600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97767" y="-22596"/>
            <a:ext cx="1581150" cy="1190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05781" y="73464"/>
            <a:ext cx="1200150" cy="619125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2"/>
          <p:cNvSpPr txBox="1"/>
          <p:nvPr/>
        </p:nvSpPr>
        <p:spPr>
          <a:xfrm>
            <a:off x="22400" y="1426370"/>
            <a:ext cx="9143999" cy="2400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 defTabSz="685800">
              <a:buClr>
                <a:srgbClr val="000000"/>
              </a:buClr>
            </a:pPr>
            <a:r>
              <a:rPr lang="en-US" sz="2700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the 2nd UNESCO-IOC Global Tsunami Symposium </a:t>
            </a:r>
            <a:endParaRPr sz="105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endParaRPr sz="27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r>
              <a:rPr lang="en-US" sz="2100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“Two Decades After 2004 Indian Ocean Tsunami: </a:t>
            </a:r>
            <a:endParaRPr sz="21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r>
              <a:rPr lang="en-US" sz="2100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Reflection and the Way Forward” </a:t>
            </a:r>
            <a:endParaRPr sz="105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endParaRPr sz="105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defTabSz="685800">
              <a:buClr>
                <a:srgbClr val="000000"/>
              </a:buClr>
            </a:pPr>
            <a:r>
              <a:rPr lang="en-US" sz="1200" kern="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Organised</a:t>
            </a:r>
            <a:r>
              <a:rPr lang="en-US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Banda Aceh 11-14 November 2024 </a:t>
            </a:r>
            <a:endParaRPr sz="105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685800">
              <a:buClr>
                <a:srgbClr val="000000"/>
              </a:buClr>
            </a:pPr>
            <a:endParaRPr sz="105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57175" indent="-257175" defTabSz="685800">
              <a:lnSpc>
                <a:spcPct val="150000"/>
              </a:lnSpc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15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 abstract on ICG/CARIBE-EWS and Chair’s Biography have been presented</a:t>
            </a:r>
            <a:endParaRPr sz="15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81987" y="7128"/>
            <a:ext cx="861214" cy="760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97767" y="-22596"/>
            <a:ext cx="1374233" cy="946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05781" y="73464"/>
            <a:ext cx="1028675" cy="548328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1"/>
          <p:cNvSpPr txBox="1"/>
          <p:nvPr/>
        </p:nvSpPr>
        <p:spPr>
          <a:xfrm>
            <a:off x="22400" y="1225203"/>
            <a:ext cx="9144000" cy="458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 defTabSz="685800">
              <a:buClr>
                <a:srgbClr val="000000"/>
              </a:buClr>
            </a:pPr>
            <a:r>
              <a:rPr lang="en-US" sz="2700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ICG/CARIBE-EWS </a:t>
            </a:r>
            <a:endParaRPr sz="15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r>
              <a:rPr lang="en-US" sz="15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Has presented in 2</a:t>
            </a:r>
            <a:r>
              <a:rPr lang="en-US" sz="1500" kern="0" baseline="30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 sz="15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Global Tsunami Symposium in Banda Aceh, Indonesia</a:t>
            </a:r>
            <a:endParaRPr sz="15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endParaRPr lang="en-US" sz="2625" b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r>
              <a:rPr lang="en-US" sz="2625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Review of the Tsunami Warning and </a:t>
            </a:r>
            <a:endParaRPr sz="2625" b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r>
              <a:rPr lang="en-US" sz="2625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Mitigation System over past 2 decades</a:t>
            </a:r>
            <a:endParaRPr sz="2625" b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endParaRPr sz="2100" b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r>
              <a:rPr lang="en-US" sz="2100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Gaps, challenges, and priorities in tsunami risk, detection, warning and dissemination, awareness, and </a:t>
            </a:r>
            <a:r>
              <a:rPr lang="en-US" sz="21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preparedness in the Caribbean and Adjacent Regions</a:t>
            </a:r>
            <a:endParaRPr lang="en-US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r>
              <a:rPr lang="en-US" sz="15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								</a:t>
            </a:r>
          </a:p>
          <a:p>
            <a:pPr algn="ctr" defTabSz="685800">
              <a:buClr>
                <a:srgbClr val="000000"/>
              </a:buClr>
            </a:pPr>
            <a:r>
              <a:rPr lang="en-US" sz="15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									     Gerard </a:t>
            </a:r>
            <a:r>
              <a:rPr lang="en-US" sz="1500" b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Metayer</a:t>
            </a:r>
            <a:r>
              <a:rPr lang="en-US" sz="15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</a:t>
            </a:r>
            <a:endParaRPr sz="15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r>
              <a:rPr lang="en-US" sz="15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								Chair </a:t>
            </a:r>
            <a:endParaRPr sz="15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endParaRPr sz="2100" b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685800">
              <a:buClr>
                <a:srgbClr val="000000"/>
              </a:buClr>
            </a:pPr>
            <a:endParaRPr sz="105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defTabSz="685800">
              <a:buClr>
                <a:srgbClr val="000000"/>
              </a:buClr>
            </a:pPr>
            <a:endParaRPr sz="12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8F7125-962D-8270-7FE5-C9EFA113D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B6A496C4-1149-8BDE-0C08-BA61B833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TOWS-WG-XVIII meeting in Paris</a:t>
            </a:r>
            <a:br>
              <a:rPr lang="en-US" dirty="0"/>
            </a:br>
            <a:r>
              <a:rPr lang="en-US" dirty="0"/>
              <a:t>Participation recommended to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1AB2772-BAB3-8E47-484A-1EE8FA8C2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369219"/>
            <a:ext cx="7972736" cy="3213000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Silvia Chacon and Alison Brome at TOWS-WG-XVIII DMP TT</a:t>
            </a:r>
          </a:p>
          <a:p>
            <a:pPr>
              <a:lnSpc>
                <a:spcPct val="100000"/>
              </a:lnSpc>
            </a:pPr>
            <a:r>
              <a:rPr lang="en-US" dirty="0"/>
              <a:t>Charles Mc Creery (Chip) and Elizabeth </a:t>
            </a:r>
            <a:r>
              <a:rPr lang="en-US" dirty="0" err="1"/>
              <a:t>Vanacore</a:t>
            </a:r>
            <a:r>
              <a:rPr lang="en-US" dirty="0"/>
              <a:t> (Liz) at TOWS-WG-XVIII TWO TT</a:t>
            </a:r>
          </a:p>
        </p:txBody>
      </p:sp>
    </p:spTree>
    <p:extLst>
      <p:ext uri="{BB962C8B-B14F-4D97-AF65-F5344CB8AC3E}">
        <p14:creationId xmlns:p14="http://schemas.microsoft.com/office/powerpoint/2010/main" val="340108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5D3E6-4C88-80B3-0F96-1800E783D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Hosting country (MS) for ICG/CARIBE-EWS XVIII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2569D5-0BD1-BC95-4E79-F1F360D5F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8140446" cy="3595974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Emails sent from </a:t>
            </a:r>
            <a:r>
              <a:rPr lang="en-US" dirty="0" err="1"/>
              <a:t>Ocal</a:t>
            </a:r>
            <a:r>
              <a:rPr lang="en-US" dirty="0"/>
              <a:t> to different Members States</a:t>
            </a:r>
          </a:p>
          <a:p>
            <a:pPr>
              <a:lnSpc>
                <a:spcPct val="200000"/>
              </a:lnSpc>
            </a:pPr>
            <a:r>
              <a:rPr lang="en-US" dirty="0"/>
              <a:t>USVI, Martinique(France), Panama</a:t>
            </a:r>
          </a:p>
          <a:p>
            <a:pPr>
              <a:lnSpc>
                <a:spcPct val="200000"/>
              </a:lnSpc>
            </a:pPr>
            <a:r>
              <a:rPr lang="en-US" dirty="0"/>
              <a:t>No good answers</a:t>
            </a:r>
          </a:p>
          <a:p>
            <a:pPr>
              <a:lnSpc>
                <a:spcPct val="200000"/>
              </a:lnSpc>
            </a:pPr>
            <a:r>
              <a:rPr lang="en-US" dirty="0"/>
              <a:t>And Finally online meeting is more probable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81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6691C-C743-5671-28B2-BF5B54CA9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9DCCC5D-310D-0055-3A9E-D489A8BBA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CARIBE WAVE 2025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84B13F8-8E6C-365E-574D-B9BE6692A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67864"/>
            <a:ext cx="7886700" cy="3119232"/>
          </a:xfrm>
        </p:spPr>
        <p:txBody>
          <a:bodyPr/>
          <a:lstStyle/>
          <a:p>
            <a:pPr marL="0" indent="0">
              <a:lnSpc>
                <a:spcPct val="250000"/>
              </a:lnSpc>
              <a:buNone/>
            </a:pPr>
            <a:endParaRPr lang="en-US" dirty="0"/>
          </a:p>
          <a:p>
            <a:pPr>
              <a:lnSpc>
                <a:spcPct val="250000"/>
              </a:lnSpc>
            </a:pPr>
            <a:r>
              <a:rPr lang="en-US" dirty="0"/>
              <a:t>Review of the handbook</a:t>
            </a:r>
          </a:p>
          <a:p>
            <a:pPr>
              <a:lnSpc>
                <a:spcPct val="250000"/>
              </a:lnSpc>
            </a:pPr>
            <a:r>
              <a:rPr lang="en-US" dirty="0"/>
              <a:t>Attending the first 3 webinars for CARIBE WAVE 25</a:t>
            </a:r>
          </a:p>
        </p:txBody>
      </p:sp>
    </p:spTree>
    <p:extLst>
      <p:ext uri="{BB962C8B-B14F-4D97-AF65-F5344CB8AC3E}">
        <p14:creationId xmlns:p14="http://schemas.microsoft.com/office/powerpoint/2010/main" val="335276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E95AF-DA3E-E33B-F094-63E388018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3002D29-5E76-CDE7-38A2-90A4A5830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82772"/>
            <a:ext cx="7886700" cy="994172"/>
          </a:xfrm>
        </p:spPr>
        <p:txBody>
          <a:bodyPr/>
          <a:lstStyle/>
          <a:p>
            <a:r>
              <a:rPr lang="en-US" dirty="0"/>
              <a:t>Others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A18B16E-6204-244D-2D34-5458698B5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72" y="719994"/>
            <a:ext cx="8881242" cy="406231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Synergy between Chair and Vice chairs</a:t>
            </a:r>
          </a:p>
          <a:p>
            <a:pPr>
              <a:lnSpc>
                <a:spcPct val="200000"/>
              </a:lnSpc>
            </a:pPr>
            <a:r>
              <a:rPr lang="en-US" dirty="0"/>
              <a:t> Participation recommended of ICG/CARIBE-EWS at SC-IOCARIBE-XVIII meeting  31March-4 April 2025</a:t>
            </a:r>
          </a:p>
          <a:p>
            <a:pPr>
              <a:lnSpc>
                <a:spcPct val="200000"/>
              </a:lnSpc>
            </a:pPr>
            <a:r>
              <a:rPr lang="en-US" dirty="0"/>
              <a:t>Short discussion with </a:t>
            </a:r>
            <a:r>
              <a:rPr lang="en-US" dirty="0" err="1"/>
              <a:t>Ocal</a:t>
            </a:r>
            <a:r>
              <a:rPr lang="en-US" dirty="0"/>
              <a:t> in Banda Aceh for Organizing the SC meeting1-ICG/CARIBE-EWS with the same format of midterm meeting for Officers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06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B0289F-FBDE-CBED-3727-ECC5783E8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5360B26-C6CC-407D-01B5-6D11E2E0D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29065"/>
            <a:ext cx="7886700" cy="994172"/>
          </a:xfrm>
        </p:spPr>
        <p:txBody>
          <a:bodyPr/>
          <a:lstStyle/>
          <a:p>
            <a:pPr algn="ctr"/>
            <a:r>
              <a:rPr lang="en-US" dirty="0"/>
              <a:t>Thanks a lot</a:t>
            </a:r>
          </a:p>
        </p:txBody>
      </p:sp>
    </p:spTree>
    <p:extLst>
      <p:ext uri="{BB962C8B-B14F-4D97-AF65-F5344CB8AC3E}">
        <p14:creationId xmlns:p14="http://schemas.microsoft.com/office/powerpoint/2010/main" val="27923741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1719</TotalTime>
  <Words>320</Words>
  <Application>Microsoft Macintosh PowerPoint</Application>
  <PresentationFormat>Affichage à l'écran (16:9)</PresentationFormat>
  <Paragraphs>45</Paragraphs>
  <Slides>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Thème Office</vt:lpstr>
      <vt:lpstr>Custom Design</vt:lpstr>
      <vt:lpstr>Chair’s report  for SC meeting1-ICG/CARIBE-EWS </vt:lpstr>
      <vt:lpstr>Presentations of ICG/CARIBE-EWS XVII Report</vt:lpstr>
      <vt:lpstr>Présentation PowerPoint</vt:lpstr>
      <vt:lpstr>Présentation PowerPoint</vt:lpstr>
      <vt:lpstr> TOWS-WG-XVIII meeting in Paris Participation recommended to</vt:lpstr>
      <vt:lpstr>Hosting country (MS) for ICG/CARIBE-EWS XVIII</vt:lpstr>
      <vt:lpstr>CARIBE WAVE 2025</vt:lpstr>
      <vt:lpstr>Others</vt:lpstr>
      <vt:lpstr>Thanks a lot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Chair’s report</dc:title>
  <dc:creator>Microsoft Office User</dc:creator>
  <cp:lastModifiedBy>Microsoft Office User</cp:lastModifiedBy>
  <cp:revision>14</cp:revision>
  <cp:lastPrinted>2024-01-31T16:37:32Z</cp:lastPrinted>
  <dcterms:created xsi:type="dcterms:W3CDTF">2024-01-31T15:51:20Z</dcterms:created>
  <dcterms:modified xsi:type="dcterms:W3CDTF">2025-01-24T13:59:27Z</dcterms:modified>
</cp:coreProperties>
</file>