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4" r:id="rId10"/>
    <p:sldId id="273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598" autoAdjust="0"/>
  </p:normalViewPr>
  <p:slideViewPr>
    <p:cSldViewPr snapToGrid="0">
      <p:cViewPr varScale="1">
        <p:scale>
          <a:sx n="84" d="100"/>
          <a:sy n="84" d="100"/>
        </p:scale>
        <p:origin x="48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din  Frederic" userId="fe2ae44e-0c3f-4154-a9b4-b5fcaa8d86fd" providerId="ADAL" clId="{D2BE860E-7AA4-441E-8FCA-35E2C1C7D447}"/>
    <pc:docChg chg="modSld">
      <pc:chgData name="Dondin  Frederic" userId="fe2ae44e-0c3f-4154-a9b4-b5fcaa8d86fd" providerId="ADAL" clId="{D2BE860E-7AA4-441E-8FCA-35E2C1C7D447}" dt="2025-01-24T18:29:21.853" v="17" actId="113"/>
      <pc:docMkLst>
        <pc:docMk/>
      </pc:docMkLst>
      <pc:sldChg chg="modSp mod">
        <pc:chgData name="Dondin  Frederic" userId="fe2ae44e-0c3f-4154-a9b4-b5fcaa8d86fd" providerId="ADAL" clId="{D2BE860E-7AA4-441E-8FCA-35E2C1C7D447}" dt="2025-01-24T18:29:21.853" v="17" actId="113"/>
        <pc:sldMkLst>
          <pc:docMk/>
          <pc:sldMk cId="4186094420" sldId="273"/>
        </pc:sldMkLst>
        <pc:spChg chg="mod">
          <ac:chgData name="Dondin  Frederic" userId="fe2ae44e-0c3f-4154-a9b4-b5fcaa8d86fd" providerId="ADAL" clId="{D2BE860E-7AA4-441E-8FCA-35E2C1C7D447}" dt="2025-01-24T18:29:21.853" v="17" actId="113"/>
          <ac:spMkLst>
            <pc:docMk/>
            <pc:sldMk cId="4186094420" sldId="273"/>
            <ac:spMk id="2" creationId="{00000000-0000-0000-0000-000000000000}"/>
          </ac:spMkLst>
        </pc:spChg>
      </pc:sldChg>
      <pc:sldChg chg="modSp mod">
        <pc:chgData name="Dondin  Frederic" userId="fe2ae44e-0c3f-4154-a9b4-b5fcaa8d86fd" providerId="ADAL" clId="{D2BE860E-7AA4-441E-8FCA-35E2C1C7D447}" dt="2025-01-24T18:24:25.916" v="5" actId="113"/>
        <pc:sldMkLst>
          <pc:docMk/>
          <pc:sldMk cId="3095551715" sldId="282"/>
        </pc:sldMkLst>
        <pc:spChg chg="mod">
          <ac:chgData name="Dondin  Frederic" userId="fe2ae44e-0c3f-4154-a9b4-b5fcaa8d86fd" providerId="ADAL" clId="{D2BE860E-7AA4-441E-8FCA-35E2C1C7D447}" dt="2025-01-24T18:24:25.916" v="5" actId="113"/>
          <ac:spMkLst>
            <pc:docMk/>
            <pc:sldMk cId="3095551715" sldId="282"/>
            <ac:spMk id="2" creationId="{00000000-0000-0000-0000-000000000000}"/>
          </ac:spMkLst>
        </pc:spChg>
      </pc:sldChg>
      <pc:sldChg chg="modSp mod">
        <pc:chgData name="Dondin  Frederic" userId="fe2ae44e-0c3f-4154-a9b4-b5fcaa8d86fd" providerId="ADAL" clId="{D2BE860E-7AA4-441E-8FCA-35E2C1C7D447}" dt="2025-01-24T18:28:12.129" v="11" actId="113"/>
        <pc:sldMkLst>
          <pc:docMk/>
          <pc:sldMk cId="2585860995" sldId="283"/>
        </pc:sldMkLst>
        <pc:spChg chg="mod">
          <ac:chgData name="Dondin  Frederic" userId="fe2ae44e-0c3f-4154-a9b4-b5fcaa8d86fd" providerId="ADAL" clId="{D2BE860E-7AA4-441E-8FCA-35E2C1C7D447}" dt="2025-01-24T18:28:12.129" v="11" actId="113"/>
          <ac:spMkLst>
            <pc:docMk/>
            <pc:sldMk cId="2585860995" sldId="283"/>
            <ac:spMk id="2" creationId="{00000000-0000-0000-0000-000000000000}"/>
          </ac:spMkLst>
        </pc:spChg>
        <pc:picChg chg="mod">
          <ac:chgData name="Dondin  Frederic" userId="fe2ae44e-0c3f-4154-a9b4-b5fcaa8d86fd" providerId="ADAL" clId="{D2BE860E-7AA4-441E-8FCA-35E2C1C7D447}" dt="2025-01-24T18:27:20.152" v="10" actId="1076"/>
          <ac:picMkLst>
            <pc:docMk/>
            <pc:sldMk cId="2585860995" sldId="283"/>
            <ac:picMk id="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5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69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68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6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40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5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34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41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522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9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6B4F7-78B8-4149-B0B2-CE6F47762CD2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7A6F8-D5EA-4487-888A-3DF1D81C5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02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620" y="402985"/>
            <a:ext cx="1142739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ICG/CARIBE EWS, </a:t>
            </a:r>
            <a:r>
              <a:rPr lang="fr-FR" i="1" dirty="0" err="1"/>
              <a:t>Steering</a:t>
            </a:r>
            <a:r>
              <a:rPr lang="fr-FR" i="1" dirty="0"/>
              <a:t> </a:t>
            </a:r>
            <a:r>
              <a:rPr lang="fr-FR" i="1" dirty="0" err="1"/>
              <a:t>Committee</a:t>
            </a:r>
            <a:r>
              <a:rPr lang="fr-FR" i="1" dirty="0"/>
              <a:t> 27 &amp; 29 </a:t>
            </a:r>
            <a:r>
              <a:rPr lang="fr-FR" i="1" dirty="0" err="1"/>
              <a:t>January</a:t>
            </a:r>
            <a:r>
              <a:rPr lang="fr-FR" i="1" dirty="0"/>
              <a:t> 2025</a:t>
            </a:r>
          </a:p>
          <a:p>
            <a:endParaRPr lang="fr-FR" dirty="0"/>
          </a:p>
          <a:p>
            <a:endParaRPr lang="fr-FR" dirty="0"/>
          </a:p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Working Group 1: Risk Knowledge – progress report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</a:rPr>
              <a:t>Chair: Frédéric </a:t>
            </a:r>
            <a:r>
              <a:rPr lang="fr-FR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Dondin</a:t>
            </a:r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(France) </a:t>
            </a:r>
          </a:p>
          <a:p>
            <a:r>
              <a:rPr lang="fr-FR" sz="1600" i="1" dirty="0">
                <a:solidFill>
                  <a:srgbClr val="000000"/>
                </a:solidFill>
                <a:latin typeface="Arial" panose="020B0604020202020204" pitchFamily="34" charset="0"/>
              </a:rPr>
              <a:t>Vice-Chair: Raphaël Paris (France)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to WG1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last ICG CARIBE EWS meeting, April 2023: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an Experts Meetings on “Non-Seismic Sources of Tsunamis for the Caribbean”.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organize an Experts Meetings on “Seismic Sources of Tsunamis in the NW Caribbean”.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compile and prioritize a list of non-seismic sources; encourages models of scenarios to be available, when possible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provide WG2 with the parameters, including associated files (e.g.,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shapefiles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geotiff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etc.) of tsunami scenarios once they are available for future Caribe Wave exercises.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organize a regional training on the development of digital elevation models (DEMs) for tsunami inundation modeling.</a:t>
            </a: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60360" y="326117"/>
            <a:ext cx="113322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Recommendations</a:t>
            </a:r>
            <a:r>
              <a:rPr lang="fr-FR" dirty="0"/>
              <a:t> last ICG CARIBE EWS meeting, April 2023:</a:t>
            </a:r>
          </a:p>
          <a:p>
            <a:endParaRPr lang="fr-FR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organize a regional training on the development of digital elevation models (DEMs) for tsunami inundation modeling.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70C0"/>
                </a:solidFill>
              </a:rPr>
              <a:t>Still relevant </a:t>
            </a:r>
            <a:r>
              <a:rPr lang="en-US" dirty="0">
                <a:solidFill>
                  <a:srgbClr val="0070C0"/>
                </a:solidFill>
              </a:rPr>
              <a:t>but ranked as </a:t>
            </a:r>
            <a:r>
              <a:rPr lang="en-US" b="1" dirty="0">
                <a:solidFill>
                  <a:srgbClr val="0070C0"/>
                </a:solidFill>
              </a:rPr>
              <a:t>priority 2</a:t>
            </a:r>
            <a:r>
              <a:rPr lang="en-US" dirty="0">
                <a:solidFill>
                  <a:srgbClr val="0070C0"/>
                </a:solidFill>
              </a:rPr>
              <a:t> compared to the two expert meetings.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As a reminder, the aims of the training would be to: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4"/>
            <a:r>
              <a:rPr lang="en-US" dirty="0">
                <a:solidFill>
                  <a:srgbClr val="0070C0"/>
                </a:solidFill>
              </a:rPr>
              <a:t>1. </a:t>
            </a:r>
            <a:r>
              <a:rPr lang="en-US" b="1" dirty="0">
                <a:solidFill>
                  <a:srgbClr val="0070C0"/>
                </a:solidFill>
              </a:rPr>
              <a:t>Review and evaluate the required methods and data sets</a:t>
            </a:r>
            <a:r>
              <a:rPr lang="en-US" dirty="0">
                <a:solidFill>
                  <a:srgbClr val="0070C0"/>
                </a:solidFill>
              </a:rPr>
              <a:t>, including</a:t>
            </a:r>
          </a:p>
          <a:p>
            <a:pPr lvl="4"/>
            <a:r>
              <a:rPr lang="en-US" dirty="0">
                <a:solidFill>
                  <a:srgbClr val="0070C0"/>
                </a:solidFill>
              </a:rPr>
              <a:t>bathymetry and coastal topography </a:t>
            </a:r>
            <a:r>
              <a:rPr lang="en-US" b="1" dirty="0">
                <a:solidFill>
                  <a:srgbClr val="0070C0"/>
                </a:solidFill>
              </a:rPr>
              <a:t>for determining the coastal hazards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4"/>
            <a:endParaRPr lang="en-US" dirty="0">
              <a:solidFill>
                <a:srgbClr val="0070C0"/>
              </a:solidFill>
            </a:endParaRPr>
          </a:p>
          <a:p>
            <a:pPr lvl="4"/>
            <a:r>
              <a:rPr lang="en-US" dirty="0">
                <a:solidFill>
                  <a:srgbClr val="0070C0"/>
                </a:solidFill>
              </a:rPr>
              <a:t>2. Advise the member states on the </a:t>
            </a:r>
            <a:r>
              <a:rPr lang="en-US" b="1" dirty="0">
                <a:solidFill>
                  <a:srgbClr val="0070C0"/>
                </a:solidFill>
              </a:rPr>
              <a:t>requirements for operating the</a:t>
            </a:r>
          </a:p>
          <a:p>
            <a:pPr lvl="4"/>
            <a:r>
              <a:rPr lang="en-US" b="1" dirty="0">
                <a:solidFill>
                  <a:srgbClr val="0070C0"/>
                </a:solidFill>
              </a:rPr>
              <a:t>appropriate models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4"/>
            <a:endParaRPr lang="en-US" dirty="0">
              <a:solidFill>
                <a:srgbClr val="0070C0"/>
              </a:solidFill>
            </a:endParaRPr>
          </a:p>
          <a:p>
            <a:pPr lvl="4"/>
            <a:r>
              <a:rPr lang="en-US" dirty="0">
                <a:solidFill>
                  <a:srgbClr val="0070C0"/>
                </a:solidFill>
              </a:rPr>
              <a:t>3</a:t>
            </a:r>
            <a:r>
              <a:rPr lang="en-US" b="1" dirty="0">
                <a:solidFill>
                  <a:srgbClr val="0070C0"/>
                </a:solidFill>
              </a:rPr>
              <a:t>. Develop capacity building </a:t>
            </a:r>
            <a:r>
              <a:rPr lang="en-US" dirty="0">
                <a:solidFill>
                  <a:srgbClr val="0070C0"/>
                </a:solidFill>
              </a:rPr>
              <a:t>for the appropriate modelling.</a:t>
            </a:r>
          </a:p>
          <a:p>
            <a:pPr lvl="4"/>
            <a:endParaRPr lang="en-US" dirty="0">
              <a:solidFill>
                <a:srgbClr val="0070C0"/>
              </a:solidFill>
            </a:endParaRP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70C0"/>
                </a:solidFill>
              </a:rPr>
              <a:t>Discussions with </a:t>
            </a:r>
            <a:r>
              <a:rPr lang="en-US" dirty="0" smtClean="0">
                <a:solidFill>
                  <a:srgbClr val="0070C0"/>
                </a:solidFill>
              </a:rPr>
              <a:t>NOAA and Univ. Colorado </a:t>
            </a:r>
            <a:r>
              <a:rPr lang="en-US" dirty="0">
                <a:solidFill>
                  <a:srgbClr val="0070C0"/>
                </a:solidFill>
              </a:rPr>
              <a:t>are underway to define the arrangements for the workshop (number and selection of participants, tentative period, technical needs, etc.).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9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0" y="93594"/>
            <a:ext cx="11991014" cy="588810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52725" y="3562350"/>
            <a:ext cx="6400799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purpose of this Expert Meetings is to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quantify earthquake sources in the Northwest Caribbean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non-seismic sources in the whole Caribbean and Adjacent Regions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can generate dangerous tsunamis and to directly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support community hazard assessments and holistic risk management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including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contributing to the evacuation planning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are part of the implementation of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Tsunami Ready Recognition Program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Caribbean and its Adjacent regions.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2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2" y="2019206"/>
            <a:ext cx="5980861" cy="4313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6" y="233464"/>
            <a:ext cx="5412900" cy="3044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96" y="3590206"/>
            <a:ext cx="5412900" cy="2969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235112" y="321013"/>
            <a:ext cx="517511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La Heredia, Costa Rica, December 3-5, 2024</a:t>
            </a:r>
          </a:p>
          <a:p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With local support from SINAMOT- Universidad Nacional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21 experts from 6 different countries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7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90512"/>
            <a:ext cx="100012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8" y="807393"/>
            <a:ext cx="4087561" cy="50582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099" y="807394"/>
            <a:ext cx="3981055" cy="587538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95275" y="257175"/>
            <a:ext cx="821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Agenda of the meeting: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hybrid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meeting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joint and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parellel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sessions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161" y="807395"/>
            <a:ext cx="4003911" cy="58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83C3C7-29EC-2CA5-E930-64E258721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187" y="586278"/>
            <a:ext cx="5493607" cy="3756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83318" y="463981"/>
            <a:ext cx="571864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Seismic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sources NW Caribbean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The experts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literature and the scenarios currently implemented in the CATSAM.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experts proposed new and/or updated scenarios of seismic ruptures for 6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subregions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the Cuba Southern Deformation Belt, Jamaica, the Mid-Cayman Spreading Center,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Oriente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Swan Faults,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Montagua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Fault and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Roatan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the San Andres Rift, and the Hess Escarpment.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preliminary numerical simulations were run during the meeting.</a:t>
            </a:r>
          </a:p>
        </p:txBody>
      </p:sp>
    </p:spTree>
    <p:extLst>
      <p:ext uri="{BB962C8B-B14F-4D97-AF65-F5344CB8AC3E}">
        <p14:creationId xmlns:p14="http://schemas.microsoft.com/office/powerpoint/2010/main" val="27695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00049" y="400050"/>
            <a:ext cx="112776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fr-F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seismic</a:t>
            </a: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sources of tsunamis in the Caribbean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The experts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non-seismic tsunami scenarios found in the literature (and simulated) and they proposed to implemented a scenario of landslide offshore Mount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Pelée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(Martinique,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Poulain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al., 2023) in the CATSAM database, together with a landslide in the Mona Passage (Lopez-Venegas et al., 2008).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expert designed a list of new scenarios of non-seismic tsunamis to be simulated in the future: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 scenarios of non-volcanic landslides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(with 3 sub-scenarios corresponding to different volumes), and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5 scenarios of volcanic tsunamis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(see table below). Most of them will be simulated before the final report is delivered.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D89313C-952B-4D58-B773-18E679286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20" t="32097" r="7533" b="28586"/>
          <a:stretch/>
        </p:blipFill>
        <p:spPr>
          <a:xfrm>
            <a:off x="274971" y="3381875"/>
            <a:ext cx="11527756" cy="29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11140"/>
            <a:ext cx="111061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The experts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discussed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feasibility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of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probabilistic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for tsunamis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generated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submarine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landslide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in the Caribbean,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as an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study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realized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on the East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Coast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of the US (Grilli et al., 2009).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reach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goal, the experts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underlined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for a Caribbean-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dataset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bathymetric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grids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derive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slope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maps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useful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include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sediment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mechanical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inferred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core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drilling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), and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seismic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profiles. The experts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reviewed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external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funding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challenge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of building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submarine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landslide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PTHA for the Caribbean.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For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volcanic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sources of tsunamis,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Bayesian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Event-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tree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proposed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developped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by Paris et al. (2019) in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Campi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Flegrei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caldera (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Italy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10.png" descr="A diagram of a diagram&#10;&#10;Description automatically generated with medium confidenc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590577" y="3287950"/>
            <a:ext cx="9155562" cy="26727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858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579412"/>
            <a:ext cx="10503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Both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seismic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and non-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seismic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experts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agreed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to propose a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scenario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combining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earthquake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landslide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along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Muertos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Trough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-&gt; CATSAM and future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CaribeWave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scenario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Discussion on the relevance of a meeting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between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volcano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observatory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staff and a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selection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of WG1, WG2, and WG3. To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organized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second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half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of 2025?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information, </a:t>
            </a:r>
            <a:r>
              <a:rPr lang="fr-FR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below</a:t>
            </a:r>
            <a:r>
              <a:rPr lang="fr-F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fr-FR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updated</a:t>
            </a:r>
            <a:r>
              <a:rPr lang="fr-F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list</a:t>
            </a:r>
            <a:r>
              <a:rPr lang="fr-FR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people to contact:</a:t>
            </a:r>
            <a:endParaRPr lang="en-US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587" y="2674745"/>
            <a:ext cx="7372005" cy="39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672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4903</TotalTime>
  <Words>799</Words>
  <Application>Microsoft Office PowerPoint</Application>
  <PresentationFormat>Grand écran</PresentationFormat>
  <Paragraphs>79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Raphael PARIS</dc:creator>
  <cp:lastModifiedBy>Raphael PARIS</cp:lastModifiedBy>
  <cp:revision>46</cp:revision>
  <dcterms:created xsi:type="dcterms:W3CDTF">2024-01-18T10:08:37Z</dcterms:created>
  <dcterms:modified xsi:type="dcterms:W3CDTF">2025-01-29T16:53:28Z</dcterms:modified>
</cp:coreProperties>
</file>