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9"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71" r:id="rId15"/>
    <p:sldId id="269" r:id="rId16"/>
    <p:sldId id="270"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hx/mCK9dXK3U3Q7VM63k1b3Oi+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8D5B5C7-128F-4D24-A996-90146DA0CB22}">
  <a:tblStyle styleId="{A8D5B5C7-128F-4D24-A996-90146DA0CB22}"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b="off" i="off"/>
      <a:tcStyle>
        <a:tcBdr/>
        <a:fill>
          <a:solidFill>
            <a:srgbClr val="CFD7E7"/>
          </a:solidFill>
        </a:fill>
      </a:tcStyle>
    </a:band1H>
    <a:band2H>
      <a:tcTxStyle b="off" i="off"/>
      <a:tcStyle>
        <a:tcBdr/>
      </a:tcStyle>
    </a:band2H>
    <a:band1V>
      <a:tcTxStyle b="off" i="off"/>
      <a:tcStyle>
        <a:tcBdr/>
        <a:fill>
          <a:solidFill>
            <a:srgbClr val="CFD7E7"/>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FCC331A1-8824-4FF7-8186-FACE7CEE1BA7}"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60"/>
  </p:normalViewPr>
  <p:slideViewPr>
    <p:cSldViewPr snapToGrid="0">
      <p:cViewPr varScale="1">
        <p:scale>
          <a:sx n="109" d="100"/>
          <a:sy n="109" d="100"/>
        </p:scale>
        <p:origin x="19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customschemas.google.com/relationships/presentationmetadata" Target="metadata"/><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251f3b83c7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0" name="Google Shape;220;g3251f3b83c7_0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251f3b83c7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7" name="Google Shape;227;g3251f3b83c7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d7c86d2ebc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g2d7c86d2ebc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d829c3ed46_0_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9" name="Google Shape;239;g2d829c3ed46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96191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32912cbc176_0_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5" name="Google Shape;245;g32912cbc176_0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6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1" name="Google Shape;251;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ac07dedc10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g2ac07dedc1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8" name="Google Shape;158;g2ac07dedc10_0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2519a4934c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32519a4934c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2ab63250492_0_243:notes"/>
          <p:cNvSpPr txBox="1">
            <a:spLocks noGrp="1"/>
          </p:cNvSpPr>
          <p:nvPr>
            <p:ph type="body" idx="1"/>
          </p:nvPr>
        </p:nvSpPr>
        <p:spPr>
          <a:xfrm>
            <a:off x="686421" y="4400238"/>
            <a:ext cx="5485200" cy="3600900"/>
          </a:xfrm>
          <a:prstGeom prst="rect">
            <a:avLst/>
          </a:prstGeom>
          <a:noFill/>
          <a:ln>
            <a:noFill/>
          </a:ln>
        </p:spPr>
        <p:txBody>
          <a:bodyPr spcFirstLastPara="1" wrap="square" lIns="89600" tIns="89600" rIns="89600" bIns="89600" anchor="t" anchorCtr="0">
            <a:noAutofit/>
          </a:bodyPr>
          <a:lstStyle/>
          <a:p>
            <a:pPr marL="0" marR="0" lvl="0" indent="0" algn="l" rtl="0">
              <a:lnSpc>
                <a:spcPct val="100000"/>
              </a:lnSpc>
              <a:spcBef>
                <a:spcPts val="0"/>
              </a:spcBef>
              <a:spcAft>
                <a:spcPts val="0"/>
              </a:spcAft>
              <a:buClr>
                <a:schemeClr val="dk1"/>
              </a:buClr>
              <a:buSzPts val="300"/>
              <a:buFont typeface="Calibri"/>
              <a:buNone/>
            </a:pPr>
            <a:endParaRPr sz="1200" b="0" i="0" u="none" strike="noStrike" cap="none">
              <a:solidFill>
                <a:schemeClr val="dk1"/>
              </a:solidFill>
              <a:latin typeface="Calibri"/>
              <a:ea typeface="Calibri"/>
              <a:cs typeface="Calibri"/>
              <a:sym typeface="Calibri"/>
            </a:endParaRPr>
          </a:p>
        </p:txBody>
      </p:sp>
      <p:sp>
        <p:nvSpPr>
          <p:cNvPr id="175" name="Google Shape;175;g2ab63250492_0_24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2:notes"/>
          <p:cNvSpPr txBox="1">
            <a:spLocks noGrp="1"/>
          </p:cNvSpPr>
          <p:nvPr>
            <p:ph type="body" idx="1"/>
          </p:nvPr>
        </p:nvSpPr>
        <p:spPr>
          <a:xfrm>
            <a:off x="686421" y="4400238"/>
            <a:ext cx="5485109" cy="3600885"/>
          </a:xfrm>
          <a:prstGeom prst="rect">
            <a:avLst/>
          </a:prstGeom>
          <a:noFill/>
          <a:ln>
            <a:noFill/>
          </a:ln>
        </p:spPr>
        <p:txBody>
          <a:bodyPr spcFirstLastPara="1" wrap="square" lIns="89700" tIns="89700" rIns="89700" bIns="89700" anchor="t" anchorCtr="0">
            <a:noAutofit/>
          </a:bodyPr>
          <a:lstStyle/>
          <a:p>
            <a:pPr marL="0" lvl="0" indent="0" algn="l" rtl="0">
              <a:lnSpc>
                <a:spcPct val="100000"/>
              </a:lnSpc>
              <a:spcBef>
                <a:spcPts val="0"/>
              </a:spcBef>
              <a:spcAft>
                <a:spcPts val="0"/>
              </a:spcAft>
              <a:buSzPts val="1400"/>
              <a:buNone/>
            </a:pPr>
            <a:endParaRPr/>
          </a:p>
        </p:txBody>
      </p:sp>
      <p:sp>
        <p:nvSpPr>
          <p:cNvPr id="189" name="Google Shape;189;p2:notes"/>
          <p:cNvSpPr txBox="1">
            <a:spLocks noGrp="1"/>
          </p:cNvSpPr>
          <p:nvPr>
            <p:ph type="sldNum" idx="12"/>
          </p:nvPr>
        </p:nvSpPr>
        <p:spPr>
          <a:xfrm>
            <a:off x="3884025" y="8684926"/>
            <a:ext cx="2972348" cy="459148"/>
          </a:xfrm>
          <a:prstGeom prst="rect">
            <a:avLst/>
          </a:prstGeom>
          <a:noFill/>
          <a:ln>
            <a:noFill/>
          </a:ln>
        </p:spPr>
        <p:txBody>
          <a:bodyPr spcFirstLastPara="1" wrap="square" lIns="89700" tIns="44825" rIns="89700" bIns="44825"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ab6948a0c5_0_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5" name="Google Shape;195;g2ab6948a0c5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3251f3b83c7_0_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3" name="Google Shape;203;g3251f3b83c7_0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d836b64c0c_0_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3" name="Google Shape;213;g2d836b64c0c_0_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6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6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6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1"/>
        <p:cNvGrpSpPr/>
        <p:nvPr/>
      </p:nvGrpSpPr>
      <p:grpSpPr>
        <a:xfrm>
          <a:off x="0" y="0"/>
          <a:ext cx="0" cy="0"/>
          <a:chOff x="0" y="0"/>
          <a:chExt cx="0" cy="0"/>
        </a:xfrm>
      </p:grpSpPr>
      <p:sp>
        <p:nvSpPr>
          <p:cNvPr id="72" name="Google Shape;72;p85"/>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85"/>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4" name="Google Shape;74;p8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8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8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3"/>
        <p:cNvGrpSpPr/>
        <p:nvPr/>
      </p:nvGrpSpPr>
      <p:grpSpPr>
        <a:xfrm>
          <a:off x="0" y="0"/>
          <a:ext cx="0" cy="0"/>
          <a:chOff x="0" y="0"/>
          <a:chExt cx="0" cy="0"/>
        </a:xfrm>
      </p:grpSpPr>
      <p:sp>
        <p:nvSpPr>
          <p:cNvPr id="84" name="Google Shape;84;g2ab63250492_0_203"/>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85" name="Google Shape;85;g2ab63250492_0_203"/>
          <p:cNvSpPr txBox="1">
            <a:spLocks noGrp="1"/>
          </p:cNvSpPr>
          <p:nvPr>
            <p:ph type="body" idx="1"/>
          </p:nvPr>
        </p:nvSpPr>
        <p:spPr>
          <a:xfrm>
            <a:off x="457200" y="1535112"/>
            <a:ext cx="4040100" cy="6399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Google Shape;86;g2ab63250492_0_203"/>
          <p:cNvSpPr txBox="1">
            <a:spLocks noGrp="1"/>
          </p:cNvSpPr>
          <p:nvPr>
            <p:ph type="body" idx="2"/>
          </p:nvPr>
        </p:nvSpPr>
        <p:spPr>
          <a:xfrm>
            <a:off x="457200" y="2174875"/>
            <a:ext cx="4040100" cy="3951300"/>
          </a:xfrm>
          <a:prstGeom prst="rect">
            <a:avLst/>
          </a:prstGeom>
          <a:noFill/>
          <a:ln>
            <a:noFill/>
          </a:ln>
        </p:spPr>
        <p:txBody>
          <a:bodyPr spcFirstLastPara="1" wrap="square" lIns="91425" tIns="91425" rIns="91425" bIns="91425" anchor="t" anchorCtr="0">
            <a:noAutofit/>
          </a:bodyPr>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Google Shape;87;g2ab63250492_0_203"/>
          <p:cNvSpPr txBox="1">
            <a:spLocks noGrp="1"/>
          </p:cNvSpPr>
          <p:nvPr>
            <p:ph type="body" idx="3"/>
          </p:nvPr>
        </p:nvSpPr>
        <p:spPr>
          <a:xfrm>
            <a:off x="4645025" y="1535112"/>
            <a:ext cx="4041900" cy="6399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8" name="Google Shape;88;g2ab63250492_0_203"/>
          <p:cNvSpPr txBox="1">
            <a:spLocks noGrp="1"/>
          </p:cNvSpPr>
          <p:nvPr>
            <p:ph type="body" idx="4"/>
          </p:nvPr>
        </p:nvSpPr>
        <p:spPr>
          <a:xfrm>
            <a:off x="4645025" y="2174875"/>
            <a:ext cx="4041900" cy="3951300"/>
          </a:xfrm>
          <a:prstGeom prst="rect">
            <a:avLst/>
          </a:prstGeom>
          <a:noFill/>
          <a:ln>
            <a:noFill/>
          </a:ln>
        </p:spPr>
        <p:txBody>
          <a:bodyPr spcFirstLastPara="1" wrap="square" lIns="91425" tIns="91425" rIns="91425" bIns="91425" anchor="t" anchorCtr="0">
            <a:noAutofit/>
          </a:bodyPr>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9" name="Google Shape;89;g2ab63250492_0_203"/>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0" name="Google Shape;90;g2ab63250492_0_203"/>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1" name="Google Shape;91;g2ab63250492_0_20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2"/>
        <p:cNvGrpSpPr/>
        <p:nvPr/>
      </p:nvGrpSpPr>
      <p:grpSpPr>
        <a:xfrm>
          <a:off x="0" y="0"/>
          <a:ext cx="0" cy="0"/>
          <a:chOff x="0" y="0"/>
          <a:chExt cx="0" cy="0"/>
        </a:xfrm>
      </p:grpSpPr>
      <p:sp>
        <p:nvSpPr>
          <p:cNvPr id="93" name="Google Shape;93;g2ab63250492_0_212"/>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94" name="Google Shape;94;g2ab63250492_0_212"/>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5" name="Google Shape;95;g2ab63250492_0_212"/>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6" name="Google Shape;96;g2ab63250492_0_21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7"/>
        <p:cNvGrpSpPr/>
        <p:nvPr/>
      </p:nvGrpSpPr>
      <p:grpSpPr>
        <a:xfrm>
          <a:off x="0" y="0"/>
          <a:ext cx="0" cy="0"/>
          <a:chOff x="0" y="0"/>
          <a:chExt cx="0" cy="0"/>
        </a:xfrm>
      </p:grpSpPr>
      <p:sp>
        <p:nvSpPr>
          <p:cNvPr id="98" name="Google Shape;98;g2ab63250492_0_180"/>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99" name="Google Shape;99;g2ab63250492_0_180"/>
          <p:cNvSpPr txBox="1">
            <a:spLocks noGrp="1"/>
          </p:cNvSpPr>
          <p:nvPr>
            <p:ph type="body" idx="1"/>
          </p:nvPr>
        </p:nvSpPr>
        <p:spPr>
          <a:xfrm>
            <a:off x="457200" y="1600200"/>
            <a:ext cx="4038600" cy="4526100"/>
          </a:xfrm>
          <a:prstGeom prst="rect">
            <a:avLst/>
          </a:prstGeom>
          <a:noFill/>
          <a:ln>
            <a:noFill/>
          </a:ln>
        </p:spPr>
        <p:txBody>
          <a:bodyPr spcFirstLastPara="1" wrap="square" lIns="91425" tIns="91425" rIns="91425" bIns="91425" anchor="t" anchorCtr="0">
            <a:noAutofit/>
          </a:bodyPr>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0" name="Google Shape;100;g2ab63250492_0_180"/>
          <p:cNvSpPr txBox="1">
            <a:spLocks noGrp="1"/>
          </p:cNvSpPr>
          <p:nvPr>
            <p:ph type="body" idx="2"/>
          </p:nvPr>
        </p:nvSpPr>
        <p:spPr>
          <a:xfrm>
            <a:off x="4648200" y="1600200"/>
            <a:ext cx="4038600" cy="4526100"/>
          </a:xfrm>
          <a:prstGeom prst="rect">
            <a:avLst/>
          </a:prstGeom>
          <a:noFill/>
          <a:ln>
            <a:noFill/>
          </a:ln>
        </p:spPr>
        <p:txBody>
          <a:bodyPr spcFirstLastPara="1" wrap="square" lIns="91425" tIns="91425" rIns="91425" bIns="91425" anchor="t" anchorCtr="0">
            <a:noAutofit/>
          </a:bodyPr>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1" name="Google Shape;101;g2ab63250492_0_180"/>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02" name="Google Shape;102;g2ab63250492_0_180"/>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03" name="Google Shape;103;g2ab63250492_0_18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4"/>
        <p:cNvGrpSpPr/>
        <p:nvPr/>
      </p:nvGrpSpPr>
      <p:grpSpPr>
        <a:xfrm>
          <a:off x="0" y="0"/>
          <a:ext cx="0" cy="0"/>
          <a:chOff x="0" y="0"/>
          <a:chExt cx="0" cy="0"/>
        </a:xfrm>
      </p:grpSpPr>
      <p:sp>
        <p:nvSpPr>
          <p:cNvPr id="105" name="Google Shape;105;g2ab63250492_0_187"/>
          <p:cNvSpPr txBox="1">
            <a:spLocks noGrp="1"/>
          </p:cNvSpPr>
          <p:nvPr>
            <p:ph type="ctrTitle"/>
          </p:nvPr>
        </p:nvSpPr>
        <p:spPr>
          <a:xfrm>
            <a:off x="685800" y="2130425"/>
            <a:ext cx="7772400" cy="14700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06" name="Google Shape;106;g2ab63250492_0_187"/>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1pPr>
            <a:lvl2pPr marR="0" lvl="1" algn="ctr">
              <a:lnSpc>
                <a:spcPct val="100000"/>
              </a:lnSpc>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2pPr>
            <a:lvl3pPr marR="0" lvl="2"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3pPr>
            <a:lvl4pPr marR="0" lvl="3"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4pPr>
            <a:lvl5pPr marR="0" lvl="4" algn="ctr">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07" name="Google Shape;107;g2ab63250492_0_187"/>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08" name="Google Shape;108;g2ab63250492_0_187"/>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g2ab63250492_0_18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0"/>
        <p:cNvGrpSpPr/>
        <p:nvPr/>
      </p:nvGrpSpPr>
      <p:grpSpPr>
        <a:xfrm>
          <a:off x="0" y="0"/>
          <a:ext cx="0" cy="0"/>
          <a:chOff x="0" y="0"/>
          <a:chExt cx="0" cy="0"/>
        </a:xfrm>
      </p:grpSpPr>
      <p:sp>
        <p:nvSpPr>
          <p:cNvPr id="111" name="Google Shape;111;g2ab63250492_0_193"/>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g2ab63250492_0_193"/>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13" name="Google Shape;113;g2ab63250492_0_19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4"/>
        <p:cNvGrpSpPr/>
        <p:nvPr/>
      </p:nvGrpSpPr>
      <p:grpSpPr>
        <a:xfrm>
          <a:off x="0" y="0"/>
          <a:ext cx="0" cy="0"/>
          <a:chOff x="0" y="0"/>
          <a:chExt cx="0" cy="0"/>
        </a:xfrm>
      </p:grpSpPr>
      <p:sp>
        <p:nvSpPr>
          <p:cNvPr id="115" name="Google Shape;115;g2ab63250492_0_197"/>
          <p:cNvSpPr txBox="1">
            <a:spLocks noGrp="1"/>
          </p:cNvSpPr>
          <p:nvPr>
            <p:ph type="title"/>
          </p:nvPr>
        </p:nvSpPr>
        <p:spPr>
          <a:xfrm>
            <a:off x="722312" y="4406900"/>
            <a:ext cx="7772400" cy="1362000"/>
          </a:xfrm>
          <a:prstGeom prst="rect">
            <a:avLst/>
          </a:prstGeom>
          <a:solidFill>
            <a:srgbClr val="366092"/>
          </a:solid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2F2F2"/>
              </a:buClr>
              <a:buSzPts val="4000"/>
              <a:buFont typeface="Calibri"/>
              <a:buNone/>
              <a:defRPr sz="4000" b="1"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16" name="Google Shape;116;g2ab63250492_0_197"/>
          <p:cNvSpPr txBox="1">
            <a:spLocks noGrp="1"/>
          </p:cNvSpPr>
          <p:nvPr>
            <p:ph type="body" idx="1"/>
          </p:nvPr>
        </p:nvSpPr>
        <p:spPr>
          <a:xfrm>
            <a:off x="722312" y="2906713"/>
            <a:ext cx="7772400" cy="1500300"/>
          </a:xfrm>
          <a:prstGeom prst="rect">
            <a:avLst/>
          </a:prstGeom>
          <a:noFill/>
          <a:ln>
            <a:noFill/>
          </a:ln>
        </p:spPr>
        <p:txBody>
          <a:bodyPr spcFirstLastPara="1" wrap="square" lIns="91425" tIns="91425" rIns="91425" bIns="91425" anchor="b" anchorCtr="0">
            <a:noAutofit/>
          </a:bodyPr>
          <a:lstStyle>
            <a:lvl1pPr marL="457200" marR="0" lvl="0" indent="-228600" algn="l">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a:lnSpc>
                <a:spcPct val="100000"/>
              </a:lnSpc>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17" name="Google Shape;117;g2ab63250492_0_197"/>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18" name="Google Shape;118;g2ab63250492_0_197"/>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19" name="Google Shape;119;g2ab63250492_0_19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0"/>
        <p:cNvGrpSpPr/>
        <p:nvPr/>
      </p:nvGrpSpPr>
      <p:grpSpPr>
        <a:xfrm>
          <a:off x="0" y="0"/>
          <a:ext cx="0" cy="0"/>
          <a:chOff x="0" y="0"/>
          <a:chExt cx="0" cy="0"/>
        </a:xfrm>
      </p:grpSpPr>
      <p:sp>
        <p:nvSpPr>
          <p:cNvPr id="121" name="Google Shape;121;g2ab63250492_0_217"/>
          <p:cNvSpPr txBox="1">
            <a:spLocks noGrp="1"/>
          </p:cNvSpPr>
          <p:nvPr>
            <p:ph type="title"/>
          </p:nvPr>
        </p:nvSpPr>
        <p:spPr>
          <a:xfrm>
            <a:off x="457200" y="273050"/>
            <a:ext cx="3008400" cy="1161900"/>
          </a:xfrm>
          <a:prstGeom prst="rect">
            <a:avLst/>
          </a:prstGeom>
          <a:solidFill>
            <a:srgbClr val="366092"/>
          </a:solid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F2F2F2"/>
              </a:buClr>
              <a:buSzPts val="2000"/>
              <a:buFont typeface="Calibri"/>
              <a:buNone/>
              <a:defRPr sz="2000" b="1"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22" name="Google Shape;122;g2ab63250492_0_217"/>
          <p:cNvSpPr txBox="1">
            <a:spLocks noGrp="1"/>
          </p:cNvSpPr>
          <p:nvPr>
            <p:ph type="body" idx="1"/>
          </p:nvPr>
        </p:nvSpPr>
        <p:spPr>
          <a:xfrm>
            <a:off x="3575050" y="273050"/>
            <a:ext cx="5111700" cy="5853000"/>
          </a:xfrm>
          <a:prstGeom prst="rect">
            <a:avLst/>
          </a:prstGeom>
          <a:noFill/>
          <a:ln>
            <a:noFill/>
          </a:ln>
        </p:spPr>
        <p:txBody>
          <a:bodyPr spcFirstLastPara="1" wrap="square" lIns="91425" tIns="91425" rIns="91425" bIns="91425" anchor="t" anchorCtr="0">
            <a:noAutofit/>
          </a:bodyPr>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3" name="Google Shape;123;g2ab63250492_0_217"/>
          <p:cNvSpPr txBox="1">
            <a:spLocks noGrp="1"/>
          </p:cNvSpPr>
          <p:nvPr>
            <p:ph type="body" idx="2"/>
          </p:nvPr>
        </p:nvSpPr>
        <p:spPr>
          <a:xfrm>
            <a:off x="457200" y="1435100"/>
            <a:ext cx="3008400" cy="46911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24" name="Google Shape;124;g2ab63250492_0_217"/>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25" name="Google Shape;125;g2ab63250492_0_217"/>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26" name="Google Shape;126;g2ab63250492_0_2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7"/>
        <p:cNvGrpSpPr/>
        <p:nvPr/>
      </p:nvGrpSpPr>
      <p:grpSpPr>
        <a:xfrm>
          <a:off x="0" y="0"/>
          <a:ext cx="0" cy="0"/>
          <a:chOff x="0" y="0"/>
          <a:chExt cx="0" cy="0"/>
        </a:xfrm>
      </p:grpSpPr>
      <p:sp>
        <p:nvSpPr>
          <p:cNvPr id="128" name="Google Shape;128;g2ab63250492_0_224"/>
          <p:cNvSpPr txBox="1">
            <a:spLocks noGrp="1"/>
          </p:cNvSpPr>
          <p:nvPr>
            <p:ph type="title"/>
          </p:nvPr>
        </p:nvSpPr>
        <p:spPr>
          <a:xfrm>
            <a:off x="1792288" y="4800600"/>
            <a:ext cx="5486400" cy="566700"/>
          </a:xfrm>
          <a:prstGeom prst="rect">
            <a:avLst/>
          </a:prstGeom>
          <a:solidFill>
            <a:srgbClr val="366092"/>
          </a:solid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F2F2F2"/>
              </a:buClr>
              <a:buSzPts val="2000"/>
              <a:buFont typeface="Calibri"/>
              <a:buNone/>
              <a:defRPr sz="2000" b="1"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29" name="Google Shape;129;g2ab63250492_0_224"/>
          <p:cNvSpPr>
            <a:spLocks noGrp="1"/>
          </p:cNvSpPr>
          <p:nvPr>
            <p:ph type="pic" idx="2"/>
          </p:nvPr>
        </p:nvSpPr>
        <p:spPr>
          <a:xfrm>
            <a:off x="1792288" y="612775"/>
            <a:ext cx="5486400" cy="4114800"/>
          </a:xfrm>
          <a:prstGeom prst="rect">
            <a:avLst/>
          </a:prstGeom>
          <a:noFill/>
          <a:ln>
            <a:noFill/>
          </a:ln>
        </p:spPr>
      </p:sp>
      <p:sp>
        <p:nvSpPr>
          <p:cNvPr id="130" name="Google Shape;130;g2ab63250492_0_224"/>
          <p:cNvSpPr txBox="1">
            <a:spLocks noGrp="1"/>
          </p:cNvSpPr>
          <p:nvPr>
            <p:ph type="body" idx="1"/>
          </p:nvPr>
        </p:nvSpPr>
        <p:spPr>
          <a:xfrm>
            <a:off x="1792288" y="5367337"/>
            <a:ext cx="5486400" cy="80490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31" name="Google Shape;131;g2ab63250492_0_224"/>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2" name="Google Shape;132;g2ab63250492_0_224"/>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3" name="Google Shape;133;g2ab63250492_0_22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4"/>
        <p:cNvGrpSpPr/>
        <p:nvPr/>
      </p:nvGrpSpPr>
      <p:grpSpPr>
        <a:xfrm>
          <a:off x="0" y="0"/>
          <a:ext cx="0" cy="0"/>
          <a:chOff x="0" y="0"/>
          <a:chExt cx="0" cy="0"/>
        </a:xfrm>
      </p:grpSpPr>
      <p:sp>
        <p:nvSpPr>
          <p:cNvPr id="135" name="Google Shape;135;g2ab63250492_0_231"/>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36" name="Google Shape;136;g2ab63250492_0_231"/>
          <p:cNvSpPr txBox="1">
            <a:spLocks noGrp="1"/>
          </p:cNvSpPr>
          <p:nvPr>
            <p:ph type="body" idx="1"/>
          </p:nvPr>
        </p:nvSpPr>
        <p:spPr>
          <a:xfrm rot="5400000">
            <a:off x="2308949" y="-251550"/>
            <a:ext cx="4526100" cy="8229600"/>
          </a:xfrm>
          <a:prstGeom prst="rect">
            <a:avLst/>
          </a:prstGeom>
          <a:noFill/>
          <a:ln>
            <a:noFill/>
          </a:ln>
        </p:spPr>
        <p:txBody>
          <a:bodyPr spcFirstLastPara="1" wrap="square" lIns="91425" tIns="91425" rIns="91425" bIns="91425" anchor="t" anchorCtr="0">
            <a:noAutofit/>
          </a:bodyPr>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7" name="Google Shape;137;g2ab63250492_0_231"/>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8" name="Google Shape;138;g2ab63250492_0_231"/>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9" name="Google Shape;139;g2ab63250492_0_23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7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7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2" name="Google Shape;22;p7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7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7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0"/>
        <p:cNvGrpSpPr/>
        <p:nvPr/>
      </p:nvGrpSpPr>
      <p:grpSpPr>
        <a:xfrm>
          <a:off x="0" y="0"/>
          <a:ext cx="0" cy="0"/>
          <a:chOff x="0" y="0"/>
          <a:chExt cx="0" cy="0"/>
        </a:xfrm>
      </p:grpSpPr>
      <p:sp>
        <p:nvSpPr>
          <p:cNvPr id="141" name="Google Shape;141;g2ab63250492_0_237"/>
          <p:cNvSpPr txBox="1">
            <a:spLocks noGrp="1"/>
          </p:cNvSpPr>
          <p:nvPr>
            <p:ph type="title"/>
          </p:nvPr>
        </p:nvSpPr>
        <p:spPr>
          <a:xfrm rot="5400000">
            <a:off x="4732349" y="2171688"/>
            <a:ext cx="5851500" cy="2057400"/>
          </a:xfrm>
          <a:prstGeom prst="rect">
            <a:avLst/>
          </a:prstGeom>
          <a:solidFill>
            <a:srgbClr val="366092"/>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lvl="1" algn="l">
              <a:lnSpc>
                <a:spcPct val="100000"/>
              </a:lnSpc>
              <a:spcBef>
                <a:spcPts val="0"/>
              </a:spcBef>
              <a:spcAft>
                <a:spcPts val="0"/>
              </a:spcAft>
              <a:buSzPts val="1800"/>
              <a:buFont typeface="Arial"/>
              <a:buNone/>
              <a:defRPr sz="1800"/>
            </a:lvl2pPr>
            <a:lvl3pPr lvl="2" algn="l">
              <a:lnSpc>
                <a:spcPct val="100000"/>
              </a:lnSpc>
              <a:spcBef>
                <a:spcPts val="0"/>
              </a:spcBef>
              <a:spcAft>
                <a:spcPts val="0"/>
              </a:spcAft>
              <a:buSzPts val="1800"/>
              <a:buFont typeface="Arial"/>
              <a:buNone/>
              <a:defRPr sz="1800"/>
            </a:lvl3pPr>
            <a:lvl4pPr lvl="3" algn="l">
              <a:lnSpc>
                <a:spcPct val="100000"/>
              </a:lnSpc>
              <a:spcBef>
                <a:spcPts val="0"/>
              </a:spcBef>
              <a:spcAft>
                <a:spcPts val="0"/>
              </a:spcAft>
              <a:buSzPts val="1800"/>
              <a:buFont typeface="Arial"/>
              <a:buNone/>
              <a:defRPr sz="1800"/>
            </a:lvl4pPr>
            <a:lvl5pPr lvl="4" algn="l">
              <a:lnSpc>
                <a:spcPct val="100000"/>
              </a:lnSpc>
              <a:spcBef>
                <a:spcPts val="0"/>
              </a:spcBef>
              <a:spcAft>
                <a:spcPts val="0"/>
              </a:spcAft>
              <a:buSzPts val="1800"/>
              <a:buFont typeface="Arial"/>
              <a:buNone/>
              <a:defRPr sz="1800"/>
            </a:lvl5pPr>
            <a:lvl6pPr lvl="5" algn="l">
              <a:lnSpc>
                <a:spcPct val="100000"/>
              </a:lnSpc>
              <a:spcBef>
                <a:spcPts val="0"/>
              </a:spcBef>
              <a:spcAft>
                <a:spcPts val="0"/>
              </a:spcAft>
              <a:buSzPts val="1800"/>
              <a:buFont typeface="Arial"/>
              <a:buNone/>
              <a:defRPr sz="1800"/>
            </a:lvl6pPr>
            <a:lvl7pPr lvl="6" algn="l">
              <a:lnSpc>
                <a:spcPct val="100000"/>
              </a:lnSpc>
              <a:spcBef>
                <a:spcPts val="0"/>
              </a:spcBef>
              <a:spcAft>
                <a:spcPts val="0"/>
              </a:spcAft>
              <a:buSzPts val="1800"/>
              <a:buFont typeface="Arial"/>
              <a:buNone/>
              <a:defRPr sz="1800"/>
            </a:lvl7pPr>
            <a:lvl8pPr lvl="7" algn="l">
              <a:lnSpc>
                <a:spcPct val="100000"/>
              </a:lnSpc>
              <a:spcBef>
                <a:spcPts val="0"/>
              </a:spcBef>
              <a:spcAft>
                <a:spcPts val="0"/>
              </a:spcAft>
              <a:buSzPts val="1800"/>
              <a:buFont typeface="Arial"/>
              <a:buNone/>
              <a:defRPr sz="1800"/>
            </a:lvl8pPr>
            <a:lvl9pPr lvl="8" algn="l">
              <a:lnSpc>
                <a:spcPct val="100000"/>
              </a:lnSpc>
              <a:spcBef>
                <a:spcPts val="0"/>
              </a:spcBef>
              <a:spcAft>
                <a:spcPts val="0"/>
              </a:spcAft>
              <a:buSzPts val="1800"/>
              <a:buFont typeface="Arial"/>
              <a:buNone/>
              <a:defRPr sz="1800"/>
            </a:lvl9pPr>
          </a:lstStyle>
          <a:p>
            <a:endParaRPr/>
          </a:p>
        </p:txBody>
      </p:sp>
      <p:sp>
        <p:nvSpPr>
          <p:cNvPr id="142" name="Google Shape;142;g2ab63250492_0_237"/>
          <p:cNvSpPr txBox="1">
            <a:spLocks noGrp="1"/>
          </p:cNvSpPr>
          <p:nvPr>
            <p:ph type="body" idx="1"/>
          </p:nvPr>
        </p:nvSpPr>
        <p:spPr>
          <a:xfrm rot="5400000">
            <a:off x="541347" y="190486"/>
            <a:ext cx="5851500" cy="6019800"/>
          </a:xfrm>
          <a:prstGeom prst="rect">
            <a:avLst/>
          </a:prstGeom>
          <a:noFill/>
          <a:ln>
            <a:noFill/>
          </a:ln>
        </p:spPr>
        <p:txBody>
          <a:bodyPr spcFirstLastPara="1" wrap="square" lIns="91425" tIns="91425" rIns="91425" bIns="91425" anchor="t" anchorCtr="0">
            <a:noAutofit/>
          </a:bodyPr>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3" name="Google Shape;143;g2ab63250492_0_237"/>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4" name="Google Shape;144;g2ab63250492_0_237"/>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5" name="Google Shape;145;g2ab63250492_0_23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5"/>
        <p:cNvGrpSpPr/>
        <p:nvPr/>
      </p:nvGrpSpPr>
      <p:grpSpPr>
        <a:xfrm>
          <a:off x="0" y="0"/>
          <a:ext cx="0" cy="0"/>
          <a:chOff x="0" y="0"/>
          <a:chExt cx="0" cy="0"/>
        </a:xfrm>
      </p:grpSpPr>
      <p:sp>
        <p:nvSpPr>
          <p:cNvPr id="26" name="Google Shape;26;p8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8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28" name="Google Shape;28;p8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29" name="Google Shape;29;p8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8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8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8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5" name="Google Shape;35;p8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6" name="Google Shape;36;p8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7" name="Google Shape;37;p8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8" name="Google Shape;38;p8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8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8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1"/>
        <p:cNvGrpSpPr/>
        <p:nvPr/>
      </p:nvGrpSpPr>
      <p:grpSpPr>
        <a:xfrm>
          <a:off x="0" y="0"/>
          <a:ext cx="0" cy="0"/>
          <a:chOff x="0" y="0"/>
          <a:chExt cx="0" cy="0"/>
        </a:xfrm>
      </p:grpSpPr>
      <p:sp>
        <p:nvSpPr>
          <p:cNvPr id="42" name="Google Shape;42;p78"/>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44" name="Google Shape;44;p7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7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7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7"/>
        <p:cNvGrpSpPr/>
        <p:nvPr/>
      </p:nvGrpSpPr>
      <p:grpSpPr>
        <a:xfrm>
          <a:off x="0" y="0"/>
          <a:ext cx="0" cy="0"/>
          <a:chOff x="0" y="0"/>
          <a:chExt cx="0" cy="0"/>
        </a:xfrm>
      </p:grpSpPr>
      <p:sp>
        <p:nvSpPr>
          <p:cNvPr id="48" name="Google Shape;48;p79"/>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7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50" name="Google Shape;50;p7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8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8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8"/>
        <p:cNvGrpSpPr/>
        <p:nvPr/>
      </p:nvGrpSpPr>
      <p:grpSpPr>
        <a:xfrm>
          <a:off x="0" y="0"/>
          <a:ext cx="0" cy="0"/>
          <a:chOff x="0" y="0"/>
          <a:chExt cx="0" cy="0"/>
        </a:xfrm>
      </p:grpSpPr>
      <p:sp>
        <p:nvSpPr>
          <p:cNvPr id="59" name="Google Shape;59;p8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83"/>
          <p:cNvSpPr>
            <a:spLocks noGrp="1"/>
          </p:cNvSpPr>
          <p:nvPr>
            <p:ph type="pic" idx="2"/>
          </p:nvPr>
        </p:nvSpPr>
        <p:spPr>
          <a:xfrm>
            <a:off x="1792288" y="612775"/>
            <a:ext cx="5486400" cy="4114800"/>
          </a:xfrm>
          <a:prstGeom prst="rect">
            <a:avLst/>
          </a:prstGeom>
          <a:noFill/>
          <a:ln>
            <a:noFill/>
          </a:ln>
        </p:spPr>
      </p:sp>
      <p:sp>
        <p:nvSpPr>
          <p:cNvPr id="61" name="Google Shape;61;p8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8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8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8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5"/>
        <p:cNvGrpSpPr/>
        <p:nvPr/>
      </p:nvGrpSpPr>
      <p:grpSpPr>
        <a:xfrm>
          <a:off x="0" y="0"/>
          <a:ext cx="0" cy="0"/>
          <a:chOff x="0" y="0"/>
          <a:chExt cx="0" cy="0"/>
        </a:xfrm>
      </p:grpSpPr>
      <p:sp>
        <p:nvSpPr>
          <p:cNvPr id="66" name="Google Shape;66;p8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84"/>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8" name="Google Shape;68;p8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8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8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6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7"/>
        <p:cNvGrpSpPr/>
        <p:nvPr/>
      </p:nvGrpSpPr>
      <p:grpSpPr>
        <a:xfrm>
          <a:off x="0" y="0"/>
          <a:ext cx="0" cy="0"/>
          <a:chOff x="0" y="0"/>
          <a:chExt cx="0" cy="0"/>
        </a:xfrm>
      </p:grpSpPr>
      <p:sp>
        <p:nvSpPr>
          <p:cNvPr id="78" name="Google Shape;78;g2ab63250492_0_168"/>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F2F2F2"/>
              </a:buClr>
              <a:buSzPts val="3200"/>
              <a:buFont typeface="Calibri"/>
              <a:buNone/>
              <a:defRPr sz="3200" b="0" i="0" u="none" strike="noStrike" cap="none">
                <a:solidFill>
                  <a:srgbClr val="F2F2F2"/>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Arial"/>
              <a:buNone/>
              <a:defRPr sz="1800" b="0" i="0" u="none" strike="noStrike" cap="none">
                <a:solidFill>
                  <a:srgbClr val="000000"/>
                </a:solidFill>
                <a:latin typeface="Arial"/>
                <a:ea typeface="Arial"/>
                <a:cs typeface="Arial"/>
                <a:sym typeface="Arial"/>
              </a:defRPr>
            </a:lvl9pPr>
          </a:lstStyle>
          <a:p>
            <a:endParaRPr/>
          </a:p>
        </p:txBody>
      </p:sp>
      <p:sp>
        <p:nvSpPr>
          <p:cNvPr id="79" name="Google Shape;79;g2ab63250492_0_168"/>
          <p:cNvSpPr txBox="1">
            <a:spLocks noGrp="1"/>
          </p:cNvSpPr>
          <p:nvPr>
            <p:ph type="body" idx="1"/>
          </p:nvPr>
        </p:nvSpPr>
        <p:spPr>
          <a:xfrm>
            <a:off x="457200" y="1600200"/>
            <a:ext cx="8229600" cy="45261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0" name="Google Shape;80;g2ab63250492_0_168"/>
          <p:cNvSpPr txBox="1">
            <a:spLocks noGrp="1"/>
          </p:cNvSpPr>
          <p:nvPr>
            <p:ph type="dt" idx="10"/>
          </p:nvPr>
        </p:nvSpPr>
        <p:spPr>
          <a:xfrm>
            <a:off x="457200" y="6356350"/>
            <a:ext cx="2133600" cy="365100"/>
          </a:xfrm>
          <a:prstGeom prst="rect">
            <a:avLst/>
          </a:prstGeom>
          <a:noFill/>
          <a:ln>
            <a:noFill/>
          </a:ln>
        </p:spPr>
        <p:txBody>
          <a:bodyPr spcFirstLastPara="1" wrap="square" lIns="91425" tIns="91425" rIns="91425" bIns="91425" anchor="ctr" anchorCtr="0">
            <a:noAutofit/>
          </a:bodyPr>
          <a:lstStyle>
            <a:lvl1pPr marR="0" lvl="0" algn="l"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1" name="Google Shape;81;g2ab63250492_0_168"/>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g2ab63250492_0_16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3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
          <p:cNvSpPr/>
          <p:nvPr/>
        </p:nvSpPr>
        <p:spPr>
          <a:xfrm>
            <a:off x="465924" y="3867992"/>
            <a:ext cx="8038979" cy="218517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2400" b="0" i="0" u="none" strike="noStrike" cap="none">
                <a:solidFill>
                  <a:srgbClr val="0C0C0C"/>
                </a:solidFill>
                <a:latin typeface="Calibri"/>
                <a:ea typeface="Calibri"/>
                <a:cs typeface="Calibri"/>
                <a:sym typeface="Calibri"/>
              </a:rPr>
              <a:t>4.3 WG3: Tsunami Warning Dissemination and Communication Progress Report and Recommendations</a:t>
            </a:r>
            <a:endParaRPr sz="2400" b="0" i="0" u="none" strike="noStrike" cap="none">
              <a:solidFill>
                <a:srgbClr val="0C0C0C"/>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endParaRPr sz="2800" b="0" i="0" u="none" strike="noStrike" cap="none">
              <a:solidFill>
                <a:srgbClr val="0C0C0C"/>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r>
              <a:rPr lang="en-US" sz="2000" b="0" i="0" u="none" strike="noStrike" cap="none">
                <a:solidFill>
                  <a:srgbClr val="0C0C0C"/>
                </a:solidFill>
                <a:latin typeface="Calibri"/>
                <a:ea typeface="Calibri"/>
                <a:cs typeface="Calibri"/>
                <a:sym typeface="Calibri"/>
              </a:rPr>
              <a:t>Christa von Hillebrandt, Chair</a:t>
            </a:r>
            <a:endParaRPr/>
          </a:p>
          <a:p>
            <a:pPr marL="0" marR="0" lvl="0" indent="0" algn="l" rtl="0">
              <a:lnSpc>
                <a:spcPct val="100000"/>
              </a:lnSpc>
              <a:spcBef>
                <a:spcPts val="0"/>
              </a:spcBef>
              <a:spcAft>
                <a:spcPts val="0"/>
              </a:spcAft>
              <a:buClr>
                <a:srgbClr val="000000"/>
              </a:buClr>
              <a:buSzPts val="3500"/>
              <a:buFont typeface="Arial"/>
              <a:buNone/>
            </a:pPr>
            <a:r>
              <a:rPr lang="en-US" sz="2000" b="0" i="0" u="none" strike="noStrike" cap="none">
                <a:solidFill>
                  <a:srgbClr val="0C0C0C"/>
                </a:solidFill>
                <a:latin typeface="Calibri"/>
                <a:ea typeface="Calibri"/>
                <a:cs typeface="Calibri"/>
                <a:sym typeface="Calibri"/>
              </a:rPr>
              <a:t>Susan Hodge, Vice Chair</a:t>
            </a:r>
            <a:endParaRPr sz="2000" b="0" i="0" u="none" strike="noStrike" cap="none">
              <a:solidFill>
                <a:srgbClr val="0C0C0C"/>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500"/>
              <a:buFont typeface="Arial"/>
              <a:buNone/>
            </a:pPr>
            <a:endParaRPr sz="2000" b="0" i="0" u="none" strike="noStrike" cap="none">
              <a:solidFill>
                <a:srgbClr val="0C0C0C"/>
              </a:solidFill>
              <a:latin typeface="Times New Roman"/>
              <a:ea typeface="Times New Roman"/>
              <a:cs typeface="Times New Roman"/>
              <a:sym typeface="Times New Roman"/>
            </a:endParaRPr>
          </a:p>
        </p:txBody>
      </p:sp>
      <p:sp>
        <p:nvSpPr>
          <p:cNvPr id="151" name="Google Shape;151;p1"/>
          <p:cNvSpPr txBox="1"/>
          <p:nvPr/>
        </p:nvSpPr>
        <p:spPr>
          <a:xfrm>
            <a:off x="7250809" y="6364285"/>
            <a:ext cx="3786382" cy="307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Times New Roman"/>
                <a:ea typeface="Times New Roman"/>
                <a:cs typeface="Times New Roman"/>
                <a:sym typeface="Times New Roman"/>
              </a:rPr>
              <a:t>#TSUNAMIREADY</a:t>
            </a:r>
            <a:endParaRPr sz="1400" b="0" i="0" u="none" strike="noStrike" cap="none">
              <a:solidFill>
                <a:srgbClr val="000000"/>
              </a:solidFill>
              <a:latin typeface="Arial"/>
              <a:ea typeface="Arial"/>
              <a:cs typeface="Arial"/>
              <a:sym typeface="Arial"/>
            </a:endParaRPr>
          </a:p>
        </p:txBody>
      </p:sp>
      <p:sp>
        <p:nvSpPr>
          <p:cNvPr id="152" name="Google Shape;152;p1"/>
          <p:cNvSpPr txBox="1"/>
          <p:nvPr/>
        </p:nvSpPr>
        <p:spPr>
          <a:xfrm>
            <a:off x="5127578" y="5674421"/>
            <a:ext cx="3786300" cy="553968"/>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2400"/>
              <a:buFont typeface="Arial"/>
              <a:buNone/>
            </a:pPr>
            <a:r>
              <a:rPr lang="en-US" sz="2400">
                <a:solidFill>
                  <a:schemeClr val="dk1"/>
                </a:solidFill>
                <a:latin typeface="Calibri"/>
                <a:ea typeface="Calibri"/>
                <a:cs typeface="Calibri"/>
                <a:sym typeface="Calibri"/>
              </a:rPr>
              <a:t>January 24</a:t>
            </a:r>
            <a:r>
              <a:rPr lang="en-US" sz="2400" b="0" i="0" u="none" strike="noStrike" cap="none">
                <a:solidFill>
                  <a:schemeClr val="dk1"/>
                </a:solidFill>
                <a:latin typeface="Calibri"/>
                <a:ea typeface="Calibri"/>
                <a:cs typeface="Calibri"/>
                <a:sym typeface="Calibri"/>
              </a:rPr>
              <a:t>, 202</a:t>
            </a:r>
            <a:r>
              <a:rPr lang="en-US" sz="2400">
                <a:solidFill>
                  <a:schemeClr val="dk1"/>
                </a:solidFill>
                <a:latin typeface="Calibri"/>
                <a:ea typeface="Calibri"/>
                <a:cs typeface="Calibri"/>
                <a:sym typeface="Calibri"/>
              </a:rPr>
              <a:t>5</a:t>
            </a:r>
            <a:endParaRPr sz="2400" b="0" i="0" u="none" strike="noStrike" cap="none">
              <a:solidFill>
                <a:schemeClr val="dk1"/>
              </a:solidFill>
              <a:latin typeface="Calibri"/>
              <a:ea typeface="Calibri"/>
              <a:cs typeface="Calibri"/>
              <a:sym typeface="Calibri"/>
            </a:endParaRPr>
          </a:p>
        </p:txBody>
      </p:sp>
      <p:sp>
        <p:nvSpPr>
          <p:cNvPr id="153" name="Google Shape;153;p1"/>
          <p:cNvSpPr txBox="1"/>
          <p:nvPr/>
        </p:nvSpPr>
        <p:spPr>
          <a:xfrm>
            <a:off x="218378" y="1529985"/>
            <a:ext cx="8695500" cy="2147100"/>
          </a:xfrm>
          <a:prstGeom prst="rect">
            <a:avLst/>
          </a:prstGeom>
          <a:noFill/>
          <a:ln>
            <a:noFill/>
          </a:ln>
        </p:spPr>
        <p:txBody>
          <a:bodyPr spcFirstLastPara="1" wrap="square" lIns="91425" tIns="91425" rIns="91425" bIns="91425" anchor="t" anchorCtr="0">
            <a:spAutoFit/>
          </a:bodyPr>
          <a:lstStyle/>
          <a:p>
            <a:pPr marL="0" marR="0" lvl="0" indent="0" algn="ctr" rtl="0">
              <a:lnSpc>
                <a:spcPct val="115000"/>
              </a:lnSpc>
              <a:spcBef>
                <a:spcPts val="0"/>
              </a:spcBef>
              <a:spcAft>
                <a:spcPts val="0"/>
              </a:spcAft>
              <a:buClr>
                <a:srgbClr val="000000"/>
              </a:buClr>
              <a:buSzPts val="1800"/>
              <a:buFont typeface="Arial"/>
              <a:buNone/>
            </a:pPr>
            <a:endParaRPr sz="1800" b="1" i="0" u="none" strike="noStrike" cap="none">
              <a:solidFill>
                <a:schemeClr val="dk1"/>
              </a:solidFill>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2400"/>
              <a:buFont typeface="Arial"/>
              <a:buNone/>
            </a:pPr>
            <a:r>
              <a:rPr lang="en-US" sz="2400" b="1" i="0" u="none" strike="noStrike" cap="none">
                <a:solidFill>
                  <a:schemeClr val="dk1"/>
                </a:solidFill>
                <a:highlight>
                  <a:srgbClr val="FFFFFF"/>
                </a:highlight>
                <a:latin typeface="Calibri"/>
                <a:ea typeface="Calibri"/>
                <a:cs typeface="Calibri"/>
                <a:sym typeface="Calibri"/>
              </a:rPr>
              <a:t>The Intergovernmental Coordination Group for the Tsunami and Other Coastal Hazards Warning System for the Caribbean and Adjacent Regions (ICG/CARIBE-EWS)</a:t>
            </a:r>
            <a:endParaRPr/>
          </a:p>
          <a:p>
            <a:pPr marL="0" marR="0" lvl="0" indent="0" algn="ctr" rtl="0">
              <a:lnSpc>
                <a:spcPct val="115000"/>
              </a:lnSpc>
              <a:spcBef>
                <a:spcPts val="0"/>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p:txBody>
      </p:sp>
      <p:pic>
        <p:nvPicPr>
          <p:cNvPr id="154" name="Google Shape;154;p1"/>
          <p:cNvPicPr preferRelativeResize="0"/>
          <p:nvPr/>
        </p:nvPicPr>
        <p:blipFill rotWithShape="1">
          <a:blip r:embed="rId3">
            <a:alphaModFix/>
          </a:blip>
          <a:srcRect/>
          <a:stretch/>
        </p:blipFill>
        <p:spPr>
          <a:xfrm>
            <a:off x="3801674" y="56707"/>
            <a:ext cx="1528907" cy="147327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3251f3b83c7_0_24"/>
          <p:cNvSpPr txBox="1">
            <a:spLocks noGrp="1"/>
          </p:cNvSpPr>
          <p:nvPr>
            <p:ph type="title"/>
          </p:nvPr>
        </p:nvSpPr>
        <p:spPr>
          <a:xfrm>
            <a:off x="711600" y="373525"/>
            <a:ext cx="7720800" cy="652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990"/>
              <a:buFont typeface="Arial"/>
              <a:buNone/>
            </a:pPr>
            <a:r>
              <a:rPr lang="en-US"/>
              <a:t>Inventory of Tsunami Warning Dissemination and Communication Methods for the Caribbean and Adjacent Regions</a:t>
            </a:r>
            <a:endParaRPr/>
          </a:p>
        </p:txBody>
      </p:sp>
      <p:graphicFrame>
        <p:nvGraphicFramePr>
          <p:cNvPr id="223" name="Google Shape;223;g3251f3b83c7_0_24"/>
          <p:cNvGraphicFramePr/>
          <p:nvPr/>
        </p:nvGraphicFramePr>
        <p:xfrm>
          <a:off x="581025" y="1444425"/>
          <a:ext cx="7981950" cy="4653700"/>
        </p:xfrm>
        <a:graphic>
          <a:graphicData uri="http://schemas.openxmlformats.org/drawingml/2006/table">
            <a:tbl>
              <a:tblPr>
                <a:noFill/>
                <a:tableStyleId>{FCC331A1-8824-4FF7-8186-FACE7CEE1BA7}</a:tableStyleId>
              </a:tblPr>
              <a:tblGrid>
                <a:gridCol w="3448050">
                  <a:extLst>
                    <a:ext uri="{9D8B030D-6E8A-4147-A177-3AD203B41FA5}">
                      <a16:colId xmlns:a16="http://schemas.microsoft.com/office/drawing/2014/main" val="20000"/>
                    </a:ext>
                  </a:extLst>
                </a:gridCol>
                <a:gridCol w="1533525">
                  <a:extLst>
                    <a:ext uri="{9D8B030D-6E8A-4147-A177-3AD203B41FA5}">
                      <a16:colId xmlns:a16="http://schemas.microsoft.com/office/drawing/2014/main" val="20001"/>
                    </a:ext>
                  </a:extLst>
                </a:gridCol>
                <a:gridCol w="2019300">
                  <a:extLst>
                    <a:ext uri="{9D8B030D-6E8A-4147-A177-3AD203B41FA5}">
                      <a16:colId xmlns:a16="http://schemas.microsoft.com/office/drawing/2014/main" val="20002"/>
                    </a:ext>
                  </a:extLst>
                </a:gridCol>
                <a:gridCol w="981075">
                  <a:extLst>
                    <a:ext uri="{9D8B030D-6E8A-4147-A177-3AD203B41FA5}">
                      <a16:colId xmlns:a16="http://schemas.microsoft.com/office/drawing/2014/main" val="20003"/>
                    </a:ext>
                  </a:extLst>
                </a:gridCol>
              </a:tblGrid>
              <a:tr h="350575">
                <a:tc>
                  <a:txBody>
                    <a:bodyPr/>
                    <a:lstStyle/>
                    <a:p>
                      <a:pPr marL="0" lvl="0" indent="0" algn="l" rtl="0">
                        <a:lnSpc>
                          <a:spcPct val="100000"/>
                        </a:lnSpc>
                        <a:spcBef>
                          <a:spcPts val="0"/>
                        </a:spcBef>
                        <a:spcAft>
                          <a:spcPts val="0"/>
                        </a:spcAft>
                        <a:buNone/>
                      </a:pPr>
                      <a:r>
                        <a:rPr lang="en-US" sz="1000" b="1"/>
                        <a:t>METHOD</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RECEPTION</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DISSEMINATION</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TOTAL</a:t>
                      </a:r>
                      <a:endParaRPr sz="1000" b="1"/>
                    </a:p>
                  </a:txBody>
                  <a:tcPr marL="68575" marR="68575" marT="91425" marB="91425"/>
                </a:tc>
                <a:extLst>
                  <a:ext uri="{0D108BD9-81ED-4DB2-BD59-A6C34878D82A}">
                    <a16:rowId xmlns:a16="http://schemas.microsoft.com/office/drawing/2014/main" val="10000"/>
                  </a:ext>
                </a:extLst>
              </a:tr>
              <a:tr h="478125">
                <a:tc>
                  <a:txBody>
                    <a:bodyPr/>
                    <a:lstStyle/>
                    <a:p>
                      <a:pPr marL="0" lvl="0" indent="0" algn="l" rtl="0">
                        <a:lnSpc>
                          <a:spcPct val="115000"/>
                        </a:lnSpc>
                        <a:spcBef>
                          <a:spcPts val="0"/>
                        </a:spcBef>
                        <a:spcAft>
                          <a:spcPts val="0"/>
                        </a:spcAft>
                        <a:buNone/>
                      </a:pPr>
                      <a:r>
                        <a:rPr lang="en-US" sz="1000" b="1">
                          <a:solidFill>
                            <a:srgbClr val="333E48"/>
                          </a:solidFill>
                        </a:rPr>
                        <a:t>EMWIN/HRIT</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B w="7625" cap="flat" cmpd="sng">
                      <a:solidFill>
                        <a:srgbClr val="FFFFFF"/>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3</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0</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3</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B w="7625" cap="flat" cmpd="sng">
                      <a:solidFill>
                        <a:srgbClr val="D0D2D3"/>
                      </a:solidFill>
                      <a:prstDash val="solid"/>
                      <a:round/>
                      <a:headEnd type="none" w="sm" len="sm"/>
                      <a:tailEnd type="none" w="sm" len="sm"/>
                    </a:lnB>
                    <a:solidFill>
                      <a:srgbClr val="F2F2F2"/>
                    </a:solidFill>
                  </a:tcPr>
                </a:tc>
                <a:extLst>
                  <a:ext uri="{0D108BD9-81ED-4DB2-BD59-A6C34878D82A}">
                    <a16:rowId xmlns:a16="http://schemas.microsoft.com/office/drawing/2014/main" val="10001"/>
                  </a:ext>
                </a:extLst>
              </a:tr>
              <a:tr h="478125">
                <a:tc>
                  <a:txBody>
                    <a:bodyPr/>
                    <a:lstStyle/>
                    <a:p>
                      <a:pPr marL="0" lvl="0" indent="0" algn="l" rtl="0">
                        <a:lnSpc>
                          <a:spcPct val="115000"/>
                        </a:lnSpc>
                        <a:spcBef>
                          <a:spcPts val="0"/>
                        </a:spcBef>
                        <a:spcAft>
                          <a:spcPts val="0"/>
                        </a:spcAft>
                        <a:buNone/>
                      </a:pPr>
                      <a:r>
                        <a:rPr lang="en-US" sz="1000" b="1">
                          <a:solidFill>
                            <a:srgbClr val="333E48"/>
                          </a:solidFill>
                        </a:rPr>
                        <a:t>Emergency broadcast radios (e.g. NOAA Weather Radio)</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3</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3</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extLst>
                  <a:ext uri="{0D108BD9-81ED-4DB2-BD59-A6C34878D82A}">
                    <a16:rowId xmlns:a16="http://schemas.microsoft.com/office/drawing/2014/main" val="10002"/>
                  </a:ext>
                </a:extLst>
              </a:tr>
              <a:tr h="478125">
                <a:tc>
                  <a:txBody>
                    <a:bodyPr/>
                    <a:lstStyle/>
                    <a:p>
                      <a:pPr marL="0" lvl="0" indent="0" algn="l" rtl="0">
                        <a:lnSpc>
                          <a:spcPct val="115000"/>
                        </a:lnSpc>
                        <a:spcBef>
                          <a:spcPts val="0"/>
                        </a:spcBef>
                        <a:spcAft>
                          <a:spcPts val="0"/>
                        </a:spcAft>
                        <a:buNone/>
                      </a:pPr>
                      <a:r>
                        <a:rPr lang="en-US" sz="1000" b="1">
                          <a:solidFill>
                            <a:srgbClr val="333E48"/>
                          </a:solidFill>
                        </a:rPr>
                        <a:t>Advanced Weather Interactive Processing System (AWIPS)</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2</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2</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extLst>
                  <a:ext uri="{0D108BD9-81ED-4DB2-BD59-A6C34878D82A}">
                    <a16:rowId xmlns:a16="http://schemas.microsoft.com/office/drawing/2014/main" val="10003"/>
                  </a:ext>
                </a:extLst>
              </a:tr>
              <a:tr h="478125">
                <a:tc>
                  <a:txBody>
                    <a:bodyPr/>
                    <a:lstStyle/>
                    <a:p>
                      <a:pPr marL="0" lvl="0" indent="0" algn="l" rtl="0">
                        <a:lnSpc>
                          <a:spcPct val="115000"/>
                        </a:lnSpc>
                        <a:spcBef>
                          <a:spcPts val="0"/>
                        </a:spcBef>
                        <a:spcAft>
                          <a:spcPts val="0"/>
                        </a:spcAft>
                        <a:buNone/>
                      </a:pPr>
                      <a:r>
                        <a:rPr lang="en-US" sz="1000" b="1">
                          <a:solidFill>
                            <a:srgbClr val="333E48"/>
                          </a:solidFill>
                        </a:rPr>
                        <a:t>GEONETCast Americas (GNC-A)</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2</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0</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sz="1000" b="1">
                          <a:solidFill>
                            <a:srgbClr val="333E48"/>
                          </a:solidFill>
                        </a:rPr>
                        <a:t>2</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tcPr>
                </a:tc>
                <a:extLst>
                  <a:ext uri="{0D108BD9-81ED-4DB2-BD59-A6C34878D82A}">
                    <a16:rowId xmlns:a16="http://schemas.microsoft.com/office/drawing/2014/main" val="10004"/>
                  </a:ext>
                </a:extLst>
              </a:tr>
              <a:tr h="478125">
                <a:tc>
                  <a:txBody>
                    <a:bodyPr/>
                    <a:lstStyle/>
                    <a:p>
                      <a:pPr marL="0" lvl="0" indent="0" algn="l" rtl="0">
                        <a:lnSpc>
                          <a:spcPct val="115000"/>
                        </a:lnSpc>
                        <a:spcBef>
                          <a:spcPts val="0"/>
                        </a:spcBef>
                        <a:spcAft>
                          <a:spcPts val="0"/>
                        </a:spcAft>
                        <a:buNone/>
                      </a:pPr>
                      <a:r>
                        <a:rPr lang="en-US" sz="1000" b="1">
                          <a:solidFill>
                            <a:srgbClr val="333E48"/>
                          </a:solidFill>
                        </a:rPr>
                        <a:t>AISR/AFTN</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0</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478125">
                <a:tc>
                  <a:txBody>
                    <a:bodyPr/>
                    <a:lstStyle/>
                    <a:p>
                      <a:pPr marL="0" lvl="0" indent="0" algn="l" rtl="0">
                        <a:lnSpc>
                          <a:spcPct val="115000"/>
                        </a:lnSpc>
                        <a:spcBef>
                          <a:spcPts val="0"/>
                        </a:spcBef>
                        <a:spcAft>
                          <a:spcPts val="0"/>
                        </a:spcAft>
                        <a:buNone/>
                      </a:pPr>
                      <a:r>
                        <a:rPr lang="en-US" sz="1000" b="1">
                          <a:solidFill>
                            <a:srgbClr val="333E48"/>
                          </a:solidFill>
                        </a:rPr>
                        <a:t>RANET Alert Watcher (RAW)</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0</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78125">
                <a:tc>
                  <a:txBody>
                    <a:bodyPr/>
                    <a:lstStyle/>
                    <a:p>
                      <a:pPr marL="0" lvl="0" indent="0" algn="l" rtl="0">
                        <a:lnSpc>
                          <a:spcPct val="115000"/>
                        </a:lnSpc>
                        <a:spcBef>
                          <a:spcPts val="0"/>
                        </a:spcBef>
                        <a:spcAft>
                          <a:spcPts val="0"/>
                        </a:spcAft>
                        <a:buNone/>
                      </a:pPr>
                      <a:r>
                        <a:rPr lang="en-US" sz="1000" b="1">
                          <a:solidFill>
                            <a:srgbClr val="333E48"/>
                          </a:solidFill>
                        </a:rPr>
                        <a:t>Really Simple Syndication (RSS)</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0</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478125">
                <a:tc>
                  <a:txBody>
                    <a:bodyPr/>
                    <a:lstStyle/>
                    <a:p>
                      <a:pPr marL="0" lvl="0" indent="0" algn="l" rtl="0">
                        <a:lnSpc>
                          <a:spcPct val="115000"/>
                        </a:lnSpc>
                        <a:spcBef>
                          <a:spcPts val="0"/>
                        </a:spcBef>
                        <a:spcAft>
                          <a:spcPts val="0"/>
                        </a:spcAft>
                        <a:buNone/>
                      </a:pPr>
                      <a:r>
                        <a:rPr lang="en-US" sz="1000" b="1">
                          <a:solidFill>
                            <a:srgbClr val="333E48"/>
                          </a:solidFill>
                        </a:rPr>
                        <a:t>Slack</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lnB w="7625" cap="flat" cmpd="sng">
                      <a:solidFill>
                        <a:srgbClr val="FFFFFF"/>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lnB w="7625" cap="flat" cmpd="sng">
                      <a:solidFill>
                        <a:srgbClr val="D0D2D3"/>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r h="478125">
                <a:tc>
                  <a:txBody>
                    <a:bodyPr/>
                    <a:lstStyle/>
                    <a:p>
                      <a:pPr marL="0" lvl="0" indent="0" algn="l" rtl="0">
                        <a:lnSpc>
                          <a:spcPct val="115000"/>
                        </a:lnSpc>
                        <a:spcBef>
                          <a:spcPts val="0"/>
                        </a:spcBef>
                        <a:spcAft>
                          <a:spcPts val="0"/>
                        </a:spcAft>
                        <a:buNone/>
                      </a:pPr>
                      <a:r>
                        <a:rPr lang="en-US" sz="1000" b="1">
                          <a:solidFill>
                            <a:srgbClr val="333E48"/>
                          </a:solidFill>
                        </a:rPr>
                        <a:t>WMO Global Maritime Distress and Safety System</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T w="7625" cap="flat" cmpd="sng">
                      <a:solidFill>
                        <a:srgbClr val="FFFFFF"/>
                      </a:solidFill>
                      <a:prstDash val="solid"/>
                      <a:round/>
                      <a:headEnd type="none" w="sm" len="sm"/>
                      <a:tailEnd type="none" w="sm" len="sm"/>
                    </a:lnT>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T w="7625" cap="flat" cmpd="sng">
                      <a:solidFill>
                        <a:srgbClr val="D0D2D3"/>
                      </a:solidFill>
                      <a:prstDash val="solid"/>
                      <a:round/>
                      <a:headEnd type="none" w="sm" len="sm"/>
                      <a:tailEnd type="none" w="sm" len="sm"/>
                    </a:lnT>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T w="7625" cap="flat" cmpd="sng">
                      <a:solidFill>
                        <a:srgbClr val="D0D2D3"/>
                      </a:solidFill>
                      <a:prstDash val="solid"/>
                      <a:round/>
                      <a:headEnd type="none" w="sm" len="sm"/>
                      <a:tailEnd type="none" w="sm" len="sm"/>
                    </a:lnT>
                    <a:solidFill>
                      <a:srgbClr val="F2F2F2"/>
                    </a:solidFill>
                  </a:tcPr>
                </a:tc>
                <a:extLst>
                  <a:ext uri="{0D108BD9-81ED-4DB2-BD59-A6C34878D82A}">
                    <a16:rowId xmlns:a16="http://schemas.microsoft.com/office/drawing/2014/main" val="10009"/>
                  </a:ext>
                </a:extLst>
              </a:tr>
            </a:tbl>
          </a:graphicData>
        </a:graphic>
      </p:graphicFrame>
      <p:sp>
        <p:nvSpPr>
          <p:cNvPr id="224" name="Google Shape;224;g3251f3b83c7_0_24"/>
          <p:cNvSpPr txBox="1">
            <a:spLocks noGrp="1"/>
          </p:cNvSpPr>
          <p:nvPr>
            <p:ph type="title"/>
          </p:nvPr>
        </p:nvSpPr>
        <p:spPr>
          <a:xfrm>
            <a:off x="711600" y="6168525"/>
            <a:ext cx="7720800" cy="652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100"/>
              <a:buFont typeface="Arial"/>
              <a:buNone/>
            </a:pPr>
            <a:r>
              <a:rPr lang="en-US"/>
              <a:t>Least Use</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3251f3b83c7_0_12"/>
          <p:cNvSpPr txBox="1">
            <a:spLocks noGrp="1"/>
          </p:cNvSpPr>
          <p:nvPr>
            <p:ph type="title"/>
          </p:nvPr>
        </p:nvSpPr>
        <p:spPr>
          <a:xfrm>
            <a:off x="491213" y="187100"/>
            <a:ext cx="7720800" cy="56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100"/>
              <a:buFont typeface="Arial"/>
              <a:buNone/>
            </a:pPr>
            <a:r>
              <a:rPr lang="en-US" sz="2400"/>
              <a:t>Training Priorities</a:t>
            </a:r>
            <a:endParaRPr sz="2400"/>
          </a:p>
        </p:txBody>
      </p:sp>
      <p:pic>
        <p:nvPicPr>
          <p:cNvPr id="230" name="Google Shape;230;g3251f3b83c7_0_12"/>
          <p:cNvPicPr preferRelativeResize="0"/>
          <p:nvPr/>
        </p:nvPicPr>
        <p:blipFill rotWithShape="1">
          <a:blip r:embed="rId3">
            <a:alphaModFix/>
          </a:blip>
          <a:srcRect l="17847" t="10714" r="21590"/>
          <a:stretch/>
        </p:blipFill>
        <p:spPr>
          <a:xfrm rot="-5400000">
            <a:off x="1749863" y="-301588"/>
            <a:ext cx="5644275" cy="8155050"/>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2d7c86d2ebc_0_0"/>
          <p:cNvSpPr txBox="1">
            <a:spLocks noGrp="1"/>
          </p:cNvSpPr>
          <p:nvPr>
            <p:ph type="title"/>
          </p:nvPr>
        </p:nvSpPr>
        <p:spPr>
          <a:xfrm>
            <a:off x="609150" y="156575"/>
            <a:ext cx="7925700" cy="587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990"/>
              <a:buFont typeface="Arial"/>
              <a:buNone/>
            </a:pPr>
            <a:r>
              <a:rPr lang="en-US" sz="2400"/>
              <a:t>Member States/Territoires comments </a:t>
            </a:r>
            <a:endParaRPr sz="2400"/>
          </a:p>
        </p:txBody>
      </p:sp>
      <p:sp>
        <p:nvSpPr>
          <p:cNvPr id="236" name="Google Shape;236;g2d7c86d2ebc_0_0"/>
          <p:cNvSpPr txBox="1">
            <a:spLocks noGrp="1"/>
          </p:cNvSpPr>
          <p:nvPr>
            <p:ph type="title"/>
          </p:nvPr>
        </p:nvSpPr>
        <p:spPr>
          <a:xfrm>
            <a:off x="128400" y="744275"/>
            <a:ext cx="8721300" cy="5480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endParaRPr sz="1600" b="0" dirty="0"/>
          </a:p>
          <a:p>
            <a:pPr marL="914400" lvl="0" indent="-330200" algn="l" rtl="0">
              <a:lnSpc>
                <a:spcPct val="115000"/>
              </a:lnSpc>
              <a:spcBef>
                <a:spcPts val="1000"/>
              </a:spcBef>
              <a:spcAft>
                <a:spcPts val="0"/>
              </a:spcAft>
              <a:buSzPts val="1600"/>
              <a:buChar char="●"/>
            </a:pPr>
            <a:r>
              <a:rPr lang="en-US" sz="1600" dirty="0"/>
              <a:t>Nicaragua: </a:t>
            </a:r>
            <a:r>
              <a:rPr lang="en-US" sz="1600" b="0" dirty="0"/>
              <a:t>“Referring the Fax Point, I think is important to evolve to Apps instead of Fax to disseminate information. It was a good decision to give time for the transition until March 31st, 2025”</a:t>
            </a:r>
            <a:endParaRPr sz="1600" b="0" dirty="0"/>
          </a:p>
          <a:p>
            <a:pPr marL="914400" lvl="0" indent="-330200" algn="l" rtl="0">
              <a:lnSpc>
                <a:spcPct val="115000"/>
              </a:lnSpc>
              <a:spcBef>
                <a:spcPts val="1000"/>
              </a:spcBef>
              <a:spcAft>
                <a:spcPts val="0"/>
              </a:spcAft>
              <a:buSzPts val="1600"/>
              <a:buChar char="●"/>
            </a:pPr>
            <a:r>
              <a:rPr lang="en-US" sz="1600" dirty="0"/>
              <a:t>Guatemala: </a:t>
            </a:r>
            <a:r>
              <a:rPr lang="en-US" sz="1600" b="0" dirty="0"/>
              <a:t>“For our institution, the </a:t>
            </a:r>
            <a:r>
              <a:rPr lang="en-US" sz="1600" b="0" dirty="0" err="1"/>
              <a:t>GEONETCast</a:t>
            </a:r>
            <a:r>
              <a:rPr lang="en-US" sz="1600" b="0" dirty="0"/>
              <a:t> method was of great interest since this method was intended to be implemented in the institution some years ago, however, we lacked the costs and necessary supplies to complete the project, however, we are interested in resuming training for this type of system since we do not have a wide range of reception and dissemination of information and this could be a good starting point for a new method of reception and dissemination of warning information in case of a tsunami that affects our coasts.”</a:t>
            </a:r>
            <a:endParaRPr sz="1600" b="0" dirty="0"/>
          </a:p>
          <a:p>
            <a:pPr marL="914400" lvl="0" indent="-330200" algn="l" rtl="0">
              <a:lnSpc>
                <a:spcPct val="115000"/>
              </a:lnSpc>
              <a:spcBef>
                <a:spcPts val="1000"/>
              </a:spcBef>
              <a:spcAft>
                <a:spcPts val="0"/>
              </a:spcAft>
              <a:buSzPts val="1600"/>
              <a:buChar char="●"/>
            </a:pPr>
            <a:r>
              <a:rPr lang="en-US" sz="1600" dirty="0"/>
              <a:t>Curacao:</a:t>
            </a:r>
            <a:r>
              <a:rPr lang="en-US" sz="1600" b="0" dirty="0"/>
              <a:t> “* Add use of channels for </a:t>
            </a:r>
            <a:r>
              <a:rPr lang="en-US" sz="1600" b="0" dirty="0" err="1"/>
              <a:t>whatsapp</a:t>
            </a:r>
            <a:r>
              <a:rPr lang="en-US" sz="1600" b="0" dirty="0"/>
              <a:t> for dissemination of messages as pro, and con the use of </a:t>
            </a:r>
            <a:r>
              <a:rPr lang="en-US" sz="1600" b="0" dirty="0" err="1"/>
              <a:t>whatsapp</a:t>
            </a:r>
            <a:r>
              <a:rPr lang="en-US" sz="1600" b="0" dirty="0"/>
              <a:t> group for disseminating messages to larger groups is cumbersome. * Chapter on Volcanic generated Tsunamis is very technical, should be revised to layman's terms”</a:t>
            </a:r>
            <a:endParaRPr sz="1600" b="0" dirty="0"/>
          </a:p>
          <a:p>
            <a:pPr marL="914400" lvl="0" indent="-330200">
              <a:lnSpc>
                <a:spcPct val="115000"/>
              </a:lnSpc>
              <a:spcBef>
                <a:spcPts val="1000"/>
              </a:spcBef>
              <a:spcAft>
                <a:spcPts val="1000"/>
              </a:spcAft>
              <a:buSzPts val="1600"/>
              <a:buChar char="●"/>
            </a:pPr>
            <a:r>
              <a:rPr lang="en-US" sz="1600" dirty="0"/>
              <a:t>Haiti: </a:t>
            </a:r>
            <a:r>
              <a:rPr lang="en-US" sz="1600" b="0" dirty="0"/>
              <a:t>“I suggest to translate the document in French and Spanish. The document needs some images and color in the structure. It has to be updated from time to time</a:t>
            </a:r>
            <a:r>
              <a:rPr lang="en-US" sz="1600" b="0" dirty="0"/>
              <a:t>.”</a:t>
            </a:r>
            <a:br>
              <a:rPr lang="en-US" sz="1600" b="0" dirty="0"/>
            </a:br>
            <a:r>
              <a:rPr lang="en-US" sz="1600" b="0" dirty="0" smtClean="0"/>
              <a:t/>
            </a:r>
            <a:br>
              <a:rPr lang="en-US" sz="1600" b="0" dirty="0" smtClean="0"/>
            </a:br>
            <a:r>
              <a:rPr lang="en-US" sz="1600" dirty="0" smtClean="0"/>
              <a:t>France</a:t>
            </a:r>
            <a:r>
              <a:rPr lang="en-US" sz="1600" dirty="0"/>
              <a:t>:</a:t>
            </a:r>
            <a:r>
              <a:rPr lang="en-US" sz="1600" b="0" dirty="0"/>
              <a:t> “Our NTWCs indicate that dissemination methods should be different according to the ETA: for example,  in case of far field tsunami, they will use radio and TV, while for local tsunami, they have no means to directly interrupt radio and TV programs. Can it be mention somewhere ?</a:t>
            </a:r>
            <a:br>
              <a:rPr lang="en-US" sz="1600" b="0" dirty="0"/>
            </a:br>
            <a:endParaRPr sz="1600" b="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g2d829c3ed46_0_2"/>
          <p:cNvSpPr txBox="1">
            <a:spLocks noGrp="1"/>
          </p:cNvSpPr>
          <p:nvPr>
            <p:ph type="title"/>
          </p:nvPr>
        </p:nvSpPr>
        <p:spPr>
          <a:xfrm>
            <a:off x="609150" y="234875"/>
            <a:ext cx="7925700" cy="587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990"/>
              <a:buFont typeface="Arial"/>
              <a:buNone/>
            </a:pPr>
            <a:r>
              <a:rPr lang="en-US" sz="2400" dirty="0" smtClean="0"/>
              <a:t>Feedback re Inventory and Survey</a:t>
            </a:r>
            <a:endParaRPr sz="2400" dirty="0"/>
          </a:p>
        </p:txBody>
      </p:sp>
      <p:sp>
        <p:nvSpPr>
          <p:cNvPr id="242" name="Google Shape;242;g2d829c3ed46_0_2"/>
          <p:cNvSpPr txBox="1">
            <a:spLocks noGrp="1"/>
          </p:cNvSpPr>
          <p:nvPr>
            <p:ph type="title"/>
          </p:nvPr>
        </p:nvSpPr>
        <p:spPr>
          <a:xfrm>
            <a:off x="305200" y="742000"/>
            <a:ext cx="8229600" cy="5683800"/>
          </a:xfrm>
          <a:prstGeom prst="rect">
            <a:avLst/>
          </a:prstGeom>
          <a:noFill/>
          <a:ln>
            <a:noFill/>
          </a:ln>
        </p:spPr>
        <p:txBody>
          <a:bodyPr spcFirstLastPara="1" wrap="square" lIns="91425" tIns="45700" rIns="91425" bIns="45700" anchor="ctr" anchorCtr="0">
            <a:noAutofit/>
          </a:bodyPr>
          <a:lstStyle/>
          <a:p>
            <a:pPr marL="584200" lvl="0">
              <a:lnSpc>
                <a:spcPct val="115000"/>
              </a:lnSpc>
              <a:buSzPts val="1600"/>
            </a:pPr>
            <a:r>
              <a:rPr lang="en-US" dirty="0" smtClean="0"/>
              <a:t>Noting </a:t>
            </a:r>
            <a:r>
              <a:rPr lang="en-US" dirty="0"/>
              <a:t>the strong interest of the MS on training on CAP </a:t>
            </a:r>
            <a:r>
              <a:rPr lang="en-US" dirty="0" smtClean="0"/>
              <a:t/>
            </a:r>
            <a:br>
              <a:rPr lang="en-US" dirty="0" smtClean="0"/>
            </a:br>
            <a:r>
              <a:rPr lang="en-US" dirty="0"/>
              <a:t/>
            </a:r>
            <a:br>
              <a:rPr lang="en-US" dirty="0"/>
            </a:br>
            <a:r>
              <a:rPr lang="en-US" dirty="0" smtClean="0"/>
              <a:t>UNDRR informed that as part of EW4ALL initiatives regional and national CAP trainings have been taken place, but the focus has been </a:t>
            </a:r>
            <a:r>
              <a:rPr lang="en-US" dirty="0" err="1" smtClean="0"/>
              <a:t>Hydromet</a:t>
            </a:r>
            <a:r>
              <a:rPr lang="en-US" dirty="0" smtClean="0"/>
              <a:t> offices</a:t>
            </a:r>
            <a:br>
              <a:rPr lang="en-US" dirty="0" smtClean="0"/>
            </a:br>
            <a:r>
              <a:rPr lang="en-US" dirty="0"/>
              <a:t/>
            </a:r>
            <a:br>
              <a:rPr lang="en-US" dirty="0"/>
            </a:br>
            <a:r>
              <a:rPr lang="en-US" dirty="0" smtClean="0"/>
              <a:t>Given that 60% of tsunami warning authorities in the Caribbean are not </a:t>
            </a:r>
            <a:r>
              <a:rPr lang="en-US" dirty="0" err="1" smtClean="0"/>
              <a:t>Hydromet</a:t>
            </a:r>
            <a:r>
              <a:rPr lang="en-US" dirty="0" smtClean="0"/>
              <a:t> offices</a:t>
            </a:r>
            <a:br>
              <a:rPr lang="en-US" dirty="0" smtClean="0"/>
            </a:br>
            <a:r>
              <a:rPr lang="en-US" dirty="0" smtClean="0"/>
              <a:t/>
            </a:r>
            <a:br>
              <a:rPr lang="en-US" dirty="0" smtClean="0"/>
            </a:br>
            <a:r>
              <a:rPr lang="en-US" dirty="0" smtClean="0"/>
              <a:t>Request the </a:t>
            </a:r>
            <a:r>
              <a:rPr lang="en-US" dirty="0"/>
              <a:t>UNESCO/IOC Tsunami Resilience Sector </a:t>
            </a:r>
            <a:r>
              <a:rPr lang="en-US" dirty="0" smtClean="0"/>
              <a:t>to enhance </a:t>
            </a:r>
            <a:r>
              <a:rPr lang="en-US" dirty="0"/>
              <a:t>coordination with UNDRR, International Telecommunications Union and WMO on CAP</a:t>
            </a:r>
            <a:endParaRPr lang="en-US" dirty="0"/>
          </a:p>
        </p:txBody>
      </p:sp>
    </p:spTree>
    <p:extLst>
      <p:ext uri="{BB962C8B-B14F-4D97-AF65-F5344CB8AC3E}">
        <p14:creationId xmlns:p14="http://schemas.microsoft.com/office/powerpoint/2010/main" val="2732481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32912cbc176_0_7"/>
          <p:cNvSpPr txBox="1">
            <a:spLocks noGrp="1"/>
          </p:cNvSpPr>
          <p:nvPr>
            <p:ph type="title"/>
          </p:nvPr>
        </p:nvSpPr>
        <p:spPr>
          <a:xfrm>
            <a:off x="457200" y="181374"/>
            <a:ext cx="8229600" cy="5295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chemeClr val="dk1"/>
              </a:buClr>
              <a:buSzPct val="50000"/>
              <a:buNone/>
            </a:pPr>
            <a:r>
              <a:rPr lang="en-US" sz="3600" dirty="0"/>
              <a:t>Other Pending Actions</a:t>
            </a:r>
            <a:endParaRPr sz="3600" dirty="0"/>
          </a:p>
        </p:txBody>
      </p:sp>
      <p:sp>
        <p:nvSpPr>
          <p:cNvPr id="248" name="Google Shape;248;g32912cbc176_0_7"/>
          <p:cNvSpPr txBox="1">
            <a:spLocks noGrp="1"/>
          </p:cNvSpPr>
          <p:nvPr>
            <p:ph type="body" idx="1"/>
          </p:nvPr>
        </p:nvSpPr>
        <p:spPr>
          <a:xfrm>
            <a:off x="457200" y="920262"/>
            <a:ext cx="8229600" cy="5638799"/>
          </a:xfrm>
          <a:prstGeom prst="rect">
            <a:avLst/>
          </a:prstGeom>
          <a:noFill/>
          <a:ln>
            <a:noFill/>
          </a:ln>
        </p:spPr>
        <p:txBody>
          <a:bodyPr spcFirstLastPara="1" wrap="square" lIns="91425" tIns="45700" rIns="91425" bIns="45700" anchor="t" anchorCtr="0">
            <a:normAutofit fontScale="55000" lnSpcReduction="20000"/>
          </a:bodyPr>
          <a:lstStyle/>
          <a:p>
            <a:pPr marL="457200" lvl="0" indent="-300037" algn="l" rtl="0">
              <a:lnSpc>
                <a:spcPct val="100000"/>
              </a:lnSpc>
              <a:spcBef>
                <a:spcPts val="360"/>
              </a:spcBef>
              <a:spcAft>
                <a:spcPts val="0"/>
              </a:spcAft>
              <a:buClr>
                <a:schemeClr val="dk1"/>
              </a:buClr>
              <a:buSzPct val="56250"/>
              <a:buChar char="•"/>
            </a:pPr>
            <a:r>
              <a:rPr lang="en-US" dirty="0"/>
              <a:t>WG3 to review and revise Technical, Logistical and  Administrative Requirements of a Regional Tsunami Service Provider for CARIBE </a:t>
            </a:r>
            <a:r>
              <a:rPr lang="en-US" dirty="0" smtClean="0"/>
              <a:t>EWS.  On October </a:t>
            </a:r>
            <a:r>
              <a:rPr lang="en-US" dirty="0"/>
              <a:t>8 committee was formed </a:t>
            </a:r>
            <a:r>
              <a:rPr lang="en-US" dirty="0"/>
              <a:t> </a:t>
            </a:r>
            <a:r>
              <a:rPr lang="en-US" dirty="0" smtClean="0"/>
              <a:t>but was not able to meet</a:t>
            </a:r>
            <a:r>
              <a:rPr lang="en-US" dirty="0" smtClean="0">
                <a:solidFill>
                  <a:srgbClr val="FF0000"/>
                </a:solidFill>
              </a:rPr>
              <a:t>– given that document goes beyond the purview of just WG3 suggests that this task be taken up by the Steering Committee</a:t>
            </a:r>
            <a:endParaRPr dirty="0">
              <a:solidFill>
                <a:srgbClr val="FF0000"/>
              </a:solidFill>
            </a:endParaRPr>
          </a:p>
          <a:p>
            <a:pPr marL="457200" lvl="0" indent="-300037" algn="l" rtl="0">
              <a:lnSpc>
                <a:spcPct val="100000"/>
              </a:lnSpc>
              <a:spcBef>
                <a:spcPts val="360"/>
              </a:spcBef>
              <a:spcAft>
                <a:spcPts val="0"/>
              </a:spcAft>
              <a:buClr>
                <a:schemeClr val="dk1"/>
              </a:buClr>
              <a:buSzPct val="56250"/>
              <a:buChar char="•"/>
            </a:pPr>
            <a:r>
              <a:rPr lang="en-US" dirty="0"/>
              <a:t>Consider the  UNESCO/IOC Draft Global Service Definition Document.  </a:t>
            </a:r>
            <a:r>
              <a:rPr lang="en-US" dirty="0" smtClean="0"/>
              <a:t>It has been shared with members.  </a:t>
            </a:r>
            <a:r>
              <a:rPr lang="en-US" dirty="0" smtClean="0">
                <a:solidFill>
                  <a:srgbClr val="FF0000"/>
                </a:solidFill>
              </a:rPr>
              <a:t>Awaiting final </a:t>
            </a:r>
            <a:r>
              <a:rPr lang="en-US" dirty="0" smtClean="0">
                <a:solidFill>
                  <a:srgbClr val="FF0000"/>
                </a:solidFill>
              </a:rPr>
              <a:t>version that should be approved by </a:t>
            </a:r>
            <a:r>
              <a:rPr lang="en-US" dirty="0" smtClean="0">
                <a:solidFill>
                  <a:srgbClr val="FF0000"/>
                </a:solidFill>
              </a:rPr>
              <a:t>UNESCO/IOC TOWS in Feb. 2025.</a:t>
            </a:r>
            <a:endParaRPr dirty="0">
              <a:solidFill>
                <a:srgbClr val="FF0000"/>
              </a:solidFill>
            </a:endParaRPr>
          </a:p>
          <a:p>
            <a:pPr marL="457200" lvl="0" indent="-300037" algn="l" rtl="0">
              <a:spcBef>
                <a:spcPts val="360"/>
              </a:spcBef>
              <a:spcAft>
                <a:spcPts val="0"/>
              </a:spcAft>
              <a:buSzPct val="56250"/>
              <a:buChar char="•"/>
            </a:pPr>
            <a:r>
              <a:rPr lang="en-US" dirty="0"/>
              <a:t>Review of PTWC updated Users’ Guide (review, comments, and recommendation for approval next ICG-CARIBE-EWS Session) - </a:t>
            </a:r>
            <a:r>
              <a:rPr lang="en-US" dirty="0">
                <a:solidFill>
                  <a:srgbClr val="FF0000"/>
                </a:solidFill>
              </a:rPr>
              <a:t>SHARED OCTOBER 7, </a:t>
            </a:r>
            <a:r>
              <a:rPr lang="en-US" dirty="0" smtClean="0">
                <a:solidFill>
                  <a:srgbClr val="FF0000"/>
                </a:solidFill>
              </a:rPr>
              <a:t>no mayor comments received, look forward to its consideration and approval at ICG XVIII</a:t>
            </a:r>
            <a:endParaRPr dirty="0">
              <a:solidFill>
                <a:srgbClr val="FF0000"/>
              </a:solidFill>
            </a:endParaRPr>
          </a:p>
          <a:p>
            <a:pPr marL="457200" lvl="0" indent="-300037" algn="l" rtl="0">
              <a:spcBef>
                <a:spcPts val="360"/>
              </a:spcBef>
              <a:spcAft>
                <a:spcPts val="0"/>
              </a:spcAft>
              <a:buSzPct val="56250"/>
              <a:buChar char="•"/>
            </a:pPr>
            <a:r>
              <a:rPr lang="en-US" dirty="0"/>
              <a:t>Integration of EEW applications for disseminating its tsunami services and products to its TWFP and NTWCs. </a:t>
            </a:r>
            <a:r>
              <a:rPr lang="en-US" dirty="0" smtClean="0">
                <a:solidFill>
                  <a:srgbClr val="FF0000"/>
                </a:solidFill>
              </a:rPr>
              <a:t>CATAC has made advancements in this field and will be sharing </a:t>
            </a:r>
            <a:r>
              <a:rPr lang="en-US" dirty="0" smtClean="0">
                <a:solidFill>
                  <a:srgbClr val="FF0000"/>
                </a:solidFill>
              </a:rPr>
              <a:t>and integrating aspects into the CATAC Users Guide.</a:t>
            </a:r>
            <a:endParaRPr dirty="0">
              <a:solidFill>
                <a:srgbClr val="FF0000"/>
              </a:solidFill>
            </a:endParaRPr>
          </a:p>
          <a:p>
            <a:pPr marL="457200" lvl="0" indent="-300037" algn="l" rtl="0">
              <a:spcBef>
                <a:spcPts val="360"/>
              </a:spcBef>
              <a:spcAft>
                <a:spcPts val="0"/>
              </a:spcAft>
              <a:buSzPct val="56250"/>
              <a:buChar char="•"/>
            </a:pPr>
            <a:r>
              <a:rPr lang="en-US" dirty="0"/>
              <a:t>Update of CATAC Users Guide, taking into account the new processing methods, messaging formats and channels. </a:t>
            </a:r>
            <a:r>
              <a:rPr lang="en-US" dirty="0" smtClean="0">
                <a:solidFill>
                  <a:srgbClr val="FF0000"/>
                </a:solidFill>
              </a:rPr>
              <a:t>CATAC </a:t>
            </a:r>
            <a:r>
              <a:rPr lang="en-US" dirty="0" smtClean="0">
                <a:solidFill>
                  <a:srgbClr val="FF0000"/>
                </a:solidFill>
              </a:rPr>
              <a:t>will finalize and have available for distribution by end of February 2025 for consideration of PTWS and CARIBE EWS.</a:t>
            </a:r>
            <a:endParaRPr dirty="0">
              <a:solidFill>
                <a:srgbClr val="FF0000"/>
              </a:solidFill>
            </a:endParaRPr>
          </a:p>
          <a:p>
            <a:pPr marL="457200" lvl="0" indent="-300037" algn="l" rtl="0">
              <a:spcBef>
                <a:spcPts val="360"/>
              </a:spcBef>
              <a:spcAft>
                <a:spcPts val="0"/>
              </a:spcAft>
              <a:buSzPct val="56250"/>
              <a:buChar char="•"/>
            </a:pPr>
            <a:r>
              <a:rPr lang="en-US" dirty="0"/>
              <a:t>Evaluate how WG 3 could support the MS and the Secretariat to have up to date SOPs and designations of warning authorities - </a:t>
            </a:r>
            <a:r>
              <a:rPr lang="en-US" dirty="0">
                <a:solidFill>
                  <a:srgbClr val="FF0000"/>
                </a:solidFill>
              </a:rPr>
              <a:t>Ongoing between Chair and </a:t>
            </a:r>
            <a:r>
              <a:rPr lang="en-US" dirty="0" smtClean="0">
                <a:solidFill>
                  <a:srgbClr val="FF0000"/>
                </a:solidFill>
              </a:rPr>
              <a:t>Secretariat</a:t>
            </a:r>
          </a:p>
          <a:p>
            <a:pPr marL="457200" lvl="0" indent="-300037" algn="l" rtl="0">
              <a:spcBef>
                <a:spcPts val="360"/>
              </a:spcBef>
              <a:spcAft>
                <a:spcPts val="0"/>
              </a:spcAft>
              <a:buSzPct val="56250"/>
              <a:buChar char="•"/>
            </a:pPr>
            <a:r>
              <a:rPr lang="en-US" dirty="0" smtClean="0">
                <a:solidFill>
                  <a:schemeClr val="tx1"/>
                </a:solidFill>
              </a:rPr>
              <a:t>WG 3 will consider report on CW 25 for its next work plan</a:t>
            </a:r>
            <a:endParaRPr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67"/>
          <p:cNvSpPr txBox="1"/>
          <p:nvPr/>
        </p:nvSpPr>
        <p:spPr>
          <a:xfrm>
            <a:off x="685800" y="2130425"/>
            <a:ext cx="7772400" cy="1470000"/>
          </a:xfrm>
          <a:prstGeom prst="rect">
            <a:avLst/>
          </a:prstGeom>
          <a:solidFill>
            <a:srgbClr val="36609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2F2F2"/>
              </a:buClr>
              <a:buSzPts val="800"/>
              <a:buFont typeface="Calibri"/>
              <a:buNone/>
            </a:pPr>
            <a:r>
              <a:rPr lang="en-US" sz="3200" b="0" i="0" u="none" strike="noStrike" cap="none">
                <a:solidFill>
                  <a:srgbClr val="F2F2F2"/>
                </a:solidFill>
                <a:latin typeface="Times New Roman"/>
                <a:ea typeface="Times New Roman"/>
                <a:cs typeface="Times New Roman"/>
                <a:sym typeface="Times New Roman"/>
              </a:rPr>
              <a:t>Thank You!</a:t>
            </a:r>
            <a:endParaRPr sz="3200" b="0" i="0" u="none" strike="noStrike" cap="none">
              <a:solidFill>
                <a:srgbClr val="F2F2F2"/>
              </a:solidFill>
              <a:latin typeface="Times New Roman"/>
              <a:ea typeface="Times New Roman"/>
              <a:cs typeface="Times New Roman"/>
              <a:sym typeface="Times New Roman"/>
            </a:endParaRPr>
          </a:p>
        </p:txBody>
      </p:sp>
      <p:sp>
        <p:nvSpPr>
          <p:cNvPr id="254" name="Google Shape;254;p67"/>
          <p:cNvSpPr txBox="1"/>
          <p:nvPr/>
        </p:nvSpPr>
        <p:spPr>
          <a:xfrm>
            <a:off x="-1" y="6473739"/>
            <a:ext cx="3084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Times New Roman"/>
                <a:ea typeface="Times New Roman"/>
                <a:cs typeface="Times New Roman"/>
                <a:sym typeface="Times New Roman"/>
              </a:rPr>
              <a:t> #TSUNAMIREADY</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g2ac07dedc10_0_0"/>
          <p:cNvSpPr txBox="1">
            <a:spLocks noGrp="1"/>
          </p:cNvSpPr>
          <p:nvPr>
            <p:ph type="title"/>
          </p:nvPr>
        </p:nvSpPr>
        <p:spPr>
          <a:xfrm>
            <a:off x="457200" y="274624"/>
            <a:ext cx="8229600" cy="551400"/>
          </a:xfrm>
          <a:prstGeom prst="rect">
            <a:avLst/>
          </a:prstGeom>
          <a:solidFill>
            <a:srgbClr val="366092"/>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Terms of Reference</a:t>
            </a:r>
            <a:endParaRPr/>
          </a:p>
        </p:txBody>
      </p:sp>
      <p:sp>
        <p:nvSpPr>
          <p:cNvPr id="161" name="Google Shape;161;g2ac07dedc10_0_0"/>
          <p:cNvSpPr txBox="1">
            <a:spLocks noGrp="1"/>
          </p:cNvSpPr>
          <p:nvPr>
            <p:ph type="body" idx="1"/>
          </p:nvPr>
        </p:nvSpPr>
        <p:spPr>
          <a:xfrm>
            <a:off x="457200" y="1308225"/>
            <a:ext cx="8229600" cy="6399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480"/>
              </a:spcBef>
              <a:spcAft>
                <a:spcPts val="0"/>
              </a:spcAft>
              <a:buClr>
                <a:schemeClr val="dk1"/>
              </a:buClr>
              <a:buSzPts val="1100"/>
              <a:buFont typeface="Arial"/>
              <a:buNone/>
            </a:pPr>
            <a:endParaRPr sz="1200"/>
          </a:p>
          <a:p>
            <a:pPr marL="0" lvl="0" indent="0" algn="just" rtl="0">
              <a:lnSpc>
                <a:spcPct val="100000"/>
              </a:lnSpc>
              <a:spcBef>
                <a:spcPts val="480"/>
              </a:spcBef>
              <a:spcAft>
                <a:spcPts val="0"/>
              </a:spcAft>
              <a:buClr>
                <a:schemeClr val="dk1"/>
              </a:buClr>
              <a:buSzPts val="1100"/>
              <a:buFont typeface="Arial"/>
              <a:buNone/>
            </a:pPr>
            <a:r>
              <a:rPr lang="en-US" sz="1800"/>
              <a:t>Purpose: </a:t>
            </a:r>
            <a:r>
              <a:rPr lang="en-US" sz="1800" b="0"/>
              <a:t>To examine current and developing capacities and advise the ICG about the definition and composition of early warnings and tsunami products and the methods and best practices for effective end-to-end dissemination and communication.</a:t>
            </a:r>
            <a:endParaRPr sz="1800" b="0"/>
          </a:p>
        </p:txBody>
      </p:sp>
      <p:sp>
        <p:nvSpPr>
          <p:cNvPr id="162" name="Google Shape;162;g2ac07dedc10_0_0"/>
          <p:cNvSpPr txBox="1">
            <a:spLocks noGrp="1"/>
          </p:cNvSpPr>
          <p:nvPr>
            <p:ph type="body" idx="2"/>
          </p:nvPr>
        </p:nvSpPr>
        <p:spPr>
          <a:xfrm>
            <a:off x="583525" y="2091900"/>
            <a:ext cx="3648600" cy="4290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480"/>
              </a:spcBef>
              <a:spcAft>
                <a:spcPts val="0"/>
              </a:spcAft>
              <a:buClr>
                <a:schemeClr val="dk1"/>
              </a:buClr>
              <a:buSzPts val="1100"/>
              <a:buFont typeface="Arial"/>
              <a:buNone/>
            </a:pPr>
            <a:r>
              <a:rPr lang="en-US" sz="1400" b="1"/>
              <a:t>Tasks:</a:t>
            </a:r>
            <a:endParaRPr sz="1400" b="1"/>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Explore and document </a:t>
            </a:r>
            <a:r>
              <a:rPr lang="en-US" sz="1400"/>
              <a:t>the dissemination capabilities and existing alert guidance in the countries of the region.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Identify the difficulties and challenges </a:t>
            </a:r>
            <a:r>
              <a:rPr lang="en-US" sz="1400"/>
              <a:t>existing in the region that hinder the impact of “end to end” dissemination and communication of early warnings.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Establish strategies </a:t>
            </a:r>
            <a:r>
              <a:rPr lang="en-US" sz="1400"/>
              <a:t>for the development and implementation of methods and technologies to strengthen the interaction with the media and dissemination of early warnings within the countries of the region.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Evaluate communication tests and tsunami exercises</a:t>
            </a:r>
            <a:r>
              <a:rPr lang="en-US" sz="1400"/>
              <a:t>, in order to identify weaknesses and make recommendations to help strengthen these delivery systems</a:t>
            </a:r>
            <a:endParaRPr sz="1400"/>
          </a:p>
          <a:p>
            <a:pPr marL="0" lvl="0" indent="0" algn="just" rtl="0">
              <a:lnSpc>
                <a:spcPct val="100000"/>
              </a:lnSpc>
              <a:spcBef>
                <a:spcPts val="480"/>
              </a:spcBef>
              <a:spcAft>
                <a:spcPts val="0"/>
              </a:spcAft>
              <a:buClr>
                <a:schemeClr val="dk1"/>
              </a:buClr>
              <a:buSzPts val="1100"/>
              <a:buFont typeface="Arial"/>
              <a:buNone/>
            </a:pPr>
            <a:endParaRPr sz="1400" b="1"/>
          </a:p>
          <a:p>
            <a:pPr marL="0" lvl="0" indent="0" algn="just" rtl="0">
              <a:lnSpc>
                <a:spcPct val="100000"/>
              </a:lnSpc>
              <a:spcBef>
                <a:spcPts val="480"/>
              </a:spcBef>
              <a:spcAft>
                <a:spcPts val="0"/>
              </a:spcAft>
              <a:buSzPts val="2400"/>
              <a:buNone/>
            </a:pPr>
            <a:endParaRPr sz="1400"/>
          </a:p>
        </p:txBody>
      </p:sp>
      <p:sp>
        <p:nvSpPr>
          <p:cNvPr id="163" name="Google Shape;163;g2ac07dedc10_0_0"/>
          <p:cNvSpPr txBox="1">
            <a:spLocks noGrp="1"/>
          </p:cNvSpPr>
          <p:nvPr>
            <p:ph type="body" idx="4"/>
          </p:nvPr>
        </p:nvSpPr>
        <p:spPr>
          <a:xfrm>
            <a:off x="4827675" y="2257225"/>
            <a:ext cx="3926400" cy="410250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480"/>
              </a:spcBef>
              <a:spcAft>
                <a:spcPts val="0"/>
              </a:spcAft>
              <a:buSzPts val="2400"/>
              <a:buNone/>
            </a:pPr>
            <a:r>
              <a:rPr lang="en-US" sz="1400"/>
              <a:t>- </a:t>
            </a:r>
            <a:r>
              <a:rPr lang="en-US" sz="1400" b="1"/>
              <a:t>Create communication protocol and standardized information </a:t>
            </a:r>
            <a:r>
              <a:rPr lang="en-US" sz="1400"/>
              <a:t>identifying the minimum acceptable levels for communication and dissemination of tsunami early warning in all countries for approval by the ICG.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Provide feedback to the Tsunami Service Providers</a:t>
            </a:r>
            <a:r>
              <a:rPr lang="en-US" sz="1400"/>
              <a:t> on its products and communication procedures.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Serve as a reviewing and approving body for proposed changes to TSP </a:t>
            </a:r>
            <a:r>
              <a:rPr lang="en-US" sz="1400"/>
              <a:t>products for the CARIBE-EWS, or determine if proposed changes warrant going to the ICG for review and approval.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Present a progress report</a:t>
            </a:r>
            <a:r>
              <a:rPr lang="en-US" sz="1400"/>
              <a:t> based on the Key Performance Indicators related to the UN ODTP.  </a:t>
            </a:r>
            <a:endParaRPr sz="1400"/>
          </a:p>
          <a:p>
            <a:pPr marL="0" lvl="0" indent="0" algn="just" rtl="0">
              <a:lnSpc>
                <a:spcPct val="100000"/>
              </a:lnSpc>
              <a:spcBef>
                <a:spcPts val="480"/>
              </a:spcBef>
              <a:spcAft>
                <a:spcPts val="0"/>
              </a:spcAft>
              <a:buClr>
                <a:schemeClr val="dk1"/>
              </a:buClr>
              <a:buSzPts val="1100"/>
              <a:buFont typeface="Arial"/>
              <a:buNone/>
            </a:pPr>
            <a:r>
              <a:rPr lang="en-US" sz="1400"/>
              <a:t>- </a:t>
            </a:r>
            <a:r>
              <a:rPr lang="en-US" sz="1400" b="1"/>
              <a:t>Promote the sharing of experience and expertise, and capacity building</a:t>
            </a:r>
            <a:r>
              <a:rPr lang="en-US" sz="1400"/>
              <a:t> essential to effective tsunami warning dissemination and communication. </a:t>
            </a:r>
            <a:endParaRPr sz="1400"/>
          </a:p>
          <a:p>
            <a:pPr marL="0" lvl="0" indent="0" algn="l" rtl="0">
              <a:lnSpc>
                <a:spcPct val="100000"/>
              </a:lnSpc>
              <a:spcBef>
                <a:spcPts val="480"/>
              </a:spcBef>
              <a:spcAft>
                <a:spcPts val="0"/>
              </a:spcAft>
              <a:buSzPts val="2400"/>
              <a:buNone/>
            </a:pPr>
            <a:endParaRPr sz="1500"/>
          </a:p>
        </p:txBody>
      </p:sp>
      <p:sp>
        <p:nvSpPr>
          <p:cNvPr id="164" name="Google Shape;164;g2ac07dedc10_0_0"/>
          <p:cNvSpPr txBox="1"/>
          <p:nvPr/>
        </p:nvSpPr>
        <p:spPr>
          <a:xfrm>
            <a:off x="-1" y="6473739"/>
            <a:ext cx="3084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Times New Roman"/>
                <a:ea typeface="Times New Roman"/>
                <a:cs typeface="Times New Roman"/>
                <a:sym typeface="Times New Roman"/>
              </a:rPr>
              <a:t> #TSUNAMIREADY</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32519a4934c_0_0"/>
          <p:cNvSpPr txBox="1">
            <a:spLocks noGrp="1"/>
          </p:cNvSpPr>
          <p:nvPr>
            <p:ph type="title"/>
          </p:nvPr>
        </p:nvSpPr>
        <p:spPr>
          <a:xfrm>
            <a:off x="457200" y="274637"/>
            <a:ext cx="8229600" cy="1143000"/>
          </a:xfrm>
          <a:prstGeom prst="rect">
            <a:avLst/>
          </a:prstGeom>
          <a:solidFill>
            <a:srgbClr val="366092"/>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F2F2F2"/>
              </a:buClr>
              <a:buSzPts val="3200"/>
              <a:buFont typeface="Calibri"/>
              <a:buNone/>
            </a:pPr>
            <a:r>
              <a:rPr lang="en-US" sz="4800" b="1"/>
              <a:t>The Focus Area of WG 3</a:t>
            </a:r>
            <a:endParaRPr sz="4800" b="1"/>
          </a:p>
        </p:txBody>
      </p:sp>
      <p:pic>
        <p:nvPicPr>
          <p:cNvPr id="170" name="Google Shape;170;g32519a4934c_0_0"/>
          <p:cNvPicPr preferRelativeResize="0"/>
          <p:nvPr/>
        </p:nvPicPr>
        <p:blipFill rotWithShape="1">
          <a:blip r:embed="rId3">
            <a:alphaModFix/>
          </a:blip>
          <a:srcRect/>
          <a:stretch/>
        </p:blipFill>
        <p:spPr>
          <a:xfrm>
            <a:off x="990289" y="1528801"/>
            <a:ext cx="7163420" cy="4901608"/>
          </a:xfrm>
          <a:prstGeom prst="rect">
            <a:avLst/>
          </a:prstGeom>
          <a:noFill/>
          <a:ln>
            <a:noFill/>
          </a:ln>
        </p:spPr>
      </p:pic>
      <p:sp>
        <p:nvSpPr>
          <p:cNvPr id="171" name="Google Shape;171;g32519a4934c_0_0"/>
          <p:cNvSpPr/>
          <p:nvPr/>
        </p:nvSpPr>
        <p:spPr>
          <a:xfrm>
            <a:off x="2517058" y="2438400"/>
            <a:ext cx="3933000" cy="3362700"/>
          </a:xfrm>
          <a:prstGeom prst="rect">
            <a:avLst/>
          </a:prstGeom>
          <a:noFill/>
          <a:ln w="762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72" name="Google Shape;172;g32519a4934c_0_0"/>
          <p:cNvSpPr/>
          <p:nvPr/>
        </p:nvSpPr>
        <p:spPr>
          <a:xfrm>
            <a:off x="1484671" y="471948"/>
            <a:ext cx="6263100" cy="766800"/>
          </a:xfrm>
          <a:prstGeom prst="rect">
            <a:avLst/>
          </a:prstGeom>
          <a:noFill/>
          <a:ln w="762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g2ab63250492_0_243"/>
          <p:cNvSpPr txBox="1">
            <a:spLocks noGrp="1"/>
          </p:cNvSpPr>
          <p:nvPr>
            <p:ph type="title"/>
          </p:nvPr>
        </p:nvSpPr>
        <p:spPr>
          <a:xfrm>
            <a:off x="457200" y="274638"/>
            <a:ext cx="8229600" cy="1143000"/>
          </a:xfrm>
          <a:prstGeom prst="rect">
            <a:avLst/>
          </a:prstGeom>
          <a:solidFill>
            <a:srgbClr val="36609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700"/>
              <a:buFont typeface="Calibri"/>
              <a:buNone/>
            </a:pPr>
            <a:r>
              <a:rPr lang="en-US">
                <a:solidFill>
                  <a:schemeClr val="lt1"/>
                </a:solidFill>
                <a:latin typeface="Times New Roman"/>
                <a:ea typeface="Times New Roman"/>
                <a:cs typeface="Times New Roman"/>
                <a:sym typeface="Times New Roman"/>
              </a:rPr>
              <a:t>Membership</a:t>
            </a:r>
            <a:endParaRPr sz="6600">
              <a:highlight>
                <a:srgbClr val="FFFF00"/>
              </a:highlight>
            </a:endParaRPr>
          </a:p>
        </p:txBody>
      </p:sp>
      <p:sp>
        <p:nvSpPr>
          <p:cNvPr id="178" name="Google Shape;178;g2ab63250492_0_243"/>
          <p:cNvSpPr txBox="1">
            <a:spLocks noGrp="1"/>
          </p:cNvSpPr>
          <p:nvPr>
            <p:ph type="body" idx="1"/>
          </p:nvPr>
        </p:nvSpPr>
        <p:spPr>
          <a:xfrm>
            <a:off x="501445" y="1688691"/>
            <a:ext cx="8229600" cy="4525963"/>
          </a:xfrm>
          <a:prstGeom prst="rect">
            <a:avLst/>
          </a:prstGeom>
          <a:noFill/>
          <a:ln>
            <a:noFill/>
          </a:ln>
        </p:spPr>
        <p:txBody>
          <a:bodyPr spcFirstLastPara="1" wrap="square" lIns="91425" tIns="45700" rIns="91425" bIns="45700" anchor="t" anchorCtr="0">
            <a:normAutofit fontScale="77500" lnSpcReduction="20000"/>
          </a:bodyPr>
          <a:lstStyle/>
          <a:p>
            <a:pPr lvl="0" indent="-352167">
              <a:buSzPts val="1946"/>
            </a:pPr>
            <a:r>
              <a:rPr lang="en-US" dirty="0" smtClean="0"/>
              <a:t>21 </a:t>
            </a:r>
            <a:r>
              <a:rPr lang="en-US" dirty="0"/>
              <a:t>members, </a:t>
            </a:r>
            <a:r>
              <a:rPr lang="en-US" dirty="0" smtClean="0"/>
              <a:t>17 </a:t>
            </a:r>
            <a:r>
              <a:rPr lang="en-US" dirty="0"/>
              <a:t>regular (including TSP’s PTWC and CATAC), 2 Ex Officio (ICG Chair and ICG Executive Secretary</a:t>
            </a:r>
            <a:r>
              <a:rPr lang="en-US" dirty="0" smtClean="0"/>
              <a:t>), and representative of UNDRR Americas (Jair Torres) and </a:t>
            </a:r>
            <a:r>
              <a:rPr lang="en-US" dirty="0" smtClean="0"/>
              <a:t>WMO </a:t>
            </a:r>
            <a:r>
              <a:rPr lang="en-US" dirty="0"/>
              <a:t>Representative for North America, Central America, and the </a:t>
            </a:r>
            <a:r>
              <a:rPr lang="en-US" dirty="0" smtClean="0"/>
              <a:t>Caribbean (Rodney Martinez)</a:t>
            </a:r>
            <a:endParaRPr lang="en-US" dirty="0"/>
          </a:p>
          <a:p>
            <a:pPr marL="457200" lvl="0" indent="-352167" algn="l" rtl="0">
              <a:lnSpc>
                <a:spcPct val="100000"/>
              </a:lnSpc>
              <a:spcBef>
                <a:spcPts val="360"/>
              </a:spcBef>
              <a:spcAft>
                <a:spcPts val="0"/>
              </a:spcAft>
              <a:buClr>
                <a:schemeClr val="dk1"/>
              </a:buClr>
              <a:buSzPts val="1946"/>
              <a:buChar char="•"/>
            </a:pPr>
            <a:endParaRPr dirty="0"/>
          </a:p>
          <a:p>
            <a:pPr marL="457200" lvl="0" indent="-352167" algn="l" rtl="0">
              <a:lnSpc>
                <a:spcPct val="100000"/>
              </a:lnSpc>
              <a:spcBef>
                <a:spcPts val="360"/>
              </a:spcBef>
              <a:spcAft>
                <a:spcPts val="0"/>
              </a:spcAft>
              <a:buClr>
                <a:schemeClr val="dk1"/>
              </a:buClr>
              <a:buSzPts val="1946"/>
              <a:buChar char="•"/>
            </a:pPr>
            <a:r>
              <a:rPr lang="en-US" dirty="0" smtClean="0"/>
              <a:t>CARIBE-EWS </a:t>
            </a:r>
            <a:r>
              <a:rPr lang="en-US" dirty="0"/>
              <a:t>Member States in WG 3</a:t>
            </a:r>
            <a:endParaRPr dirty="0"/>
          </a:p>
          <a:p>
            <a:pPr marL="914400" lvl="1" indent="-352167" algn="l" rtl="0">
              <a:lnSpc>
                <a:spcPct val="100000"/>
              </a:lnSpc>
              <a:spcBef>
                <a:spcPts val="360"/>
              </a:spcBef>
              <a:spcAft>
                <a:spcPts val="0"/>
              </a:spcAft>
              <a:buSzPts val="1946"/>
              <a:buChar char="–"/>
            </a:pPr>
            <a:r>
              <a:rPr lang="en-US" dirty="0"/>
              <a:t>Barbados, </a:t>
            </a:r>
            <a:r>
              <a:rPr lang="en-US" dirty="0" smtClean="0"/>
              <a:t>UK </a:t>
            </a:r>
            <a:r>
              <a:rPr lang="en-US" dirty="0"/>
              <a:t>(Cayman Islands, Anguilla), USA (PR, USVI, PTWC), Costa Rica, France, Guatemala, Nicaragua, Saint Lucia</a:t>
            </a:r>
            <a:endParaRPr dirty="0"/>
          </a:p>
          <a:p>
            <a:pPr marL="457200" lvl="0" indent="-352167" algn="l" rtl="0">
              <a:lnSpc>
                <a:spcPct val="100000"/>
              </a:lnSpc>
              <a:spcBef>
                <a:spcPts val="360"/>
              </a:spcBef>
              <a:spcAft>
                <a:spcPts val="0"/>
              </a:spcAft>
              <a:buClr>
                <a:schemeClr val="dk1"/>
              </a:buClr>
              <a:buSzPts val="1946"/>
              <a:buChar char="•"/>
            </a:pPr>
            <a:r>
              <a:rPr lang="en-US" dirty="0"/>
              <a:t>CARIBE-EWS Observers in WG 3</a:t>
            </a:r>
            <a:endParaRPr dirty="0"/>
          </a:p>
          <a:p>
            <a:pPr marL="914400" lvl="1" indent="-352167" algn="l" rtl="0">
              <a:lnSpc>
                <a:spcPct val="100000"/>
              </a:lnSpc>
              <a:spcBef>
                <a:spcPts val="360"/>
              </a:spcBef>
              <a:spcAft>
                <a:spcPts val="0"/>
              </a:spcAft>
              <a:buSzPts val="1946"/>
              <a:buChar char="–"/>
            </a:pPr>
            <a:r>
              <a:rPr lang="en-US" dirty="0"/>
              <a:t>PRSN</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3"/>
          <p:cNvSpPr txBox="1">
            <a:spLocks noGrp="1"/>
          </p:cNvSpPr>
          <p:nvPr>
            <p:ph type="title"/>
          </p:nvPr>
        </p:nvSpPr>
        <p:spPr>
          <a:xfrm>
            <a:off x="457200" y="7450"/>
            <a:ext cx="8229600" cy="7653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WG 3 Workplan</a:t>
            </a:r>
            <a:endParaRPr/>
          </a:p>
        </p:txBody>
      </p:sp>
      <p:sp>
        <p:nvSpPr>
          <p:cNvPr id="184" name="Google Shape;184;p2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228600" algn="l" rtl="0">
              <a:lnSpc>
                <a:spcPct val="100000"/>
              </a:lnSpc>
              <a:spcBef>
                <a:spcPts val="360"/>
              </a:spcBef>
              <a:spcAft>
                <a:spcPts val="0"/>
              </a:spcAft>
              <a:buClr>
                <a:schemeClr val="dk1"/>
              </a:buClr>
              <a:buSzPts val="1800"/>
              <a:buNone/>
            </a:pPr>
            <a:endParaRPr/>
          </a:p>
        </p:txBody>
      </p:sp>
      <p:graphicFrame>
        <p:nvGraphicFramePr>
          <p:cNvPr id="185" name="Google Shape;185;p23"/>
          <p:cNvGraphicFramePr/>
          <p:nvPr/>
        </p:nvGraphicFramePr>
        <p:xfrm>
          <a:off x="186488" y="1023924"/>
          <a:ext cx="8771025" cy="5916525"/>
        </p:xfrm>
        <a:graphic>
          <a:graphicData uri="http://schemas.openxmlformats.org/drawingml/2006/table">
            <a:tbl>
              <a:tblPr firstRow="1" firstCol="1" bandRow="1">
                <a:noFill/>
                <a:tableStyleId>{A8D5B5C7-128F-4D24-A996-90146DA0CB22}</a:tableStyleId>
              </a:tblPr>
              <a:tblGrid>
                <a:gridCol w="6208725">
                  <a:extLst>
                    <a:ext uri="{9D8B030D-6E8A-4147-A177-3AD203B41FA5}">
                      <a16:colId xmlns:a16="http://schemas.microsoft.com/office/drawing/2014/main" val="20000"/>
                    </a:ext>
                  </a:extLst>
                </a:gridCol>
                <a:gridCol w="1230525">
                  <a:extLst>
                    <a:ext uri="{9D8B030D-6E8A-4147-A177-3AD203B41FA5}">
                      <a16:colId xmlns:a16="http://schemas.microsoft.com/office/drawing/2014/main" val="20001"/>
                    </a:ext>
                  </a:extLst>
                </a:gridCol>
                <a:gridCol w="1331775">
                  <a:extLst>
                    <a:ext uri="{9D8B030D-6E8A-4147-A177-3AD203B41FA5}">
                      <a16:colId xmlns:a16="http://schemas.microsoft.com/office/drawing/2014/main" val="20002"/>
                    </a:ext>
                  </a:extLst>
                </a:gridCol>
              </a:tblGrid>
              <a:tr h="329675">
                <a:tc>
                  <a:txBody>
                    <a:bodyPr/>
                    <a:lstStyle/>
                    <a:p>
                      <a:pPr marL="0" marR="0" lvl="0" indent="0" algn="l" rtl="0">
                        <a:lnSpc>
                          <a:spcPct val="100000"/>
                        </a:lnSpc>
                        <a:spcBef>
                          <a:spcPts val="0"/>
                        </a:spcBef>
                        <a:spcAft>
                          <a:spcPts val="0"/>
                        </a:spcAft>
                        <a:buNone/>
                      </a:pPr>
                      <a:r>
                        <a:rPr lang="en-US" sz="1400" u="none" strike="noStrike" cap="none"/>
                        <a:t>ACTION</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Lead</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DEADLINE</a:t>
                      </a: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0"/>
                  </a:ext>
                </a:extLst>
              </a:tr>
              <a:tr h="629700">
                <a:tc>
                  <a:txBody>
                    <a:bodyPr/>
                    <a:lstStyle/>
                    <a:p>
                      <a:pPr marL="0" marR="0" lvl="0" indent="0" algn="l" rtl="0">
                        <a:lnSpc>
                          <a:spcPct val="100000"/>
                        </a:lnSpc>
                        <a:spcBef>
                          <a:spcPts val="0"/>
                        </a:spcBef>
                        <a:spcAft>
                          <a:spcPts val="0"/>
                        </a:spcAft>
                        <a:buNone/>
                      </a:pPr>
                      <a:r>
                        <a:rPr lang="en-US" sz="1400" u="none" strike="noStrike" cap="none"/>
                        <a:t>Hold quarterly meetings of the WG </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Chair/Co-Chair</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February 2025</a:t>
                      </a:r>
                      <a:endParaRPr/>
                    </a:p>
                    <a:p>
                      <a:pPr marL="0" marR="0" lvl="0" indent="0" algn="l" rtl="0">
                        <a:lnSpc>
                          <a:spcPct val="100000"/>
                        </a:lnSpc>
                        <a:spcBef>
                          <a:spcPts val="0"/>
                        </a:spcBef>
                        <a:spcAft>
                          <a:spcPts val="0"/>
                        </a:spcAft>
                        <a:buNone/>
                      </a:pPr>
                      <a:r>
                        <a:rPr lang="en-US" sz="1400" u="none" strike="noStrike" cap="none"/>
                        <a:t>April 2025</a:t>
                      </a: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1"/>
                  </a:ext>
                </a:extLst>
              </a:tr>
              <a:tr h="835450">
                <a:tc>
                  <a:txBody>
                    <a:bodyPr/>
                    <a:lstStyle/>
                    <a:p>
                      <a:pPr marL="0" marR="0" lvl="0" indent="0" algn="l" rtl="0">
                        <a:lnSpc>
                          <a:spcPct val="100000"/>
                        </a:lnSpc>
                        <a:spcBef>
                          <a:spcPts val="0"/>
                        </a:spcBef>
                        <a:spcAft>
                          <a:spcPts val="0"/>
                        </a:spcAft>
                        <a:buNone/>
                      </a:pPr>
                      <a:r>
                        <a:rPr lang="en-US" sz="1400" u="none" strike="noStrike" cap="none"/>
                        <a:t>Using the Inventory document the dissemination capabilities and existing alert guidance in the countries of the region, especially best practices, including traditional and technological solutions.</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WG 3 with support ITIC-CAR</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2"/>
                  </a:ext>
                </a:extLst>
              </a:tr>
              <a:tr h="1046650">
                <a:tc>
                  <a:txBody>
                    <a:bodyPr/>
                    <a:lstStyle/>
                    <a:p>
                      <a:pPr marL="0" marR="0" lvl="0" indent="0" algn="l" rtl="0">
                        <a:lnSpc>
                          <a:spcPct val="100000"/>
                        </a:lnSpc>
                        <a:spcBef>
                          <a:spcPts val="0"/>
                        </a:spcBef>
                        <a:spcAft>
                          <a:spcPts val="0"/>
                        </a:spcAft>
                        <a:buNone/>
                      </a:pPr>
                      <a:r>
                        <a:rPr lang="en-US" sz="1400" u="none" strike="noStrike" cap="none"/>
                        <a:t>Evaluate CARIBE WAVE 2</a:t>
                      </a:r>
                      <a:r>
                        <a:rPr lang="en-US"/>
                        <a:t>5</a:t>
                      </a:r>
                      <a:r>
                        <a:rPr lang="en-US" sz="1400" u="none" strike="noStrike" cap="none"/>
                        <a:t>, in order to identify weaknesses and make recommendations to help strengthen these delivery systems and develop recommendations tsunami warning dissemination and communication actions for CARIBE WAVE 25 and future exercises</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WG 3</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July 2024</a:t>
                      </a:r>
                      <a:endParaRPr/>
                    </a:p>
                    <a:p>
                      <a:pPr marL="0" marR="0" lvl="0" indent="0" algn="l" rtl="0">
                        <a:lnSpc>
                          <a:spcPct val="100000"/>
                        </a:lnSpc>
                        <a:spcBef>
                          <a:spcPts val="0"/>
                        </a:spcBef>
                        <a:spcAft>
                          <a:spcPts val="0"/>
                        </a:spcAft>
                        <a:buNone/>
                      </a:pPr>
                      <a:r>
                        <a:rPr lang="en-US" sz="1400" u="none" strike="noStrike" cap="none"/>
                        <a:t>April 2025</a:t>
                      </a: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3"/>
                  </a:ext>
                </a:extLst>
              </a:tr>
              <a:tr h="674975">
                <a:tc>
                  <a:txBody>
                    <a:bodyPr/>
                    <a:lstStyle/>
                    <a:p>
                      <a:pPr marL="0" marR="0" lvl="0" indent="0" algn="l" rtl="0">
                        <a:lnSpc>
                          <a:spcPct val="100000"/>
                        </a:lnSpc>
                        <a:spcBef>
                          <a:spcPts val="0"/>
                        </a:spcBef>
                        <a:spcAft>
                          <a:spcPts val="0"/>
                        </a:spcAft>
                        <a:buNone/>
                      </a:pPr>
                      <a:r>
                        <a:rPr lang="en-US" sz="1400" u="none" strike="noStrike" cap="none"/>
                        <a:t>Evaluate and Provide input to the SOPs of the TSP and the UNESCO/IOC Tsunami Watch Operation Global Service Definition Document</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WG 3</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4"/>
                  </a:ext>
                </a:extLst>
              </a:tr>
              <a:tr h="635275">
                <a:tc>
                  <a:txBody>
                    <a:bodyPr/>
                    <a:lstStyle/>
                    <a:p>
                      <a:pPr marL="0" marR="0" lvl="0" indent="0" algn="l" rtl="0">
                        <a:lnSpc>
                          <a:spcPct val="100000"/>
                        </a:lnSpc>
                        <a:spcBef>
                          <a:spcPts val="0"/>
                        </a:spcBef>
                        <a:spcAft>
                          <a:spcPts val="0"/>
                        </a:spcAft>
                        <a:buNone/>
                      </a:pPr>
                      <a:r>
                        <a:rPr lang="en-US" sz="1400" u="none" strike="noStrike" cap="none"/>
                        <a:t>Evaluate how WG 3 could support the MS and the Secretariat to have up to date SOPs and designations of warning authorities</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WG 3</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February 2025</a:t>
                      </a: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5"/>
                  </a:ext>
                </a:extLst>
              </a:tr>
              <a:tr h="882400">
                <a:tc>
                  <a:txBody>
                    <a:bodyPr/>
                    <a:lstStyle/>
                    <a:p>
                      <a:pPr marL="0" marR="0" lvl="0" indent="0" algn="l" rtl="0">
                        <a:lnSpc>
                          <a:spcPct val="100000"/>
                        </a:lnSpc>
                        <a:spcBef>
                          <a:spcPts val="0"/>
                        </a:spcBef>
                        <a:spcAft>
                          <a:spcPts val="0"/>
                        </a:spcAft>
                        <a:buNone/>
                      </a:pPr>
                      <a:r>
                        <a:rPr lang="en-US" sz="1400" u="none" strike="noStrike" cap="none"/>
                        <a:t>Upon request, provide feedback to the Tsunami Service Providers on its products and communication procedures and reviewing and recommend actions for proposed changes to TSP products </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 WG 3</a:t>
                      </a:r>
                      <a:endParaRPr sz="1400" u="none" strike="noStrike" cap="none">
                        <a:latin typeface="Arial"/>
                        <a:ea typeface="Arial"/>
                        <a:cs typeface="Arial"/>
                        <a:sym typeface="Arial"/>
                      </a:endParaRPr>
                    </a:p>
                  </a:txBody>
                  <a:tcPr marL="66650" marR="66650" marT="0" marB="0"/>
                </a:tc>
                <a:tc>
                  <a:txBody>
                    <a:bodyPr/>
                    <a:lstStyle/>
                    <a:p>
                      <a:pPr marL="0" marR="0" lvl="0" indent="0" algn="l" rtl="0">
                        <a:lnSpc>
                          <a:spcPct val="100000"/>
                        </a:lnSpc>
                        <a:spcBef>
                          <a:spcPts val="0"/>
                        </a:spcBef>
                        <a:spcAft>
                          <a:spcPts val="0"/>
                        </a:spcAft>
                        <a:buNone/>
                      </a:pPr>
                      <a:r>
                        <a:rPr lang="en-US" sz="1400" u="none" strike="noStrike" cap="none"/>
                        <a:t> </a:t>
                      </a:r>
                      <a:endParaRPr sz="1400" u="none" strike="noStrike" cap="none">
                        <a:latin typeface="Arial"/>
                        <a:ea typeface="Arial"/>
                        <a:cs typeface="Arial"/>
                        <a:sym typeface="Arial"/>
                      </a:endParaRPr>
                    </a:p>
                  </a:txBody>
                  <a:tcPr marL="66650" marR="66650" marT="0" marB="0"/>
                </a:tc>
                <a:extLst>
                  <a:ext uri="{0D108BD9-81ED-4DB2-BD59-A6C34878D82A}">
                    <a16:rowId xmlns:a16="http://schemas.microsoft.com/office/drawing/2014/main" val="10006"/>
                  </a:ext>
                </a:extLst>
              </a:tr>
              <a:tr h="882400">
                <a:tc>
                  <a:txBody>
                    <a:bodyPr/>
                    <a:lstStyle/>
                    <a:p>
                      <a:pPr marL="0" marR="0" lvl="0" indent="0" algn="l" rtl="0">
                        <a:lnSpc>
                          <a:spcPct val="100000"/>
                        </a:lnSpc>
                        <a:spcBef>
                          <a:spcPts val="0"/>
                        </a:spcBef>
                        <a:spcAft>
                          <a:spcPts val="0"/>
                        </a:spcAft>
                        <a:buNone/>
                      </a:pPr>
                      <a:r>
                        <a:rPr lang="en-US"/>
                        <a:t>Review and revise Technical, Logistical and Administrative Requirements of a Regional Tsunami Service Provider for CARIBE-EWS and present at its XVIII session at the latest</a:t>
                      </a:r>
                      <a:endParaRPr/>
                    </a:p>
                    <a:p>
                      <a:pPr marL="0" marR="0" lvl="0" indent="0" algn="l" rtl="0">
                        <a:lnSpc>
                          <a:spcPct val="100000"/>
                        </a:lnSpc>
                        <a:spcBef>
                          <a:spcPts val="0"/>
                        </a:spcBef>
                        <a:spcAft>
                          <a:spcPts val="0"/>
                        </a:spcAft>
                        <a:buNone/>
                      </a:pPr>
                      <a:endParaRPr/>
                    </a:p>
                  </a:txBody>
                  <a:tcPr marL="66650" marR="66650" marT="0" marB="0"/>
                </a:tc>
                <a:tc>
                  <a:txBody>
                    <a:bodyPr/>
                    <a:lstStyle/>
                    <a:p>
                      <a:pPr marL="0" marR="0" lvl="0" indent="0" algn="l" rtl="0">
                        <a:lnSpc>
                          <a:spcPct val="100000"/>
                        </a:lnSpc>
                        <a:spcBef>
                          <a:spcPts val="0"/>
                        </a:spcBef>
                        <a:spcAft>
                          <a:spcPts val="0"/>
                        </a:spcAft>
                        <a:buNone/>
                      </a:pPr>
                      <a:r>
                        <a:rPr lang="en-US"/>
                        <a:t>WG 3</a:t>
                      </a:r>
                      <a:endParaRPr sz="1400" u="none" strike="noStrike" cap="none"/>
                    </a:p>
                  </a:txBody>
                  <a:tcPr marL="66650" marR="66650" marT="0" marB="0"/>
                </a:tc>
                <a:tc>
                  <a:txBody>
                    <a:bodyPr/>
                    <a:lstStyle/>
                    <a:p>
                      <a:pPr marL="0" marR="0" lvl="0" indent="0" algn="l" rtl="0">
                        <a:lnSpc>
                          <a:spcPct val="100000"/>
                        </a:lnSpc>
                        <a:spcBef>
                          <a:spcPts val="0"/>
                        </a:spcBef>
                        <a:spcAft>
                          <a:spcPts val="0"/>
                        </a:spcAft>
                        <a:buNone/>
                      </a:pPr>
                      <a:r>
                        <a:rPr lang="en-US"/>
                        <a:t>May 2025</a:t>
                      </a:r>
                      <a:endParaRPr sz="1400" u="none" strike="noStrike" cap="none"/>
                    </a:p>
                  </a:txBody>
                  <a:tcPr marL="66650" marR="66650"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
          <p:cNvSpPr txBox="1"/>
          <p:nvPr/>
        </p:nvSpPr>
        <p:spPr>
          <a:xfrm>
            <a:off x="431800" y="228600"/>
            <a:ext cx="8229600" cy="914400"/>
          </a:xfrm>
          <a:prstGeom prst="rect">
            <a:avLst/>
          </a:prstGeom>
          <a:solidFill>
            <a:srgbClr val="366092"/>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FFFFFF"/>
              </a:buClr>
              <a:buSzPts val="3600"/>
              <a:buFont typeface="Calibri"/>
              <a:buNone/>
            </a:pPr>
            <a:r>
              <a:rPr lang="en-US" sz="3600" b="0" i="0" u="none" strike="noStrike" cap="none" dirty="0" smtClean="0">
                <a:solidFill>
                  <a:srgbClr val="FFFFFF"/>
                </a:solidFill>
                <a:latin typeface="Calibri"/>
                <a:ea typeface="Calibri"/>
                <a:cs typeface="Calibri"/>
                <a:sym typeface="Calibri"/>
              </a:rPr>
              <a:t>Activities since ICG XVII</a:t>
            </a:r>
            <a:endParaRPr sz="1400" b="0" i="0" u="none" strike="noStrike" cap="none" dirty="0">
              <a:solidFill>
                <a:srgbClr val="000000"/>
              </a:solidFill>
              <a:latin typeface="Calibri"/>
              <a:ea typeface="Calibri"/>
              <a:cs typeface="Calibri"/>
              <a:sym typeface="Calibri"/>
            </a:endParaRPr>
          </a:p>
        </p:txBody>
      </p:sp>
      <p:sp>
        <p:nvSpPr>
          <p:cNvPr id="192" name="Google Shape;192;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352167" algn="l" rtl="0">
              <a:spcBef>
                <a:spcPts val="360"/>
              </a:spcBef>
              <a:spcAft>
                <a:spcPts val="0"/>
              </a:spcAft>
              <a:buSzPts val="1946"/>
              <a:buChar char="•"/>
            </a:pPr>
            <a:r>
              <a:rPr lang="en-US" dirty="0"/>
              <a:t>Disseminated the Inventory of Communication Methods</a:t>
            </a:r>
            <a:endParaRPr dirty="0"/>
          </a:p>
          <a:p>
            <a:pPr marL="457200" lvl="0" indent="-352167" algn="l" rtl="0">
              <a:lnSpc>
                <a:spcPct val="100000"/>
              </a:lnSpc>
              <a:spcBef>
                <a:spcPts val="360"/>
              </a:spcBef>
              <a:spcAft>
                <a:spcPts val="0"/>
              </a:spcAft>
              <a:buClr>
                <a:schemeClr val="dk1"/>
              </a:buClr>
              <a:buSzPts val="1946"/>
              <a:buChar char="•"/>
            </a:pPr>
            <a:r>
              <a:rPr lang="en-US" dirty="0"/>
              <a:t>Meetings </a:t>
            </a:r>
            <a:endParaRPr dirty="0"/>
          </a:p>
          <a:p>
            <a:pPr marL="914400" lvl="1" indent="-352167" algn="l" rtl="0">
              <a:lnSpc>
                <a:spcPct val="100000"/>
              </a:lnSpc>
              <a:spcBef>
                <a:spcPts val="360"/>
              </a:spcBef>
              <a:spcAft>
                <a:spcPts val="0"/>
              </a:spcAft>
              <a:buSzPts val="1946"/>
              <a:buChar char="–"/>
            </a:pPr>
            <a:r>
              <a:rPr lang="en-US" dirty="0"/>
              <a:t>October 8, </a:t>
            </a:r>
            <a:r>
              <a:rPr lang="en-US" dirty="0" smtClean="0"/>
              <a:t>2024</a:t>
            </a:r>
          </a:p>
          <a:p>
            <a:pPr marL="914400" lvl="1" indent="-352167" algn="l" rtl="0">
              <a:lnSpc>
                <a:spcPct val="100000"/>
              </a:lnSpc>
              <a:spcBef>
                <a:spcPts val="360"/>
              </a:spcBef>
              <a:spcAft>
                <a:spcPts val="0"/>
              </a:spcAft>
              <a:buSzPts val="1946"/>
              <a:buChar char="–"/>
            </a:pPr>
            <a:r>
              <a:rPr lang="en-US" dirty="0" smtClean="0"/>
              <a:t>January 24, 2025</a:t>
            </a:r>
            <a:endParaRPr dirty="0"/>
          </a:p>
          <a:p>
            <a:pPr marL="457200" lvl="0" indent="-228600" algn="l" rtl="0">
              <a:lnSpc>
                <a:spcPct val="100000"/>
              </a:lnSpc>
              <a:spcBef>
                <a:spcPts val="360"/>
              </a:spcBef>
              <a:spcAft>
                <a:spcPts val="0"/>
              </a:spcAft>
              <a:buClr>
                <a:schemeClr val="dk1"/>
              </a:buClr>
              <a:buSzPts val="1946"/>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g2ab6948a0c5_0_16"/>
          <p:cNvSpPr txBox="1"/>
          <p:nvPr/>
        </p:nvSpPr>
        <p:spPr>
          <a:xfrm>
            <a:off x="230685" y="6533784"/>
            <a:ext cx="3084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Times New Roman"/>
                <a:ea typeface="Times New Roman"/>
                <a:cs typeface="Times New Roman"/>
                <a:sym typeface="Times New Roman"/>
              </a:rPr>
              <a:t> #TSUNAMIREADY</a:t>
            </a:r>
            <a:endParaRPr sz="1400" b="0" i="0" u="none" strike="noStrike" cap="none">
              <a:solidFill>
                <a:srgbClr val="000000"/>
              </a:solidFill>
              <a:latin typeface="Arial"/>
              <a:ea typeface="Arial"/>
              <a:cs typeface="Arial"/>
              <a:sym typeface="Arial"/>
            </a:endParaRPr>
          </a:p>
        </p:txBody>
      </p:sp>
      <p:sp>
        <p:nvSpPr>
          <p:cNvPr id="198" name="Google Shape;198;g2ab6948a0c5_0_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dk1"/>
              </a:buClr>
              <a:buSzPts val="2000"/>
              <a:buFont typeface="Calibri"/>
              <a:buNone/>
            </a:pPr>
            <a:r>
              <a:rPr lang="en-US"/>
              <a:t>Working Group 3 with support of ITIC-CAR</a:t>
            </a:r>
            <a:endParaRPr/>
          </a:p>
        </p:txBody>
      </p:sp>
      <p:sp>
        <p:nvSpPr>
          <p:cNvPr id="199" name="Google Shape;199;g2ab6948a0c5_0_16"/>
          <p:cNvSpPr txBox="1">
            <a:spLocks noGrp="1"/>
          </p:cNvSpPr>
          <p:nvPr>
            <p:ph type="body" idx="2"/>
          </p:nvPr>
        </p:nvSpPr>
        <p:spPr>
          <a:xfrm>
            <a:off x="230685" y="1543255"/>
            <a:ext cx="4331483" cy="4906706"/>
          </a:xfrm>
          <a:prstGeom prst="rect">
            <a:avLst/>
          </a:prstGeom>
          <a:noFill/>
          <a:ln>
            <a:noFill/>
          </a:ln>
        </p:spPr>
        <p:txBody>
          <a:bodyPr spcFirstLastPara="1" wrap="square" lIns="91425" tIns="45700" rIns="91425" bIns="45700" anchor="t" anchorCtr="0">
            <a:normAutofit fontScale="92500" lnSpcReduction="20000"/>
          </a:bodyPr>
          <a:lstStyle/>
          <a:p>
            <a:pPr marL="514350" lvl="0" indent="-285750" algn="l" rtl="0">
              <a:lnSpc>
                <a:spcPct val="100000"/>
              </a:lnSpc>
              <a:spcBef>
                <a:spcPts val="280"/>
              </a:spcBef>
              <a:spcAft>
                <a:spcPts val="0"/>
              </a:spcAft>
              <a:buSzPct val="75675"/>
              <a:buFont typeface="Arial"/>
              <a:buChar char="•"/>
            </a:pPr>
            <a:r>
              <a:rPr lang="en-US" sz="2000"/>
              <a:t>Inventory of </a:t>
            </a:r>
            <a:r>
              <a:rPr lang="en-US" sz="2000" b="1"/>
              <a:t>&gt; 30 methods </a:t>
            </a:r>
            <a:r>
              <a:rPr lang="en-US" sz="2000"/>
              <a:t>available for the reception of TSP products and dissemination and reception of tsunami warnings and other related products.</a:t>
            </a:r>
            <a:endParaRPr/>
          </a:p>
          <a:p>
            <a:pPr marL="514350" lvl="0" indent="-285750" algn="l" rtl="0">
              <a:lnSpc>
                <a:spcPct val="100000"/>
              </a:lnSpc>
              <a:spcBef>
                <a:spcPts val="280"/>
              </a:spcBef>
              <a:spcAft>
                <a:spcPts val="0"/>
              </a:spcAft>
              <a:buSzPct val="75675"/>
              <a:buFont typeface="Arial"/>
              <a:buChar char="•"/>
            </a:pPr>
            <a:r>
              <a:rPr lang="en-US" sz="2000"/>
              <a:t>Overview of the methods and mechanisms used at different level and agencies from </a:t>
            </a:r>
            <a:r>
              <a:rPr lang="en-US" sz="2000" b="1"/>
              <a:t>TSP’s through national authorities down to the private sector, media and communities and local governments.</a:t>
            </a:r>
            <a:endParaRPr/>
          </a:p>
          <a:p>
            <a:pPr marL="514350" lvl="0" indent="-285750" algn="l" rtl="0">
              <a:lnSpc>
                <a:spcPct val="100000"/>
              </a:lnSpc>
              <a:spcBef>
                <a:spcPts val="280"/>
              </a:spcBef>
              <a:spcAft>
                <a:spcPts val="0"/>
              </a:spcAft>
              <a:buSzPct val="75675"/>
              <a:buFont typeface="Arial"/>
              <a:buChar char="•"/>
            </a:pPr>
            <a:r>
              <a:rPr lang="en-US" sz="2000" b="1"/>
              <a:t>Challenges</a:t>
            </a:r>
            <a:r>
              <a:rPr lang="en-US" sz="2000"/>
              <a:t> of redundant and robust methods.</a:t>
            </a:r>
            <a:endParaRPr/>
          </a:p>
          <a:p>
            <a:pPr marL="514350" lvl="0" indent="-285750" algn="l" rtl="0">
              <a:lnSpc>
                <a:spcPct val="100000"/>
              </a:lnSpc>
              <a:spcBef>
                <a:spcPts val="280"/>
              </a:spcBef>
              <a:spcAft>
                <a:spcPts val="0"/>
              </a:spcAft>
              <a:buSzPct val="75675"/>
              <a:buFont typeface="Arial"/>
              <a:buChar char="•"/>
            </a:pPr>
            <a:r>
              <a:rPr lang="en-US" sz="2000"/>
              <a:t>Systems for </a:t>
            </a:r>
            <a:r>
              <a:rPr lang="en-US" sz="2000" b="1"/>
              <a:t>people with disabilities.</a:t>
            </a:r>
            <a:endParaRPr/>
          </a:p>
          <a:p>
            <a:pPr marL="514350" lvl="0" indent="-285750" algn="l" rtl="0">
              <a:lnSpc>
                <a:spcPct val="100000"/>
              </a:lnSpc>
              <a:spcBef>
                <a:spcPts val="280"/>
              </a:spcBef>
              <a:spcAft>
                <a:spcPts val="0"/>
              </a:spcAft>
              <a:buSzPct val="75675"/>
              <a:buFont typeface="Arial"/>
              <a:buChar char="•"/>
            </a:pPr>
            <a:r>
              <a:rPr lang="en-US" sz="2000" b="1"/>
              <a:t>Basis for inventory within MS and to identify Capacity Development activities</a:t>
            </a:r>
            <a:endParaRPr/>
          </a:p>
          <a:p>
            <a:pPr marL="457200" lvl="0" indent="-228600" algn="l" rtl="0">
              <a:lnSpc>
                <a:spcPct val="100000"/>
              </a:lnSpc>
              <a:spcBef>
                <a:spcPts val="280"/>
              </a:spcBef>
              <a:spcAft>
                <a:spcPts val="0"/>
              </a:spcAft>
              <a:buClr>
                <a:schemeClr val="dk1"/>
              </a:buClr>
              <a:buSzPct val="108108"/>
              <a:buNone/>
            </a:pPr>
            <a:endParaRPr/>
          </a:p>
        </p:txBody>
      </p:sp>
      <p:pic>
        <p:nvPicPr>
          <p:cNvPr id="200" name="Google Shape;200;g2ab6948a0c5_0_16"/>
          <p:cNvPicPr preferRelativeResize="0"/>
          <p:nvPr/>
        </p:nvPicPr>
        <p:blipFill rotWithShape="1">
          <a:blip r:embed="rId3">
            <a:alphaModFix/>
          </a:blip>
          <a:srcRect l="7112" t="5623" r="6784" b="4690"/>
          <a:stretch/>
        </p:blipFill>
        <p:spPr>
          <a:xfrm>
            <a:off x="5091800" y="1196225"/>
            <a:ext cx="3569925" cy="4744224"/>
          </a:xfrm>
          <a:prstGeom prst="rect">
            <a:avLst/>
          </a:prstGeom>
          <a:noFill/>
          <a:ln w="9525" cap="flat" cmpd="sng">
            <a:solidFill>
              <a:schemeClr val="dk2"/>
            </a:solidFill>
            <a:prstDash val="solid"/>
            <a:round/>
            <a:headEnd type="none" w="sm" len="sm"/>
            <a:tailEnd type="none" w="sm" len="sm"/>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g3251f3b83c7_0_1"/>
          <p:cNvSpPr txBox="1">
            <a:spLocks noGrp="1"/>
          </p:cNvSpPr>
          <p:nvPr>
            <p:ph type="title"/>
          </p:nvPr>
        </p:nvSpPr>
        <p:spPr>
          <a:xfrm>
            <a:off x="609150" y="165100"/>
            <a:ext cx="7925700" cy="925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990"/>
              <a:buFont typeface="Arial"/>
              <a:buNone/>
            </a:pPr>
            <a:r>
              <a:rPr lang="en-US" sz="2200"/>
              <a:t>Inventory of Tsunami Warning Dissemination and Communication Methods for the Caribbean and Adjacent Regions</a:t>
            </a:r>
            <a:endParaRPr sz="2200"/>
          </a:p>
        </p:txBody>
      </p:sp>
      <p:sp>
        <p:nvSpPr>
          <p:cNvPr id="206" name="Google Shape;206;g3251f3b83c7_0_1"/>
          <p:cNvSpPr txBox="1">
            <a:spLocks noGrp="1"/>
          </p:cNvSpPr>
          <p:nvPr>
            <p:ph type="title"/>
          </p:nvPr>
        </p:nvSpPr>
        <p:spPr>
          <a:xfrm>
            <a:off x="-258025" y="2130550"/>
            <a:ext cx="3061800" cy="4674600"/>
          </a:xfrm>
          <a:prstGeom prst="rect">
            <a:avLst/>
          </a:prstGeom>
          <a:noFill/>
          <a:ln>
            <a:noFill/>
          </a:ln>
        </p:spPr>
        <p:txBody>
          <a:bodyPr spcFirstLastPara="1" wrap="square" lIns="91425" tIns="45700" rIns="91425" bIns="45700" anchor="ctr" anchorCtr="0">
            <a:noAutofit/>
          </a:bodyPr>
          <a:lstStyle/>
          <a:p>
            <a:pPr marL="914400" lvl="0" indent="-330200" algn="l" rtl="0">
              <a:lnSpc>
                <a:spcPct val="115000"/>
              </a:lnSpc>
              <a:spcBef>
                <a:spcPts val="0"/>
              </a:spcBef>
              <a:spcAft>
                <a:spcPts val="0"/>
              </a:spcAft>
              <a:buSzPts val="1600"/>
              <a:buChar char="●"/>
            </a:pPr>
            <a:r>
              <a:rPr lang="en-US" sz="1600" b="0"/>
              <a:t>Antigua &amp; Barbuda</a:t>
            </a:r>
            <a:endParaRPr sz="1600" b="0"/>
          </a:p>
          <a:p>
            <a:pPr marL="914400" lvl="0" indent="-330200" algn="l" rtl="0">
              <a:lnSpc>
                <a:spcPct val="115000"/>
              </a:lnSpc>
              <a:spcBef>
                <a:spcPts val="0"/>
              </a:spcBef>
              <a:spcAft>
                <a:spcPts val="0"/>
              </a:spcAft>
              <a:buSzPts val="1600"/>
              <a:buChar char="●"/>
            </a:pPr>
            <a:r>
              <a:rPr lang="en-US" sz="1600" b="0"/>
              <a:t>Bahamas</a:t>
            </a:r>
            <a:endParaRPr sz="1600" b="0"/>
          </a:p>
          <a:p>
            <a:pPr marL="914400" lvl="0" indent="-330200" algn="l" rtl="0">
              <a:lnSpc>
                <a:spcPct val="115000"/>
              </a:lnSpc>
              <a:spcBef>
                <a:spcPts val="0"/>
              </a:spcBef>
              <a:spcAft>
                <a:spcPts val="0"/>
              </a:spcAft>
              <a:buSzPts val="1600"/>
              <a:buChar char="●"/>
            </a:pPr>
            <a:r>
              <a:rPr lang="en-US" sz="1600" b="0"/>
              <a:t>Barbados</a:t>
            </a:r>
            <a:endParaRPr sz="1600" b="0"/>
          </a:p>
          <a:p>
            <a:pPr marL="914400" lvl="0" indent="-330200" algn="l" rtl="0">
              <a:lnSpc>
                <a:spcPct val="115000"/>
              </a:lnSpc>
              <a:spcBef>
                <a:spcPts val="0"/>
              </a:spcBef>
              <a:spcAft>
                <a:spcPts val="0"/>
              </a:spcAft>
              <a:buSzPts val="1600"/>
              <a:buChar char="●"/>
            </a:pPr>
            <a:r>
              <a:rPr lang="en-US" sz="1600" b="0"/>
              <a:t>Belize</a:t>
            </a:r>
            <a:endParaRPr sz="1600" b="0"/>
          </a:p>
          <a:p>
            <a:pPr marL="914400" lvl="0" indent="-330200" algn="l" rtl="0">
              <a:lnSpc>
                <a:spcPct val="115000"/>
              </a:lnSpc>
              <a:spcBef>
                <a:spcPts val="0"/>
              </a:spcBef>
              <a:spcAft>
                <a:spcPts val="0"/>
              </a:spcAft>
              <a:buSzPts val="1600"/>
              <a:buChar char="●"/>
            </a:pPr>
            <a:r>
              <a:rPr lang="en-US" sz="1600" b="0"/>
              <a:t>Brazil</a:t>
            </a:r>
            <a:endParaRPr sz="1600" b="0"/>
          </a:p>
          <a:p>
            <a:pPr marL="914400" lvl="0" indent="-330200" algn="l" rtl="0">
              <a:lnSpc>
                <a:spcPct val="115000"/>
              </a:lnSpc>
              <a:spcBef>
                <a:spcPts val="0"/>
              </a:spcBef>
              <a:spcAft>
                <a:spcPts val="0"/>
              </a:spcAft>
              <a:buSzPts val="1600"/>
              <a:buChar char="●"/>
            </a:pPr>
            <a:r>
              <a:rPr lang="en-US" sz="1600" b="0"/>
              <a:t>Canada</a:t>
            </a:r>
            <a:endParaRPr sz="1600" b="0"/>
          </a:p>
          <a:p>
            <a:pPr marL="914400" lvl="0" indent="-330200" algn="l" rtl="0">
              <a:lnSpc>
                <a:spcPct val="115000"/>
              </a:lnSpc>
              <a:spcBef>
                <a:spcPts val="0"/>
              </a:spcBef>
              <a:spcAft>
                <a:spcPts val="0"/>
              </a:spcAft>
              <a:buSzPts val="1600"/>
              <a:buChar char="●"/>
            </a:pPr>
            <a:r>
              <a:rPr lang="en-US" sz="1600" b="0"/>
              <a:t>Colombia</a:t>
            </a:r>
            <a:endParaRPr sz="1600" b="0"/>
          </a:p>
          <a:p>
            <a:pPr marL="914400" lvl="0" indent="-330200" algn="l" rtl="0">
              <a:lnSpc>
                <a:spcPct val="115000"/>
              </a:lnSpc>
              <a:spcBef>
                <a:spcPts val="0"/>
              </a:spcBef>
              <a:spcAft>
                <a:spcPts val="0"/>
              </a:spcAft>
              <a:buSzPts val="1600"/>
              <a:buChar char="●"/>
            </a:pPr>
            <a:r>
              <a:rPr lang="en-US" sz="1600" b="0"/>
              <a:t>Costa Rica</a:t>
            </a:r>
            <a:endParaRPr sz="1600" b="0"/>
          </a:p>
          <a:p>
            <a:pPr marL="914400" lvl="0" indent="-330200" algn="l" rtl="0">
              <a:lnSpc>
                <a:spcPct val="115000"/>
              </a:lnSpc>
              <a:spcBef>
                <a:spcPts val="0"/>
              </a:spcBef>
              <a:spcAft>
                <a:spcPts val="0"/>
              </a:spcAft>
              <a:buSzPts val="1600"/>
              <a:buChar char="●"/>
            </a:pPr>
            <a:r>
              <a:rPr lang="en-US" sz="1600" b="0"/>
              <a:t>France (Guadeloupe, Saint Barthelemy, Saint Martin, Martinique, Guyane)</a:t>
            </a:r>
            <a:endParaRPr sz="1600" b="0"/>
          </a:p>
          <a:p>
            <a:pPr marL="914400" lvl="0" indent="-330200" algn="l" rtl="0">
              <a:lnSpc>
                <a:spcPct val="115000"/>
              </a:lnSpc>
              <a:spcBef>
                <a:spcPts val="0"/>
              </a:spcBef>
              <a:spcAft>
                <a:spcPts val="0"/>
              </a:spcAft>
              <a:buSzPts val="1600"/>
              <a:buChar char="●"/>
            </a:pPr>
            <a:r>
              <a:rPr lang="en-US" sz="1600" b="0"/>
              <a:t>Grenada</a:t>
            </a:r>
            <a:endParaRPr sz="1600" b="0"/>
          </a:p>
          <a:p>
            <a:pPr marL="914400" lvl="0" indent="-330200" algn="l" rtl="0">
              <a:lnSpc>
                <a:spcPct val="115000"/>
              </a:lnSpc>
              <a:spcBef>
                <a:spcPts val="0"/>
              </a:spcBef>
              <a:spcAft>
                <a:spcPts val="0"/>
              </a:spcAft>
              <a:buSzPts val="1600"/>
              <a:buChar char="●"/>
            </a:pPr>
            <a:r>
              <a:rPr lang="en-US" sz="1600" b="0"/>
              <a:t>Guatemala</a:t>
            </a:r>
            <a:endParaRPr sz="1600" b="0"/>
          </a:p>
          <a:p>
            <a:pPr marL="914400" lvl="0" indent="-330200" algn="l" rtl="0">
              <a:lnSpc>
                <a:spcPct val="115000"/>
              </a:lnSpc>
              <a:spcBef>
                <a:spcPts val="0"/>
              </a:spcBef>
              <a:spcAft>
                <a:spcPts val="0"/>
              </a:spcAft>
              <a:buSzPts val="1600"/>
              <a:buChar char="●"/>
            </a:pPr>
            <a:r>
              <a:rPr lang="en-US" sz="1600" b="0"/>
              <a:t>Guyana</a:t>
            </a:r>
            <a:endParaRPr sz="1600" b="0"/>
          </a:p>
        </p:txBody>
      </p:sp>
      <p:sp>
        <p:nvSpPr>
          <p:cNvPr id="207" name="Google Shape;207;g3251f3b83c7_0_1"/>
          <p:cNvSpPr txBox="1">
            <a:spLocks noGrp="1"/>
          </p:cNvSpPr>
          <p:nvPr>
            <p:ph type="title"/>
          </p:nvPr>
        </p:nvSpPr>
        <p:spPr>
          <a:xfrm>
            <a:off x="2646875" y="2031975"/>
            <a:ext cx="3005400" cy="4674600"/>
          </a:xfrm>
          <a:prstGeom prst="rect">
            <a:avLst/>
          </a:prstGeom>
          <a:noFill/>
          <a:ln>
            <a:noFill/>
          </a:ln>
        </p:spPr>
        <p:txBody>
          <a:bodyPr spcFirstLastPara="1" wrap="square" lIns="91425" tIns="45700" rIns="91425" bIns="45700" anchor="ctr" anchorCtr="0">
            <a:noAutofit/>
          </a:bodyPr>
          <a:lstStyle/>
          <a:p>
            <a:pPr marL="914400" lvl="0" indent="-330200" algn="l" rtl="0">
              <a:lnSpc>
                <a:spcPct val="115000"/>
              </a:lnSpc>
              <a:spcBef>
                <a:spcPts val="0"/>
              </a:spcBef>
              <a:spcAft>
                <a:spcPts val="0"/>
              </a:spcAft>
              <a:buSzPts val="1600"/>
              <a:buChar char="●"/>
            </a:pPr>
            <a:r>
              <a:rPr lang="en-US" sz="1600" b="0"/>
              <a:t>Haiti</a:t>
            </a:r>
            <a:endParaRPr sz="1600" b="0"/>
          </a:p>
          <a:p>
            <a:pPr marL="914400" lvl="0" indent="-330200" algn="l" rtl="0">
              <a:lnSpc>
                <a:spcPct val="115000"/>
              </a:lnSpc>
              <a:spcBef>
                <a:spcPts val="0"/>
              </a:spcBef>
              <a:spcAft>
                <a:spcPts val="0"/>
              </a:spcAft>
              <a:buSzPts val="1600"/>
              <a:buChar char="●"/>
            </a:pPr>
            <a:r>
              <a:rPr lang="en-US" sz="1600" b="0"/>
              <a:t>Honduras</a:t>
            </a:r>
            <a:endParaRPr sz="1600" b="0"/>
          </a:p>
          <a:p>
            <a:pPr marL="914400" lvl="0" indent="-330200" algn="l" rtl="0">
              <a:lnSpc>
                <a:spcPct val="115000"/>
              </a:lnSpc>
              <a:spcBef>
                <a:spcPts val="0"/>
              </a:spcBef>
              <a:spcAft>
                <a:spcPts val="0"/>
              </a:spcAft>
              <a:buSzPts val="1600"/>
              <a:buChar char="●"/>
            </a:pPr>
            <a:r>
              <a:rPr lang="en-US" sz="1600" b="0"/>
              <a:t>Jamaica</a:t>
            </a:r>
            <a:endParaRPr sz="1600" b="0"/>
          </a:p>
          <a:p>
            <a:pPr marL="914400" lvl="0" indent="-330200" algn="l" rtl="0">
              <a:lnSpc>
                <a:spcPct val="115000"/>
              </a:lnSpc>
              <a:spcBef>
                <a:spcPts val="0"/>
              </a:spcBef>
              <a:spcAft>
                <a:spcPts val="0"/>
              </a:spcAft>
              <a:buSzPts val="1600"/>
              <a:buChar char="●"/>
            </a:pPr>
            <a:r>
              <a:rPr lang="en-US" sz="1600" b="0"/>
              <a:t>Mexico</a:t>
            </a:r>
            <a:endParaRPr sz="1600" b="0"/>
          </a:p>
          <a:p>
            <a:pPr marL="914400" lvl="0" indent="-330200" algn="l" rtl="0">
              <a:lnSpc>
                <a:spcPct val="115000"/>
              </a:lnSpc>
              <a:spcBef>
                <a:spcPts val="0"/>
              </a:spcBef>
              <a:spcAft>
                <a:spcPts val="0"/>
              </a:spcAft>
              <a:buSzPts val="1600"/>
              <a:buChar char="●"/>
            </a:pPr>
            <a:r>
              <a:rPr lang="en-US" sz="1600" b="0"/>
              <a:t>Nicaragua</a:t>
            </a:r>
            <a:endParaRPr sz="1600" b="0"/>
          </a:p>
          <a:p>
            <a:pPr marL="914400" lvl="0" indent="-330200" algn="l" rtl="0">
              <a:lnSpc>
                <a:spcPct val="115000"/>
              </a:lnSpc>
              <a:spcBef>
                <a:spcPts val="0"/>
              </a:spcBef>
              <a:spcAft>
                <a:spcPts val="0"/>
              </a:spcAft>
              <a:buSzPts val="1600"/>
              <a:buChar char="●"/>
            </a:pPr>
            <a:r>
              <a:rPr lang="en-US" sz="1600" b="0"/>
              <a:t>NL (Curacao)</a:t>
            </a:r>
            <a:endParaRPr sz="1600" b="0"/>
          </a:p>
          <a:p>
            <a:pPr marL="914400" lvl="0" indent="-330200" algn="l" rtl="0">
              <a:lnSpc>
                <a:spcPct val="115000"/>
              </a:lnSpc>
              <a:spcBef>
                <a:spcPts val="0"/>
              </a:spcBef>
              <a:spcAft>
                <a:spcPts val="0"/>
              </a:spcAft>
              <a:buSzPts val="1600"/>
              <a:buChar char="●"/>
            </a:pPr>
            <a:r>
              <a:rPr lang="en-US" sz="1600" b="0"/>
              <a:t>Panama</a:t>
            </a:r>
            <a:endParaRPr sz="1600" b="0"/>
          </a:p>
          <a:p>
            <a:pPr marL="914400" lvl="0" indent="-330200" algn="l" rtl="0">
              <a:lnSpc>
                <a:spcPct val="115000"/>
              </a:lnSpc>
              <a:spcBef>
                <a:spcPts val="0"/>
              </a:spcBef>
              <a:spcAft>
                <a:spcPts val="0"/>
              </a:spcAft>
              <a:buSzPts val="1600"/>
              <a:buChar char="●"/>
            </a:pPr>
            <a:r>
              <a:rPr lang="en-US" sz="1600" b="0"/>
              <a:t>Saint Kitts and Nevis</a:t>
            </a:r>
            <a:endParaRPr sz="1600" b="0"/>
          </a:p>
          <a:p>
            <a:pPr marL="914400" lvl="0" indent="-330200" algn="l" rtl="0">
              <a:lnSpc>
                <a:spcPct val="115000"/>
              </a:lnSpc>
              <a:spcBef>
                <a:spcPts val="0"/>
              </a:spcBef>
              <a:spcAft>
                <a:spcPts val="0"/>
              </a:spcAft>
              <a:buSzPts val="1600"/>
              <a:buChar char="●"/>
            </a:pPr>
            <a:r>
              <a:rPr lang="en-US" sz="1600" b="0"/>
              <a:t>Saint Vincent and the Grenadines</a:t>
            </a:r>
            <a:endParaRPr sz="1600" b="0"/>
          </a:p>
          <a:p>
            <a:pPr marL="914400" lvl="0" indent="-330200" algn="l" rtl="0">
              <a:lnSpc>
                <a:spcPct val="115000"/>
              </a:lnSpc>
              <a:spcBef>
                <a:spcPts val="0"/>
              </a:spcBef>
              <a:spcAft>
                <a:spcPts val="0"/>
              </a:spcAft>
              <a:buSzPts val="1600"/>
              <a:buChar char="●"/>
            </a:pPr>
            <a:r>
              <a:rPr lang="en-US" sz="1600" b="0"/>
              <a:t>UK (British Virgin Islands)</a:t>
            </a:r>
            <a:endParaRPr sz="1600" b="0"/>
          </a:p>
          <a:p>
            <a:pPr marL="914400" lvl="0" indent="-330200" algn="l" rtl="0">
              <a:lnSpc>
                <a:spcPct val="115000"/>
              </a:lnSpc>
              <a:spcBef>
                <a:spcPts val="0"/>
              </a:spcBef>
              <a:spcAft>
                <a:spcPts val="0"/>
              </a:spcAft>
              <a:buSzPts val="1600"/>
              <a:buChar char="●"/>
            </a:pPr>
            <a:r>
              <a:rPr lang="en-US" sz="1600" b="0"/>
              <a:t>US (Puerto Rico)</a:t>
            </a:r>
            <a:endParaRPr sz="1600" b="0"/>
          </a:p>
          <a:p>
            <a:pPr marL="914400" lvl="0" indent="-330200" algn="l" rtl="0">
              <a:lnSpc>
                <a:spcPct val="115000"/>
              </a:lnSpc>
              <a:spcBef>
                <a:spcPts val="0"/>
              </a:spcBef>
              <a:spcAft>
                <a:spcPts val="0"/>
              </a:spcAft>
              <a:buSzPts val="1600"/>
              <a:buChar char="●"/>
            </a:pPr>
            <a:r>
              <a:rPr lang="en-US" sz="1600" b="0"/>
              <a:t>Venezuela</a:t>
            </a:r>
            <a:endParaRPr sz="1600" b="0"/>
          </a:p>
        </p:txBody>
      </p:sp>
      <p:sp>
        <p:nvSpPr>
          <p:cNvPr id="208" name="Google Shape;208;g3251f3b83c7_0_1"/>
          <p:cNvSpPr txBox="1"/>
          <p:nvPr/>
        </p:nvSpPr>
        <p:spPr>
          <a:xfrm>
            <a:off x="412050" y="1362400"/>
            <a:ext cx="4272000" cy="8466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US" sz="2000" i="1">
                <a:solidFill>
                  <a:schemeClr val="dk1"/>
                </a:solidFill>
                <a:latin typeface="Calibri"/>
                <a:ea typeface="Calibri"/>
                <a:cs typeface="Calibri"/>
                <a:sym typeface="Calibri"/>
              </a:rPr>
              <a:t>24 Total responses from 31 member states as of: 1/23/2025</a:t>
            </a:r>
            <a:endParaRPr sz="2000" i="1">
              <a:solidFill>
                <a:schemeClr val="dk1"/>
              </a:solidFill>
              <a:latin typeface="Calibri"/>
              <a:ea typeface="Calibri"/>
              <a:cs typeface="Calibri"/>
              <a:sym typeface="Calibri"/>
            </a:endParaRPr>
          </a:p>
        </p:txBody>
      </p:sp>
      <p:sp>
        <p:nvSpPr>
          <p:cNvPr id="209" name="Google Shape;209;g3251f3b83c7_0_1"/>
          <p:cNvSpPr txBox="1">
            <a:spLocks noGrp="1"/>
          </p:cNvSpPr>
          <p:nvPr>
            <p:ph type="title"/>
          </p:nvPr>
        </p:nvSpPr>
        <p:spPr>
          <a:xfrm>
            <a:off x="5842775" y="2209000"/>
            <a:ext cx="3005400" cy="3931800"/>
          </a:xfrm>
          <a:prstGeom prst="rect">
            <a:avLst/>
          </a:prstGeom>
          <a:noFill/>
          <a:ln>
            <a:noFill/>
          </a:ln>
        </p:spPr>
        <p:txBody>
          <a:bodyPr spcFirstLastPara="1" wrap="square" lIns="91425" tIns="45700" rIns="91425" bIns="45700" anchor="ctr" anchorCtr="0">
            <a:noAutofit/>
          </a:bodyPr>
          <a:lstStyle/>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Cuba</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Dominica</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Dominican Republic</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NL (Aruba, Bonaire, Saba, Sint Eustatius, Sint Maarten)</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Saint Lucia</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UK (Anguilla, Bermuda, Cayman Islands, Montserrat, Turks and Caicos)</a:t>
            </a:r>
            <a:endParaRPr sz="1600" b="0">
              <a:solidFill>
                <a:srgbClr val="FF0000"/>
              </a:solidFill>
            </a:endParaRPr>
          </a:p>
          <a:p>
            <a:pPr marL="914400" lvl="0" indent="-330200" algn="l" rtl="0">
              <a:lnSpc>
                <a:spcPct val="115000"/>
              </a:lnSpc>
              <a:spcBef>
                <a:spcPts val="0"/>
              </a:spcBef>
              <a:spcAft>
                <a:spcPts val="0"/>
              </a:spcAft>
              <a:buClr>
                <a:srgbClr val="FF0000"/>
              </a:buClr>
              <a:buSzPts val="1600"/>
              <a:buChar char="●"/>
            </a:pPr>
            <a:r>
              <a:rPr lang="en-US" sz="1600" b="0">
                <a:solidFill>
                  <a:srgbClr val="FF0000"/>
                </a:solidFill>
              </a:rPr>
              <a:t>US (U.S. Virgin Islands)</a:t>
            </a:r>
            <a:endParaRPr sz="1600" b="0">
              <a:solidFill>
                <a:srgbClr val="FF0000"/>
              </a:solidFill>
            </a:endParaRPr>
          </a:p>
        </p:txBody>
      </p:sp>
      <p:sp>
        <p:nvSpPr>
          <p:cNvPr id="210" name="Google Shape;210;g3251f3b83c7_0_1"/>
          <p:cNvSpPr txBox="1"/>
          <p:nvPr/>
        </p:nvSpPr>
        <p:spPr>
          <a:xfrm>
            <a:off x="6221525" y="1668850"/>
            <a:ext cx="2555400" cy="4617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US" sz="1800" i="1">
                <a:solidFill>
                  <a:srgbClr val="FF0000"/>
                </a:solidFill>
                <a:latin typeface="Calibri"/>
                <a:ea typeface="Calibri"/>
                <a:cs typeface="Calibri"/>
                <a:sym typeface="Calibri"/>
              </a:rPr>
              <a:t>Pending:</a:t>
            </a:r>
            <a:endParaRPr sz="1800" i="1">
              <a:solidFill>
                <a:srgbClr val="FF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g2d836b64c0c_0_1"/>
          <p:cNvSpPr txBox="1">
            <a:spLocks noGrp="1"/>
          </p:cNvSpPr>
          <p:nvPr>
            <p:ph type="title"/>
          </p:nvPr>
        </p:nvSpPr>
        <p:spPr>
          <a:xfrm>
            <a:off x="711600" y="221125"/>
            <a:ext cx="7720800" cy="6522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990"/>
              <a:buFont typeface="Arial"/>
              <a:buNone/>
            </a:pPr>
            <a:r>
              <a:rPr lang="en-US"/>
              <a:t>Inventory of Tsunami Warning Dissemination and Communication Methods for the Caribbean and Adjacent Regions</a:t>
            </a:r>
            <a:endParaRPr/>
          </a:p>
        </p:txBody>
      </p:sp>
      <p:graphicFrame>
        <p:nvGraphicFramePr>
          <p:cNvPr id="216" name="Google Shape;216;g2d836b64c0c_0_1"/>
          <p:cNvGraphicFramePr/>
          <p:nvPr/>
        </p:nvGraphicFramePr>
        <p:xfrm>
          <a:off x="581025" y="1260725"/>
          <a:ext cx="7981950" cy="4450050"/>
        </p:xfrm>
        <a:graphic>
          <a:graphicData uri="http://schemas.openxmlformats.org/drawingml/2006/table">
            <a:tbl>
              <a:tblPr>
                <a:noFill/>
                <a:tableStyleId>{FCC331A1-8824-4FF7-8186-FACE7CEE1BA7}</a:tableStyleId>
              </a:tblPr>
              <a:tblGrid>
                <a:gridCol w="3448050">
                  <a:extLst>
                    <a:ext uri="{9D8B030D-6E8A-4147-A177-3AD203B41FA5}">
                      <a16:colId xmlns:a16="http://schemas.microsoft.com/office/drawing/2014/main" val="20000"/>
                    </a:ext>
                  </a:extLst>
                </a:gridCol>
                <a:gridCol w="1533525">
                  <a:extLst>
                    <a:ext uri="{9D8B030D-6E8A-4147-A177-3AD203B41FA5}">
                      <a16:colId xmlns:a16="http://schemas.microsoft.com/office/drawing/2014/main" val="20001"/>
                    </a:ext>
                  </a:extLst>
                </a:gridCol>
                <a:gridCol w="2019300">
                  <a:extLst>
                    <a:ext uri="{9D8B030D-6E8A-4147-A177-3AD203B41FA5}">
                      <a16:colId xmlns:a16="http://schemas.microsoft.com/office/drawing/2014/main" val="20002"/>
                    </a:ext>
                  </a:extLst>
                </a:gridCol>
                <a:gridCol w="981075">
                  <a:extLst>
                    <a:ext uri="{9D8B030D-6E8A-4147-A177-3AD203B41FA5}">
                      <a16:colId xmlns:a16="http://schemas.microsoft.com/office/drawing/2014/main" val="20003"/>
                    </a:ext>
                  </a:extLst>
                </a:gridCol>
              </a:tblGrid>
              <a:tr h="0">
                <a:tc>
                  <a:txBody>
                    <a:bodyPr/>
                    <a:lstStyle/>
                    <a:p>
                      <a:pPr marL="0" lvl="0" indent="0" algn="l" rtl="0">
                        <a:lnSpc>
                          <a:spcPct val="100000"/>
                        </a:lnSpc>
                        <a:spcBef>
                          <a:spcPts val="0"/>
                        </a:spcBef>
                        <a:spcAft>
                          <a:spcPts val="0"/>
                        </a:spcAft>
                        <a:buNone/>
                      </a:pPr>
                      <a:r>
                        <a:rPr lang="en-US" sz="1000" b="1"/>
                        <a:t>METHOD</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RECEPTION</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DISSEMINATION</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TOTAL</a:t>
                      </a:r>
                      <a:endParaRPr sz="1000" b="1"/>
                    </a:p>
                  </a:txBody>
                  <a:tcPr marL="68575" marR="68575" marT="91425" marB="91425"/>
                </a:tc>
                <a:extLst>
                  <a:ext uri="{0D108BD9-81ED-4DB2-BD59-A6C34878D82A}">
                    <a16:rowId xmlns:a16="http://schemas.microsoft.com/office/drawing/2014/main" val="10000"/>
                  </a:ext>
                </a:extLst>
              </a:tr>
              <a:tr h="457200">
                <a:tc>
                  <a:txBody>
                    <a:bodyPr/>
                    <a:lstStyle/>
                    <a:p>
                      <a:pPr marL="0" lvl="0" indent="0" algn="l" rtl="0">
                        <a:lnSpc>
                          <a:spcPct val="100000"/>
                        </a:lnSpc>
                        <a:spcBef>
                          <a:spcPts val="0"/>
                        </a:spcBef>
                        <a:spcAft>
                          <a:spcPts val="0"/>
                        </a:spcAft>
                        <a:buNone/>
                      </a:pPr>
                      <a:r>
                        <a:rPr lang="en-US" sz="1000" b="1"/>
                        <a:t>Email</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23</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20</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 23</a:t>
                      </a:r>
                      <a:endParaRPr sz="1000" b="1"/>
                    </a:p>
                  </a:txBody>
                  <a:tcPr marL="68575" marR="68575" marT="91425" marB="91425">
                    <a:solidFill>
                      <a:srgbClr val="F2F2F2"/>
                    </a:solidFill>
                  </a:tcPr>
                </a:tc>
                <a:extLst>
                  <a:ext uri="{0D108BD9-81ED-4DB2-BD59-A6C34878D82A}">
                    <a16:rowId xmlns:a16="http://schemas.microsoft.com/office/drawing/2014/main" val="10001"/>
                  </a:ext>
                </a:extLst>
              </a:tr>
              <a:tr h="457200">
                <a:tc>
                  <a:txBody>
                    <a:bodyPr/>
                    <a:lstStyle/>
                    <a:p>
                      <a:pPr marL="0" lvl="0" indent="0" algn="l" rtl="0">
                        <a:lnSpc>
                          <a:spcPct val="100000"/>
                        </a:lnSpc>
                        <a:spcBef>
                          <a:spcPts val="0"/>
                        </a:spcBef>
                        <a:spcAft>
                          <a:spcPts val="0"/>
                        </a:spcAft>
                        <a:buNone/>
                      </a:pPr>
                      <a:r>
                        <a:rPr lang="en-US" sz="1000" b="1"/>
                        <a:t>Phone call/tree</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9</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16</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 17</a:t>
                      </a:r>
                      <a:endParaRPr sz="1000" b="1"/>
                    </a:p>
                  </a:txBody>
                  <a:tcPr marL="68575" marR="68575" marT="91425" marB="91425"/>
                </a:tc>
                <a:extLst>
                  <a:ext uri="{0D108BD9-81ED-4DB2-BD59-A6C34878D82A}">
                    <a16:rowId xmlns:a16="http://schemas.microsoft.com/office/drawing/2014/main" val="10002"/>
                  </a:ext>
                </a:extLst>
              </a:tr>
              <a:tr h="457200">
                <a:tc>
                  <a:txBody>
                    <a:bodyPr/>
                    <a:lstStyle/>
                    <a:p>
                      <a:pPr marL="0" lvl="0" indent="0" algn="l" rtl="0">
                        <a:lnSpc>
                          <a:spcPct val="100000"/>
                        </a:lnSpc>
                        <a:spcBef>
                          <a:spcPts val="0"/>
                        </a:spcBef>
                        <a:spcAft>
                          <a:spcPts val="0"/>
                        </a:spcAft>
                        <a:buNone/>
                      </a:pPr>
                      <a:r>
                        <a:rPr lang="en-US" sz="1000" b="1"/>
                        <a:t>Websites</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11</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16</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 19</a:t>
                      </a:r>
                      <a:endParaRPr sz="1000" b="1"/>
                    </a:p>
                  </a:txBody>
                  <a:tcPr marL="68575" marR="68575" marT="91425" marB="91425">
                    <a:solidFill>
                      <a:srgbClr val="F2F2F2"/>
                    </a:solidFill>
                  </a:tcPr>
                </a:tc>
                <a:extLst>
                  <a:ext uri="{0D108BD9-81ED-4DB2-BD59-A6C34878D82A}">
                    <a16:rowId xmlns:a16="http://schemas.microsoft.com/office/drawing/2014/main" val="10003"/>
                  </a:ext>
                </a:extLst>
              </a:tr>
              <a:tr h="457200">
                <a:tc>
                  <a:txBody>
                    <a:bodyPr/>
                    <a:lstStyle/>
                    <a:p>
                      <a:pPr marL="0" lvl="0" indent="0" algn="l" rtl="0">
                        <a:lnSpc>
                          <a:spcPct val="100000"/>
                        </a:lnSpc>
                        <a:spcBef>
                          <a:spcPts val="0"/>
                        </a:spcBef>
                        <a:spcAft>
                          <a:spcPts val="0"/>
                        </a:spcAft>
                        <a:buNone/>
                      </a:pPr>
                      <a:r>
                        <a:rPr lang="en-US" sz="1000" b="1"/>
                        <a:t>Social Media (FB, X, Instagram)</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5</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17</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17</a:t>
                      </a:r>
                      <a:endParaRPr sz="1000" b="1"/>
                    </a:p>
                  </a:txBody>
                  <a:tcPr marL="68575" marR="68575" marT="91425" marB="91425"/>
                </a:tc>
                <a:extLst>
                  <a:ext uri="{0D108BD9-81ED-4DB2-BD59-A6C34878D82A}">
                    <a16:rowId xmlns:a16="http://schemas.microsoft.com/office/drawing/2014/main" val="10004"/>
                  </a:ext>
                </a:extLst>
              </a:tr>
              <a:tr h="457200">
                <a:tc>
                  <a:txBody>
                    <a:bodyPr/>
                    <a:lstStyle/>
                    <a:p>
                      <a:pPr marL="0" lvl="0" indent="0" algn="l" rtl="0">
                        <a:lnSpc>
                          <a:spcPct val="100000"/>
                        </a:lnSpc>
                        <a:spcBef>
                          <a:spcPts val="0"/>
                        </a:spcBef>
                        <a:spcAft>
                          <a:spcPts val="0"/>
                        </a:spcAft>
                        <a:buNone/>
                      </a:pPr>
                      <a:r>
                        <a:rPr lang="en-US" sz="1000" b="1"/>
                        <a:t>SMS</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6</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12</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 13</a:t>
                      </a:r>
                      <a:endParaRPr sz="1000" b="1"/>
                    </a:p>
                  </a:txBody>
                  <a:tcPr marL="68575" marR="68575" marT="91425" marB="91425">
                    <a:solidFill>
                      <a:srgbClr val="F2F2F2"/>
                    </a:solidFill>
                  </a:tcPr>
                </a:tc>
                <a:extLst>
                  <a:ext uri="{0D108BD9-81ED-4DB2-BD59-A6C34878D82A}">
                    <a16:rowId xmlns:a16="http://schemas.microsoft.com/office/drawing/2014/main" val="10005"/>
                  </a:ext>
                </a:extLst>
              </a:tr>
              <a:tr h="457200">
                <a:tc>
                  <a:txBody>
                    <a:bodyPr/>
                    <a:lstStyle/>
                    <a:p>
                      <a:pPr marL="0" lvl="0" indent="0" algn="l" rtl="0">
                        <a:lnSpc>
                          <a:spcPct val="100000"/>
                        </a:lnSpc>
                        <a:spcBef>
                          <a:spcPts val="0"/>
                        </a:spcBef>
                        <a:spcAft>
                          <a:spcPts val="0"/>
                        </a:spcAft>
                        <a:buNone/>
                      </a:pPr>
                      <a:r>
                        <a:rPr lang="en-US" sz="1000" b="1"/>
                        <a:t>Whatsapp</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4</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16</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 16</a:t>
                      </a:r>
                      <a:endParaRPr sz="1000" b="1"/>
                    </a:p>
                  </a:txBody>
                  <a:tcPr marL="68575" marR="68575" marT="91425" marB="91425"/>
                </a:tc>
                <a:extLst>
                  <a:ext uri="{0D108BD9-81ED-4DB2-BD59-A6C34878D82A}">
                    <a16:rowId xmlns:a16="http://schemas.microsoft.com/office/drawing/2014/main" val="10006"/>
                  </a:ext>
                </a:extLst>
              </a:tr>
              <a:tr h="457200">
                <a:tc>
                  <a:txBody>
                    <a:bodyPr/>
                    <a:lstStyle/>
                    <a:p>
                      <a:pPr marL="0" lvl="0" indent="0" algn="l" rtl="0">
                        <a:lnSpc>
                          <a:spcPct val="100000"/>
                        </a:lnSpc>
                        <a:spcBef>
                          <a:spcPts val="0"/>
                        </a:spcBef>
                        <a:spcAft>
                          <a:spcPts val="0"/>
                        </a:spcAft>
                        <a:buNone/>
                      </a:pPr>
                      <a:r>
                        <a:rPr lang="en-US" sz="1000" b="1"/>
                        <a:t>Television</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4</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10</a:t>
                      </a:r>
                      <a:endParaRPr sz="1000" b="1"/>
                    </a:p>
                  </a:txBody>
                  <a:tcPr marL="68575" marR="68575" marT="91425" marB="91425">
                    <a:solidFill>
                      <a:srgbClr val="F2F2F2"/>
                    </a:solidFill>
                  </a:tcPr>
                </a:tc>
                <a:tc>
                  <a:txBody>
                    <a:bodyPr/>
                    <a:lstStyle/>
                    <a:p>
                      <a:pPr marL="0" lvl="0" indent="0" algn="l" rtl="0">
                        <a:lnSpc>
                          <a:spcPct val="100000"/>
                        </a:lnSpc>
                        <a:spcBef>
                          <a:spcPts val="0"/>
                        </a:spcBef>
                        <a:spcAft>
                          <a:spcPts val="0"/>
                        </a:spcAft>
                        <a:buNone/>
                      </a:pPr>
                      <a:r>
                        <a:rPr lang="en-US" sz="1000" b="1"/>
                        <a:t>11</a:t>
                      </a:r>
                      <a:endParaRPr sz="1000" b="1"/>
                    </a:p>
                  </a:txBody>
                  <a:tcPr marL="68575" marR="68575" marT="91425" marB="91425">
                    <a:solidFill>
                      <a:srgbClr val="F2F2F2"/>
                    </a:solidFill>
                  </a:tcPr>
                </a:tc>
                <a:extLst>
                  <a:ext uri="{0D108BD9-81ED-4DB2-BD59-A6C34878D82A}">
                    <a16:rowId xmlns:a16="http://schemas.microsoft.com/office/drawing/2014/main" val="10007"/>
                  </a:ext>
                </a:extLst>
              </a:tr>
              <a:tr h="457200">
                <a:tc>
                  <a:txBody>
                    <a:bodyPr/>
                    <a:lstStyle/>
                    <a:p>
                      <a:pPr marL="0" lvl="0" indent="0" algn="l" rtl="0">
                        <a:lnSpc>
                          <a:spcPct val="100000"/>
                        </a:lnSpc>
                        <a:spcBef>
                          <a:spcPts val="0"/>
                        </a:spcBef>
                        <a:spcAft>
                          <a:spcPts val="0"/>
                        </a:spcAft>
                        <a:buNone/>
                      </a:pPr>
                      <a:r>
                        <a:rPr lang="en-US" sz="1000" b="1"/>
                        <a:t>CISN Display</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10</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1</a:t>
                      </a:r>
                      <a:endParaRPr sz="1000" b="1"/>
                    </a:p>
                  </a:txBody>
                  <a:tcPr marL="68575" marR="68575" marT="91425" marB="91425"/>
                </a:tc>
                <a:tc>
                  <a:txBody>
                    <a:bodyPr/>
                    <a:lstStyle/>
                    <a:p>
                      <a:pPr marL="0" lvl="0" indent="0" algn="l" rtl="0">
                        <a:lnSpc>
                          <a:spcPct val="100000"/>
                        </a:lnSpc>
                        <a:spcBef>
                          <a:spcPts val="0"/>
                        </a:spcBef>
                        <a:spcAft>
                          <a:spcPts val="0"/>
                        </a:spcAft>
                        <a:buNone/>
                      </a:pPr>
                      <a:r>
                        <a:rPr lang="en-US" sz="1000" b="1"/>
                        <a:t> 11</a:t>
                      </a:r>
                      <a:endParaRPr sz="1000" b="1"/>
                    </a:p>
                  </a:txBody>
                  <a:tcPr marL="68575" marR="68575" marT="91425" marB="91425"/>
                </a:tc>
                <a:extLst>
                  <a:ext uri="{0D108BD9-81ED-4DB2-BD59-A6C34878D82A}">
                    <a16:rowId xmlns:a16="http://schemas.microsoft.com/office/drawing/2014/main" val="10008"/>
                  </a:ext>
                </a:extLst>
              </a:tr>
              <a:tr h="457200">
                <a:tc>
                  <a:txBody>
                    <a:bodyPr/>
                    <a:lstStyle/>
                    <a:p>
                      <a:pPr marL="0" lvl="0" indent="0" algn="l" rtl="0">
                        <a:lnSpc>
                          <a:spcPct val="115000"/>
                        </a:lnSpc>
                        <a:spcBef>
                          <a:spcPts val="0"/>
                        </a:spcBef>
                        <a:spcAft>
                          <a:spcPts val="0"/>
                        </a:spcAft>
                        <a:buNone/>
                      </a:pPr>
                      <a:r>
                        <a:rPr lang="en-US" sz="1000" b="1">
                          <a:solidFill>
                            <a:srgbClr val="333E48"/>
                          </a:solidFill>
                        </a:rPr>
                        <a:t>Megaphones</a:t>
                      </a:r>
                      <a:endParaRPr sz="1000" b="1">
                        <a:solidFill>
                          <a:srgbClr val="333E48"/>
                        </a:solidFill>
                      </a:endParaRPr>
                    </a:p>
                  </a:txBody>
                  <a:tcPr marL="95250" marR="190500" marT="57150" marB="57150">
                    <a:lnR w="7625" cap="flat" cmpd="sng">
                      <a:solidFill>
                        <a:srgbClr val="000000">
                          <a:alpha val="0"/>
                        </a:srgbClr>
                      </a:solidFill>
                      <a:prstDash val="solid"/>
                      <a:round/>
                      <a:headEnd type="none" w="sm" len="sm"/>
                      <a:tailEnd type="none" w="sm" len="sm"/>
                    </a:lnR>
                    <a:lnB w="7625" cap="flat" cmpd="sng">
                      <a:solidFill>
                        <a:srgbClr val="FFFFFF"/>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2</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R w="7625" cap="flat" cmpd="sng">
                      <a:solidFill>
                        <a:srgbClr val="000000">
                          <a:alpha val="0"/>
                        </a:srgbClr>
                      </a:solidFill>
                      <a:prstDash val="solid"/>
                      <a:round/>
                      <a:headEnd type="none" w="sm" len="sm"/>
                      <a:tailEnd type="none" w="sm" len="sm"/>
                    </a:lnR>
                    <a:lnB w="7625" cap="flat" cmpd="sng">
                      <a:solidFill>
                        <a:srgbClr val="D0D2D3"/>
                      </a:solidFill>
                      <a:prstDash val="solid"/>
                      <a:round/>
                      <a:headEnd type="none" w="sm" len="sm"/>
                      <a:tailEnd type="none" w="sm" len="sm"/>
                    </a:lnB>
                    <a:solidFill>
                      <a:srgbClr val="F2F2F2"/>
                    </a:solidFill>
                  </a:tcPr>
                </a:tc>
                <a:tc>
                  <a:txBody>
                    <a:bodyPr/>
                    <a:lstStyle/>
                    <a:p>
                      <a:pPr marL="0" lvl="0" indent="0" algn="l" rtl="0">
                        <a:lnSpc>
                          <a:spcPct val="115000"/>
                        </a:lnSpc>
                        <a:spcBef>
                          <a:spcPts val="0"/>
                        </a:spcBef>
                        <a:spcAft>
                          <a:spcPts val="0"/>
                        </a:spcAft>
                        <a:buNone/>
                      </a:pPr>
                      <a:r>
                        <a:rPr lang="en-US" sz="1000" b="1">
                          <a:solidFill>
                            <a:srgbClr val="333E48"/>
                          </a:solidFill>
                        </a:rPr>
                        <a:t>11</a:t>
                      </a:r>
                      <a:endParaRPr sz="1000" b="1">
                        <a:solidFill>
                          <a:srgbClr val="333E48"/>
                        </a:solidFill>
                      </a:endParaRPr>
                    </a:p>
                  </a:txBody>
                  <a:tcPr marL="95250" marR="190500" marT="57150" marB="57150">
                    <a:lnL w="7625" cap="flat" cmpd="sng">
                      <a:solidFill>
                        <a:srgbClr val="000000">
                          <a:alpha val="0"/>
                        </a:srgbClr>
                      </a:solidFill>
                      <a:prstDash val="solid"/>
                      <a:round/>
                      <a:headEnd type="none" w="sm" len="sm"/>
                      <a:tailEnd type="none" w="sm" len="sm"/>
                    </a:lnL>
                    <a:lnB w="7625" cap="flat" cmpd="sng">
                      <a:solidFill>
                        <a:srgbClr val="D0D2D3"/>
                      </a:solidFill>
                      <a:prstDash val="solid"/>
                      <a:round/>
                      <a:headEnd type="none" w="sm" len="sm"/>
                      <a:tailEnd type="none" w="sm" len="sm"/>
                    </a:lnB>
                    <a:solidFill>
                      <a:srgbClr val="F2F2F2"/>
                    </a:solidFill>
                  </a:tcPr>
                </a:tc>
                <a:extLst>
                  <a:ext uri="{0D108BD9-81ED-4DB2-BD59-A6C34878D82A}">
                    <a16:rowId xmlns:a16="http://schemas.microsoft.com/office/drawing/2014/main" val="10009"/>
                  </a:ext>
                </a:extLst>
              </a:tr>
            </a:tbl>
          </a:graphicData>
        </a:graphic>
      </p:graphicFrame>
      <p:sp>
        <p:nvSpPr>
          <p:cNvPr id="217" name="Google Shape;217;g2d836b64c0c_0_1"/>
          <p:cNvSpPr txBox="1">
            <a:spLocks noGrp="1"/>
          </p:cNvSpPr>
          <p:nvPr>
            <p:ph type="title"/>
          </p:nvPr>
        </p:nvSpPr>
        <p:spPr>
          <a:xfrm>
            <a:off x="711600" y="6168525"/>
            <a:ext cx="7720800" cy="6522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1100"/>
              <a:buFont typeface="Arial"/>
              <a:buNone/>
            </a:pPr>
            <a:r>
              <a:rPr lang="en-US"/>
              <a:t>Most use</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1626</Words>
  <Application>Microsoft Office PowerPoint</Application>
  <PresentationFormat>On-screen Show (4:3)</PresentationFormat>
  <Paragraphs>206</Paragraphs>
  <Slides>15</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Times New Roman</vt:lpstr>
      <vt:lpstr>Office Theme</vt:lpstr>
      <vt:lpstr>Office Theme</vt:lpstr>
      <vt:lpstr>PowerPoint Presentation</vt:lpstr>
      <vt:lpstr>Terms of Reference</vt:lpstr>
      <vt:lpstr>The Focus Area of WG 3</vt:lpstr>
      <vt:lpstr>Membership</vt:lpstr>
      <vt:lpstr>WG 3 Workplan</vt:lpstr>
      <vt:lpstr>PowerPoint Presentation</vt:lpstr>
      <vt:lpstr>Working Group 3 with support of ITIC-CAR</vt:lpstr>
      <vt:lpstr>Inventory of Tsunami Warning Dissemination and Communication Methods for the Caribbean and Adjacent Regions</vt:lpstr>
      <vt:lpstr>Inventory of Tsunami Warning Dissemination and Communication Methods for the Caribbean and Adjacent Regions</vt:lpstr>
      <vt:lpstr>Inventory of Tsunami Warning Dissemination and Communication Methods for the Caribbean and Adjacent Regions</vt:lpstr>
      <vt:lpstr>Training Priorities</vt:lpstr>
      <vt:lpstr>Member States/Territoires comments </vt:lpstr>
      <vt:lpstr>Feedback re Inventory and Survey</vt:lpstr>
      <vt:lpstr>Other Pending Actions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CTWP.SAD</dc:creator>
  <cp:lastModifiedBy>Christa Von Hillebrandt-Andrade</cp:lastModifiedBy>
  <cp:revision>4</cp:revision>
  <dcterms:created xsi:type="dcterms:W3CDTF">2017-11-27T13:10:18Z</dcterms:created>
  <dcterms:modified xsi:type="dcterms:W3CDTF">2025-01-24T20:57:11Z</dcterms:modified>
</cp:coreProperties>
</file>