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FE665C1-DC35-4822-A76F-501CF4EEE308}">
  <a:tblStyle styleId="{FFE665C1-DC35-4822-A76F-501CF4EEE308}" styleName="Table_0">
    <a:wholeTbl>
      <a:tcTxStyle b="off" i="off">
        <a:font>
          <a:latin typeface="Calibri"/>
          <a:ea typeface="Calibri"/>
          <a:cs typeface="Calibri"/>
        </a:font>
        <a:schemeClr val="dk1"/>
      </a:tcTxStyle>
      <a:tcStyle>
        <a:tcBdr>
          <a:left>
            <a:ln cap="flat" cmpd="sng" w="12700">
              <a:solidFill>
                <a:schemeClr val="accent3"/>
              </a:solidFill>
              <a:prstDash val="solid"/>
              <a:round/>
              <a:headEnd len="sm" w="sm" type="none"/>
              <a:tailEnd len="sm" w="sm" type="none"/>
            </a:ln>
          </a:left>
          <a:right>
            <a:ln cap="flat" cmpd="sng" w="12700">
              <a:solidFill>
                <a:schemeClr val="accent3"/>
              </a:solidFill>
              <a:prstDash val="solid"/>
              <a:round/>
              <a:headEnd len="sm" w="sm" type="none"/>
              <a:tailEnd len="sm" w="sm" type="none"/>
            </a:ln>
          </a:right>
          <a:top>
            <a:ln cap="flat" cmpd="sng" w="12700">
              <a:solidFill>
                <a:schemeClr val="accent3"/>
              </a:solidFill>
              <a:prstDash val="solid"/>
              <a:round/>
              <a:headEnd len="sm" w="sm" type="none"/>
              <a:tailEnd len="sm" w="sm" type="none"/>
            </a:ln>
          </a:top>
          <a:bottom>
            <a:ln cap="flat" cmpd="sng" w="12700">
              <a:solidFill>
                <a:schemeClr val="accent3"/>
              </a:solidFill>
              <a:prstDash val="solid"/>
              <a:round/>
              <a:headEnd len="sm" w="sm" type="none"/>
              <a:tailEnd len="sm" w="sm" type="none"/>
            </a:ln>
          </a:bottom>
          <a:insideH>
            <a:ln cap="flat" cmpd="sng" w="12700">
              <a:solidFill>
                <a:schemeClr val="accent3"/>
              </a:solidFill>
              <a:prstDash val="solid"/>
              <a:round/>
              <a:headEnd len="sm" w="sm" type="none"/>
              <a:tailEnd len="sm" w="sm" type="none"/>
            </a:ln>
          </a:insideH>
          <a:insideV>
            <a:ln cap="flat" cmpd="sng" w="12700">
              <a:solidFill>
                <a:schemeClr val="accent3"/>
              </a:solidFill>
              <a:prstDash val="solid"/>
              <a:round/>
              <a:headEnd len="sm" w="sm" type="none"/>
              <a:tailEnd len="sm" w="sm" type="none"/>
            </a:ln>
          </a:insideV>
        </a:tcBdr>
        <a:fill>
          <a:solidFill>
            <a:srgbClr val="F0F0F0"/>
          </a:solidFill>
        </a:fill>
      </a:tcStyle>
    </a:wholeTbl>
    <a:band1H>
      <a:tcTxStyle/>
      <a:tcStyle>
        <a:fill>
          <a:solidFill>
            <a:srgbClr val="E0E0E0"/>
          </a:solidFill>
        </a:fill>
      </a:tcStyle>
    </a:band1H>
    <a:band2H>
      <a:tcTxStyle/>
    </a:band2H>
    <a:band1V>
      <a:tcTxStyle/>
      <a:tcStyle>
        <a:fill>
          <a:solidFill>
            <a:srgbClr val="E0E0E0"/>
          </a:solidFill>
        </a:fill>
      </a:tcStyle>
    </a:band1V>
    <a:band2V>
      <a:tcTxStyle/>
    </a:band2V>
    <a:lastCol>
      <a:tcTxStyle b="on" i="off"/>
    </a:lastCol>
    <a:firstCol>
      <a:tcTxStyle b="on" i="off"/>
    </a:firstCol>
    <a:lastRow>
      <a:tcTxStyle b="on" i="off"/>
      <a:tcStyle>
        <a:tcBdr>
          <a:top>
            <a:ln cap="flat" cmpd="sng" w="25400">
              <a:solidFill>
                <a:schemeClr val="accent3"/>
              </a:solidFill>
              <a:prstDash val="solid"/>
              <a:round/>
              <a:headEnd len="sm" w="sm" type="none"/>
              <a:tailEnd len="sm" w="sm" type="none"/>
            </a:ln>
          </a:top>
        </a:tcBdr>
        <a:fill>
          <a:solidFill>
            <a:srgbClr val="F0F0F0"/>
          </a:solidFill>
        </a:fill>
      </a:tcStyle>
    </a:lastRow>
    <a:seCell>
      <a:tcTxStyle/>
    </a:seCell>
    <a:swCell>
      <a:tcTxStyle/>
    </a:swCell>
    <a:firstRow>
      <a:tcTxStyle b="on" i="off"/>
      <a:tcStyle>
        <a:fill>
          <a:solidFill>
            <a:srgbClr val="F0F0F0"/>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28e9f29744_2_7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g328e9f29744_2_7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fr"/>
              <a:t>Introduction</a:t>
            </a:r>
            <a:endParaRPr/>
          </a:p>
          <a:p>
            <a:pPr indent="-76200" lvl="0" marL="0" rtl="0" algn="l">
              <a:spcBef>
                <a:spcPts val="0"/>
              </a:spcBef>
              <a:spcAft>
                <a:spcPts val="0"/>
              </a:spcAft>
              <a:buClr>
                <a:schemeClr val="dk1"/>
              </a:buClr>
              <a:buSzPts val="1200"/>
              <a:buFont typeface="Arial"/>
              <a:buChar char="•"/>
            </a:pPr>
            <a:r>
              <a:rPr b="1" lang="fr"/>
              <a:t>Titre :</a:t>
            </a:r>
            <a:r>
              <a:rPr lang="fr"/>
              <a:t> Task Team Tsunami Ready (TT TR) - Bilan des actions</a:t>
            </a:r>
            <a:endParaRPr/>
          </a:p>
          <a:p>
            <a:pPr indent="0" lvl="0" marL="0" rtl="0" algn="l">
              <a:spcBef>
                <a:spcPts val="0"/>
              </a:spcBef>
              <a:spcAft>
                <a:spcPts val="0"/>
              </a:spcAft>
              <a:buNone/>
            </a:pPr>
            <a:r>
              <a:t/>
            </a:r>
            <a:endParaRPr/>
          </a:p>
          <a:p>
            <a:pPr indent="-76200" lvl="0" marL="0" rtl="0" algn="l">
              <a:spcBef>
                <a:spcPts val="0"/>
              </a:spcBef>
              <a:spcAft>
                <a:spcPts val="0"/>
              </a:spcAft>
              <a:buClr>
                <a:schemeClr val="dk1"/>
              </a:buClr>
              <a:buSzPts val="1200"/>
              <a:buFont typeface="Arial"/>
              <a:buChar char="•"/>
            </a:pPr>
            <a:r>
              <a:rPr b="1" lang="fr"/>
              <a:t>Objectif :</a:t>
            </a:r>
            <a:endParaRPr/>
          </a:p>
          <a:p>
            <a:pPr indent="-285750" lvl="1" marL="742950" rtl="0" algn="l">
              <a:spcBef>
                <a:spcPts val="0"/>
              </a:spcBef>
              <a:spcAft>
                <a:spcPts val="0"/>
              </a:spcAft>
              <a:buClr>
                <a:schemeClr val="dk1"/>
              </a:buClr>
              <a:buSzPts val="1200"/>
              <a:buFont typeface="Arial"/>
              <a:buChar char="•"/>
            </a:pPr>
            <a:r>
              <a:rPr lang="fr"/>
              <a:t>Améliorer la reconnaissance Tsunami Ready dans les communautés à risque.</a:t>
            </a:r>
            <a:endParaRPr/>
          </a:p>
          <a:p>
            <a:pPr indent="-285750" lvl="1" marL="742950" rtl="0" algn="l">
              <a:spcBef>
                <a:spcPts val="0"/>
              </a:spcBef>
              <a:spcAft>
                <a:spcPts val="0"/>
              </a:spcAft>
              <a:buClr>
                <a:schemeClr val="dk1"/>
              </a:buClr>
              <a:buSzPts val="1200"/>
              <a:buFont typeface="Arial"/>
              <a:buChar char="•"/>
            </a:pPr>
            <a:r>
              <a:rPr lang="fr"/>
              <a:t>Assurer la durabilité et l'efficacité du programme.</a:t>
            </a:r>
            <a:endParaRPr/>
          </a:p>
          <a:p>
            <a:pPr indent="-285750" lvl="1" marL="742950" rtl="0" algn="l">
              <a:spcBef>
                <a:spcPts val="0"/>
              </a:spcBef>
              <a:spcAft>
                <a:spcPts val="0"/>
              </a:spcAft>
              <a:buClr>
                <a:schemeClr val="dk1"/>
              </a:buClr>
              <a:buSzPts val="1200"/>
              <a:buFont typeface="Arial"/>
              <a:buChar char="•"/>
            </a:pPr>
            <a:r>
              <a:rPr lang="fr"/>
              <a:t>Intégrer les enseignements tirés des retours d'expérience.</a:t>
            </a:r>
            <a:endParaRPr/>
          </a:p>
          <a:p>
            <a:pPr indent="-209550" lvl="1" marL="742950" rtl="0" algn="l">
              <a:spcBef>
                <a:spcPts val="0"/>
              </a:spcBef>
              <a:spcAft>
                <a:spcPts val="0"/>
              </a:spcAft>
              <a:buClr>
                <a:schemeClr val="dk1"/>
              </a:buClr>
              <a:buSzPts val="1200"/>
              <a:buFont typeface="Arial"/>
              <a:buNone/>
            </a:pPr>
            <a:r>
              <a:t/>
            </a:r>
            <a:endParaRPr/>
          </a:p>
          <a:p>
            <a:pPr indent="-76200" lvl="0" marL="0" rtl="0" algn="l">
              <a:spcBef>
                <a:spcPts val="0"/>
              </a:spcBef>
              <a:spcAft>
                <a:spcPts val="0"/>
              </a:spcAft>
              <a:buClr>
                <a:schemeClr val="dk1"/>
              </a:buClr>
              <a:buSzPts val="1200"/>
              <a:buFont typeface="Arial"/>
              <a:buChar char="•"/>
            </a:pPr>
            <a:r>
              <a:rPr b="1" lang="fr"/>
              <a:t>Période couverte :</a:t>
            </a:r>
            <a:r>
              <a:rPr lang="fr"/>
              <a:t> [Année]</a:t>
            </a:r>
            <a:endParaRPr/>
          </a:p>
          <a:p>
            <a:pPr indent="0" lvl="0" marL="0" rtl="0" algn="l">
              <a:spcBef>
                <a:spcPts val="0"/>
              </a:spcBef>
              <a:spcAft>
                <a:spcPts val="0"/>
              </a:spcAft>
              <a:buNone/>
            </a:pPr>
            <a:r>
              <a:t/>
            </a:r>
            <a:endParaRPr/>
          </a:p>
        </p:txBody>
      </p:sp>
      <p:sp>
        <p:nvSpPr>
          <p:cNvPr id="128" name="Google Shape;128;g328e9f29744_2_7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328e9f29744_2_131: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g328e9f29744_2_1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328e9f29744_2_8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5" name="Google Shape;135;g328e9f29744_2_8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fr"/>
              <a:t>Action #1 - Pilot survey regarding the UNESCO-IOC Tsunami Ready Recognition Program Description :</a:t>
            </a:r>
            <a:br>
              <a:rPr lang="fr"/>
            </a:br>
            <a:r>
              <a:rPr lang="fr"/>
              <a:t>Une enquête pilote a été réalisée pour évaluer l'expérience des communautés ayant obtenu la reconnaissance Tsunami Ready. L'objectif était de recueillir des retours d'expérience afin d'identifier les forces et faiblesses du programme et d'améliorer le processus de reconnaissance. Le rapport d'analyse de cette enquête fournit des recommandations sur les ajustements à apporter au programme et à son évaluation. Responsables :</a:t>
            </a:r>
            <a:br>
              <a:rPr lang="fr"/>
            </a:br>
            <a:r>
              <a:rPr lang="fr"/>
              <a:t>Cette enquête a été mise en œuvre et analysée par Ms. Grace Lemoine, stagiaire de l'ITIC-CAR, sous la supervision du CTIC et de la Task Team Tsunami Ready. Période de réalisation :</a:t>
            </a:r>
            <a:br>
              <a:rPr lang="fr"/>
            </a:br>
            <a:r>
              <a:rPr lang="fr"/>
              <a:t>L'enquête a été menée de mars à juin 2024, et les résultats ont été présentés dans un Tsunami Ready Pilot Survey Report soumis pour relecture en aout 2024.</a:t>
            </a:r>
            <a:endParaRPr/>
          </a:p>
        </p:txBody>
      </p:sp>
      <p:sp>
        <p:nvSpPr>
          <p:cNvPr id="136" name="Google Shape;136;g328e9f29744_2_8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328e9f29744_2_8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2" name="Google Shape;142;g328e9f29744_2_8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76200" lvl="0" marL="0" rtl="0" algn="l">
              <a:spcBef>
                <a:spcPts val="0"/>
              </a:spcBef>
              <a:spcAft>
                <a:spcPts val="0"/>
              </a:spcAft>
              <a:buClr>
                <a:schemeClr val="dk1"/>
              </a:buClr>
              <a:buSzPts val="1200"/>
              <a:buFont typeface="Arial"/>
              <a:buChar char="•"/>
            </a:pPr>
            <a:r>
              <a:rPr b="1" lang="fr"/>
              <a:t>ACTION #2 Réunion de discussion des résultats du rapport et perspectives </a:t>
            </a:r>
            <a:endParaRPr/>
          </a:p>
          <a:p>
            <a:pPr indent="0" lvl="0" marL="0" rtl="0" algn="l">
              <a:spcBef>
                <a:spcPts val="0"/>
              </a:spcBef>
              <a:spcAft>
                <a:spcPts val="0"/>
              </a:spcAft>
              <a:buClr>
                <a:schemeClr val="dk1"/>
              </a:buClr>
              <a:buSzPts val="1200"/>
              <a:buFont typeface="Arial"/>
              <a:buNone/>
            </a:pPr>
            <a:r>
              <a:t/>
            </a:r>
            <a:endParaRPr b="1"/>
          </a:p>
          <a:p>
            <a:pPr indent="0" lvl="0" marL="0" rtl="0" algn="l">
              <a:spcBef>
                <a:spcPts val="0"/>
              </a:spcBef>
              <a:spcAft>
                <a:spcPts val="0"/>
              </a:spcAft>
              <a:buClr>
                <a:schemeClr val="dk1"/>
              </a:buClr>
              <a:buSzPts val="1200"/>
              <a:buFont typeface="Arial"/>
              <a:buNone/>
            </a:pPr>
            <a:r>
              <a:t/>
            </a:r>
            <a:endParaRPr b="1"/>
          </a:p>
          <a:p>
            <a:pPr indent="-76200" lvl="0" marL="0" rtl="0" algn="l">
              <a:spcBef>
                <a:spcPts val="0"/>
              </a:spcBef>
              <a:spcAft>
                <a:spcPts val="0"/>
              </a:spcAft>
              <a:buClr>
                <a:schemeClr val="dk1"/>
              </a:buClr>
              <a:buSzPts val="1200"/>
              <a:buFont typeface="Arial"/>
              <a:buChar char="•"/>
            </a:pPr>
            <a:r>
              <a:rPr b="1" lang="fr"/>
              <a:t>Description :</a:t>
            </a:r>
            <a:br>
              <a:rPr lang="fr"/>
            </a:br>
            <a:r>
              <a:rPr lang="fr"/>
              <a:t>Une réunion a été organisée pour examiner les résultats des actions entreprises, notamment l'analyse de l'enquête pilote. Les participants ont discuté des ajustements à apporter au programme et des prochaines étapes, incluant la mise en place d'un mécanisme de rapport annuel, la désignation de points de contact nationaux et la faisabilité d’un sommet Tsunami Ready.</a:t>
            </a:r>
            <a:endParaRPr/>
          </a:p>
          <a:p>
            <a:pPr indent="0" lvl="0" marL="0" rtl="0" algn="l">
              <a:spcBef>
                <a:spcPts val="0"/>
              </a:spcBef>
              <a:spcAft>
                <a:spcPts val="0"/>
              </a:spcAft>
              <a:buClr>
                <a:schemeClr val="dk1"/>
              </a:buClr>
              <a:buSzPts val="1200"/>
              <a:buFont typeface="Arial"/>
              <a:buNone/>
            </a:pPr>
            <a:r>
              <a:t/>
            </a:r>
            <a:endParaRPr/>
          </a:p>
          <a:p>
            <a:pPr indent="-76200" lvl="0" marL="0" rtl="0" algn="l">
              <a:spcBef>
                <a:spcPts val="0"/>
              </a:spcBef>
              <a:spcAft>
                <a:spcPts val="0"/>
              </a:spcAft>
              <a:buClr>
                <a:schemeClr val="dk1"/>
              </a:buClr>
              <a:buSzPts val="1200"/>
              <a:buFont typeface="Arial"/>
              <a:buChar char="•"/>
            </a:pPr>
            <a:r>
              <a:rPr b="1" lang="fr"/>
              <a:t>Responsables :</a:t>
            </a:r>
            <a:br>
              <a:rPr lang="fr"/>
            </a:br>
            <a:r>
              <a:rPr lang="fr"/>
              <a:t>La réunion a été coordonnée par la </a:t>
            </a:r>
            <a:r>
              <a:rPr b="1" lang="fr"/>
              <a:t>Task Team Tsunami Ready</a:t>
            </a:r>
            <a:r>
              <a:rPr lang="fr"/>
              <a:t>, avec la participation du </a:t>
            </a:r>
            <a:r>
              <a:rPr b="1" lang="fr"/>
              <a:t>CTIC</a:t>
            </a:r>
            <a:r>
              <a:rPr lang="fr"/>
              <a:t>, de l'</a:t>
            </a:r>
            <a:r>
              <a:rPr b="1" lang="fr"/>
              <a:t>ITIC-CAR</a:t>
            </a:r>
            <a:r>
              <a:rPr lang="fr"/>
              <a:t>, et d'autres parties prenantes clés.</a:t>
            </a:r>
            <a:endParaRPr/>
          </a:p>
          <a:p>
            <a:pPr indent="0" lvl="0" marL="0" rtl="0" algn="l">
              <a:spcBef>
                <a:spcPts val="0"/>
              </a:spcBef>
              <a:spcAft>
                <a:spcPts val="0"/>
              </a:spcAft>
              <a:buClr>
                <a:schemeClr val="dk1"/>
              </a:buClr>
              <a:buSzPts val="1200"/>
              <a:buFont typeface="Arial"/>
              <a:buNone/>
            </a:pPr>
            <a:r>
              <a:t/>
            </a:r>
            <a:endParaRPr/>
          </a:p>
          <a:p>
            <a:pPr indent="-76200" lvl="0" marL="0" rtl="0" algn="l">
              <a:spcBef>
                <a:spcPts val="0"/>
              </a:spcBef>
              <a:spcAft>
                <a:spcPts val="0"/>
              </a:spcAft>
              <a:buClr>
                <a:schemeClr val="dk1"/>
              </a:buClr>
              <a:buSzPts val="1200"/>
              <a:buFont typeface="Arial"/>
              <a:buChar char="•"/>
            </a:pPr>
            <a:r>
              <a:rPr b="1" lang="fr"/>
              <a:t>Période de réalisation :</a:t>
            </a:r>
            <a:br>
              <a:rPr lang="fr"/>
            </a:br>
            <a:r>
              <a:rPr lang="fr"/>
              <a:t>Tenue en le 13 </a:t>
            </a:r>
            <a:r>
              <a:rPr b="1" lang="fr"/>
              <a:t>aout 2024 en ligne</a:t>
            </a:r>
            <a:r>
              <a:rPr lang="fr"/>
              <a:t>.</a:t>
            </a:r>
            <a:endParaRPr/>
          </a:p>
          <a:p>
            <a:pPr indent="0" lvl="0" marL="0" rtl="0" algn="l">
              <a:spcBef>
                <a:spcPts val="0"/>
              </a:spcBef>
              <a:spcAft>
                <a:spcPts val="0"/>
              </a:spcAft>
              <a:buClr>
                <a:schemeClr val="dk1"/>
              </a:buClr>
              <a:buSzPts val="1200"/>
              <a:buFont typeface="Arial"/>
              <a:buNone/>
            </a:pPr>
            <a:r>
              <a:t/>
            </a:r>
            <a:endParaRPr/>
          </a:p>
          <a:p>
            <a:pPr indent="-76200" lvl="0" marL="0" rtl="0" algn="l">
              <a:spcBef>
                <a:spcPts val="0"/>
              </a:spcBef>
              <a:spcAft>
                <a:spcPts val="0"/>
              </a:spcAft>
              <a:buClr>
                <a:schemeClr val="dk1"/>
              </a:buClr>
              <a:buSzPts val="1200"/>
              <a:buFont typeface="Arial"/>
              <a:buChar char="•"/>
            </a:pPr>
            <a:r>
              <a:rPr b="1" lang="fr"/>
              <a:t>Prochaine étape :</a:t>
            </a:r>
            <a:br>
              <a:rPr lang="fr"/>
            </a:br>
            <a:r>
              <a:rPr lang="fr"/>
              <a:t>Suivi des décisions prises lors de la réunion</a:t>
            </a:r>
            <a:endParaRPr/>
          </a:p>
          <a:p>
            <a:pPr indent="0" lvl="0" marL="0" rtl="0" algn="l">
              <a:spcBef>
                <a:spcPts val="0"/>
              </a:spcBef>
              <a:spcAft>
                <a:spcPts val="0"/>
              </a:spcAft>
              <a:buNone/>
            </a:pPr>
            <a:r>
              <a:t/>
            </a:r>
            <a:endParaRPr/>
          </a:p>
        </p:txBody>
      </p:sp>
      <p:sp>
        <p:nvSpPr>
          <p:cNvPr id="143" name="Google Shape;143;g328e9f29744_2_8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328e9f29744_2_9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g328e9f29744_2_9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fr"/>
              <a:t>Propositions 1. </a:t>
            </a:r>
            <a:endParaRPr/>
          </a:p>
          <a:p>
            <a:pPr indent="0" lvl="0" marL="0" rtl="0" algn="l">
              <a:spcBef>
                <a:spcPts val="0"/>
              </a:spcBef>
              <a:spcAft>
                <a:spcPts val="0"/>
              </a:spcAft>
              <a:buNone/>
            </a:pPr>
            <a:r>
              <a:t/>
            </a:r>
            <a:endParaRPr b="1"/>
          </a:p>
          <a:p>
            <a:pPr indent="0" lvl="0" marL="0" rtl="0" algn="l">
              <a:spcBef>
                <a:spcPts val="0"/>
              </a:spcBef>
              <a:spcAft>
                <a:spcPts val="0"/>
              </a:spcAft>
              <a:buNone/>
            </a:pPr>
            <a:r>
              <a:rPr b="1" lang="fr"/>
              <a:t>Mise en place d'un mécanisme de rapport annuel sur les lignes directrices Tsunami Ready</a:t>
            </a:r>
            <a:endParaRPr b="1"/>
          </a:p>
          <a:p>
            <a:pPr indent="0" lvl="0" marL="0" rtl="0" algn="l">
              <a:spcBef>
                <a:spcPts val="0"/>
              </a:spcBef>
              <a:spcAft>
                <a:spcPts val="0"/>
              </a:spcAft>
              <a:buNone/>
            </a:pPr>
            <a:r>
              <a:t/>
            </a:r>
            <a:endParaRPr b="1"/>
          </a:p>
          <a:p>
            <a:pPr indent="-76200" lvl="0" marL="0" rtl="0" algn="l">
              <a:spcBef>
                <a:spcPts val="0"/>
              </a:spcBef>
              <a:spcAft>
                <a:spcPts val="0"/>
              </a:spcAft>
              <a:buClr>
                <a:schemeClr val="dk1"/>
              </a:buClr>
              <a:buSzPts val="1200"/>
              <a:buFont typeface="Arial"/>
              <a:buChar char="•"/>
            </a:pPr>
            <a:r>
              <a:rPr b="1" lang="fr"/>
              <a:t>Recommandation :</a:t>
            </a:r>
            <a:endParaRPr/>
          </a:p>
          <a:p>
            <a:pPr indent="-285750" lvl="1" marL="742950" rtl="0" algn="l">
              <a:spcBef>
                <a:spcPts val="0"/>
              </a:spcBef>
              <a:spcAft>
                <a:spcPts val="0"/>
              </a:spcAft>
              <a:buClr>
                <a:schemeClr val="dk1"/>
              </a:buClr>
              <a:buSzPts val="1200"/>
              <a:buFont typeface="Arial"/>
              <a:buChar char="•"/>
            </a:pPr>
            <a:r>
              <a:rPr lang="fr"/>
              <a:t>Mettre en œuvre un </a:t>
            </a:r>
            <a:r>
              <a:rPr b="1" lang="fr"/>
              <a:t>mécanisme de rapport annuel</a:t>
            </a:r>
            <a:r>
              <a:rPr lang="fr"/>
              <a:t> basé sur les enquêtes post-reconnaissance pour suivre l'évolution du programme et mesurer son efficacité.</a:t>
            </a:r>
            <a:endParaRPr/>
          </a:p>
          <a:p>
            <a:pPr indent="-285750" lvl="1" marL="742950" rtl="0" algn="l">
              <a:spcBef>
                <a:spcPts val="0"/>
              </a:spcBef>
              <a:spcAft>
                <a:spcPts val="0"/>
              </a:spcAft>
              <a:buClr>
                <a:schemeClr val="dk1"/>
              </a:buClr>
              <a:buSzPts val="1200"/>
              <a:buFont typeface="Arial"/>
              <a:buChar char="•"/>
            </a:pPr>
            <a:r>
              <a:rPr lang="fr"/>
              <a:t>S'assurer que le </a:t>
            </a:r>
            <a:r>
              <a:rPr b="1" lang="fr"/>
              <a:t>CTIC</a:t>
            </a:r>
            <a:r>
              <a:rPr lang="fr"/>
              <a:t> reste la base de données centralisée pour l'archivage des enquêtes.</a:t>
            </a:r>
            <a:endParaRPr/>
          </a:p>
          <a:p>
            <a:pPr indent="-285750" lvl="1" marL="742950" rtl="0" algn="l">
              <a:spcBef>
                <a:spcPts val="0"/>
              </a:spcBef>
              <a:spcAft>
                <a:spcPts val="0"/>
              </a:spcAft>
              <a:buClr>
                <a:schemeClr val="dk1"/>
              </a:buClr>
              <a:buSzPts val="1200"/>
              <a:buFont typeface="Arial"/>
              <a:buChar char="•"/>
            </a:pPr>
            <a:r>
              <a:rPr lang="fr"/>
              <a:t>Un </a:t>
            </a:r>
            <a:r>
              <a:rPr b="1" lang="fr"/>
              <a:t>scientifique qualifié en sciences sociales</a:t>
            </a:r>
            <a:r>
              <a:rPr lang="fr"/>
              <a:t> sera nécessaire pour analyser les données collectées et fournir des recommandations pertinentes.</a:t>
            </a:r>
            <a:endParaRPr/>
          </a:p>
          <a:p>
            <a:pPr indent="-209550" lvl="1" marL="742950" rtl="0" algn="l">
              <a:spcBef>
                <a:spcPts val="0"/>
              </a:spcBef>
              <a:spcAft>
                <a:spcPts val="0"/>
              </a:spcAft>
              <a:buClr>
                <a:schemeClr val="dk1"/>
              </a:buClr>
              <a:buSzPts val="1200"/>
              <a:buFont typeface="Arial"/>
              <a:buNone/>
            </a:pPr>
            <a:r>
              <a:t/>
            </a:r>
            <a:endParaRPr/>
          </a:p>
          <a:p>
            <a:pPr indent="-209550" lvl="1" marL="742950" rtl="0" algn="l">
              <a:spcBef>
                <a:spcPts val="0"/>
              </a:spcBef>
              <a:spcAft>
                <a:spcPts val="0"/>
              </a:spcAft>
              <a:buClr>
                <a:schemeClr val="dk1"/>
              </a:buClr>
              <a:buSzPts val="1200"/>
              <a:buFont typeface="Arial"/>
              <a:buNone/>
            </a:pPr>
            <a:r>
              <a:t/>
            </a:r>
            <a:endParaRPr/>
          </a:p>
          <a:p>
            <a:pPr indent="-76200" lvl="0" marL="0" rtl="0" algn="l">
              <a:spcBef>
                <a:spcPts val="0"/>
              </a:spcBef>
              <a:spcAft>
                <a:spcPts val="0"/>
              </a:spcAft>
              <a:buClr>
                <a:schemeClr val="dk1"/>
              </a:buClr>
              <a:buSzPts val="1200"/>
              <a:buFont typeface="Arial"/>
              <a:buChar char="•"/>
            </a:pPr>
            <a:r>
              <a:rPr b="1" lang="fr"/>
              <a:t>Problématiques soulevées :</a:t>
            </a:r>
            <a:endParaRPr/>
          </a:p>
          <a:p>
            <a:pPr indent="0" lvl="0" marL="0" rtl="0" algn="l">
              <a:spcBef>
                <a:spcPts val="0"/>
              </a:spcBef>
              <a:spcAft>
                <a:spcPts val="0"/>
              </a:spcAft>
              <a:buClr>
                <a:schemeClr val="dk1"/>
              </a:buClr>
              <a:buSzPts val="1200"/>
              <a:buFont typeface="Arial"/>
              <a:buNone/>
            </a:pPr>
            <a:r>
              <a:t/>
            </a:r>
            <a:endParaRPr/>
          </a:p>
          <a:p>
            <a:pPr indent="-285750" lvl="1" marL="742950" rtl="0" algn="l">
              <a:spcBef>
                <a:spcPts val="0"/>
              </a:spcBef>
              <a:spcAft>
                <a:spcPts val="0"/>
              </a:spcAft>
              <a:buClr>
                <a:schemeClr val="dk1"/>
              </a:buClr>
              <a:buSzPts val="1200"/>
              <a:buFont typeface="Arial"/>
              <a:buChar char="•"/>
            </a:pPr>
            <a:r>
              <a:rPr lang="fr"/>
              <a:t>Définition des qualifications requises pour le scientifique social.</a:t>
            </a:r>
            <a:endParaRPr/>
          </a:p>
          <a:p>
            <a:pPr indent="-285750" lvl="1" marL="742950" rtl="0" algn="l">
              <a:spcBef>
                <a:spcPts val="0"/>
              </a:spcBef>
              <a:spcAft>
                <a:spcPts val="0"/>
              </a:spcAft>
              <a:buClr>
                <a:schemeClr val="dk1"/>
              </a:buClr>
              <a:buSzPts val="1200"/>
              <a:buFont typeface="Arial"/>
              <a:buChar char="•"/>
            </a:pPr>
            <a:r>
              <a:rPr lang="fr"/>
              <a:t>Identification de sources de financement durables pour assurer cette analyse annuelle.</a:t>
            </a:r>
            <a:endParaRPr/>
          </a:p>
          <a:p>
            <a:pPr indent="-285750" lvl="1" marL="742950" rtl="0" algn="l">
              <a:spcBef>
                <a:spcPts val="0"/>
              </a:spcBef>
              <a:spcAft>
                <a:spcPts val="0"/>
              </a:spcAft>
              <a:buClr>
                <a:schemeClr val="dk1"/>
              </a:buClr>
              <a:buSzPts val="1200"/>
              <a:buFont typeface="Arial"/>
              <a:buChar char="•"/>
            </a:pPr>
            <a:r>
              <a:rPr lang="fr"/>
              <a:t>Synchronisation entre les </a:t>
            </a:r>
            <a:r>
              <a:rPr b="1" lang="fr"/>
              <a:t>rapports nationaux</a:t>
            </a:r>
            <a:r>
              <a:rPr lang="fr"/>
              <a:t> et les enquêtes post-reconnaissance pour éviter des délais et des incohérences dans les données.</a:t>
            </a:r>
            <a:endParaRPr/>
          </a:p>
          <a:p>
            <a:pPr indent="0" lvl="0" marL="0" rtl="0" algn="l">
              <a:spcBef>
                <a:spcPts val="0"/>
              </a:spcBef>
              <a:spcAft>
                <a:spcPts val="0"/>
              </a:spcAft>
              <a:buNone/>
            </a:pPr>
            <a:r>
              <a:t/>
            </a:r>
            <a:endParaRPr/>
          </a:p>
        </p:txBody>
      </p:sp>
      <p:sp>
        <p:nvSpPr>
          <p:cNvPr id="150" name="Google Shape;150;g328e9f29744_2_9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328e9f29744_2_10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6" name="Google Shape;156;g328e9f29744_2_10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fr"/>
              <a:t>Proposition 2. </a:t>
            </a:r>
            <a:endParaRPr/>
          </a:p>
          <a:p>
            <a:pPr indent="0" lvl="0" marL="0" rtl="0" algn="l">
              <a:spcBef>
                <a:spcPts val="0"/>
              </a:spcBef>
              <a:spcAft>
                <a:spcPts val="0"/>
              </a:spcAft>
              <a:buNone/>
            </a:pPr>
            <a:r>
              <a:t/>
            </a:r>
            <a:endParaRPr b="1"/>
          </a:p>
          <a:p>
            <a:pPr indent="0" lvl="0" marL="0" rtl="0" algn="l">
              <a:spcBef>
                <a:spcPts val="0"/>
              </a:spcBef>
              <a:spcAft>
                <a:spcPts val="0"/>
              </a:spcAft>
              <a:buNone/>
            </a:pPr>
            <a:r>
              <a:rPr b="1" lang="fr"/>
              <a:t>Désignation d'un Point de Contact National pour chaque pays</a:t>
            </a:r>
            <a:endParaRPr/>
          </a:p>
          <a:p>
            <a:pPr indent="0" lvl="0" marL="0" rtl="0" algn="l">
              <a:spcBef>
                <a:spcPts val="0"/>
              </a:spcBef>
              <a:spcAft>
                <a:spcPts val="0"/>
              </a:spcAft>
              <a:buNone/>
            </a:pPr>
            <a:r>
              <a:t/>
            </a:r>
            <a:endParaRPr b="1"/>
          </a:p>
          <a:p>
            <a:pPr indent="-76200" lvl="0" marL="0" rtl="0" algn="l">
              <a:spcBef>
                <a:spcPts val="0"/>
              </a:spcBef>
              <a:spcAft>
                <a:spcPts val="0"/>
              </a:spcAft>
              <a:buClr>
                <a:schemeClr val="dk1"/>
              </a:buClr>
              <a:buSzPts val="1200"/>
              <a:buFont typeface="Arial"/>
              <a:buChar char="•"/>
            </a:pPr>
            <a:r>
              <a:rPr b="1" lang="fr"/>
              <a:t>Recommandation :</a:t>
            </a:r>
            <a:endParaRPr/>
          </a:p>
          <a:p>
            <a:pPr indent="-285750" lvl="1" marL="742950" rtl="0" algn="l">
              <a:spcBef>
                <a:spcPts val="0"/>
              </a:spcBef>
              <a:spcAft>
                <a:spcPts val="0"/>
              </a:spcAft>
              <a:buClr>
                <a:schemeClr val="dk1"/>
              </a:buClr>
              <a:buSzPts val="1200"/>
              <a:buFont typeface="Arial"/>
              <a:buChar char="•"/>
            </a:pPr>
            <a:r>
              <a:rPr lang="fr"/>
              <a:t>Désigner un </a:t>
            </a:r>
            <a:r>
              <a:rPr b="1" lang="fr"/>
              <a:t>Point de Contact National Tsunami Ready</a:t>
            </a:r>
            <a:r>
              <a:rPr lang="fr"/>
              <a:t>, qui servira de liaison entre les communautés locales, les autorités nationales et le programme Tsunami Ready.</a:t>
            </a:r>
            <a:endParaRPr/>
          </a:p>
          <a:p>
            <a:pPr indent="-285750" lvl="1" marL="742950" rtl="0" algn="l">
              <a:spcBef>
                <a:spcPts val="0"/>
              </a:spcBef>
              <a:spcAft>
                <a:spcPts val="0"/>
              </a:spcAft>
              <a:buClr>
                <a:schemeClr val="dk1"/>
              </a:buClr>
              <a:buSzPts val="1200"/>
              <a:buFont typeface="Arial"/>
              <a:buChar char="•"/>
            </a:pPr>
            <a:r>
              <a:rPr lang="fr"/>
              <a:t>Ce point de contact doit être rattaché à une </a:t>
            </a:r>
            <a:r>
              <a:rPr b="1" lang="fr"/>
              <a:t>institution stable</a:t>
            </a:r>
            <a:r>
              <a:rPr lang="fr"/>
              <a:t> et non à une personne physique pour garantir la continuité du programme en cas de changement de personnel.</a:t>
            </a:r>
            <a:endParaRPr/>
          </a:p>
          <a:p>
            <a:pPr indent="-285750" lvl="1" marL="742950" rtl="0" algn="l">
              <a:spcBef>
                <a:spcPts val="0"/>
              </a:spcBef>
              <a:spcAft>
                <a:spcPts val="0"/>
              </a:spcAft>
              <a:buClr>
                <a:schemeClr val="dk1"/>
              </a:buClr>
              <a:buSzPts val="1200"/>
              <a:buFont typeface="Arial"/>
              <a:buChar char="•"/>
            </a:pPr>
            <a:r>
              <a:rPr lang="fr"/>
              <a:t>Le rôle de ce point de contact est de faciliter la communication, le suivi et la coordination des efforts au niveau national.</a:t>
            </a:r>
            <a:endParaRPr/>
          </a:p>
          <a:p>
            <a:pPr indent="-209550" lvl="1" marL="742950" rtl="0" algn="l">
              <a:spcBef>
                <a:spcPts val="0"/>
              </a:spcBef>
              <a:spcAft>
                <a:spcPts val="0"/>
              </a:spcAft>
              <a:buClr>
                <a:schemeClr val="dk1"/>
              </a:buClr>
              <a:buSzPts val="1200"/>
              <a:buFont typeface="Arial"/>
              <a:buNone/>
            </a:pPr>
            <a:r>
              <a:t/>
            </a:r>
            <a:endParaRPr/>
          </a:p>
          <a:p>
            <a:pPr indent="-76200" lvl="0" marL="0" rtl="0" algn="l">
              <a:spcBef>
                <a:spcPts val="0"/>
              </a:spcBef>
              <a:spcAft>
                <a:spcPts val="0"/>
              </a:spcAft>
              <a:buClr>
                <a:schemeClr val="dk1"/>
              </a:buClr>
              <a:buSzPts val="1200"/>
              <a:buFont typeface="Arial"/>
              <a:buChar char="•"/>
            </a:pPr>
            <a:r>
              <a:rPr b="1" lang="fr"/>
              <a:t>Problématiques soulevées :</a:t>
            </a:r>
            <a:endParaRPr/>
          </a:p>
          <a:p>
            <a:pPr indent="-285750" lvl="1" marL="742950" rtl="0" algn="l">
              <a:spcBef>
                <a:spcPts val="0"/>
              </a:spcBef>
              <a:spcAft>
                <a:spcPts val="0"/>
              </a:spcAft>
              <a:buClr>
                <a:schemeClr val="dk1"/>
              </a:buClr>
              <a:buSzPts val="1200"/>
              <a:buFont typeface="Arial"/>
              <a:buChar char="•"/>
            </a:pPr>
            <a:r>
              <a:rPr lang="fr"/>
              <a:t>Définition des critères de sélection des institutions candidates.</a:t>
            </a:r>
            <a:endParaRPr/>
          </a:p>
          <a:p>
            <a:pPr indent="-285750" lvl="1" marL="742950" rtl="0" algn="l">
              <a:spcBef>
                <a:spcPts val="0"/>
              </a:spcBef>
              <a:spcAft>
                <a:spcPts val="0"/>
              </a:spcAft>
              <a:buClr>
                <a:schemeClr val="dk1"/>
              </a:buClr>
              <a:buSzPts val="1200"/>
              <a:buFont typeface="Arial"/>
              <a:buChar char="•"/>
            </a:pPr>
            <a:r>
              <a:rPr lang="fr"/>
              <a:t>Intégration de ce rôle dans les structures de gestion des risques existantes.</a:t>
            </a:r>
            <a:endParaRPr/>
          </a:p>
        </p:txBody>
      </p:sp>
      <p:sp>
        <p:nvSpPr>
          <p:cNvPr id="157" name="Google Shape;157;g328e9f29744_2_10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328e9f29744_2_10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3" name="Google Shape;163;g328e9f29744_2_10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fr"/>
              <a:t>Proposition 3.</a:t>
            </a:r>
            <a:endParaRPr/>
          </a:p>
          <a:p>
            <a:pPr indent="0" lvl="0" marL="0" rtl="0" algn="l">
              <a:spcBef>
                <a:spcPts val="0"/>
              </a:spcBef>
              <a:spcAft>
                <a:spcPts val="0"/>
              </a:spcAft>
              <a:buNone/>
            </a:pPr>
            <a:r>
              <a:t/>
            </a:r>
            <a:endParaRPr b="1"/>
          </a:p>
          <a:p>
            <a:pPr indent="0" lvl="0" marL="0" rtl="0" algn="l">
              <a:spcBef>
                <a:spcPts val="0"/>
              </a:spcBef>
              <a:spcAft>
                <a:spcPts val="0"/>
              </a:spcAft>
              <a:buNone/>
            </a:pPr>
            <a:r>
              <a:rPr b="1" lang="fr"/>
              <a:t>Amélioration du processus d’évaluation Tsunami Ready</a:t>
            </a:r>
            <a:endParaRPr b="1"/>
          </a:p>
          <a:p>
            <a:pPr indent="0" lvl="0" marL="0" rtl="0" algn="l">
              <a:spcBef>
                <a:spcPts val="0"/>
              </a:spcBef>
              <a:spcAft>
                <a:spcPts val="0"/>
              </a:spcAft>
              <a:buNone/>
            </a:pPr>
            <a:r>
              <a:t/>
            </a:r>
            <a:endParaRPr b="1"/>
          </a:p>
          <a:p>
            <a:pPr indent="-76200" lvl="0" marL="0" rtl="0" algn="l">
              <a:spcBef>
                <a:spcPts val="0"/>
              </a:spcBef>
              <a:spcAft>
                <a:spcPts val="0"/>
              </a:spcAft>
              <a:buClr>
                <a:schemeClr val="dk1"/>
              </a:buClr>
              <a:buSzPts val="1200"/>
              <a:buFont typeface="Arial"/>
              <a:buChar char="•"/>
            </a:pPr>
            <a:r>
              <a:rPr b="1" lang="fr"/>
              <a:t>Recommandation :</a:t>
            </a:r>
            <a:endParaRPr/>
          </a:p>
          <a:p>
            <a:pPr indent="-285750" lvl="1" marL="742950" rtl="0" algn="l">
              <a:spcBef>
                <a:spcPts val="0"/>
              </a:spcBef>
              <a:spcAft>
                <a:spcPts val="0"/>
              </a:spcAft>
              <a:buClr>
                <a:schemeClr val="dk1"/>
              </a:buClr>
              <a:buSzPts val="1200"/>
              <a:buFont typeface="Arial"/>
              <a:buChar char="•"/>
            </a:pPr>
            <a:r>
              <a:rPr lang="fr"/>
              <a:t>Traduire le </a:t>
            </a:r>
            <a:r>
              <a:rPr b="1" lang="fr"/>
              <a:t>formulaire d’évaluation Tsunami Ready</a:t>
            </a:r>
            <a:r>
              <a:rPr lang="fr"/>
              <a:t> en espagnol et en français pour faciliter son adoption par les pays hispanophones et francophones de la région.</a:t>
            </a:r>
            <a:endParaRPr/>
          </a:p>
          <a:p>
            <a:pPr indent="-285750" lvl="1" marL="742950" rtl="0" algn="l">
              <a:spcBef>
                <a:spcPts val="0"/>
              </a:spcBef>
              <a:spcAft>
                <a:spcPts val="0"/>
              </a:spcAft>
              <a:buClr>
                <a:schemeClr val="dk1"/>
              </a:buClr>
              <a:buSzPts val="1200"/>
              <a:buFont typeface="Arial"/>
              <a:buChar char="•"/>
            </a:pPr>
            <a:r>
              <a:rPr lang="fr"/>
              <a:t>Adapter le formulaire pour mieux refléter les défis locaux identifiés dans les résultats de l’enquête pilote.</a:t>
            </a:r>
            <a:endParaRPr/>
          </a:p>
          <a:p>
            <a:pPr indent="-285750" lvl="1" marL="742950" rtl="0" algn="l">
              <a:spcBef>
                <a:spcPts val="0"/>
              </a:spcBef>
              <a:spcAft>
                <a:spcPts val="0"/>
              </a:spcAft>
              <a:buClr>
                <a:schemeClr val="dk1"/>
              </a:buClr>
              <a:buSzPts val="1200"/>
              <a:buFont typeface="Arial"/>
              <a:buChar char="•"/>
            </a:pPr>
            <a:r>
              <a:rPr lang="fr"/>
              <a:t>Explorer la possibilité d'étendre l’utilisation du formulaire aux autres régions couvertes par les ICG (Pacifique, Océan Indien, Atlantique Nord-Est).</a:t>
            </a:r>
            <a:endParaRPr/>
          </a:p>
          <a:p>
            <a:pPr indent="-209550" lvl="1" marL="742950" rtl="0" algn="l">
              <a:spcBef>
                <a:spcPts val="0"/>
              </a:spcBef>
              <a:spcAft>
                <a:spcPts val="0"/>
              </a:spcAft>
              <a:buClr>
                <a:schemeClr val="dk1"/>
              </a:buClr>
              <a:buSzPts val="1200"/>
              <a:buFont typeface="Arial"/>
              <a:buNone/>
            </a:pPr>
            <a:r>
              <a:t/>
            </a:r>
            <a:endParaRPr/>
          </a:p>
          <a:p>
            <a:pPr indent="-76200" lvl="0" marL="0" rtl="0" algn="l">
              <a:spcBef>
                <a:spcPts val="0"/>
              </a:spcBef>
              <a:spcAft>
                <a:spcPts val="0"/>
              </a:spcAft>
              <a:buClr>
                <a:schemeClr val="dk1"/>
              </a:buClr>
              <a:buSzPts val="1200"/>
              <a:buFont typeface="Arial"/>
              <a:buChar char="•"/>
            </a:pPr>
            <a:r>
              <a:rPr b="1" lang="fr"/>
              <a:t>Problématiques soulevées :</a:t>
            </a:r>
            <a:endParaRPr/>
          </a:p>
          <a:p>
            <a:pPr indent="-285750" lvl="1" marL="742950" rtl="0" algn="l">
              <a:spcBef>
                <a:spcPts val="0"/>
              </a:spcBef>
              <a:spcAft>
                <a:spcPts val="0"/>
              </a:spcAft>
              <a:buClr>
                <a:schemeClr val="dk1"/>
              </a:buClr>
              <a:buSzPts val="1200"/>
              <a:buFont typeface="Arial"/>
              <a:buChar char="•"/>
            </a:pPr>
            <a:r>
              <a:rPr lang="fr"/>
              <a:t>Alignement du formulaire avec les exigences spécifiques de chaque région.</a:t>
            </a:r>
            <a:endParaRPr/>
          </a:p>
          <a:p>
            <a:pPr indent="-285750" lvl="1" marL="742950" rtl="0" algn="l">
              <a:spcBef>
                <a:spcPts val="0"/>
              </a:spcBef>
              <a:spcAft>
                <a:spcPts val="0"/>
              </a:spcAft>
              <a:buClr>
                <a:schemeClr val="dk1"/>
              </a:buClr>
              <a:buSzPts val="1200"/>
              <a:buFont typeface="Arial"/>
              <a:buChar char="•"/>
            </a:pPr>
            <a:r>
              <a:rPr lang="fr"/>
              <a:t>Formation des points focaux nationaux pour une mise en œuvre harmonisée.</a:t>
            </a:r>
            <a:endParaRPr/>
          </a:p>
          <a:p>
            <a:pPr indent="0" lvl="0" marL="0" rtl="0" algn="l">
              <a:spcBef>
                <a:spcPts val="0"/>
              </a:spcBef>
              <a:spcAft>
                <a:spcPts val="0"/>
              </a:spcAft>
              <a:buNone/>
            </a:pPr>
            <a:r>
              <a:t/>
            </a:r>
            <a:endParaRPr/>
          </a:p>
        </p:txBody>
      </p:sp>
      <p:sp>
        <p:nvSpPr>
          <p:cNvPr id="164" name="Google Shape;164;g328e9f29744_2_10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28e9f29744_2_1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g328e9f29744_2_1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fr"/>
              <a:t>Proposition 4.</a:t>
            </a:r>
            <a:endParaRPr/>
          </a:p>
          <a:p>
            <a:pPr indent="0" lvl="0" marL="0" rtl="0" algn="l">
              <a:spcBef>
                <a:spcPts val="0"/>
              </a:spcBef>
              <a:spcAft>
                <a:spcPts val="0"/>
              </a:spcAft>
              <a:buNone/>
            </a:pPr>
            <a:r>
              <a:t/>
            </a:r>
            <a:endParaRPr b="1"/>
          </a:p>
          <a:p>
            <a:pPr indent="0" lvl="0" marL="0" rtl="0" algn="l">
              <a:spcBef>
                <a:spcPts val="0"/>
              </a:spcBef>
              <a:spcAft>
                <a:spcPts val="0"/>
              </a:spcAft>
              <a:buNone/>
            </a:pPr>
            <a:r>
              <a:rPr b="1" lang="fr"/>
              <a:t>Organisation d'un sommet Tsunami Ready</a:t>
            </a:r>
            <a:endParaRPr b="1"/>
          </a:p>
          <a:p>
            <a:pPr indent="0" lvl="0" marL="0" rtl="0" algn="l">
              <a:spcBef>
                <a:spcPts val="0"/>
              </a:spcBef>
              <a:spcAft>
                <a:spcPts val="0"/>
              </a:spcAft>
              <a:buNone/>
            </a:pPr>
            <a:r>
              <a:t/>
            </a:r>
            <a:endParaRPr b="1"/>
          </a:p>
          <a:p>
            <a:pPr indent="-76200" lvl="0" marL="0" rtl="0" algn="l">
              <a:spcBef>
                <a:spcPts val="0"/>
              </a:spcBef>
              <a:spcAft>
                <a:spcPts val="0"/>
              </a:spcAft>
              <a:buClr>
                <a:schemeClr val="dk1"/>
              </a:buClr>
              <a:buSzPts val="1200"/>
              <a:buFont typeface="Arial"/>
              <a:buChar char="•"/>
            </a:pPr>
            <a:r>
              <a:rPr b="1" lang="fr"/>
              <a:t>Recommandation :</a:t>
            </a:r>
            <a:endParaRPr/>
          </a:p>
          <a:p>
            <a:pPr indent="-285750" lvl="1" marL="742950" rtl="0" algn="l">
              <a:spcBef>
                <a:spcPts val="0"/>
              </a:spcBef>
              <a:spcAft>
                <a:spcPts val="0"/>
              </a:spcAft>
              <a:buClr>
                <a:schemeClr val="dk1"/>
              </a:buClr>
              <a:buSzPts val="1200"/>
              <a:buFont typeface="Arial"/>
              <a:buChar char="•"/>
            </a:pPr>
            <a:r>
              <a:rPr lang="fr"/>
              <a:t>Explorer la faisabilité de l’organisation d’un </a:t>
            </a:r>
            <a:r>
              <a:rPr b="1" lang="fr"/>
              <a:t>sommet Tsunami Ready</a:t>
            </a:r>
            <a:r>
              <a:rPr lang="fr"/>
              <a:t> avant la prochaine réunion ICG/CARIBE-EWS.</a:t>
            </a:r>
            <a:endParaRPr/>
          </a:p>
          <a:p>
            <a:pPr indent="-285750" lvl="1" marL="742950" rtl="0" algn="l">
              <a:spcBef>
                <a:spcPts val="0"/>
              </a:spcBef>
              <a:spcAft>
                <a:spcPts val="0"/>
              </a:spcAft>
              <a:buClr>
                <a:schemeClr val="dk1"/>
              </a:buClr>
              <a:buSzPts val="1200"/>
              <a:buFont typeface="Arial"/>
              <a:buChar char="•"/>
            </a:pPr>
            <a:r>
              <a:rPr lang="fr"/>
              <a:t>Le sommet servira à partager les bonnes pratiques, à discuter des résultats des enquêtes et des travaux cartographiques, et à renforcer les engagements des États membres.</a:t>
            </a:r>
            <a:endParaRPr/>
          </a:p>
          <a:p>
            <a:pPr indent="-285750" lvl="1" marL="742950" rtl="0" algn="l">
              <a:spcBef>
                <a:spcPts val="0"/>
              </a:spcBef>
              <a:spcAft>
                <a:spcPts val="0"/>
              </a:spcAft>
              <a:buClr>
                <a:schemeClr val="dk1"/>
              </a:buClr>
              <a:buSzPts val="1200"/>
              <a:buFont typeface="Arial"/>
              <a:buChar char="•"/>
            </a:pPr>
            <a:r>
              <a:rPr lang="fr"/>
              <a:t>Définir un agenda structuré incluant des sessions de formation, des ateliers et des échanges d’expériences entre communautés reconnues et celles en voie de reconnaissance.</a:t>
            </a:r>
            <a:endParaRPr/>
          </a:p>
          <a:p>
            <a:pPr indent="-209550" lvl="1" marL="742950" rtl="0" algn="l">
              <a:spcBef>
                <a:spcPts val="0"/>
              </a:spcBef>
              <a:spcAft>
                <a:spcPts val="0"/>
              </a:spcAft>
              <a:buClr>
                <a:schemeClr val="dk1"/>
              </a:buClr>
              <a:buSzPts val="1200"/>
              <a:buFont typeface="Arial"/>
              <a:buNone/>
            </a:pPr>
            <a:r>
              <a:t/>
            </a:r>
            <a:endParaRPr/>
          </a:p>
          <a:p>
            <a:pPr indent="-76200" lvl="0" marL="0" rtl="0" algn="l">
              <a:spcBef>
                <a:spcPts val="0"/>
              </a:spcBef>
              <a:spcAft>
                <a:spcPts val="0"/>
              </a:spcAft>
              <a:buClr>
                <a:schemeClr val="dk1"/>
              </a:buClr>
              <a:buSzPts val="1200"/>
              <a:buFont typeface="Arial"/>
              <a:buChar char="•"/>
            </a:pPr>
            <a:r>
              <a:rPr b="1" lang="fr"/>
              <a:t>Problématiques soulevées :</a:t>
            </a:r>
            <a:endParaRPr/>
          </a:p>
          <a:p>
            <a:pPr indent="-285750" lvl="1" marL="742950" rtl="0" algn="l">
              <a:spcBef>
                <a:spcPts val="0"/>
              </a:spcBef>
              <a:spcAft>
                <a:spcPts val="0"/>
              </a:spcAft>
              <a:buClr>
                <a:schemeClr val="dk1"/>
              </a:buClr>
              <a:buSzPts val="1200"/>
              <a:buFont typeface="Arial"/>
              <a:buChar char="•"/>
            </a:pPr>
            <a:r>
              <a:rPr lang="fr"/>
              <a:t>Recherche de financements pour organiser l’événement.</a:t>
            </a:r>
            <a:endParaRPr/>
          </a:p>
          <a:p>
            <a:pPr indent="-285750" lvl="1" marL="742950" rtl="0" algn="l">
              <a:spcBef>
                <a:spcPts val="0"/>
              </a:spcBef>
              <a:spcAft>
                <a:spcPts val="0"/>
              </a:spcAft>
              <a:buClr>
                <a:schemeClr val="dk1"/>
              </a:buClr>
              <a:buSzPts val="1200"/>
              <a:buFont typeface="Arial"/>
              <a:buChar char="•"/>
            </a:pPr>
            <a:r>
              <a:rPr lang="fr"/>
              <a:t>Identification des parties prenantes clés et définition des objectifs clairs du sommet.</a:t>
            </a:r>
            <a:endParaRPr/>
          </a:p>
          <a:p>
            <a:pPr indent="0" lvl="0" marL="0" rtl="0" algn="l">
              <a:spcBef>
                <a:spcPts val="0"/>
              </a:spcBef>
              <a:spcAft>
                <a:spcPts val="0"/>
              </a:spcAft>
              <a:buNone/>
            </a:pPr>
            <a:r>
              <a:t/>
            </a:r>
            <a:endParaRPr/>
          </a:p>
        </p:txBody>
      </p:sp>
      <p:sp>
        <p:nvSpPr>
          <p:cNvPr id="171" name="Google Shape;171;g328e9f29744_2_1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328e9f29744_2_1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g328e9f29744_2_1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fr"/>
              <a:t>Proposition 5.</a:t>
            </a:r>
            <a:endParaRPr/>
          </a:p>
          <a:p>
            <a:pPr indent="0" lvl="0" marL="0" rtl="0" algn="l">
              <a:spcBef>
                <a:spcPts val="0"/>
              </a:spcBef>
              <a:spcAft>
                <a:spcPts val="0"/>
              </a:spcAft>
              <a:buNone/>
            </a:pPr>
            <a:r>
              <a:t/>
            </a:r>
            <a:endParaRPr b="1"/>
          </a:p>
          <a:p>
            <a:pPr indent="0" lvl="0" marL="0" rtl="0" algn="l">
              <a:spcBef>
                <a:spcPts val="0"/>
              </a:spcBef>
              <a:spcAft>
                <a:spcPts val="0"/>
              </a:spcAft>
              <a:buNone/>
            </a:pPr>
            <a:r>
              <a:rPr b="1" lang="fr"/>
              <a:t>Mobilisation des ressources et des financements</a:t>
            </a:r>
            <a:endParaRPr/>
          </a:p>
          <a:p>
            <a:pPr indent="0" lvl="0" marL="0" rtl="0" algn="l">
              <a:spcBef>
                <a:spcPts val="0"/>
              </a:spcBef>
              <a:spcAft>
                <a:spcPts val="0"/>
              </a:spcAft>
              <a:buNone/>
            </a:pPr>
            <a:r>
              <a:t/>
            </a:r>
            <a:endParaRPr b="1"/>
          </a:p>
          <a:p>
            <a:pPr indent="-76200" lvl="0" marL="0" rtl="0" algn="l">
              <a:spcBef>
                <a:spcPts val="0"/>
              </a:spcBef>
              <a:spcAft>
                <a:spcPts val="0"/>
              </a:spcAft>
              <a:buClr>
                <a:schemeClr val="dk1"/>
              </a:buClr>
              <a:buSzPts val="1200"/>
              <a:buFont typeface="Arial"/>
              <a:buChar char="•"/>
            </a:pPr>
            <a:r>
              <a:rPr b="1" lang="fr"/>
              <a:t>Recommandation :</a:t>
            </a:r>
            <a:endParaRPr/>
          </a:p>
          <a:p>
            <a:pPr indent="-285750" lvl="1" marL="742950" rtl="0" algn="l">
              <a:spcBef>
                <a:spcPts val="0"/>
              </a:spcBef>
              <a:spcAft>
                <a:spcPts val="0"/>
              </a:spcAft>
              <a:buClr>
                <a:schemeClr val="dk1"/>
              </a:buClr>
              <a:buSzPts val="1200"/>
              <a:buFont typeface="Arial"/>
              <a:buChar char="•"/>
            </a:pPr>
            <a:r>
              <a:rPr lang="fr"/>
              <a:t>Identifier de nouvelles </a:t>
            </a:r>
            <a:r>
              <a:rPr b="1" lang="fr"/>
              <a:t>sources de financement</a:t>
            </a:r>
            <a:r>
              <a:rPr lang="fr"/>
              <a:t>, notamment auprès d’organisations internationales (ONU, Banque mondiale, agences humanitaires) et du secteur privé.</a:t>
            </a:r>
            <a:endParaRPr/>
          </a:p>
          <a:p>
            <a:pPr indent="-285750" lvl="1" marL="742950" rtl="0" algn="l">
              <a:spcBef>
                <a:spcPts val="0"/>
              </a:spcBef>
              <a:spcAft>
                <a:spcPts val="0"/>
              </a:spcAft>
              <a:buClr>
                <a:schemeClr val="dk1"/>
              </a:buClr>
              <a:buSzPts val="1200"/>
              <a:buFont typeface="Arial"/>
              <a:buChar char="•"/>
            </a:pPr>
            <a:r>
              <a:rPr lang="fr"/>
              <a:t>Développer des propositions de projet alignées avec les objectifs du programme Tsunami Ready pour attirer les investisseurs potentiels.</a:t>
            </a:r>
            <a:endParaRPr/>
          </a:p>
          <a:p>
            <a:pPr indent="-285750" lvl="1" marL="742950" rtl="0" algn="l">
              <a:spcBef>
                <a:spcPts val="0"/>
              </a:spcBef>
              <a:spcAft>
                <a:spcPts val="0"/>
              </a:spcAft>
              <a:buClr>
                <a:schemeClr val="dk1"/>
              </a:buClr>
              <a:buSzPts val="1200"/>
              <a:buFont typeface="Arial"/>
              <a:buChar char="•"/>
            </a:pPr>
            <a:r>
              <a:rPr lang="fr"/>
              <a:t>Renforcer la collaboration avec les partenaires existants tels que USAID, DIPECHO et les gouvernements locaux pour assurer un financement durable.</a:t>
            </a:r>
            <a:endParaRPr/>
          </a:p>
          <a:p>
            <a:pPr indent="-76200" lvl="0" marL="0" rtl="0" algn="l">
              <a:spcBef>
                <a:spcPts val="0"/>
              </a:spcBef>
              <a:spcAft>
                <a:spcPts val="0"/>
              </a:spcAft>
              <a:buClr>
                <a:schemeClr val="dk1"/>
              </a:buClr>
              <a:buSzPts val="1200"/>
              <a:buFont typeface="Arial"/>
              <a:buChar char="•"/>
            </a:pPr>
            <a:r>
              <a:rPr b="1" lang="fr"/>
              <a:t>Problématiques soulevées :</a:t>
            </a:r>
            <a:endParaRPr/>
          </a:p>
          <a:p>
            <a:pPr indent="-285750" lvl="1" marL="742950" rtl="0" algn="l">
              <a:spcBef>
                <a:spcPts val="0"/>
              </a:spcBef>
              <a:spcAft>
                <a:spcPts val="0"/>
              </a:spcAft>
              <a:buClr>
                <a:schemeClr val="dk1"/>
              </a:buClr>
              <a:buSzPts val="1200"/>
              <a:buFont typeface="Arial"/>
              <a:buChar char="•"/>
            </a:pPr>
            <a:r>
              <a:rPr lang="fr"/>
              <a:t>Accès aux fonds en temps opportun pour éviter les retards dans la mise en œuvre des actions.</a:t>
            </a:r>
            <a:endParaRPr/>
          </a:p>
          <a:p>
            <a:pPr indent="-285750" lvl="1" marL="742950" rtl="0" algn="l">
              <a:spcBef>
                <a:spcPts val="0"/>
              </a:spcBef>
              <a:spcAft>
                <a:spcPts val="0"/>
              </a:spcAft>
              <a:buClr>
                <a:schemeClr val="dk1"/>
              </a:buClr>
              <a:buSzPts val="1200"/>
              <a:buFont typeface="Arial"/>
              <a:buChar char="•"/>
            </a:pPr>
            <a:r>
              <a:rPr lang="fr"/>
              <a:t>Mise en place d’un mécanisme de suivi et d’évaluation transparent des financements reçus.</a:t>
            </a:r>
            <a:endParaRPr/>
          </a:p>
          <a:p>
            <a:pPr indent="0" lvl="0" marL="0" rtl="0" algn="l">
              <a:spcBef>
                <a:spcPts val="0"/>
              </a:spcBef>
              <a:spcAft>
                <a:spcPts val="0"/>
              </a:spcAft>
              <a:buNone/>
            </a:pPr>
            <a:r>
              <a:t/>
            </a:r>
            <a:endParaRPr/>
          </a:p>
        </p:txBody>
      </p:sp>
      <p:sp>
        <p:nvSpPr>
          <p:cNvPr id="178" name="Google Shape;178;g328e9f29744_2_11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328e9f29744_2_1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g328e9f29744_2_1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fr"/>
              <a:t>ACTION #3  Travaux cartographiques sur les zones à haut risque</a:t>
            </a:r>
            <a:endParaRPr/>
          </a:p>
          <a:p>
            <a:pPr indent="0" lvl="0" marL="0" rtl="0" algn="l">
              <a:spcBef>
                <a:spcPts val="0"/>
              </a:spcBef>
              <a:spcAft>
                <a:spcPts val="0"/>
              </a:spcAft>
              <a:buNone/>
            </a:pPr>
            <a:r>
              <a:t/>
            </a:r>
            <a:endParaRPr b="1"/>
          </a:p>
          <a:p>
            <a:pPr indent="-76200" lvl="0" marL="0" rtl="0" algn="l">
              <a:spcBef>
                <a:spcPts val="0"/>
              </a:spcBef>
              <a:spcAft>
                <a:spcPts val="0"/>
              </a:spcAft>
              <a:buClr>
                <a:schemeClr val="dk1"/>
              </a:buClr>
              <a:buSzPts val="1200"/>
              <a:buFont typeface="Arial"/>
              <a:buChar char="•"/>
            </a:pPr>
            <a:r>
              <a:rPr b="1" lang="fr"/>
              <a:t> Description :</a:t>
            </a:r>
            <a:endParaRPr/>
          </a:p>
          <a:p>
            <a:pPr indent="0" lvl="0" marL="0" rtl="0" algn="just">
              <a:spcBef>
                <a:spcPts val="0"/>
              </a:spcBef>
              <a:spcAft>
                <a:spcPts val="0"/>
              </a:spcAft>
              <a:buNone/>
            </a:pPr>
            <a:br>
              <a:rPr lang="fr"/>
            </a:br>
            <a:r>
              <a:rPr lang="fr"/>
              <a:t>Un travail cartographique a été mené pour identifier les municipalités les plus exposées au risque de tsunami et évaluer leurs besoins en évacuation. Ce travail permet de cibler les communautés les plus susceptibles de bénéficier du programme Tsunami Ready en fournissant des données sur les zones à risque et en établissant une classification des municipalités selon plusieurs indices de vulnérabilité. Ce projet constitue une preuve de concept pour une méthodologie scientifique réplicable à l’échelle internationale.</a:t>
            </a:r>
            <a:endParaRPr/>
          </a:p>
          <a:p>
            <a:pPr indent="0" lvl="0" marL="0" rtl="0" algn="l">
              <a:spcBef>
                <a:spcPts val="0"/>
              </a:spcBef>
              <a:spcAft>
                <a:spcPts val="0"/>
              </a:spcAft>
              <a:buNone/>
            </a:pPr>
            <a:r>
              <a:t/>
            </a:r>
            <a:endParaRPr/>
          </a:p>
          <a:p>
            <a:pPr indent="-76200" lvl="0" marL="0" rtl="0" algn="l">
              <a:spcBef>
                <a:spcPts val="0"/>
              </a:spcBef>
              <a:spcAft>
                <a:spcPts val="0"/>
              </a:spcAft>
              <a:buClr>
                <a:schemeClr val="dk1"/>
              </a:buClr>
              <a:buSzPts val="1200"/>
              <a:buFont typeface="Arial"/>
              <a:buChar char="•"/>
            </a:pPr>
            <a:r>
              <a:rPr b="1" lang="fr"/>
              <a:t> Responsables :</a:t>
            </a:r>
            <a:endParaRPr/>
          </a:p>
          <a:p>
            <a:pPr indent="0" lvl="0" marL="0" rtl="0" algn="l">
              <a:spcBef>
                <a:spcPts val="0"/>
              </a:spcBef>
              <a:spcAft>
                <a:spcPts val="0"/>
              </a:spcAft>
              <a:buNone/>
            </a:pPr>
            <a:br>
              <a:rPr lang="fr"/>
            </a:br>
            <a:r>
              <a:rPr lang="fr"/>
              <a:t>Cette analyse a été réalisée par </a:t>
            </a:r>
            <a:r>
              <a:rPr b="1" lang="fr"/>
              <a:t>l’Université de Montpellier Paul-Valéry </a:t>
            </a:r>
            <a:r>
              <a:rPr lang="fr"/>
              <a:t>en collaboration avec l’unité tsunami de l’IOC-UNESCO et des partenaires techniques spécialisés dans la modélisation des tsunamis.</a:t>
            </a:r>
            <a:endParaRPr/>
          </a:p>
          <a:p>
            <a:pPr indent="0" lvl="0" marL="0" rtl="0" algn="l">
              <a:spcBef>
                <a:spcPts val="0"/>
              </a:spcBef>
              <a:spcAft>
                <a:spcPts val="0"/>
              </a:spcAft>
              <a:buClr>
                <a:schemeClr val="dk1"/>
              </a:buClr>
              <a:buSzPts val="1200"/>
              <a:buFont typeface="Arial"/>
              <a:buNone/>
            </a:pPr>
            <a:r>
              <a:t/>
            </a:r>
            <a:endParaRPr/>
          </a:p>
          <a:p>
            <a:pPr indent="-76200" lvl="0" marL="0" rtl="0" algn="l">
              <a:spcBef>
                <a:spcPts val="0"/>
              </a:spcBef>
              <a:spcAft>
                <a:spcPts val="0"/>
              </a:spcAft>
              <a:buClr>
                <a:schemeClr val="dk1"/>
              </a:buClr>
              <a:buSzPts val="1200"/>
              <a:buFont typeface="Arial"/>
              <a:buChar char="•"/>
            </a:pPr>
            <a:r>
              <a:rPr b="1" lang="fr"/>
              <a:t> Période de réalisation :</a:t>
            </a:r>
            <a:endParaRPr/>
          </a:p>
          <a:p>
            <a:pPr indent="0" lvl="0" marL="0" rtl="0" algn="l">
              <a:spcBef>
                <a:spcPts val="0"/>
              </a:spcBef>
              <a:spcAft>
                <a:spcPts val="0"/>
              </a:spcAft>
              <a:buNone/>
            </a:pPr>
            <a:br>
              <a:rPr lang="fr"/>
            </a:br>
            <a:r>
              <a:rPr lang="fr"/>
              <a:t>De </a:t>
            </a:r>
            <a:r>
              <a:rPr b="1" lang="fr"/>
              <a:t>janvier à avril 2024</a:t>
            </a:r>
            <a:r>
              <a:rPr lang="fr"/>
              <a:t>, avec la soumission d'un premier rapport en </a:t>
            </a:r>
            <a:r>
              <a:rPr b="1" lang="fr"/>
              <a:t>mai 2024 et d’une présentation auprès du SC de l’ODTP le …</a:t>
            </a:r>
            <a:endParaRPr/>
          </a:p>
          <a:p>
            <a:pPr indent="0" lvl="0" marL="0" rtl="0" algn="l">
              <a:spcBef>
                <a:spcPts val="0"/>
              </a:spcBef>
              <a:spcAft>
                <a:spcPts val="0"/>
              </a:spcAft>
              <a:buNone/>
            </a:pPr>
            <a:r>
              <a:t/>
            </a:r>
            <a:endParaRPr/>
          </a:p>
          <a:p>
            <a:pPr indent="-76200" lvl="0" marL="0" rtl="0" algn="l">
              <a:spcBef>
                <a:spcPts val="0"/>
              </a:spcBef>
              <a:spcAft>
                <a:spcPts val="0"/>
              </a:spcAft>
              <a:buClr>
                <a:schemeClr val="dk1"/>
              </a:buClr>
              <a:buSzPts val="1200"/>
              <a:buFont typeface="Arial"/>
              <a:buChar char="•"/>
            </a:pPr>
            <a:r>
              <a:rPr b="1" lang="fr"/>
              <a:t> Prochaine étape :</a:t>
            </a:r>
            <a:br>
              <a:rPr lang="fr"/>
            </a:br>
            <a:r>
              <a:rPr lang="fr"/>
              <a:t>Une mise à jour des travaux est en cours de réalisation en février 2025 puis une plateforme de cartographie web permettra de diffuser et visualiser les données. </a:t>
            </a:r>
            <a:endParaRPr/>
          </a:p>
          <a:p>
            <a:pPr indent="0" lvl="0" marL="0" rtl="0" algn="l">
              <a:spcBef>
                <a:spcPts val="0"/>
              </a:spcBef>
              <a:spcAft>
                <a:spcPts val="0"/>
              </a:spcAft>
              <a:buNone/>
            </a:pPr>
            <a:r>
              <a:t/>
            </a:r>
            <a:endParaRPr/>
          </a:p>
        </p:txBody>
      </p:sp>
      <p:sp>
        <p:nvSpPr>
          <p:cNvPr id="185" name="Google Shape;185;g328e9f29744_2_1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fr"/>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56" name="Shape 56"/>
        <p:cNvGrpSpPr/>
        <p:nvPr/>
      </p:nvGrpSpPr>
      <p:grpSpPr>
        <a:xfrm>
          <a:off x="0" y="0"/>
          <a:ext cx="0" cy="0"/>
          <a:chOff x="0" y="0"/>
          <a:chExt cx="0" cy="0"/>
        </a:xfrm>
      </p:grpSpPr>
      <p:sp>
        <p:nvSpPr>
          <p:cNvPr id="57" name="Google Shape;57;p14"/>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58" name="Google Shape;58;p14"/>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59" name="Google Shape;59;p14"/>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0" name="Google Shape;60;p14"/>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1" name="Google Shape;61;p14"/>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62" name="Shape 62"/>
        <p:cNvGrpSpPr/>
        <p:nvPr/>
      </p:nvGrpSpPr>
      <p:grpSpPr>
        <a:xfrm>
          <a:off x="0" y="0"/>
          <a:ext cx="0" cy="0"/>
          <a:chOff x="0" y="0"/>
          <a:chExt cx="0" cy="0"/>
        </a:xfrm>
      </p:grpSpPr>
      <p:sp>
        <p:nvSpPr>
          <p:cNvPr id="63" name="Google Shape;63;p15"/>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64" name="Google Shape;64;p15"/>
          <p:cNvSpPr txBox="1"/>
          <p:nvPr>
            <p:ph idx="1" type="subTitle"/>
          </p:nvPr>
        </p:nvSpPr>
        <p:spPr>
          <a:xfrm>
            <a:off x="1143000" y="2701528"/>
            <a:ext cx="6858000" cy="1241821"/>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65" name="Google Shape;65;p15"/>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6" name="Google Shape;66;p15"/>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7" name="Google Shape;67;p15"/>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68" name="Shape 68"/>
        <p:cNvGrpSpPr/>
        <p:nvPr/>
      </p:nvGrpSpPr>
      <p:grpSpPr>
        <a:xfrm>
          <a:off x="0" y="0"/>
          <a:ext cx="0" cy="0"/>
          <a:chOff x="0" y="0"/>
          <a:chExt cx="0" cy="0"/>
        </a:xfrm>
      </p:grpSpPr>
      <p:sp>
        <p:nvSpPr>
          <p:cNvPr id="69" name="Google Shape;69;p16"/>
          <p:cNvSpPr txBox="1"/>
          <p:nvPr>
            <p:ph type="title"/>
          </p:nvPr>
        </p:nvSpPr>
        <p:spPr>
          <a:xfrm>
            <a:off x="623888" y="1282304"/>
            <a:ext cx="7886700" cy="2139553"/>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70" name="Google Shape;70;p16"/>
          <p:cNvSpPr txBox="1"/>
          <p:nvPr>
            <p:ph idx="1" type="body"/>
          </p:nvPr>
        </p:nvSpPr>
        <p:spPr>
          <a:xfrm>
            <a:off x="623888" y="3442097"/>
            <a:ext cx="7886700" cy="112514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rgbClr val="888888"/>
              </a:buClr>
              <a:buSzPts val="1800"/>
              <a:buNone/>
              <a:defRPr sz="1800">
                <a:solidFill>
                  <a:srgbClr val="888888"/>
                </a:solidFill>
              </a:defRPr>
            </a:lvl1pPr>
            <a:lvl2pPr indent="-228600" lvl="1" marL="914400" algn="l">
              <a:lnSpc>
                <a:spcPct val="90000"/>
              </a:lnSpc>
              <a:spcBef>
                <a:spcPts val="400"/>
              </a:spcBef>
              <a:spcAft>
                <a:spcPts val="0"/>
              </a:spcAft>
              <a:buClr>
                <a:srgbClr val="888888"/>
              </a:buClr>
              <a:buSzPts val="1500"/>
              <a:buNone/>
              <a:defRPr sz="1500">
                <a:solidFill>
                  <a:srgbClr val="888888"/>
                </a:solidFill>
              </a:defRPr>
            </a:lvl2pPr>
            <a:lvl3pPr indent="-228600" lvl="2" marL="1371600" algn="l">
              <a:lnSpc>
                <a:spcPct val="90000"/>
              </a:lnSpc>
              <a:spcBef>
                <a:spcPts val="400"/>
              </a:spcBef>
              <a:spcAft>
                <a:spcPts val="0"/>
              </a:spcAft>
              <a:buClr>
                <a:srgbClr val="888888"/>
              </a:buClr>
              <a:buSzPts val="1400"/>
              <a:buNone/>
              <a:defRPr sz="1400">
                <a:solidFill>
                  <a:srgbClr val="888888"/>
                </a:solidFill>
              </a:defRPr>
            </a:lvl3pPr>
            <a:lvl4pPr indent="-228600" lvl="3" marL="1828800" algn="l">
              <a:lnSpc>
                <a:spcPct val="90000"/>
              </a:lnSpc>
              <a:spcBef>
                <a:spcPts val="400"/>
              </a:spcBef>
              <a:spcAft>
                <a:spcPts val="0"/>
              </a:spcAft>
              <a:buClr>
                <a:srgbClr val="888888"/>
              </a:buClr>
              <a:buSzPts val="1200"/>
              <a:buNone/>
              <a:defRPr sz="1200">
                <a:solidFill>
                  <a:srgbClr val="888888"/>
                </a:solidFill>
              </a:defRPr>
            </a:lvl4pPr>
            <a:lvl5pPr indent="-228600" lvl="4" marL="2286000" algn="l">
              <a:lnSpc>
                <a:spcPct val="90000"/>
              </a:lnSpc>
              <a:spcBef>
                <a:spcPts val="400"/>
              </a:spcBef>
              <a:spcAft>
                <a:spcPts val="0"/>
              </a:spcAft>
              <a:buClr>
                <a:srgbClr val="888888"/>
              </a:buClr>
              <a:buSzPts val="1200"/>
              <a:buNone/>
              <a:defRPr sz="1200">
                <a:solidFill>
                  <a:srgbClr val="888888"/>
                </a:solidFill>
              </a:defRPr>
            </a:lvl5pPr>
            <a:lvl6pPr indent="-228600" lvl="5" marL="2743200" algn="l">
              <a:lnSpc>
                <a:spcPct val="90000"/>
              </a:lnSpc>
              <a:spcBef>
                <a:spcPts val="400"/>
              </a:spcBef>
              <a:spcAft>
                <a:spcPts val="0"/>
              </a:spcAft>
              <a:buClr>
                <a:srgbClr val="888888"/>
              </a:buClr>
              <a:buSzPts val="1200"/>
              <a:buNone/>
              <a:defRPr sz="1200">
                <a:solidFill>
                  <a:srgbClr val="888888"/>
                </a:solidFill>
              </a:defRPr>
            </a:lvl6pPr>
            <a:lvl7pPr indent="-228600" lvl="6" marL="3200400" algn="l">
              <a:lnSpc>
                <a:spcPct val="90000"/>
              </a:lnSpc>
              <a:spcBef>
                <a:spcPts val="400"/>
              </a:spcBef>
              <a:spcAft>
                <a:spcPts val="0"/>
              </a:spcAft>
              <a:buClr>
                <a:srgbClr val="888888"/>
              </a:buClr>
              <a:buSzPts val="1200"/>
              <a:buNone/>
              <a:defRPr sz="1200">
                <a:solidFill>
                  <a:srgbClr val="888888"/>
                </a:solidFill>
              </a:defRPr>
            </a:lvl7pPr>
            <a:lvl8pPr indent="-228600" lvl="7" marL="3657600" algn="l">
              <a:lnSpc>
                <a:spcPct val="90000"/>
              </a:lnSpc>
              <a:spcBef>
                <a:spcPts val="400"/>
              </a:spcBef>
              <a:spcAft>
                <a:spcPts val="0"/>
              </a:spcAft>
              <a:buClr>
                <a:srgbClr val="888888"/>
              </a:buClr>
              <a:buSzPts val="1200"/>
              <a:buNone/>
              <a:defRPr sz="1200">
                <a:solidFill>
                  <a:srgbClr val="888888"/>
                </a:solidFill>
              </a:defRPr>
            </a:lvl8pPr>
            <a:lvl9pPr indent="-228600" lvl="8" marL="4114800" algn="l">
              <a:lnSpc>
                <a:spcPct val="90000"/>
              </a:lnSpc>
              <a:spcBef>
                <a:spcPts val="400"/>
              </a:spcBef>
              <a:spcAft>
                <a:spcPts val="0"/>
              </a:spcAft>
              <a:buClr>
                <a:srgbClr val="888888"/>
              </a:buClr>
              <a:buSzPts val="1200"/>
              <a:buNone/>
              <a:defRPr sz="1200">
                <a:solidFill>
                  <a:srgbClr val="888888"/>
                </a:solidFill>
              </a:defRPr>
            </a:lvl9pPr>
          </a:lstStyle>
          <a:p/>
        </p:txBody>
      </p:sp>
      <p:sp>
        <p:nvSpPr>
          <p:cNvPr id="71" name="Google Shape;71;p16"/>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2" name="Google Shape;72;p16"/>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3" name="Google Shape;73;p16"/>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74" name="Shape 74"/>
        <p:cNvGrpSpPr/>
        <p:nvPr/>
      </p:nvGrpSpPr>
      <p:grpSpPr>
        <a:xfrm>
          <a:off x="0" y="0"/>
          <a:ext cx="0" cy="0"/>
          <a:chOff x="0" y="0"/>
          <a:chExt cx="0" cy="0"/>
        </a:xfrm>
      </p:grpSpPr>
      <p:sp>
        <p:nvSpPr>
          <p:cNvPr id="75" name="Google Shape;75;p17"/>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76" name="Google Shape;76;p17"/>
          <p:cNvSpPr txBox="1"/>
          <p:nvPr>
            <p:ph idx="1" type="body"/>
          </p:nvPr>
        </p:nvSpPr>
        <p:spPr>
          <a:xfrm>
            <a:off x="628650" y="1369219"/>
            <a:ext cx="3886200" cy="3263504"/>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7" name="Google Shape;77;p17"/>
          <p:cNvSpPr txBox="1"/>
          <p:nvPr>
            <p:ph idx="2" type="body"/>
          </p:nvPr>
        </p:nvSpPr>
        <p:spPr>
          <a:xfrm>
            <a:off x="4629150" y="1369219"/>
            <a:ext cx="3886200" cy="3263504"/>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8" name="Google Shape;78;p17"/>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9" name="Google Shape;79;p17"/>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0" name="Google Shape;80;p17"/>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81" name="Shape 81"/>
        <p:cNvGrpSpPr/>
        <p:nvPr/>
      </p:nvGrpSpPr>
      <p:grpSpPr>
        <a:xfrm>
          <a:off x="0" y="0"/>
          <a:ext cx="0" cy="0"/>
          <a:chOff x="0" y="0"/>
          <a:chExt cx="0" cy="0"/>
        </a:xfrm>
      </p:grpSpPr>
      <p:sp>
        <p:nvSpPr>
          <p:cNvPr id="82" name="Google Shape;82;p18"/>
          <p:cNvSpPr txBox="1"/>
          <p:nvPr>
            <p:ph type="title"/>
          </p:nvPr>
        </p:nvSpPr>
        <p:spPr>
          <a:xfrm>
            <a:off x="629841"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83" name="Google Shape;83;p18"/>
          <p:cNvSpPr txBox="1"/>
          <p:nvPr>
            <p:ph idx="1" type="body"/>
          </p:nvPr>
        </p:nvSpPr>
        <p:spPr>
          <a:xfrm>
            <a:off x="629841" y="1260872"/>
            <a:ext cx="3868340" cy="617934"/>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84" name="Google Shape;84;p18"/>
          <p:cNvSpPr txBox="1"/>
          <p:nvPr>
            <p:ph idx="2" type="body"/>
          </p:nvPr>
        </p:nvSpPr>
        <p:spPr>
          <a:xfrm>
            <a:off x="629841" y="1878806"/>
            <a:ext cx="3868340" cy="2763441"/>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5" name="Google Shape;85;p18"/>
          <p:cNvSpPr txBox="1"/>
          <p:nvPr>
            <p:ph idx="3" type="body"/>
          </p:nvPr>
        </p:nvSpPr>
        <p:spPr>
          <a:xfrm>
            <a:off x="4629150" y="1260872"/>
            <a:ext cx="3887391" cy="617934"/>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86" name="Google Shape;86;p18"/>
          <p:cNvSpPr txBox="1"/>
          <p:nvPr>
            <p:ph idx="4" type="body"/>
          </p:nvPr>
        </p:nvSpPr>
        <p:spPr>
          <a:xfrm>
            <a:off x="4629150" y="1878806"/>
            <a:ext cx="3887391" cy="2763441"/>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7" name="Google Shape;87;p18"/>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8" name="Google Shape;88;p18"/>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9" name="Google Shape;89;p18"/>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90" name="Shape 90"/>
        <p:cNvGrpSpPr/>
        <p:nvPr/>
      </p:nvGrpSpPr>
      <p:grpSpPr>
        <a:xfrm>
          <a:off x="0" y="0"/>
          <a:ext cx="0" cy="0"/>
          <a:chOff x="0" y="0"/>
          <a:chExt cx="0" cy="0"/>
        </a:xfrm>
      </p:grpSpPr>
      <p:sp>
        <p:nvSpPr>
          <p:cNvPr id="91" name="Google Shape;91;p19"/>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92" name="Google Shape;92;p19"/>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3" name="Google Shape;93;p19"/>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4" name="Google Shape;94;p19"/>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95" name="Shape 95"/>
        <p:cNvGrpSpPr/>
        <p:nvPr/>
      </p:nvGrpSpPr>
      <p:grpSpPr>
        <a:xfrm>
          <a:off x="0" y="0"/>
          <a:ext cx="0" cy="0"/>
          <a:chOff x="0" y="0"/>
          <a:chExt cx="0" cy="0"/>
        </a:xfrm>
      </p:grpSpPr>
      <p:sp>
        <p:nvSpPr>
          <p:cNvPr id="96" name="Google Shape;96;p20"/>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7" name="Google Shape;97;p20"/>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8" name="Google Shape;98;p20"/>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99" name="Shape 99"/>
        <p:cNvGrpSpPr/>
        <p:nvPr/>
      </p:nvGrpSpPr>
      <p:grpSpPr>
        <a:xfrm>
          <a:off x="0" y="0"/>
          <a:ext cx="0" cy="0"/>
          <a:chOff x="0" y="0"/>
          <a:chExt cx="0" cy="0"/>
        </a:xfrm>
      </p:grpSpPr>
      <p:sp>
        <p:nvSpPr>
          <p:cNvPr id="100" name="Google Shape;100;p21"/>
          <p:cNvSpPr txBox="1"/>
          <p:nvPr>
            <p:ph type="title"/>
          </p:nvPr>
        </p:nvSpPr>
        <p:spPr>
          <a:xfrm>
            <a:off x="629841" y="342900"/>
            <a:ext cx="2949178" cy="120015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01" name="Google Shape;101;p21"/>
          <p:cNvSpPr txBox="1"/>
          <p:nvPr>
            <p:ph idx="1" type="body"/>
          </p:nvPr>
        </p:nvSpPr>
        <p:spPr>
          <a:xfrm>
            <a:off x="3887391" y="740569"/>
            <a:ext cx="4629150" cy="3655219"/>
          </a:xfrm>
          <a:prstGeom prst="rect">
            <a:avLst/>
          </a:prstGeom>
          <a:noFill/>
          <a:ln>
            <a:noFill/>
          </a:ln>
        </p:spPr>
        <p:txBody>
          <a:bodyPr anchorCtr="0" anchor="t" bIns="34275" lIns="68575" spcFirstLastPara="1" rIns="68575" wrap="square" tIns="34275">
            <a:normAutofit/>
          </a:bodyPr>
          <a:lstStyle>
            <a:lvl1pPr indent="-381000" lvl="0" marL="457200" algn="l">
              <a:lnSpc>
                <a:spcPct val="90000"/>
              </a:lnSpc>
              <a:spcBef>
                <a:spcPts val="800"/>
              </a:spcBef>
              <a:spcAft>
                <a:spcPts val="0"/>
              </a:spcAft>
              <a:buClr>
                <a:schemeClr val="dk1"/>
              </a:buClr>
              <a:buSzPts val="2400"/>
              <a:buChar char="•"/>
              <a:defRPr sz="2400"/>
            </a:lvl1pPr>
            <a:lvl2pPr indent="-361950" lvl="1" marL="914400" algn="l">
              <a:lnSpc>
                <a:spcPct val="90000"/>
              </a:lnSpc>
              <a:spcBef>
                <a:spcPts val="400"/>
              </a:spcBef>
              <a:spcAft>
                <a:spcPts val="0"/>
              </a:spcAft>
              <a:buClr>
                <a:schemeClr val="dk1"/>
              </a:buClr>
              <a:buSzPts val="2100"/>
              <a:buChar char="•"/>
              <a:defRPr sz="21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102" name="Google Shape;102;p21"/>
          <p:cNvSpPr txBox="1"/>
          <p:nvPr>
            <p:ph idx="2" type="body"/>
          </p:nvPr>
        </p:nvSpPr>
        <p:spPr>
          <a:xfrm>
            <a:off x="629841" y="1543050"/>
            <a:ext cx="2949178" cy="2858691"/>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103" name="Google Shape;103;p21"/>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04" name="Google Shape;104;p21"/>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05" name="Google Shape;105;p21"/>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106" name="Shape 106"/>
        <p:cNvGrpSpPr/>
        <p:nvPr/>
      </p:nvGrpSpPr>
      <p:grpSpPr>
        <a:xfrm>
          <a:off x="0" y="0"/>
          <a:ext cx="0" cy="0"/>
          <a:chOff x="0" y="0"/>
          <a:chExt cx="0" cy="0"/>
        </a:xfrm>
      </p:grpSpPr>
      <p:sp>
        <p:nvSpPr>
          <p:cNvPr id="107" name="Google Shape;107;p22"/>
          <p:cNvSpPr txBox="1"/>
          <p:nvPr>
            <p:ph type="title"/>
          </p:nvPr>
        </p:nvSpPr>
        <p:spPr>
          <a:xfrm>
            <a:off x="629841" y="342900"/>
            <a:ext cx="2949178" cy="120015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08" name="Google Shape;108;p22"/>
          <p:cNvSpPr/>
          <p:nvPr>
            <p:ph idx="2" type="pic"/>
          </p:nvPr>
        </p:nvSpPr>
        <p:spPr>
          <a:xfrm>
            <a:off x="3887391" y="740569"/>
            <a:ext cx="4629150" cy="3655219"/>
          </a:xfrm>
          <a:prstGeom prst="rect">
            <a:avLst/>
          </a:prstGeom>
          <a:noFill/>
          <a:ln>
            <a:noFill/>
          </a:ln>
        </p:spPr>
      </p:sp>
      <p:sp>
        <p:nvSpPr>
          <p:cNvPr id="109" name="Google Shape;109;p22"/>
          <p:cNvSpPr txBox="1"/>
          <p:nvPr>
            <p:ph idx="1" type="body"/>
          </p:nvPr>
        </p:nvSpPr>
        <p:spPr>
          <a:xfrm>
            <a:off x="629841" y="1543050"/>
            <a:ext cx="2949178" cy="2858691"/>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110" name="Google Shape;110;p22"/>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1" name="Google Shape;111;p22"/>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2" name="Google Shape;112;p22"/>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113" name="Shape 113"/>
        <p:cNvGrpSpPr/>
        <p:nvPr/>
      </p:nvGrpSpPr>
      <p:grpSpPr>
        <a:xfrm>
          <a:off x="0" y="0"/>
          <a:ext cx="0" cy="0"/>
          <a:chOff x="0" y="0"/>
          <a:chExt cx="0" cy="0"/>
        </a:xfrm>
      </p:grpSpPr>
      <p:sp>
        <p:nvSpPr>
          <p:cNvPr id="114" name="Google Shape;114;p23"/>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15" name="Google Shape;115;p23"/>
          <p:cNvSpPr txBox="1"/>
          <p:nvPr>
            <p:ph idx="1" type="body"/>
          </p:nvPr>
        </p:nvSpPr>
        <p:spPr>
          <a:xfrm rot="5400000">
            <a:off x="2940248" y="-942379"/>
            <a:ext cx="3263504" cy="78867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16" name="Google Shape;116;p23"/>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7" name="Google Shape;117;p23"/>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8" name="Google Shape;118;p23"/>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119" name="Shape 119"/>
        <p:cNvGrpSpPr/>
        <p:nvPr/>
      </p:nvGrpSpPr>
      <p:grpSpPr>
        <a:xfrm>
          <a:off x="0" y="0"/>
          <a:ext cx="0" cy="0"/>
          <a:chOff x="0" y="0"/>
          <a:chExt cx="0" cy="0"/>
        </a:xfrm>
      </p:grpSpPr>
      <p:sp>
        <p:nvSpPr>
          <p:cNvPr id="120" name="Google Shape;120;p24"/>
          <p:cNvSpPr txBox="1"/>
          <p:nvPr>
            <p:ph type="title"/>
          </p:nvPr>
        </p:nvSpPr>
        <p:spPr>
          <a:xfrm rot="5400000">
            <a:off x="5350073" y="1467445"/>
            <a:ext cx="4358879" cy="1971675"/>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21" name="Google Shape;121;p24"/>
          <p:cNvSpPr txBox="1"/>
          <p:nvPr>
            <p:ph idx="1" type="body"/>
          </p:nvPr>
        </p:nvSpPr>
        <p:spPr>
          <a:xfrm rot="5400000">
            <a:off x="1349573" y="-447080"/>
            <a:ext cx="4358879" cy="5800725"/>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22" name="Google Shape;122;p24"/>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23" name="Google Shape;123;p24"/>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24" name="Google Shape;124;p24"/>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
        <p:nvSpPr>
          <p:cNvPr id="52" name="Google Shape;52;p13"/>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5"/>
          <p:cNvSpPr/>
          <p:nvPr/>
        </p:nvSpPr>
        <p:spPr>
          <a:xfrm>
            <a:off x="253939" y="930015"/>
            <a:ext cx="7747062" cy="1454244"/>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i="0" lang="fr" sz="1800" u="none" cap="none" strike="noStrike">
                <a:solidFill>
                  <a:schemeClr val="dk1"/>
                </a:solidFill>
                <a:latin typeface="Calibri"/>
                <a:ea typeface="Calibri"/>
                <a:cs typeface="Calibri"/>
                <a:sym typeface="Calibri"/>
              </a:rPr>
              <a:t>Task Team objectives:</a:t>
            </a:r>
            <a:endParaRPr sz="1100"/>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800"/>
              <a:buFont typeface="Arial"/>
              <a:buChar char="•"/>
            </a:pPr>
            <a:r>
              <a:rPr lang="fr" sz="1800">
                <a:solidFill>
                  <a:schemeClr val="dk1"/>
                </a:solidFill>
                <a:latin typeface="Calibri"/>
                <a:ea typeface="Calibri"/>
                <a:cs typeface="Calibri"/>
                <a:sym typeface="Calibri"/>
              </a:rPr>
              <a:t>Enhance the Tsunami Ready recognition in at-risk communities.</a:t>
            </a:r>
            <a:endParaRPr sz="1100"/>
          </a:p>
          <a:p>
            <a:pPr indent="-215900" lvl="0" marL="215900" marR="0" rtl="0" algn="l">
              <a:spcBef>
                <a:spcPts val="0"/>
              </a:spcBef>
              <a:spcAft>
                <a:spcPts val="0"/>
              </a:spcAft>
              <a:buClr>
                <a:schemeClr val="dk1"/>
              </a:buClr>
              <a:buSzPts val="1800"/>
              <a:buFont typeface="Arial"/>
              <a:buChar char="•"/>
            </a:pPr>
            <a:r>
              <a:rPr lang="fr" sz="1800">
                <a:solidFill>
                  <a:schemeClr val="dk1"/>
                </a:solidFill>
                <a:latin typeface="Calibri"/>
                <a:ea typeface="Calibri"/>
                <a:cs typeface="Calibri"/>
                <a:sym typeface="Calibri"/>
              </a:rPr>
              <a:t>Ensure the sustainability and effectiveness of the program.</a:t>
            </a:r>
            <a:endParaRPr sz="1100"/>
          </a:p>
          <a:p>
            <a:pPr indent="-215900" lvl="0" marL="215900" marR="0" rtl="0" algn="l">
              <a:spcBef>
                <a:spcPts val="0"/>
              </a:spcBef>
              <a:spcAft>
                <a:spcPts val="0"/>
              </a:spcAft>
              <a:buClr>
                <a:schemeClr val="dk1"/>
              </a:buClr>
              <a:buSzPts val="1800"/>
              <a:buFont typeface="Arial"/>
              <a:buChar char="•"/>
            </a:pPr>
            <a:r>
              <a:rPr lang="fr" sz="1800">
                <a:solidFill>
                  <a:schemeClr val="dk1"/>
                </a:solidFill>
                <a:latin typeface="Calibri"/>
                <a:ea typeface="Calibri"/>
                <a:cs typeface="Calibri"/>
                <a:sym typeface="Calibri"/>
              </a:rPr>
              <a:t>Incorporate lessons learned from feedback and experiences.</a:t>
            </a:r>
            <a:endParaRPr sz="1100"/>
          </a:p>
        </p:txBody>
      </p:sp>
      <p:graphicFrame>
        <p:nvGraphicFramePr>
          <p:cNvPr id="131" name="Google Shape;131;p25"/>
          <p:cNvGraphicFramePr/>
          <p:nvPr/>
        </p:nvGraphicFramePr>
        <p:xfrm>
          <a:off x="86710" y="3187949"/>
          <a:ext cx="3000000" cy="3000000"/>
        </p:xfrm>
        <a:graphic>
          <a:graphicData uri="http://schemas.openxmlformats.org/drawingml/2006/table">
            <a:tbl>
              <a:tblPr bandRow="1" firstCol="1" firstRow="1">
                <a:noFill/>
                <a:tableStyleId>{FFE665C1-DC35-4822-A76F-501CF4EEE308}</a:tableStyleId>
              </a:tblPr>
              <a:tblGrid>
                <a:gridCol w="824425"/>
                <a:gridCol w="2249350"/>
                <a:gridCol w="882975"/>
                <a:gridCol w="715975"/>
                <a:gridCol w="660675"/>
                <a:gridCol w="830425"/>
                <a:gridCol w="836950"/>
                <a:gridCol w="1922400"/>
              </a:tblGrid>
              <a:tr h="371375">
                <a:tc>
                  <a:txBody>
                    <a:bodyPr/>
                    <a:lstStyle/>
                    <a:p>
                      <a:pPr indent="0" lvl="0" marL="0" marR="0" rtl="0" algn="ctr">
                        <a:lnSpc>
                          <a:spcPct val="107000"/>
                        </a:lnSpc>
                        <a:spcBef>
                          <a:spcPts val="0"/>
                        </a:spcBef>
                        <a:spcAft>
                          <a:spcPts val="0"/>
                        </a:spcAft>
                        <a:buNone/>
                      </a:pPr>
                      <a:r>
                        <a:rPr lang="fr" sz="1100" u="none" cap="none" strike="noStrike"/>
                        <a:t>ACTION CODE</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ACTION DESCRIPTION</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REFERENCE </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LEAD</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DEADLINE</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COMPLETION</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STATUS</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COMMENTS</a:t>
                      </a:r>
                      <a:endParaRPr sz="1100" u="none" cap="none" strike="noStrike">
                        <a:latin typeface="Calibri"/>
                        <a:ea typeface="Calibri"/>
                        <a:cs typeface="Calibri"/>
                        <a:sym typeface="Calibri"/>
                      </a:endParaRPr>
                    </a:p>
                  </a:txBody>
                  <a:tcPr marT="0" marB="0" marR="23400" marL="23400" anchor="ctr"/>
                </a:tc>
              </a:tr>
              <a:tr h="1343750">
                <a:tc>
                  <a:txBody>
                    <a:bodyPr/>
                    <a:lstStyle/>
                    <a:p>
                      <a:pPr indent="0" lvl="0" marL="0" marR="0" rtl="0" algn="ctr">
                        <a:lnSpc>
                          <a:spcPct val="107000"/>
                        </a:lnSpc>
                        <a:spcBef>
                          <a:spcPts val="0"/>
                        </a:spcBef>
                        <a:spcAft>
                          <a:spcPts val="0"/>
                        </a:spcAft>
                        <a:buNone/>
                      </a:pPr>
                      <a:r>
                        <a:rPr lang="fr" sz="1100" u="none" cap="none" strike="noStrike"/>
                        <a:t>C-2024-05-13</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l">
                        <a:lnSpc>
                          <a:spcPct val="107000"/>
                        </a:lnSpc>
                        <a:spcBef>
                          <a:spcPts val="0"/>
                        </a:spcBef>
                        <a:spcAft>
                          <a:spcPts val="0"/>
                        </a:spcAft>
                        <a:buNone/>
                      </a:pPr>
                      <a:r>
                        <a:rPr lang="fr" sz="1100" u="none" cap="none" strike="noStrike"/>
                        <a:t>Evaluate the implementation process of the Tsunami Ready Evaluation Form in ICG/CARIBE-EWS and informs the ICG/CARIBE-EWS in the implementation of this effort in other ICGs in accordance with the TOWS-WG-XVII recommendation</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ICG/CARIBE-EWS XVII</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SC, TS, TT-TTR, WG4</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2025-05</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 </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ctr">
                        <a:lnSpc>
                          <a:spcPct val="107000"/>
                        </a:lnSpc>
                        <a:spcBef>
                          <a:spcPts val="0"/>
                        </a:spcBef>
                        <a:spcAft>
                          <a:spcPts val="0"/>
                        </a:spcAft>
                        <a:buNone/>
                      </a:pPr>
                      <a:r>
                        <a:rPr lang="fr" sz="1100" u="none" cap="none" strike="noStrike"/>
                        <a:t>IN PROGRESS</a:t>
                      </a:r>
                      <a:endParaRPr sz="1100" u="none" cap="none" strike="noStrike">
                        <a:latin typeface="Calibri"/>
                        <a:ea typeface="Calibri"/>
                        <a:cs typeface="Calibri"/>
                        <a:sym typeface="Calibri"/>
                      </a:endParaRPr>
                    </a:p>
                  </a:txBody>
                  <a:tcPr marT="0" marB="0" marR="23400" marL="23400" anchor="ctr"/>
                </a:tc>
                <a:tc>
                  <a:txBody>
                    <a:bodyPr/>
                    <a:lstStyle/>
                    <a:p>
                      <a:pPr indent="0" lvl="0" marL="0" marR="0" rtl="0" algn="l">
                        <a:lnSpc>
                          <a:spcPct val="107000"/>
                        </a:lnSpc>
                        <a:spcBef>
                          <a:spcPts val="0"/>
                        </a:spcBef>
                        <a:spcAft>
                          <a:spcPts val="0"/>
                        </a:spcAft>
                        <a:buNone/>
                      </a:pPr>
                      <a:r>
                        <a:rPr lang="fr" sz="1100" u="none" cap="none" strike="noStrike"/>
                        <a:t>This will be considered during the upcoming TOWS-WG Meetings in 2025/02.</a:t>
                      </a:r>
                      <a:endParaRPr sz="1100" u="none" cap="none" strike="noStrike">
                        <a:latin typeface="Calibri"/>
                        <a:ea typeface="Calibri"/>
                        <a:cs typeface="Calibri"/>
                        <a:sym typeface="Calibri"/>
                      </a:endParaRPr>
                    </a:p>
                  </a:txBody>
                  <a:tcPr marT="0" marB="0" marR="23400" marL="23400" anchor="ctr"/>
                </a:tc>
              </a:tr>
            </a:tbl>
          </a:graphicData>
        </a:graphic>
      </p:graphicFrame>
      <p:sp>
        <p:nvSpPr>
          <p:cNvPr id="132" name="Google Shape;132;p25"/>
          <p:cNvSpPr/>
          <p:nvPr/>
        </p:nvSpPr>
        <p:spPr>
          <a:xfrm>
            <a:off x="1322101" y="158012"/>
            <a:ext cx="6325578" cy="392415"/>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2100">
                <a:solidFill>
                  <a:schemeClr val="dk1"/>
                </a:solidFill>
                <a:latin typeface="Calibri"/>
                <a:ea typeface="Calibri"/>
                <a:cs typeface="Calibri"/>
                <a:sym typeface="Calibri"/>
              </a:rPr>
              <a:t>Task Team Tsunami Ready (TT TR) - Summary of Actions</a:t>
            </a:r>
            <a:endParaRPr sz="11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p:nvPr/>
        </p:nvSpPr>
        <p:spPr>
          <a:xfrm>
            <a:off x="199358" y="771257"/>
            <a:ext cx="8745283" cy="3600985"/>
          </a:xfrm>
          <a:prstGeom prst="rect">
            <a:avLst/>
          </a:prstGeom>
          <a:noFill/>
          <a:ln>
            <a:noFill/>
          </a:ln>
        </p:spPr>
        <p:txBody>
          <a:bodyPr anchorCtr="0" anchor="t" bIns="34275" lIns="68575" spcFirstLastPara="1" rIns="68575" wrap="square" tIns="34275">
            <a:noAutofit/>
          </a:bodyPr>
          <a:lstStyle/>
          <a:p>
            <a:pPr indent="0" lvl="0" marL="0" marR="0" rtl="0" algn="just">
              <a:spcBef>
                <a:spcPts val="0"/>
              </a:spcBef>
              <a:spcAft>
                <a:spcPts val="0"/>
              </a:spcAft>
              <a:buNone/>
            </a:pPr>
            <a:r>
              <a:rPr b="1" lang="fr" sz="1400">
                <a:solidFill>
                  <a:schemeClr val="dk1"/>
                </a:solidFill>
                <a:latin typeface="Calibri"/>
                <a:ea typeface="Calibri"/>
                <a:cs typeface="Calibri"/>
                <a:sym typeface="Calibri"/>
              </a:rPr>
              <a:t>Description</a:t>
            </a:r>
            <a:endParaRPr sz="1100"/>
          </a:p>
          <a:p>
            <a:pPr indent="0" lvl="0" marL="0" marR="0" rtl="0" algn="just">
              <a:spcBef>
                <a:spcPts val="0"/>
              </a:spcBef>
              <a:spcAft>
                <a:spcPts val="0"/>
              </a:spcAft>
              <a:buNone/>
            </a:pPr>
            <a:br>
              <a:rPr lang="fr" sz="1400">
                <a:solidFill>
                  <a:schemeClr val="dk1"/>
                </a:solidFill>
                <a:latin typeface="Calibri"/>
                <a:ea typeface="Calibri"/>
                <a:cs typeface="Calibri"/>
                <a:sym typeface="Calibri"/>
              </a:rPr>
            </a:br>
            <a:r>
              <a:rPr lang="fr" sz="1400">
                <a:solidFill>
                  <a:schemeClr val="dk1"/>
                </a:solidFill>
                <a:latin typeface="Calibri"/>
                <a:ea typeface="Calibri"/>
                <a:cs typeface="Calibri"/>
                <a:sym typeface="Calibri"/>
              </a:rPr>
              <a:t>A pilot survey was conducted to assess the experience of communities that have achieved Tsunami Ready recognition. The objective was to collect feedback to identify the strengths and weaknesses of the program and improve the recognition process. The analysis report of this survey provides recommendations for adjustments to enhance the program and its assessment framework.</a:t>
            </a:r>
            <a:endParaRPr sz="1100"/>
          </a:p>
          <a:p>
            <a:pPr indent="0" lvl="0" marL="0" marR="0" rtl="0" algn="just">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just">
              <a:spcBef>
                <a:spcPts val="0"/>
              </a:spcBef>
              <a:spcAft>
                <a:spcPts val="0"/>
              </a:spcAft>
              <a:buNone/>
            </a:pPr>
            <a:r>
              <a:rPr b="1" lang="fr" sz="1400">
                <a:solidFill>
                  <a:schemeClr val="dk1"/>
                </a:solidFill>
                <a:latin typeface="Calibri"/>
                <a:ea typeface="Calibri"/>
                <a:cs typeface="Calibri"/>
                <a:sym typeface="Calibri"/>
              </a:rPr>
              <a:t>Responsible parties</a:t>
            </a:r>
            <a:endParaRPr sz="1100"/>
          </a:p>
          <a:p>
            <a:pPr indent="0" lvl="0" marL="0" marR="0" rtl="0" algn="just">
              <a:spcBef>
                <a:spcPts val="0"/>
              </a:spcBef>
              <a:spcAft>
                <a:spcPts val="0"/>
              </a:spcAft>
              <a:buNone/>
            </a:pPr>
            <a:br>
              <a:rPr lang="fr" sz="1400">
                <a:solidFill>
                  <a:schemeClr val="dk1"/>
                </a:solidFill>
                <a:latin typeface="Calibri"/>
                <a:ea typeface="Calibri"/>
                <a:cs typeface="Calibri"/>
                <a:sym typeface="Calibri"/>
              </a:rPr>
            </a:br>
            <a:r>
              <a:rPr lang="fr" sz="1400">
                <a:solidFill>
                  <a:schemeClr val="dk1"/>
                </a:solidFill>
                <a:latin typeface="Calibri"/>
                <a:ea typeface="Calibri"/>
                <a:cs typeface="Calibri"/>
                <a:sym typeface="Calibri"/>
              </a:rPr>
              <a:t>The survey was implemented and analyzed by Ms. Grace Lemoine, an ITIC-CAR intern, under the supervision of the CTIC and the Tsunami Ready Task Team.</a:t>
            </a:r>
            <a:endParaRPr sz="1100"/>
          </a:p>
          <a:p>
            <a:pPr indent="0" lvl="0" marL="0" marR="0" rtl="0" algn="just">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just">
              <a:spcBef>
                <a:spcPts val="0"/>
              </a:spcBef>
              <a:spcAft>
                <a:spcPts val="0"/>
              </a:spcAft>
              <a:buNone/>
            </a:pPr>
            <a:r>
              <a:rPr b="1" lang="fr" sz="1400">
                <a:solidFill>
                  <a:schemeClr val="dk1"/>
                </a:solidFill>
                <a:latin typeface="Calibri"/>
                <a:ea typeface="Calibri"/>
                <a:cs typeface="Calibri"/>
                <a:sym typeface="Calibri"/>
              </a:rPr>
              <a:t>Implementation period</a:t>
            </a:r>
            <a:endParaRPr sz="1100"/>
          </a:p>
          <a:p>
            <a:pPr indent="0" lvl="0" marL="0" marR="0" rtl="0" algn="just">
              <a:spcBef>
                <a:spcPts val="0"/>
              </a:spcBef>
              <a:spcAft>
                <a:spcPts val="0"/>
              </a:spcAft>
              <a:buNone/>
            </a:pPr>
            <a:br>
              <a:rPr lang="fr" sz="1400">
                <a:solidFill>
                  <a:schemeClr val="dk1"/>
                </a:solidFill>
                <a:latin typeface="Calibri"/>
                <a:ea typeface="Calibri"/>
                <a:cs typeface="Calibri"/>
                <a:sym typeface="Calibri"/>
              </a:rPr>
            </a:br>
            <a:r>
              <a:rPr lang="fr" sz="1400">
                <a:solidFill>
                  <a:schemeClr val="dk1"/>
                </a:solidFill>
                <a:latin typeface="Calibri"/>
                <a:ea typeface="Calibri"/>
                <a:cs typeface="Calibri"/>
                <a:sym typeface="Calibri"/>
              </a:rPr>
              <a:t>The survey was conducted from March to June 2024, and the findings were presented in the </a:t>
            </a:r>
            <a:r>
              <a:rPr b="1" lang="fr" sz="1400">
                <a:solidFill>
                  <a:schemeClr val="dk1"/>
                </a:solidFill>
                <a:latin typeface="Calibri"/>
                <a:ea typeface="Calibri"/>
                <a:cs typeface="Calibri"/>
                <a:sym typeface="Calibri"/>
              </a:rPr>
              <a:t>Tsunami Ready Pilot Survey Report</a:t>
            </a:r>
            <a:r>
              <a:rPr lang="fr" sz="1400">
                <a:solidFill>
                  <a:schemeClr val="dk1"/>
                </a:solidFill>
                <a:latin typeface="Calibri"/>
                <a:ea typeface="Calibri"/>
                <a:cs typeface="Calibri"/>
                <a:sym typeface="Calibri"/>
              </a:rPr>
              <a:t>, submitted for review in August 2024.</a:t>
            </a:r>
            <a:endParaRPr sz="1100"/>
          </a:p>
          <a:p>
            <a:pPr indent="0" lvl="0" marL="0" marR="0" rtl="0" algn="just">
              <a:spcBef>
                <a:spcPts val="0"/>
              </a:spcBef>
              <a:spcAft>
                <a:spcPts val="0"/>
              </a:spcAft>
              <a:buNone/>
            </a:pPr>
            <a:r>
              <a:t/>
            </a:r>
            <a:endParaRPr sz="1400">
              <a:solidFill>
                <a:schemeClr val="dk1"/>
              </a:solidFill>
              <a:latin typeface="Calibri"/>
              <a:ea typeface="Calibri"/>
              <a:cs typeface="Calibri"/>
              <a:sym typeface="Calibri"/>
            </a:endParaRPr>
          </a:p>
        </p:txBody>
      </p:sp>
      <p:sp>
        <p:nvSpPr>
          <p:cNvPr id="139" name="Google Shape;139;p26"/>
          <p:cNvSpPr/>
          <p:nvPr/>
        </p:nvSpPr>
        <p:spPr>
          <a:xfrm>
            <a:off x="-1" y="0"/>
            <a:ext cx="8638442" cy="346249"/>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800">
                <a:solidFill>
                  <a:schemeClr val="dk1"/>
                </a:solidFill>
                <a:latin typeface="Calibri"/>
                <a:ea typeface="Calibri"/>
                <a:cs typeface="Calibri"/>
                <a:sym typeface="Calibri"/>
              </a:rPr>
              <a:t>Action #1 - Pilot Survey on the UNESCO-IOC Tsunami Ready Recognition Program</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p:nvPr/>
        </p:nvSpPr>
        <p:spPr>
          <a:xfrm>
            <a:off x="298429" y="694759"/>
            <a:ext cx="8549237" cy="4224233"/>
          </a:xfrm>
          <a:prstGeom prst="rect">
            <a:avLst/>
          </a:prstGeom>
          <a:noFill/>
          <a:ln>
            <a:noFill/>
          </a:ln>
        </p:spPr>
        <p:txBody>
          <a:bodyPr anchorCtr="0" anchor="t" bIns="34275" lIns="68575" spcFirstLastPara="1" rIns="68575" wrap="square" tIns="34275">
            <a:noAutofit/>
          </a:bodyPr>
          <a:lstStyle/>
          <a:p>
            <a:pPr indent="0" lvl="0" marL="0" marR="0" rtl="0" algn="just">
              <a:spcBef>
                <a:spcPts val="0"/>
              </a:spcBef>
              <a:spcAft>
                <a:spcPts val="0"/>
              </a:spcAft>
              <a:buNone/>
            </a:pPr>
            <a:r>
              <a:rPr b="1" lang="fr" sz="1400">
                <a:solidFill>
                  <a:schemeClr val="dk1"/>
                </a:solidFill>
                <a:latin typeface="Calibri"/>
                <a:ea typeface="Calibri"/>
                <a:cs typeface="Calibri"/>
                <a:sym typeface="Calibri"/>
              </a:rPr>
              <a:t>Description</a:t>
            </a:r>
            <a:endParaRPr sz="1100"/>
          </a:p>
          <a:p>
            <a:pPr indent="0" lvl="0" marL="0" marR="0" rtl="0" algn="just">
              <a:spcBef>
                <a:spcPts val="0"/>
              </a:spcBef>
              <a:spcAft>
                <a:spcPts val="0"/>
              </a:spcAft>
              <a:buNone/>
            </a:pPr>
            <a:br>
              <a:rPr lang="fr" sz="1400">
                <a:solidFill>
                  <a:schemeClr val="dk1"/>
                </a:solidFill>
                <a:latin typeface="Calibri"/>
                <a:ea typeface="Calibri"/>
                <a:cs typeface="Calibri"/>
                <a:sym typeface="Calibri"/>
              </a:rPr>
            </a:br>
            <a:r>
              <a:rPr lang="fr" sz="1400">
                <a:solidFill>
                  <a:schemeClr val="dk1"/>
                </a:solidFill>
                <a:latin typeface="Calibri"/>
                <a:ea typeface="Calibri"/>
                <a:cs typeface="Calibri"/>
                <a:sym typeface="Calibri"/>
              </a:rPr>
              <a:t>A meeting was organized to review the outcomes of the conducted actions, particularly the analysis of the pilot survey. Participants discussed the necessary adjustments to the program and the next steps, including the establishment of an annual reporting mechanism, the designation of national Tsunami Ready focal points, and the feasibility of organizing a Tsunami Ready Summit.</a:t>
            </a:r>
            <a:endParaRPr sz="1100"/>
          </a:p>
          <a:p>
            <a:pPr indent="0" lvl="0" marL="0" marR="0" rtl="0" algn="just">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just">
              <a:spcBef>
                <a:spcPts val="0"/>
              </a:spcBef>
              <a:spcAft>
                <a:spcPts val="0"/>
              </a:spcAft>
              <a:buNone/>
            </a:pPr>
            <a:r>
              <a:rPr b="1" lang="fr" sz="1400">
                <a:solidFill>
                  <a:schemeClr val="dk1"/>
                </a:solidFill>
                <a:latin typeface="Calibri"/>
                <a:ea typeface="Calibri"/>
                <a:cs typeface="Calibri"/>
                <a:sym typeface="Calibri"/>
              </a:rPr>
              <a:t>Responsible parties</a:t>
            </a:r>
            <a:endParaRPr sz="1100"/>
          </a:p>
          <a:p>
            <a:pPr indent="0" lvl="0" marL="0" marR="0" rtl="0" algn="just">
              <a:spcBef>
                <a:spcPts val="0"/>
              </a:spcBef>
              <a:spcAft>
                <a:spcPts val="0"/>
              </a:spcAft>
              <a:buNone/>
            </a:pPr>
            <a:br>
              <a:rPr lang="fr" sz="1400">
                <a:solidFill>
                  <a:schemeClr val="dk1"/>
                </a:solidFill>
                <a:latin typeface="Calibri"/>
                <a:ea typeface="Calibri"/>
                <a:cs typeface="Calibri"/>
                <a:sym typeface="Calibri"/>
              </a:rPr>
            </a:br>
            <a:r>
              <a:rPr lang="fr" sz="1400">
                <a:solidFill>
                  <a:schemeClr val="dk1"/>
                </a:solidFill>
                <a:latin typeface="Calibri"/>
                <a:ea typeface="Calibri"/>
                <a:cs typeface="Calibri"/>
                <a:sym typeface="Calibri"/>
              </a:rPr>
              <a:t>The meeting was coordinated by the Tsunami Ready Task Team, with participation from the CTIC, ITIC-CAR, and other key stakeholders.</a:t>
            </a:r>
            <a:endParaRPr sz="1100"/>
          </a:p>
          <a:p>
            <a:pPr indent="0" lvl="0" marL="0" marR="0" rtl="0" algn="just">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just">
              <a:spcBef>
                <a:spcPts val="0"/>
              </a:spcBef>
              <a:spcAft>
                <a:spcPts val="0"/>
              </a:spcAft>
              <a:buNone/>
            </a:pPr>
            <a:r>
              <a:rPr b="1" lang="fr" sz="1400">
                <a:solidFill>
                  <a:schemeClr val="dk1"/>
                </a:solidFill>
                <a:latin typeface="Calibri"/>
                <a:ea typeface="Calibri"/>
                <a:cs typeface="Calibri"/>
                <a:sym typeface="Calibri"/>
              </a:rPr>
              <a:t>Implementation period</a:t>
            </a:r>
            <a:endParaRPr sz="1100"/>
          </a:p>
          <a:p>
            <a:pPr indent="0" lvl="0" marL="0" marR="0" rtl="0" algn="just">
              <a:spcBef>
                <a:spcPts val="0"/>
              </a:spcBef>
              <a:spcAft>
                <a:spcPts val="0"/>
              </a:spcAft>
              <a:buNone/>
            </a:pPr>
            <a:br>
              <a:rPr lang="fr" sz="1400">
                <a:solidFill>
                  <a:schemeClr val="dk1"/>
                </a:solidFill>
                <a:latin typeface="Calibri"/>
                <a:ea typeface="Calibri"/>
                <a:cs typeface="Calibri"/>
                <a:sym typeface="Calibri"/>
              </a:rPr>
            </a:br>
            <a:r>
              <a:rPr lang="fr" sz="1400">
                <a:solidFill>
                  <a:schemeClr val="dk1"/>
                </a:solidFill>
                <a:latin typeface="Calibri"/>
                <a:ea typeface="Calibri"/>
                <a:cs typeface="Calibri"/>
                <a:sym typeface="Calibri"/>
              </a:rPr>
              <a:t>Held online on August 13, 2024.</a:t>
            </a:r>
            <a:endParaRPr sz="1100"/>
          </a:p>
          <a:p>
            <a:pPr indent="0" lvl="0" marL="0" marR="0" rtl="0" algn="just">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just">
              <a:spcBef>
                <a:spcPts val="0"/>
              </a:spcBef>
              <a:spcAft>
                <a:spcPts val="0"/>
              </a:spcAft>
              <a:buNone/>
            </a:pPr>
            <a:r>
              <a:rPr b="1" lang="fr" sz="1400">
                <a:solidFill>
                  <a:schemeClr val="dk1"/>
                </a:solidFill>
                <a:latin typeface="Calibri"/>
                <a:ea typeface="Calibri"/>
                <a:cs typeface="Calibri"/>
                <a:sym typeface="Calibri"/>
              </a:rPr>
              <a:t>Next step</a:t>
            </a:r>
            <a:endParaRPr sz="1100"/>
          </a:p>
          <a:p>
            <a:pPr indent="0" lvl="0" marL="0" marR="0" rtl="0" algn="just">
              <a:spcBef>
                <a:spcPts val="0"/>
              </a:spcBef>
              <a:spcAft>
                <a:spcPts val="0"/>
              </a:spcAft>
              <a:buNone/>
            </a:pPr>
            <a:br>
              <a:rPr lang="fr" sz="1400">
                <a:solidFill>
                  <a:schemeClr val="dk1"/>
                </a:solidFill>
                <a:latin typeface="Calibri"/>
                <a:ea typeface="Calibri"/>
                <a:cs typeface="Calibri"/>
                <a:sym typeface="Calibri"/>
              </a:rPr>
            </a:br>
            <a:r>
              <a:rPr lang="fr" sz="1400">
                <a:solidFill>
                  <a:schemeClr val="dk1"/>
                </a:solidFill>
                <a:latin typeface="Calibri"/>
                <a:ea typeface="Calibri"/>
                <a:cs typeface="Calibri"/>
                <a:sym typeface="Calibri"/>
              </a:rPr>
              <a:t>Follow-up on the decisions made during the meeting.</a:t>
            </a:r>
            <a:endParaRPr sz="1100"/>
          </a:p>
          <a:p>
            <a:pPr indent="0" lvl="0" marL="0" marR="0" rtl="0" algn="just">
              <a:spcBef>
                <a:spcPts val="0"/>
              </a:spcBef>
              <a:spcAft>
                <a:spcPts val="0"/>
              </a:spcAft>
              <a:buNone/>
            </a:pPr>
            <a:r>
              <a:t/>
            </a:r>
            <a:endParaRPr sz="1400">
              <a:solidFill>
                <a:schemeClr val="dk1"/>
              </a:solidFill>
              <a:latin typeface="Calibri"/>
              <a:ea typeface="Calibri"/>
              <a:cs typeface="Calibri"/>
              <a:sym typeface="Calibri"/>
            </a:endParaRPr>
          </a:p>
        </p:txBody>
      </p:sp>
      <p:sp>
        <p:nvSpPr>
          <p:cNvPr id="146" name="Google Shape;146;p27"/>
          <p:cNvSpPr/>
          <p:nvPr/>
        </p:nvSpPr>
        <p:spPr>
          <a:xfrm>
            <a:off x="0" y="0"/>
            <a:ext cx="9144000" cy="346249"/>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800">
                <a:solidFill>
                  <a:schemeClr val="dk1"/>
                </a:solidFill>
                <a:latin typeface="Calibri"/>
                <a:ea typeface="Calibri"/>
                <a:cs typeface="Calibri"/>
                <a:sym typeface="Calibri"/>
              </a:rPr>
              <a:t>Action #2 - Meeting to Discuss Report Findings and Future Perspectives</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p:nvPr/>
        </p:nvSpPr>
        <p:spPr>
          <a:xfrm>
            <a:off x="515922" y="720802"/>
            <a:ext cx="7852096" cy="3600985"/>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400">
                <a:solidFill>
                  <a:schemeClr val="dk1"/>
                </a:solidFill>
                <a:latin typeface="Calibri"/>
                <a:ea typeface="Calibri"/>
                <a:cs typeface="Calibri"/>
                <a:sym typeface="Calibri"/>
              </a:rPr>
              <a:t>Proposal #1</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Establishment of an Annual Reporting Mechanism on Tsunami Ready Guidelines</a:t>
            </a:r>
            <a:endParaRPr sz="1100"/>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Recommendation</a:t>
            </a:r>
            <a:endParaRPr sz="1100"/>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Implement an annual reporting mechanism based on post-recognition surveys to monitor program progress and measure its effectiveness.</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Ensure that the </a:t>
            </a:r>
            <a:r>
              <a:rPr b="1" lang="fr" sz="1400">
                <a:solidFill>
                  <a:schemeClr val="dk1"/>
                </a:solidFill>
                <a:latin typeface="Calibri"/>
                <a:ea typeface="Calibri"/>
                <a:cs typeface="Calibri"/>
                <a:sym typeface="Calibri"/>
              </a:rPr>
              <a:t>CTIC</a:t>
            </a:r>
            <a:r>
              <a:rPr lang="fr" sz="1400">
                <a:solidFill>
                  <a:schemeClr val="dk1"/>
                </a:solidFill>
                <a:latin typeface="Calibri"/>
                <a:ea typeface="Calibri"/>
                <a:cs typeface="Calibri"/>
                <a:sym typeface="Calibri"/>
              </a:rPr>
              <a:t> remains the centralized database for storing survey data.</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A qualified </a:t>
            </a:r>
            <a:r>
              <a:rPr b="1" lang="fr" sz="1400">
                <a:solidFill>
                  <a:schemeClr val="dk1"/>
                </a:solidFill>
                <a:latin typeface="Calibri"/>
                <a:ea typeface="Calibri"/>
                <a:cs typeface="Calibri"/>
                <a:sym typeface="Calibri"/>
              </a:rPr>
              <a:t>social scientist</a:t>
            </a:r>
            <a:r>
              <a:rPr lang="fr" sz="1400">
                <a:solidFill>
                  <a:schemeClr val="dk1"/>
                </a:solidFill>
                <a:latin typeface="Calibri"/>
                <a:ea typeface="Calibri"/>
                <a:cs typeface="Calibri"/>
                <a:sym typeface="Calibri"/>
              </a:rPr>
              <a:t> will be required to analyze the collected data and provide relevant recommendations.</a:t>
            </a:r>
            <a:endParaRPr sz="1100"/>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Key Challenges Identified</a:t>
            </a:r>
            <a:endParaRPr sz="1100"/>
          </a:p>
          <a:p>
            <a:pPr indent="-127000" lvl="0" marL="215900" marR="0" rtl="0" algn="l">
              <a:spcBef>
                <a:spcPts val="0"/>
              </a:spcBef>
              <a:spcAft>
                <a:spcPts val="0"/>
              </a:spcAft>
              <a:buClr>
                <a:schemeClr val="dk1"/>
              </a:buClr>
              <a:buSzPts val="1400"/>
              <a:buFont typeface="Arial"/>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Defining the qualifications required for the social scientist.</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Identifying sustainable funding sources to support the annual analysis.</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Synchronizing national reports with post-recognition surveys to avoid delays and data inconsistencies.</a:t>
            </a:r>
            <a:endParaRPr sz="1100"/>
          </a:p>
        </p:txBody>
      </p:sp>
      <p:sp>
        <p:nvSpPr>
          <p:cNvPr id="153" name="Google Shape;153;p28"/>
          <p:cNvSpPr/>
          <p:nvPr/>
        </p:nvSpPr>
        <p:spPr>
          <a:xfrm>
            <a:off x="0" y="0"/>
            <a:ext cx="9144000" cy="346249"/>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800">
                <a:solidFill>
                  <a:schemeClr val="dk1"/>
                </a:solidFill>
                <a:latin typeface="Calibri"/>
                <a:ea typeface="Calibri"/>
                <a:cs typeface="Calibri"/>
                <a:sym typeface="Calibri"/>
              </a:rPr>
              <a:t>Action #2 - Meeting to Discuss Report Findings and Future Perspectives</a:t>
            </a: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p:nvPr/>
        </p:nvSpPr>
        <p:spPr>
          <a:xfrm>
            <a:off x="522214" y="745969"/>
            <a:ext cx="7455716" cy="3808735"/>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400">
                <a:solidFill>
                  <a:schemeClr val="dk1"/>
                </a:solidFill>
                <a:latin typeface="Calibri"/>
                <a:ea typeface="Calibri"/>
                <a:cs typeface="Calibri"/>
                <a:sym typeface="Calibri"/>
              </a:rPr>
              <a:t>Proposal #2</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Designation of a National Tsunami Ready Contact for Each Country</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Recommendation</a:t>
            </a:r>
            <a:endParaRPr sz="1100"/>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Designate a National Tsunami Ready Contact to act as a liaison between local communities, national authorities, and the Tsunami Ready program.</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This contact should be affiliated with a </a:t>
            </a:r>
            <a:r>
              <a:rPr b="1" lang="fr" sz="1400">
                <a:solidFill>
                  <a:schemeClr val="dk1"/>
                </a:solidFill>
                <a:latin typeface="Calibri"/>
                <a:ea typeface="Calibri"/>
                <a:cs typeface="Calibri"/>
                <a:sym typeface="Calibri"/>
              </a:rPr>
              <a:t>stable institution</a:t>
            </a:r>
            <a:r>
              <a:rPr lang="fr" sz="1400">
                <a:solidFill>
                  <a:schemeClr val="dk1"/>
                </a:solidFill>
                <a:latin typeface="Calibri"/>
                <a:ea typeface="Calibri"/>
                <a:cs typeface="Calibri"/>
                <a:sym typeface="Calibri"/>
              </a:rPr>
              <a:t> rather than an individual to ensure the continuity of the program in the event of personnel changes.</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The role of the national contact is to facilitate </a:t>
            </a:r>
            <a:r>
              <a:rPr b="1" lang="fr" sz="1400">
                <a:solidFill>
                  <a:schemeClr val="dk1"/>
                </a:solidFill>
                <a:latin typeface="Calibri"/>
                <a:ea typeface="Calibri"/>
                <a:cs typeface="Calibri"/>
                <a:sym typeface="Calibri"/>
              </a:rPr>
              <a:t>communication, monitoring, and coordination</a:t>
            </a:r>
            <a:r>
              <a:rPr lang="fr" sz="1400">
                <a:solidFill>
                  <a:schemeClr val="dk1"/>
                </a:solidFill>
                <a:latin typeface="Calibri"/>
                <a:ea typeface="Calibri"/>
                <a:cs typeface="Calibri"/>
                <a:sym typeface="Calibri"/>
              </a:rPr>
              <a:t> of efforts at the national level.</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Key Challenges Identified</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Defining the selection criteria for eligible institutions.</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Integrating this role into </a:t>
            </a:r>
            <a:r>
              <a:rPr b="1" lang="fr" sz="1400">
                <a:solidFill>
                  <a:schemeClr val="dk1"/>
                </a:solidFill>
                <a:latin typeface="Calibri"/>
                <a:ea typeface="Calibri"/>
                <a:cs typeface="Calibri"/>
                <a:sym typeface="Calibri"/>
              </a:rPr>
              <a:t>existing disaster risk management structures.</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160" name="Google Shape;160;p29"/>
          <p:cNvSpPr/>
          <p:nvPr/>
        </p:nvSpPr>
        <p:spPr>
          <a:xfrm>
            <a:off x="0" y="0"/>
            <a:ext cx="9144000" cy="346249"/>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800">
                <a:solidFill>
                  <a:schemeClr val="dk1"/>
                </a:solidFill>
                <a:latin typeface="Calibri"/>
                <a:ea typeface="Calibri"/>
                <a:cs typeface="Calibri"/>
                <a:sym typeface="Calibri"/>
              </a:rPr>
              <a:t>Action #2 - Meeting to Discuss Report Findings and Future Perspectives</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0"/>
          <p:cNvSpPr/>
          <p:nvPr/>
        </p:nvSpPr>
        <p:spPr>
          <a:xfrm>
            <a:off x="559965" y="868938"/>
            <a:ext cx="7103378" cy="3808735"/>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400">
                <a:solidFill>
                  <a:schemeClr val="dk1"/>
                </a:solidFill>
                <a:latin typeface="Calibri"/>
                <a:ea typeface="Calibri"/>
                <a:cs typeface="Calibri"/>
                <a:sym typeface="Calibri"/>
              </a:rPr>
              <a:t>Proposal #3</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Improvement of the Tsunami Ready Evaluation Process</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Recommendation</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Translate the Tsunami Ready evaluation form into </a:t>
            </a:r>
            <a:r>
              <a:rPr b="1" lang="fr" sz="1400">
                <a:solidFill>
                  <a:schemeClr val="dk1"/>
                </a:solidFill>
                <a:latin typeface="Calibri"/>
                <a:ea typeface="Calibri"/>
                <a:cs typeface="Calibri"/>
                <a:sym typeface="Calibri"/>
              </a:rPr>
              <a:t>Spanish and French</a:t>
            </a:r>
            <a:r>
              <a:rPr lang="fr" sz="1400">
                <a:solidFill>
                  <a:schemeClr val="dk1"/>
                </a:solidFill>
                <a:latin typeface="Calibri"/>
                <a:ea typeface="Calibri"/>
                <a:cs typeface="Calibri"/>
                <a:sym typeface="Calibri"/>
              </a:rPr>
              <a:t> to facilitate its adoption by Spanish- and French-speaking countries in the region.</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Adapt the form to better reflect the </a:t>
            </a:r>
            <a:r>
              <a:rPr b="1" lang="fr" sz="1400">
                <a:solidFill>
                  <a:schemeClr val="dk1"/>
                </a:solidFill>
                <a:latin typeface="Calibri"/>
                <a:ea typeface="Calibri"/>
                <a:cs typeface="Calibri"/>
                <a:sym typeface="Calibri"/>
              </a:rPr>
              <a:t>local challenges</a:t>
            </a:r>
            <a:r>
              <a:rPr lang="fr" sz="1400">
                <a:solidFill>
                  <a:schemeClr val="dk1"/>
                </a:solidFill>
                <a:latin typeface="Calibri"/>
                <a:ea typeface="Calibri"/>
                <a:cs typeface="Calibri"/>
                <a:sym typeface="Calibri"/>
              </a:rPr>
              <a:t> identified in the pilot survey results.</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Explore the possibility of extending the use of the form to other regions covered by the ICGs (Pacific, Indian Ocean, Northeast Atlantic, and Mediterranean).</a:t>
            </a:r>
            <a:endParaRPr sz="1100"/>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Key Challenges Identified</a:t>
            </a:r>
            <a:endParaRPr sz="1100"/>
          </a:p>
          <a:p>
            <a:pPr indent="-127000" lvl="0" marL="215900" marR="0" rtl="0" algn="l">
              <a:spcBef>
                <a:spcPts val="0"/>
              </a:spcBef>
              <a:spcAft>
                <a:spcPts val="0"/>
              </a:spcAft>
              <a:buClr>
                <a:schemeClr val="dk1"/>
              </a:buClr>
              <a:buSzPts val="1400"/>
              <a:buFont typeface="Arial"/>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Ensuring the alignment of the form with the </a:t>
            </a:r>
            <a:r>
              <a:rPr b="1" lang="fr" sz="1400">
                <a:solidFill>
                  <a:schemeClr val="dk1"/>
                </a:solidFill>
                <a:latin typeface="Calibri"/>
                <a:ea typeface="Calibri"/>
                <a:cs typeface="Calibri"/>
                <a:sym typeface="Calibri"/>
              </a:rPr>
              <a:t>specific requirements</a:t>
            </a:r>
            <a:r>
              <a:rPr lang="fr" sz="1400">
                <a:solidFill>
                  <a:schemeClr val="dk1"/>
                </a:solidFill>
                <a:latin typeface="Calibri"/>
                <a:ea typeface="Calibri"/>
                <a:cs typeface="Calibri"/>
                <a:sym typeface="Calibri"/>
              </a:rPr>
              <a:t> of each region.</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Providing training for national focal points to ensure </a:t>
            </a:r>
            <a:r>
              <a:rPr b="1" lang="fr" sz="1400">
                <a:solidFill>
                  <a:schemeClr val="dk1"/>
                </a:solidFill>
                <a:latin typeface="Calibri"/>
                <a:ea typeface="Calibri"/>
                <a:cs typeface="Calibri"/>
                <a:sym typeface="Calibri"/>
              </a:rPr>
              <a:t>consistent implementation</a:t>
            </a:r>
            <a:r>
              <a:rPr lang="fr" sz="1400">
                <a:solidFill>
                  <a:schemeClr val="dk1"/>
                </a:solidFill>
                <a:latin typeface="Calibri"/>
                <a:ea typeface="Calibri"/>
                <a:cs typeface="Calibri"/>
                <a:sym typeface="Calibri"/>
              </a:rPr>
              <a:t> across different countries.</a:t>
            </a:r>
            <a:endParaRPr sz="1100"/>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167" name="Google Shape;167;p30"/>
          <p:cNvSpPr/>
          <p:nvPr/>
        </p:nvSpPr>
        <p:spPr>
          <a:xfrm>
            <a:off x="0" y="0"/>
            <a:ext cx="9144000" cy="346249"/>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800">
                <a:solidFill>
                  <a:schemeClr val="dk1"/>
                </a:solidFill>
                <a:latin typeface="Calibri"/>
                <a:ea typeface="Calibri"/>
                <a:cs typeface="Calibri"/>
                <a:sym typeface="Calibri"/>
              </a:rPr>
              <a:t>Action #2 - Meeting to Discuss Report Findings and Future Perspectives</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1"/>
          <p:cNvSpPr/>
          <p:nvPr/>
        </p:nvSpPr>
        <p:spPr>
          <a:xfrm>
            <a:off x="572549" y="830968"/>
            <a:ext cx="7059335" cy="3600985"/>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400">
                <a:solidFill>
                  <a:schemeClr val="dk1"/>
                </a:solidFill>
                <a:latin typeface="Calibri"/>
                <a:ea typeface="Calibri"/>
                <a:cs typeface="Calibri"/>
                <a:sym typeface="Calibri"/>
              </a:rPr>
              <a:t>Proposal #4</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Organization of a Tsunami Ready Summit</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Recommendation</a:t>
            </a:r>
            <a:endParaRPr sz="1100"/>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Explore the feasibility of organizing a </a:t>
            </a:r>
            <a:r>
              <a:rPr b="1" lang="fr" sz="1400">
                <a:solidFill>
                  <a:schemeClr val="dk1"/>
                </a:solidFill>
                <a:latin typeface="Calibri"/>
                <a:ea typeface="Calibri"/>
                <a:cs typeface="Calibri"/>
                <a:sym typeface="Calibri"/>
              </a:rPr>
              <a:t>Tsunami Ready Summit</a:t>
            </a:r>
            <a:r>
              <a:rPr lang="fr" sz="1400">
                <a:solidFill>
                  <a:schemeClr val="dk1"/>
                </a:solidFill>
                <a:latin typeface="Calibri"/>
                <a:ea typeface="Calibri"/>
                <a:cs typeface="Calibri"/>
                <a:sym typeface="Calibri"/>
              </a:rPr>
              <a:t> before the next ICG/CARIBE-EWS meeting.</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The summit will serve as a platform to </a:t>
            </a:r>
            <a:r>
              <a:rPr b="1" lang="fr" sz="1400">
                <a:solidFill>
                  <a:schemeClr val="dk1"/>
                </a:solidFill>
                <a:latin typeface="Calibri"/>
                <a:ea typeface="Calibri"/>
                <a:cs typeface="Calibri"/>
                <a:sym typeface="Calibri"/>
              </a:rPr>
              <a:t>share best practices</a:t>
            </a:r>
            <a:r>
              <a:rPr lang="fr" sz="1400">
                <a:solidFill>
                  <a:schemeClr val="dk1"/>
                </a:solidFill>
                <a:latin typeface="Calibri"/>
                <a:ea typeface="Calibri"/>
                <a:cs typeface="Calibri"/>
                <a:sym typeface="Calibri"/>
              </a:rPr>
              <a:t>, discuss the findings of surveys and mapping efforts, and strengthen the commitments of Member States.</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Develop a structured agenda that includes </a:t>
            </a:r>
            <a:r>
              <a:rPr b="1" lang="fr" sz="1400">
                <a:solidFill>
                  <a:schemeClr val="dk1"/>
                </a:solidFill>
                <a:latin typeface="Calibri"/>
                <a:ea typeface="Calibri"/>
                <a:cs typeface="Calibri"/>
                <a:sym typeface="Calibri"/>
              </a:rPr>
              <a:t>training sessions, workshops, and experience-sharing exchanges</a:t>
            </a:r>
            <a:r>
              <a:rPr lang="fr" sz="1400">
                <a:solidFill>
                  <a:schemeClr val="dk1"/>
                </a:solidFill>
                <a:latin typeface="Calibri"/>
                <a:ea typeface="Calibri"/>
                <a:cs typeface="Calibri"/>
                <a:sym typeface="Calibri"/>
              </a:rPr>
              <a:t> between recognized communities and those seeking recognition.</a:t>
            </a:r>
            <a:endParaRPr sz="1100"/>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Key Challenges Identified</a:t>
            </a:r>
            <a:endParaRPr sz="1100"/>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Securing </a:t>
            </a:r>
            <a:r>
              <a:rPr b="1" lang="fr" sz="1400">
                <a:solidFill>
                  <a:schemeClr val="dk1"/>
                </a:solidFill>
                <a:latin typeface="Calibri"/>
                <a:ea typeface="Calibri"/>
                <a:cs typeface="Calibri"/>
                <a:sym typeface="Calibri"/>
              </a:rPr>
              <a:t>funding</a:t>
            </a:r>
            <a:r>
              <a:rPr lang="fr" sz="1400">
                <a:solidFill>
                  <a:schemeClr val="dk1"/>
                </a:solidFill>
                <a:latin typeface="Calibri"/>
                <a:ea typeface="Calibri"/>
                <a:cs typeface="Calibri"/>
                <a:sym typeface="Calibri"/>
              </a:rPr>
              <a:t> to organize the event.</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Identifying key stakeholders and clearly defining the summit's objectives.</a:t>
            </a:r>
            <a:endParaRPr sz="1100"/>
          </a:p>
        </p:txBody>
      </p:sp>
      <p:sp>
        <p:nvSpPr>
          <p:cNvPr id="174" name="Google Shape;174;p31"/>
          <p:cNvSpPr/>
          <p:nvPr/>
        </p:nvSpPr>
        <p:spPr>
          <a:xfrm>
            <a:off x="0" y="0"/>
            <a:ext cx="9144000" cy="346249"/>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800">
                <a:solidFill>
                  <a:schemeClr val="dk1"/>
                </a:solidFill>
                <a:latin typeface="Calibri"/>
                <a:ea typeface="Calibri"/>
                <a:cs typeface="Calibri"/>
                <a:sym typeface="Calibri"/>
              </a:rPr>
              <a:t>Action #2 - Meeting to Discuss Report Findings and Future Perspectives</a:t>
            </a:r>
            <a:endParaRPr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2"/>
          <p:cNvSpPr/>
          <p:nvPr/>
        </p:nvSpPr>
        <p:spPr>
          <a:xfrm>
            <a:off x="855677" y="771257"/>
            <a:ext cx="7563109" cy="3600985"/>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400">
                <a:solidFill>
                  <a:schemeClr val="dk1"/>
                </a:solidFill>
                <a:latin typeface="Calibri"/>
                <a:ea typeface="Calibri"/>
                <a:cs typeface="Calibri"/>
                <a:sym typeface="Calibri"/>
              </a:rPr>
              <a:t>Proposal #5</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Resource Mobilization and Funding</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Recommendation</a:t>
            </a:r>
            <a:endParaRPr sz="1100"/>
          </a:p>
          <a:p>
            <a:pPr indent="-127000" lvl="0" marL="215900" marR="0" rtl="0" algn="l">
              <a:spcBef>
                <a:spcPts val="0"/>
              </a:spcBef>
              <a:spcAft>
                <a:spcPts val="0"/>
              </a:spcAft>
              <a:buClr>
                <a:schemeClr val="dk1"/>
              </a:buClr>
              <a:buSzPts val="1400"/>
              <a:buFont typeface="Arial"/>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Identify new </a:t>
            </a:r>
            <a:r>
              <a:rPr b="1" lang="fr" sz="1400">
                <a:solidFill>
                  <a:schemeClr val="dk1"/>
                </a:solidFill>
                <a:latin typeface="Calibri"/>
                <a:ea typeface="Calibri"/>
                <a:cs typeface="Calibri"/>
                <a:sym typeface="Calibri"/>
              </a:rPr>
              <a:t>funding sources</a:t>
            </a:r>
            <a:r>
              <a:rPr lang="fr" sz="1400">
                <a:solidFill>
                  <a:schemeClr val="dk1"/>
                </a:solidFill>
                <a:latin typeface="Calibri"/>
                <a:ea typeface="Calibri"/>
                <a:cs typeface="Calibri"/>
                <a:sym typeface="Calibri"/>
              </a:rPr>
              <a:t>, including international organizations (UN, World Bank, humanitarian agencies) and the private sector.</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Develop project proposals aligned with the objectives of the </a:t>
            </a:r>
            <a:r>
              <a:rPr b="1" lang="fr" sz="1400">
                <a:solidFill>
                  <a:schemeClr val="dk1"/>
                </a:solidFill>
                <a:latin typeface="Calibri"/>
                <a:ea typeface="Calibri"/>
                <a:cs typeface="Calibri"/>
                <a:sym typeface="Calibri"/>
              </a:rPr>
              <a:t>Tsunami Ready program</a:t>
            </a:r>
            <a:r>
              <a:rPr lang="fr" sz="1400">
                <a:solidFill>
                  <a:schemeClr val="dk1"/>
                </a:solidFill>
                <a:latin typeface="Calibri"/>
                <a:ea typeface="Calibri"/>
                <a:cs typeface="Calibri"/>
                <a:sym typeface="Calibri"/>
              </a:rPr>
              <a:t> to attract potential investors.</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Strengthen collaboration with existing partners such as </a:t>
            </a:r>
            <a:r>
              <a:rPr b="1" lang="fr" sz="1400">
                <a:solidFill>
                  <a:schemeClr val="dk1"/>
                </a:solidFill>
                <a:latin typeface="Calibri"/>
                <a:ea typeface="Calibri"/>
                <a:cs typeface="Calibri"/>
                <a:sym typeface="Calibri"/>
              </a:rPr>
              <a:t>USAID, DIPECHO,</a:t>
            </a:r>
            <a:r>
              <a:rPr lang="fr" sz="1400">
                <a:solidFill>
                  <a:schemeClr val="dk1"/>
                </a:solidFill>
                <a:latin typeface="Calibri"/>
                <a:ea typeface="Calibri"/>
                <a:cs typeface="Calibri"/>
                <a:sym typeface="Calibri"/>
              </a:rPr>
              <a:t> and local governments to ensure sustainable funding.</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Key Challenges Identified:</a:t>
            </a:r>
            <a:endParaRPr sz="1400">
              <a:solidFill>
                <a:schemeClr val="dk1"/>
              </a:solidFill>
              <a:latin typeface="Calibri"/>
              <a:ea typeface="Calibri"/>
              <a:cs typeface="Calibri"/>
              <a:sym typeface="Calibri"/>
            </a:endParaRPr>
          </a:p>
          <a:p>
            <a:pPr indent="-127000" lvl="0" marL="215900" marR="0" rtl="0" algn="l">
              <a:spcBef>
                <a:spcPts val="0"/>
              </a:spcBef>
              <a:spcAft>
                <a:spcPts val="0"/>
              </a:spcAft>
              <a:buClr>
                <a:schemeClr val="dk1"/>
              </a:buClr>
              <a:buSzPts val="1400"/>
              <a:buFont typeface="Arial"/>
              <a:buNone/>
            </a:pPr>
            <a:r>
              <a:t/>
            </a:r>
            <a:endParaRPr sz="1400">
              <a:solidFill>
                <a:schemeClr val="dk1"/>
              </a:solidFill>
              <a:latin typeface="Calibri"/>
              <a:ea typeface="Calibri"/>
              <a:cs typeface="Calibri"/>
              <a:sym typeface="Calibri"/>
            </a:endParaRPr>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Ensuring </a:t>
            </a:r>
            <a:r>
              <a:rPr b="1" lang="fr" sz="1400">
                <a:solidFill>
                  <a:schemeClr val="dk1"/>
                </a:solidFill>
                <a:latin typeface="Calibri"/>
                <a:ea typeface="Calibri"/>
                <a:cs typeface="Calibri"/>
                <a:sym typeface="Calibri"/>
              </a:rPr>
              <a:t>timely access to funds</a:t>
            </a:r>
            <a:r>
              <a:rPr lang="fr" sz="1400">
                <a:solidFill>
                  <a:schemeClr val="dk1"/>
                </a:solidFill>
                <a:latin typeface="Calibri"/>
                <a:ea typeface="Calibri"/>
                <a:cs typeface="Calibri"/>
                <a:sym typeface="Calibri"/>
              </a:rPr>
              <a:t> to avoid delays in the implementation of activities.</a:t>
            </a:r>
            <a:endParaRPr sz="1100"/>
          </a:p>
          <a:p>
            <a:pPr indent="-215900" lvl="0" marL="215900" marR="0" rtl="0" algn="l">
              <a:spcBef>
                <a:spcPts val="0"/>
              </a:spcBef>
              <a:spcAft>
                <a:spcPts val="0"/>
              </a:spcAft>
              <a:buClr>
                <a:schemeClr val="dk1"/>
              </a:buClr>
              <a:buSzPts val="1400"/>
              <a:buFont typeface="Arial"/>
              <a:buChar char="•"/>
            </a:pPr>
            <a:r>
              <a:rPr lang="fr" sz="1400">
                <a:solidFill>
                  <a:schemeClr val="dk1"/>
                </a:solidFill>
                <a:latin typeface="Calibri"/>
                <a:ea typeface="Calibri"/>
                <a:cs typeface="Calibri"/>
                <a:sym typeface="Calibri"/>
              </a:rPr>
              <a:t>Establishing a </a:t>
            </a:r>
            <a:r>
              <a:rPr b="1" lang="fr" sz="1400">
                <a:solidFill>
                  <a:schemeClr val="dk1"/>
                </a:solidFill>
                <a:latin typeface="Calibri"/>
                <a:ea typeface="Calibri"/>
                <a:cs typeface="Calibri"/>
                <a:sym typeface="Calibri"/>
              </a:rPr>
              <a:t>transparent monitoring and evaluation mechanism</a:t>
            </a:r>
            <a:r>
              <a:rPr lang="fr" sz="1400">
                <a:solidFill>
                  <a:schemeClr val="dk1"/>
                </a:solidFill>
                <a:latin typeface="Calibri"/>
                <a:ea typeface="Calibri"/>
                <a:cs typeface="Calibri"/>
                <a:sym typeface="Calibri"/>
              </a:rPr>
              <a:t> for received funding.</a:t>
            </a:r>
            <a:endParaRPr sz="1100"/>
          </a:p>
        </p:txBody>
      </p:sp>
      <p:sp>
        <p:nvSpPr>
          <p:cNvPr id="181" name="Google Shape;181;p32"/>
          <p:cNvSpPr/>
          <p:nvPr/>
        </p:nvSpPr>
        <p:spPr>
          <a:xfrm>
            <a:off x="0" y="0"/>
            <a:ext cx="9144000" cy="346249"/>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800">
                <a:solidFill>
                  <a:schemeClr val="dk1"/>
                </a:solidFill>
                <a:latin typeface="Calibri"/>
                <a:ea typeface="Calibri"/>
                <a:cs typeface="Calibri"/>
                <a:sym typeface="Calibri"/>
              </a:rPr>
              <a:t>Action #2 - Meeting to Discuss Report Findings and Future Perspectives</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33"/>
          <p:cNvSpPr/>
          <p:nvPr/>
        </p:nvSpPr>
        <p:spPr>
          <a:xfrm>
            <a:off x="100522" y="502736"/>
            <a:ext cx="8789566" cy="4431983"/>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400">
                <a:solidFill>
                  <a:schemeClr val="dk1"/>
                </a:solidFill>
                <a:latin typeface="Calibri"/>
                <a:ea typeface="Calibri"/>
                <a:cs typeface="Calibri"/>
                <a:sym typeface="Calibri"/>
              </a:rPr>
              <a:t>Description:</a:t>
            </a:r>
            <a:br>
              <a:rPr lang="fr" sz="1400">
                <a:solidFill>
                  <a:schemeClr val="dk1"/>
                </a:solidFill>
                <a:latin typeface="Calibri"/>
                <a:ea typeface="Calibri"/>
                <a:cs typeface="Calibri"/>
                <a:sym typeface="Calibri"/>
              </a:rPr>
            </a:b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fr" sz="1400">
                <a:solidFill>
                  <a:schemeClr val="dk1"/>
                </a:solidFill>
                <a:latin typeface="Calibri"/>
                <a:ea typeface="Calibri"/>
                <a:cs typeface="Calibri"/>
                <a:sym typeface="Calibri"/>
              </a:rPr>
              <a:t>A mapping project was conducted to identify the communities most exposed to tsunami risk and assess their evacuation needs. This work aims to target the communities most likely to benefit from the Tsunami Ready program by providing data on at-risk areas and establishing a classification of communities based on multiple vulnerability indices. The project serves as a proof of concept for a </a:t>
            </a:r>
            <a:r>
              <a:rPr b="1" lang="fr" sz="1400">
                <a:solidFill>
                  <a:schemeClr val="dk1"/>
                </a:solidFill>
                <a:latin typeface="Calibri"/>
                <a:ea typeface="Calibri"/>
                <a:cs typeface="Calibri"/>
                <a:sym typeface="Calibri"/>
              </a:rPr>
              <a:t>scientific methodology</a:t>
            </a:r>
            <a:r>
              <a:rPr lang="fr" sz="1400">
                <a:solidFill>
                  <a:schemeClr val="dk1"/>
                </a:solidFill>
                <a:latin typeface="Calibri"/>
                <a:ea typeface="Calibri"/>
                <a:cs typeface="Calibri"/>
                <a:sym typeface="Calibri"/>
              </a:rPr>
              <a:t> that can be replicated on an international scale.</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Responsible parties:</a:t>
            </a:r>
            <a:br>
              <a:rPr lang="fr" sz="1400">
                <a:solidFill>
                  <a:schemeClr val="dk1"/>
                </a:solidFill>
                <a:latin typeface="Calibri"/>
                <a:ea typeface="Calibri"/>
                <a:cs typeface="Calibri"/>
                <a:sym typeface="Calibri"/>
              </a:rPr>
            </a:b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fr" sz="1400">
                <a:solidFill>
                  <a:schemeClr val="dk1"/>
                </a:solidFill>
                <a:latin typeface="Calibri"/>
                <a:ea typeface="Calibri"/>
                <a:cs typeface="Calibri"/>
                <a:sym typeface="Calibri"/>
              </a:rPr>
              <a:t>This analysis was carried out by the University of Montpellier Paul-Valéry, in collaboration with members of the IOC-UNESCO Tsunami Unit and the CTIC and technical partners specialized in tsunami modeling.</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Implementation period:</a:t>
            </a:r>
            <a:br>
              <a:rPr lang="fr" sz="1400">
                <a:solidFill>
                  <a:schemeClr val="dk1"/>
                </a:solidFill>
                <a:latin typeface="Calibri"/>
                <a:ea typeface="Calibri"/>
                <a:cs typeface="Calibri"/>
                <a:sym typeface="Calibri"/>
              </a:rPr>
            </a:b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fr" sz="1400">
                <a:solidFill>
                  <a:schemeClr val="dk1"/>
                </a:solidFill>
                <a:latin typeface="Calibri"/>
                <a:ea typeface="Calibri"/>
                <a:cs typeface="Calibri"/>
                <a:sym typeface="Calibri"/>
              </a:rPr>
              <a:t>From </a:t>
            </a:r>
            <a:r>
              <a:rPr b="1" lang="fr" sz="1400">
                <a:solidFill>
                  <a:schemeClr val="dk1"/>
                </a:solidFill>
                <a:latin typeface="Calibri"/>
                <a:ea typeface="Calibri"/>
                <a:cs typeface="Calibri"/>
                <a:sym typeface="Calibri"/>
              </a:rPr>
              <a:t>April to December 2024</a:t>
            </a:r>
            <a:r>
              <a:rPr lang="fr" sz="1400">
                <a:solidFill>
                  <a:schemeClr val="dk1"/>
                </a:solidFill>
                <a:latin typeface="Calibri"/>
                <a:ea typeface="Calibri"/>
                <a:cs typeface="Calibri"/>
                <a:sym typeface="Calibri"/>
              </a:rPr>
              <a:t>, with the submission of an initial report in </a:t>
            </a:r>
            <a:r>
              <a:rPr b="1" lang="fr" sz="1400">
                <a:solidFill>
                  <a:schemeClr val="dk1"/>
                </a:solidFill>
                <a:latin typeface="Calibri"/>
                <a:ea typeface="Calibri"/>
                <a:cs typeface="Calibri"/>
                <a:sym typeface="Calibri"/>
              </a:rPr>
              <a:t>May 2024</a:t>
            </a:r>
            <a:r>
              <a:rPr lang="fr" sz="1400">
                <a:solidFill>
                  <a:schemeClr val="dk1"/>
                </a:solidFill>
                <a:latin typeface="Calibri"/>
                <a:ea typeface="Calibri"/>
                <a:cs typeface="Calibri"/>
                <a:sym typeface="Calibri"/>
              </a:rPr>
              <a:t> and a presentation to the </a:t>
            </a:r>
            <a:r>
              <a:rPr b="1" lang="fr" sz="1400">
                <a:solidFill>
                  <a:schemeClr val="dk1"/>
                </a:solidFill>
                <a:latin typeface="Calibri"/>
                <a:ea typeface="Calibri"/>
                <a:cs typeface="Calibri"/>
                <a:sym typeface="Calibri"/>
              </a:rPr>
              <a:t>Steering Committee of the Ocean Decade Tsunami Programme (ODTP)</a:t>
            </a:r>
            <a:r>
              <a:rPr lang="fr" sz="1400">
                <a:solidFill>
                  <a:schemeClr val="dk1"/>
                </a:solidFill>
                <a:latin typeface="Calibri"/>
                <a:ea typeface="Calibri"/>
                <a:cs typeface="Calibri"/>
                <a:sym typeface="Calibri"/>
              </a:rPr>
              <a:t> on 16 January 2024 in Paris</a:t>
            </a:r>
            <a:endParaRPr sz="1100"/>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l">
              <a:spcBef>
                <a:spcPts val="0"/>
              </a:spcBef>
              <a:spcAft>
                <a:spcPts val="0"/>
              </a:spcAft>
              <a:buNone/>
            </a:pPr>
            <a:r>
              <a:rPr b="1" lang="fr" sz="1400">
                <a:solidFill>
                  <a:schemeClr val="dk1"/>
                </a:solidFill>
                <a:latin typeface="Calibri"/>
                <a:ea typeface="Calibri"/>
                <a:cs typeface="Calibri"/>
                <a:sym typeface="Calibri"/>
              </a:rPr>
              <a:t>Next steps:</a:t>
            </a:r>
            <a:br>
              <a:rPr lang="fr" sz="1400">
                <a:solidFill>
                  <a:schemeClr val="dk1"/>
                </a:solidFill>
                <a:latin typeface="Calibri"/>
                <a:ea typeface="Calibri"/>
                <a:cs typeface="Calibri"/>
                <a:sym typeface="Calibri"/>
              </a:rPr>
            </a:br>
            <a:endParaRPr sz="1400">
              <a:solidFill>
                <a:schemeClr val="dk1"/>
              </a:solidFill>
              <a:latin typeface="Calibri"/>
              <a:ea typeface="Calibri"/>
              <a:cs typeface="Calibri"/>
              <a:sym typeface="Calibri"/>
            </a:endParaRPr>
          </a:p>
          <a:p>
            <a:pPr indent="0" lvl="0" marL="0" marR="0" rtl="0" algn="l">
              <a:spcBef>
                <a:spcPts val="0"/>
              </a:spcBef>
              <a:spcAft>
                <a:spcPts val="0"/>
              </a:spcAft>
              <a:buNone/>
            </a:pPr>
            <a:r>
              <a:rPr lang="fr" sz="1400">
                <a:solidFill>
                  <a:schemeClr val="dk1"/>
                </a:solidFill>
                <a:latin typeface="Calibri"/>
                <a:ea typeface="Calibri"/>
                <a:cs typeface="Calibri"/>
                <a:sym typeface="Calibri"/>
              </a:rPr>
              <a:t>An update of the work is currently underway, scheduled for </a:t>
            </a:r>
            <a:r>
              <a:rPr b="1" lang="fr" sz="1400">
                <a:solidFill>
                  <a:schemeClr val="dk1"/>
                </a:solidFill>
                <a:latin typeface="Calibri"/>
                <a:ea typeface="Calibri"/>
                <a:cs typeface="Calibri"/>
                <a:sym typeface="Calibri"/>
              </a:rPr>
              <a:t>February 2025</a:t>
            </a:r>
            <a:r>
              <a:rPr lang="fr" sz="1400">
                <a:solidFill>
                  <a:schemeClr val="dk1"/>
                </a:solidFill>
                <a:latin typeface="Calibri"/>
                <a:ea typeface="Calibri"/>
                <a:cs typeface="Calibri"/>
                <a:sym typeface="Calibri"/>
              </a:rPr>
              <a:t>, followed by the development of a </a:t>
            </a:r>
            <a:r>
              <a:rPr b="1" lang="fr" sz="1400">
                <a:solidFill>
                  <a:schemeClr val="dk1"/>
                </a:solidFill>
                <a:latin typeface="Calibri"/>
                <a:ea typeface="Calibri"/>
                <a:cs typeface="Calibri"/>
                <a:sym typeface="Calibri"/>
              </a:rPr>
              <a:t>web-based mapping platform</a:t>
            </a:r>
            <a:r>
              <a:rPr lang="fr" sz="1400">
                <a:solidFill>
                  <a:schemeClr val="dk1"/>
                </a:solidFill>
                <a:latin typeface="Calibri"/>
                <a:ea typeface="Calibri"/>
                <a:cs typeface="Calibri"/>
                <a:sym typeface="Calibri"/>
              </a:rPr>
              <a:t> to facilitate the dissemination and visualization of data.</a:t>
            </a:r>
            <a:endParaRPr sz="1100"/>
          </a:p>
        </p:txBody>
      </p:sp>
      <p:sp>
        <p:nvSpPr>
          <p:cNvPr id="188" name="Google Shape;188;p33"/>
          <p:cNvSpPr/>
          <p:nvPr/>
        </p:nvSpPr>
        <p:spPr>
          <a:xfrm>
            <a:off x="0" y="0"/>
            <a:ext cx="9144000" cy="276999"/>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lang="fr" sz="1400">
                <a:solidFill>
                  <a:schemeClr val="dk1"/>
                </a:solidFill>
                <a:latin typeface="Calibri"/>
                <a:ea typeface="Calibri"/>
                <a:cs typeface="Calibri"/>
                <a:sym typeface="Calibri"/>
              </a:rPr>
              <a:t>Action #3 - Tsunami Risk Ranking at the Community Level in the Caribbean Basin</a:t>
            </a:r>
            <a:endParaRPr sz="1100"/>
          </a:p>
        </p:txBody>
      </p:sp>
    </p:spTree>
  </p:cSld>
  <p:clrMapOvr>
    <a:masterClrMapping/>
  </p:clrMapOvr>
</p:sld>
</file>

<file path=ppt/theme/theme1.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