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70" r:id="rId4"/>
  </p:sldMasterIdLst>
  <p:notesMasterIdLst>
    <p:notesMasterId r:id="rId14"/>
  </p:notesMasterIdLst>
  <p:sldIdLst>
    <p:sldId id="269" r:id="rId5"/>
    <p:sldId id="904" r:id="rId6"/>
    <p:sldId id="4153" r:id="rId7"/>
    <p:sldId id="915" r:id="rId8"/>
    <p:sldId id="914" r:id="rId9"/>
    <p:sldId id="916" r:id="rId10"/>
    <p:sldId id="905" r:id="rId11"/>
    <p:sldId id="4154" r:id="rId12"/>
    <p:sldId id="896" r:id="rId1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7E221-DAE2-EBA3-7D98-2F8F43C263F7}" name="Brome, Alison" initials="BA" userId="S::a.brome@unesco.org::cda3e776-da96-42f4-8e7c-f5a06d348b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/>
    <p:restoredTop sz="94575"/>
  </p:normalViewPr>
  <p:slideViewPr>
    <p:cSldViewPr snapToGrid="0">
      <p:cViewPr varScale="1">
        <p:scale>
          <a:sx n="62" d="100"/>
          <a:sy n="62" d="100"/>
        </p:scale>
        <p:origin x="5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7E0E-0F9D-D44F-A4BE-BEA9DD8BB3DA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FDCE9-B905-8C48-B335-79E2A1420078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0382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E730D-BB81-39EE-1DAB-EF080057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CAFBD-2BFE-D350-DE28-BBE70855B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F891B-07E6-E867-3D1C-0B3B749D4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FE7CC-2685-3508-2599-C5A435FC9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3C2ED-81C3-4BC2-993A-DC190D79F8C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57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3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7729A-8CE2-ED9C-C721-86A2FBC43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1026C5-236E-16FB-397F-81CC57BD8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FE14F-5421-677E-3069-EA70026B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8C5E3-69DD-3AD7-39ED-BBE03F93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AE4C7F-D7FB-A63E-4B84-5E49F6C1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6182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31C60-F824-8786-DE98-166B5CBA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246762-35B3-FE03-E0FA-F8A387C51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BE6370-2640-0BCA-B52C-69387A9E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EEA0ED-8AB0-DA6F-E720-563969F1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13055-99E5-A2A7-16E9-0547DB52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9256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9103C6-287A-A4D3-D640-2472E6B3E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A06E0F-89CA-4EB5-ED43-CEF334140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E97FF4-DB8C-BA29-6B71-4D57E32B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133C7-C5DD-A521-8597-E390ABC9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231B7-7461-337E-CC46-4BB864B5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75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80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81087" y="1147264"/>
            <a:ext cx="2694549" cy="14387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38507"/>
            <a:ext cx="1369543" cy="1319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242F0F-2E3F-4E91-AB0E-EF3AEAEE7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052" t="8025" r="3449" b="10944"/>
          <a:stretch/>
        </p:blipFill>
        <p:spPr>
          <a:xfrm>
            <a:off x="1369543" y="5538507"/>
            <a:ext cx="1369543" cy="13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82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5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F6BD-2D25-93EA-542E-AB062AB71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B068D-A72F-4BD9-9061-E7CB1136E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A5CB-1859-22A8-3276-F6C415D3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6DC9A-A8CF-ADF8-524D-6717A163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1B6FF-AAAB-C349-5AEC-753FDAA3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8644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76D7-3115-DF8D-82D2-F734EDFC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B297-C303-D81A-9087-445C4793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7E79-1C6F-7EFA-0897-60DF124C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87A01-AED4-55BF-89AC-C99A02E6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61B2C-07F7-779A-0249-940C1624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51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C659-39F9-60FF-25C5-842CF4CD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7ED5B-C66F-40DE-78D7-E8D3BEE9E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547F-3B53-B52B-7921-C0A559E4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B6BA-230E-BB62-0252-FAA156F9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0CA6-02D5-D5AA-B4DE-B772788C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949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2F93A-07C7-B029-3558-EFF4938F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9D2C09-84FF-3F3C-0A13-CAC7B97E3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0639C1-323E-703F-46B7-17ECAFA1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3CA3BB-56D7-A2C9-0C3A-159640B2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68B955-B5A0-5079-F819-7E12556D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1577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9E8C-5673-F111-7FBF-FA4639A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41EA-9CE7-FCEE-1758-E24F06771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65E16-664B-8A41-22A9-D63708FC2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26803-4B0F-4D11-6234-C8D6FAC4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BDB5D-F382-2C33-47E9-11C141BF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405F8-58A1-CF82-F05C-E15C5495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454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977A-8010-6E99-A907-E9D84C94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001C0-DC6C-3620-16C0-ED0838932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E5D1-6DAF-4D25-EF27-882F7427C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45A7E-D1C3-A1C6-A71A-0D8D98D04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10D97-F3ED-9DD6-5B49-C9A4CEF57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45878-69A8-18F7-D574-66E74943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786E9-2230-C153-315B-6F0B3BBF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87348-5F2D-8F6A-89CE-A354E83A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244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E4FC-4918-B507-D479-2EB83DF5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E9C1-FEB9-CD11-96C3-B2B1183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E589D-BAAB-47E7-D569-DC992243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CAE43-519E-B507-0EAF-97E925C5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09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C1B43-F2FD-5754-0EFE-B52B32A2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84DFE-43A6-C24F-0C4F-C171C5F2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B1A91-D2F6-E588-0785-FCAAFBDF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601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A11A-4417-42DC-B638-A191E435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7D77-C9CB-FA52-2142-486E5438C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C9A3F-BB98-EC1D-1081-EE63D699A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BC897-640B-9F96-B5BA-6282561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DC294-29E8-E447-7E61-50CB5A9D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D69B2-CF95-4F45-D416-8B39B802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9702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8E8C-5008-1409-7DEC-3B03A4B8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789D6-523C-5328-8884-7901C5FD8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B433D-7514-CD0F-891C-C12F06D87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3C2B8-BA64-73A1-8D2F-20C77A1F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E4530-B6CB-7FED-F314-33A5EEB7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EF4CD-A4A6-BAE6-5360-083A8EDF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2270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76BA-145D-2188-8B46-F3DB5C23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18439-1153-51C2-883B-6AFA572A2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671CC-B8D7-C7C8-198E-E8A7D2D8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51A7C-471C-D831-12FA-61A6E403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DCFDA-DFCE-8FD6-C96B-7072DA9F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8039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94CE4-E241-713C-75FE-07DC8E8B2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F855A-DDFB-0897-C784-5504E9514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9F90-0A78-7E02-2C60-313716F1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0C07-70DD-BE51-9C88-9FA42C7C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145B-5A5A-8141-4C1D-DF0D720B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244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4828-1841-DBD7-6F72-3B1557A5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F6E689-5229-8EF7-7A45-F70AB6CBB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EA07EE-3C07-23F3-69D0-2A7A0F3D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E9F38-40E4-426C-2411-365C425A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99DAC9-89EB-143C-9437-20EA1153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495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5E0D0-A1EA-A159-7E39-B81410D4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1D2CD-70EE-1574-D5CE-F5691998C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13EEE3-EFBD-0B86-A7AA-170EF1C36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88783B-4CFD-E6B0-18B9-DB0094C6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6AB2EA-19AD-552A-9268-0E115601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74897A-028B-7A37-E64C-6DBD0AD1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211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7E713-A5CA-6F1A-EB25-4292B649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B32304-EC3D-C467-C0F0-B8FC355B0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9BA8DC-5ED9-BDC4-0508-FA95335D5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2D9002-6F11-1C76-BD4B-B7A90E7F4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810C77-EB0D-D705-ACA0-30C1691BE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261DC6-8492-98C8-F725-1D99B5E0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75A1EB-644B-FC35-C040-25657193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F4B87B-80EB-89FE-B332-EF856574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3265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C5D25-F0A8-EE4D-5350-991C41D0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AC608E-63C2-4B35-D974-8531661A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6F19F2-F539-862B-ACCF-174026DF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921564-B3B3-2B40-5206-83821CD2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1332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3E26E0-0AA2-74F2-47C7-B1F05131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ABD68C-8FC1-52B9-9E84-F1976983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33F4F1-F801-569C-95B8-1C7A51CF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789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DFFBF-EF1A-BE90-0873-BFD24070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882455-6F59-6A18-BBCF-965F6167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ADB062-B210-9892-6DEE-49C4342A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B3C97C-DA2E-EF90-B831-392BB63D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2226B4-E5CC-7AC2-7E34-0F64B828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E78DD-69DF-E29C-F426-9F6C1F30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7978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6F991-D7F1-9F4E-AEEE-7570A9A8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61B7A2-EAE4-2AF0-E028-701EB943A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DC1569-CEB4-353B-F880-A2AEF49E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76B245-63D2-CE08-3BA7-B7589D72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5214EE-A10D-000F-712C-8A862923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1B5CAD-B055-CF06-3BC9-26F9C0C9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8493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AF404D-FBBC-EE82-3D3A-ED32FD89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F62C12-BB5D-CDDC-FD11-2127FDBD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87C0C-99A0-4E63-C194-B37536151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CEC95-6292-9F4B-92A4-F914662682B5}" type="datetimeFigureOut">
              <a:rPr lang="es-CR" smtClean="0"/>
              <a:t>27/1/2025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F1ADA-8A4C-33CF-2645-FE005232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21A7F-0902-5418-DBC0-4CA98609C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96DAE-94BB-1846-8B2F-F3B358AA571D}" type="slidenum">
              <a:rPr lang="es-CR" smtClean="0"/>
              <a:t>‹#›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586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40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5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491BC-1992-9704-F573-79C48DF9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4D3AD-77DF-B145-320C-1243EEA5D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839C-3A4A-1AC8-63C7-49C4C9065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3D5F-4EDA-FF41-B1B0-BF75D45C4EA6}" type="datetimeFigureOut">
              <a:rPr lang="x-none" smtClean="0"/>
              <a:pPr/>
              <a:t>1/27/2025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E4FD-8DBD-CCB2-8FC2-3CA123C8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7FB3-546E-F9AB-37DA-75A99F9FC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B3A8F-9A13-0C4B-A4BF-E71743452E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91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a.brome@unesco.org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5622" y="5022227"/>
            <a:ext cx="7736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ICG/CARIBE EWS Steering Committee Meeting (Online)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&amp; 29 January 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Alison Brome (Programme Officer, CTIC)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470986" y="1584812"/>
            <a:ext cx="5494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4.3. Report of the Caribbean Tsunami Information Centre (CTIC)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10FD0-812F-04B9-6F79-9F5B9762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12" y="5022227"/>
            <a:ext cx="2749910" cy="16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8B4604-16E9-916B-0745-31EAD8DF33F9}"/>
              </a:ext>
            </a:extLst>
          </p:cNvPr>
          <p:cNvSpPr txBox="1"/>
          <p:nvPr/>
        </p:nvSpPr>
        <p:spPr>
          <a:xfrm>
            <a:off x="482138" y="382385"/>
            <a:ext cx="9809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Presentation 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185CD-FFEB-4BDC-DCAC-1D425AEB035D}"/>
              </a:ext>
            </a:extLst>
          </p:cNvPr>
          <p:cNvSpPr txBox="1"/>
          <p:nvPr/>
        </p:nvSpPr>
        <p:spPr>
          <a:xfrm>
            <a:off x="646483" y="1313411"/>
            <a:ext cx="10756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Status on CTIC activities May 2024 – Jan 2025</a:t>
            </a:r>
          </a:p>
          <a:p>
            <a:r>
              <a:rPr lang="en-US" sz="2800" dirty="0"/>
              <a:t>Considerations,  ICG/CARIBE EWS XVII Recommendations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300629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19BDF-EDD2-363E-FD50-AD89D7943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7791A0-E65F-56A5-901C-43420EB94456}"/>
              </a:ext>
            </a:extLst>
          </p:cNvPr>
          <p:cNvSpPr txBox="1">
            <a:spLocks/>
          </p:cNvSpPr>
          <p:nvPr/>
        </p:nvSpPr>
        <p:spPr>
          <a:xfrm>
            <a:off x="0" y="991242"/>
            <a:ext cx="12192000" cy="586675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127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39F4A-49AA-F1C1-FDEC-DD725FFC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109"/>
            <a:ext cx="12192000" cy="663364"/>
          </a:xfrm>
        </p:spPr>
        <p:txBody>
          <a:bodyPr>
            <a:noAutofit/>
          </a:bodyPr>
          <a:lstStyle/>
          <a:p>
            <a:pPr algn="ctr"/>
            <a:r>
              <a:rPr lang="en-US" sz="3200" b="1" cap="none" dirty="0">
                <a:latin typeface="Gill Sans Nova" panose="020B0602020104020203" pitchFamily="34" charset="0"/>
              </a:rPr>
              <a:t>ICG/CARIBE-EWS Progress in TRRP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CF984-FFC7-C461-1A9D-112C7D25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986" y="1313351"/>
            <a:ext cx="3533425" cy="4887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5B7A47-3CC8-4DF1-61A3-47FC14151E0D}"/>
              </a:ext>
            </a:extLst>
          </p:cNvPr>
          <p:cNvSpPr txBox="1"/>
          <p:nvPr/>
        </p:nvSpPr>
        <p:spPr>
          <a:xfrm>
            <a:off x="9410679" y="1253406"/>
            <a:ext cx="2768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Antigua and Barbuda (1)</a:t>
            </a:r>
          </a:p>
          <a:p>
            <a:pPr algn="r"/>
            <a:r>
              <a:rPr lang="en-US" sz="1000" b="1" dirty="0"/>
              <a:t>Barbados (3)</a:t>
            </a:r>
          </a:p>
          <a:p>
            <a:pPr algn="r"/>
            <a:r>
              <a:rPr lang="en-US" sz="1000" b="1" dirty="0"/>
              <a:t>British Virgin Islands (1)</a:t>
            </a:r>
          </a:p>
          <a:p>
            <a:pPr algn="r"/>
            <a:r>
              <a:rPr lang="en-US" sz="1000" b="1" dirty="0"/>
              <a:t>Costa Rica (1)</a:t>
            </a:r>
          </a:p>
          <a:p>
            <a:pPr algn="r"/>
            <a:r>
              <a:rPr lang="en-US" sz="1000" b="1" dirty="0"/>
              <a:t>Dominica (1)</a:t>
            </a:r>
          </a:p>
          <a:p>
            <a:pPr algn="r"/>
            <a:r>
              <a:rPr lang="en-US" sz="1000" b="1" dirty="0"/>
              <a:t>France-Guadeloupe (1)</a:t>
            </a:r>
          </a:p>
          <a:p>
            <a:pPr algn="r"/>
            <a:r>
              <a:rPr lang="en-US" sz="1000" b="1" dirty="0"/>
              <a:t>Grenada (3)</a:t>
            </a:r>
          </a:p>
          <a:p>
            <a:pPr algn="r"/>
            <a:r>
              <a:rPr lang="en-US" sz="1000" b="1" dirty="0"/>
              <a:t>Haiti (1)</a:t>
            </a:r>
          </a:p>
          <a:p>
            <a:pPr algn="r"/>
            <a:r>
              <a:rPr lang="en-US" sz="1000" b="1" dirty="0"/>
              <a:t>Honduras (2)</a:t>
            </a:r>
          </a:p>
          <a:p>
            <a:pPr algn="r"/>
            <a:r>
              <a:rPr lang="en-US" sz="1000" b="1" dirty="0"/>
              <a:t>Jamaica (1)</a:t>
            </a:r>
          </a:p>
          <a:p>
            <a:pPr algn="r"/>
            <a:r>
              <a:rPr lang="en-US" sz="1000" b="1" dirty="0"/>
              <a:t>Nicaragua (2)</a:t>
            </a:r>
          </a:p>
          <a:p>
            <a:pPr algn="r"/>
            <a:r>
              <a:rPr lang="en-US" sz="1000" b="1" dirty="0"/>
              <a:t>Saint Kitts and Nevis (1)</a:t>
            </a:r>
          </a:p>
          <a:p>
            <a:pPr algn="r"/>
            <a:r>
              <a:rPr lang="en-US" sz="1000" b="1" dirty="0"/>
              <a:t>Saint Lucia (1)</a:t>
            </a:r>
          </a:p>
          <a:p>
            <a:pPr algn="r"/>
            <a:r>
              <a:rPr lang="en-US" sz="1000" b="1" dirty="0"/>
              <a:t>St. Vincent and Grenadines (2)</a:t>
            </a:r>
          </a:p>
          <a:p>
            <a:pPr algn="r"/>
            <a:r>
              <a:rPr lang="en-US" sz="1000" b="1" dirty="0"/>
              <a:t>Trinidad and Tobago (1)</a:t>
            </a:r>
          </a:p>
          <a:p>
            <a:pPr algn="r"/>
            <a:r>
              <a:rPr lang="en-US" sz="1000" b="1" dirty="0"/>
              <a:t>United Kingdom – Anguilla (1)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C6DDE1-F2E4-37ED-F7A2-604BA9A3B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3" y="1313351"/>
            <a:ext cx="8460000" cy="1153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4ECFF-E270-38E2-B051-2572450D2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3" y="2466359"/>
            <a:ext cx="8460000" cy="37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7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A0832-4CD0-BD8A-B2F4-07CC1C369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B92D-EE70-9FC8-A12B-4507F8B7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952"/>
            <a:ext cx="10515600" cy="685199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Status on CTIC activities May 2024 – Jan 2025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F9109-2214-48C5-3E3C-3CFE9C2513EE}"/>
              </a:ext>
            </a:extLst>
          </p:cNvPr>
          <p:cNvSpPr txBox="1"/>
          <p:nvPr/>
        </p:nvSpPr>
        <p:spPr>
          <a:xfrm>
            <a:off x="376366" y="289520"/>
            <a:ext cx="1097743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to TRRP Communities: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St. George’s, Grenada: Finalisation and testing of EOP, installation of billboards on-going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NORAD Project communities in  Barbados, Jamaica and Trinidad and Tobago: Tsunami Ready facilitator in conjunction with ITIC-CAR and IOC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Puerto Plata and Sabana Grande de Palenque, Dominican Republic internal consultations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St. James Central, Barbados supported the administration and Tsunami Ready Ceremony WTAD 2024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Renewal of Sherman’s to Mullins, Barbados advanced through PAE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Renewal of St. John’s City, Antigua and Barbuda initial discussions convened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Renewal of St. Patricks &amp; Petite Martinique and Carriacou, Grenada discussions advanced, constrained by significant devastation due to Hurricane Beryl, July 2024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Renewal of Union Island, St. Vincent and the Grenadines discussions advanced, constrained by significant devastation due to Hurricane Beryl, July 2024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Carenage,  Trinidad and Tobago initial discussions convened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Renewal of Fort Liberte, Haiti no action taken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Corn Islands &amp; Bluefields, Nicaragua no action taken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ITIC-CAR: Tsunami Ready Ceremonies in Portsmouth, Dominica and Laborie, St. Lucia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ITIC-CAR: identification of new communities in Dominica and Saint Lucia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ITIC CAR: select support to on-going TR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Tsunami Ready Summit: Joint ITIC-CAR &amp; IOC funding, initial consultations including with proposed host country of Panama, concept note and budget to be developed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2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C344-A2F4-C100-8C50-775C8DA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130"/>
            <a:ext cx="10515600" cy="685199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Status on CTIC activities May 2024 – Jan 2025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0F72A-0176-6C25-C7FB-1171B754F6C7}"/>
              </a:ext>
            </a:extLst>
          </p:cNvPr>
          <p:cNvSpPr txBox="1"/>
          <p:nvPr/>
        </p:nvSpPr>
        <p:spPr>
          <a:xfrm>
            <a:off x="376366" y="450159"/>
            <a:ext cx="1125752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CTIC MOU with Government of Barbados: signed 29 May 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UNESCO-CDEMA MOU: signed 14 December 2024 in Barbados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HOSTING OF ICG/CARIBE EWS XIX, 2026 in Barbados, strong support to national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CARIBE WAVE 2025:  supported Exercise planning and webinars in conjunction with the CARIBE WAVE Task Team &amp; IOC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Joint training on Manuals and Guides 86 and CARIBE WAVE Task Team meeting – CTIC, ITIC-CAR &amp; IOC  funding advanced planning in consultation with national authorities in Antigua and Barbuda for February 2025.  Logistical challenges and staffing constraints  resulted in rescheduling to March 2025 tentatively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CTIC Brochure: finalized revision of English &amp; Spanish versions with ITIC-CAR &amp; IOC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CTIC Flyer:  English version under testing &amp; finalization with ITIC-CAR, IOC, WG4, WID and other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CTIC Website – full integration into IOC management structure on-going, with IOC Intern support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Distribution of PAE products and support Member States outreach and capacity building initiatives continued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WTAD 2024 – CDEMA 13</a:t>
            </a:r>
            <a:r>
              <a:rPr lang="en-US" sz="2200" baseline="30000" dirty="0"/>
              <a:t>th</a:t>
            </a:r>
            <a:r>
              <a:rPr lang="en-US" sz="2200" dirty="0"/>
              <a:t> CCDM Conference 2-6 December 2024 - PPT and presentation of tokens to St. Kitts and Nevis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6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4F0DB-E86A-3E31-F2C7-4AEE11DE2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4B00-5045-DD55-78F9-68845EEE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952"/>
            <a:ext cx="10515600" cy="685199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Status on CTIC activities May 2024 – Jan 2025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ED760-9910-4F70-1FFC-CCCABCC51DA4}"/>
              </a:ext>
            </a:extLst>
          </p:cNvPr>
          <p:cNvSpPr txBox="1"/>
          <p:nvPr/>
        </p:nvSpPr>
        <p:spPr>
          <a:xfrm>
            <a:off x="376366" y="431623"/>
            <a:ext cx="10977434" cy="2531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50" dirty="0"/>
              <a:t>Tsunami Ready Evaluation Survey execution in association with ITIC-CAR, TR TT and IOC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50" dirty="0"/>
              <a:t>EW4All Regional Mechanism participated in the 1st EW4All Regional Mechanism meeting on 20 September with IOCARIBE &amp; engaged UNDRR including 13</a:t>
            </a:r>
            <a:r>
              <a:rPr lang="en-US" sz="2150" baseline="30000" dirty="0"/>
              <a:t>th</a:t>
            </a:r>
            <a:r>
              <a:rPr lang="en-US" sz="2150" dirty="0"/>
              <a:t> CCDM Conference 04-06, December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50" dirty="0"/>
              <a:t>Collaboration with World Institute on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50" dirty="0"/>
              <a:t>2nd Global Tsunami Symposium: printing and presentations.  Mission not possible due to financial and logistical constraints</a:t>
            </a:r>
          </a:p>
        </p:txBody>
      </p:sp>
    </p:spTree>
    <p:extLst>
      <p:ext uri="{BB962C8B-B14F-4D97-AF65-F5344CB8AC3E}">
        <p14:creationId xmlns:p14="http://schemas.microsoft.com/office/powerpoint/2010/main" val="57204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9071-1E1A-B851-4B1B-95F5EA3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78730" cy="599151"/>
          </a:xfrm>
        </p:spPr>
        <p:txBody>
          <a:bodyPr>
            <a:normAutofit/>
          </a:bodyPr>
          <a:lstStyle/>
          <a:p>
            <a:r>
              <a:rPr lang="en-US" sz="2800" b="1" dirty="0"/>
              <a:t>Considerations, ICG/CARIBE EWS XVII Recommendations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014FF-C036-61C8-6592-8622040A3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15" y="754567"/>
            <a:ext cx="11147180" cy="59621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CTIC Resource (financial and human) Constraints - impacting performance and service levels to Member States and partners and sustainability in respect to implementation of TR projects and mobilizing interests, development of public awareness and education materials, evaluations</a:t>
            </a:r>
          </a:p>
          <a:p>
            <a:r>
              <a:rPr lang="en-US" dirty="0"/>
              <a:t>CTIC Governance and Collective Ownership requires enhancement to support improvement on performance and service levels to Member States and partners and foster sustainability</a:t>
            </a:r>
          </a:p>
          <a:p>
            <a:r>
              <a:rPr lang="en-US" dirty="0"/>
              <a:t>IOC-led project for determination of global target number of communities in the CARIBE-EWS for Tsunami Ready recognition by 2030 under review</a:t>
            </a:r>
          </a:p>
          <a:p>
            <a:r>
              <a:rPr lang="en-US" dirty="0"/>
              <a:t>Coordinate the posting and distribution of the current version of the CARIBE-EWS Tsunami Signage Inventory and Report and provide an updated version for the next ICG session (CTIC,  ITIC-CAR, IOC) not advanced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0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51B1B-1CE0-225A-0BE6-23017DD59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20E8-66C4-BE78-E486-C4B04FF3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813059" cy="599151"/>
          </a:xfrm>
        </p:spPr>
        <p:txBody>
          <a:bodyPr>
            <a:normAutofit/>
          </a:bodyPr>
          <a:lstStyle/>
          <a:p>
            <a:r>
              <a:rPr lang="en-US" sz="2800" b="1" dirty="0"/>
              <a:t>Considerations, ICG/CARIBE EWS XVII Recommendations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E793-77C4-2999-A885-DA9F0B36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15" y="754567"/>
            <a:ext cx="11147180" cy="5962117"/>
          </a:xfrm>
        </p:spPr>
        <p:txBody>
          <a:bodyPr>
            <a:normAutofit/>
          </a:bodyPr>
          <a:lstStyle/>
          <a:p>
            <a:r>
              <a:rPr lang="en-US" dirty="0"/>
              <a:t>Revamp CTIC Board Meetings CTIC &amp; IOC discussions advanced</a:t>
            </a:r>
          </a:p>
          <a:p>
            <a:r>
              <a:rPr lang="en-US" dirty="0"/>
              <a:t>Facilitate the testing and use of the OTGA Tsunami Awareness and  Tsunami Ready courses (WG4 and CTIC not advanced</a:t>
            </a:r>
          </a:p>
          <a:p>
            <a:r>
              <a:rPr lang="en-US" dirty="0"/>
              <a:t>Strategic review of the staffing resources needed to ensure adequate capacity at the CTIC to effectively execute and implement the programmatic and project activities to support the ICG/CARIBE EWS and EW4All frameworks initiated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2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749" t="16968" r="17650" b="7591"/>
          <a:stretch/>
        </p:blipFill>
        <p:spPr>
          <a:xfrm>
            <a:off x="-22890211" y="-4029795"/>
            <a:ext cx="121477" cy="2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CuadroTexto"/>
          <p:cNvSpPr txBox="1"/>
          <p:nvPr/>
        </p:nvSpPr>
        <p:spPr>
          <a:xfrm>
            <a:off x="4654195" y="4857622"/>
            <a:ext cx="288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a.brome@unesco.org</a:t>
            </a:r>
            <a:endParaRPr kumimoji="0" lang="es-V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47989" y="2993522"/>
            <a:ext cx="5612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Thanks for your attention</a:t>
            </a:r>
          </a:p>
        </p:txBody>
      </p:sp>
      <p:pic>
        <p:nvPicPr>
          <p:cNvPr id="3" name="Imagen 5">
            <a:extLst>
              <a:ext uri="{FF2B5EF4-FFF2-40B4-BE49-F238E27FC236}">
                <a16:creationId xmlns:a16="http://schemas.microsoft.com/office/drawing/2014/main" id="{08B418DD-8A41-1158-4144-359FC4BDC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200" y="-69850"/>
            <a:ext cx="3860800" cy="284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CDDC7C-F58B-4024-5E59-3A1B6DCE5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77" y="315519"/>
            <a:ext cx="3445160" cy="2143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EBC7DC-F59F-E967-EE87-FCC3403F5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701" y="108858"/>
            <a:ext cx="2926334" cy="2487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62D0F-2935-DE22-6CBD-E320C4D1DE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000" t="19593" r="19412" b="10830"/>
          <a:stretch/>
        </p:blipFill>
        <p:spPr>
          <a:xfrm>
            <a:off x="177647" y="4227730"/>
            <a:ext cx="3985614" cy="2573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F3A64-65A3-EFDD-D280-E972029633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151" y="4231341"/>
            <a:ext cx="4318262" cy="2509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876</Words>
  <Application>Microsoft Office PowerPoint</Application>
  <PresentationFormat>Widescreen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Aptos</vt:lpstr>
      <vt:lpstr>Aptos Display</vt:lpstr>
      <vt:lpstr>Arial</vt:lpstr>
      <vt:lpstr>ArialMT</vt:lpstr>
      <vt:lpstr>Calibri</vt:lpstr>
      <vt:lpstr>Calibri Light</vt:lpstr>
      <vt:lpstr>Courier New</vt:lpstr>
      <vt:lpstr>Gill Sans Nova</vt:lpstr>
      <vt:lpstr>Times New Roman</vt:lpstr>
      <vt:lpstr>Wingdings</vt:lpstr>
      <vt:lpstr>Tema de Office</vt:lpstr>
      <vt:lpstr>10_Custom Design</vt:lpstr>
      <vt:lpstr>Custom Design</vt:lpstr>
      <vt:lpstr>2_Office Theme</vt:lpstr>
      <vt:lpstr>PowerPoint Presentation</vt:lpstr>
      <vt:lpstr>PowerPoint Presentation</vt:lpstr>
      <vt:lpstr>ICG/CARIBE-EWS Progress in TRRP</vt:lpstr>
      <vt:lpstr>Status on CTIC activities May 2024 – Jan 2025 </vt:lpstr>
      <vt:lpstr>Status on CTIC activities May 2024 – Jan 2025 </vt:lpstr>
      <vt:lpstr>Status on CTIC activities May 2024 – Jan 2025 </vt:lpstr>
      <vt:lpstr>Considerations, ICG/CARIBE EWS XVII Recommendations &amp; Challenges</vt:lpstr>
      <vt:lpstr>Considerations, ICG/CARIBE EWS XVII Recommendations &amp;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Ready Implementation Status</dc:title>
  <dc:creator>SILVIA CHACON  BARRANTES</dc:creator>
  <cp:lastModifiedBy>Brome, Alison</cp:lastModifiedBy>
  <cp:revision>52</cp:revision>
  <dcterms:created xsi:type="dcterms:W3CDTF">2024-02-15T00:32:07Z</dcterms:created>
  <dcterms:modified xsi:type="dcterms:W3CDTF">2025-01-27T18:01:28Z</dcterms:modified>
</cp:coreProperties>
</file>