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57" r:id="rId3"/>
  </p:sldMasterIdLst>
  <p:notesMasterIdLst>
    <p:notesMasterId r:id="rId9"/>
  </p:notesMasterIdLst>
  <p:sldIdLst>
    <p:sldId id="256" r:id="rId4"/>
    <p:sldId id="257" r:id="rId5"/>
    <p:sldId id="262" r:id="rId6"/>
    <p:sldId id="258" r:id="rId7"/>
    <p:sldId id="261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Corbel" panose="020B05030202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AXp4qLU6ZZbzihYnavHUfZr2A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248" y="-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9976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7854b214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7854b2144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7854b2144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/>
          <p:nvPr/>
        </p:nvSpPr>
        <p:spPr>
          <a:xfrm>
            <a:off x="611188" y="3054352"/>
            <a:ext cx="7770812" cy="68263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 extrusionOk="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175" tIns="34075" rIns="68175" bIns="34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1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7"/>
          <p:cNvGrpSpPr/>
          <p:nvPr/>
        </p:nvGrpSpPr>
        <p:grpSpPr>
          <a:xfrm>
            <a:off x="1763688" y="267494"/>
            <a:ext cx="2446895" cy="719137"/>
            <a:chOff x="2293554" y="327660"/>
            <a:chExt cx="2576292" cy="762000"/>
          </a:xfrm>
        </p:grpSpPr>
        <p:grpSp>
          <p:nvGrpSpPr>
            <p:cNvPr id="20" name="Google Shape;20;p7"/>
            <p:cNvGrpSpPr/>
            <p:nvPr/>
          </p:nvGrpSpPr>
          <p:grpSpPr>
            <a:xfrm>
              <a:off x="2293554" y="327660"/>
              <a:ext cx="2576292" cy="762000"/>
              <a:chOff x="1841484" y="457200"/>
              <a:chExt cx="2066595" cy="611576"/>
            </a:xfrm>
          </p:grpSpPr>
          <p:pic>
            <p:nvPicPr>
              <p:cNvPr id="21" name="Google Shape;21;p7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841484" y="477586"/>
                <a:ext cx="571169" cy="5708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22;p7" descr="ITIC_logo_bw_20130809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312600" y="457200"/>
                <a:ext cx="595479" cy="6115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3" name="Google Shape;23;p7" descr="10c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13100" y="347473"/>
              <a:ext cx="722375" cy="722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" name="Google Shape;24;p7" descr="ITICbanner2.gif"/>
          <p:cNvPicPr preferRelativeResize="0"/>
          <p:nvPr/>
        </p:nvPicPr>
        <p:blipFill rotWithShape="1">
          <a:blip r:embed="rId5">
            <a:alphaModFix/>
          </a:blip>
          <a:srcRect t="21600" b="5039"/>
          <a:stretch/>
        </p:blipFill>
        <p:spPr>
          <a:xfrm>
            <a:off x="-139700" y="4743452"/>
            <a:ext cx="94615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/>
          <p:nvPr/>
        </p:nvSpPr>
        <p:spPr>
          <a:xfrm>
            <a:off x="984252" y="4775202"/>
            <a:ext cx="2428014" cy="35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600" tIns="32800" rIns="65600" bIns="328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UNESCO/IOC-NOAA  SHOA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International Tsunami Information Center</a:t>
            </a:r>
            <a:endParaRPr/>
          </a:p>
        </p:txBody>
      </p:sp>
      <p:pic>
        <p:nvPicPr>
          <p:cNvPr id="26" name="Google Shape;26;p7" descr="ITIC_logo_300dpi_20130806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" y="4781552"/>
            <a:ext cx="457906" cy="46218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2778122" y="3268266"/>
            <a:ext cx="549751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315"/>
              </a:spcBef>
              <a:spcAft>
                <a:spcPts val="0"/>
              </a:spcAft>
              <a:buSzPts val="1260"/>
              <a:buFont typeface="Noto Sans Symbols"/>
              <a:buNone/>
              <a:defRPr sz="1575" b="0"/>
            </a:lvl1pPr>
            <a:lvl2pPr lvl="1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2pPr>
            <a:lvl3pPr lvl="2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Char char="□"/>
              <a:defRPr/>
            </a:lvl3pPr>
            <a:lvl4pPr lvl="3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4pPr>
            <a:lvl5pPr lvl="4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5pPr>
            <a:lvl6pPr lvl="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6pPr>
            <a:lvl7pPr lvl="6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7pPr>
            <a:lvl8pPr lvl="7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8pPr>
            <a:lvl9pPr lvl="8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7"/>
          <p:cNvSpPr txBox="1"/>
          <p:nvPr/>
        </p:nvSpPr>
        <p:spPr>
          <a:xfrm>
            <a:off x="4733925" y="267494"/>
            <a:ext cx="4410075" cy="58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475" tIns="43725" rIns="87475" bIns="437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ICG/PTWS-XXIX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1, 2, 7, 8 December 2021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Virtual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7544" y="339502"/>
            <a:ext cx="1027909" cy="96474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/>
          <p:nvPr/>
        </p:nvSpPr>
        <p:spPr>
          <a:xfrm>
            <a:off x="571" y="0"/>
            <a:ext cx="9143524" cy="5143500"/>
          </a:xfrm>
          <a:custGeom>
            <a:avLst/>
            <a:gdLst/>
            <a:ahLst/>
            <a:cxnLst/>
            <a:rect l="l" t="t" r="r" b="b"/>
            <a:pathLst>
              <a:path w="12191365" h="5332095" extrusionOk="0">
                <a:moveTo>
                  <a:pt x="0" y="5331714"/>
                </a:moveTo>
                <a:lnTo>
                  <a:pt x="12191238" y="5331714"/>
                </a:lnTo>
                <a:lnTo>
                  <a:pt x="12191238" y="0"/>
                </a:lnTo>
                <a:lnTo>
                  <a:pt x="0" y="0"/>
                </a:lnTo>
                <a:lnTo>
                  <a:pt x="0" y="5331714"/>
                </a:lnTo>
                <a:close/>
              </a:path>
            </a:pathLst>
          </a:custGeom>
          <a:solidFill>
            <a:srgbClr val="0069B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3"/>
          <p:cNvSpPr/>
          <p:nvPr/>
        </p:nvSpPr>
        <p:spPr>
          <a:xfrm>
            <a:off x="8286755" y="68480"/>
            <a:ext cx="676655" cy="50302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35;p13"/>
          <p:cNvGrpSpPr/>
          <p:nvPr/>
        </p:nvGrpSpPr>
        <p:grpSpPr>
          <a:xfrm>
            <a:off x="228601" y="4639342"/>
            <a:ext cx="8448668" cy="447008"/>
            <a:chOff x="304801" y="6185789"/>
            <a:chExt cx="11264890" cy="596011"/>
          </a:xfrm>
        </p:grpSpPr>
        <p:sp>
          <p:nvSpPr>
            <p:cNvPr id="36" name="Google Shape;36;p13"/>
            <p:cNvSpPr txBox="1"/>
            <p:nvPr/>
          </p:nvSpPr>
          <p:spPr>
            <a:xfrm>
              <a:off x="3146302" y="6243934"/>
              <a:ext cx="6378685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UNESCO IOC - ITIC</a:t>
              </a:r>
              <a:endParaRPr/>
            </a:p>
          </p:txBody>
        </p:sp>
        <p:sp>
          <p:nvSpPr>
            <p:cNvPr id="37" name="Google Shape;37;p13"/>
            <p:cNvSpPr txBox="1"/>
            <p:nvPr/>
          </p:nvSpPr>
          <p:spPr>
            <a:xfrm>
              <a:off x="9668008" y="6324600"/>
              <a:ext cx="190168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1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April 2021</a:t>
              </a:r>
              <a:endParaRPr/>
            </a:p>
          </p:txBody>
        </p:sp>
        <p:pic>
          <p:nvPicPr>
            <p:cNvPr id="38" name="Google Shape;38;p13" descr="Text, 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4801" y="6185789"/>
              <a:ext cx="1143000" cy="5960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" name="Google Shape;39;p13"/>
            <p:cNvCxnSpPr/>
            <p:nvPr/>
          </p:nvCxnSpPr>
          <p:spPr>
            <a:xfrm rot="10800000">
              <a:off x="2971800" y="6243935"/>
              <a:ext cx="0" cy="480760"/>
            </a:xfrm>
            <a:prstGeom prst="straightConnector1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" name="Google Shape;40;p13"/>
            <p:cNvCxnSpPr/>
            <p:nvPr/>
          </p:nvCxnSpPr>
          <p:spPr>
            <a:xfrm rot="10800000">
              <a:off x="9668008" y="6243935"/>
              <a:ext cx="0" cy="480760"/>
            </a:xfrm>
            <a:prstGeom prst="straightConnector1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533400" y="114300"/>
            <a:ext cx="681513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25" tIns="45300" rIns="90625" bIns="4530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533400" y="971550"/>
            <a:ext cx="84359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25" tIns="45300" rIns="90625" bIns="45300" anchor="t" anchorCtr="0">
            <a:noAutofit/>
          </a:bodyPr>
          <a:lstStyle>
            <a:lvl1pPr marL="457200" lvl="0" indent="-32004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Char char="□"/>
              <a:defRPr/>
            </a:lvl1pPr>
            <a:lvl2pPr marL="914400" lvl="1" indent="-32004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2pPr>
            <a:lvl3pPr marL="1371600" lvl="2" indent="-32003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Char char="□"/>
              <a:defRPr/>
            </a:lvl3pPr>
            <a:lvl4pPr marL="1828800" lvl="3" indent="-32003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4pPr>
            <a:lvl5pPr marL="2286000" lvl="4" indent="-32003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/>
          <p:nvPr/>
        </p:nvSpPr>
        <p:spPr>
          <a:xfrm>
            <a:off x="685800" y="2857500"/>
            <a:ext cx="7772400" cy="68263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 extrusionOk="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975" tIns="33975" rIns="67975" bIns="33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4"/>
          <p:cNvSpPr txBox="1"/>
          <p:nvPr/>
        </p:nvSpPr>
        <p:spPr>
          <a:xfrm>
            <a:off x="1535113" y="123825"/>
            <a:ext cx="6073775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IOC/ITIC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International Training Program 2011</a:t>
            </a:r>
            <a:r>
              <a:rPr lang="en-US" sz="1050" b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</a:t>
            </a:r>
            <a:r>
              <a:rPr lang="en-US" sz="1275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August 2011       Honolulu, Hawaii</a:t>
            </a:r>
            <a:endParaRPr/>
          </a:p>
        </p:txBody>
      </p:sp>
      <p:pic>
        <p:nvPicPr>
          <p:cNvPr id="51" name="Google Shape;51;p14" descr="UNESCO-IOC_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77138" y="157163"/>
            <a:ext cx="1171575" cy="874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200" y="236538"/>
            <a:ext cx="1042988" cy="78263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 txBox="1">
            <a:spLocks noGrp="1"/>
          </p:cNvSpPr>
          <p:nvPr>
            <p:ph type="subTitle" idx="1"/>
          </p:nvPr>
        </p:nvSpPr>
        <p:spPr>
          <a:xfrm>
            <a:off x="2819463" y="3143250"/>
            <a:ext cx="549751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25" tIns="45300" rIns="90625" bIns="453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315"/>
              </a:spcBef>
              <a:spcAft>
                <a:spcPts val="0"/>
              </a:spcAft>
              <a:buSzPts val="1260"/>
              <a:buFont typeface="Noto Sans Symbols"/>
              <a:buNone/>
              <a:defRPr sz="1575" b="0"/>
            </a:lvl1pPr>
            <a:lvl2pPr lvl="1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2pPr>
            <a:lvl3pPr lvl="2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Char char="□"/>
              <a:defRPr/>
            </a:lvl3pPr>
            <a:lvl4pPr lvl="3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4pPr>
            <a:lvl5pPr lvl="4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5pPr>
            <a:lvl6pPr lvl="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6pPr>
            <a:lvl7pPr lvl="6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7pPr>
            <a:lvl8pPr lvl="7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8pPr>
            <a:lvl9pPr lvl="8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685800" y="1314450"/>
            <a:ext cx="7772400" cy="13632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625" tIns="45300" rIns="90625" bIns="4530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25" tIns="45300" rIns="90625" bIns="453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25" tIns="45300" rIns="90625" bIns="453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25" tIns="45300" rIns="90625" bIns="453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722320" y="3305179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25" tIns="45300" rIns="90625" bIns="4530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cap="none"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722320" y="2180040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25" tIns="45300" rIns="90625" bIns="453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080"/>
              <a:buNone/>
              <a:defRPr sz="1350"/>
            </a:lvl2pPr>
            <a:lvl3pPr marL="1371600" lvl="2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SzPts val="84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263"/>
              </a:spcBef>
              <a:spcAft>
                <a:spcPts val="0"/>
              </a:spcAft>
              <a:buSzPts val="84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263"/>
              </a:spcBef>
              <a:spcAft>
                <a:spcPts val="0"/>
              </a:spcAft>
              <a:buSzPts val="84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263"/>
              </a:spcBef>
              <a:spcAft>
                <a:spcPts val="0"/>
              </a:spcAft>
              <a:buSzPts val="84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263"/>
              </a:spcBef>
              <a:spcAft>
                <a:spcPts val="0"/>
              </a:spcAft>
              <a:buSzPts val="84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263"/>
              </a:spcBef>
              <a:spcAft>
                <a:spcPts val="0"/>
              </a:spcAft>
              <a:buSzPts val="840"/>
              <a:buNone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533400" y="114300"/>
            <a:ext cx="681513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25" tIns="45300" rIns="90625" bIns="4530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533403" y="971550"/>
            <a:ext cx="414178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25" tIns="45300" rIns="90625" bIns="45300" anchor="t" anchorCtr="0">
            <a:noAutofit/>
          </a:bodyPr>
          <a:lstStyle>
            <a:lvl1pPr marL="457200" lvl="0" indent="-33528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1680"/>
              <a:buChar char="□"/>
              <a:defRPr sz="2100"/>
            </a:lvl1pPr>
            <a:lvl2pPr marL="914400" lvl="1" indent="-32004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Char char="■"/>
              <a:defRPr sz="18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□"/>
              <a:defRPr sz="1500"/>
            </a:lvl3pPr>
            <a:lvl4pPr marL="1828800" lvl="3" indent="-29718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080"/>
              <a:buChar char="■"/>
              <a:defRPr sz="1350"/>
            </a:lvl4pPr>
            <a:lvl5pPr marL="2286000" lvl="4" indent="-297179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SzPts val="1080"/>
              <a:buChar char="▪"/>
              <a:defRPr sz="1350"/>
            </a:lvl5pPr>
            <a:lvl6pPr marL="2743200" lvl="5" indent="-297179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SzPts val="1080"/>
              <a:buChar char="▪"/>
              <a:defRPr sz="1350"/>
            </a:lvl6pPr>
            <a:lvl7pPr marL="3200400" lvl="6" indent="-297179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SzPts val="1080"/>
              <a:buChar char="▪"/>
              <a:defRPr sz="1350"/>
            </a:lvl7pPr>
            <a:lvl8pPr marL="3657600" lvl="7" indent="-297179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SzPts val="1080"/>
              <a:buChar char="▪"/>
              <a:defRPr sz="1350"/>
            </a:lvl8pPr>
            <a:lvl9pPr marL="4114800" lvl="8" indent="-297179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SzPts val="1080"/>
              <a:buChar char="▪"/>
              <a:defRPr sz="135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2"/>
          </p:nvPr>
        </p:nvSpPr>
        <p:spPr>
          <a:xfrm>
            <a:off x="4827589" y="971550"/>
            <a:ext cx="414178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25" tIns="45300" rIns="90625" bIns="45300" anchor="t" anchorCtr="0">
            <a:noAutofit/>
          </a:bodyPr>
          <a:lstStyle>
            <a:lvl1pPr marL="457200" lvl="0" indent="-33528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1680"/>
              <a:buChar char="□"/>
              <a:defRPr sz="2100"/>
            </a:lvl1pPr>
            <a:lvl2pPr marL="914400" lvl="1" indent="-32004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Char char="■"/>
              <a:defRPr sz="18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□"/>
              <a:defRPr sz="1500"/>
            </a:lvl3pPr>
            <a:lvl4pPr marL="1828800" lvl="3" indent="-29718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080"/>
              <a:buChar char="■"/>
              <a:defRPr sz="1350"/>
            </a:lvl4pPr>
            <a:lvl5pPr marL="2286000" lvl="4" indent="-297179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SzPts val="1080"/>
              <a:buChar char="▪"/>
              <a:defRPr sz="1350"/>
            </a:lvl5pPr>
            <a:lvl6pPr marL="2743200" lvl="5" indent="-297179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SzPts val="1080"/>
              <a:buChar char="▪"/>
              <a:defRPr sz="1350"/>
            </a:lvl6pPr>
            <a:lvl7pPr marL="3200400" lvl="6" indent="-297179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SzPts val="1080"/>
              <a:buChar char="▪"/>
              <a:defRPr sz="1350"/>
            </a:lvl7pPr>
            <a:lvl8pPr marL="3657600" lvl="7" indent="-297179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SzPts val="1080"/>
              <a:buChar char="▪"/>
              <a:defRPr sz="1350"/>
            </a:lvl8pPr>
            <a:lvl9pPr marL="4114800" lvl="8" indent="-297179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SzPts val="1080"/>
              <a:buChar char="▪"/>
              <a:defRPr sz="13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533400" y="114300"/>
            <a:ext cx="681513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25" tIns="45300" rIns="90625" bIns="4530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533400" y="114300"/>
            <a:ext cx="681513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533400" y="915566"/>
            <a:ext cx="8610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>
            <a:lvl1pPr marL="457200" lvl="0" indent="-32004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Char char="□"/>
              <a:defRPr/>
            </a:lvl1pPr>
            <a:lvl2pPr marL="914400" lvl="1" indent="-32004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2pPr>
            <a:lvl3pPr marL="1371600" lvl="2" indent="-32003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Char char="□"/>
              <a:defRPr/>
            </a:lvl3pPr>
            <a:lvl4pPr marL="1828800" lvl="3" indent="-32003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4pPr>
            <a:lvl5pPr marL="2286000" lvl="4" indent="-32003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b" anchorCtr="0">
            <a:no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081"/>
              <a:buNone/>
              <a:defRPr sz="1351"/>
            </a:lvl3pPr>
            <a:lvl4pPr lvl="3" algn="ctr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533400" y="114300"/>
            <a:ext cx="681513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b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1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1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1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1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533404" y="971550"/>
            <a:ext cx="84359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>
            <a:lvl1pPr marL="457200" marR="0" lvl="0" indent="-34036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Char char="□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28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□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003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003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004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004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/>
          <p:nvPr/>
        </p:nvSpPr>
        <p:spPr>
          <a:xfrm>
            <a:off x="592142" y="742951"/>
            <a:ext cx="7958137" cy="82550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 extrusionOk="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175" tIns="34100" rIns="68175" bIns="34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1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6"/>
          <p:cNvSpPr/>
          <p:nvPr/>
        </p:nvSpPr>
        <p:spPr>
          <a:xfrm>
            <a:off x="984252" y="4775202"/>
            <a:ext cx="2428014" cy="35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600" tIns="32800" rIns="65600" bIns="328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UNESCO/IOC-NOAA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International Tsunami Information Center</a:t>
            </a:r>
            <a:endParaRPr/>
          </a:p>
        </p:txBody>
      </p:sp>
      <p:pic>
        <p:nvPicPr>
          <p:cNvPr id="14" name="Google Shape;14;p6" descr="ITICbanner2.gif"/>
          <p:cNvPicPr preferRelativeResize="0"/>
          <p:nvPr/>
        </p:nvPicPr>
        <p:blipFill rotWithShape="1">
          <a:blip r:embed="rId4">
            <a:alphaModFix/>
          </a:blip>
          <a:srcRect t="21600" b="5039"/>
          <a:stretch/>
        </p:blipFill>
        <p:spPr>
          <a:xfrm>
            <a:off x="-139700" y="4743452"/>
            <a:ext cx="94615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6"/>
          <p:cNvSpPr/>
          <p:nvPr/>
        </p:nvSpPr>
        <p:spPr>
          <a:xfrm>
            <a:off x="984252" y="4775202"/>
            <a:ext cx="2428014" cy="35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600" tIns="32800" rIns="65600" bIns="328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UNESCO/IOC-NOAA  SHOA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International Tsunami Information Center</a:t>
            </a:r>
            <a:endParaRPr/>
          </a:p>
        </p:txBody>
      </p:sp>
      <p:pic>
        <p:nvPicPr>
          <p:cNvPr id="16" name="Google Shape;16;p6" descr="ITIC_logo_300dpi_20130806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" y="4781552"/>
            <a:ext cx="457906" cy="46218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533400" y="114300"/>
            <a:ext cx="681513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25" tIns="45300" rIns="90625" bIns="45300" anchor="b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533400" y="971550"/>
            <a:ext cx="84359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25" tIns="45300" rIns="90625" bIns="45300" anchor="t" anchorCtr="0">
            <a:noAutofit/>
          </a:bodyPr>
          <a:lstStyle>
            <a:lvl1pPr marL="457200" marR="0" lvl="0" indent="-34036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Char char="□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28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□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003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003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004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004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/>
          <p:nvPr/>
        </p:nvSpPr>
        <p:spPr>
          <a:xfrm>
            <a:off x="592138" y="742950"/>
            <a:ext cx="7958137" cy="82550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 extrusionOk="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975" tIns="33975" rIns="67975" bIns="33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533400" y="114300"/>
            <a:ext cx="681513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b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1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1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1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1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533404" y="971550"/>
            <a:ext cx="84359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>
            <a:lvl1pPr marL="457200" marR="0" lvl="0" indent="-34036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Char char="□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28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□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003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003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004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004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592142" y="742951"/>
            <a:ext cx="7958137" cy="82550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 extrusionOk="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175" tIns="34100" rIns="68175" bIns="34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0" descr="ITICbanner2.gif"/>
          <p:cNvPicPr preferRelativeResize="0"/>
          <p:nvPr/>
        </p:nvPicPr>
        <p:blipFill rotWithShape="1">
          <a:blip r:embed="rId4">
            <a:alphaModFix/>
          </a:blip>
          <a:srcRect t="21600" b="5039"/>
          <a:stretch/>
        </p:blipFill>
        <p:spPr>
          <a:xfrm>
            <a:off x="-139700" y="4743452"/>
            <a:ext cx="94615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/>
          <p:nvPr/>
        </p:nvSpPr>
        <p:spPr>
          <a:xfrm>
            <a:off x="984252" y="4775202"/>
            <a:ext cx="2428014" cy="35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600" tIns="32800" rIns="65600" bIns="328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UNESCO/IOC-NOAA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International Tsunami Information Center</a:t>
            </a:r>
            <a:endParaRPr/>
          </a:p>
        </p:txBody>
      </p:sp>
      <p:pic>
        <p:nvPicPr>
          <p:cNvPr id="73" name="Google Shape;73;p10" descr="ITIC_logo_300dpi_20130806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" y="4781552"/>
            <a:ext cx="457906" cy="46218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jp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10" Type="http://schemas.openxmlformats.org/officeDocument/2006/relationships/image" Target="../media/image37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 idx="4294967295"/>
          </p:nvPr>
        </p:nvSpPr>
        <p:spPr>
          <a:xfrm>
            <a:off x="176660" y="2020556"/>
            <a:ext cx="6573835" cy="142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b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International </a:t>
            </a:r>
            <a:r>
              <a:rPr lang="en-US" sz="28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Tsunami </a:t>
            </a:r>
            <a:r>
              <a:rPr lang="en-US" sz="2800" b="1" i="0" u="none" strike="noStrike" cap="none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Information </a:t>
            </a:r>
            <a:r>
              <a:rPr lang="en-US" sz="28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Center </a:t>
            </a:r>
            <a:r>
              <a:rPr lang="en-US" sz="2800" b="1" i="0" u="none" strike="noStrike" cap="none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Caribbean Office (ITIC-CAR) Update</a:t>
            </a:r>
            <a:r>
              <a:rPr lang="en-US" sz="28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 dirty="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Update for </a:t>
            </a:r>
            <a:r>
              <a:rPr lang="en-US" sz="1800" b="1" i="0" u="none" strike="noStrike" cap="none" dirty="0" smtClean="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ICG CARIBE EWS Steering Committee Meeting</a:t>
            </a:r>
            <a:br>
              <a:rPr lang="en-US" sz="1800" b="1" i="0" u="none" strike="noStrike" cap="none" dirty="0" smtClean="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 smtClean="0">
                <a:solidFill>
                  <a:srgbClr val="0432FF"/>
                </a:solidFill>
              </a:rPr>
              <a:t>January 27 and 29, 2025</a:t>
            </a:r>
            <a:endParaRPr sz="2800" b="1" i="0" u="none" strike="noStrike" cap="none" dirty="0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23712" y="3442846"/>
            <a:ext cx="5998096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75" tIns="34100" rIns="68175" bIns="34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Dr. Laura Kong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880"/>
              <a:buFont typeface="Noto Sans Symbols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Director, ITIC, USA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NOAA</a:t>
            </a:r>
          </a:p>
          <a:p>
            <a:pPr lvl="0" algn="r">
              <a:buClr>
                <a:srgbClr val="CC0000"/>
              </a:buClr>
              <a:buSzPts val="1600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       Christa </a:t>
            </a:r>
            <a:r>
              <a:rPr lang="en-US" sz="2000" dirty="0" smtClean="0"/>
              <a:t>von                           </a:t>
            </a:r>
            <a:r>
              <a:rPr lang="en-US" sz="2000" dirty="0"/>
              <a:t>Cdr. </a:t>
            </a:r>
            <a:r>
              <a:rPr lang="en-US" sz="2000" dirty="0" err="1"/>
              <a:t>Matías</a:t>
            </a:r>
            <a:r>
              <a:rPr lang="en-US" sz="2000" dirty="0"/>
              <a:t> </a:t>
            </a:r>
            <a:r>
              <a:rPr lang="en-US" sz="2000" dirty="0" err="1" smtClean="0"/>
              <a:t>Sifón</a:t>
            </a:r>
            <a:r>
              <a:rPr lang="en-US" sz="2000" dirty="0" smtClean="0"/>
              <a:t>                     Hillebrandt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–Andrade  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880"/>
              <a:buFont typeface="Noto Sans Symbols"/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Associate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Director, ITIC, Chile SHOA                                    Deputy Director, ITIC, USA NOAA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880"/>
              <a:buFont typeface="Noto Sans Symbols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Manager, ITIC Caribbean Office 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7788" y="1152173"/>
            <a:ext cx="1674912" cy="94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3616" y="126855"/>
            <a:ext cx="1648207" cy="93886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8060404" y="306094"/>
            <a:ext cx="144016" cy="23279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7842432" y="658192"/>
            <a:ext cx="4267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B90000"/>
                </a:solidFill>
                <a:latin typeface="Arial"/>
                <a:ea typeface="Arial"/>
                <a:cs typeface="Arial"/>
                <a:sym typeface="Arial"/>
              </a:rPr>
              <a:t>ITIC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552" y="34580"/>
            <a:ext cx="4466676" cy="136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1372" y="3911579"/>
            <a:ext cx="2267744" cy="77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7145561" y="2093289"/>
            <a:ext cx="16764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Hawaii Office</a:t>
            </a:r>
            <a:endParaRPr dirty="0"/>
          </a:p>
        </p:txBody>
      </p:sp>
      <p:sp>
        <p:nvSpPr>
          <p:cNvPr id="98" name="Google Shape;98;p1"/>
          <p:cNvSpPr txBox="1"/>
          <p:nvPr/>
        </p:nvSpPr>
        <p:spPr>
          <a:xfrm>
            <a:off x="6876257" y="4721855"/>
            <a:ext cx="22677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Puerto Rico Office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8898" y="2589546"/>
            <a:ext cx="1297642" cy="1241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535638" y="901584"/>
            <a:ext cx="8472895" cy="412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625" tIns="45300" rIns="90625" bIns="45300" anchor="t" anchorCtr="0">
            <a:normAutofit fontScale="85000" lnSpcReduction="20000"/>
          </a:bodyPr>
          <a:lstStyle/>
          <a:p>
            <a:pPr marL="346751" lvl="0" indent="-34675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79999"/>
              <a:buChar char="□"/>
            </a:pPr>
            <a:r>
              <a:rPr lang="en-US" sz="2600" dirty="0" smtClean="0"/>
              <a:t>UNESCO/IOC Tsunami Ready with USAID Funding</a:t>
            </a:r>
            <a:endParaRPr dirty="0"/>
          </a:p>
          <a:p>
            <a:pPr marL="558959" lvl="1" indent="-23517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ct val="80000"/>
              <a:buChar char="■"/>
            </a:pPr>
            <a:r>
              <a:rPr lang="en-US" sz="2000" dirty="0" smtClean="0"/>
              <a:t>Implementation in Countries</a:t>
            </a:r>
          </a:p>
          <a:p>
            <a:pPr marL="1016159" lvl="2" indent="-235177">
              <a:lnSpc>
                <a:spcPct val="110000"/>
              </a:lnSpc>
              <a:spcBef>
                <a:spcPts val="180"/>
              </a:spcBef>
              <a:buSzPct val="80000"/>
              <a:buChar char="■"/>
            </a:pPr>
            <a:r>
              <a:rPr lang="en-US" dirty="0" smtClean="0">
                <a:solidFill>
                  <a:srgbClr val="FF0000"/>
                </a:solidFill>
              </a:rPr>
              <a:t>Recently Completed (2023-2024) Projects in Barbados, Dominica, Saint Lucia, Saint Vincent and the Grenadines, Cayman Islands (Hazard </a:t>
            </a:r>
            <a:r>
              <a:rPr lang="en-US" dirty="0" err="1" smtClean="0">
                <a:solidFill>
                  <a:srgbClr val="FF0000"/>
                </a:solidFill>
              </a:rPr>
              <a:t>Assessesment</a:t>
            </a:r>
            <a:r>
              <a:rPr lang="en-US" dirty="0" smtClean="0">
                <a:solidFill>
                  <a:srgbClr val="FF0000"/>
                </a:solidFill>
              </a:rPr>
              <a:t> and Training)</a:t>
            </a:r>
          </a:p>
          <a:p>
            <a:pPr marL="1016159" lvl="2" indent="-235177">
              <a:lnSpc>
                <a:spcPct val="110000"/>
              </a:lnSpc>
              <a:spcBef>
                <a:spcPts val="180"/>
              </a:spcBef>
              <a:buSzPct val="80000"/>
              <a:buChar char="■"/>
            </a:pPr>
            <a:r>
              <a:rPr lang="en-US" dirty="0" smtClean="0">
                <a:solidFill>
                  <a:srgbClr val="FF0000"/>
                </a:solidFill>
              </a:rPr>
              <a:t>Current Projects in Anguilla, Antigua and Barbuda, Belize, </a:t>
            </a:r>
            <a:r>
              <a:rPr lang="en-US" dirty="0" err="1" smtClean="0">
                <a:solidFill>
                  <a:srgbClr val="FF0000"/>
                </a:solidFill>
              </a:rPr>
              <a:t>Dominica,Honduras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and Saint Lucia</a:t>
            </a:r>
            <a:endParaRPr dirty="0">
              <a:solidFill>
                <a:srgbClr val="FF0000"/>
              </a:solidFill>
            </a:endParaRPr>
          </a:p>
          <a:p>
            <a:pPr marL="558959" lvl="1" indent="-23517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ct val="80000"/>
              <a:buChar char="■"/>
            </a:pPr>
            <a:r>
              <a:rPr lang="en-US" sz="2000" dirty="0" smtClean="0"/>
              <a:t>Implementation of CARIBE EWS Tsunami Ready Pilot Survey with NOAA Lapenta Scholar </a:t>
            </a:r>
          </a:p>
          <a:p>
            <a:pPr marL="558959" lvl="1" indent="-235177">
              <a:lnSpc>
                <a:spcPct val="110000"/>
              </a:lnSpc>
              <a:spcBef>
                <a:spcPts val="180"/>
              </a:spcBef>
              <a:buSzPct val="80000"/>
            </a:pPr>
            <a:r>
              <a:rPr lang="en-US" sz="2000" dirty="0"/>
              <a:t>Tsunami Ready Summit TBC – </a:t>
            </a:r>
            <a:r>
              <a:rPr lang="en-US" sz="2000" dirty="0" smtClean="0"/>
              <a:t>2025</a:t>
            </a:r>
          </a:p>
          <a:p>
            <a:pPr marL="558959" lvl="1" indent="-23517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ct val="80000"/>
              <a:buChar char="■"/>
            </a:pPr>
            <a:r>
              <a:rPr lang="en-US" sz="2000" dirty="0" smtClean="0"/>
              <a:t>Regional Tsunami Ready Facilitator to be based at CTIC (Coming Soon)</a:t>
            </a:r>
            <a:endParaRPr dirty="0">
              <a:solidFill>
                <a:srgbClr val="FF0000"/>
              </a:solidFill>
            </a:endParaRPr>
          </a:p>
          <a:p>
            <a:pPr marL="346751" lvl="0" indent="-34675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79999"/>
              <a:buChar char="□"/>
            </a:pPr>
            <a:r>
              <a:rPr lang="en-US" sz="2600" dirty="0" smtClean="0"/>
              <a:t>CARIBE WAVE and Tsunami Exercises</a:t>
            </a:r>
            <a:endParaRPr dirty="0"/>
          </a:p>
          <a:p>
            <a:pPr marL="558959" lvl="1" indent="-23517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ct val="80000"/>
              <a:buChar char="■"/>
            </a:pPr>
            <a:r>
              <a:rPr lang="en-US" sz="2000" dirty="0" smtClean="0"/>
              <a:t>Support Conduct through the Development of Handbooks, Presentations, Reports, Surveys, Promotion since 2011</a:t>
            </a:r>
          </a:p>
          <a:p>
            <a:pPr marL="558959" lvl="1" indent="-23517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ct val="80000"/>
              <a:buChar char="■"/>
            </a:pPr>
            <a:r>
              <a:rPr lang="en-US" sz="2000" dirty="0" smtClean="0"/>
              <a:t>Proposed MG 86 Training TBC 2025 (with USAID funding)</a:t>
            </a:r>
            <a:endParaRPr dirty="0"/>
          </a:p>
          <a:p>
            <a:pPr marL="323782" lvl="1" indent="0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ct val="80000"/>
              <a:buNone/>
            </a:pPr>
            <a:endParaRPr dirty="0"/>
          </a:p>
          <a:p>
            <a:pPr marL="346751" lvl="0" indent="-346751">
              <a:lnSpc>
                <a:spcPct val="110000"/>
              </a:lnSpc>
              <a:spcBef>
                <a:spcPts val="0"/>
              </a:spcBef>
              <a:buClr>
                <a:srgbClr val="CC0000"/>
              </a:buClr>
              <a:buSzPct val="79999"/>
            </a:pPr>
            <a:endParaRPr lang="en-US" sz="2600" dirty="0" smtClean="0">
              <a:solidFill>
                <a:srgbClr val="000000"/>
              </a:solidFill>
            </a:endParaRPr>
          </a:p>
          <a:p>
            <a:pPr marL="346751" lvl="0" indent="-346751">
              <a:lnSpc>
                <a:spcPct val="110000"/>
              </a:lnSpc>
              <a:spcBef>
                <a:spcPts val="0"/>
              </a:spcBef>
              <a:buClr>
                <a:srgbClr val="CC0000"/>
              </a:buClr>
              <a:buSzPct val="79999"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346751" lvl="0" indent="-346751">
              <a:lnSpc>
                <a:spcPct val="110000"/>
              </a:lnSpc>
              <a:spcBef>
                <a:spcPts val="0"/>
              </a:spcBef>
              <a:buClr>
                <a:srgbClr val="CC0000"/>
              </a:buClr>
              <a:buSzPct val="79999"/>
            </a:pPr>
            <a:endParaRPr lang="en-US" sz="2600" u="sng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Clr>
                <a:srgbClr val="CC0000"/>
              </a:buClr>
              <a:buSzPct val="79999"/>
              <a:buNone/>
            </a:pPr>
            <a:endParaRPr lang="en-US" sz="2100" dirty="0">
              <a:solidFill>
                <a:srgbClr val="FF0000"/>
              </a:solidFill>
            </a:endParaRPr>
          </a:p>
          <a:p>
            <a:pPr marL="558959" lvl="1" indent="-176402" algn="l" rtl="0">
              <a:lnSpc>
                <a:spcPct val="110000"/>
              </a:lnSpc>
              <a:spcBef>
                <a:spcPts val="551"/>
              </a:spcBef>
              <a:spcAft>
                <a:spcPts val="0"/>
              </a:spcAft>
              <a:buSzPct val="79999"/>
              <a:buNone/>
            </a:pPr>
            <a:endParaRPr sz="1653" dirty="0"/>
          </a:p>
          <a:p>
            <a:pPr marL="346751" lvl="0" indent="-283047" algn="l" rtl="0">
              <a:lnSpc>
                <a:spcPct val="110000"/>
              </a:lnSpc>
              <a:spcBef>
                <a:spcPts val="551"/>
              </a:spcBef>
              <a:spcAft>
                <a:spcPts val="0"/>
              </a:spcAft>
              <a:buSzPct val="80000"/>
              <a:buNone/>
            </a:pPr>
            <a:endParaRPr sz="1792" dirty="0"/>
          </a:p>
          <a:p>
            <a:pPr marL="346751" lvl="0" indent="-287975" algn="l" rtl="0">
              <a:lnSpc>
                <a:spcPct val="110000"/>
              </a:lnSpc>
              <a:spcBef>
                <a:spcPts val="551"/>
              </a:spcBef>
              <a:spcAft>
                <a:spcPts val="0"/>
              </a:spcAft>
              <a:buSzPct val="79999"/>
              <a:buNone/>
            </a:pPr>
            <a:endParaRPr sz="1653" dirty="0"/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2</a:t>
            </a:fld>
            <a:endParaRPr sz="827">
              <a:solidFill>
                <a:srgbClr val="D1EAEE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6" name="Google Shape;106;p2" descr="Screen Shot 2013-02-26 at 5.57.45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638" y="101542"/>
            <a:ext cx="981005" cy="80004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1453501" y="105744"/>
            <a:ext cx="730762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75" tIns="40775" rIns="81575" bIns="40775" anchor="b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0" b="1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ITIC Services – supporting the </a:t>
            </a:r>
            <a:r>
              <a:rPr lang="en-US" sz="2520" b="1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CARIBE EWS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535638" y="901584"/>
            <a:ext cx="8472895" cy="4241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625" tIns="45300" rIns="90625" bIns="45300" anchor="t" anchorCtr="0">
            <a:normAutofit fontScale="77500" lnSpcReduction="20000"/>
          </a:bodyPr>
          <a:lstStyle/>
          <a:p>
            <a:pPr marL="346751" lvl="0" indent="-34675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79999"/>
              <a:buChar char="□"/>
            </a:pPr>
            <a:r>
              <a:rPr lang="en-US" sz="2600" dirty="0" smtClean="0"/>
              <a:t>Develop </a:t>
            </a:r>
            <a:r>
              <a:rPr lang="en-US" sz="2600" dirty="0"/>
              <a:t>and Provide </a:t>
            </a:r>
            <a:r>
              <a:rPr lang="en-US" sz="2600" dirty="0" smtClean="0"/>
              <a:t>Training</a:t>
            </a:r>
            <a:endParaRPr dirty="0"/>
          </a:p>
          <a:p>
            <a:pPr marL="558959" lvl="1" indent="-235177">
              <a:lnSpc>
                <a:spcPct val="110000"/>
              </a:lnSpc>
              <a:spcBef>
                <a:spcPts val="180"/>
              </a:spcBef>
              <a:buSzPct val="80000"/>
            </a:pPr>
            <a:r>
              <a:rPr lang="en-US" sz="2000" dirty="0" smtClean="0">
                <a:solidFill>
                  <a:srgbClr val="FF0000"/>
                </a:solidFill>
              </a:rPr>
              <a:t>Ocean Teachers Global Academy Tsunami Awareness Course </a:t>
            </a:r>
            <a:r>
              <a:rPr lang="en-US" sz="2000" dirty="0" smtClean="0"/>
              <a:t>– self paced https</a:t>
            </a:r>
            <a:r>
              <a:rPr lang="en-US" sz="2000" dirty="0"/>
              <a:t>://oceanexpert.org/event/4369 </a:t>
            </a:r>
            <a:endParaRPr lang="en-US" sz="2000" dirty="0" smtClean="0"/>
          </a:p>
          <a:p>
            <a:pPr marL="558959" lvl="1" indent="-235177">
              <a:lnSpc>
                <a:spcPct val="110000"/>
              </a:lnSpc>
              <a:spcBef>
                <a:spcPts val="180"/>
              </a:spcBef>
              <a:buSzPct val="80000"/>
            </a:pPr>
            <a:r>
              <a:rPr lang="en-US" sz="2000" dirty="0">
                <a:solidFill>
                  <a:srgbClr val="FF0000"/>
                </a:solidFill>
              </a:rPr>
              <a:t>Ocean Teachers Global Academy Tsunami </a:t>
            </a:r>
            <a:r>
              <a:rPr lang="en-US" sz="2000" dirty="0" smtClean="0">
                <a:solidFill>
                  <a:srgbClr val="FF0000"/>
                </a:solidFill>
              </a:rPr>
              <a:t>Ready Course </a:t>
            </a:r>
            <a:r>
              <a:rPr lang="en-US" sz="2000" smtClean="0">
                <a:solidFill>
                  <a:srgbClr val="FF0000"/>
                </a:solidFill>
              </a:rPr>
              <a:t>w/IOTIC</a:t>
            </a:r>
            <a:r>
              <a:rPr lang="en-US" sz="2000"/>
              <a:t> </a:t>
            </a:r>
            <a:r>
              <a:rPr lang="en-US" sz="2000" smtClean="0"/>
              <a:t>– self paced https</a:t>
            </a:r>
            <a:r>
              <a:rPr lang="en-US" sz="2000" dirty="0"/>
              <a:t>://</a:t>
            </a:r>
            <a:r>
              <a:rPr lang="en-US" sz="2000" dirty="0" smtClean="0"/>
              <a:t>oceanexpert.org/event/4610 </a:t>
            </a:r>
            <a:endParaRPr lang="en-US" sz="2000" dirty="0" smtClean="0"/>
          </a:p>
          <a:p>
            <a:pPr marL="558959" lvl="1" indent="-235177">
              <a:lnSpc>
                <a:spcPct val="110000"/>
              </a:lnSpc>
              <a:spcBef>
                <a:spcPts val="180"/>
              </a:spcBef>
              <a:buSzPct val="80000"/>
            </a:pPr>
            <a:r>
              <a:rPr lang="en-US" sz="2000" dirty="0" smtClean="0"/>
              <a:t>In person Tsunami Awareness and Response</a:t>
            </a:r>
          </a:p>
          <a:p>
            <a:pPr marL="558959" lvl="1" indent="-235177">
              <a:lnSpc>
                <a:spcPct val="110000"/>
              </a:lnSpc>
              <a:spcBef>
                <a:spcPts val="180"/>
              </a:spcBef>
              <a:buSzPct val="80000"/>
            </a:pPr>
            <a:r>
              <a:rPr lang="en-US" sz="2000" dirty="0" smtClean="0"/>
              <a:t>ITP Chile (2024) and Hawaii TBC (2025) – support for CARIBE EWS by USAID</a:t>
            </a:r>
            <a:endParaRPr lang="en-US" sz="2000" dirty="0"/>
          </a:p>
          <a:p>
            <a:pPr marL="346751" lvl="0" indent="-346751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79999"/>
              <a:buChar char="□"/>
            </a:pPr>
            <a:r>
              <a:rPr lang="en-US" sz="2600" dirty="0" smtClean="0"/>
              <a:t>Decision Support Services</a:t>
            </a:r>
            <a:endParaRPr dirty="0"/>
          </a:p>
          <a:p>
            <a:pPr marL="558959" lvl="1" indent="-23517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ct val="80000"/>
              <a:buChar char="■"/>
            </a:pPr>
            <a:r>
              <a:rPr lang="en-US" sz="2000" dirty="0" smtClean="0"/>
              <a:t>In case of real event support decision support</a:t>
            </a:r>
            <a:endParaRPr lang="en-US" dirty="0"/>
          </a:p>
          <a:p>
            <a:pPr marL="558959" lvl="1" indent="-235177">
              <a:lnSpc>
                <a:spcPct val="110000"/>
              </a:lnSpc>
              <a:spcBef>
                <a:spcPts val="180"/>
              </a:spcBef>
              <a:buSzPct val="80000"/>
            </a:pPr>
            <a:r>
              <a:rPr lang="en-US" sz="2000" dirty="0"/>
              <a:t>Training, presentations and videos on PTWC Tsunami Services and </a:t>
            </a:r>
            <a:r>
              <a:rPr lang="en-US" sz="2000" dirty="0" smtClean="0"/>
              <a:t>Products</a:t>
            </a:r>
          </a:p>
          <a:p>
            <a:pPr marL="558959" lvl="1" indent="-235177">
              <a:lnSpc>
                <a:spcPct val="110000"/>
              </a:lnSpc>
              <a:spcBef>
                <a:spcPts val="180"/>
              </a:spcBef>
              <a:buSzPct val="80000"/>
            </a:pPr>
            <a:r>
              <a:rPr lang="en-US" sz="2000" dirty="0" smtClean="0"/>
              <a:t>Inventory and Survey on Tsunami Warning Communication Systems (WG 3)</a:t>
            </a:r>
          </a:p>
          <a:p>
            <a:pPr marL="558959" lvl="1" indent="-235177">
              <a:lnSpc>
                <a:spcPct val="110000"/>
              </a:lnSpc>
              <a:spcBef>
                <a:spcPts val="180"/>
              </a:spcBef>
              <a:buSzPct val="80000"/>
            </a:pPr>
            <a:r>
              <a:rPr lang="en-US" sz="2000" dirty="0" smtClean="0"/>
              <a:t>Updated with Secretariat on TWFP, NTWC and TNC Contact Information</a:t>
            </a:r>
          </a:p>
          <a:p>
            <a:pPr marL="558959" lvl="1" indent="-235177">
              <a:lnSpc>
                <a:spcPct val="110000"/>
              </a:lnSpc>
              <a:spcBef>
                <a:spcPts val="180"/>
              </a:spcBef>
              <a:buSzPct val="80000"/>
            </a:pPr>
            <a:r>
              <a:rPr lang="en-US" sz="2000" dirty="0" smtClean="0"/>
              <a:t>Support for operation and reporting of Sea Level and Seismic Stations including </a:t>
            </a:r>
            <a:r>
              <a:rPr lang="en-US" sz="2000" dirty="0"/>
              <a:t>publication "Characterizing Sea Level and Barometric Disturbances in the Caribbean and Adjacent Regions from the </a:t>
            </a:r>
            <a:r>
              <a:rPr lang="en-US" sz="2000" dirty="0" err="1"/>
              <a:t>Hunga</a:t>
            </a:r>
            <a:r>
              <a:rPr lang="en-US" sz="2000" dirty="0"/>
              <a:t> Tonga-</a:t>
            </a:r>
            <a:r>
              <a:rPr lang="en-US" sz="2000" dirty="0" err="1"/>
              <a:t>Hunga</a:t>
            </a:r>
            <a:r>
              <a:rPr lang="en-US" sz="2000" dirty="0"/>
              <a:t> </a:t>
            </a:r>
            <a:r>
              <a:rPr lang="en-US" sz="2000" dirty="0" err="1"/>
              <a:t>Ha’apai</a:t>
            </a:r>
            <a:r>
              <a:rPr lang="en-US" sz="2000" dirty="0"/>
              <a:t> 2022 Eruption" </a:t>
            </a:r>
            <a:r>
              <a:rPr lang="en-US" sz="2000" dirty="0" smtClean="0"/>
              <a:t>in Journal Ocean </a:t>
            </a:r>
            <a:r>
              <a:rPr lang="en-US" sz="2000" dirty="0"/>
              <a:t>and Coastal </a:t>
            </a:r>
            <a:r>
              <a:rPr lang="en-US" sz="2000" dirty="0" smtClean="0"/>
              <a:t>Research (</a:t>
            </a:r>
            <a:r>
              <a:rPr lang="en-US" sz="2000" dirty="0" err="1" smtClean="0"/>
              <a:t>Jelis</a:t>
            </a:r>
            <a:r>
              <a:rPr lang="en-US" sz="2000" dirty="0" smtClean="0"/>
              <a:t> </a:t>
            </a:r>
            <a:r>
              <a:rPr lang="en-US" sz="2000" dirty="0" err="1" smtClean="0"/>
              <a:t>Sostre</a:t>
            </a:r>
            <a:r>
              <a:rPr lang="en-US" sz="2000" dirty="0"/>
              <a:t> </a:t>
            </a:r>
            <a:r>
              <a:rPr lang="en-US" sz="2000" dirty="0" smtClean="0"/>
              <a:t>et al, 2024)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346751" lvl="0" indent="-346751">
              <a:lnSpc>
                <a:spcPct val="110000"/>
              </a:lnSpc>
              <a:spcBef>
                <a:spcPts val="0"/>
              </a:spcBef>
              <a:buClr>
                <a:srgbClr val="CC0000"/>
              </a:buClr>
              <a:buSzPct val="79999"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346751" lvl="0" indent="-346751">
              <a:lnSpc>
                <a:spcPct val="110000"/>
              </a:lnSpc>
              <a:spcBef>
                <a:spcPts val="0"/>
              </a:spcBef>
              <a:buClr>
                <a:srgbClr val="CC0000"/>
              </a:buClr>
              <a:buSzPct val="79999"/>
            </a:pPr>
            <a:endParaRPr lang="en-US" sz="2600" u="sng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Clr>
                <a:srgbClr val="CC0000"/>
              </a:buClr>
              <a:buSzPct val="79999"/>
              <a:buNone/>
            </a:pPr>
            <a:endParaRPr lang="en-US" sz="2100" dirty="0">
              <a:solidFill>
                <a:srgbClr val="FF0000"/>
              </a:solidFill>
            </a:endParaRPr>
          </a:p>
          <a:p>
            <a:pPr marL="558959" lvl="1" indent="-176402" algn="l" rtl="0">
              <a:lnSpc>
                <a:spcPct val="110000"/>
              </a:lnSpc>
              <a:spcBef>
                <a:spcPts val="551"/>
              </a:spcBef>
              <a:spcAft>
                <a:spcPts val="0"/>
              </a:spcAft>
              <a:buSzPct val="79999"/>
              <a:buNone/>
            </a:pPr>
            <a:endParaRPr sz="1653" dirty="0"/>
          </a:p>
          <a:p>
            <a:pPr marL="346751" lvl="0" indent="-283047" algn="l" rtl="0">
              <a:lnSpc>
                <a:spcPct val="110000"/>
              </a:lnSpc>
              <a:spcBef>
                <a:spcPts val="551"/>
              </a:spcBef>
              <a:spcAft>
                <a:spcPts val="0"/>
              </a:spcAft>
              <a:buSzPct val="80000"/>
              <a:buNone/>
            </a:pPr>
            <a:endParaRPr sz="1792" dirty="0"/>
          </a:p>
          <a:p>
            <a:pPr marL="346751" lvl="0" indent="-287975" algn="l" rtl="0">
              <a:lnSpc>
                <a:spcPct val="110000"/>
              </a:lnSpc>
              <a:spcBef>
                <a:spcPts val="551"/>
              </a:spcBef>
              <a:spcAft>
                <a:spcPts val="0"/>
              </a:spcAft>
              <a:buSzPct val="79999"/>
              <a:buNone/>
            </a:pPr>
            <a:endParaRPr sz="1653" dirty="0"/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4294967295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3</a:t>
            </a:fld>
            <a:endParaRPr sz="827">
              <a:solidFill>
                <a:srgbClr val="D1EAEE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6" name="Google Shape;106;p2" descr="Screen Shot 2013-02-26 at 5.57.45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638" y="101542"/>
            <a:ext cx="981005" cy="80004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1453500" y="105744"/>
            <a:ext cx="7608723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75" tIns="40775" rIns="81575" bIns="40775" anchor="b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0" b="1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ITIC Services – supporting the </a:t>
            </a:r>
            <a:r>
              <a:rPr lang="en-US" sz="2000" b="1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CARIBE EWS (</a:t>
            </a:r>
            <a:r>
              <a:rPr lang="en-US" sz="2000" b="1" dirty="0" err="1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Cont</a:t>
            </a:r>
            <a:r>
              <a:rPr lang="en-US" sz="2000" b="1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22365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180925" y="-106990"/>
            <a:ext cx="9067800" cy="7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ITIC – Info Services and Products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215117" y="934104"/>
            <a:ext cx="9024703" cy="38256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/>
          <a:p>
            <a:pPr marL="347654" marR="0" lvl="0" indent="-3476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□"/>
            </a:pPr>
            <a:r>
              <a:rPr lang="en-US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 Site – 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from ITIC to UNESCO/IOC</a:t>
            </a:r>
          </a:p>
          <a:p>
            <a:pPr marL="347654" marR="0" lvl="0" indent="-3476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□"/>
            </a:pPr>
            <a:r>
              <a:rPr lang="en-US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Compile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 Information</a:t>
            </a:r>
            <a:endParaRPr dirty="0"/>
          </a:p>
          <a:p>
            <a:pPr marL="674671" marR="0" lvl="1" indent="-32225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Char char="■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Vertical Evacuation 117 references</a:t>
            </a:r>
            <a:endParaRPr dirty="0"/>
          </a:p>
          <a:p>
            <a:pPr marL="674671" marR="0" lvl="1" indent="-32225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Char char="■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Ports and Harbors 100 references</a:t>
            </a:r>
            <a:endParaRPr dirty="0"/>
          </a:p>
          <a:p>
            <a:pPr marL="347654" marR="0" lvl="0" indent="-3476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□"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International Manuals and Guides</a:t>
            </a:r>
            <a:endParaRPr dirty="0"/>
          </a:p>
          <a:p>
            <a:pPr marL="674671" marR="0" lvl="1" indent="-32225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Char char="■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SOPs,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Evac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Planning, Intl / Community Exercises</a:t>
            </a:r>
            <a:endParaRPr dirty="0"/>
          </a:p>
          <a:p>
            <a:pPr marL="347654" marR="0" lvl="0" indent="-3476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□"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Education, Awareness Materials</a:t>
            </a:r>
            <a:endParaRPr dirty="0"/>
          </a:p>
          <a:p>
            <a:pPr marL="674671" marR="0" lvl="1" indent="-32225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Char char="■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Tsunami Glossary – update to 2023</a:t>
            </a:r>
            <a:endParaRPr dirty="0"/>
          </a:p>
          <a:p>
            <a:pPr marL="674671" marR="0" lvl="1" indent="-32225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Char char="■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ITIC-NCEI Hazard Posters - update to 2022 </a:t>
            </a:r>
            <a:endParaRPr lang="en-US" sz="17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74671" marR="0" lvl="1" indent="-32225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Char char="■"/>
            </a:pPr>
            <a:r>
              <a:rPr lang="en-US" sz="1700" dirty="0" smtClean="0">
                <a:solidFill>
                  <a:srgbClr val="FF0000"/>
                </a:solidFill>
              </a:rPr>
              <a:t>Updated CARIBE EWS Tsunami Brochure</a:t>
            </a:r>
          </a:p>
          <a:p>
            <a:pPr marL="674671" marR="0" lvl="1" indent="-32225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Char char="■"/>
            </a:pPr>
            <a:r>
              <a:rPr lang="en-US" sz="1700" dirty="0" smtClean="0">
                <a:solidFill>
                  <a:srgbClr val="FF0000"/>
                </a:solidFill>
              </a:rPr>
              <a:t>Updated CARIBE EWS Safety Rules</a:t>
            </a:r>
            <a:endParaRPr dirty="0">
              <a:solidFill>
                <a:srgbClr val="FF0000"/>
              </a:solidFill>
            </a:endParaRPr>
          </a:p>
          <a:p>
            <a:pPr marL="347654" marR="0" lvl="0" indent="-3476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□"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Post-Event Response – event IDSS</a:t>
            </a:r>
            <a:endParaRPr dirty="0"/>
          </a:p>
          <a:p>
            <a:pPr marL="674671" marR="0" lvl="1" indent="-32225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Char char="■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Post-event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Hunga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-Tonga-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Hunga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Ha'apai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Tsunami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</a:t>
            </a: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26" marR="0" lvl="2" indent="-22097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5136" y="78431"/>
            <a:ext cx="1001120" cy="76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3175" y="64713"/>
            <a:ext cx="1001120" cy="74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55479" y="995137"/>
            <a:ext cx="1182939" cy="78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73914" y="2089379"/>
            <a:ext cx="800030" cy="103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55479" y="4538143"/>
            <a:ext cx="370777" cy="396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83858" y="3674378"/>
            <a:ext cx="825098" cy="116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80387" y="993085"/>
            <a:ext cx="1058080" cy="74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600171" y="3150856"/>
            <a:ext cx="1182940" cy="793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818873" y="3674378"/>
            <a:ext cx="1107271" cy="76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208528" y="82082"/>
            <a:ext cx="772085" cy="78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50999" y="1951430"/>
            <a:ext cx="1853780" cy="1110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67" y="1991084"/>
            <a:ext cx="1070344" cy="1385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45706" y="767370"/>
            <a:ext cx="790342" cy="113677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7854b21447_0_0"/>
          <p:cNvSpPr txBox="1">
            <a:spLocks noGrp="1"/>
          </p:cNvSpPr>
          <p:nvPr>
            <p:ph type="title"/>
          </p:nvPr>
        </p:nvSpPr>
        <p:spPr>
          <a:xfrm>
            <a:off x="533400" y="114300"/>
            <a:ext cx="8436000" cy="571500"/>
          </a:xfrm>
          <a:prstGeom prst="rect">
            <a:avLst/>
          </a:prstGeom>
        </p:spPr>
        <p:txBody>
          <a:bodyPr spcFirstLastPara="1" wrap="square" lIns="90625" tIns="45300" rIns="90625" bIns="453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Tsunami Safety for the Blind</a:t>
            </a:r>
            <a:endParaRPr/>
          </a:p>
        </p:txBody>
      </p:sp>
      <p:sp>
        <p:nvSpPr>
          <p:cNvPr id="162" name="Google Shape;162;g27854b21447_0_0"/>
          <p:cNvSpPr txBox="1">
            <a:spLocks noGrp="1"/>
          </p:cNvSpPr>
          <p:nvPr>
            <p:ph type="body" idx="1"/>
          </p:nvPr>
        </p:nvSpPr>
        <p:spPr>
          <a:xfrm>
            <a:off x="417051" y="971550"/>
            <a:ext cx="4615200" cy="4114800"/>
          </a:xfrm>
          <a:prstGeom prst="rect">
            <a:avLst/>
          </a:prstGeom>
        </p:spPr>
        <p:txBody>
          <a:bodyPr spcFirstLastPara="1" wrap="square" lIns="90625" tIns="45300" rIns="90625" bIns="45300" anchor="t" anchorCtr="0">
            <a:noAutofit/>
          </a:bodyPr>
          <a:lstStyle/>
          <a:p>
            <a:pPr marL="45720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/>
              <a:t>Tsunami Safety Rules flyer in Braille (English/Spanish)</a:t>
            </a:r>
            <a:endParaRPr sz="1600" dirty="0"/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/>
              <a:t>Testing the flyer and collecting feedback from the blind communities in PR.</a:t>
            </a:r>
            <a:endParaRPr sz="16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/>
              <a:t>Braille </a:t>
            </a:r>
            <a:r>
              <a:rPr lang="en-US" sz="1600" dirty="0" smtClean="0"/>
              <a:t>coloring/story book</a:t>
            </a:r>
            <a:endParaRPr sz="1600" dirty="0"/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/>
              <a:t>Educational activity</a:t>
            </a:r>
            <a:endParaRPr sz="16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3" name="Google Shape;163;g27854b2144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7761" y="819899"/>
            <a:ext cx="1049414" cy="13583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g27854b21447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8250" y="971553"/>
            <a:ext cx="927798" cy="120672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g27854b21447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11375" y="1199700"/>
            <a:ext cx="927794" cy="12370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g27854b21447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6062" y="2312373"/>
            <a:ext cx="1374200" cy="16149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g27854b21447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5125" y="3529016"/>
            <a:ext cx="1650850" cy="119435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g27854b21447_0_0"/>
          <p:cNvPicPr preferRelativeResize="0"/>
          <p:nvPr/>
        </p:nvPicPr>
        <p:blipFill rotWithShape="1">
          <a:blip r:embed="rId8">
            <a:alphaModFix/>
          </a:blip>
          <a:srcRect l="14496" t="31459" r="11391"/>
          <a:stretch/>
        </p:blipFill>
        <p:spPr>
          <a:xfrm>
            <a:off x="2349677" y="3727987"/>
            <a:ext cx="1650847" cy="1358373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g27854b21447_0_0"/>
          <p:cNvPicPr preferRelativeResize="0"/>
          <p:nvPr/>
        </p:nvPicPr>
        <p:blipFill rotWithShape="1">
          <a:blip r:embed="rId9">
            <a:alphaModFix/>
          </a:blip>
          <a:srcRect t="5838" r="8750"/>
          <a:stretch/>
        </p:blipFill>
        <p:spPr>
          <a:xfrm>
            <a:off x="5390218" y="3150174"/>
            <a:ext cx="1374201" cy="1936176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2" t="15948" r="10588"/>
          <a:stretch/>
        </p:blipFill>
        <p:spPr>
          <a:xfrm>
            <a:off x="6995496" y="2796783"/>
            <a:ext cx="1893010" cy="1692914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ITTI.McKinnie">
  <a:themeElements>
    <a:clrScheme name="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ITTI.McKinnie">
  <a:themeElements>
    <a:clrScheme name="1_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ITTI.McKinnie">
  <a:themeElements>
    <a:clrScheme name="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5990</TotalTime>
  <Words>471</Words>
  <Application>Microsoft Office PowerPoint</Application>
  <PresentationFormat>On-screen Show (16:9)</PresentationFormat>
  <Paragraphs>72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Calibri</vt:lpstr>
      <vt:lpstr>Verdana</vt:lpstr>
      <vt:lpstr>Arial</vt:lpstr>
      <vt:lpstr>Times New Roman</vt:lpstr>
      <vt:lpstr>Noto Sans Symbols</vt:lpstr>
      <vt:lpstr>Corbel</vt:lpstr>
      <vt:lpstr>10_ITTI.McKinnie</vt:lpstr>
      <vt:lpstr>11_ITTI.McKinnie</vt:lpstr>
      <vt:lpstr>14_ITTI.McKinnie</vt:lpstr>
      <vt:lpstr>International Tsunami Information Center Caribbean Office (ITIC-CAR) Update Update for ICG CARIBE EWS Steering Committee Meeting January 27 and 29, 2025</vt:lpstr>
      <vt:lpstr>PowerPoint Presentation</vt:lpstr>
      <vt:lpstr>PowerPoint Presentation</vt:lpstr>
      <vt:lpstr>ITIC – Info Services and Products</vt:lpstr>
      <vt:lpstr>Tsunami Safety for the Blind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NTHMP MES International Tsunami  Information Center (ITIC) Report Update for 2024 Meeting</dc:title>
  <dc:creator>Christa Von Hillebrandt-Andrade</dc:creator>
  <cp:lastModifiedBy>Christa Von Hillebrandt-Andrade</cp:lastModifiedBy>
  <cp:revision>21</cp:revision>
  <dcterms:created xsi:type="dcterms:W3CDTF">2015-03-11T22:48:23Z</dcterms:created>
  <dcterms:modified xsi:type="dcterms:W3CDTF">2025-01-31T15:40:05Z</dcterms:modified>
</cp:coreProperties>
</file>