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 id="2147483689" r:id="rId6"/>
    <p:sldMasterId id="2147483690" r:id="rId7"/>
    <p:sldMasterId id="214748369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Lst>
  <p:sldSz cy="5143500" cx="9144000"/>
  <p:notesSz cx="6858000" cy="9144000"/>
  <p:embeddedFontLst>
    <p:embeddedFont>
      <p:font typeface="Play"/>
      <p:regular r:id="rId79"/>
      <p:bold r:id="rId80"/>
    </p:embeddedFont>
    <p:embeddedFont>
      <p:font typeface="Roboto"/>
      <p:regular r:id="rId81"/>
      <p:bold r:id="rId82"/>
      <p:italic r:id="rId83"/>
      <p:boldItalic r:id="rId84"/>
    </p:embeddedFont>
    <p:embeddedFont>
      <p:font typeface="Montserrat Black"/>
      <p:bold r:id="rId85"/>
      <p:boldItalic r:id="rId86"/>
    </p:embeddedFont>
    <p:embeddedFont>
      <p:font typeface="Montserrat"/>
      <p:regular r:id="rId87"/>
      <p:bold r:id="rId88"/>
      <p:italic r:id="rId89"/>
      <p:boldItalic r:id="rId90"/>
    </p:embeddedFont>
    <p:embeddedFont>
      <p:font typeface="Inter"/>
      <p:regular r:id="rId91"/>
      <p:bold r:id="rId92"/>
      <p:italic r:id="rId93"/>
      <p:boldItalic r:id="rId94"/>
    </p:embeddedFont>
    <p:embeddedFont>
      <p:font typeface="Poppins"/>
      <p:regular r:id="rId95"/>
      <p:bold r:id="rId96"/>
      <p:italic r:id="rId97"/>
      <p:boldItalic r:id="rId98"/>
    </p:embeddedFont>
    <p:embeddedFont>
      <p:font typeface="Montserrat Medium"/>
      <p:regular r:id="rId99"/>
      <p:bold r:id="rId100"/>
      <p:italic r:id="rId101"/>
      <p:boldItalic r:id="rId102"/>
    </p:embeddedFont>
    <p:embeddedFont>
      <p:font typeface="Poppins Light"/>
      <p:regular r:id="rId103"/>
      <p:bold r:id="rId104"/>
      <p:italic r:id="rId105"/>
      <p:boldItalic r:id="rId106"/>
    </p:embeddedFont>
    <p:embeddedFont>
      <p:font typeface="Poppins Medium"/>
      <p:regular r:id="rId107"/>
      <p:bold r:id="rId108"/>
      <p:italic r:id="rId109"/>
      <p:boldItalic r:id="rId110"/>
    </p:embeddedFont>
    <p:embeddedFont>
      <p:font typeface="Helvetica Neue"/>
      <p:regular r:id="rId111"/>
      <p:bold r:id="rId112"/>
      <p:italic r:id="rId113"/>
      <p:boldItalic r:id="rId1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F125C00-C8E6-4069-AA4A-D1EEA8614801}">
  <a:tblStyle styleId="{6F125C00-C8E6-4069-AA4A-D1EEA8614801}" styleName="Table_0">
    <a:wholeTbl>
      <a:tcTxStyle b="off" i="off">
        <a:font>
          <a:latin typeface="Montserrat"/>
          <a:ea typeface="Montserrat"/>
          <a:cs typeface="Montserra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BF1"/>
          </a:solidFill>
        </a:fill>
      </a:tcStyle>
    </a:wholeTbl>
    <a:band1H>
      <a:tcTxStyle/>
      <a:tcStyle>
        <a:fill>
          <a:solidFill>
            <a:srgbClr val="CBD5E2"/>
          </a:solidFill>
        </a:fill>
      </a:tcStyle>
    </a:band1H>
    <a:band2H>
      <a:tcTxStyle/>
    </a:band2H>
    <a:band1V>
      <a:tcTxStyle/>
      <a:tcStyle>
        <a:fill>
          <a:solidFill>
            <a:srgbClr val="CBD5E2"/>
          </a:solidFill>
        </a:fill>
      </a:tcStyle>
    </a:band1V>
    <a:band2V>
      <a:tcTxStyle/>
    </a:band2V>
    <a:lastCol>
      <a:tcTxStyle b="on" i="off">
        <a:font>
          <a:latin typeface="Montserrat"/>
          <a:ea typeface="Montserrat"/>
          <a:cs typeface="Montserrat"/>
        </a:font>
        <a:schemeClr val="lt1"/>
      </a:tcTxStyle>
      <a:tcStyle>
        <a:fill>
          <a:solidFill>
            <a:schemeClr val="accent1"/>
          </a:solidFill>
        </a:fill>
      </a:tcStyle>
    </a:lastCol>
    <a:firstCol>
      <a:tcTxStyle b="on" i="off">
        <a:font>
          <a:latin typeface="Montserrat"/>
          <a:ea typeface="Montserrat"/>
          <a:cs typeface="Montserrat"/>
        </a:font>
        <a:schemeClr val="lt1"/>
      </a:tcTxStyle>
      <a:tcStyle>
        <a:fill>
          <a:solidFill>
            <a:schemeClr val="accent1"/>
          </a:solidFill>
        </a:fill>
      </a:tcStyle>
    </a:firstCol>
    <a:lastRow>
      <a:tcTxStyle b="on" i="off">
        <a:font>
          <a:latin typeface="Montserrat"/>
          <a:ea typeface="Montserrat"/>
          <a:cs typeface="Montserra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Montserrat"/>
          <a:ea typeface="Montserrat"/>
          <a:cs typeface="Montserra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51FDC4B-2D9B-4751-BFBF-DC91F14344D1}"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BF1"/>
          </a:solidFill>
        </a:fill>
      </a:tcStyle>
    </a:wholeTbl>
    <a:band1H>
      <a:tcTxStyle/>
      <a:tcStyle>
        <a:fill>
          <a:solidFill>
            <a:srgbClr val="CBD5E2"/>
          </a:solidFill>
        </a:fill>
      </a:tcStyle>
    </a:band1H>
    <a:band2H>
      <a:tcTxStyle/>
    </a:band2H>
    <a:band1V>
      <a:tcTxStyle/>
      <a:tcStyle>
        <a:fill>
          <a:solidFill>
            <a:srgbClr val="CBD5E2"/>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30FE072-BA15-4D70-9EDF-E118690A1BFD}" styleName="Table_2">
    <a:wholeTbl>
      <a:tcTxStyle b="off" i="off">
        <a:font>
          <a:latin typeface="Montserrat"/>
          <a:ea typeface="Montserrat"/>
          <a:cs typeface="Montserra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BF1"/>
          </a:solidFill>
        </a:fill>
      </a:tcStyle>
    </a:wholeTbl>
    <a:band1H>
      <a:tcTxStyle b="off" i="off"/>
      <a:tcStyle>
        <a:fill>
          <a:solidFill>
            <a:srgbClr val="CBD5E2"/>
          </a:solidFill>
        </a:fill>
      </a:tcStyle>
    </a:band1H>
    <a:band2H>
      <a:tcTxStyle b="off" i="off"/>
    </a:band2H>
    <a:band1V>
      <a:tcTxStyle b="off" i="off"/>
      <a:tcStyle>
        <a:fill>
          <a:solidFill>
            <a:srgbClr val="CBD5E2"/>
          </a:solidFill>
        </a:fill>
      </a:tcStyle>
    </a:band1V>
    <a:band2V>
      <a:tcTxStyle b="off" i="off"/>
    </a:band2V>
    <a:lastCol>
      <a:tcTxStyle b="on" i="off">
        <a:font>
          <a:latin typeface="Montserrat"/>
          <a:ea typeface="Montserrat"/>
          <a:cs typeface="Montserrat"/>
        </a:font>
        <a:schemeClr val="lt1"/>
      </a:tcTxStyle>
      <a:tcStyle>
        <a:fill>
          <a:solidFill>
            <a:schemeClr val="accent1"/>
          </a:solidFill>
        </a:fill>
      </a:tcStyle>
    </a:lastCol>
    <a:firstCol>
      <a:tcTxStyle b="on" i="off">
        <a:font>
          <a:latin typeface="Montserrat"/>
          <a:ea typeface="Montserrat"/>
          <a:cs typeface="Montserrat"/>
        </a:font>
        <a:schemeClr val="lt1"/>
      </a:tcTxStyle>
      <a:tcStyle>
        <a:fill>
          <a:solidFill>
            <a:schemeClr val="accent1"/>
          </a:solidFill>
        </a:fill>
      </a:tcStyle>
    </a:firstCol>
    <a:lastRow>
      <a:tcTxStyle b="on" i="off">
        <a:font>
          <a:latin typeface="Montserrat"/>
          <a:ea typeface="Montserrat"/>
          <a:cs typeface="Montserra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Montserrat"/>
          <a:ea typeface="Montserrat"/>
          <a:cs typeface="Montserra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PoppinsMedium-regular.fntdata"/><Relationship Id="rId106" Type="http://schemas.openxmlformats.org/officeDocument/2006/relationships/font" Target="fonts/PoppinsLight-boldItalic.fntdata"/><Relationship Id="rId105" Type="http://schemas.openxmlformats.org/officeDocument/2006/relationships/font" Target="fonts/PoppinsLight-italic.fntdata"/><Relationship Id="rId104" Type="http://schemas.openxmlformats.org/officeDocument/2006/relationships/font" Target="fonts/PoppinsLight-bold.fntdata"/><Relationship Id="rId109" Type="http://schemas.openxmlformats.org/officeDocument/2006/relationships/font" Target="fonts/PoppinsMedium-italic.fntdata"/><Relationship Id="rId108" Type="http://schemas.openxmlformats.org/officeDocument/2006/relationships/font" Target="fonts/PoppinsMedium-bold.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PoppinsLight-regular.fntdata"/><Relationship Id="rId102" Type="http://schemas.openxmlformats.org/officeDocument/2006/relationships/font" Target="fonts/MontserratMedium-boldItalic.fntdata"/><Relationship Id="rId101" Type="http://schemas.openxmlformats.org/officeDocument/2006/relationships/font" Target="fonts/MontserratMedium-italic.fntdata"/><Relationship Id="rId100" Type="http://schemas.openxmlformats.org/officeDocument/2006/relationships/font" Target="fonts/MontserratMedium-bold.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Poppins-regular.fntdata"/><Relationship Id="rId94" Type="http://schemas.openxmlformats.org/officeDocument/2006/relationships/font" Target="fonts/Inter-boldItalic.fntdata"/><Relationship Id="rId97" Type="http://schemas.openxmlformats.org/officeDocument/2006/relationships/font" Target="fonts/Poppins-italic.fntdata"/><Relationship Id="rId96" Type="http://schemas.openxmlformats.org/officeDocument/2006/relationships/font" Target="fonts/Poppins-bold.fntdata"/><Relationship Id="rId11" Type="http://schemas.openxmlformats.org/officeDocument/2006/relationships/slide" Target="slides/slide2.xml"/><Relationship Id="rId99" Type="http://schemas.openxmlformats.org/officeDocument/2006/relationships/font" Target="fonts/MontserratMedium-regular.fntdata"/><Relationship Id="rId10" Type="http://schemas.openxmlformats.org/officeDocument/2006/relationships/slide" Target="slides/slide1.xml"/><Relationship Id="rId98" Type="http://schemas.openxmlformats.org/officeDocument/2006/relationships/font" Target="fonts/Poppins-boldItalic.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Inter-regular.fntdata"/><Relationship Id="rId90" Type="http://schemas.openxmlformats.org/officeDocument/2006/relationships/font" Target="fonts/Montserrat-boldItalic.fntdata"/><Relationship Id="rId93" Type="http://schemas.openxmlformats.org/officeDocument/2006/relationships/font" Target="fonts/Inter-italic.fntdata"/><Relationship Id="rId92" Type="http://schemas.openxmlformats.org/officeDocument/2006/relationships/font" Target="fonts/Inter-bold.fntdata"/><Relationship Id="rId15" Type="http://schemas.openxmlformats.org/officeDocument/2006/relationships/slide" Target="slides/slide6.xml"/><Relationship Id="rId110" Type="http://schemas.openxmlformats.org/officeDocument/2006/relationships/font" Target="fonts/PoppinsMedium-boldItalic.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HelveticaNeue-boldItalic.fntdata"/><Relationship Id="rId18" Type="http://schemas.openxmlformats.org/officeDocument/2006/relationships/slide" Target="slides/slide9.xml"/><Relationship Id="rId113" Type="http://schemas.openxmlformats.org/officeDocument/2006/relationships/font" Target="fonts/HelveticaNeue-italic.fntdata"/><Relationship Id="rId112" Type="http://schemas.openxmlformats.org/officeDocument/2006/relationships/font" Target="fonts/HelveticaNeue-bold.fntdata"/><Relationship Id="rId111" Type="http://schemas.openxmlformats.org/officeDocument/2006/relationships/font" Target="fonts/HelveticaNeue-regular.fntdata"/><Relationship Id="rId84" Type="http://schemas.openxmlformats.org/officeDocument/2006/relationships/font" Target="fonts/Roboto-boldItalic.fntdata"/><Relationship Id="rId83" Type="http://schemas.openxmlformats.org/officeDocument/2006/relationships/font" Target="fonts/Roboto-italic.fntdata"/><Relationship Id="rId86" Type="http://schemas.openxmlformats.org/officeDocument/2006/relationships/font" Target="fonts/MontserratBlack-boldItalic.fntdata"/><Relationship Id="rId85" Type="http://schemas.openxmlformats.org/officeDocument/2006/relationships/font" Target="fonts/MontserratBlack-bold.fntdata"/><Relationship Id="rId88" Type="http://schemas.openxmlformats.org/officeDocument/2006/relationships/font" Target="fonts/Montserrat-bold.fntdata"/><Relationship Id="rId87" Type="http://schemas.openxmlformats.org/officeDocument/2006/relationships/font" Target="fonts/Montserrat-regular.fntdata"/><Relationship Id="rId89" Type="http://schemas.openxmlformats.org/officeDocument/2006/relationships/font" Target="fonts/Montserrat-italic.fntdata"/><Relationship Id="rId80" Type="http://schemas.openxmlformats.org/officeDocument/2006/relationships/font" Target="fonts/Play-bold.fntdata"/><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font" Target="fonts/Play-regular.fntdata"/><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SLIDES_API2563461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SLIDES_API2563461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joining instructions will appear when you get to this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2d080f1366_0_1900: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2d080f1366_0_1900: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2d080f1366_0_1900: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2d080f1366_0_191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2d080f1366_0_1919: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developing BioEco portal will be based on ODIS architecture</a:t>
            </a:r>
            <a:endParaRPr/>
          </a:p>
          <a:p>
            <a:pPr indent="0" lvl="0" marL="0" rtl="0" algn="l">
              <a:spcBef>
                <a:spcPts val="0"/>
              </a:spcBef>
              <a:spcAft>
                <a:spcPts val="0"/>
              </a:spcAft>
              <a:buNone/>
            </a:pPr>
            <a:r>
              <a:rPr lang="en"/>
              <a:t>Web presence, or use our tool</a:t>
            </a:r>
            <a:endParaRPr/>
          </a:p>
        </p:txBody>
      </p:sp>
      <p:sp>
        <p:nvSpPr>
          <p:cNvPr id="373" name="Google Shape;373;g32d080f1366_0_1919: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2d080f1366_0_1925: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t/>
            </a:r>
            <a:endParaRPr/>
          </a:p>
        </p:txBody>
      </p:sp>
      <p:sp>
        <p:nvSpPr>
          <p:cNvPr id="379" name="Google Shape;379;g32d080f1366_0_192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2d080f1366_0_1931: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32d080f1366_0_1931: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139700" rtl="0" algn="l">
              <a:spcBef>
                <a:spcPts val="0"/>
              </a:spcBef>
              <a:spcAft>
                <a:spcPts val="0"/>
              </a:spcAft>
              <a:buClr>
                <a:schemeClr val="dk1"/>
              </a:buClr>
              <a:buSzPts val="1000"/>
              <a:buFont typeface="Arial"/>
              <a:buNone/>
            </a:pPr>
            <a:r>
              <a:rPr lang="en"/>
              <a:t>BioEcoOcean development</a:t>
            </a:r>
            <a:endParaRPr/>
          </a:p>
          <a:p>
            <a:pPr indent="0" lvl="0" marL="139700" rtl="0" algn="l">
              <a:spcBef>
                <a:spcPts val="0"/>
              </a:spcBef>
              <a:spcAft>
                <a:spcPts val="0"/>
              </a:spcAft>
              <a:buClr>
                <a:schemeClr val="dk1"/>
              </a:buClr>
              <a:buSzPts val="1000"/>
              <a:buFont typeface="Arial"/>
              <a:buNone/>
            </a:pPr>
            <a:r>
              <a:rPr lang="en"/>
              <a:t>Facilitate integration into IOC Digital Ecosystem</a:t>
            </a:r>
            <a:endParaRPr/>
          </a:p>
          <a:p>
            <a:pPr indent="0" lvl="0" marL="139700" rtl="0" algn="l">
              <a:spcBef>
                <a:spcPts val="0"/>
              </a:spcBef>
              <a:spcAft>
                <a:spcPts val="0"/>
              </a:spcAft>
              <a:buClr>
                <a:schemeClr val="dk1"/>
              </a:buClr>
              <a:buSzPts val="1000"/>
              <a:buFont typeface="Arial"/>
              <a:buNone/>
            </a:pPr>
            <a:r>
              <a:rPr lang="en"/>
              <a:t>Entry point to BioEco Portal</a:t>
            </a:r>
            <a:endParaRPr/>
          </a:p>
          <a:p>
            <a:pPr indent="0" lvl="0" marL="139700" rtl="0" algn="l">
              <a:spcBef>
                <a:spcPts val="0"/>
              </a:spcBef>
              <a:spcAft>
                <a:spcPts val="0"/>
              </a:spcAft>
              <a:buClr>
                <a:schemeClr val="dk1"/>
              </a:buClr>
              <a:buSzPts val="1000"/>
              <a:buFont typeface="Arial"/>
              <a:buNone/>
            </a:pPr>
            <a:r>
              <a:rPr lang="en"/>
              <a:t>Easy to use, creates JSON metadata files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2d080f1366_0_194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2d080f1366_0_1949: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32d080f1366_0_1949: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2d080f1366_0_1955: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2d080f1366_0_195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2d080f1366_0_1961: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2d080f1366_0_1961: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2d080f1366_0_1961: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2d080f1366_0_1968: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Clr>
                <a:schemeClr val="dk1"/>
              </a:buClr>
              <a:buSzPts val="1000"/>
              <a:buFont typeface="Arial"/>
              <a:buNone/>
            </a:pPr>
            <a:r>
              <a:rPr b="1" lang="en" sz="1000"/>
              <a:t>Ensuring Your Data Flows Seamlessly to OBIS and GOOS</a:t>
            </a:r>
            <a:endParaRPr b="1" sz="1000"/>
          </a:p>
          <a:p>
            <a:pPr indent="-266700" lvl="0" marL="406400" rtl="0" algn="l">
              <a:lnSpc>
                <a:spcPct val="115000"/>
              </a:lnSpc>
              <a:spcBef>
                <a:spcPts val="1100"/>
              </a:spcBef>
              <a:spcAft>
                <a:spcPts val="0"/>
              </a:spcAft>
              <a:buClr>
                <a:schemeClr val="dk1"/>
              </a:buClr>
              <a:buSzPts val="1000"/>
              <a:buChar char="●"/>
            </a:pPr>
            <a:r>
              <a:rPr b="1" lang="en" sz="1000"/>
              <a:t>What to Collect</a:t>
            </a:r>
            <a:r>
              <a:rPr lang="en" sz="1000"/>
              <a:t>: Biological, abiotic, and metadata linked to events and occurrences.</a:t>
            </a:r>
            <a:endParaRPr sz="1000"/>
          </a:p>
          <a:p>
            <a:pPr indent="-266700" lvl="0" marL="406400" rtl="0" algn="l">
              <a:lnSpc>
                <a:spcPct val="115000"/>
              </a:lnSpc>
              <a:spcBef>
                <a:spcPts val="0"/>
              </a:spcBef>
              <a:spcAft>
                <a:spcPts val="0"/>
              </a:spcAft>
              <a:buClr>
                <a:schemeClr val="dk1"/>
              </a:buClr>
              <a:buSzPts val="1000"/>
              <a:buChar char="●"/>
            </a:pPr>
            <a:r>
              <a:rPr b="1" lang="en" sz="1000"/>
              <a:t>How to Collect</a:t>
            </a:r>
            <a:r>
              <a:rPr lang="en" sz="1000"/>
              <a:t>: Use standardized formats like Darwin Core terms. Document protocols, sampling details, and key measurements clearly.</a:t>
            </a:r>
            <a:endParaRPr sz="1000"/>
          </a:p>
          <a:p>
            <a:pPr indent="-266700" lvl="0" marL="406400" rtl="0" algn="l">
              <a:lnSpc>
                <a:spcPct val="115000"/>
              </a:lnSpc>
              <a:spcBef>
                <a:spcPts val="0"/>
              </a:spcBef>
              <a:spcAft>
                <a:spcPts val="0"/>
              </a:spcAft>
              <a:buClr>
                <a:schemeClr val="dk1"/>
              </a:buClr>
              <a:buSzPts val="1000"/>
              <a:buChar char="●"/>
            </a:pPr>
            <a:r>
              <a:rPr b="1" lang="en" sz="1000"/>
              <a:t>Why It Matters</a:t>
            </a:r>
            <a:r>
              <a:rPr lang="en" sz="1000"/>
              <a:t>: Streamlined data integration ensures discoverability, interoperability, and impact through OBIS and GOOS networks.</a:t>
            </a:r>
            <a:endParaRPr/>
          </a:p>
        </p:txBody>
      </p:sp>
      <p:sp>
        <p:nvSpPr>
          <p:cNvPr id="427" name="Google Shape;427;g32d080f1366_0_1968: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2d080f1366_0_1976: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rPr lang="en"/>
              <a:t>This is about the DATA data not necessarily the programme</a:t>
            </a:r>
            <a:endParaRPr/>
          </a:p>
        </p:txBody>
      </p:sp>
      <p:sp>
        <p:nvSpPr>
          <p:cNvPr id="436" name="Google Shape;436;g32d080f1366_0_1976: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SLIDES_API44854863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SLIDES_API44854863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2d080f1366_0_1807: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2d080f1366_0_1807: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2d080f1366_0_2002: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32d080f1366_0_2002: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139700" rtl="0" algn="l">
              <a:spcBef>
                <a:spcPts val="0"/>
              </a:spcBef>
              <a:spcAft>
                <a:spcPts val="0"/>
              </a:spcAft>
              <a:buClr>
                <a:schemeClr val="dk1"/>
              </a:buClr>
              <a:buSzPts val="1000"/>
              <a:buFont typeface="Arial"/>
              <a:buNone/>
            </a:pPr>
            <a:r>
              <a:rPr lang="en"/>
              <a:t>Field data template - ideally one generic one that can be useful for all types of (biological) field data collection. </a:t>
            </a:r>
            <a:endParaRPr/>
          </a:p>
          <a:p>
            <a:pPr indent="0" lvl="0" marL="139700" rtl="0" algn="l">
              <a:spcBef>
                <a:spcPts val="0"/>
              </a:spcBef>
              <a:spcAft>
                <a:spcPts val="0"/>
              </a:spcAft>
              <a:buClr>
                <a:schemeClr val="dk1"/>
              </a:buClr>
              <a:buSzPts val="1000"/>
              <a:buFont typeface="Arial"/>
              <a:buNone/>
            </a:pPr>
            <a:r>
              <a:rPr lang="en"/>
              <a:t>It’s the precursor to data alignment, so SOME DwC but also meant to be simpler than aligning to DwC right away. Providing building blocks for building identifiers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2d080f1366_0_2020: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2d080f1366_0_2020: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2d080f1366_0_202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2d080f1366_0_2025: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32d080f1366_0_2025: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2d080f1366_0_2031: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32d080f1366_0_2031: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2d080f1366_0_2037: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32d080f1366_0_2037: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2d080f1366_0_2043: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32d080f1366_0_2043: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t/>
            </a:r>
            <a:endParaRPr/>
          </a:p>
        </p:txBody>
      </p:sp>
      <p:sp>
        <p:nvSpPr>
          <p:cNvPr id="513" name="Google Shape;513;g32d080f1366_0_2043: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spcBef>
                <a:spcPts val="0"/>
              </a:spcBef>
              <a:spcAft>
                <a:spcPts val="0"/>
              </a:spcAft>
              <a:buNone/>
            </a:pPr>
            <a:fld id="{00000000-1234-1234-1234-123412341234}" type="slidenum">
              <a:rPr lang="en" sz="1200"/>
              <a:t>‹#›</a:t>
            </a:fld>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2d080f1366_0_205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32d080f1366_0_2059: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rPr lang="en"/>
              <a:t>DwC also provides data schemas. Which is just a framework for how the data sheets are organized.</a:t>
            </a:r>
            <a:endParaRPr/>
          </a:p>
          <a:p>
            <a:pPr indent="0" lvl="0" marL="0" rtl="0" algn="l">
              <a:spcBef>
                <a:spcPts val="0"/>
              </a:spcBef>
              <a:spcAft>
                <a:spcPts val="0"/>
              </a:spcAft>
              <a:buNone/>
            </a:pPr>
            <a:r>
              <a:rPr lang="en"/>
              <a:t>DwC schema used by OBIS currently uses ONE core table which contains the main type </a:t>
            </a:r>
            <a:endParaRPr/>
          </a:p>
        </p:txBody>
      </p:sp>
      <p:sp>
        <p:nvSpPr>
          <p:cNvPr id="530" name="Google Shape;530;g32d080f1366_0_2059: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spcBef>
                <a:spcPts val="0"/>
              </a:spcBef>
              <a:spcAft>
                <a:spcPts val="0"/>
              </a:spcAft>
              <a:buNone/>
            </a:pPr>
            <a:fld id="{00000000-1234-1234-1234-123412341234}" type="slidenum">
              <a:rPr lang="en" sz="1200"/>
              <a:t>‹#›</a:t>
            </a:fld>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2d080f1366_0_2067: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32d080f1366_0_2067: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rPr lang="en"/>
              <a:t>DwC also provides data schemas. Which is just a framework for how the data sheets are organized.</a:t>
            </a:r>
            <a:endParaRPr/>
          </a:p>
        </p:txBody>
      </p:sp>
      <p:sp>
        <p:nvSpPr>
          <p:cNvPr id="539" name="Google Shape;539;g32d080f1366_0_2067: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spcBef>
                <a:spcPts val="0"/>
              </a:spcBef>
              <a:spcAft>
                <a:spcPts val="0"/>
              </a:spcAft>
              <a:buNone/>
            </a:pPr>
            <a:fld id="{00000000-1234-1234-1234-123412341234}" type="slidenum">
              <a:rPr lang="en" sz="1200"/>
              <a:t>‹#›</a:t>
            </a:fld>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2d080f1366_0_2081: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2d080f1366_0_2081: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rPr lang="en"/>
              <a:t>DwC also provides data schemas. Which is just a framework for how the data sheets are organized.</a:t>
            </a:r>
            <a:endParaRPr/>
          </a:p>
        </p:txBody>
      </p:sp>
      <p:sp>
        <p:nvSpPr>
          <p:cNvPr id="554" name="Google Shape;554;g32d080f1366_0_2081: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spcBef>
                <a:spcPts val="0"/>
              </a:spcBef>
              <a:spcAft>
                <a:spcPts val="0"/>
              </a:spcAft>
              <a:buNone/>
            </a:pPr>
            <a:fld id="{00000000-1234-1234-1234-123412341234}" type="slidenum">
              <a:rPr lang="en" sz="1200"/>
              <a:t>‹#›</a:t>
            </a:fld>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2d080f1366_0_209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32d080f1366_0_2099: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rPr lang="en"/>
              <a:t>Occurrence core = data focuses specifically on biol occurrences</a:t>
            </a:r>
            <a:endParaRPr/>
          </a:p>
          <a:p>
            <a:pPr indent="0" lvl="0" marL="0" rtl="0" algn="l">
              <a:spcBef>
                <a:spcPts val="0"/>
              </a:spcBef>
              <a:spcAft>
                <a:spcPts val="0"/>
              </a:spcAft>
              <a:buNone/>
            </a:pPr>
            <a:r>
              <a:rPr lang="en"/>
              <a:t>Event core = data also include sampling and relationships bt samples need to be represented</a:t>
            </a:r>
            <a:endParaRPr/>
          </a:p>
        </p:txBody>
      </p:sp>
      <p:sp>
        <p:nvSpPr>
          <p:cNvPr id="573" name="Google Shape;573;g32d080f1366_0_2099: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marR="0" rtl="0" algn="r">
              <a:lnSpc>
                <a:spcPct val="100000"/>
              </a:lnSpc>
              <a:spcBef>
                <a:spcPts val="0"/>
              </a:spcBef>
              <a:spcAft>
                <a:spcPts val="0"/>
              </a:spcAft>
              <a:buClr>
                <a:srgbClr val="000000"/>
              </a:buClr>
              <a:buSzPts val="1100"/>
              <a:buFont typeface="Calibri"/>
              <a:buNone/>
            </a:pPr>
            <a:fld id="{00000000-1234-1234-1234-123412341234}" type="slidenum">
              <a:rPr b="0" i="0" lang="en" sz="1100" u="none" cap="none" strike="noStrike">
                <a:solidFill>
                  <a:srgbClr val="000000"/>
                </a:solidFill>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2d080f1366_0_1814: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2d080f1366_0_1814: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2d080f1366_0_2115: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32d080f1366_0_211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2d080f1366_0_2123: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2d080f1366_0_2123: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spcBef>
                <a:spcPts val="0"/>
              </a:spcBef>
              <a:spcAft>
                <a:spcPts val="0"/>
              </a:spcAft>
              <a:buClr>
                <a:schemeClr val="dk1"/>
              </a:buClr>
              <a:buSzPts val="1100"/>
              <a:buFont typeface="Arial"/>
              <a:buNone/>
            </a:pPr>
            <a:r>
              <a:rPr lang="en" sz="1100"/>
              <a:t>Let’s now look at an example of what some field notes could look like when mapped to DwC</a:t>
            </a:r>
            <a:endParaRPr sz="1100"/>
          </a:p>
        </p:txBody>
      </p:sp>
      <p:sp>
        <p:nvSpPr>
          <p:cNvPr id="599" name="Google Shape;599;g32d080f1366_0_2123: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2d080f1366_0_2134: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32d080f1366_0_2134: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spcBef>
                <a:spcPts val="0"/>
              </a:spcBef>
              <a:spcAft>
                <a:spcPts val="0"/>
              </a:spcAft>
              <a:buClr>
                <a:schemeClr val="dk1"/>
              </a:buClr>
              <a:buSzPts val="1100"/>
              <a:buFont typeface="Arial"/>
              <a:buNone/>
            </a:pPr>
            <a:r>
              <a:rPr lang="en" sz="1100"/>
              <a:t>Let’s now look at an example of what some field notes could look like when mapped to DwC</a:t>
            </a:r>
            <a:endParaRPr sz="1100"/>
          </a:p>
        </p:txBody>
      </p:sp>
      <p:sp>
        <p:nvSpPr>
          <p:cNvPr id="611" name="Google Shape;611;g32d080f1366_0_2134: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2d080f1366_0_2143: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32d080f1366_0_2143: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spcBef>
                <a:spcPts val="0"/>
              </a:spcBef>
              <a:spcAft>
                <a:spcPts val="0"/>
              </a:spcAft>
              <a:buClr>
                <a:schemeClr val="dk1"/>
              </a:buClr>
              <a:buSzPts val="1100"/>
              <a:buFont typeface="Arial"/>
              <a:buNone/>
            </a:pPr>
            <a:r>
              <a:t/>
            </a:r>
            <a:endParaRPr sz="1100"/>
          </a:p>
        </p:txBody>
      </p:sp>
      <p:sp>
        <p:nvSpPr>
          <p:cNvPr id="621" name="Google Shape;621;g32d080f1366_0_2143: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2d080f1366_0_2155: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32d080f1366_0_2155: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spcBef>
                <a:spcPts val="0"/>
              </a:spcBef>
              <a:spcAft>
                <a:spcPts val="0"/>
              </a:spcAft>
              <a:buClr>
                <a:schemeClr val="dk1"/>
              </a:buClr>
              <a:buSzPts val="1100"/>
              <a:buFont typeface="Arial"/>
              <a:buNone/>
            </a:pPr>
            <a:r>
              <a:t/>
            </a:r>
            <a:endParaRPr sz="1100"/>
          </a:p>
        </p:txBody>
      </p:sp>
      <p:sp>
        <p:nvSpPr>
          <p:cNvPr id="634" name="Google Shape;634;g32d080f1366_0_2155: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2d080f1366_0_2167: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32d080f1366_0_2167: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spcBef>
                <a:spcPts val="0"/>
              </a:spcBef>
              <a:spcAft>
                <a:spcPts val="0"/>
              </a:spcAft>
              <a:buClr>
                <a:schemeClr val="dk1"/>
              </a:buClr>
              <a:buSzPts val="1100"/>
              <a:buFont typeface="Arial"/>
              <a:buNone/>
            </a:pPr>
            <a:r>
              <a:t/>
            </a:r>
            <a:endParaRPr sz="1100"/>
          </a:p>
        </p:txBody>
      </p:sp>
      <p:sp>
        <p:nvSpPr>
          <p:cNvPr id="647" name="Google Shape;647;g32d080f1366_0_2167: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2d080f1366_0_2179: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used the buttons to help map the EOV data to DwC on the previous slides</a:t>
            </a:r>
            <a:endParaRPr/>
          </a:p>
          <a:p>
            <a:pPr indent="0" lvl="0" marL="0" rtl="0" algn="l">
              <a:spcBef>
                <a:spcPts val="0"/>
              </a:spcBef>
              <a:spcAft>
                <a:spcPts val="0"/>
              </a:spcAft>
              <a:buNone/>
            </a:pPr>
            <a:r>
              <a:rPr lang="en"/>
              <a:t>Still in development, will need testing, and will need someone somewhat comfortable w/ DwC to always check the output</a:t>
            </a:r>
            <a:endParaRPr/>
          </a:p>
        </p:txBody>
      </p:sp>
      <p:sp>
        <p:nvSpPr>
          <p:cNvPr id="659" name="Google Shape;659;g32d080f1366_0_217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2d080f1366_0_2190: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2d080f1366_0_2190: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EOV datasets will be DwC but they’ll all have their own specificites. So every EOV a formal description of the data schema</a:t>
            </a:r>
            <a:endParaRPr/>
          </a:p>
        </p:txBody>
      </p:sp>
      <p:sp>
        <p:nvSpPr>
          <p:cNvPr id="672" name="Google Shape;672;g32d080f1366_0_2190: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2d080f1366_0_2198: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2d080f1366_0_2198: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32d080f1366_0_2198: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2d080f1366_0_2204: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2d080f1366_0_2204: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32d080f1366_0_2204: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2d080f1366_0_1819: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2d080f1366_0_181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SLIDES_API166307606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SLIDES_API166307606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2d080f1366_0_221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2d080f1366_0_2219: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32d080f1366_0_2219: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2d080f1366_0_2225: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32d080f1366_0_222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2d080f1366_0_2231: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32d080f1366_0_2231: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rPr lang="en"/>
              <a:t>Controlled vocab </a:t>
            </a:r>
            <a:endParaRPr/>
          </a:p>
          <a:p>
            <a:pPr indent="0" lvl="0" marL="0" rtl="0" algn="l">
              <a:lnSpc>
                <a:spcPct val="100000"/>
              </a:lnSpc>
              <a:spcBef>
                <a:spcPts val="0"/>
              </a:spcBef>
              <a:spcAft>
                <a:spcPts val="0"/>
              </a:spcAft>
              <a:buSzPts val="1200"/>
              <a:buNone/>
            </a:pPr>
            <a:r>
              <a:rPr lang="en" sz="1100">
                <a:solidFill>
                  <a:schemeClr val="dk1"/>
                </a:solidFill>
                <a:latin typeface="Montserrat"/>
                <a:ea typeface="Montserrat"/>
                <a:cs typeface="Montserrat"/>
                <a:sym typeface="Montserrat"/>
              </a:rPr>
              <a:t>Allows your data and computers to “talk”</a:t>
            </a:r>
            <a:endParaRPr/>
          </a:p>
          <a:p>
            <a:pPr indent="0" lvl="0" marL="0" rtl="0" algn="l">
              <a:lnSpc>
                <a:spcPct val="100000"/>
              </a:lnSpc>
              <a:spcBef>
                <a:spcPts val="0"/>
              </a:spcBef>
              <a:spcAft>
                <a:spcPts val="0"/>
              </a:spcAft>
              <a:buSzPts val="1200"/>
              <a:buNone/>
            </a:pPr>
            <a:r>
              <a:rPr lang="en" sz="1100">
                <a:solidFill>
                  <a:schemeClr val="dk1"/>
                </a:solidFill>
                <a:latin typeface="Montserrat"/>
                <a:ea typeface="Montserrat"/>
                <a:cs typeface="Montserrat"/>
                <a:sym typeface="Montserrat"/>
              </a:rPr>
              <a:t>Allows users to understand and interpret more accurately </a:t>
            </a:r>
            <a:endParaRPr/>
          </a:p>
        </p:txBody>
      </p:sp>
      <p:sp>
        <p:nvSpPr>
          <p:cNvPr id="721" name="Google Shape;721;g32d080f1366_0_2231: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200"/>
              <a:t>‹#›</a:t>
            </a:fld>
            <a:endParaRPr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2d080f1366_0_2247: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32d080f1366_0_2247: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marR="0" rtl="0" algn="l">
              <a:lnSpc>
                <a:spcPct val="100000"/>
              </a:lnSpc>
              <a:spcBef>
                <a:spcPts val="0"/>
              </a:spcBef>
              <a:spcAft>
                <a:spcPts val="0"/>
              </a:spcAft>
              <a:buClr>
                <a:schemeClr val="dk1"/>
              </a:buClr>
              <a:buSzPts val="1100"/>
              <a:buFont typeface="Arial"/>
              <a:buNone/>
            </a:pPr>
            <a:r>
              <a:rPr b="0" lang="en" sz="1100">
                <a:latin typeface="Arial"/>
                <a:ea typeface="Arial"/>
                <a:cs typeface="Arial"/>
                <a:sym typeface="Arial"/>
              </a:rPr>
              <a:t>Why use controlled vocab?</a:t>
            </a:r>
            <a:endParaRPr b="0" sz="1100">
              <a:latin typeface="Arial"/>
              <a:ea typeface="Arial"/>
              <a:cs typeface="Arial"/>
              <a:sym typeface="Arial"/>
            </a:endParaRPr>
          </a:p>
        </p:txBody>
      </p:sp>
      <p:sp>
        <p:nvSpPr>
          <p:cNvPr id="738" name="Google Shape;738;g32d080f1366_0_2247: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SzPts val="1200"/>
              <a:buNone/>
            </a:pPr>
            <a:fld id="{00000000-1234-1234-1234-123412341234}" type="slidenum">
              <a:rPr lang="en" sz="1200"/>
              <a:t>‹#›</a:t>
            </a:fld>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2d080f1366_0_2268: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32d080f1366_0_2268: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t/>
            </a:r>
            <a:endParaRPr/>
          </a:p>
        </p:txBody>
      </p:sp>
      <p:sp>
        <p:nvSpPr>
          <p:cNvPr id="760" name="Google Shape;760;g32d080f1366_0_2268: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200"/>
              <a:t>‹#›</a:t>
            </a:fld>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2d080f1366_0_2277: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32d080f1366_0_2277: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t/>
            </a:r>
            <a:endParaRPr/>
          </a:p>
        </p:txBody>
      </p:sp>
      <p:sp>
        <p:nvSpPr>
          <p:cNvPr id="770" name="Google Shape;770;g32d080f1366_0_2277: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SzPts val="1200"/>
              <a:buNone/>
            </a:pPr>
            <a:fld id="{00000000-1234-1234-1234-123412341234}" type="slidenum">
              <a:rPr lang="en" sz="1200"/>
              <a:t>‹#›</a:t>
            </a:fld>
            <a:endParaRP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2d080f1366_0_2286: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32d080f1366_0_2286: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rPr lang="en"/>
              <a:t>Emof lets you attach a vocab identifier to each of the emof columns. Makes it so that measurements are more easily comparable and interoperable</a:t>
            </a:r>
            <a:endParaRPr/>
          </a:p>
        </p:txBody>
      </p:sp>
      <p:sp>
        <p:nvSpPr>
          <p:cNvPr id="780" name="Google Shape;780;g32d080f1366_0_2286: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SzPts val="1200"/>
              <a:buNone/>
            </a:pPr>
            <a:fld id="{00000000-1234-1234-1234-123412341234}" type="slidenum">
              <a:rPr lang="en" sz="1200"/>
              <a:t>‹#›</a:t>
            </a:fld>
            <a:endParaRP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2d080f1366_0_2308: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32d080f1366_0_2308: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lnSpc>
                <a:spcPct val="100000"/>
              </a:lnSpc>
              <a:spcBef>
                <a:spcPts val="0"/>
              </a:spcBef>
              <a:spcAft>
                <a:spcPts val="0"/>
              </a:spcAft>
              <a:buClr>
                <a:schemeClr val="dk1"/>
              </a:buClr>
              <a:buSzPts val="1100"/>
              <a:buFont typeface="Arial"/>
              <a:buNone/>
            </a:pPr>
            <a:r>
              <a:rPr lang="en" sz="1100"/>
              <a:t>Very flexible to be able to link various measurements and information to the different events</a:t>
            </a:r>
            <a:endParaRPr sz="1100"/>
          </a:p>
          <a:p>
            <a:pPr indent="0" lvl="0" marL="0" rtl="0" algn="l">
              <a:lnSpc>
                <a:spcPct val="100000"/>
              </a:lnSpc>
              <a:spcBef>
                <a:spcPts val="0"/>
              </a:spcBef>
              <a:spcAft>
                <a:spcPts val="0"/>
              </a:spcAft>
              <a:buClr>
                <a:schemeClr val="dk1"/>
              </a:buClr>
              <a:buSzPts val="1100"/>
              <a:buFont typeface="Arial"/>
              <a:buNone/>
            </a:pPr>
            <a:r>
              <a:rPr lang="en" sz="1100"/>
              <a:t>Point out the info linked to the general site vs the tide pool</a:t>
            </a:r>
            <a:endParaRPr sz="1100"/>
          </a:p>
        </p:txBody>
      </p:sp>
      <p:sp>
        <p:nvSpPr>
          <p:cNvPr id="787" name="Google Shape;787;g32d080f1366_0_2308: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lnSpc>
                <a:spcPct val="100000"/>
              </a:lnSpc>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2d080f1366_0_2322:notes"/>
          <p:cNvSpPr/>
          <p:nvPr>
            <p:ph idx="2" type="sldImg"/>
          </p:nvPr>
        </p:nvSpPr>
        <p:spPr>
          <a:xfrm>
            <a:off x="621977" y="977533"/>
            <a:ext cx="4977600" cy="2639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32d080f1366_0_2322:notes"/>
          <p:cNvSpPr txBox="1"/>
          <p:nvPr>
            <p:ph idx="1" type="body"/>
          </p:nvPr>
        </p:nvSpPr>
        <p:spPr>
          <a:xfrm>
            <a:off x="621884" y="3763255"/>
            <a:ext cx="4977600" cy="3079500"/>
          </a:xfrm>
          <a:prstGeom prst="rect">
            <a:avLst/>
          </a:prstGeom>
          <a:noFill/>
          <a:ln>
            <a:noFill/>
          </a:ln>
        </p:spPr>
        <p:txBody>
          <a:bodyPr anchorCtr="0" anchor="t" bIns="36200" lIns="72400" spcFirstLastPara="1" rIns="72400" wrap="square" tIns="36200">
            <a:noAutofit/>
          </a:bodyPr>
          <a:lstStyle/>
          <a:p>
            <a:pPr indent="0" lvl="0" marL="0" rtl="0" algn="l">
              <a:lnSpc>
                <a:spcPct val="100000"/>
              </a:lnSpc>
              <a:spcBef>
                <a:spcPts val="0"/>
              </a:spcBef>
              <a:spcAft>
                <a:spcPts val="0"/>
              </a:spcAft>
              <a:buClr>
                <a:schemeClr val="dk1"/>
              </a:buClr>
              <a:buSzPts val="1100"/>
              <a:buFont typeface="Arial"/>
              <a:buNone/>
            </a:pPr>
            <a:r>
              <a:rPr lang="en" sz="1100"/>
              <a:t>Can tell by looking at the links most are from NERC but also have used some vocab from NOAA’s CMECS for habitat (recently got URIs!)</a:t>
            </a:r>
            <a:endParaRPr sz="1100"/>
          </a:p>
        </p:txBody>
      </p:sp>
      <p:sp>
        <p:nvSpPr>
          <p:cNvPr id="802" name="Google Shape;802;g32d080f1366_0_2322:notes"/>
          <p:cNvSpPr txBox="1"/>
          <p:nvPr>
            <p:ph idx="12" type="sldNum"/>
          </p:nvPr>
        </p:nvSpPr>
        <p:spPr>
          <a:xfrm>
            <a:off x="3523574" y="7427811"/>
            <a:ext cx="2696400" cy="392700"/>
          </a:xfrm>
          <a:prstGeom prst="rect">
            <a:avLst/>
          </a:prstGeom>
          <a:noFill/>
          <a:ln>
            <a:noFill/>
          </a:ln>
        </p:spPr>
        <p:txBody>
          <a:bodyPr anchorCtr="0" anchor="b" bIns="36200" lIns="72400" spcFirstLastPara="1" rIns="72400" wrap="square" tIns="36200">
            <a:noAutofit/>
          </a:bodyPr>
          <a:lstStyle/>
          <a:p>
            <a:pPr indent="0" lvl="0" marL="0" rtl="0" algn="r">
              <a:lnSpc>
                <a:spcPct val="100000"/>
              </a:lnSpc>
              <a:spcBef>
                <a:spcPts val="0"/>
              </a:spcBef>
              <a:spcAft>
                <a:spcPts val="0"/>
              </a:spcAft>
              <a:buClr>
                <a:schemeClr val="dk1"/>
              </a:buClr>
              <a:buSzPts val="1100"/>
              <a:buFont typeface="Arial"/>
              <a:buNone/>
            </a:pPr>
            <a:fld id="{00000000-1234-1234-1234-123412341234}" type="slidenum">
              <a:rPr lang="en" sz="1100"/>
              <a:t>‹#›</a:t>
            </a:fld>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2d080f1366_0_182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32d080f1366_0_1825: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900"/>
              </a:spcBef>
              <a:spcAft>
                <a:spcPts val="0"/>
              </a:spcAft>
              <a:buSzPts val="1200"/>
              <a:buNone/>
            </a:pPr>
            <a:r>
              <a:rPr lang="en"/>
              <a:t>GOOS OCG Physics works with networks. In BioEco world we don’t have recongized networks yet in the GOOS OCG. They agree to use ERDDAP</a:t>
            </a:r>
            <a:endParaRPr/>
          </a:p>
          <a:p>
            <a:pPr indent="0" lvl="0" marL="0" rtl="0" algn="l">
              <a:lnSpc>
                <a:spcPct val="100000"/>
              </a:lnSpc>
              <a:spcBef>
                <a:spcPts val="900"/>
              </a:spcBef>
              <a:spcAft>
                <a:spcPts val="0"/>
              </a:spcAft>
              <a:buSzPts val="1200"/>
              <a:buNone/>
            </a:pPr>
            <a:r>
              <a:rPr lang="en"/>
              <a:t>In the BioEco world we agree to use OBIS for data + metadata for datasets and programme metadata to BioEco Portal combos w/data. Making sure we are compatible with Ocean OPS</a:t>
            </a:r>
            <a:endParaRPr/>
          </a:p>
          <a:p>
            <a:pPr indent="0" lvl="0" marL="0" rtl="0" algn="l">
              <a:lnSpc>
                <a:spcPct val="100000"/>
              </a:lnSpc>
              <a:spcBef>
                <a:spcPts val="900"/>
              </a:spcBef>
              <a:spcAft>
                <a:spcPts val="0"/>
              </a:spcAft>
              <a:buSzPts val="1200"/>
              <a:buNone/>
            </a:pPr>
            <a:r>
              <a:rPr lang="en"/>
              <a:t>In both data streams metadata is available through ODIS</a:t>
            </a:r>
            <a:endParaRPr/>
          </a:p>
          <a:p>
            <a:pPr indent="0" lvl="0" marL="0" rtl="0" algn="l">
              <a:lnSpc>
                <a:spcPct val="100000"/>
              </a:lnSpc>
              <a:spcBef>
                <a:spcPts val="900"/>
              </a:spcBef>
              <a:spcAft>
                <a:spcPts val="0"/>
              </a:spcAft>
              <a:buSzPts val="1200"/>
              <a:buNone/>
            </a:pPr>
            <a:r>
              <a:rPr lang="en"/>
              <a:t>Key message: OBIS is super GDAC for BioEco EOVs</a:t>
            </a:r>
            <a:endParaRPr/>
          </a:p>
          <a:p>
            <a:pPr indent="0" lvl="0" marL="0" rtl="0" algn="l">
              <a:lnSpc>
                <a:spcPct val="100000"/>
              </a:lnSpc>
              <a:spcBef>
                <a:spcPts val="900"/>
              </a:spcBef>
              <a:spcAft>
                <a:spcPts val="0"/>
              </a:spcAft>
              <a:buSzPts val="1200"/>
              <a:buNone/>
            </a:pPr>
            <a:r>
              <a:rPr lang="en"/>
              <a:t>And OBIS will function as OceanOPS for BioEco</a:t>
            </a:r>
            <a:endParaRPr/>
          </a:p>
          <a:p>
            <a:pPr indent="0" lvl="0" marL="0" rtl="0" algn="l">
              <a:lnSpc>
                <a:spcPct val="100000"/>
              </a:lnSpc>
              <a:spcBef>
                <a:spcPts val="900"/>
              </a:spcBef>
              <a:spcAft>
                <a:spcPts val="0"/>
              </a:spcAft>
              <a:buSzPts val="1200"/>
              <a:buNone/>
            </a:pPr>
            <a:r>
              <a:rPr lang="en"/>
              <a:t>[gdac = centre where all data flows</a:t>
            </a:r>
            <a:endParaRPr/>
          </a:p>
        </p:txBody>
      </p:sp>
      <p:sp>
        <p:nvSpPr>
          <p:cNvPr id="273" name="Google Shape;273;g32d080f1366_0_1825: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SzPts val="1200"/>
              <a:buNone/>
            </a:pPr>
            <a:fld id="{00000000-1234-1234-1234-123412341234}" type="slidenum">
              <a:rPr lang="en" sz="1200"/>
              <a:t>‹#›</a:t>
            </a:fld>
            <a:endParaRP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2d080f1366_0_2328: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rPr lang="en"/>
              <a:t>Reminder for project partners to record variables so I can map them</a:t>
            </a:r>
            <a:endParaRPr/>
          </a:p>
          <a:p>
            <a:pPr indent="0" lvl="0" marL="0" rtl="0" algn="l">
              <a:lnSpc>
                <a:spcPct val="100000"/>
              </a:lnSpc>
              <a:spcBef>
                <a:spcPts val="0"/>
              </a:spcBef>
              <a:spcAft>
                <a:spcPts val="0"/>
              </a:spcAft>
              <a:buSzPts val="1200"/>
              <a:buNone/>
            </a:pPr>
            <a:r>
              <a:rPr lang="en"/>
              <a:t>(can also help w/EOV sub-vars → MBO collab?)</a:t>
            </a:r>
            <a:endParaRPr/>
          </a:p>
          <a:p>
            <a:pPr indent="0" lvl="0" marL="0" rtl="0" algn="l">
              <a:lnSpc>
                <a:spcPct val="100000"/>
              </a:lnSpc>
              <a:spcBef>
                <a:spcPts val="0"/>
              </a:spcBef>
              <a:spcAft>
                <a:spcPts val="0"/>
              </a:spcAft>
              <a:buSzPts val="1200"/>
              <a:buNone/>
            </a:pPr>
            <a:r>
              <a:t/>
            </a:r>
            <a:endParaRPr/>
          </a:p>
        </p:txBody>
      </p:sp>
      <p:sp>
        <p:nvSpPr>
          <p:cNvPr id="808" name="Google Shape;808;g32d080f1366_0_2328: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2d080f1366_0_2333: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32d080f1366_0_2333: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2d080f1366_0_2339: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32d080f1366_0_2339: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rPr lang="en"/>
              <a:t>IPTs are web apps that …</a:t>
            </a:r>
            <a:endParaRPr/>
          </a:p>
        </p:txBody>
      </p:sp>
      <p:sp>
        <p:nvSpPr>
          <p:cNvPr id="822" name="Google Shape;822;g32d080f1366_0_2339:notes"/>
          <p:cNvSpPr txBox="1"/>
          <p:nvPr>
            <p:ph idx="12" type="sldNum"/>
          </p:nvPr>
        </p:nvSpPr>
        <p:spPr>
          <a:xfrm>
            <a:off x="3884088" y="8685113"/>
            <a:ext cx="2972400" cy="459000"/>
          </a:xfrm>
          <a:prstGeom prst="rect">
            <a:avLst/>
          </a:prstGeom>
          <a:noFill/>
          <a:ln>
            <a:noFill/>
          </a:ln>
        </p:spPr>
        <p:txBody>
          <a:bodyPr anchorCtr="0" anchor="b" bIns="40675" lIns="81350" spcFirstLastPara="1" rIns="81350" wrap="square" tIns="406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200"/>
              <a:t>‹#›</a:t>
            </a:fld>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2d080f1366_0_2346: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t/>
            </a:r>
            <a:endParaRPr/>
          </a:p>
        </p:txBody>
      </p:sp>
      <p:sp>
        <p:nvSpPr>
          <p:cNvPr id="829" name="Google Shape;829;g32d080f1366_0_2346: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2d080f1366_0_2351: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lnSpc>
                <a:spcPct val="100000"/>
              </a:lnSpc>
              <a:spcBef>
                <a:spcPts val="0"/>
              </a:spcBef>
              <a:spcAft>
                <a:spcPts val="0"/>
              </a:spcAft>
              <a:buSzPts val="1200"/>
              <a:buNone/>
            </a:pPr>
            <a:r>
              <a:t/>
            </a:r>
            <a:endParaRPr/>
          </a:p>
        </p:txBody>
      </p:sp>
      <p:sp>
        <p:nvSpPr>
          <p:cNvPr id="835" name="Google Shape;835;g32d080f1366_0_2351: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2d080f1366_0_2356: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2d080f1366_0_2356: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g32d080f1366_0_2356: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Clr>
                <a:srgbClr val="000000"/>
              </a:buClr>
              <a:buFont typeface="Arial"/>
              <a:buNone/>
            </a:pPr>
            <a:fld id="{00000000-1234-1234-1234-123412341234}" type="slidenum">
              <a:rPr lang="en" sz="1200"/>
              <a:t>‹#›</a:t>
            </a:fld>
            <a:endParaRP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2d080f1366_0_2362: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g32d080f1366_0_2362: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2d080f1366_0_2368: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g32d080f1366_0_2368: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2d080f1366_0_2378: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32d080f1366_0_2378: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2d080f1366_0_2390: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g32d080f1366_0_2390: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2d080f1366_0_1832: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32d080f1366_0_1832: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139700" rtl="0" algn="l">
              <a:spcBef>
                <a:spcPts val="0"/>
              </a:spcBef>
              <a:spcAft>
                <a:spcPts val="0"/>
              </a:spcAft>
              <a:buClr>
                <a:schemeClr val="dk1"/>
              </a:buClr>
              <a:buSzPts val="1100"/>
              <a:buFont typeface="Arial"/>
              <a:buNone/>
            </a:pPr>
            <a:r>
              <a:rPr lang="en"/>
              <a:t>Brief intro to obis – standardized and </a:t>
            </a:r>
            <a:r>
              <a:rPr b="1" lang="en"/>
              <a:t>integrated</a:t>
            </a:r>
            <a:r>
              <a:rPr lang="en"/>
              <a:t> datasets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2d080f1366_0_2395: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32d080f1366_0_2395: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rPr lang="en"/>
              <a:t>Canada north Atlantic below 500m (area=34)</a:t>
            </a:r>
            <a:endParaRPr/>
          </a:p>
          <a:p>
            <a:pPr indent="0" lvl="0" marL="0" rtl="0" algn="l">
              <a:spcBef>
                <a:spcPts val="0"/>
              </a:spcBef>
              <a:spcAft>
                <a:spcPts val="0"/>
              </a:spcAft>
              <a:buNone/>
            </a:pPr>
            <a:r>
              <a:rPr lang="en"/>
              <a:t>measurementValue = Standardized weight of total capture from 15 min tow. Mostly from DFO bottom trawl survey datasets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2d080f1366_0_2419: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32d080f1366_0_2419: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0" rtl="0" algn="l">
              <a:spcBef>
                <a:spcPts val="0"/>
              </a:spcBef>
              <a:spcAft>
                <a:spcPts val="0"/>
              </a:spcAft>
              <a:buNone/>
            </a:pPr>
            <a:r>
              <a:rPr lang="en"/>
              <a:t>Canada north Atlantic below 500m (area=34)</a:t>
            </a:r>
            <a:endParaRPr/>
          </a:p>
          <a:p>
            <a:pPr indent="0" lvl="0" marL="0" rtl="0" algn="l">
              <a:spcBef>
                <a:spcPts val="0"/>
              </a:spcBef>
              <a:spcAft>
                <a:spcPts val="0"/>
              </a:spcAft>
              <a:buNone/>
            </a:pPr>
            <a:r>
              <a:rPr lang="en"/>
              <a:t>measurementValue = Standardized weight of total capture from 15 min tow. Mostly from DFO bottom trawl survey datasets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2d080f1366_0_2425: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32d080f1366_0_2425: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2d080f1366_0_2431: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32d080f1366_0_2431: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g32d080f1366_0_2431:notes"/>
          <p:cNvSpPr txBox="1"/>
          <p:nvPr>
            <p:ph idx="12" type="sldNum"/>
          </p:nvPr>
        </p:nvSpPr>
        <p:spPr>
          <a:xfrm>
            <a:off x="3884088" y="8685113"/>
            <a:ext cx="2972400" cy="459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None/>
            </a:pPr>
            <a:fld id="{00000000-1234-1234-1234-123412341234}" type="slidenum">
              <a:rPr lang="en" sz="1200"/>
              <a:t>‹#›</a:t>
            </a:fld>
            <a:endParaRPr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2d080f1366_0_2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2d080f1366_0_2438:notes"/>
          <p:cNvSpPr txBox="1"/>
          <p:nvPr>
            <p:ph idx="1" type="body"/>
          </p:nvPr>
        </p:nvSpPr>
        <p:spPr>
          <a:xfrm>
            <a:off x="685800" y="4343400"/>
            <a:ext cx="5486400" cy="4114800"/>
          </a:xfrm>
          <a:prstGeom prst="rect">
            <a:avLst/>
          </a:prstGeom>
        </p:spPr>
        <p:txBody>
          <a:bodyPr anchorCtr="0" anchor="t" bIns="91500" lIns="91500" spcFirstLastPara="1" rIns="91500" wrap="square" tIns="915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2d080f1366_0_2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32d080f1366_0_2447:notes"/>
          <p:cNvSpPr txBox="1"/>
          <p:nvPr>
            <p:ph idx="1" type="body"/>
          </p:nvPr>
        </p:nvSpPr>
        <p:spPr>
          <a:xfrm>
            <a:off x="685800" y="4343400"/>
            <a:ext cx="5486400" cy="4114800"/>
          </a:xfrm>
          <a:prstGeom prst="rect">
            <a:avLst/>
          </a:prstGeom>
        </p:spPr>
        <p:txBody>
          <a:bodyPr anchorCtr="0" anchor="t" bIns="91500" lIns="91500" spcFirstLastPara="1" rIns="91500" wrap="square" tIns="915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2d080f1366_0_2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2d080f1366_0_2464:notes"/>
          <p:cNvSpPr txBox="1"/>
          <p:nvPr>
            <p:ph idx="1" type="body"/>
          </p:nvPr>
        </p:nvSpPr>
        <p:spPr>
          <a:xfrm>
            <a:off x="685800" y="4343400"/>
            <a:ext cx="5486400" cy="4114800"/>
          </a:xfrm>
          <a:prstGeom prst="rect">
            <a:avLst/>
          </a:prstGeom>
        </p:spPr>
        <p:txBody>
          <a:bodyPr anchorCtr="0" anchor="t" bIns="91500" lIns="91500" spcFirstLastPara="1" rIns="91500" wrap="square" tIns="915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2d080f1366_0_2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32d080f1366_0_2469:notes"/>
          <p:cNvSpPr txBox="1"/>
          <p:nvPr>
            <p:ph idx="1" type="body"/>
          </p:nvPr>
        </p:nvSpPr>
        <p:spPr>
          <a:xfrm>
            <a:off x="685800" y="4343400"/>
            <a:ext cx="5486400" cy="4114800"/>
          </a:xfrm>
          <a:prstGeom prst="rect">
            <a:avLst/>
          </a:prstGeom>
        </p:spPr>
        <p:txBody>
          <a:bodyPr anchorCtr="0" anchor="t" bIns="91500" lIns="91500" spcFirstLastPara="1" rIns="91500" wrap="square" tIns="915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SLIDES_API15316317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SLIDES_API15316317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2d080f1366_0_2487:notes"/>
          <p:cNvSpPr txBox="1"/>
          <p:nvPr>
            <p:ph idx="1" type="body"/>
          </p:nvPr>
        </p:nvSpPr>
        <p:spPr>
          <a:xfrm>
            <a:off x="685512" y="4400259"/>
            <a:ext cx="54870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32d080f1366_0_2487:notes"/>
          <p:cNvSpPr/>
          <p:nvPr>
            <p:ph idx="2" type="sldImg"/>
          </p:nvPr>
        </p:nvSpPr>
        <p:spPr>
          <a:xfrm>
            <a:off x="519698" y="1143171"/>
            <a:ext cx="5818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2d080f1366_0_1847: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2d080f1366_0_1847: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139700" rtl="0" algn="l">
              <a:spcBef>
                <a:spcPts val="0"/>
              </a:spcBef>
              <a:spcAft>
                <a:spcPts val="0"/>
              </a:spcAft>
              <a:buClr>
                <a:schemeClr val="dk1"/>
              </a:buClr>
              <a:buSzPts val="1100"/>
              <a:buFont typeface="Arial"/>
              <a:buNone/>
            </a:pPr>
            <a:r>
              <a:rPr lang="en"/>
              <a:t>Brief intro to obis – standardized and </a:t>
            </a:r>
            <a:r>
              <a:rPr b="1" lang="en"/>
              <a:t>integrated</a:t>
            </a:r>
            <a:r>
              <a:rPr lang="en"/>
              <a:t> datasets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2d080f1366_0_1863: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32d080f1366_0_1863: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139700" rtl="0" algn="l">
              <a:spcBef>
                <a:spcPts val="0"/>
              </a:spcBef>
              <a:spcAft>
                <a:spcPts val="0"/>
              </a:spcAft>
              <a:buClr>
                <a:schemeClr val="dk1"/>
              </a:buClr>
              <a:buSzPts val="1100"/>
              <a:buFont typeface="Arial"/>
              <a:buNone/>
            </a:pPr>
            <a:r>
              <a:rPr lang="en"/>
              <a:t>Obis has &gt;181 million measurement data. Can include DNA, tracing, biologging, abundance, biomass…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2d080f1366_0_1887:notes"/>
          <p:cNvSpPr/>
          <p:nvPr>
            <p:ph idx="2" type="sldImg"/>
          </p:nvPr>
        </p:nvSpPr>
        <p:spPr>
          <a:xfrm>
            <a:off x="345449" y="586520"/>
            <a:ext cx="5530500" cy="293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32d080f1366_0_1887:notes"/>
          <p:cNvSpPr txBox="1"/>
          <p:nvPr>
            <p:ph idx="1" type="body"/>
          </p:nvPr>
        </p:nvSpPr>
        <p:spPr>
          <a:xfrm>
            <a:off x="685512" y="4400259"/>
            <a:ext cx="5487000" cy="3600600"/>
          </a:xfrm>
          <a:prstGeom prst="rect">
            <a:avLst/>
          </a:prstGeom>
          <a:noFill/>
          <a:ln>
            <a:noFill/>
          </a:ln>
        </p:spPr>
        <p:txBody>
          <a:bodyPr anchorCtr="0" anchor="t" bIns="40675" lIns="81350" spcFirstLastPara="1" rIns="81350" wrap="square" tIns="40675">
            <a:noAutofit/>
          </a:bodyPr>
          <a:lstStyle/>
          <a:p>
            <a:pPr indent="0" lvl="0" marL="139700" rtl="0" algn="l">
              <a:lnSpc>
                <a:spcPct val="100000"/>
              </a:lnSpc>
              <a:spcBef>
                <a:spcPts val="0"/>
              </a:spcBef>
              <a:spcAft>
                <a:spcPts val="0"/>
              </a:spcAft>
              <a:buClr>
                <a:schemeClr val="dk1"/>
              </a:buClr>
              <a:buSzPts val="1100"/>
              <a:buFont typeface="Arial"/>
              <a:buNone/>
            </a:pPr>
            <a:r>
              <a:rPr lang="en"/>
              <a:t>Obis has &gt;181 million measurement data. Can include DNA, tracing, biologging, abundance, biomass…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bbi-europe.eu" TargetMode="External"/><Relationship Id="rId3" Type="http://schemas.openxmlformats.org/officeDocument/2006/relationships/image" Target="../media/image19.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1E74AC"/>
              </a:buClr>
              <a:buSzPts val="5200"/>
              <a:buFont typeface="Montserrat Black"/>
              <a:buNone/>
              <a:defRPr sz="5200">
                <a:solidFill>
                  <a:srgbClr val="1E74AC"/>
                </a:solidFill>
                <a:latin typeface="Montserrat Black"/>
                <a:ea typeface="Montserrat Black"/>
                <a:cs typeface="Montserrat Black"/>
                <a:sym typeface="Montserrat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1971AB"/>
              </a:buClr>
              <a:buSzPts val="2800"/>
              <a:buFont typeface="Montserrat Medium"/>
              <a:buNone/>
              <a:defRPr sz="2800">
                <a:solidFill>
                  <a:srgbClr val="1971AB"/>
                </a:solidFill>
                <a:latin typeface="Montserrat Medium"/>
                <a:ea typeface="Montserrat Medium"/>
                <a:cs typeface="Montserrat Medium"/>
                <a:sym typeface="Montserrat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61950" lvl="0" marL="457200" algn="ctr">
              <a:spcBef>
                <a:spcPts val="0"/>
              </a:spcBef>
              <a:spcAft>
                <a:spcPts val="0"/>
              </a:spcAft>
              <a:buSzPts val="21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6662" y="386080"/>
            <a:ext cx="8228400" cy="8586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1500"/>
              <a:buFont typeface="Montserrat Black"/>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52" name="Google Shape;52;p13"/>
          <p:cNvSpPr txBox="1"/>
          <p:nvPr>
            <p:ph idx="1" type="body"/>
          </p:nvPr>
        </p:nvSpPr>
        <p:spPr>
          <a:xfrm>
            <a:off x="456662" y="1372838"/>
            <a:ext cx="8228400" cy="2982600"/>
          </a:xfrm>
          <a:prstGeom prst="rect">
            <a:avLst/>
          </a:prstGeom>
          <a:noFill/>
          <a:ln>
            <a:noFill/>
          </a:ln>
        </p:spPr>
        <p:txBody>
          <a:bodyPr anchorCtr="0" anchor="t" bIns="0" lIns="0" spcFirstLastPara="1" rIns="0" wrap="square" tIns="0">
            <a:noAutofit/>
          </a:bodyPr>
          <a:lstStyle>
            <a:lvl1pPr indent="-323850" lvl="0" marL="457200" algn="l">
              <a:lnSpc>
                <a:spcPct val="90000"/>
              </a:lnSpc>
              <a:spcBef>
                <a:spcPts val="900"/>
              </a:spcBef>
              <a:spcAft>
                <a:spcPts val="0"/>
              </a:spcAft>
              <a:buClr>
                <a:schemeClr val="dk1"/>
              </a:buClr>
              <a:buSzPts val="1500"/>
              <a:buChar char="•"/>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53" name="Google Shape;53;p13"/>
          <p:cNvSpPr txBox="1"/>
          <p:nvPr>
            <p:ph idx="10" type="dt"/>
          </p:nvPr>
        </p:nvSpPr>
        <p:spPr>
          <a:xfrm>
            <a:off x="829701" y="4623486"/>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500"/>
              <a:buFont typeface="Times New Roman"/>
              <a:buNone/>
              <a:defRPr sz="1300"/>
            </a:lvl1pPr>
            <a:lvl2pPr lvl="1" algn="l">
              <a:spcBef>
                <a:spcPts val="0"/>
              </a:spcBef>
              <a:spcAft>
                <a:spcPts val="0"/>
              </a:spcAft>
              <a:buClr>
                <a:schemeClr val="dk1"/>
              </a:buClr>
              <a:buSzPts val="1200"/>
              <a:buFont typeface="Montserrat"/>
              <a:buNone/>
              <a:defRPr sz="1300"/>
            </a:lvl2pPr>
            <a:lvl3pPr lvl="2" algn="l">
              <a:spcBef>
                <a:spcPts val="0"/>
              </a:spcBef>
              <a:spcAft>
                <a:spcPts val="0"/>
              </a:spcAft>
              <a:buClr>
                <a:schemeClr val="dk1"/>
              </a:buClr>
              <a:buSzPts val="1200"/>
              <a:buFont typeface="Montserrat"/>
              <a:buNone/>
              <a:defRPr sz="1300"/>
            </a:lvl3pPr>
            <a:lvl4pPr lvl="3" algn="l">
              <a:spcBef>
                <a:spcPts val="0"/>
              </a:spcBef>
              <a:spcAft>
                <a:spcPts val="0"/>
              </a:spcAft>
              <a:buClr>
                <a:schemeClr val="dk1"/>
              </a:buClr>
              <a:buSzPts val="1200"/>
              <a:buFont typeface="Montserrat"/>
              <a:buNone/>
              <a:defRPr sz="1300"/>
            </a:lvl4pPr>
            <a:lvl5pPr lvl="4" algn="l">
              <a:spcBef>
                <a:spcPts val="0"/>
              </a:spcBef>
              <a:spcAft>
                <a:spcPts val="0"/>
              </a:spcAft>
              <a:buClr>
                <a:schemeClr val="dk1"/>
              </a:buClr>
              <a:buSzPts val="1200"/>
              <a:buFont typeface="Montserrat"/>
              <a:buNone/>
              <a:defRPr sz="1300"/>
            </a:lvl5pPr>
            <a:lvl6pPr lvl="5" algn="l">
              <a:spcBef>
                <a:spcPts val="0"/>
              </a:spcBef>
              <a:spcAft>
                <a:spcPts val="0"/>
              </a:spcAft>
              <a:buClr>
                <a:schemeClr val="dk1"/>
              </a:buClr>
              <a:buSzPts val="1200"/>
              <a:buFont typeface="Montserrat"/>
              <a:buNone/>
              <a:defRPr sz="1300"/>
            </a:lvl6pPr>
            <a:lvl7pPr lvl="6" algn="l">
              <a:spcBef>
                <a:spcPts val="0"/>
              </a:spcBef>
              <a:spcAft>
                <a:spcPts val="0"/>
              </a:spcAft>
              <a:buClr>
                <a:schemeClr val="dk1"/>
              </a:buClr>
              <a:buSzPts val="1200"/>
              <a:buFont typeface="Montserrat"/>
              <a:buNone/>
              <a:defRPr sz="1300"/>
            </a:lvl7pPr>
            <a:lvl8pPr lvl="7" algn="l">
              <a:spcBef>
                <a:spcPts val="0"/>
              </a:spcBef>
              <a:spcAft>
                <a:spcPts val="0"/>
              </a:spcAft>
              <a:buClr>
                <a:schemeClr val="dk1"/>
              </a:buClr>
              <a:buSzPts val="1200"/>
              <a:buFont typeface="Montserrat"/>
              <a:buNone/>
              <a:defRPr sz="1300"/>
            </a:lvl8pPr>
            <a:lvl9pPr lvl="8" algn="l">
              <a:spcBef>
                <a:spcPts val="0"/>
              </a:spcBef>
              <a:spcAft>
                <a:spcPts val="0"/>
              </a:spcAft>
              <a:buClr>
                <a:schemeClr val="dk1"/>
              </a:buClr>
              <a:buSzPts val="1200"/>
              <a:buFont typeface="Montserrat"/>
              <a:buNone/>
              <a:defRPr sz="1300"/>
            </a:lvl9pPr>
          </a:lstStyle>
          <a:p/>
        </p:txBody>
      </p:sp>
      <p:sp>
        <p:nvSpPr>
          <p:cNvPr id="54" name="Google Shape;54;p13"/>
          <p:cNvSpPr txBox="1"/>
          <p:nvPr>
            <p:ph idx="11" type="ftr"/>
          </p:nvPr>
        </p:nvSpPr>
        <p:spPr>
          <a:xfrm>
            <a:off x="3324686" y="4623486"/>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500"/>
              <a:buFont typeface="Times New Roman"/>
              <a:buNone/>
              <a:defRPr sz="1300"/>
            </a:lvl1pPr>
            <a:lvl2pPr lvl="1" algn="l">
              <a:spcBef>
                <a:spcPts val="0"/>
              </a:spcBef>
              <a:spcAft>
                <a:spcPts val="0"/>
              </a:spcAft>
              <a:buClr>
                <a:schemeClr val="dk1"/>
              </a:buClr>
              <a:buSzPts val="1200"/>
              <a:buFont typeface="Montserrat"/>
              <a:buNone/>
              <a:defRPr sz="1300"/>
            </a:lvl2pPr>
            <a:lvl3pPr lvl="2" algn="l">
              <a:spcBef>
                <a:spcPts val="0"/>
              </a:spcBef>
              <a:spcAft>
                <a:spcPts val="0"/>
              </a:spcAft>
              <a:buClr>
                <a:schemeClr val="dk1"/>
              </a:buClr>
              <a:buSzPts val="1200"/>
              <a:buFont typeface="Montserrat"/>
              <a:buNone/>
              <a:defRPr sz="1300"/>
            </a:lvl3pPr>
            <a:lvl4pPr lvl="3" algn="l">
              <a:spcBef>
                <a:spcPts val="0"/>
              </a:spcBef>
              <a:spcAft>
                <a:spcPts val="0"/>
              </a:spcAft>
              <a:buClr>
                <a:schemeClr val="dk1"/>
              </a:buClr>
              <a:buSzPts val="1200"/>
              <a:buFont typeface="Montserrat"/>
              <a:buNone/>
              <a:defRPr sz="1300"/>
            </a:lvl4pPr>
            <a:lvl5pPr lvl="4" algn="l">
              <a:spcBef>
                <a:spcPts val="0"/>
              </a:spcBef>
              <a:spcAft>
                <a:spcPts val="0"/>
              </a:spcAft>
              <a:buClr>
                <a:schemeClr val="dk1"/>
              </a:buClr>
              <a:buSzPts val="1200"/>
              <a:buFont typeface="Montserrat"/>
              <a:buNone/>
              <a:defRPr sz="1300"/>
            </a:lvl5pPr>
            <a:lvl6pPr lvl="5" algn="l">
              <a:spcBef>
                <a:spcPts val="0"/>
              </a:spcBef>
              <a:spcAft>
                <a:spcPts val="0"/>
              </a:spcAft>
              <a:buClr>
                <a:schemeClr val="dk1"/>
              </a:buClr>
              <a:buSzPts val="1200"/>
              <a:buFont typeface="Montserrat"/>
              <a:buNone/>
              <a:defRPr sz="1300"/>
            </a:lvl6pPr>
            <a:lvl7pPr lvl="6" algn="l">
              <a:spcBef>
                <a:spcPts val="0"/>
              </a:spcBef>
              <a:spcAft>
                <a:spcPts val="0"/>
              </a:spcAft>
              <a:buClr>
                <a:schemeClr val="dk1"/>
              </a:buClr>
              <a:buSzPts val="1200"/>
              <a:buFont typeface="Montserrat"/>
              <a:buNone/>
              <a:defRPr sz="1300"/>
            </a:lvl7pPr>
            <a:lvl8pPr lvl="7" algn="l">
              <a:spcBef>
                <a:spcPts val="0"/>
              </a:spcBef>
              <a:spcAft>
                <a:spcPts val="0"/>
              </a:spcAft>
              <a:buClr>
                <a:schemeClr val="dk1"/>
              </a:buClr>
              <a:buSzPts val="1200"/>
              <a:buFont typeface="Montserrat"/>
              <a:buNone/>
              <a:defRPr sz="1300"/>
            </a:lvl8pPr>
            <a:lvl9pPr lvl="8" algn="l">
              <a:spcBef>
                <a:spcPts val="0"/>
              </a:spcBef>
              <a:spcAft>
                <a:spcPts val="0"/>
              </a:spcAft>
              <a:buClr>
                <a:schemeClr val="dk1"/>
              </a:buClr>
              <a:buSzPts val="1200"/>
              <a:buFont typeface="Montserrat"/>
              <a:buNone/>
              <a:defRPr sz="1300"/>
            </a:lvl9pPr>
          </a:lstStyle>
          <a:p/>
        </p:txBody>
      </p:sp>
      <p:sp>
        <p:nvSpPr>
          <p:cNvPr id="55" name="Google Shape;55;p13"/>
          <p:cNvSpPr txBox="1"/>
          <p:nvPr>
            <p:ph idx="12" type="sldNum"/>
          </p:nvPr>
        </p:nvSpPr>
        <p:spPr>
          <a:xfrm>
            <a:off x="6555294" y="4685546"/>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56" name="Shape 56"/>
        <p:cNvGrpSpPr/>
        <p:nvPr/>
      </p:nvGrpSpPr>
      <p:grpSpPr>
        <a:xfrm>
          <a:off x="0" y="0"/>
          <a:ext cx="0" cy="0"/>
          <a:chOff x="0" y="0"/>
          <a:chExt cx="0" cy="0"/>
        </a:xfrm>
      </p:grpSpPr>
      <p:sp>
        <p:nvSpPr>
          <p:cNvPr id="57" name="Google Shape;57;p14"/>
          <p:cNvSpPr txBox="1"/>
          <p:nvPr>
            <p:ph type="title"/>
          </p:nvPr>
        </p:nvSpPr>
        <p:spPr>
          <a:xfrm>
            <a:off x="456662" y="386080"/>
            <a:ext cx="8228400" cy="8586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1500"/>
              <a:buFont typeface="Montserrat Black"/>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58" name="Google Shape;58;p14"/>
          <p:cNvSpPr txBox="1"/>
          <p:nvPr>
            <p:ph idx="1" type="body"/>
          </p:nvPr>
        </p:nvSpPr>
        <p:spPr>
          <a:xfrm>
            <a:off x="456662" y="1372838"/>
            <a:ext cx="8228400" cy="2982600"/>
          </a:xfrm>
          <a:prstGeom prst="rect">
            <a:avLst/>
          </a:prstGeom>
          <a:noFill/>
          <a:ln>
            <a:noFill/>
          </a:ln>
        </p:spPr>
        <p:txBody>
          <a:bodyPr anchorCtr="0" anchor="t" bIns="0" lIns="0" spcFirstLastPara="1" rIns="0" wrap="square" tIns="0">
            <a:noAutofit/>
          </a:bodyPr>
          <a:lstStyle>
            <a:lvl1pPr indent="-323850" lvl="0" marL="457200" algn="l">
              <a:lnSpc>
                <a:spcPct val="90000"/>
              </a:lnSpc>
              <a:spcBef>
                <a:spcPts val="900"/>
              </a:spcBef>
              <a:spcAft>
                <a:spcPts val="0"/>
              </a:spcAft>
              <a:buClr>
                <a:schemeClr val="dk1"/>
              </a:buClr>
              <a:buSzPts val="1500"/>
              <a:buChar char="•"/>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59" name="Google Shape;59;p14"/>
          <p:cNvSpPr txBox="1"/>
          <p:nvPr>
            <p:ph idx="10" type="dt"/>
          </p:nvPr>
        </p:nvSpPr>
        <p:spPr>
          <a:xfrm>
            <a:off x="829701" y="4623486"/>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500"/>
              <a:buFont typeface="Times New Roman"/>
              <a:buNone/>
              <a:defRPr sz="1300"/>
            </a:lvl1pPr>
            <a:lvl2pPr lvl="1" algn="l">
              <a:lnSpc>
                <a:spcPct val="100000"/>
              </a:lnSpc>
              <a:spcBef>
                <a:spcPts val="0"/>
              </a:spcBef>
              <a:spcAft>
                <a:spcPts val="0"/>
              </a:spcAft>
              <a:buClr>
                <a:schemeClr val="dk1"/>
              </a:buClr>
              <a:buSzPts val="1200"/>
              <a:buFont typeface="Montserrat"/>
              <a:buNone/>
              <a:defRPr sz="1300"/>
            </a:lvl2pPr>
            <a:lvl3pPr lvl="2" algn="l">
              <a:lnSpc>
                <a:spcPct val="100000"/>
              </a:lnSpc>
              <a:spcBef>
                <a:spcPts val="0"/>
              </a:spcBef>
              <a:spcAft>
                <a:spcPts val="0"/>
              </a:spcAft>
              <a:buClr>
                <a:schemeClr val="dk1"/>
              </a:buClr>
              <a:buSzPts val="1200"/>
              <a:buFont typeface="Montserrat"/>
              <a:buNone/>
              <a:defRPr sz="1300"/>
            </a:lvl3pPr>
            <a:lvl4pPr lvl="3" algn="l">
              <a:lnSpc>
                <a:spcPct val="100000"/>
              </a:lnSpc>
              <a:spcBef>
                <a:spcPts val="0"/>
              </a:spcBef>
              <a:spcAft>
                <a:spcPts val="0"/>
              </a:spcAft>
              <a:buClr>
                <a:schemeClr val="dk1"/>
              </a:buClr>
              <a:buSzPts val="1200"/>
              <a:buFont typeface="Montserrat"/>
              <a:buNone/>
              <a:defRPr sz="1300"/>
            </a:lvl4pPr>
            <a:lvl5pPr lvl="4" algn="l">
              <a:lnSpc>
                <a:spcPct val="100000"/>
              </a:lnSpc>
              <a:spcBef>
                <a:spcPts val="0"/>
              </a:spcBef>
              <a:spcAft>
                <a:spcPts val="0"/>
              </a:spcAft>
              <a:buClr>
                <a:schemeClr val="dk1"/>
              </a:buClr>
              <a:buSzPts val="1200"/>
              <a:buFont typeface="Montserrat"/>
              <a:buNone/>
              <a:defRPr sz="1300"/>
            </a:lvl5pPr>
            <a:lvl6pPr lvl="5" algn="l">
              <a:lnSpc>
                <a:spcPct val="100000"/>
              </a:lnSpc>
              <a:spcBef>
                <a:spcPts val="0"/>
              </a:spcBef>
              <a:spcAft>
                <a:spcPts val="0"/>
              </a:spcAft>
              <a:buClr>
                <a:schemeClr val="dk1"/>
              </a:buClr>
              <a:buSzPts val="1200"/>
              <a:buFont typeface="Montserrat"/>
              <a:buNone/>
              <a:defRPr sz="1300"/>
            </a:lvl6pPr>
            <a:lvl7pPr lvl="6" algn="l">
              <a:lnSpc>
                <a:spcPct val="100000"/>
              </a:lnSpc>
              <a:spcBef>
                <a:spcPts val="0"/>
              </a:spcBef>
              <a:spcAft>
                <a:spcPts val="0"/>
              </a:spcAft>
              <a:buClr>
                <a:schemeClr val="dk1"/>
              </a:buClr>
              <a:buSzPts val="1200"/>
              <a:buFont typeface="Montserrat"/>
              <a:buNone/>
              <a:defRPr sz="1300"/>
            </a:lvl7pPr>
            <a:lvl8pPr lvl="7" algn="l">
              <a:lnSpc>
                <a:spcPct val="100000"/>
              </a:lnSpc>
              <a:spcBef>
                <a:spcPts val="0"/>
              </a:spcBef>
              <a:spcAft>
                <a:spcPts val="0"/>
              </a:spcAft>
              <a:buClr>
                <a:schemeClr val="dk1"/>
              </a:buClr>
              <a:buSzPts val="1200"/>
              <a:buFont typeface="Montserrat"/>
              <a:buNone/>
              <a:defRPr sz="1300"/>
            </a:lvl8pPr>
            <a:lvl9pPr lvl="8" algn="l">
              <a:lnSpc>
                <a:spcPct val="100000"/>
              </a:lnSpc>
              <a:spcBef>
                <a:spcPts val="0"/>
              </a:spcBef>
              <a:spcAft>
                <a:spcPts val="0"/>
              </a:spcAft>
              <a:buClr>
                <a:schemeClr val="dk1"/>
              </a:buClr>
              <a:buSzPts val="1200"/>
              <a:buFont typeface="Montserrat"/>
              <a:buNone/>
              <a:defRPr sz="1300"/>
            </a:lvl9pPr>
          </a:lstStyle>
          <a:p/>
        </p:txBody>
      </p:sp>
      <p:sp>
        <p:nvSpPr>
          <p:cNvPr id="60" name="Google Shape;60;p14"/>
          <p:cNvSpPr txBox="1"/>
          <p:nvPr>
            <p:ph idx="11" type="ftr"/>
          </p:nvPr>
        </p:nvSpPr>
        <p:spPr>
          <a:xfrm>
            <a:off x="3324686" y="4623486"/>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500"/>
              <a:buFont typeface="Times New Roman"/>
              <a:buNone/>
              <a:defRPr sz="1300"/>
            </a:lvl1pPr>
            <a:lvl2pPr lvl="1" algn="l">
              <a:lnSpc>
                <a:spcPct val="100000"/>
              </a:lnSpc>
              <a:spcBef>
                <a:spcPts val="0"/>
              </a:spcBef>
              <a:spcAft>
                <a:spcPts val="0"/>
              </a:spcAft>
              <a:buClr>
                <a:schemeClr val="dk1"/>
              </a:buClr>
              <a:buSzPts val="1200"/>
              <a:buFont typeface="Montserrat"/>
              <a:buNone/>
              <a:defRPr sz="1300"/>
            </a:lvl2pPr>
            <a:lvl3pPr lvl="2" algn="l">
              <a:lnSpc>
                <a:spcPct val="100000"/>
              </a:lnSpc>
              <a:spcBef>
                <a:spcPts val="0"/>
              </a:spcBef>
              <a:spcAft>
                <a:spcPts val="0"/>
              </a:spcAft>
              <a:buClr>
                <a:schemeClr val="dk1"/>
              </a:buClr>
              <a:buSzPts val="1200"/>
              <a:buFont typeface="Montserrat"/>
              <a:buNone/>
              <a:defRPr sz="1300"/>
            </a:lvl3pPr>
            <a:lvl4pPr lvl="3" algn="l">
              <a:lnSpc>
                <a:spcPct val="100000"/>
              </a:lnSpc>
              <a:spcBef>
                <a:spcPts val="0"/>
              </a:spcBef>
              <a:spcAft>
                <a:spcPts val="0"/>
              </a:spcAft>
              <a:buClr>
                <a:schemeClr val="dk1"/>
              </a:buClr>
              <a:buSzPts val="1200"/>
              <a:buFont typeface="Montserrat"/>
              <a:buNone/>
              <a:defRPr sz="1300"/>
            </a:lvl4pPr>
            <a:lvl5pPr lvl="4" algn="l">
              <a:lnSpc>
                <a:spcPct val="100000"/>
              </a:lnSpc>
              <a:spcBef>
                <a:spcPts val="0"/>
              </a:spcBef>
              <a:spcAft>
                <a:spcPts val="0"/>
              </a:spcAft>
              <a:buClr>
                <a:schemeClr val="dk1"/>
              </a:buClr>
              <a:buSzPts val="1200"/>
              <a:buFont typeface="Montserrat"/>
              <a:buNone/>
              <a:defRPr sz="1300"/>
            </a:lvl5pPr>
            <a:lvl6pPr lvl="5" algn="l">
              <a:lnSpc>
                <a:spcPct val="100000"/>
              </a:lnSpc>
              <a:spcBef>
                <a:spcPts val="0"/>
              </a:spcBef>
              <a:spcAft>
                <a:spcPts val="0"/>
              </a:spcAft>
              <a:buClr>
                <a:schemeClr val="dk1"/>
              </a:buClr>
              <a:buSzPts val="1200"/>
              <a:buFont typeface="Montserrat"/>
              <a:buNone/>
              <a:defRPr sz="1300"/>
            </a:lvl6pPr>
            <a:lvl7pPr lvl="6" algn="l">
              <a:lnSpc>
                <a:spcPct val="100000"/>
              </a:lnSpc>
              <a:spcBef>
                <a:spcPts val="0"/>
              </a:spcBef>
              <a:spcAft>
                <a:spcPts val="0"/>
              </a:spcAft>
              <a:buClr>
                <a:schemeClr val="dk1"/>
              </a:buClr>
              <a:buSzPts val="1200"/>
              <a:buFont typeface="Montserrat"/>
              <a:buNone/>
              <a:defRPr sz="1300"/>
            </a:lvl7pPr>
            <a:lvl8pPr lvl="7" algn="l">
              <a:lnSpc>
                <a:spcPct val="100000"/>
              </a:lnSpc>
              <a:spcBef>
                <a:spcPts val="0"/>
              </a:spcBef>
              <a:spcAft>
                <a:spcPts val="0"/>
              </a:spcAft>
              <a:buClr>
                <a:schemeClr val="dk1"/>
              </a:buClr>
              <a:buSzPts val="1200"/>
              <a:buFont typeface="Montserrat"/>
              <a:buNone/>
              <a:defRPr sz="1300"/>
            </a:lvl8pPr>
            <a:lvl9pPr lvl="8" algn="l">
              <a:lnSpc>
                <a:spcPct val="100000"/>
              </a:lnSpc>
              <a:spcBef>
                <a:spcPts val="0"/>
              </a:spcBef>
              <a:spcAft>
                <a:spcPts val="0"/>
              </a:spcAft>
              <a:buClr>
                <a:schemeClr val="dk1"/>
              </a:buClr>
              <a:buSzPts val="1200"/>
              <a:buFont typeface="Montserrat"/>
              <a:buNone/>
              <a:defRPr sz="1300"/>
            </a:lvl9pPr>
          </a:lstStyle>
          <a:p/>
        </p:txBody>
      </p:sp>
      <p:sp>
        <p:nvSpPr>
          <p:cNvPr id="61" name="Google Shape;61;p14"/>
          <p:cNvSpPr txBox="1"/>
          <p:nvPr>
            <p:ph idx="12" type="sldNum"/>
          </p:nvPr>
        </p:nvSpPr>
        <p:spPr>
          <a:xfrm>
            <a:off x="6555294" y="4685546"/>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p:cSld name="TITLE_1">
    <p:spTree>
      <p:nvGrpSpPr>
        <p:cNvPr id="62" name="Shape 62"/>
        <p:cNvGrpSpPr/>
        <p:nvPr/>
      </p:nvGrpSpPr>
      <p:grpSpPr>
        <a:xfrm>
          <a:off x="0" y="0"/>
          <a:ext cx="0" cy="0"/>
          <a:chOff x="0" y="0"/>
          <a:chExt cx="0" cy="0"/>
        </a:xfrm>
      </p:grpSpPr>
      <p:sp>
        <p:nvSpPr>
          <p:cNvPr id="63" name="Google Shape;63;p15"/>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64" name="Google Shape;64;p15"/>
          <p:cNvSpPr txBox="1"/>
          <p:nvPr>
            <p:ph idx="1" type="subTitle"/>
          </p:nvPr>
        </p:nvSpPr>
        <p:spPr>
          <a:xfrm>
            <a:off x="456662" y="1372834"/>
            <a:ext cx="8228400" cy="2982600"/>
          </a:xfrm>
          <a:prstGeom prst="rect">
            <a:avLst/>
          </a:prstGeom>
          <a:noFill/>
          <a:ln>
            <a:noFill/>
          </a:ln>
        </p:spPr>
        <p:txBody>
          <a:bodyPr anchorCtr="0" anchor="ctr" bIns="0" lIns="0" spcFirstLastPara="1" rIns="0" wrap="square" tIns="0">
            <a:noAutofit/>
          </a:bodyPr>
          <a:lstStyle>
            <a:lvl1pPr lvl="0" algn="l">
              <a:lnSpc>
                <a:spcPct val="90000"/>
              </a:lnSpc>
              <a:spcBef>
                <a:spcPts val="900"/>
              </a:spcBef>
              <a:spcAft>
                <a:spcPts val="0"/>
              </a:spcAft>
              <a:buClr>
                <a:schemeClr val="dk1"/>
              </a:buClr>
              <a:buSzPts val="1600"/>
              <a:buChar char="●"/>
              <a:defRPr/>
            </a:lvl1pPr>
            <a:lvl2pPr lvl="1" algn="l">
              <a:lnSpc>
                <a:spcPct val="90000"/>
              </a:lnSpc>
              <a:spcBef>
                <a:spcPts val="1200"/>
              </a:spcBef>
              <a:spcAft>
                <a:spcPts val="0"/>
              </a:spcAft>
              <a:buClr>
                <a:schemeClr val="dk1"/>
              </a:buClr>
              <a:buSzPts val="1600"/>
              <a:buChar char="○"/>
              <a:defRPr/>
            </a:lvl2pPr>
            <a:lvl3pPr lvl="2" algn="l">
              <a:lnSpc>
                <a:spcPct val="90000"/>
              </a:lnSpc>
              <a:spcBef>
                <a:spcPts val="1200"/>
              </a:spcBef>
              <a:spcAft>
                <a:spcPts val="0"/>
              </a:spcAft>
              <a:buClr>
                <a:schemeClr val="dk1"/>
              </a:buClr>
              <a:buSzPts val="1600"/>
              <a:buChar char="■"/>
              <a:defRPr/>
            </a:lvl3pPr>
            <a:lvl4pPr lvl="3" algn="l">
              <a:lnSpc>
                <a:spcPct val="90000"/>
              </a:lnSpc>
              <a:spcBef>
                <a:spcPts val="1200"/>
              </a:spcBef>
              <a:spcAft>
                <a:spcPts val="0"/>
              </a:spcAft>
              <a:buClr>
                <a:schemeClr val="dk1"/>
              </a:buClr>
              <a:buSzPts val="1600"/>
              <a:buChar char="●"/>
              <a:defRPr/>
            </a:lvl4pPr>
            <a:lvl5pPr lvl="4" algn="l">
              <a:lnSpc>
                <a:spcPct val="90000"/>
              </a:lnSpc>
              <a:spcBef>
                <a:spcPts val="1200"/>
              </a:spcBef>
              <a:spcAft>
                <a:spcPts val="0"/>
              </a:spcAft>
              <a:buClr>
                <a:schemeClr val="dk1"/>
              </a:buClr>
              <a:buSzPts val="1600"/>
              <a:buChar char="○"/>
              <a:defRPr/>
            </a:lvl5pPr>
            <a:lvl6pPr lvl="5" algn="l">
              <a:lnSpc>
                <a:spcPct val="90000"/>
              </a:lnSpc>
              <a:spcBef>
                <a:spcPts val="1200"/>
              </a:spcBef>
              <a:spcAft>
                <a:spcPts val="0"/>
              </a:spcAft>
              <a:buClr>
                <a:schemeClr val="dk1"/>
              </a:buClr>
              <a:buSzPts val="1600"/>
              <a:buChar char="■"/>
              <a:defRPr/>
            </a:lvl6pPr>
            <a:lvl7pPr lvl="6" algn="l">
              <a:lnSpc>
                <a:spcPct val="90000"/>
              </a:lnSpc>
              <a:spcBef>
                <a:spcPts val="1200"/>
              </a:spcBef>
              <a:spcAft>
                <a:spcPts val="0"/>
              </a:spcAft>
              <a:buClr>
                <a:schemeClr val="dk1"/>
              </a:buClr>
              <a:buSzPts val="1600"/>
              <a:buChar char="●"/>
              <a:defRPr/>
            </a:lvl7pPr>
            <a:lvl8pPr lvl="7" algn="l">
              <a:lnSpc>
                <a:spcPct val="90000"/>
              </a:lnSpc>
              <a:spcBef>
                <a:spcPts val="1200"/>
              </a:spcBef>
              <a:spcAft>
                <a:spcPts val="0"/>
              </a:spcAft>
              <a:buClr>
                <a:schemeClr val="dk1"/>
              </a:buClr>
              <a:buSzPts val="1600"/>
              <a:buChar char="○"/>
              <a:defRPr/>
            </a:lvl8pPr>
            <a:lvl9pPr lvl="8" algn="l">
              <a:lnSpc>
                <a:spcPct val="90000"/>
              </a:lnSpc>
              <a:spcBef>
                <a:spcPts val="1200"/>
              </a:spcBef>
              <a:spcAft>
                <a:spcPts val="1200"/>
              </a:spcAft>
              <a:buClr>
                <a:schemeClr val="dk1"/>
              </a:buClr>
              <a:buSzPts val="1600"/>
              <a:buChar char="■"/>
              <a:defRPr/>
            </a:lvl9pPr>
          </a:lstStyle>
          <a:p/>
        </p:txBody>
      </p:sp>
      <p:sp>
        <p:nvSpPr>
          <p:cNvPr id="65" name="Google Shape;65;p15"/>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600"/>
              <a:buChar char="●"/>
              <a:defRPr sz="1300"/>
            </a:lvl1pPr>
            <a:lvl2pPr lvl="1" algn="l">
              <a:spcBef>
                <a:spcPts val="0"/>
              </a:spcBef>
              <a:spcAft>
                <a:spcPts val="0"/>
              </a:spcAft>
              <a:buSzPts val="1300"/>
              <a:buNone/>
              <a:defRPr sz="1300"/>
            </a:lvl2pPr>
            <a:lvl3pPr lvl="2" algn="l">
              <a:spcBef>
                <a:spcPts val="0"/>
              </a:spcBef>
              <a:spcAft>
                <a:spcPts val="0"/>
              </a:spcAft>
              <a:buSzPts val="1300"/>
              <a:buNone/>
              <a:defRPr sz="1300"/>
            </a:lvl3pPr>
            <a:lvl4pPr lvl="3" algn="l">
              <a:spcBef>
                <a:spcPts val="0"/>
              </a:spcBef>
              <a:spcAft>
                <a:spcPts val="0"/>
              </a:spcAft>
              <a:buSzPts val="1300"/>
              <a:buNone/>
              <a:defRPr sz="1300"/>
            </a:lvl4pPr>
            <a:lvl5pPr lvl="4" algn="l">
              <a:spcBef>
                <a:spcPts val="0"/>
              </a:spcBef>
              <a:spcAft>
                <a:spcPts val="0"/>
              </a:spcAft>
              <a:buSzPts val="1300"/>
              <a:buNone/>
              <a:defRPr sz="1300"/>
            </a:lvl5pPr>
            <a:lvl6pPr lvl="5" algn="l">
              <a:spcBef>
                <a:spcPts val="0"/>
              </a:spcBef>
              <a:spcAft>
                <a:spcPts val="0"/>
              </a:spcAft>
              <a:buSzPts val="1300"/>
              <a:buNone/>
              <a:defRPr sz="1300"/>
            </a:lvl6pPr>
            <a:lvl7pPr lvl="6" algn="l">
              <a:spcBef>
                <a:spcPts val="0"/>
              </a:spcBef>
              <a:spcAft>
                <a:spcPts val="0"/>
              </a:spcAft>
              <a:buSzPts val="1300"/>
              <a:buNone/>
              <a:defRPr sz="1300"/>
            </a:lvl7pPr>
            <a:lvl8pPr lvl="7" algn="l">
              <a:spcBef>
                <a:spcPts val="0"/>
              </a:spcBef>
              <a:spcAft>
                <a:spcPts val="0"/>
              </a:spcAft>
              <a:buSzPts val="1300"/>
              <a:buNone/>
              <a:defRPr sz="1300"/>
            </a:lvl8pPr>
            <a:lvl9pPr lvl="8" algn="l">
              <a:spcBef>
                <a:spcPts val="0"/>
              </a:spcBef>
              <a:spcAft>
                <a:spcPts val="0"/>
              </a:spcAft>
              <a:buSzPts val="1300"/>
              <a:buNone/>
              <a:defRPr sz="1300"/>
            </a:lvl9pPr>
          </a:lstStyle>
          <a:p/>
        </p:txBody>
      </p:sp>
      <p:sp>
        <p:nvSpPr>
          <p:cNvPr id="66" name="Google Shape;66;p15"/>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
        <p:nvSpPr>
          <p:cNvPr id="67" name="Google Shape;67;p15"/>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600"/>
              <a:buChar char="●"/>
              <a:defRPr sz="1300"/>
            </a:lvl1pPr>
            <a:lvl2pPr lvl="1" algn="l">
              <a:spcBef>
                <a:spcPts val="0"/>
              </a:spcBef>
              <a:spcAft>
                <a:spcPts val="0"/>
              </a:spcAft>
              <a:buSzPts val="1300"/>
              <a:buNone/>
              <a:defRPr sz="1300"/>
            </a:lvl2pPr>
            <a:lvl3pPr lvl="2" algn="l">
              <a:spcBef>
                <a:spcPts val="0"/>
              </a:spcBef>
              <a:spcAft>
                <a:spcPts val="0"/>
              </a:spcAft>
              <a:buSzPts val="1300"/>
              <a:buNone/>
              <a:defRPr sz="1300"/>
            </a:lvl3pPr>
            <a:lvl4pPr lvl="3" algn="l">
              <a:spcBef>
                <a:spcPts val="0"/>
              </a:spcBef>
              <a:spcAft>
                <a:spcPts val="0"/>
              </a:spcAft>
              <a:buSzPts val="1300"/>
              <a:buNone/>
              <a:defRPr sz="1300"/>
            </a:lvl4pPr>
            <a:lvl5pPr lvl="4" algn="l">
              <a:spcBef>
                <a:spcPts val="0"/>
              </a:spcBef>
              <a:spcAft>
                <a:spcPts val="0"/>
              </a:spcAft>
              <a:buSzPts val="1300"/>
              <a:buNone/>
              <a:defRPr sz="1300"/>
            </a:lvl5pPr>
            <a:lvl6pPr lvl="5" algn="l">
              <a:spcBef>
                <a:spcPts val="0"/>
              </a:spcBef>
              <a:spcAft>
                <a:spcPts val="0"/>
              </a:spcAft>
              <a:buSzPts val="1300"/>
              <a:buNone/>
              <a:defRPr sz="1300"/>
            </a:lvl6pPr>
            <a:lvl7pPr lvl="6" algn="l">
              <a:spcBef>
                <a:spcPts val="0"/>
              </a:spcBef>
              <a:spcAft>
                <a:spcPts val="0"/>
              </a:spcAft>
              <a:buSzPts val="1300"/>
              <a:buNone/>
              <a:defRPr sz="1300"/>
            </a:lvl7pPr>
            <a:lvl8pPr lvl="7" algn="l">
              <a:spcBef>
                <a:spcPts val="0"/>
              </a:spcBef>
              <a:spcAft>
                <a:spcPts val="0"/>
              </a:spcAft>
              <a:buSzPts val="1300"/>
              <a:buNone/>
              <a:defRPr sz="1300"/>
            </a:lvl8pPr>
            <a:lvl9pPr lvl="8" algn="l">
              <a:spcBef>
                <a:spcPts val="0"/>
              </a:spcBef>
              <a:spcAft>
                <a:spcPts val="0"/>
              </a:spcAft>
              <a:buSzPts val="1300"/>
              <a:buNone/>
              <a:defRPr sz="13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1">
  <p:cSld name="TITLE_2">
    <p:spTree>
      <p:nvGrpSpPr>
        <p:cNvPr id="68" name="Shape 68"/>
        <p:cNvGrpSpPr/>
        <p:nvPr/>
      </p:nvGrpSpPr>
      <p:grpSpPr>
        <a:xfrm>
          <a:off x="0" y="0"/>
          <a:ext cx="0" cy="0"/>
          <a:chOff x="0" y="0"/>
          <a:chExt cx="0" cy="0"/>
        </a:xfrm>
      </p:grpSpPr>
      <p:sp>
        <p:nvSpPr>
          <p:cNvPr id="69" name="Google Shape;69;p16"/>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70" name="Google Shape;70;p16"/>
          <p:cNvSpPr txBox="1"/>
          <p:nvPr>
            <p:ph idx="1" type="subTitle"/>
          </p:nvPr>
        </p:nvSpPr>
        <p:spPr>
          <a:xfrm>
            <a:off x="456662" y="1372834"/>
            <a:ext cx="8228400" cy="2982600"/>
          </a:xfrm>
          <a:prstGeom prst="rect">
            <a:avLst/>
          </a:prstGeom>
          <a:noFill/>
          <a:ln>
            <a:noFill/>
          </a:ln>
        </p:spPr>
        <p:txBody>
          <a:bodyPr anchorCtr="0" anchor="ctr" bIns="0" lIns="0" spcFirstLastPara="1" rIns="0" wrap="square" tIns="0">
            <a:noAutofit/>
          </a:bodyPr>
          <a:lstStyle>
            <a:lvl1pPr lvl="0" algn="l">
              <a:lnSpc>
                <a:spcPct val="90000"/>
              </a:lnSpc>
              <a:spcBef>
                <a:spcPts val="900"/>
              </a:spcBef>
              <a:spcAft>
                <a:spcPts val="0"/>
              </a:spcAft>
              <a:buClr>
                <a:schemeClr val="dk1"/>
              </a:buClr>
              <a:buSzPts val="1600"/>
              <a:buChar char="•"/>
              <a:defRPr/>
            </a:lvl1pPr>
            <a:lvl2pPr lvl="1" algn="l">
              <a:lnSpc>
                <a:spcPct val="90000"/>
              </a:lnSpc>
              <a:spcBef>
                <a:spcPts val="500"/>
              </a:spcBef>
              <a:spcAft>
                <a:spcPts val="0"/>
              </a:spcAft>
              <a:buClr>
                <a:schemeClr val="dk1"/>
              </a:buClr>
              <a:buSzPts val="1600"/>
              <a:buChar char="•"/>
              <a:defRPr/>
            </a:lvl2pPr>
            <a:lvl3pPr lvl="2" algn="l">
              <a:lnSpc>
                <a:spcPct val="90000"/>
              </a:lnSpc>
              <a:spcBef>
                <a:spcPts val="500"/>
              </a:spcBef>
              <a:spcAft>
                <a:spcPts val="0"/>
              </a:spcAft>
              <a:buClr>
                <a:schemeClr val="dk1"/>
              </a:buClr>
              <a:buSzPts val="1600"/>
              <a:buChar char="•"/>
              <a:defRPr/>
            </a:lvl3pPr>
            <a:lvl4pPr lvl="3" algn="l">
              <a:lnSpc>
                <a:spcPct val="90000"/>
              </a:lnSpc>
              <a:spcBef>
                <a:spcPts val="500"/>
              </a:spcBef>
              <a:spcAft>
                <a:spcPts val="0"/>
              </a:spcAft>
              <a:buClr>
                <a:schemeClr val="dk1"/>
              </a:buClr>
              <a:buSzPts val="1600"/>
              <a:buChar char="•"/>
              <a:defRPr/>
            </a:lvl4pPr>
            <a:lvl5pPr lvl="4" algn="l">
              <a:lnSpc>
                <a:spcPct val="90000"/>
              </a:lnSpc>
              <a:spcBef>
                <a:spcPts val="500"/>
              </a:spcBef>
              <a:spcAft>
                <a:spcPts val="0"/>
              </a:spcAft>
              <a:buClr>
                <a:schemeClr val="dk1"/>
              </a:buClr>
              <a:buSzPts val="1600"/>
              <a:buChar char="•"/>
              <a:defRPr/>
            </a:lvl5pPr>
            <a:lvl6pPr lvl="5" algn="l">
              <a:lnSpc>
                <a:spcPct val="90000"/>
              </a:lnSpc>
              <a:spcBef>
                <a:spcPts val="500"/>
              </a:spcBef>
              <a:spcAft>
                <a:spcPts val="0"/>
              </a:spcAft>
              <a:buClr>
                <a:schemeClr val="dk1"/>
              </a:buClr>
              <a:buSzPts val="1600"/>
              <a:buChar char="•"/>
              <a:defRPr/>
            </a:lvl6pPr>
            <a:lvl7pPr lvl="6" algn="l">
              <a:lnSpc>
                <a:spcPct val="90000"/>
              </a:lnSpc>
              <a:spcBef>
                <a:spcPts val="500"/>
              </a:spcBef>
              <a:spcAft>
                <a:spcPts val="0"/>
              </a:spcAft>
              <a:buClr>
                <a:schemeClr val="dk1"/>
              </a:buClr>
              <a:buSzPts val="1600"/>
              <a:buChar char="•"/>
              <a:defRPr/>
            </a:lvl7pPr>
            <a:lvl8pPr lvl="7" algn="l">
              <a:lnSpc>
                <a:spcPct val="90000"/>
              </a:lnSpc>
              <a:spcBef>
                <a:spcPts val="500"/>
              </a:spcBef>
              <a:spcAft>
                <a:spcPts val="0"/>
              </a:spcAft>
              <a:buClr>
                <a:schemeClr val="dk1"/>
              </a:buClr>
              <a:buSzPts val="1600"/>
              <a:buChar char="•"/>
              <a:defRPr/>
            </a:lvl8pPr>
            <a:lvl9pPr lvl="8" algn="l">
              <a:lnSpc>
                <a:spcPct val="90000"/>
              </a:lnSpc>
              <a:spcBef>
                <a:spcPts val="500"/>
              </a:spcBef>
              <a:spcAft>
                <a:spcPts val="0"/>
              </a:spcAft>
              <a:buClr>
                <a:schemeClr val="dk1"/>
              </a:buClr>
              <a:buSzPts val="1600"/>
              <a:buChar char="•"/>
              <a:defRPr/>
            </a:lvl9pPr>
          </a:lstStyle>
          <a:p/>
        </p:txBody>
      </p:sp>
      <p:sp>
        <p:nvSpPr>
          <p:cNvPr id="71" name="Google Shape;71;p16"/>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600"/>
              <a:buNone/>
              <a:defRPr sz="1300"/>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
        <p:nvSpPr>
          <p:cNvPr id="72" name="Google Shape;72;p16"/>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6"/>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None/>
              <a:defRPr sz="1300"/>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titleOnly">
  <p:cSld name="TITLE_ONLY">
    <p:spTree>
      <p:nvGrpSpPr>
        <p:cNvPr id="80" name="Shape 80"/>
        <p:cNvGrpSpPr/>
        <p:nvPr/>
      </p:nvGrpSpPr>
      <p:grpSpPr>
        <a:xfrm>
          <a:off x="0" y="0"/>
          <a:ext cx="0" cy="0"/>
          <a:chOff x="0" y="0"/>
          <a:chExt cx="0" cy="0"/>
        </a:xfrm>
      </p:grpSpPr>
      <p:sp>
        <p:nvSpPr>
          <p:cNvPr id="81" name="Google Shape;81;p18"/>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82" name="Google Shape;82;p18"/>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
        <p:nvSpPr>
          <p:cNvPr id="83" name="Google Shape;83;p18"/>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8"/>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tx">
  <p:cSld name="TITLE_AND_BODY">
    <p:spTree>
      <p:nvGrpSpPr>
        <p:cNvPr id="85" name="Shape 85"/>
        <p:cNvGrpSpPr/>
        <p:nvPr/>
      </p:nvGrpSpPr>
      <p:grpSpPr>
        <a:xfrm>
          <a:off x="0" y="0"/>
          <a:ext cx="0" cy="0"/>
          <a:chOff x="0" y="0"/>
          <a:chExt cx="0" cy="0"/>
        </a:xfrm>
      </p:grpSpPr>
      <p:sp>
        <p:nvSpPr>
          <p:cNvPr id="86" name="Google Shape;86;p19"/>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87" name="Google Shape;87;p19"/>
          <p:cNvSpPr txBox="1"/>
          <p:nvPr>
            <p:ph idx="1" type="body"/>
          </p:nvPr>
        </p:nvSpPr>
        <p:spPr>
          <a:xfrm>
            <a:off x="456662" y="1372834"/>
            <a:ext cx="8228400" cy="298260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88" name="Google Shape;88;p19"/>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
        <p:nvSpPr>
          <p:cNvPr id="89" name="Google Shape;89;p19"/>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19"/>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1" name="Shape 91"/>
        <p:cNvGrpSpPr/>
        <p:nvPr/>
      </p:nvGrpSpPr>
      <p:grpSpPr>
        <a:xfrm>
          <a:off x="0" y="0"/>
          <a:ext cx="0" cy="0"/>
          <a:chOff x="0" y="0"/>
          <a:chExt cx="0" cy="0"/>
        </a:xfrm>
      </p:grpSpPr>
      <p:sp>
        <p:nvSpPr>
          <p:cNvPr id="92" name="Google Shape;92;p20"/>
          <p:cNvSpPr txBox="1"/>
          <p:nvPr>
            <p:ph type="title"/>
          </p:nvPr>
        </p:nvSpPr>
        <p:spPr>
          <a:xfrm>
            <a:off x="456662" y="386080"/>
            <a:ext cx="8228400" cy="8586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1500"/>
              <a:buFont typeface="Montserrat Black"/>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93" name="Google Shape;93;p20"/>
          <p:cNvSpPr txBox="1"/>
          <p:nvPr>
            <p:ph idx="1" type="body"/>
          </p:nvPr>
        </p:nvSpPr>
        <p:spPr>
          <a:xfrm>
            <a:off x="456662" y="1372838"/>
            <a:ext cx="8228400" cy="2982600"/>
          </a:xfrm>
          <a:prstGeom prst="rect">
            <a:avLst/>
          </a:prstGeom>
          <a:noFill/>
          <a:ln>
            <a:noFill/>
          </a:ln>
        </p:spPr>
        <p:txBody>
          <a:bodyPr anchorCtr="0" anchor="t" bIns="0" lIns="0" spcFirstLastPara="1" rIns="0" wrap="square" tIns="0">
            <a:noAutofit/>
          </a:bodyPr>
          <a:lstStyle>
            <a:lvl1pPr indent="-323850" lvl="0" marL="457200" algn="l">
              <a:lnSpc>
                <a:spcPct val="90000"/>
              </a:lnSpc>
              <a:spcBef>
                <a:spcPts val="900"/>
              </a:spcBef>
              <a:spcAft>
                <a:spcPts val="0"/>
              </a:spcAft>
              <a:buClr>
                <a:schemeClr val="dk1"/>
              </a:buClr>
              <a:buSzPts val="1500"/>
              <a:buChar char="•"/>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94" name="Google Shape;94;p20"/>
          <p:cNvSpPr txBox="1"/>
          <p:nvPr>
            <p:ph idx="10" type="dt"/>
          </p:nvPr>
        </p:nvSpPr>
        <p:spPr>
          <a:xfrm>
            <a:off x="829701" y="4623486"/>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500"/>
              <a:buFont typeface="Times New Roman"/>
              <a:buNone/>
              <a:defRPr/>
            </a:lvl1pPr>
            <a:lvl2pPr lvl="1" algn="l">
              <a:spcBef>
                <a:spcPts val="0"/>
              </a:spcBef>
              <a:spcAft>
                <a:spcPts val="0"/>
              </a:spcAft>
              <a:buClr>
                <a:schemeClr val="dk1"/>
              </a:buClr>
              <a:buSzPts val="1200"/>
              <a:buFont typeface="Montserrat"/>
              <a:buNone/>
              <a:defRPr/>
            </a:lvl2pPr>
            <a:lvl3pPr lvl="2" algn="l">
              <a:spcBef>
                <a:spcPts val="0"/>
              </a:spcBef>
              <a:spcAft>
                <a:spcPts val="0"/>
              </a:spcAft>
              <a:buClr>
                <a:schemeClr val="dk1"/>
              </a:buClr>
              <a:buSzPts val="1200"/>
              <a:buFont typeface="Montserrat"/>
              <a:buNone/>
              <a:defRPr/>
            </a:lvl3pPr>
            <a:lvl4pPr lvl="3" algn="l">
              <a:spcBef>
                <a:spcPts val="0"/>
              </a:spcBef>
              <a:spcAft>
                <a:spcPts val="0"/>
              </a:spcAft>
              <a:buClr>
                <a:schemeClr val="dk1"/>
              </a:buClr>
              <a:buSzPts val="1200"/>
              <a:buFont typeface="Montserrat"/>
              <a:buNone/>
              <a:defRPr/>
            </a:lvl4pPr>
            <a:lvl5pPr lvl="4" algn="l">
              <a:spcBef>
                <a:spcPts val="0"/>
              </a:spcBef>
              <a:spcAft>
                <a:spcPts val="0"/>
              </a:spcAft>
              <a:buClr>
                <a:schemeClr val="dk1"/>
              </a:buClr>
              <a:buSzPts val="1200"/>
              <a:buFont typeface="Montserrat"/>
              <a:buNone/>
              <a:defRPr/>
            </a:lvl5pPr>
            <a:lvl6pPr lvl="5" algn="l">
              <a:spcBef>
                <a:spcPts val="0"/>
              </a:spcBef>
              <a:spcAft>
                <a:spcPts val="0"/>
              </a:spcAft>
              <a:buClr>
                <a:schemeClr val="dk1"/>
              </a:buClr>
              <a:buSzPts val="1200"/>
              <a:buFont typeface="Montserrat"/>
              <a:buNone/>
              <a:defRPr/>
            </a:lvl6pPr>
            <a:lvl7pPr lvl="6" algn="l">
              <a:spcBef>
                <a:spcPts val="0"/>
              </a:spcBef>
              <a:spcAft>
                <a:spcPts val="0"/>
              </a:spcAft>
              <a:buClr>
                <a:schemeClr val="dk1"/>
              </a:buClr>
              <a:buSzPts val="1200"/>
              <a:buFont typeface="Montserrat"/>
              <a:buNone/>
              <a:defRPr/>
            </a:lvl7pPr>
            <a:lvl8pPr lvl="7" algn="l">
              <a:spcBef>
                <a:spcPts val="0"/>
              </a:spcBef>
              <a:spcAft>
                <a:spcPts val="0"/>
              </a:spcAft>
              <a:buClr>
                <a:schemeClr val="dk1"/>
              </a:buClr>
              <a:buSzPts val="1200"/>
              <a:buFont typeface="Montserrat"/>
              <a:buNone/>
              <a:defRPr/>
            </a:lvl8pPr>
            <a:lvl9pPr lvl="8" algn="l">
              <a:spcBef>
                <a:spcPts val="0"/>
              </a:spcBef>
              <a:spcAft>
                <a:spcPts val="0"/>
              </a:spcAft>
              <a:buClr>
                <a:schemeClr val="dk1"/>
              </a:buClr>
              <a:buSzPts val="1200"/>
              <a:buFont typeface="Montserrat"/>
              <a:buNone/>
              <a:defRPr/>
            </a:lvl9pPr>
          </a:lstStyle>
          <a:p/>
        </p:txBody>
      </p:sp>
      <p:sp>
        <p:nvSpPr>
          <p:cNvPr id="95" name="Google Shape;95;p20"/>
          <p:cNvSpPr txBox="1"/>
          <p:nvPr>
            <p:ph idx="11" type="ftr"/>
          </p:nvPr>
        </p:nvSpPr>
        <p:spPr>
          <a:xfrm>
            <a:off x="3324686" y="4623486"/>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500"/>
              <a:buFont typeface="Times New Roman"/>
              <a:buNone/>
              <a:defRPr/>
            </a:lvl1pPr>
            <a:lvl2pPr lvl="1" algn="l">
              <a:spcBef>
                <a:spcPts val="0"/>
              </a:spcBef>
              <a:spcAft>
                <a:spcPts val="0"/>
              </a:spcAft>
              <a:buClr>
                <a:schemeClr val="dk1"/>
              </a:buClr>
              <a:buSzPts val="1200"/>
              <a:buFont typeface="Montserrat"/>
              <a:buNone/>
              <a:defRPr/>
            </a:lvl2pPr>
            <a:lvl3pPr lvl="2" algn="l">
              <a:spcBef>
                <a:spcPts val="0"/>
              </a:spcBef>
              <a:spcAft>
                <a:spcPts val="0"/>
              </a:spcAft>
              <a:buClr>
                <a:schemeClr val="dk1"/>
              </a:buClr>
              <a:buSzPts val="1200"/>
              <a:buFont typeface="Montserrat"/>
              <a:buNone/>
              <a:defRPr/>
            </a:lvl3pPr>
            <a:lvl4pPr lvl="3" algn="l">
              <a:spcBef>
                <a:spcPts val="0"/>
              </a:spcBef>
              <a:spcAft>
                <a:spcPts val="0"/>
              </a:spcAft>
              <a:buClr>
                <a:schemeClr val="dk1"/>
              </a:buClr>
              <a:buSzPts val="1200"/>
              <a:buFont typeface="Montserrat"/>
              <a:buNone/>
              <a:defRPr/>
            </a:lvl4pPr>
            <a:lvl5pPr lvl="4" algn="l">
              <a:spcBef>
                <a:spcPts val="0"/>
              </a:spcBef>
              <a:spcAft>
                <a:spcPts val="0"/>
              </a:spcAft>
              <a:buClr>
                <a:schemeClr val="dk1"/>
              </a:buClr>
              <a:buSzPts val="1200"/>
              <a:buFont typeface="Montserrat"/>
              <a:buNone/>
              <a:defRPr/>
            </a:lvl5pPr>
            <a:lvl6pPr lvl="5" algn="l">
              <a:spcBef>
                <a:spcPts val="0"/>
              </a:spcBef>
              <a:spcAft>
                <a:spcPts val="0"/>
              </a:spcAft>
              <a:buClr>
                <a:schemeClr val="dk1"/>
              </a:buClr>
              <a:buSzPts val="1200"/>
              <a:buFont typeface="Montserrat"/>
              <a:buNone/>
              <a:defRPr/>
            </a:lvl6pPr>
            <a:lvl7pPr lvl="6" algn="l">
              <a:spcBef>
                <a:spcPts val="0"/>
              </a:spcBef>
              <a:spcAft>
                <a:spcPts val="0"/>
              </a:spcAft>
              <a:buClr>
                <a:schemeClr val="dk1"/>
              </a:buClr>
              <a:buSzPts val="1200"/>
              <a:buFont typeface="Montserrat"/>
              <a:buNone/>
              <a:defRPr/>
            </a:lvl7pPr>
            <a:lvl8pPr lvl="7" algn="l">
              <a:spcBef>
                <a:spcPts val="0"/>
              </a:spcBef>
              <a:spcAft>
                <a:spcPts val="0"/>
              </a:spcAft>
              <a:buClr>
                <a:schemeClr val="dk1"/>
              </a:buClr>
              <a:buSzPts val="1200"/>
              <a:buFont typeface="Montserrat"/>
              <a:buNone/>
              <a:defRPr/>
            </a:lvl8pPr>
            <a:lvl9pPr lvl="8" algn="l">
              <a:spcBef>
                <a:spcPts val="0"/>
              </a:spcBef>
              <a:spcAft>
                <a:spcPts val="0"/>
              </a:spcAft>
              <a:buClr>
                <a:schemeClr val="dk1"/>
              </a:buClr>
              <a:buSzPts val="1200"/>
              <a:buFont typeface="Montserrat"/>
              <a:buNone/>
              <a:defRPr/>
            </a:lvl9pPr>
          </a:lstStyle>
          <a:p/>
        </p:txBody>
      </p:sp>
      <p:sp>
        <p:nvSpPr>
          <p:cNvPr id="96" name="Google Shape;96;p20"/>
          <p:cNvSpPr txBox="1"/>
          <p:nvPr>
            <p:ph idx="12" type="sldNum"/>
          </p:nvPr>
        </p:nvSpPr>
        <p:spPr>
          <a:xfrm>
            <a:off x="6555294" y="4685546"/>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2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title">
  <p:cSld name="TITLE">
    <p:spTree>
      <p:nvGrpSpPr>
        <p:cNvPr id="97" name="Shape 97"/>
        <p:cNvGrpSpPr/>
        <p:nvPr/>
      </p:nvGrpSpPr>
      <p:grpSpPr>
        <a:xfrm>
          <a:off x="0" y="0"/>
          <a:ext cx="0" cy="0"/>
          <a:chOff x="0" y="0"/>
          <a:chExt cx="0" cy="0"/>
        </a:xfrm>
      </p:grpSpPr>
      <p:sp>
        <p:nvSpPr>
          <p:cNvPr id="98" name="Google Shape;98;p21"/>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99" name="Google Shape;99;p21"/>
          <p:cNvSpPr txBox="1"/>
          <p:nvPr>
            <p:ph idx="1" type="subTitle"/>
          </p:nvPr>
        </p:nvSpPr>
        <p:spPr>
          <a:xfrm>
            <a:off x="456662" y="1372834"/>
            <a:ext cx="8228400" cy="2982600"/>
          </a:xfrm>
          <a:prstGeom prst="rect">
            <a:avLst/>
          </a:prstGeom>
          <a:noFill/>
          <a:ln>
            <a:noFill/>
          </a:ln>
        </p:spPr>
        <p:txBody>
          <a:bodyPr anchorCtr="0" anchor="ctr" bIns="0" lIns="0" spcFirstLastPara="1" rIns="0" wrap="square" tIns="0">
            <a:noAutofit/>
          </a:bodyPr>
          <a:lstStyle>
            <a:lvl1pPr lvl="0" algn="l">
              <a:lnSpc>
                <a:spcPct val="90000"/>
              </a:lnSpc>
              <a:spcBef>
                <a:spcPts val="900"/>
              </a:spcBef>
              <a:spcAft>
                <a:spcPts val="0"/>
              </a:spcAft>
              <a:buClr>
                <a:schemeClr val="dk1"/>
              </a:buClr>
              <a:buSzPts val="1600"/>
              <a:buChar char="•"/>
              <a:defRPr/>
            </a:lvl1pPr>
            <a:lvl2pPr lvl="1" algn="l">
              <a:lnSpc>
                <a:spcPct val="90000"/>
              </a:lnSpc>
              <a:spcBef>
                <a:spcPts val="500"/>
              </a:spcBef>
              <a:spcAft>
                <a:spcPts val="0"/>
              </a:spcAft>
              <a:buClr>
                <a:schemeClr val="dk1"/>
              </a:buClr>
              <a:buSzPts val="1600"/>
              <a:buChar char="•"/>
              <a:defRPr/>
            </a:lvl2pPr>
            <a:lvl3pPr lvl="2" algn="l">
              <a:lnSpc>
                <a:spcPct val="90000"/>
              </a:lnSpc>
              <a:spcBef>
                <a:spcPts val="500"/>
              </a:spcBef>
              <a:spcAft>
                <a:spcPts val="0"/>
              </a:spcAft>
              <a:buClr>
                <a:schemeClr val="dk1"/>
              </a:buClr>
              <a:buSzPts val="1600"/>
              <a:buChar char="•"/>
              <a:defRPr/>
            </a:lvl3pPr>
            <a:lvl4pPr lvl="3" algn="l">
              <a:lnSpc>
                <a:spcPct val="90000"/>
              </a:lnSpc>
              <a:spcBef>
                <a:spcPts val="500"/>
              </a:spcBef>
              <a:spcAft>
                <a:spcPts val="0"/>
              </a:spcAft>
              <a:buClr>
                <a:schemeClr val="dk1"/>
              </a:buClr>
              <a:buSzPts val="1600"/>
              <a:buChar char="•"/>
              <a:defRPr/>
            </a:lvl4pPr>
            <a:lvl5pPr lvl="4" algn="l">
              <a:lnSpc>
                <a:spcPct val="90000"/>
              </a:lnSpc>
              <a:spcBef>
                <a:spcPts val="500"/>
              </a:spcBef>
              <a:spcAft>
                <a:spcPts val="0"/>
              </a:spcAft>
              <a:buClr>
                <a:schemeClr val="dk1"/>
              </a:buClr>
              <a:buSzPts val="1600"/>
              <a:buChar char="•"/>
              <a:defRPr/>
            </a:lvl5pPr>
            <a:lvl6pPr lvl="5" algn="l">
              <a:lnSpc>
                <a:spcPct val="90000"/>
              </a:lnSpc>
              <a:spcBef>
                <a:spcPts val="500"/>
              </a:spcBef>
              <a:spcAft>
                <a:spcPts val="0"/>
              </a:spcAft>
              <a:buClr>
                <a:schemeClr val="dk1"/>
              </a:buClr>
              <a:buSzPts val="1600"/>
              <a:buChar char="•"/>
              <a:defRPr/>
            </a:lvl6pPr>
            <a:lvl7pPr lvl="6" algn="l">
              <a:lnSpc>
                <a:spcPct val="90000"/>
              </a:lnSpc>
              <a:spcBef>
                <a:spcPts val="500"/>
              </a:spcBef>
              <a:spcAft>
                <a:spcPts val="0"/>
              </a:spcAft>
              <a:buClr>
                <a:schemeClr val="dk1"/>
              </a:buClr>
              <a:buSzPts val="1600"/>
              <a:buChar char="•"/>
              <a:defRPr/>
            </a:lvl7pPr>
            <a:lvl8pPr lvl="7" algn="l">
              <a:lnSpc>
                <a:spcPct val="90000"/>
              </a:lnSpc>
              <a:spcBef>
                <a:spcPts val="500"/>
              </a:spcBef>
              <a:spcAft>
                <a:spcPts val="0"/>
              </a:spcAft>
              <a:buClr>
                <a:schemeClr val="dk1"/>
              </a:buClr>
              <a:buSzPts val="1600"/>
              <a:buChar char="•"/>
              <a:defRPr/>
            </a:lvl8pPr>
            <a:lvl9pPr lvl="8" algn="l">
              <a:lnSpc>
                <a:spcPct val="90000"/>
              </a:lnSpc>
              <a:spcBef>
                <a:spcPts val="500"/>
              </a:spcBef>
              <a:spcAft>
                <a:spcPts val="0"/>
              </a:spcAft>
              <a:buClr>
                <a:schemeClr val="dk1"/>
              </a:buClr>
              <a:buSzPts val="1600"/>
              <a:buChar char="•"/>
              <a:defRPr/>
            </a:lvl9pPr>
          </a:lstStyle>
          <a:p/>
        </p:txBody>
      </p:sp>
      <p:sp>
        <p:nvSpPr>
          <p:cNvPr id="100" name="Google Shape;100;p21"/>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
        <p:nvSpPr>
          <p:cNvPr id="101" name="Google Shape;101;p21"/>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21"/>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1E74AC"/>
              </a:buClr>
              <a:buSzPts val="3600"/>
              <a:buFont typeface="Montserrat Medium"/>
              <a:buNone/>
              <a:defRPr sz="3600">
                <a:solidFill>
                  <a:srgbClr val="1E74AC"/>
                </a:solidFill>
                <a:latin typeface="Montserrat Medium"/>
                <a:ea typeface="Montserrat Medium"/>
                <a:cs typeface="Montserrat Medium"/>
                <a:sym typeface="Montserrat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blank">
  <p:cSld name="BLANK">
    <p:spTree>
      <p:nvGrpSpPr>
        <p:cNvPr id="103" name="Shape 103"/>
        <p:cNvGrpSpPr/>
        <p:nvPr/>
      </p:nvGrpSpPr>
      <p:grpSpPr>
        <a:xfrm>
          <a:off x="0" y="0"/>
          <a:ext cx="0" cy="0"/>
          <a:chOff x="0" y="0"/>
          <a:chExt cx="0" cy="0"/>
        </a:xfrm>
      </p:grpSpPr>
      <p:sp>
        <p:nvSpPr>
          <p:cNvPr id="104" name="Google Shape;104;p22"/>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
        <p:nvSpPr>
          <p:cNvPr id="105" name="Google Shape;105;p22"/>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1pPr>
            <a:lvl2pPr indent="0" lvl="1"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2pPr>
            <a:lvl3pPr indent="0" lvl="2"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3pPr>
            <a:lvl4pPr indent="0" lvl="3"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4pPr>
            <a:lvl5pPr indent="0" lvl="4"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5pPr>
            <a:lvl6pPr indent="0" lvl="5"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6pPr>
            <a:lvl7pPr indent="0" lvl="6"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7pPr>
            <a:lvl8pPr indent="0" lvl="7"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8pPr>
            <a:lvl9pPr indent="0" lvl="8" marL="0" algn="r">
              <a:spcBef>
                <a:spcPts val="0"/>
              </a:spcBef>
              <a:buClr>
                <a:srgbClr val="000000"/>
              </a:buClr>
              <a:buSzPts val="1300"/>
              <a:buFont typeface="Times New Roman"/>
              <a:buNone/>
              <a:defRPr b="0" sz="1300" u="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2"/>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spcBef>
                <a:spcPts val="0"/>
              </a:spcBef>
              <a:spcAft>
                <a:spcPts val="0"/>
              </a:spcAft>
              <a:buClr>
                <a:srgbClr val="000000"/>
              </a:buClr>
              <a:buSzPts val="16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titleOnly">
  <p:cSld name="TITLE_ONLY">
    <p:spTree>
      <p:nvGrpSpPr>
        <p:cNvPr id="113" name="Shape 113"/>
        <p:cNvGrpSpPr/>
        <p:nvPr/>
      </p:nvGrpSpPr>
      <p:grpSpPr>
        <a:xfrm>
          <a:off x="0" y="0"/>
          <a:ext cx="0" cy="0"/>
          <a:chOff x="0" y="0"/>
          <a:chExt cx="0" cy="0"/>
        </a:xfrm>
      </p:grpSpPr>
      <p:sp>
        <p:nvSpPr>
          <p:cNvPr id="114" name="Google Shape;114;p24"/>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15" name="Google Shape;115;p24"/>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16" name="Google Shape;116;p24"/>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4"/>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tx">
  <p:cSld name="TITLE_AND_BODY">
    <p:spTree>
      <p:nvGrpSpPr>
        <p:cNvPr id="118" name="Shape 118"/>
        <p:cNvGrpSpPr/>
        <p:nvPr/>
      </p:nvGrpSpPr>
      <p:grpSpPr>
        <a:xfrm>
          <a:off x="0" y="0"/>
          <a:ext cx="0" cy="0"/>
          <a:chOff x="0" y="0"/>
          <a:chExt cx="0" cy="0"/>
        </a:xfrm>
      </p:grpSpPr>
      <p:sp>
        <p:nvSpPr>
          <p:cNvPr id="119" name="Google Shape;119;p25"/>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20" name="Google Shape;120;p25"/>
          <p:cNvSpPr txBox="1"/>
          <p:nvPr>
            <p:ph idx="1" type="body"/>
          </p:nvPr>
        </p:nvSpPr>
        <p:spPr>
          <a:xfrm>
            <a:off x="456662" y="1372834"/>
            <a:ext cx="8228400" cy="2982600"/>
          </a:xfrm>
          <a:prstGeom prst="rect">
            <a:avLst/>
          </a:prstGeom>
          <a:noFill/>
          <a:ln>
            <a:noFill/>
          </a:ln>
        </p:spPr>
        <p:txBody>
          <a:bodyPr anchorCtr="0" anchor="t" bIns="0" lIns="0" spcFirstLastPara="1" rIns="0" wrap="square" tIns="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500"/>
              </a:spcBef>
              <a:spcAft>
                <a:spcPts val="0"/>
              </a:spcAft>
              <a:buClr>
                <a:schemeClr val="dk1"/>
              </a:buClr>
              <a:buSzPts val="1600"/>
              <a:buChar char="•"/>
              <a:defRPr/>
            </a:lvl2pPr>
            <a:lvl3pPr indent="-330200" lvl="2" marL="1371600" algn="l">
              <a:lnSpc>
                <a:spcPct val="90000"/>
              </a:lnSpc>
              <a:spcBef>
                <a:spcPts val="500"/>
              </a:spcBef>
              <a:spcAft>
                <a:spcPts val="0"/>
              </a:spcAft>
              <a:buClr>
                <a:schemeClr val="dk1"/>
              </a:buClr>
              <a:buSzPts val="1600"/>
              <a:buChar char="•"/>
              <a:defRPr/>
            </a:lvl3pPr>
            <a:lvl4pPr indent="-330200" lvl="3" marL="1828800" algn="l">
              <a:lnSpc>
                <a:spcPct val="90000"/>
              </a:lnSpc>
              <a:spcBef>
                <a:spcPts val="500"/>
              </a:spcBef>
              <a:spcAft>
                <a:spcPts val="0"/>
              </a:spcAft>
              <a:buClr>
                <a:schemeClr val="dk1"/>
              </a:buClr>
              <a:buSzPts val="1600"/>
              <a:buChar char="•"/>
              <a:defRPr/>
            </a:lvl4pPr>
            <a:lvl5pPr indent="-330200" lvl="4" marL="2286000" algn="l">
              <a:lnSpc>
                <a:spcPct val="90000"/>
              </a:lnSpc>
              <a:spcBef>
                <a:spcPts val="500"/>
              </a:spcBef>
              <a:spcAft>
                <a:spcPts val="0"/>
              </a:spcAft>
              <a:buClr>
                <a:schemeClr val="dk1"/>
              </a:buClr>
              <a:buSzPts val="1600"/>
              <a:buChar char="•"/>
              <a:defRPr/>
            </a:lvl5pPr>
            <a:lvl6pPr indent="-330200" lvl="5" marL="2743200" algn="l">
              <a:lnSpc>
                <a:spcPct val="90000"/>
              </a:lnSpc>
              <a:spcBef>
                <a:spcPts val="500"/>
              </a:spcBef>
              <a:spcAft>
                <a:spcPts val="0"/>
              </a:spcAft>
              <a:buClr>
                <a:schemeClr val="dk1"/>
              </a:buClr>
              <a:buSzPts val="1600"/>
              <a:buChar char="•"/>
              <a:defRPr/>
            </a:lvl6pPr>
            <a:lvl7pPr indent="-330200" lvl="6" marL="3200400" algn="l">
              <a:lnSpc>
                <a:spcPct val="90000"/>
              </a:lnSpc>
              <a:spcBef>
                <a:spcPts val="500"/>
              </a:spcBef>
              <a:spcAft>
                <a:spcPts val="0"/>
              </a:spcAft>
              <a:buClr>
                <a:schemeClr val="dk1"/>
              </a:buClr>
              <a:buSzPts val="1600"/>
              <a:buChar char="•"/>
              <a:defRPr/>
            </a:lvl7pPr>
            <a:lvl8pPr indent="-330200" lvl="7" marL="3657600" algn="l">
              <a:lnSpc>
                <a:spcPct val="90000"/>
              </a:lnSpc>
              <a:spcBef>
                <a:spcPts val="500"/>
              </a:spcBef>
              <a:spcAft>
                <a:spcPts val="0"/>
              </a:spcAft>
              <a:buClr>
                <a:schemeClr val="dk1"/>
              </a:buClr>
              <a:buSzPts val="1600"/>
              <a:buChar char="•"/>
              <a:defRPr/>
            </a:lvl8pPr>
            <a:lvl9pPr indent="-330200" lvl="8" marL="4114800" algn="l">
              <a:lnSpc>
                <a:spcPct val="90000"/>
              </a:lnSpc>
              <a:spcBef>
                <a:spcPts val="500"/>
              </a:spcBef>
              <a:spcAft>
                <a:spcPts val="0"/>
              </a:spcAft>
              <a:buClr>
                <a:schemeClr val="dk1"/>
              </a:buClr>
              <a:buSzPts val="1600"/>
              <a:buChar char="•"/>
              <a:defRPr/>
            </a:lvl9pPr>
          </a:lstStyle>
          <a:p/>
        </p:txBody>
      </p:sp>
      <p:sp>
        <p:nvSpPr>
          <p:cNvPr id="121" name="Google Shape;121;p25"/>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22" name="Google Shape;122;p25"/>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123" name="Google Shape;123;p25"/>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6"/>
          <p:cNvSpPr txBox="1"/>
          <p:nvPr>
            <p:ph type="title"/>
          </p:nvPr>
        </p:nvSpPr>
        <p:spPr>
          <a:xfrm>
            <a:off x="456662" y="386080"/>
            <a:ext cx="8228400" cy="8586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1500"/>
              <a:buFont typeface="Montserrat Black"/>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6" name="Google Shape;126;p26"/>
          <p:cNvSpPr txBox="1"/>
          <p:nvPr>
            <p:ph idx="1" type="body"/>
          </p:nvPr>
        </p:nvSpPr>
        <p:spPr>
          <a:xfrm>
            <a:off x="456662" y="1372838"/>
            <a:ext cx="8228400" cy="2982600"/>
          </a:xfrm>
          <a:prstGeom prst="rect">
            <a:avLst/>
          </a:prstGeom>
          <a:noFill/>
          <a:ln>
            <a:noFill/>
          </a:ln>
        </p:spPr>
        <p:txBody>
          <a:bodyPr anchorCtr="0" anchor="t" bIns="0" lIns="0" spcFirstLastPara="1" rIns="0" wrap="square" tIns="0">
            <a:noAutofit/>
          </a:bodyPr>
          <a:lstStyle>
            <a:lvl1pPr indent="-323850" lvl="0" marL="457200" algn="l">
              <a:lnSpc>
                <a:spcPct val="90000"/>
              </a:lnSpc>
              <a:spcBef>
                <a:spcPts val="900"/>
              </a:spcBef>
              <a:spcAft>
                <a:spcPts val="0"/>
              </a:spcAft>
              <a:buClr>
                <a:schemeClr val="dk1"/>
              </a:buClr>
              <a:buSzPts val="1500"/>
              <a:buChar char="•"/>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127" name="Google Shape;127;p26"/>
          <p:cNvSpPr txBox="1"/>
          <p:nvPr>
            <p:ph idx="10" type="dt"/>
          </p:nvPr>
        </p:nvSpPr>
        <p:spPr>
          <a:xfrm>
            <a:off x="829701" y="4623486"/>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500"/>
              <a:buFont typeface="Times New Roman"/>
              <a:buNone/>
              <a:defRPr/>
            </a:lvl1pPr>
            <a:lvl2pPr lvl="1" algn="l">
              <a:lnSpc>
                <a:spcPct val="100000"/>
              </a:lnSpc>
              <a:spcBef>
                <a:spcPts val="0"/>
              </a:spcBef>
              <a:spcAft>
                <a:spcPts val="0"/>
              </a:spcAft>
              <a:buClr>
                <a:schemeClr val="dk1"/>
              </a:buClr>
              <a:buSzPts val="1200"/>
              <a:buFont typeface="Montserrat"/>
              <a:buNone/>
              <a:defRPr/>
            </a:lvl2pPr>
            <a:lvl3pPr lvl="2" algn="l">
              <a:lnSpc>
                <a:spcPct val="100000"/>
              </a:lnSpc>
              <a:spcBef>
                <a:spcPts val="0"/>
              </a:spcBef>
              <a:spcAft>
                <a:spcPts val="0"/>
              </a:spcAft>
              <a:buClr>
                <a:schemeClr val="dk1"/>
              </a:buClr>
              <a:buSzPts val="1200"/>
              <a:buFont typeface="Montserrat"/>
              <a:buNone/>
              <a:defRPr/>
            </a:lvl3pPr>
            <a:lvl4pPr lvl="3" algn="l">
              <a:lnSpc>
                <a:spcPct val="100000"/>
              </a:lnSpc>
              <a:spcBef>
                <a:spcPts val="0"/>
              </a:spcBef>
              <a:spcAft>
                <a:spcPts val="0"/>
              </a:spcAft>
              <a:buClr>
                <a:schemeClr val="dk1"/>
              </a:buClr>
              <a:buSzPts val="1200"/>
              <a:buFont typeface="Montserrat"/>
              <a:buNone/>
              <a:defRPr/>
            </a:lvl4pPr>
            <a:lvl5pPr lvl="4" algn="l">
              <a:lnSpc>
                <a:spcPct val="100000"/>
              </a:lnSpc>
              <a:spcBef>
                <a:spcPts val="0"/>
              </a:spcBef>
              <a:spcAft>
                <a:spcPts val="0"/>
              </a:spcAft>
              <a:buClr>
                <a:schemeClr val="dk1"/>
              </a:buClr>
              <a:buSzPts val="1200"/>
              <a:buFont typeface="Montserrat"/>
              <a:buNone/>
              <a:defRPr/>
            </a:lvl5pPr>
            <a:lvl6pPr lvl="5" algn="l">
              <a:lnSpc>
                <a:spcPct val="100000"/>
              </a:lnSpc>
              <a:spcBef>
                <a:spcPts val="0"/>
              </a:spcBef>
              <a:spcAft>
                <a:spcPts val="0"/>
              </a:spcAft>
              <a:buClr>
                <a:schemeClr val="dk1"/>
              </a:buClr>
              <a:buSzPts val="1200"/>
              <a:buFont typeface="Montserrat"/>
              <a:buNone/>
              <a:defRPr/>
            </a:lvl6pPr>
            <a:lvl7pPr lvl="6" algn="l">
              <a:lnSpc>
                <a:spcPct val="100000"/>
              </a:lnSpc>
              <a:spcBef>
                <a:spcPts val="0"/>
              </a:spcBef>
              <a:spcAft>
                <a:spcPts val="0"/>
              </a:spcAft>
              <a:buClr>
                <a:schemeClr val="dk1"/>
              </a:buClr>
              <a:buSzPts val="1200"/>
              <a:buFont typeface="Montserrat"/>
              <a:buNone/>
              <a:defRPr/>
            </a:lvl7pPr>
            <a:lvl8pPr lvl="7" algn="l">
              <a:lnSpc>
                <a:spcPct val="100000"/>
              </a:lnSpc>
              <a:spcBef>
                <a:spcPts val="0"/>
              </a:spcBef>
              <a:spcAft>
                <a:spcPts val="0"/>
              </a:spcAft>
              <a:buClr>
                <a:schemeClr val="dk1"/>
              </a:buClr>
              <a:buSzPts val="1200"/>
              <a:buFont typeface="Montserrat"/>
              <a:buNone/>
              <a:defRPr/>
            </a:lvl8pPr>
            <a:lvl9pPr lvl="8" algn="l">
              <a:lnSpc>
                <a:spcPct val="100000"/>
              </a:lnSpc>
              <a:spcBef>
                <a:spcPts val="0"/>
              </a:spcBef>
              <a:spcAft>
                <a:spcPts val="0"/>
              </a:spcAft>
              <a:buClr>
                <a:schemeClr val="dk1"/>
              </a:buClr>
              <a:buSzPts val="1200"/>
              <a:buFont typeface="Montserrat"/>
              <a:buNone/>
              <a:defRPr/>
            </a:lvl9pPr>
          </a:lstStyle>
          <a:p/>
        </p:txBody>
      </p:sp>
      <p:sp>
        <p:nvSpPr>
          <p:cNvPr id="128" name="Google Shape;128;p26"/>
          <p:cNvSpPr txBox="1"/>
          <p:nvPr>
            <p:ph idx="11" type="ftr"/>
          </p:nvPr>
        </p:nvSpPr>
        <p:spPr>
          <a:xfrm>
            <a:off x="3324686" y="4623486"/>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500"/>
              <a:buFont typeface="Times New Roman"/>
              <a:buNone/>
              <a:defRPr/>
            </a:lvl1pPr>
            <a:lvl2pPr lvl="1" algn="l">
              <a:lnSpc>
                <a:spcPct val="100000"/>
              </a:lnSpc>
              <a:spcBef>
                <a:spcPts val="0"/>
              </a:spcBef>
              <a:spcAft>
                <a:spcPts val="0"/>
              </a:spcAft>
              <a:buClr>
                <a:schemeClr val="dk1"/>
              </a:buClr>
              <a:buSzPts val="1200"/>
              <a:buFont typeface="Montserrat"/>
              <a:buNone/>
              <a:defRPr/>
            </a:lvl2pPr>
            <a:lvl3pPr lvl="2" algn="l">
              <a:lnSpc>
                <a:spcPct val="100000"/>
              </a:lnSpc>
              <a:spcBef>
                <a:spcPts val="0"/>
              </a:spcBef>
              <a:spcAft>
                <a:spcPts val="0"/>
              </a:spcAft>
              <a:buClr>
                <a:schemeClr val="dk1"/>
              </a:buClr>
              <a:buSzPts val="1200"/>
              <a:buFont typeface="Montserrat"/>
              <a:buNone/>
              <a:defRPr/>
            </a:lvl3pPr>
            <a:lvl4pPr lvl="3" algn="l">
              <a:lnSpc>
                <a:spcPct val="100000"/>
              </a:lnSpc>
              <a:spcBef>
                <a:spcPts val="0"/>
              </a:spcBef>
              <a:spcAft>
                <a:spcPts val="0"/>
              </a:spcAft>
              <a:buClr>
                <a:schemeClr val="dk1"/>
              </a:buClr>
              <a:buSzPts val="1200"/>
              <a:buFont typeface="Montserrat"/>
              <a:buNone/>
              <a:defRPr/>
            </a:lvl4pPr>
            <a:lvl5pPr lvl="4" algn="l">
              <a:lnSpc>
                <a:spcPct val="100000"/>
              </a:lnSpc>
              <a:spcBef>
                <a:spcPts val="0"/>
              </a:spcBef>
              <a:spcAft>
                <a:spcPts val="0"/>
              </a:spcAft>
              <a:buClr>
                <a:schemeClr val="dk1"/>
              </a:buClr>
              <a:buSzPts val="1200"/>
              <a:buFont typeface="Montserrat"/>
              <a:buNone/>
              <a:defRPr/>
            </a:lvl5pPr>
            <a:lvl6pPr lvl="5" algn="l">
              <a:lnSpc>
                <a:spcPct val="100000"/>
              </a:lnSpc>
              <a:spcBef>
                <a:spcPts val="0"/>
              </a:spcBef>
              <a:spcAft>
                <a:spcPts val="0"/>
              </a:spcAft>
              <a:buClr>
                <a:schemeClr val="dk1"/>
              </a:buClr>
              <a:buSzPts val="1200"/>
              <a:buFont typeface="Montserrat"/>
              <a:buNone/>
              <a:defRPr/>
            </a:lvl6pPr>
            <a:lvl7pPr lvl="6" algn="l">
              <a:lnSpc>
                <a:spcPct val="100000"/>
              </a:lnSpc>
              <a:spcBef>
                <a:spcPts val="0"/>
              </a:spcBef>
              <a:spcAft>
                <a:spcPts val="0"/>
              </a:spcAft>
              <a:buClr>
                <a:schemeClr val="dk1"/>
              </a:buClr>
              <a:buSzPts val="1200"/>
              <a:buFont typeface="Montserrat"/>
              <a:buNone/>
              <a:defRPr/>
            </a:lvl7pPr>
            <a:lvl8pPr lvl="7" algn="l">
              <a:lnSpc>
                <a:spcPct val="100000"/>
              </a:lnSpc>
              <a:spcBef>
                <a:spcPts val="0"/>
              </a:spcBef>
              <a:spcAft>
                <a:spcPts val="0"/>
              </a:spcAft>
              <a:buClr>
                <a:schemeClr val="dk1"/>
              </a:buClr>
              <a:buSzPts val="1200"/>
              <a:buFont typeface="Montserrat"/>
              <a:buNone/>
              <a:defRPr/>
            </a:lvl8pPr>
            <a:lvl9pPr lvl="8" algn="l">
              <a:lnSpc>
                <a:spcPct val="100000"/>
              </a:lnSpc>
              <a:spcBef>
                <a:spcPts val="0"/>
              </a:spcBef>
              <a:spcAft>
                <a:spcPts val="0"/>
              </a:spcAft>
              <a:buClr>
                <a:schemeClr val="dk1"/>
              </a:buClr>
              <a:buSzPts val="1200"/>
              <a:buFont typeface="Montserrat"/>
              <a:buNone/>
              <a:defRPr/>
            </a:lvl9pPr>
          </a:lstStyle>
          <a:p/>
        </p:txBody>
      </p:sp>
      <p:sp>
        <p:nvSpPr>
          <p:cNvPr id="129" name="Google Shape;129;p26"/>
          <p:cNvSpPr txBox="1"/>
          <p:nvPr>
            <p:ph idx="12" type="sldNum"/>
          </p:nvPr>
        </p:nvSpPr>
        <p:spPr>
          <a:xfrm>
            <a:off x="6555294" y="4685546"/>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2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blank">
  <p:cSld name="BLANK">
    <p:spTree>
      <p:nvGrpSpPr>
        <p:cNvPr id="130" name="Shape 130"/>
        <p:cNvGrpSpPr/>
        <p:nvPr/>
      </p:nvGrpSpPr>
      <p:grpSpPr>
        <a:xfrm>
          <a:off x="0" y="0"/>
          <a:ext cx="0" cy="0"/>
          <a:chOff x="0" y="0"/>
          <a:chExt cx="0" cy="0"/>
        </a:xfrm>
      </p:grpSpPr>
      <p:sp>
        <p:nvSpPr>
          <p:cNvPr id="131" name="Google Shape;131;p27"/>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32" name="Google Shape;132;p27"/>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27"/>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3" type="title">
  <p:cSld name="TITLE">
    <p:spTree>
      <p:nvGrpSpPr>
        <p:cNvPr id="134" name="Shape 134"/>
        <p:cNvGrpSpPr/>
        <p:nvPr/>
      </p:nvGrpSpPr>
      <p:grpSpPr>
        <a:xfrm>
          <a:off x="0" y="0"/>
          <a:ext cx="0" cy="0"/>
          <a:chOff x="0" y="0"/>
          <a:chExt cx="0" cy="0"/>
        </a:xfrm>
      </p:grpSpPr>
      <p:sp>
        <p:nvSpPr>
          <p:cNvPr id="135" name="Google Shape;135;p28"/>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36" name="Google Shape;136;p28"/>
          <p:cNvSpPr txBox="1"/>
          <p:nvPr>
            <p:ph idx="1" type="subTitle"/>
          </p:nvPr>
        </p:nvSpPr>
        <p:spPr>
          <a:xfrm>
            <a:off x="456662" y="1372834"/>
            <a:ext cx="8228400" cy="2982600"/>
          </a:xfrm>
          <a:prstGeom prst="rect">
            <a:avLst/>
          </a:prstGeom>
          <a:noFill/>
          <a:ln>
            <a:noFill/>
          </a:ln>
        </p:spPr>
        <p:txBody>
          <a:bodyPr anchorCtr="0" anchor="ctr" bIns="0" lIns="0" spcFirstLastPara="1" rIns="0" wrap="square" tIns="0">
            <a:noAutofit/>
          </a:bodyPr>
          <a:lstStyle>
            <a:lvl1pPr lvl="0" algn="l">
              <a:lnSpc>
                <a:spcPct val="90000"/>
              </a:lnSpc>
              <a:spcBef>
                <a:spcPts val="900"/>
              </a:spcBef>
              <a:spcAft>
                <a:spcPts val="0"/>
              </a:spcAft>
              <a:buClr>
                <a:schemeClr val="dk1"/>
              </a:buClr>
              <a:buSzPts val="1600"/>
              <a:buChar char="•"/>
              <a:defRPr/>
            </a:lvl1pPr>
            <a:lvl2pPr lvl="1" algn="l">
              <a:lnSpc>
                <a:spcPct val="90000"/>
              </a:lnSpc>
              <a:spcBef>
                <a:spcPts val="500"/>
              </a:spcBef>
              <a:spcAft>
                <a:spcPts val="0"/>
              </a:spcAft>
              <a:buClr>
                <a:schemeClr val="dk1"/>
              </a:buClr>
              <a:buSzPts val="1600"/>
              <a:buChar char="•"/>
              <a:defRPr/>
            </a:lvl2pPr>
            <a:lvl3pPr lvl="2" algn="l">
              <a:lnSpc>
                <a:spcPct val="90000"/>
              </a:lnSpc>
              <a:spcBef>
                <a:spcPts val="500"/>
              </a:spcBef>
              <a:spcAft>
                <a:spcPts val="0"/>
              </a:spcAft>
              <a:buClr>
                <a:schemeClr val="dk1"/>
              </a:buClr>
              <a:buSzPts val="1600"/>
              <a:buChar char="•"/>
              <a:defRPr/>
            </a:lvl3pPr>
            <a:lvl4pPr lvl="3" algn="l">
              <a:lnSpc>
                <a:spcPct val="90000"/>
              </a:lnSpc>
              <a:spcBef>
                <a:spcPts val="500"/>
              </a:spcBef>
              <a:spcAft>
                <a:spcPts val="0"/>
              </a:spcAft>
              <a:buClr>
                <a:schemeClr val="dk1"/>
              </a:buClr>
              <a:buSzPts val="1600"/>
              <a:buChar char="•"/>
              <a:defRPr/>
            </a:lvl4pPr>
            <a:lvl5pPr lvl="4" algn="l">
              <a:lnSpc>
                <a:spcPct val="90000"/>
              </a:lnSpc>
              <a:spcBef>
                <a:spcPts val="500"/>
              </a:spcBef>
              <a:spcAft>
                <a:spcPts val="0"/>
              </a:spcAft>
              <a:buClr>
                <a:schemeClr val="dk1"/>
              </a:buClr>
              <a:buSzPts val="1600"/>
              <a:buChar char="•"/>
              <a:defRPr/>
            </a:lvl5pPr>
            <a:lvl6pPr lvl="5" algn="l">
              <a:lnSpc>
                <a:spcPct val="90000"/>
              </a:lnSpc>
              <a:spcBef>
                <a:spcPts val="500"/>
              </a:spcBef>
              <a:spcAft>
                <a:spcPts val="0"/>
              </a:spcAft>
              <a:buClr>
                <a:schemeClr val="dk1"/>
              </a:buClr>
              <a:buSzPts val="1600"/>
              <a:buChar char="•"/>
              <a:defRPr/>
            </a:lvl6pPr>
            <a:lvl7pPr lvl="6" algn="l">
              <a:lnSpc>
                <a:spcPct val="90000"/>
              </a:lnSpc>
              <a:spcBef>
                <a:spcPts val="500"/>
              </a:spcBef>
              <a:spcAft>
                <a:spcPts val="0"/>
              </a:spcAft>
              <a:buClr>
                <a:schemeClr val="dk1"/>
              </a:buClr>
              <a:buSzPts val="1600"/>
              <a:buChar char="•"/>
              <a:defRPr/>
            </a:lvl7pPr>
            <a:lvl8pPr lvl="7" algn="l">
              <a:lnSpc>
                <a:spcPct val="90000"/>
              </a:lnSpc>
              <a:spcBef>
                <a:spcPts val="500"/>
              </a:spcBef>
              <a:spcAft>
                <a:spcPts val="0"/>
              </a:spcAft>
              <a:buClr>
                <a:schemeClr val="dk1"/>
              </a:buClr>
              <a:buSzPts val="1600"/>
              <a:buChar char="•"/>
              <a:defRPr/>
            </a:lvl8pPr>
            <a:lvl9pPr lvl="8" algn="l">
              <a:lnSpc>
                <a:spcPct val="90000"/>
              </a:lnSpc>
              <a:spcBef>
                <a:spcPts val="500"/>
              </a:spcBef>
              <a:spcAft>
                <a:spcPts val="0"/>
              </a:spcAft>
              <a:buClr>
                <a:schemeClr val="dk1"/>
              </a:buClr>
              <a:buSzPts val="1600"/>
              <a:buChar char="•"/>
              <a:defRPr/>
            </a:lvl9pPr>
          </a:lstStyle>
          <a:p/>
        </p:txBody>
      </p:sp>
      <p:sp>
        <p:nvSpPr>
          <p:cNvPr id="137" name="Google Shape;137;p28"/>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138" name="Google Shape;138;p28"/>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139" name="Google Shape;139;p28"/>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0000"/>
              </a:buClr>
              <a:buSzPts val="16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8" name="Google Shape;148;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9" name="Google Shape;149;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0" name="Google Shape;150;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1" name="Google Shape;151;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
        <p:nvSpPr>
          <p:cNvPr id="153" name="Google Shape;153;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bg>
      <p:bgPr>
        <a:solidFill>
          <a:schemeClr val="lt1"/>
        </a:solidFill>
      </p:bgPr>
    </p:bg>
    <p:spTree>
      <p:nvGrpSpPr>
        <p:cNvPr id="156" name="Shape 156"/>
        <p:cNvGrpSpPr/>
        <p:nvPr/>
      </p:nvGrpSpPr>
      <p:grpSpPr>
        <a:xfrm>
          <a:off x="0" y="0"/>
          <a:ext cx="0" cy="0"/>
          <a:chOff x="0" y="0"/>
          <a:chExt cx="0" cy="0"/>
        </a:xfrm>
      </p:grpSpPr>
      <p:sp>
        <p:nvSpPr>
          <p:cNvPr id="157" name="Google Shape;157;p32"/>
          <p:cNvSpPr txBox="1"/>
          <p:nvPr>
            <p:ph idx="11" type="ftr"/>
          </p:nvPr>
        </p:nvSpPr>
        <p:spPr>
          <a:xfrm>
            <a:off x="3028950" y="4767263"/>
            <a:ext cx="3086100" cy="2739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8" name="Google Shape;158;p32"/>
          <p:cNvSpPr txBox="1"/>
          <p:nvPr>
            <p:ph idx="10" type="dt"/>
          </p:nvPr>
        </p:nvSpPr>
        <p:spPr>
          <a:xfrm>
            <a:off x="628650" y="4767263"/>
            <a:ext cx="2057400" cy="273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9" name="Google Shape;159;p32"/>
          <p:cNvSpPr txBox="1"/>
          <p:nvPr>
            <p:ph idx="12" type="sldNum"/>
          </p:nvPr>
        </p:nvSpPr>
        <p:spPr>
          <a:xfrm>
            <a:off x="6457950" y="4767263"/>
            <a:ext cx="2057400" cy="27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0" name="Shape 160"/>
        <p:cNvGrpSpPr/>
        <p:nvPr/>
      </p:nvGrpSpPr>
      <p:grpSpPr>
        <a:xfrm>
          <a:off x="0" y="0"/>
          <a:ext cx="0" cy="0"/>
          <a:chOff x="0" y="0"/>
          <a:chExt cx="0" cy="0"/>
        </a:xfrm>
      </p:grpSpPr>
      <p:sp>
        <p:nvSpPr>
          <p:cNvPr id="161" name="Google Shape;161;p3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2" name="Google Shape;162;p3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3" name="Google Shape;16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4" name="Google Shape;16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5" name="Google Shape;165;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61950" lvl="0" marL="457200">
              <a:spcBef>
                <a:spcPts val="0"/>
              </a:spcBef>
              <a:spcAft>
                <a:spcPts val="0"/>
              </a:spcAft>
              <a:buClr>
                <a:srgbClr val="1E74AC"/>
              </a:buClr>
              <a:buSzPts val="2100"/>
              <a:buFont typeface="Montserrat Medium"/>
              <a:buChar char="●"/>
              <a:defRPr>
                <a:solidFill>
                  <a:srgbClr val="1E74AC"/>
                </a:solidFill>
                <a:latin typeface="Montserrat Medium"/>
                <a:ea typeface="Montserrat Medium"/>
                <a:cs typeface="Montserrat Medium"/>
                <a:sym typeface="Montserrat Medium"/>
              </a:defRPr>
            </a:lvl1pPr>
            <a:lvl2pPr indent="-336550" lvl="1" marL="9144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2pPr>
            <a:lvl3pPr indent="-336550" lvl="2" marL="13716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3pPr>
            <a:lvl4pPr indent="-336550" lvl="3" marL="18288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4pPr>
            <a:lvl5pPr indent="-336550" lvl="4" marL="22860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5pPr>
            <a:lvl6pPr indent="-336550" lvl="5" marL="27432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6pPr>
            <a:lvl7pPr indent="-336550" lvl="6" marL="32004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7pPr>
            <a:lvl8pPr indent="-336550" lvl="7" marL="36576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8pPr>
            <a:lvl9pPr indent="-336550" lvl="8" marL="4114800">
              <a:spcBef>
                <a:spcPts val="0"/>
              </a:spcBef>
              <a:spcAft>
                <a:spcPts val="0"/>
              </a:spcAft>
              <a:buClr>
                <a:srgbClr val="1E74AC"/>
              </a:buClr>
              <a:buSzPts val="1700"/>
              <a:buFont typeface="Montserrat Medium"/>
              <a:buChar char="■"/>
              <a:defRPr>
                <a:solidFill>
                  <a:srgbClr val="1E74AC"/>
                </a:solidFill>
                <a:latin typeface="Montserrat Medium"/>
                <a:ea typeface="Montserrat Medium"/>
                <a:cs typeface="Montserrat Medium"/>
                <a:sym typeface="Montserrat Medium"/>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6" name="Shape 166"/>
        <p:cNvGrpSpPr/>
        <p:nvPr/>
      </p:nvGrpSpPr>
      <p:grpSpPr>
        <a:xfrm>
          <a:off x="0" y="0"/>
          <a:ext cx="0" cy="0"/>
          <a:chOff x="0" y="0"/>
          <a:chExt cx="0" cy="0"/>
        </a:xfrm>
      </p:grpSpPr>
      <p:sp>
        <p:nvSpPr>
          <p:cNvPr id="167" name="Google Shape;167;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9" name="Google Shape;169;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0" name="Google Shape;170;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3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174" name="Google Shape;174;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5" name="Google Shape;175;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6" name="Google Shape;176;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7" name="Shape 177"/>
        <p:cNvGrpSpPr/>
        <p:nvPr/>
      </p:nvGrpSpPr>
      <p:grpSpPr>
        <a:xfrm>
          <a:off x="0" y="0"/>
          <a:ext cx="0" cy="0"/>
          <a:chOff x="0" y="0"/>
          <a:chExt cx="0" cy="0"/>
        </a:xfrm>
      </p:grpSpPr>
      <p:sp>
        <p:nvSpPr>
          <p:cNvPr id="178" name="Google Shape;178;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3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1" name="Google Shape;181;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 name="Google Shape;182;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3" name="Google Shape;183;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4" name="Shape 184"/>
        <p:cNvGrpSpPr/>
        <p:nvPr/>
      </p:nvGrpSpPr>
      <p:grpSpPr>
        <a:xfrm>
          <a:off x="0" y="0"/>
          <a:ext cx="0" cy="0"/>
          <a:chOff x="0" y="0"/>
          <a:chExt cx="0" cy="0"/>
        </a:xfrm>
      </p:grpSpPr>
      <p:sp>
        <p:nvSpPr>
          <p:cNvPr id="185" name="Google Shape;185;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87" name="Google Shape;187;p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89" name="Google Shape;189;p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0" name="Google Shape;190;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1" name="Google Shape;191;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3" name="Shape 193"/>
        <p:cNvGrpSpPr/>
        <p:nvPr/>
      </p:nvGrpSpPr>
      <p:grpSpPr>
        <a:xfrm>
          <a:off x="0" y="0"/>
          <a:ext cx="0" cy="0"/>
          <a:chOff x="0" y="0"/>
          <a:chExt cx="0" cy="0"/>
        </a:xfrm>
      </p:grpSpPr>
      <p:sp>
        <p:nvSpPr>
          <p:cNvPr id="194" name="Google Shape;194;p3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5" name="Google Shape;195;p3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96" name="Google Shape;196;p3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97" name="Google Shape;197;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8" name="Google Shape;198;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0" name="Shape 200"/>
        <p:cNvGrpSpPr/>
        <p:nvPr/>
      </p:nvGrpSpPr>
      <p:grpSpPr>
        <a:xfrm>
          <a:off x="0" y="0"/>
          <a:ext cx="0" cy="0"/>
          <a:chOff x="0" y="0"/>
          <a:chExt cx="0" cy="0"/>
        </a:xfrm>
      </p:grpSpPr>
      <p:sp>
        <p:nvSpPr>
          <p:cNvPr id="201" name="Google Shape;201;p3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9"/>
          <p:cNvSpPr/>
          <p:nvPr>
            <p:ph idx="2" type="pic"/>
          </p:nvPr>
        </p:nvSpPr>
        <p:spPr>
          <a:xfrm>
            <a:off x="3887391" y="740569"/>
            <a:ext cx="4629300" cy="3655200"/>
          </a:xfrm>
          <a:prstGeom prst="rect">
            <a:avLst/>
          </a:prstGeom>
          <a:noFill/>
          <a:ln>
            <a:noFill/>
          </a:ln>
        </p:spPr>
      </p:sp>
      <p:sp>
        <p:nvSpPr>
          <p:cNvPr id="203" name="Google Shape;203;p3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04" name="Google Shape;204;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5" name="Google Shape;205;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6" name="Google Shape;206;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7" name="Shape 207"/>
        <p:cNvGrpSpPr/>
        <p:nvPr/>
      </p:nvGrpSpPr>
      <p:grpSpPr>
        <a:xfrm>
          <a:off x="0" y="0"/>
          <a:ext cx="0" cy="0"/>
          <a:chOff x="0" y="0"/>
          <a:chExt cx="0" cy="0"/>
        </a:xfrm>
      </p:grpSpPr>
      <p:sp>
        <p:nvSpPr>
          <p:cNvPr id="208" name="Google Shape;208;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4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3" name="Shape 213"/>
        <p:cNvGrpSpPr/>
        <p:nvPr/>
      </p:nvGrpSpPr>
      <p:grpSpPr>
        <a:xfrm>
          <a:off x="0" y="0"/>
          <a:ext cx="0" cy="0"/>
          <a:chOff x="0" y="0"/>
          <a:chExt cx="0" cy="0"/>
        </a:xfrm>
      </p:grpSpPr>
      <p:sp>
        <p:nvSpPr>
          <p:cNvPr id="214" name="Google Shape;214;p4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5" name="Google Shape;215;p4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8" name="Google Shape;218;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9" name="Shape 219"/>
        <p:cNvGrpSpPr/>
        <p:nvPr/>
      </p:nvGrpSpPr>
      <p:grpSpPr>
        <a:xfrm>
          <a:off x="0" y="0"/>
          <a:ext cx="0" cy="0"/>
          <a:chOff x="0" y="0"/>
          <a:chExt cx="0" cy="0"/>
        </a:xfrm>
      </p:grpSpPr>
      <p:sp>
        <p:nvSpPr>
          <p:cNvPr id="220" name="Google Shape;220;p42"/>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 name="Google Shape;221;p42"/>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222" name="Google Shape;222;p4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p:cSld name="8_Title">
    <p:bg>
      <p:bgPr>
        <a:solidFill>
          <a:schemeClr val="lt1"/>
        </a:solidFill>
      </p:bgPr>
    </p:bg>
    <p:spTree>
      <p:nvGrpSpPr>
        <p:cNvPr id="223" name="Shape 223"/>
        <p:cNvGrpSpPr/>
        <p:nvPr/>
      </p:nvGrpSpPr>
      <p:grpSpPr>
        <a:xfrm>
          <a:off x="0" y="0"/>
          <a:ext cx="0" cy="0"/>
          <a:chOff x="0" y="0"/>
          <a:chExt cx="0" cy="0"/>
        </a:xfrm>
      </p:grpSpPr>
      <p:sp>
        <p:nvSpPr>
          <p:cNvPr id="224" name="Google Shape;224;p43"/>
          <p:cNvSpPr/>
          <p:nvPr/>
        </p:nvSpPr>
        <p:spPr>
          <a:xfrm>
            <a:off x="0" y="0"/>
            <a:ext cx="9144000" cy="5143500"/>
          </a:xfrm>
          <a:prstGeom prst="rect">
            <a:avLst/>
          </a:prstGeom>
          <a:solidFill>
            <a:srgbClr val="006DD7"/>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225" name="Google Shape;225;p43"/>
          <p:cNvSpPr/>
          <p:nvPr/>
        </p:nvSpPr>
        <p:spPr>
          <a:xfrm>
            <a:off x="4331705" y="508122"/>
            <a:ext cx="1119218" cy="899160"/>
          </a:xfrm>
          <a:custGeom>
            <a:rect b="b" l="l" r="r" t="t"/>
            <a:pathLst>
              <a:path extrusionOk="0" h="1524000" w="1790749">
                <a:moveTo>
                  <a:pt x="0" y="0"/>
                </a:moveTo>
                <a:lnTo>
                  <a:pt x="1115090" y="7088"/>
                </a:lnTo>
                <a:cubicBezTo>
                  <a:pt x="1609578" y="7088"/>
                  <a:pt x="1794244" y="511544"/>
                  <a:pt x="1790700" y="762000"/>
                </a:cubicBezTo>
                <a:cubicBezTo>
                  <a:pt x="1787156" y="1012456"/>
                  <a:pt x="1701726" y="1495646"/>
                  <a:pt x="1093824" y="1509823"/>
                </a:cubicBezTo>
                <a:cubicBezTo>
                  <a:pt x="485922" y="1524000"/>
                  <a:pt x="364608" y="1519274"/>
                  <a:pt x="0" y="1524000"/>
                </a:cubicBezTo>
                <a:lnTo>
                  <a:pt x="0" y="0"/>
                </a:lnTo>
                <a:close/>
              </a:path>
            </a:pathLst>
          </a:custGeom>
          <a:solidFill>
            <a:schemeClr val="lt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26" name="Google Shape;226;p43"/>
          <p:cNvSpPr txBox="1"/>
          <p:nvPr>
            <p:ph idx="1" type="body"/>
          </p:nvPr>
        </p:nvSpPr>
        <p:spPr>
          <a:xfrm>
            <a:off x="4378622" y="536460"/>
            <a:ext cx="956400" cy="752100"/>
          </a:xfrm>
          <a:prstGeom prst="rect">
            <a:avLst/>
          </a:prstGeom>
          <a:noFill/>
          <a:ln>
            <a:noFill/>
          </a:ln>
        </p:spPr>
        <p:txBody>
          <a:bodyPr anchorCtr="0" anchor="t" bIns="34275" lIns="68575" spcFirstLastPara="1" rIns="68575" wrap="square" tIns="34275">
            <a:normAutofit/>
          </a:bodyPr>
          <a:lstStyle>
            <a:lvl1pPr indent="-228600" lvl="0" marL="457200" marR="0" algn="ctr">
              <a:lnSpc>
                <a:spcPct val="100000"/>
              </a:lnSpc>
              <a:spcBef>
                <a:spcPts val="0"/>
              </a:spcBef>
              <a:spcAft>
                <a:spcPts val="0"/>
              </a:spcAft>
              <a:buClr>
                <a:srgbClr val="006DD7"/>
              </a:buClr>
              <a:buSzPts val="6500"/>
              <a:buFont typeface="Helvetica Neue"/>
              <a:buNone/>
              <a:defRPr b="1" i="0" sz="5300" u="none" cap="none" strike="noStrike">
                <a:solidFill>
                  <a:srgbClr val="006DD7"/>
                </a:solidFill>
                <a:latin typeface="Helvetica Neue"/>
                <a:ea typeface="Helvetica Neue"/>
                <a:cs typeface="Helvetica Neue"/>
                <a:sym typeface="Helvetica Neue"/>
              </a:defRPr>
            </a:lvl1pPr>
            <a:lvl2pPr indent="-228600" lvl="1" marL="914400" marR="0" algn="ctr">
              <a:lnSpc>
                <a:spcPct val="100000"/>
              </a:lnSpc>
              <a:spcBef>
                <a:spcPts val="0"/>
              </a:spcBef>
              <a:spcAft>
                <a:spcPts val="0"/>
              </a:spcAft>
              <a:buClr>
                <a:srgbClr val="006DD7"/>
              </a:buClr>
              <a:buSzPts val="6500"/>
              <a:buFont typeface="Helvetica Neue"/>
              <a:buNone/>
              <a:defRPr b="1" i="0" sz="5300" u="none" cap="none" strike="noStrike">
                <a:solidFill>
                  <a:srgbClr val="006DD7"/>
                </a:solidFill>
                <a:latin typeface="Helvetica Neue"/>
                <a:ea typeface="Helvetica Neue"/>
                <a:cs typeface="Helvetica Neue"/>
                <a:sym typeface="Helvetica Neue"/>
              </a:defRPr>
            </a:lvl2pPr>
            <a:lvl3pPr indent="-368300" lvl="2" marL="13716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68300" lvl="3" marL="18288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68300" lvl="4" marL="22860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68300" lvl="5" marL="27432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indent="-368300" lvl="6" marL="32004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indent="-368300" lvl="7" marL="36576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indent="-368300" lvl="8" marL="41148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227" name="Google Shape;227;p43"/>
          <p:cNvSpPr txBox="1"/>
          <p:nvPr>
            <p:ph idx="2" type="body"/>
          </p:nvPr>
        </p:nvSpPr>
        <p:spPr>
          <a:xfrm>
            <a:off x="4328138" y="1656352"/>
            <a:ext cx="4263600" cy="27897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1700"/>
              </a:spcBef>
              <a:spcAft>
                <a:spcPts val="0"/>
              </a:spcAft>
              <a:buClr>
                <a:schemeClr val="lt1"/>
              </a:buClr>
              <a:buSzPts val="3700"/>
              <a:buFont typeface="Helvetica Neue"/>
              <a:buNone/>
              <a:defRPr b="1" i="0" sz="3000" u="none" cap="none" strike="noStrike">
                <a:solidFill>
                  <a:schemeClr val="lt1"/>
                </a:solidFill>
                <a:latin typeface="Helvetica Neue"/>
                <a:ea typeface="Helvetica Neue"/>
                <a:cs typeface="Helvetica Neue"/>
                <a:sym typeface="Helvetica Neue"/>
              </a:defRPr>
            </a:lvl1pPr>
            <a:lvl2pPr indent="-228600" lvl="1" marL="914400" marR="0" algn="l">
              <a:lnSpc>
                <a:spcPct val="90000"/>
              </a:lnSpc>
              <a:spcBef>
                <a:spcPts val="1700"/>
              </a:spcBef>
              <a:spcAft>
                <a:spcPts val="0"/>
              </a:spcAft>
              <a:buClr>
                <a:schemeClr val="lt1"/>
              </a:buClr>
              <a:buSzPts val="3700"/>
              <a:buFont typeface="Helvetica Neue"/>
              <a:buNone/>
              <a:defRPr b="1" i="0" sz="3000" u="none" cap="none" strike="noStrike">
                <a:solidFill>
                  <a:schemeClr val="lt1"/>
                </a:solidFill>
                <a:latin typeface="Helvetica Neue"/>
                <a:ea typeface="Helvetica Neue"/>
                <a:cs typeface="Helvetica Neue"/>
                <a:sym typeface="Helvetica Neue"/>
              </a:defRPr>
            </a:lvl2pPr>
            <a:lvl3pPr indent="-368300" lvl="2" marL="13716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68300" lvl="3" marL="18288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68300" lvl="4" marL="22860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68300" lvl="5" marL="27432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6pPr>
            <a:lvl7pPr indent="-368300" lvl="6" marL="32004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7pPr>
            <a:lvl8pPr indent="-368300" lvl="7" marL="36576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8pPr>
            <a:lvl9pPr indent="-368300" lvl="8" marL="4114800" marR="0" algn="l">
              <a:lnSpc>
                <a:spcPct val="90000"/>
              </a:lnSpc>
              <a:spcBef>
                <a:spcPts val="1700"/>
              </a:spcBef>
              <a:spcAft>
                <a:spcPts val="0"/>
              </a:spcAft>
              <a:buClr>
                <a:srgbClr val="000000"/>
              </a:buClr>
              <a:buSzPts val="22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228" name="Google Shape;228;p43"/>
          <p:cNvSpPr/>
          <p:nvPr>
            <p:ph idx="3" type="pic"/>
          </p:nvPr>
        </p:nvSpPr>
        <p:spPr>
          <a:xfrm>
            <a:off x="363793" y="453918"/>
            <a:ext cx="3597000" cy="4235700"/>
          </a:xfrm>
          <a:prstGeom prst="rect">
            <a:avLst/>
          </a:prstGeom>
          <a:noFill/>
          <a:ln cap="flat" cmpd="sng" w="76200">
            <a:solidFill>
              <a:schemeClr val="lt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1pPr>
            <a:lvl2pPr lvl="1">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2pPr>
            <a:lvl3pPr lvl="2">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3pPr>
            <a:lvl4pPr lvl="3">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4pPr>
            <a:lvl5pPr lvl="4">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5pPr>
            <a:lvl6pPr lvl="5">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6pPr>
            <a:lvl7pPr lvl="6">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7pPr>
            <a:lvl8pPr lvl="7">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8pPr>
            <a:lvl9pPr lvl="8">
              <a:spcBef>
                <a:spcPts val="0"/>
              </a:spcBef>
              <a:spcAft>
                <a:spcPts val="0"/>
              </a:spcAft>
              <a:buClr>
                <a:srgbClr val="1E74AC"/>
              </a:buClr>
              <a:buSzPts val="3600"/>
              <a:buFont typeface="Montserrat Medium"/>
              <a:buNone/>
              <a:defRPr>
                <a:solidFill>
                  <a:srgbClr val="1E74AC"/>
                </a:solidFill>
                <a:latin typeface="Montserrat Medium"/>
                <a:ea typeface="Montserrat Medium"/>
                <a:cs typeface="Montserrat Medium"/>
                <a:sym typeface="Montserrat Medium"/>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1E74AC"/>
              </a:buClr>
              <a:buSzPts val="1400"/>
              <a:buFont typeface="Montserrat Medium"/>
              <a:buChar char="●"/>
              <a:defRPr sz="1400">
                <a:solidFill>
                  <a:srgbClr val="1E74AC"/>
                </a:solidFill>
                <a:latin typeface="Montserrat Medium"/>
                <a:ea typeface="Montserrat Medium"/>
                <a:cs typeface="Montserrat Medium"/>
                <a:sym typeface="Montserrat Medium"/>
              </a:defRPr>
            </a:lvl1pPr>
            <a:lvl2pPr indent="-304800" lvl="1" marL="9144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2pPr>
            <a:lvl3pPr indent="-304800" lvl="2" marL="13716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3pPr>
            <a:lvl4pPr indent="-304800" lvl="3" marL="18288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4pPr>
            <a:lvl5pPr indent="-304800" lvl="4" marL="22860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5pPr>
            <a:lvl6pPr indent="-304800" lvl="5" marL="27432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6pPr>
            <a:lvl7pPr indent="-304800" lvl="6" marL="32004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7pPr>
            <a:lvl8pPr indent="-304800" lvl="7" marL="36576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8pPr>
            <a:lvl9pPr indent="-304800" lvl="8" marL="41148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1E74AC"/>
              </a:buClr>
              <a:buSzPts val="1400"/>
              <a:buFont typeface="Montserrat Medium"/>
              <a:buChar char="●"/>
              <a:defRPr sz="1400">
                <a:solidFill>
                  <a:srgbClr val="1E74AC"/>
                </a:solidFill>
                <a:latin typeface="Montserrat Medium"/>
                <a:ea typeface="Montserrat Medium"/>
                <a:cs typeface="Montserrat Medium"/>
                <a:sym typeface="Montserrat Medium"/>
              </a:defRPr>
            </a:lvl1pPr>
            <a:lvl2pPr indent="-304800" lvl="1" marL="9144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2pPr>
            <a:lvl3pPr indent="-304800" lvl="2" marL="13716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3pPr>
            <a:lvl4pPr indent="-304800" lvl="3" marL="18288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4pPr>
            <a:lvl5pPr indent="-304800" lvl="4" marL="22860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5pPr>
            <a:lvl6pPr indent="-304800" lvl="5" marL="27432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6pPr>
            <a:lvl7pPr indent="-304800" lvl="6" marL="32004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7pPr>
            <a:lvl8pPr indent="-304800" lvl="7" marL="36576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8pPr>
            <a:lvl9pPr indent="-304800" lvl="8" marL="41148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p:cSld name="4_Title">
    <p:bg>
      <p:bgPr>
        <a:solidFill>
          <a:srgbClr val="006DD7"/>
        </a:solidFill>
      </p:bgPr>
    </p:bg>
    <p:spTree>
      <p:nvGrpSpPr>
        <p:cNvPr id="229" name="Shape 229"/>
        <p:cNvGrpSpPr/>
        <p:nvPr/>
      </p:nvGrpSpPr>
      <p:grpSpPr>
        <a:xfrm>
          <a:off x="0" y="0"/>
          <a:ext cx="0" cy="0"/>
          <a:chOff x="0" y="0"/>
          <a:chExt cx="0" cy="0"/>
        </a:xfrm>
      </p:grpSpPr>
      <p:sp>
        <p:nvSpPr>
          <p:cNvPr id="230" name="Google Shape;230;p44"/>
          <p:cNvSpPr/>
          <p:nvPr/>
        </p:nvSpPr>
        <p:spPr>
          <a:xfrm>
            <a:off x="1074332" y="1168563"/>
            <a:ext cx="7375636" cy="2956836"/>
          </a:xfrm>
          <a:custGeom>
            <a:rect b="b" l="l" r="r" t="t"/>
            <a:pathLst>
              <a:path extrusionOk="0" h="3865145" w="9933516">
                <a:moveTo>
                  <a:pt x="0" y="0"/>
                </a:moveTo>
                <a:lnTo>
                  <a:pt x="7531100" y="0"/>
                </a:lnTo>
                <a:lnTo>
                  <a:pt x="7835900" y="0"/>
                </a:lnTo>
                <a:lnTo>
                  <a:pt x="8732308" y="0"/>
                </a:lnTo>
                <a:cubicBezTo>
                  <a:pt x="9395717" y="0"/>
                  <a:pt x="9933516" y="573470"/>
                  <a:pt x="9933516" y="1280881"/>
                </a:cubicBezTo>
                <a:cubicBezTo>
                  <a:pt x="9933516" y="1988292"/>
                  <a:pt x="9395717" y="2561762"/>
                  <a:pt x="8732308" y="2561762"/>
                </a:cubicBezTo>
                <a:lnTo>
                  <a:pt x="7835900" y="2561762"/>
                </a:lnTo>
                <a:lnTo>
                  <a:pt x="7835900" y="3865145"/>
                </a:lnTo>
                <a:lnTo>
                  <a:pt x="0" y="3865145"/>
                </a:lnTo>
                <a:close/>
              </a:path>
            </a:pathLst>
          </a:custGeom>
          <a:solidFill>
            <a:srgbClr val="006DD7"/>
          </a:solidFill>
          <a:ln cap="flat" cmpd="sng" w="114300">
            <a:solidFill>
              <a:schemeClr val="lt1"/>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31" name="Google Shape;231;p44"/>
          <p:cNvSpPr/>
          <p:nvPr/>
        </p:nvSpPr>
        <p:spPr>
          <a:xfrm>
            <a:off x="1074332" y="1168563"/>
            <a:ext cx="3125100" cy="2993700"/>
          </a:xfrm>
          <a:prstGeom prst="rect">
            <a:avLst/>
          </a:prstGeom>
          <a:solidFill>
            <a:schemeClr val="lt1"/>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232" name="Google Shape;232;p44"/>
          <p:cNvSpPr txBox="1"/>
          <p:nvPr/>
        </p:nvSpPr>
        <p:spPr>
          <a:xfrm>
            <a:off x="1166226" y="3282853"/>
            <a:ext cx="1281900" cy="1941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6DD7"/>
              </a:buClr>
              <a:buSzPts val="800"/>
              <a:buFont typeface="Helvetica Neue"/>
              <a:buNone/>
            </a:pPr>
            <a:r>
              <a:rPr b="0" i="0" lang="en" sz="800" u="none" cap="none" strike="noStrike">
                <a:solidFill>
                  <a:srgbClr val="006DD7"/>
                </a:solidFill>
                <a:latin typeface="Helvetica Neue"/>
                <a:ea typeface="Helvetica Neue"/>
                <a:cs typeface="Helvetica Neue"/>
                <a:sym typeface="Helvetica Neue"/>
              </a:rPr>
              <a:t>Grant Agreement  101059988</a:t>
            </a:r>
            <a:endParaRPr sz="1100"/>
          </a:p>
          <a:p>
            <a:pPr indent="0" lvl="0" marL="0" marR="0" rtl="0" algn="l">
              <a:lnSpc>
                <a:spcPct val="130000"/>
              </a:lnSpc>
              <a:spcBef>
                <a:spcPts val="0"/>
              </a:spcBef>
              <a:spcAft>
                <a:spcPts val="0"/>
              </a:spcAft>
              <a:buClr>
                <a:srgbClr val="2A3680"/>
              </a:buClr>
              <a:buSzPts val="800"/>
              <a:buFont typeface="Arial"/>
              <a:buNone/>
            </a:pPr>
            <a:r>
              <a:t/>
            </a:r>
            <a:endParaRPr b="0" i="0" sz="800" u="sng" cap="none" strike="noStrike">
              <a:solidFill>
                <a:srgbClr val="006DD7"/>
              </a:solidFill>
              <a:latin typeface="Helvetica Neue"/>
              <a:ea typeface="Helvetica Neue"/>
              <a:cs typeface="Helvetica Neue"/>
              <a:sym typeface="Helvetica Neue"/>
              <a:hlinkClick r:id="rId2">
                <a:extLst>
                  <a:ext uri="{A12FA001-AC4F-418D-AE19-62706E023703}">
                    <ahyp:hlinkClr val="tx"/>
                  </a:ext>
                </a:extLst>
              </a:hlinkClick>
            </a:endParaRPr>
          </a:p>
        </p:txBody>
      </p:sp>
      <p:pic>
        <p:nvPicPr>
          <p:cNvPr id="233" name="Google Shape;233;p44"/>
          <p:cNvPicPr preferRelativeResize="0"/>
          <p:nvPr/>
        </p:nvPicPr>
        <p:blipFill rotWithShape="1">
          <a:blip r:embed="rId3">
            <a:alphaModFix/>
          </a:blip>
          <a:srcRect b="0" l="0" r="0" t="0"/>
          <a:stretch/>
        </p:blipFill>
        <p:spPr>
          <a:xfrm>
            <a:off x="1123394" y="2901542"/>
            <a:ext cx="1667868" cy="348632"/>
          </a:xfrm>
          <a:prstGeom prst="rect">
            <a:avLst/>
          </a:prstGeom>
          <a:noFill/>
          <a:ln>
            <a:noFill/>
          </a:ln>
        </p:spPr>
      </p:pic>
      <p:sp>
        <p:nvSpPr>
          <p:cNvPr id="234" name="Google Shape;234;p44"/>
          <p:cNvSpPr/>
          <p:nvPr>
            <p:ph idx="2" type="pic"/>
          </p:nvPr>
        </p:nvSpPr>
        <p:spPr>
          <a:xfrm>
            <a:off x="4196536" y="1210864"/>
            <a:ext cx="4237800" cy="2898900"/>
          </a:xfrm>
          <a:prstGeom prst="rect">
            <a:avLst/>
          </a:prstGeom>
          <a:noFill/>
          <a:ln>
            <a:noFill/>
          </a:ln>
        </p:spPr>
      </p:sp>
      <p:sp>
        <p:nvSpPr>
          <p:cNvPr id="235" name="Google Shape;235;p44"/>
          <p:cNvSpPr txBox="1"/>
          <p:nvPr/>
        </p:nvSpPr>
        <p:spPr>
          <a:xfrm>
            <a:off x="1123393" y="3624975"/>
            <a:ext cx="30240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6DD7"/>
              </a:buClr>
              <a:buSzPts val="700"/>
              <a:buFont typeface="Helvetica Neue"/>
              <a:buNone/>
            </a:pPr>
            <a:r>
              <a:rPr b="0" i="0" lang="en" sz="700" u="none" cap="none" strike="noStrike">
                <a:solidFill>
                  <a:srgbClr val="006DD7"/>
                </a:solidFill>
                <a:latin typeface="Helvetica Neue"/>
                <a:ea typeface="Helvetica Neue"/>
                <a:cs typeface="Helvetica Neue"/>
                <a:sym typeface="Helvetica Neue"/>
              </a:rPr>
              <a:t>Funded by the European Union. Views and opinions expressed are however those of the authors only and do not necessarily reflect those of the European Union or UK Research and Innovation. Neither the European Union nor the granting authority can be held responsible for them.</a:t>
            </a:r>
            <a:endParaRPr sz="1100"/>
          </a:p>
        </p:txBody>
      </p:sp>
      <p:pic>
        <p:nvPicPr>
          <p:cNvPr descr="A picture containing font, graphics, text, symbol&#10;&#10;Description automatically generated" id="236" name="Google Shape;236;p44"/>
          <p:cNvPicPr preferRelativeResize="0"/>
          <p:nvPr/>
        </p:nvPicPr>
        <p:blipFill rotWithShape="1">
          <a:blip r:embed="rId4">
            <a:alphaModFix/>
          </a:blip>
          <a:srcRect b="0" l="0" r="0" t="0"/>
          <a:stretch/>
        </p:blipFill>
        <p:spPr>
          <a:xfrm>
            <a:off x="3021455" y="2898764"/>
            <a:ext cx="944939" cy="27861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1pPr>
            <a:lvl2pPr lvl="1">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2pPr>
            <a:lvl3pPr lvl="2">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3pPr>
            <a:lvl4pPr lvl="3">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4pPr>
            <a:lvl5pPr lvl="4">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5pPr>
            <a:lvl6pPr lvl="5">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6pPr>
            <a:lvl7pPr lvl="6">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7pPr>
            <a:lvl8pPr lvl="7">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8pPr>
            <a:lvl9pPr lvl="8">
              <a:spcBef>
                <a:spcPts val="0"/>
              </a:spcBef>
              <a:spcAft>
                <a:spcPts val="0"/>
              </a:spcAft>
              <a:buClr>
                <a:srgbClr val="1E74AC"/>
              </a:buClr>
              <a:buSzPts val="3600"/>
              <a:buFont typeface="Montserrat Black"/>
              <a:buNone/>
              <a:defRPr>
                <a:solidFill>
                  <a:srgbClr val="1E74AC"/>
                </a:solidFill>
                <a:latin typeface="Montserrat Black"/>
                <a:ea typeface="Montserrat Black"/>
                <a:cs typeface="Montserrat Black"/>
                <a:sym typeface="Montserrat Black"/>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oEcoOcean">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Clr>
                <a:srgbClr val="1E74AC"/>
              </a:buClr>
              <a:buSzPts val="2400"/>
              <a:buFont typeface="Montserrat Black"/>
              <a:buNone/>
              <a:defRPr sz="2400">
                <a:solidFill>
                  <a:srgbClr val="1E74AC"/>
                </a:solidFill>
                <a:latin typeface="Montserrat Black"/>
                <a:ea typeface="Montserrat Black"/>
                <a:cs typeface="Montserrat Black"/>
                <a:sym typeface="Montserrat Black"/>
              </a:defRPr>
            </a:lvl1pPr>
            <a:lvl2pPr lvl="1">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2pPr>
            <a:lvl3pPr lvl="2">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3pPr>
            <a:lvl4pPr lvl="3">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4pPr>
            <a:lvl5pPr lvl="4">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5pPr>
            <a:lvl6pPr lvl="5">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6pPr>
            <a:lvl7pPr lvl="6">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7pPr>
            <a:lvl8pPr lvl="7">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8pPr>
            <a:lvl9pPr lvl="8">
              <a:spcBef>
                <a:spcPts val="0"/>
              </a:spcBef>
              <a:spcAft>
                <a:spcPts val="0"/>
              </a:spcAft>
              <a:buClr>
                <a:srgbClr val="1E74AC"/>
              </a:buClr>
              <a:buSzPts val="2400"/>
              <a:buFont typeface="Montserrat Medium"/>
              <a:buNone/>
              <a:defRPr sz="2400">
                <a:solidFill>
                  <a:srgbClr val="1E74AC"/>
                </a:solidFill>
                <a:latin typeface="Montserrat Medium"/>
                <a:ea typeface="Montserrat Medium"/>
                <a:cs typeface="Montserrat Medium"/>
                <a:sym typeface="Montserrat Medium"/>
              </a:defRPr>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1pPr>
            <a:lvl2pPr indent="-304800" lvl="1" marL="9144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2pPr>
            <a:lvl3pPr indent="-304800" lvl="2" marL="13716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3pPr>
            <a:lvl4pPr indent="-304800" lvl="3" marL="18288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4pPr>
            <a:lvl5pPr indent="-304800" lvl="4" marL="22860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5pPr>
            <a:lvl6pPr indent="-304800" lvl="5" marL="27432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6pPr>
            <a:lvl7pPr indent="-304800" lvl="6" marL="32004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7pPr>
            <a:lvl8pPr indent="-304800" lvl="7" marL="36576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8pPr>
            <a:lvl9pPr indent="-304800" lvl="8" marL="4114800">
              <a:spcBef>
                <a:spcPts val="0"/>
              </a:spcBef>
              <a:spcAft>
                <a:spcPts val="0"/>
              </a:spcAft>
              <a:buClr>
                <a:srgbClr val="1E74AC"/>
              </a:buClr>
              <a:buSzPts val="1200"/>
              <a:buFont typeface="Montserrat Medium"/>
              <a:buChar char="■"/>
              <a:defRPr sz="1200">
                <a:solidFill>
                  <a:srgbClr val="1E74AC"/>
                </a:solidFill>
                <a:latin typeface="Montserrat Medium"/>
                <a:ea typeface="Montserrat Medium"/>
                <a:cs typeface="Montserrat Medium"/>
                <a:sym typeface="Montserrat Medium"/>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61950" lvl="0" marL="457200">
              <a:spcBef>
                <a:spcPts val="0"/>
              </a:spcBef>
              <a:spcAft>
                <a:spcPts val="0"/>
              </a:spcAft>
              <a:buSzPts val="21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5.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1pPr>
            <a:lvl2pPr lvl="1">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2pPr>
            <a:lvl3pPr lvl="2">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3pPr>
            <a:lvl4pPr lvl="3">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4pPr>
            <a:lvl5pPr lvl="4">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5pPr>
            <a:lvl6pPr lvl="5">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6pPr>
            <a:lvl7pPr lvl="6">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7pPr>
            <a:lvl8pPr lvl="7">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8pPr>
            <a:lvl9pPr lvl="8">
              <a:spcBef>
                <a:spcPts val="0"/>
              </a:spcBef>
              <a:spcAft>
                <a:spcPts val="0"/>
              </a:spcAft>
              <a:buClr>
                <a:srgbClr val="1E74AC"/>
              </a:buClr>
              <a:buSzPts val="3600"/>
              <a:buFont typeface="Montserrat Black"/>
              <a:buNone/>
              <a:defRPr sz="3600">
                <a:solidFill>
                  <a:srgbClr val="1E74AC"/>
                </a:solidFill>
                <a:latin typeface="Montserrat Black"/>
                <a:ea typeface="Montserrat Black"/>
                <a:cs typeface="Montserrat Black"/>
                <a:sym typeface="Montserrat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61950" lvl="0" marL="457200">
              <a:lnSpc>
                <a:spcPct val="115000"/>
              </a:lnSpc>
              <a:spcBef>
                <a:spcPts val="0"/>
              </a:spcBef>
              <a:spcAft>
                <a:spcPts val="0"/>
              </a:spcAft>
              <a:buClr>
                <a:srgbClr val="1E74AC"/>
              </a:buClr>
              <a:buSzPts val="2100"/>
              <a:buFont typeface="Montserrat Medium"/>
              <a:buChar char="●"/>
              <a:defRPr sz="2100">
                <a:solidFill>
                  <a:srgbClr val="1E74AC"/>
                </a:solidFill>
                <a:latin typeface="Montserrat Medium"/>
                <a:ea typeface="Montserrat Medium"/>
                <a:cs typeface="Montserrat Medium"/>
                <a:sym typeface="Montserrat Medium"/>
              </a:defRPr>
            </a:lvl1pPr>
            <a:lvl2pPr indent="-336550" lvl="1" marL="9144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2pPr>
            <a:lvl3pPr indent="-336550" lvl="2" marL="13716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3pPr>
            <a:lvl4pPr indent="-336550" lvl="3" marL="18288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4pPr>
            <a:lvl5pPr indent="-336550" lvl="4" marL="22860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5pPr>
            <a:lvl6pPr indent="-336550" lvl="5" marL="27432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6pPr>
            <a:lvl7pPr indent="-336550" lvl="6" marL="32004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7pPr>
            <a:lvl8pPr indent="-336550" lvl="7" marL="36576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8pPr>
            <a:lvl9pPr indent="-336550" lvl="8" marL="4114800">
              <a:lnSpc>
                <a:spcPct val="115000"/>
              </a:lnSpc>
              <a:spcBef>
                <a:spcPts val="0"/>
              </a:spcBef>
              <a:spcAft>
                <a:spcPts val="0"/>
              </a:spcAft>
              <a:buClr>
                <a:srgbClr val="1E74AC"/>
              </a:buClr>
              <a:buSzPts val="1700"/>
              <a:buFont typeface="Montserrat Medium"/>
              <a:buChar char="■"/>
              <a:defRPr sz="1700">
                <a:solidFill>
                  <a:srgbClr val="1E74AC"/>
                </a:solidFill>
                <a:latin typeface="Montserrat Medium"/>
                <a:ea typeface="Montserrat Medium"/>
                <a:cs typeface="Montserrat Medium"/>
                <a:sym typeface="Montserrat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4" name="Shape 74"/>
        <p:cNvGrpSpPr/>
        <p:nvPr/>
      </p:nvGrpSpPr>
      <p:grpSpPr>
        <a:xfrm>
          <a:off x="0" y="0"/>
          <a:ext cx="0" cy="0"/>
          <a:chOff x="0" y="0"/>
          <a:chExt cx="0" cy="0"/>
        </a:xfrm>
      </p:grpSpPr>
      <p:sp>
        <p:nvSpPr>
          <p:cNvPr id="75" name="Google Shape;75;p17"/>
          <p:cNvSpPr txBox="1"/>
          <p:nvPr>
            <p:ph type="title"/>
          </p:nvPr>
        </p:nvSpPr>
        <p:spPr>
          <a:xfrm>
            <a:off x="456662" y="386079"/>
            <a:ext cx="8228400" cy="858600"/>
          </a:xfrm>
          <a:prstGeom prst="rect">
            <a:avLst/>
          </a:prstGeom>
          <a:noFill/>
          <a:ln>
            <a:noFill/>
          </a:ln>
        </p:spPr>
        <p:txBody>
          <a:bodyPr anchorCtr="0" anchor="ctr" bIns="0" lIns="0" spcFirstLastPara="1" rIns="0" wrap="square" tIns="0">
            <a:normAutofit/>
          </a:bodyPr>
          <a:lstStyle>
            <a:lvl1pPr lvl="0" marR="0" algn="l">
              <a:lnSpc>
                <a:spcPct val="90000"/>
              </a:lnSpc>
              <a:spcBef>
                <a:spcPts val="0"/>
              </a:spcBef>
              <a:spcAft>
                <a:spcPts val="0"/>
              </a:spcAft>
              <a:buClr>
                <a:schemeClr val="dk1"/>
              </a:buClr>
              <a:buSzPts val="4000"/>
              <a:buFont typeface="Montserrat Black"/>
              <a:buNone/>
              <a:defRPr b="0" i="0" sz="4000" u="none" cap="none" strike="noStrike">
                <a:solidFill>
                  <a:schemeClr val="dk1"/>
                </a:solidFill>
                <a:latin typeface="Montserrat Black"/>
                <a:ea typeface="Montserrat Black"/>
                <a:cs typeface="Montserrat Black"/>
                <a:sym typeface="Montserrat Black"/>
              </a:defRPr>
            </a:lvl1pPr>
            <a:lvl2pPr lvl="1">
              <a:spcBef>
                <a:spcPts val="0"/>
              </a:spcBef>
              <a:spcAft>
                <a:spcPts val="0"/>
              </a:spcAft>
              <a:buSzPts val="1300"/>
              <a:buNone/>
              <a:defRPr sz="1600"/>
            </a:lvl2pPr>
            <a:lvl3pPr lvl="2">
              <a:spcBef>
                <a:spcPts val="0"/>
              </a:spcBef>
              <a:spcAft>
                <a:spcPts val="0"/>
              </a:spcAft>
              <a:buSzPts val="1300"/>
              <a:buNone/>
              <a:defRPr sz="1600"/>
            </a:lvl3pPr>
            <a:lvl4pPr lvl="3">
              <a:spcBef>
                <a:spcPts val="0"/>
              </a:spcBef>
              <a:spcAft>
                <a:spcPts val="0"/>
              </a:spcAft>
              <a:buSzPts val="1300"/>
              <a:buNone/>
              <a:defRPr sz="1600"/>
            </a:lvl4pPr>
            <a:lvl5pPr lvl="4">
              <a:spcBef>
                <a:spcPts val="0"/>
              </a:spcBef>
              <a:spcAft>
                <a:spcPts val="0"/>
              </a:spcAft>
              <a:buSzPts val="1300"/>
              <a:buNone/>
              <a:defRPr sz="1600"/>
            </a:lvl5pPr>
            <a:lvl6pPr lvl="5">
              <a:spcBef>
                <a:spcPts val="0"/>
              </a:spcBef>
              <a:spcAft>
                <a:spcPts val="0"/>
              </a:spcAft>
              <a:buSzPts val="1300"/>
              <a:buNone/>
              <a:defRPr sz="1600"/>
            </a:lvl6pPr>
            <a:lvl7pPr lvl="6">
              <a:spcBef>
                <a:spcPts val="0"/>
              </a:spcBef>
              <a:spcAft>
                <a:spcPts val="0"/>
              </a:spcAft>
              <a:buSzPts val="1300"/>
              <a:buNone/>
              <a:defRPr sz="1600"/>
            </a:lvl7pPr>
            <a:lvl8pPr lvl="7">
              <a:spcBef>
                <a:spcPts val="0"/>
              </a:spcBef>
              <a:spcAft>
                <a:spcPts val="0"/>
              </a:spcAft>
              <a:buSzPts val="1300"/>
              <a:buNone/>
              <a:defRPr sz="1600"/>
            </a:lvl8pPr>
            <a:lvl9pPr lvl="8">
              <a:spcBef>
                <a:spcPts val="0"/>
              </a:spcBef>
              <a:spcAft>
                <a:spcPts val="0"/>
              </a:spcAft>
              <a:buSzPts val="1300"/>
              <a:buNone/>
              <a:defRPr sz="1600"/>
            </a:lvl9pPr>
          </a:lstStyle>
          <a:p/>
        </p:txBody>
      </p:sp>
      <p:sp>
        <p:nvSpPr>
          <p:cNvPr id="76" name="Google Shape;76;p17"/>
          <p:cNvSpPr txBox="1"/>
          <p:nvPr>
            <p:ph idx="1" type="body"/>
          </p:nvPr>
        </p:nvSpPr>
        <p:spPr>
          <a:xfrm>
            <a:off x="456662" y="1372834"/>
            <a:ext cx="8228400" cy="2982600"/>
          </a:xfrm>
          <a:prstGeom prst="rect">
            <a:avLst/>
          </a:prstGeom>
          <a:noFill/>
          <a:ln>
            <a:noFill/>
          </a:ln>
        </p:spPr>
        <p:txBody>
          <a:bodyPr anchorCtr="0" anchor="t" bIns="0" lIns="0" spcFirstLastPara="1" rIns="0" wrap="square" tIns="0">
            <a:noAutofit/>
          </a:bodyPr>
          <a:lstStyle>
            <a:lvl1pPr indent="-387350" lvl="0" marL="457200" marR="0" algn="l">
              <a:lnSpc>
                <a:spcPct val="90000"/>
              </a:lnSpc>
              <a:spcBef>
                <a:spcPts val="900"/>
              </a:spcBef>
              <a:spcAft>
                <a:spcPts val="0"/>
              </a:spcAft>
              <a:buClr>
                <a:schemeClr val="dk1"/>
              </a:buClr>
              <a:buSzPts val="2500"/>
              <a:buFont typeface="Arial"/>
              <a:buChar char="•"/>
              <a:defRPr b="0" i="0" sz="2500" u="none" cap="none" strike="noStrike">
                <a:solidFill>
                  <a:schemeClr val="dk1"/>
                </a:solidFill>
                <a:latin typeface="Montserrat"/>
                <a:ea typeface="Montserrat"/>
                <a:cs typeface="Montserrat"/>
                <a:sym typeface="Montserrat"/>
              </a:defRPr>
            </a:lvl1pPr>
            <a:lvl2pPr indent="-368300" lvl="1" marL="914400" marR="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Montserrat"/>
                <a:ea typeface="Montserrat"/>
                <a:cs typeface="Montserrat"/>
                <a:sym typeface="Montserrat"/>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5pPr>
            <a:lvl6pPr indent="-330200" lvl="5" marL="27432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6pPr>
            <a:lvl7pPr indent="-330200" lvl="6" marL="32004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7pPr>
            <a:lvl8pPr indent="-330200" lvl="7" marL="36576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8pPr>
            <a:lvl9pPr indent="-330200" lvl="8" marL="4114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9pPr>
          </a:lstStyle>
          <a:p/>
        </p:txBody>
      </p:sp>
      <p:sp>
        <p:nvSpPr>
          <p:cNvPr id="77" name="Google Shape;77;p17"/>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marR="0" algn="l">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lvl="1"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2pPr>
            <a:lvl3pPr lvl="2"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3pPr>
            <a:lvl4pPr lvl="3"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4pPr>
            <a:lvl5pPr lvl="4"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5pPr>
            <a:lvl6pPr lvl="5"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6pPr>
            <a:lvl7pPr lvl="6"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7pPr>
            <a:lvl8pPr lvl="7"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8pPr>
            <a:lvl9pPr lvl="8"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9pPr>
          </a:lstStyle>
          <a:p/>
        </p:txBody>
      </p:sp>
      <p:sp>
        <p:nvSpPr>
          <p:cNvPr id="78" name="Google Shape;78;p17"/>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marR="0" algn="ctr">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lvl="1"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2pPr>
            <a:lvl3pPr lvl="2"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3pPr>
            <a:lvl4pPr lvl="3"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4pPr>
            <a:lvl5pPr lvl="4"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5pPr>
            <a:lvl6pPr lvl="5"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6pPr>
            <a:lvl7pPr lvl="6"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7pPr>
            <a:lvl8pPr lvl="7"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8pPr>
            <a:lvl9pPr lvl="8" marR="0" algn="l">
              <a:spcBef>
                <a:spcPts val="0"/>
              </a:spcBef>
              <a:spcAft>
                <a:spcPts val="0"/>
              </a:spcAft>
              <a:buSzPts val="1300"/>
              <a:buNone/>
              <a:defRPr b="0" i="0" sz="1600" u="none" cap="none" strike="noStrike">
                <a:solidFill>
                  <a:schemeClr val="dk1"/>
                </a:solidFill>
                <a:latin typeface="Montserrat"/>
                <a:ea typeface="Montserrat"/>
                <a:cs typeface="Montserrat"/>
                <a:sym typeface="Montserrat"/>
              </a:defRPr>
            </a:lvl9pPr>
          </a:lstStyle>
          <a:p/>
        </p:txBody>
      </p:sp>
      <p:sp>
        <p:nvSpPr>
          <p:cNvPr id="79" name="Google Shape;79;p17"/>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spcBef>
                <a:spcPts val="0"/>
              </a:spcBef>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7" name="Shape 107"/>
        <p:cNvGrpSpPr/>
        <p:nvPr/>
      </p:nvGrpSpPr>
      <p:grpSpPr>
        <a:xfrm>
          <a:off x="0" y="0"/>
          <a:ext cx="0" cy="0"/>
          <a:chOff x="0" y="0"/>
          <a:chExt cx="0" cy="0"/>
        </a:xfrm>
      </p:grpSpPr>
      <p:sp>
        <p:nvSpPr>
          <p:cNvPr id="108" name="Google Shape;108;p23"/>
          <p:cNvSpPr txBox="1"/>
          <p:nvPr>
            <p:ph type="title"/>
          </p:nvPr>
        </p:nvSpPr>
        <p:spPr>
          <a:xfrm>
            <a:off x="456662" y="386079"/>
            <a:ext cx="8228400" cy="858600"/>
          </a:xfrm>
          <a:prstGeom prst="rect">
            <a:avLst/>
          </a:prstGeom>
          <a:noFill/>
          <a:ln>
            <a:noFill/>
          </a:ln>
        </p:spPr>
        <p:txBody>
          <a:bodyPr anchorCtr="0" anchor="ctr" bIns="0" lIns="0" spcFirstLastPara="1" rIns="0" wrap="square" tIns="0">
            <a:normAutofit/>
          </a:bodyPr>
          <a:lstStyle>
            <a:lvl1pPr lvl="0" marR="0" algn="l">
              <a:lnSpc>
                <a:spcPct val="90000"/>
              </a:lnSpc>
              <a:spcBef>
                <a:spcPts val="0"/>
              </a:spcBef>
              <a:spcAft>
                <a:spcPts val="0"/>
              </a:spcAft>
              <a:buClr>
                <a:schemeClr val="dk1"/>
              </a:buClr>
              <a:buSzPts val="4000"/>
              <a:buFont typeface="Montserrat Black"/>
              <a:buNone/>
              <a:defRPr b="0" i="0" sz="4000" u="none" cap="none" strike="noStrike">
                <a:solidFill>
                  <a:schemeClr val="dk1"/>
                </a:solidFill>
                <a:latin typeface="Montserrat Black"/>
                <a:ea typeface="Montserrat Black"/>
                <a:cs typeface="Montserrat Black"/>
                <a:sym typeface="Montserrat Black"/>
              </a:defRPr>
            </a:lvl1pPr>
            <a:lvl2pPr lvl="1"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9pPr>
          </a:lstStyle>
          <a:p/>
        </p:txBody>
      </p:sp>
      <p:sp>
        <p:nvSpPr>
          <p:cNvPr id="109" name="Google Shape;109;p23"/>
          <p:cNvSpPr txBox="1"/>
          <p:nvPr>
            <p:ph idx="1" type="body"/>
          </p:nvPr>
        </p:nvSpPr>
        <p:spPr>
          <a:xfrm>
            <a:off x="456662" y="1372834"/>
            <a:ext cx="8228400" cy="2982600"/>
          </a:xfrm>
          <a:prstGeom prst="rect">
            <a:avLst/>
          </a:prstGeom>
          <a:noFill/>
          <a:ln>
            <a:noFill/>
          </a:ln>
        </p:spPr>
        <p:txBody>
          <a:bodyPr anchorCtr="0" anchor="t" bIns="0" lIns="0" spcFirstLastPara="1" rIns="0" wrap="square" tIns="0">
            <a:noAutofit/>
          </a:bodyPr>
          <a:lstStyle>
            <a:lvl1pPr indent="-387350" lvl="0" marL="457200" marR="0" algn="l">
              <a:lnSpc>
                <a:spcPct val="90000"/>
              </a:lnSpc>
              <a:spcBef>
                <a:spcPts val="900"/>
              </a:spcBef>
              <a:spcAft>
                <a:spcPts val="0"/>
              </a:spcAft>
              <a:buClr>
                <a:schemeClr val="dk1"/>
              </a:buClr>
              <a:buSzPts val="2500"/>
              <a:buFont typeface="Arial"/>
              <a:buChar char="•"/>
              <a:defRPr b="0" i="0" sz="2500" u="none" cap="none" strike="noStrike">
                <a:solidFill>
                  <a:schemeClr val="dk1"/>
                </a:solidFill>
                <a:latin typeface="Montserrat"/>
                <a:ea typeface="Montserrat"/>
                <a:cs typeface="Montserrat"/>
                <a:sym typeface="Montserrat"/>
              </a:defRPr>
            </a:lvl1pPr>
            <a:lvl2pPr indent="-368300" lvl="1" marL="914400" marR="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Montserrat"/>
                <a:ea typeface="Montserrat"/>
                <a:cs typeface="Montserrat"/>
                <a:sym typeface="Montserrat"/>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5pPr>
            <a:lvl6pPr indent="-330200" lvl="5" marL="27432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6pPr>
            <a:lvl7pPr indent="-330200" lvl="6" marL="32004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7pPr>
            <a:lvl8pPr indent="-330200" lvl="7" marL="36576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8pPr>
            <a:lvl9pPr indent="-330200" lvl="8" marL="4114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a:ea typeface="Montserrat"/>
                <a:cs typeface="Montserrat"/>
                <a:sym typeface="Montserrat"/>
              </a:defRPr>
            </a:lvl9pPr>
          </a:lstStyle>
          <a:p/>
        </p:txBody>
      </p:sp>
      <p:sp>
        <p:nvSpPr>
          <p:cNvPr id="110" name="Google Shape;110;p23"/>
          <p:cNvSpPr txBox="1"/>
          <p:nvPr>
            <p:ph idx="10" type="dt"/>
          </p:nvPr>
        </p:nvSpPr>
        <p:spPr>
          <a:xfrm>
            <a:off x="829701" y="4623475"/>
            <a:ext cx="2129700" cy="354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lvl="1"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2pPr>
            <a:lvl3pPr lvl="2"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3pPr>
            <a:lvl4pPr lvl="3"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4pPr>
            <a:lvl5pPr lvl="4"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5pPr>
            <a:lvl6pPr lvl="5"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6pPr>
            <a:lvl7pPr lvl="6"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7pPr>
            <a:lvl8pPr lvl="7"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8pPr>
            <a:lvl9pPr lvl="8"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9pPr>
          </a:lstStyle>
          <a:p/>
        </p:txBody>
      </p:sp>
      <p:sp>
        <p:nvSpPr>
          <p:cNvPr id="111" name="Google Shape;111;p23"/>
          <p:cNvSpPr txBox="1"/>
          <p:nvPr>
            <p:ph idx="11" type="ftr"/>
          </p:nvPr>
        </p:nvSpPr>
        <p:spPr>
          <a:xfrm>
            <a:off x="3324685" y="4623475"/>
            <a:ext cx="2898000" cy="3543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lvl="1"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2pPr>
            <a:lvl3pPr lvl="2"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3pPr>
            <a:lvl4pPr lvl="3"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4pPr>
            <a:lvl5pPr lvl="4"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5pPr>
            <a:lvl6pPr lvl="5"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6pPr>
            <a:lvl7pPr lvl="6"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7pPr>
            <a:lvl8pPr lvl="7"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8pPr>
            <a:lvl9pPr lvl="8" marR="0" algn="l">
              <a:lnSpc>
                <a:spcPct val="100000"/>
              </a:lnSpc>
              <a:spcBef>
                <a:spcPts val="0"/>
              </a:spcBef>
              <a:spcAft>
                <a:spcPts val="0"/>
              </a:spcAft>
              <a:buClr>
                <a:srgbClr val="000000"/>
              </a:buClr>
              <a:buSzPts val="1300"/>
              <a:buFont typeface="Arial"/>
              <a:buNone/>
              <a:defRPr b="0" i="0" sz="1600" u="none" cap="none" strike="noStrike">
                <a:solidFill>
                  <a:schemeClr val="dk1"/>
                </a:solidFill>
                <a:latin typeface="Montserrat"/>
                <a:ea typeface="Montserrat"/>
                <a:cs typeface="Montserrat"/>
                <a:sym typeface="Montserrat"/>
              </a:defRPr>
            </a:lvl9pPr>
          </a:lstStyle>
          <a:p/>
        </p:txBody>
      </p:sp>
      <p:sp>
        <p:nvSpPr>
          <p:cNvPr id="112" name="Google Shape;112;p23"/>
          <p:cNvSpPr txBox="1"/>
          <p:nvPr>
            <p:ph idx="12" type="sldNum"/>
          </p:nvPr>
        </p:nvSpPr>
        <p:spPr>
          <a:xfrm>
            <a:off x="6555294" y="4685535"/>
            <a:ext cx="2129700" cy="35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300"/>
              <a:buFont typeface="Times New Roman"/>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2" name="Google Shape;142;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3" name="Google Shape;14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75757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4" name="Google Shape;14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75757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5" name="Google Shape;14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Sm9pbg%3D%3D" TargetMode="External"/><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2.png"/><Relationship Id="rId8" Type="http://schemas.openxmlformats.org/officeDocument/2006/relationships/hyperlink" Target="https://www.sli.do/features-google-slides?payload=eyJwcmVzZW50YXRpb25JZCI6IjFuWEVSSWp0bVRjWEM1Vm5iQS1Yc3ZrSXJkUzM1dEhjME9wcHY5dVpRc01VIiwic2xpZGVJZCI6IlNMSURFU19BUEkyNTYzNDYxODRfMCIsInR5cGUiOiJTbGlkb0pvaW5pbmcifQ%3D%3D"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0.png"/><Relationship Id="rId12"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6.png"/><Relationship Id="rId5" Type="http://schemas.openxmlformats.org/officeDocument/2006/relationships/image" Target="../media/image47.png"/><Relationship Id="rId6"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4.png"/><Relationship Id="rId5" Type="http://schemas.openxmlformats.org/officeDocument/2006/relationships/image" Target="../media/image48.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2.png"/><Relationship Id="rId8" Type="http://schemas.openxmlformats.org/officeDocument/2006/relationships/hyperlink" Target="https://www.sli.do/features-google-slides?payload=eyJwb2xsVXVpZCI6ImQxMGEzZGEzLTA3MGEtNDBlYi1hNjVkLTg2YzlkYjVlYWJjZSIsInByZXNlbnRhdGlvbklkIjoiMW5YRVJJanRtVGNYQzVWbmJBLVhzdmtJcmRTMzV0SGMwT3Bwdjl1WlFzTVUiLCJzbGlkZUlkIjoiU0xJREVTX0FQSTQ0ODU0ODYzOF8wIiwidGltZWxpbmUiOlt7InBvbGxRdWVzdGlvblV1aWQiOiIyY2ExOWI3My0xZGNkLTRmYmQtYjZjMy00MmQ0MzYyZDNlN2IiLCJzaG93UmVzdWx0cyI6dHJ1ZX1dLCJ0eXBlIjoiU2xpZG9Qb2xsIn0%3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hyperlink" Target="https://dwc.tdwg.org/terms/" TargetMode="External"/><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8.png"/><Relationship Id="rId7"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50.jpg"/><Relationship Id="rId4" Type="http://schemas.openxmlformats.org/officeDocument/2006/relationships/image" Target="../media/image70.jpg"/><Relationship Id="rId5"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87.png"/><Relationship Id="rId4" Type="http://schemas.openxmlformats.org/officeDocument/2006/relationships/hyperlink" Target="https://www.instagram.com/boardshortsben/?hl=en" TargetMode="External"/><Relationship Id="rId5" Type="http://schemas.openxmlformats.org/officeDocument/2006/relationships/image" Target="../media/image71.png"/><Relationship Id="rId6" Type="http://schemas.openxmlformats.org/officeDocument/2006/relationships/image" Target="../media/image66.png"/><Relationship Id="rId7" Type="http://schemas.openxmlformats.org/officeDocument/2006/relationships/hyperlink" Target="https://ipt.iobis.org/caribbeanobis/resource?r=seagrasssurvey_colombi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72.png"/><Relationship Id="rId4" Type="http://schemas.openxmlformats.org/officeDocument/2006/relationships/hyperlink" Target="https://ipt.iobis.org/caribbeanobis/resource?r=seagrasssurvey_colombi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71.png"/><Relationship Id="rId4" Type="http://schemas.openxmlformats.org/officeDocument/2006/relationships/image" Target="../media/image66.png"/><Relationship Id="rId5" Type="http://schemas.openxmlformats.org/officeDocument/2006/relationships/hyperlink" Target="https://ipt.iobis.org/caribbeanobis/resource?r=seagrasssurvey_colombia" TargetMode="External"/><Relationship Id="rId6" Type="http://schemas.openxmlformats.org/officeDocument/2006/relationships/image" Target="../media/image73.png"/><Relationship Id="rId7"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78.png"/><Relationship Id="rId5" Type="http://schemas.openxmlformats.org/officeDocument/2006/relationships/hyperlink" Target="https://ipt.iobis.org/caribbeanobis/resource?r=seagrasssurvey_colombia" TargetMode="External"/><Relationship Id="rId6" Type="http://schemas.openxmlformats.org/officeDocument/2006/relationships/image" Target="../media/image71.png"/><Relationship Id="rId7"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80.png"/><Relationship Id="rId4" Type="http://schemas.openxmlformats.org/officeDocument/2006/relationships/hyperlink" Target="https://ipt.iobis.org/caribbeanobis/resource?r=seagrasssurvey_colombia" TargetMode="External"/><Relationship Id="rId5" Type="http://schemas.openxmlformats.org/officeDocument/2006/relationships/image" Target="../media/image71.png"/><Relationship Id="rId6" Type="http://schemas.openxmlformats.org/officeDocument/2006/relationships/image" Target="../media/image66.png"/><Relationship Id="rId7"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8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79.png"/><Relationship Id="rId4" Type="http://schemas.openxmlformats.org/officeDocument/2006/relationships/image" Target="../media/image83.png"/><Relationship Id="rId5"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82.png"/><Relationship Id="rId4" Type="http://schemas.openxmlformats.org/officeDocument/2006/relationships/hyperlink" Target="https://github.com/iobis/seagrass-eov-schem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89.png"/><Relationship Id="rId4" Type="http://schemas.openxmlformats.org/officeDocument/2006/relationships/hyperlink" Target="https://github.com/iobis/seagrass-eov-schem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T3BlblRleHQ%3D" TargetMode="External"/><Relationship Id="rId9" Type="http://schemas.openxmlformats.org/officeDocument/2006/relationships/image" Target="../media/image4.png"/><Relationship Id="rId5" Type="http://schemas.openxmlformats.org/officeDocument/2006/relationships/image" Target="../media/image90.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2.png"/><Relationship Id="rId8" Type="http://schemas.openxmlformats.org/officeDocument/2006/relationships/hyperlink" Target="https://www.sli.do/features-google-slides?payload=eyJwb2xsVXVpZCI6ImIxMzA0MTE4LTE5ODYtNGJkMS1hMzJkLWZlYjM3YjQ1ZTE3MyIsInByZXNlbnRhdGlvbklkIjoiMW5YRVJJanRtVGNYQzVWbmJBLVhzdmtJcmRTMzV0SGMwT3Bwdjl1WlFzTVUiLCJzbGlkZUlkIjoiU0xJREVTX0FQSTE2NjMwNzYwNjlfMCIsInRpbWVsaW5lIjpbeyJwb2xsUXVlc3Rpb25VdWlkIjoiMTIxNmMzYWMtZTgyNC00NjFjLTkzNTQtNTAyNjI3M2VhYzYzIiwic2hvd1Jlc3VsdHMiOnRydWV9XSwidHlwZSI6IlNsaWRvUG9sbCJ9"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8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97.png"/><Relationship Id="rId4" Type="http://schemas.openxmlformats.org/officeDocument/2006/relationships/image" Target="../media/image91.png"/><Relationship Id="rId5" Type="http://schemas.openxmlformats.org/officeDocument/2006/relationships/image" Target="../media/image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122.png"/><Relationship Id="rId4" Type="http://schemas.openxmlformats.org/officeDocument/2006/relationships/image" Target="../media/image88.jpg"/><Relationship Id="rId5"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92.png"/><Relationship Id="rId4" Type="http://schemas.openxmlformats.org/officeDocument/2006/relationships/image" Target="../media/image95.png"/><Relationship Id="rId5" Type="http://schemas.openxmlformats.org/officeDocument/2006/relationships/image" Target="../media/image98.png"/><Relationship Id="rId6" Type="http://schemas.openxmlformats.org/officeDocument/2006/relationships/image" Target="../media/image94.png"/><Relationship Id="rId7" Type="http://schemas.openxmlformats.org/officeDocument/2006/relationships/image" Target="../media/image93.png"/></Relationships>
</file>

<file path=ppt/slides/_rels/slide49.xml.rels><?xml version="1.0" encoding="UTF-8" standalone="yes"?><Relationships xmlns="http://schemas.openxmlformats.org/package/2006/relationships"><Relationship Id="rId11" Type="http://schemas.openxmlformats.org/officeDocument/2006/relationships/hyperlink" Target="http://vocab.nerc.ac.uk/collection/P01/current/LENTRACK/" TargetMode="External"/><Relationship Id="rId10" Type="http://schemas.openxmlformats.org/officeDocument/2006/relationships/hyperlink" Target="http://vocab.nerc.ac.uk/collection/L22/current/TOOL1203/" TargetMode="External"/><Relationship Id="rId13" Type="http://schemas.openxmlformats.org/officeDocument/2006/relationships/hyperlink" Target="http://vocab.nerc.ac.uk/collection/P01/current/SDBIOL08/" TargetMode="External"/><Relationship Id="rId12" Type="http://schemas.openxmlformats.org/officeDocument/2006/relationships/hyperlink" Target="http://vocab.nerc.ac.uk/collection/P06/current/ULAA" TargetMode="External"/><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hyperlink" Target="http://vocab.nerc.ac.uk/collection/P01/current/UKMH9706/" TargetMode="External"/><Relationship Id="rId4" Type="http://schemas.openxmlformats.org/officeDocument/2006/relationships/hyperlink" Target="http://vocab.nerc.ac.uk/collection/M24/current/SSIMSSGR/" TargetMode="External"/><Relationship Id="rId9" Type="http://schemas.openxmlformats.org/officeDocument/2006/relationships/hyperlink" Target="http://vocab.nerc.ac.uk/collection/P01/current/NMSPINST/" TargetMode="External"/><Relationship Id="rId14" Type="http://schemas.openxmlformats.org/officeDocument/2006/relationships/hyperlink" Target="http://vocab.nerc.ac.uk/collection/P06/current/UGMS/" TargetMode="External"/><Relationship Id="rId5" Type="http://schemas.openxmlformats.org/officeDocument/2006/relationships/hyperlink" Target="http://vocab.nerc.ac.uk/collection/P01/current/TEMPPP01/" TargetMode="External"/><Relationship Id="rId6" Type="http://schemas.openxmlformats.org/officeDocument/2006/relationships/hyperlink" Target="http://vocab.nerc.ac.uk/collection/P06/current/UPAA/" TargetMode="External"/><Relationship Id="rId7" Type="http://schemas.openxmlformats.org/officeDocument/2006/relationships/hyperlink" Target="http://vocab.nerc.ac.uk/collection/P01/current/DOXYSE02/" TargetMode="External"/><Relationship Id="rId8" Type="http://schemas.openxmlformats.org/officeDocument/2006/relationships/hyperlink" Target="http://vocab.nerc.ac.uk/collection/P06/current/UMG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3.xml"/><Relationship Id="rId3" Type="http://schemas.openxmlformats.org/officeDocument/2006/relationships/hyperlink" Target="https://ipt.obis.org/secretaria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105.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hyperlink" Target="https://mapper.obi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image" Target="../media/image99.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 Id="rId3" Type="http://schemas.openxmlformats.org/officeDocument/2006/relationships/hyperlink" Target="https://colab.research.google.com/github/iobis/obis-intro-pres/blob/main/notebooks/R/robis_da.ipynb"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2.xml"/><Relationship Id="rId3" Type="http://schemas.openxmlformats.org/officeDocument/2006/relationships/image" Target="../media/image40.png"/><Relationship Id="rId4" Type="http://schemas.openxmlformats.org/officeDocument/2006/relationships/image" Target="../media/image6.png"/><Relationship Id="rId5"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 Id="rId3" Type="http://schemas.openxmlformats.org/officeDocument/2006/relationships/image" Target="../media/image10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4.xml"/><Relationship Id="rId3" Type="http://schemas.openxmlformats.org/officeDocument/2006/relationships/image" Target="../media/image114.jpg"/><Relationship Id="rId4" Type="http://schemas.openxmlformats.org/officeDocument/2006/relationships/image" Target="../media/image119.jpg"/><Relationship Id="rId5" Type="http://schemas.openxmlformats.org/officeDocument/2006/relationships/image" Target="../media/image10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5.xml"/><Relationship Id="rId3" Type="http://schemas.openxmlformats.org/officeDocument/2006/relationships/image" Target="../media/image116.jpg"/><Relationship Id="rId4" Type="http://schemas.openxmlformats.org/officeDocument/2006/relationships/image" Target="../media/image11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6.xml"/><Relationship Id="rId3" Type="http://schemas.openxmlformats.org/officeDocument/2006/relationships/image" Target="../media/image1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7.xml"/><Relationship Id="rId3" Type="http://schemas.openxmlformats.org/officeDocument/2006/relationships/image" Target="../media/image102.png"/><Relationship Id="rId4" Type="http://schemas.openxmlformats.org/officeDocument/2006/relationships/image" Target="../media/image117.png"/><Relationship Id="rId5" Type="http://schemas.openxmlformats.org/officeDocument/2006/relationships/image" Target="../media/image115.png"/><Relationship Id="rId6" Type="http://schemas.openxmlformats.org/officeDocument/2006/relationships/image" Target="../media/image112.png"/><Relationship Id="rId7" Type="http://schemas.openxmlformats.org/officeDocument/2006/relationships/image" Target="../media/image108.png"/><Relationship Id="rId8" Type="http://schemas.openxmlformats.org/officeDocument/2006/relationships/image" Target="../media/image1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8.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4.png"/><Relationship Id="rId5" Type="http://schemas.openxmlformats.org/officeDocument/2006/relationships/image" Target="../media/image48.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2.png"/><Relationship Id="rId8" Type="http://schemas.openxmlformats.org/officeDocument/2006/relationships/hyperlink" Target="https://www.sli.do/features-google-slides?payload=eyJwb2xsVXVpZCI6IjMwMmJkM2E5LTNmYWYtNDFiZC05N2I1LWY2YTE4YWU2ODU2MiIsInByZXNlbnRhdGlvbklkIjoiMW5YRVJJanRtVGNYQzVWbmJBLVhzdmtJcmRTMzV0SGMwT3Bwdjl1WlFzTVUiLCJzbGlkZUlkIjoiU0xJREVTX0FQSTE1MzE2MzE3ODRfMCIsInRpbWVsaW5lIjpbeyJwb2xsUXVlc3Rpb25VdWlkIjoiNTA2MTg5YzQtNDkyMS00MTY2LWEwNzctNDZhOGRhODU5MDQ5Iiwic2hvd1Jlc3VsdHMiOmZhbHNlfSx7InBvbGxRdWVzdGlvblV1aWQiOiI1MDYxODljNC00OTIxLTQxNjYtYTA3Ny00NmE4ZGE4NTkwNDkiLCJzaG93UmVzdWx0cyI6dHJ1ZX1dLCJ0eXBlIjoiU2xpZG9Qb2xsIn0%3D"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9.xml"/><Relationship Id="rId3" Type="http://schemas.openxmlformats.org/officeDocument/2006/relationships/image" Target="../media/image121.png"/><Relationship Id="rId4" Type="http://schemas.openxmlformats.org/officeDocument/2006/relationships/hyperlink" Target="mailto:e.lawrence@unesco.org" TargetMode="External"/><Relationship Id="rId5" Type="http://schemas.openxmlformats.org/officeDocument/2006/relationships/hyperlink" Target="mailto:helpdesk@obis.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1.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61.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sp>
        <p:nvSpPr>
          <p:cNvPr id="241" name="Google Shape;241;p45"/>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2" name="Google Shape;242;p45"/>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243" name="Google Shape;243;p45">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244" name="Google Shape;244;p45"/>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Join at slido.com</a:t>
            </a:r>
            <a:br>
              <a:rPr b="1" lang="en" sz="3600">
                <a:solidFill>
                  <a:srgbClr val="5B5B5B"/>
                </a:solidFill>
                <a:latin typeface="Inter"/>
                <a:ea typeface="Inter"/>
                <a:cs typeface="Inter"/>
                <a:sym typeface="Inter"/>
              </a:rPr>
            </a:br>
            <a:r>
              <a:rPr b="1" lang="en" sz="3600">
                <a:solidFill>
                  <a:srgbClr val="5B5B5B"/>
                </a:solidFill>
                <a:latin typeface="Inter"/>
                <a:ea typeface="Inter"/>
                <a:cs typeface="Inter"/>
                <a:sym typeface="Inter"/>
              </a:rPr>
              <a:t>#8471285</a:t>
            </a:r>
            <a:endParaRPr b="1" sz="3600">
              <a:solidFill>
                <a:srgbClr val="5B5B5B"/>
              </a:solidFill>
              <a:latin typeface="Inter"/>
              <a:ea typeface="Inter"/>
              <a:cs typeface="Inter"/>
              <a:sym typeface="Inter"/>
            </a:endParaRPr>
          </a:p>
        </p:txBody>
      </p:sp>
      <p:sp>
        <p:nvSpPr>
          <p:cNvPr id="245" name="Google Shape;245;p45"/>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6" name="Google Shape;246;p45"/>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47" name="Google Shape;247;p45"/>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248" name="Google Shape;248;p45">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4"/>
          <p:cNvPicPr preferRelativeResize="0"/>
          <p:nvPr/>
        </p:nvPicPr>
        <p:blipFill rotWithShape="1">
          <a:blip r:embed="rId3">
            <a:alphaModFix/>
          </a:blip>
          <a:srcRect b="22558" l="0" r="0" t="0"/>
          <a:stretch/>
        </p:blipFill>
        <p:spPr>
          <a:xfrm>
            <a:off x="0" y="525719"/>
            <a:ext cx="3734313" cy="1581397"/>
          </a:xfrm>
          <a:prstGeom prst="rect">
            <a:avLst/>
          </a:prstGeom>
          <a:noFill/>
          <a:ln>
            <a:noFill/>
          </a:ln>
        </p:spPr>
      </p:pic>
      <p:pic>
        <p:nvPicPr>
          <p:cNvPr id="356" name="Google Shape;356;p54"/>
          <p:cNvPicPr preferRelativeResize="0"/>
          <p:nvPr/>
        </p:nvPicPr>
        <p:blipFill>
          <a:blip r:embed="rId4">
            <a:alphaModFix/>
          </a:blip>
          <a:stretch>
            <a:fillRect/>
          </a:stretch>
        </p:blipFill>
        <p:spPr>
          <a:xfrm>
            <a:off x="4046461" y="118856"/>
            <a:ext cx="2497577" cy="1441470"/>
          </a:xfrm>
          <a:prstGeom prst="rect">
            <a:avLst/>
          </a:prstGeom>
          <a:noFill/>
          <a:ln>
            <a:noFill/>
          </a:ln>
        </p:spPr>
      </p:pic>
      <p:pic>
        <p:nvPicPr>
          <p:cNvPr id="357" name="Google Shape;357;p54"/>
          <p:cNvPicPr preferRelativeResize="0"/>
          <p:nvPr/>
        </p:nvPicPr>
        <p:blipFill>
          <a:blip r:embed="rId5">
            <a:alphaModFix/>
          </a:blip>
          <a:stretch>
            <a:fillRect/>
          </a:stretch>
        </p:blipFill>
        <p:spPr>
          <a:xfrm>
            <a:off x="5144824" y="1825736"/>
            <a:ext cx="941674" cy="658391"/>
          </a:xfrm>
          <a:prstGeom prst="rect">
            <a:avLst/>
          </a:prstGeom>
          <a:noFill/>
          <a:ln>
            <a:noFill/>
          </a:ln>
        </p:spPr>
      </p:pic>
      <p:pic>
        <p:nvPicPr>
          <p:cNvPr id="358" name="Google Shape;358;p54"/>
          <p:cNvPicPr preferRelativeResize="0"/>
          <p:nvPr/>
        </p:nvPicPr>
        <p:blipFill>
          <a:blip r:embed="rId6">
            <a:alphaModFix/>
          </a:blip>
          <a:stretch>
            <a:fillRect/>
          </a:stretch>
        </p:blipFill>
        <p:spPr>
          <a:xfrm>
            <a:off x="6544219" y="384269"/>
            <a:ext cx="2497577" cy="1441473"/>
          </a:xfrm>
          <a:prstGeom prst="rect">
            <a:avLst/>
          </a:prstGeom>
          <a:noFill/>
          <a:ln>
            <a:noFill/>
          </a:ln>
        </p:spPr>
      </p:pic>
      <p:pic>
        <p:nvPicPr>
          <p:cNvPr id="359" name="Google Shape;359;p54"/>
          <p:cNvPicPr preferRelativeResize="0"/>
          <p:nvPr/>
        </p:nvPicPr>
        <p:blipFill>
          <a:blip r:embed="rId7">
            <a:alphaModFix/>
          </a:blip>
          <a:stretch>
            <a:fillRect/>
          </a:stretch>
        </p:blipFill>
        <p:spPr>
          <a:xfrm>
            <a:off x="72862" y="2766368"/>
            <a:ext cx="3973315" cy="2293183"/>
          </a:xfrm>
          <a:prstGeom prst="rect">
            <a:avLst/>
          </a:prstGeom>
          <a:noFill/>
          <a:ln>
            <a:noFill/>
          </a:ln>
        </p:spPr>
      </p:pic>
      <p:pic>
        <p:nvPicPr>
          <p:cNvPr id="360" name="Google Shape;360;p54"/>
          <p:cNvPicPr preferRelativeResize="0"/>
          <p:nvPr/>
        </p:nvPicPr>
        <p:blipFill>
          <a:blip r:embed="rId8">
            <a:alphaModFix/>
          </a:blip>
          <a:stretch>
            <a:fillRect/>
          </a:stretch>
        </p:blipFill>
        <p:spPr>
          <a:xfrm>
            <a:off x="4046451" y="2950212"/>
            <a:ext cx="3734057" cy="2155114"/>
          </a:xfrm>
          <a:prstGeom prst="rect">
            <a:avLst/>
          </a:prstGeom>
          <a:noFill/>
          <a:ln>
            <a:noFill/>
          </a:ln>
        </p:spPr>
      </p:pic>
      <p:pic>
        <p:nvPicPr>
          <p:cNvPr id="361" name="Google Shape;361;p54"/>
          <p:cNvPicPr preferRelativeResize="0"/>
          <p:nvPr/>
        </p:nvPicPr>
        <p:blipFill>
          <a:blip r:embed="rId5">
            <a:alphaModFix/>
          </a:blip>
          <a:stretch>
            <a:fillRect/>
          </a:stretch>
        </p:blipFill>
        <p:spPr>
          <a:xfrm>
            <a:off x="6086563" y="2107105"/>
            <a:ext cx="941674" cy="658391"/>
          </a:xfrm>
          <a:prstGeom prst="rect">
            <a:avLst/>
          </a:prstGeom>
          <a:noFill/>
          <a:ln>
            <a:noFill/>
          </a:ln>
        </p:spPr>
      </p:pic>
      <p:sp>
        <p:nvSpPr>
          <p:cNvPr id="362" name="Google Shape;362;p54"/>
          <p:cNvSpPr/>
          <p:nvPr/>
        </p:nvSpPr>
        <p:spPr>
          <a:xfrm rot="6332838">
            <a:off x="5705361" y="1400712"/>
            <a:ext cx="515980" cy="278409"/>
          </a:xfrm>
          <a:prstGeom prst="rightArrow">
            <a:avLst>
              <a:gd fmla="val 33171" name="adj1"/>
              <a:gd fmla="val 50000" name="adj2"/>
            </a:avLst>
          </a:prstGeom>
          <a:solidFill>
            <a:srgbClr val="F77721"/>
          </a:solidFill>
          <a:ln cap="flat" cmpd="sng" w="9525">
            <a:solidFill>
              <a:schemeClr val="dk2"/>
            </a:solidFill>
            <a:prstDash val="solid"/>
            <a:round/>
            <a:headEnd len="sm" w="sm" type="none"/>
            <a:tailEnd len="sm" w="sm" type="none"/>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363" name="Google Shape;363;p54"/>
          <p:cNvSpPr/>
          <p:nvPr/>
        </p:nvSpPr>
        <p:spPr>
          <a:xfrm rot="9005632">
            <a:off x="6753148" y="1797158"/>
            <a:ext cx="515664" cy="278335"/>
          </a:xfrm>
          <a:prstGeom prst="rightArrow">
            <a:avLst>
              <a:gd fmla="val 33171" name="adj1"/>
              <a:gd fmla="val 50000" name="adj2"/>
            </a:avLst>
          </a:prstGeom>
          <a:solidFill>
            <a:srgbClr val="F77721"/>
          </a:solidFill>
          <a:ln cap="flat" cmpd="sng" w="9525">
            <a:solidFill>
              <a:schemeClr val="dk2"/>
            </a:solidFill>
            <a:prstDash val="solid"/>
            <a:round/>
            <a:headEnd len="sm" w="sm" type="none"/>
            <a:tailEnd len="sm" w="sm" type="none"/>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364" name="Google Shape;364;p54"/>
          <p:cNvSpPr/>
          <p:nvPr/>
        </p:nvSpPr>
        <p:spPr>
          <a:xfrm rot="9325455">
            <a:off x="4153052" y="2500438"/>
            <a:ext cx="885077" cy="278424"/>
          </a:xfrm>
          <a:prstGeom prst="rightArrow">
            <a:avLst>
              <a:gd fmla="val 33171" name="adj1"/>
              <a:gd fmla="val 50000" name="adj2"/>
            </a:avLst>
          </a:prstGeom>
          <a:solidFill>
            <a:srgbClr val="F77721"/>
          </a:solidFill>
          <a:ln cap="flat" cmpd="sng" w="9525">
            <a:solidFill>
              <a:schemeClr val="dk2"/>
            </a:solidFill>
            <a:prstDash val="solid"/>
            <a:round/>
            <a:headEnd len="sm" w="sm" type="none"/>
            <a:tailEnd len="sm" w="sm" type="none"/>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365" name="Google Shape;365;p54"/>
          <p:cNvSpPr/>
          <p:nvPr/>
        </p:nvSpPr>
        <p:spPr>
          <a:xfrm rot="7958609">
            <a:off x="5217844" y="2756194"/>
            <a:ext cx="515917" cy="278332"/>
          </a:xfrm>
          <a:prstGeom prst="rightArrow">
            <a:avLst>
              <a:gd fmla="val 33171" name="adj1"/>
              <a:gd fmla="val 50000" name="adj2"/>
            </a:avLst>
          </a:prstGeom>
          <a:solidFill>
            <a:srgbClr val="F77721"/>
          </a:solidFill>
          <a:ln cap="flat" cmpd="sng" w="9525">
            <a:solidFill>
              <a:schemeClr val="dk2"/>
            </a:solidFill>
            <a:prstDash val="solid"/>
            <a:round/>
            <a:headEnd len="sm" w="sm" type="none"/>
            <a:tailEnd len="sm" w="sm" type="none"/>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pic>
        <p:nvPicPr>
          <p:cNvPr id="366" name="Google Shape;366;p54"/>
          <p:cNvPicPr preferRelativeResize="0"/>
          <p:nvPr/>
        </p:nvPicPr>
        <p:blipFill>
          <a:blip r:embed="rId9">
            <a:alphaModFix/>
          </a:blip>
          <a:stretch>
            <a:fillRect/>
          </a:stretch>
        </p:blipFill>
        <p:spPr>
          <a:xfrm>
            <a:off x="7303940" y="2158717"/>
            <a:ext cx="658406" cy="658392"/>
          </a:xfrm>
          <a:prstGeom prst="rect">
            <a:avLst/>
          </a:prstGeom>
          <a:noFill/>
          <a:ln>
            <a:noFill/>
          </a:ln>
        </p:spPr>
      </p:pic>
      <p:pic>
        <p:nvPicPr>
          <p:cNvPr id="367" name="Google Shape;367;p54"/>
          <p:cNvPicPr preferRelativeResize="0"/>
          <p:nvPr/>
        </p:nvPicPr>
        <p:blipFill>
          <a:blip r:embed="rId10">
            <a:alphaModFix/>
          </a:blip>
          <a:stretch>
            <a:fillRect/>
          </a:stretch>
        </p:blipFill>
        <p:spPr>
          <a:xfrm>
            <a:off x="8058919" y="2203883"/>
            <a:ext cx="1009897" cy="568067"/>
          </a:xfrm>
          <a:prstGeom prst="rect">
            <a:avLst/>
          </a:prstGeom>
          <a:noFill/>
          <a:ln>
            <a:noFill/>
          </a:ln>
        </p:spPr>
      </p:pic>
      <p:pic>
        <p:nvPicPr>
          <p:cNvPr id="368" name="Google Shape;368;p54"/>
          <p:cNvPicPr preferRelativeResize="0"/>
          <p:nvPr/>
        </p:nvPicPr>
        <p:blipFill>
          <a:blip r:embed="rId11">
            <a:alphaModFix/>
          </a:blip>
          <a:stretch>
            <a:fillRect/>
          </a:stretch>
        </p:blipFill>
        <p:spPr>
          <a:xfrm>
            <a:off x="2177558" y="2390446"/>
            <a:ext cx="1469883" cy="498386"/>
          </a:xfrm>
          <a:prstGeom prst="rect">
            <a:avLst/>
          </a:prstGeom>
          <a:noFill/>
          <a:ln>
            <a:noFill/>
          </a:ln>
        </p:spPr>
      </p:pic>
      <p:pic>
        <p:nvPicPr>
          <p:cNvPr id="369" name="Google Shape;369;p54"/>
          <p:cNvPicPr preferRelativeResize="0"/>
          <p:nvPr/>
        </p:nvPicPr>
        <p:blipFill rotWithShape="1">
          <a:blip r:embed="rId12">
            <a:alphaModFix/>
          </a:blip>
          <a:srcRect b="25183" l="0" r="0" t="0"/>
          <a:stretch/>
        </p:blipFill>
        <p:spPr>
          <a:xfrm>
            <a:off x="7893255" y="4019005"/>
            <a:ext cx="1009974" cy="5115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5"/>
          <p:cNvPicPr preferRelativeResize="0"/>
          <p:nvPr/>
        </p:nvPicPr>
        <p:blipFill>
          <a:blip r:embed="rId3">
            <a:alphaModFix/>
          </a:blip>
          <a:stretch>
            <a:fillRect/>
          </a:stretch>
        </p:blipFill>
        <p:spPr>
          <a:xfrm>
            <a:off x="2073107" y="560525"/>
            <a:ext cx="6476365" cy="4022449"/>
          </a:xfrm>
          <a:prstGeom prst="rect">
            <a:avLst/>
          </a:prstGeom>
          <a:noFill/>
          <a:ln>
            <a:noFill/>
          </a:ln>
        </p:spPr>
      </p:pic>
      <p:pic>
        <p:nvPicPr>
          <p:cNvPr id="376" name="Google Shape;376;p55"/>
          <p:cNvPicPr preferRelativeResize="0"/>
          <p:nvPr/>
        </p:nvPicPr>
        <p:blipFill>
          <a:blip r:embed="rId4">
            <a:alphaModFix/>
          </a:blip>
          <a:stretch>
            <a:fillRect/>
          </a:stretch>
        </p:blipFill>
        <p:spPr>
          <a:xfrm>
            <a:off x="219244" y="980621"/>
            <a:ext cx="1448704" cy="88190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0" name="Shape 380"/>
        <p:cNvGrpSpPr/>
        <p:nvPr/>
      </p:nvGrpSpPr>
      <p:grpSpPr>
        <a:xfrm>
          <a:off x="0" y="0"/>
          <a:ext cx="0" cy="0"/>
          <a:chOff x="0" y="0"/>
          <a:chExt cx="0" cy="0"/>
        </a:xfrm>
      </p:grpSpPr>
      <p:pic>
        <p:nvPicPr>
          <p:cNvPr id="381" name="Google Shape;381;p56"/>
          <p:cNvPicPr preferRelativeResize="0"/>
          <p:nvPr/>
        </p:nvPicPr>
        <p:blipFill rotWithShape="1">
          <a:blip r:embed="rId3">
            <a:alphaModFix/>
          </a:blip>
          <a:srcRect b="0" l="0" r="1652" t="20867"/>
          <a:stretch/>
        </p:blipFill>
        <p:spPr>
          <a:xfrm>
            <a:off x="111301" y="1199107"/>
            <a:ext cx="8883877" cy="3944405"/>
          </a:xfrm>
          <a:prstGeom prst="rect">
            <a:avLst/>
          </a:prstGeom>
          <a:noFill/>
          <a:ln>
            <a:noFill/>
          </a:ln>
        </p:spPr>
      </p:pic>
      <p:sp>
        <p:nvSpPr>
          <p:cNvPr id="382" name="Google Shape;382;p56"/>
          <p:cNvSpPr txBox="1"/>
          <p:nvPr>
            <p:ph type="title"/>
          </p:nvPr>
        </p:nvSpPr>
        <p:spPr>
          <a:xfrm>
            <a:off x="456662" y="386079"/>
            <a:ext cx="8228400" cy="9594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GOOS, OBIS, ODIS</a:t>
            </a:r>
            <a:endParaRPr/>
          </a:p>
        </p:txBody>
      </p:sp>
      <p:cxnSp>
        <p:nvCxnSpPr>
          <p:cNvPr id="383" name="Google Shape;383;p56"/>
          <p:cNvCxnSpPr/>
          <p:nvPr/>
        </p:nvCxnSpPr>
        <p:spPr>
          <a:xfrm rot="5400000">
            <a:off x="5507164" y="3842811"/>
            <a:ext cx="522600" cy="294000"/>
          </a:xfrm>
          <a:prstGeom prst="bentConnector3">
            <a:avLst>
              <a:gd fmla="val 50000" name="adj1"/>
            </a:avLst>
          </a:prstGeom>
          <a:noFill/>
          <a:ln cap="flat" cmpd="sng" w="38100">
            <a:solidFill>
              <a:srgbClr val="AADBFC"/>
            </a:solidFill>
            <a:prstDash val="solid"/>
            <a:round/>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57"/>
          <p:cNvSpPr/>
          <p:nvPr/>
        </p:nvSpPr>
        <p:spPr>
          <a:xfrm>
            <a:off x="439815" y="-1388951"/>
            <a:ext cx="8264400" cy="8187600"/>
          </a:xfrm>
          <a:prstGeom prst="ellipse">
            <a:avLst/>
          </a:prstGeom>
          <a:solidFill>
            <a:srgbClr val="DCEEF7">
              <a:alpha val="49800"/>
            </a:srgbClr>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89" name="Google Shape;389;p57"/>
          <p:cNvSpPr txBox="1"/>
          <p:nvPr>
            <p:ph type="title"/>
          </p:nvPr>
        </p:nvSpPr>
        <p:spPr>
          <a:xfrm>
            <a:off x="1798957" y="414823"/>
            <a:ext cx="5791500" cy="10305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500"/>
              <a:buFont typeface="Poppins"/>
              <a:buNone/>
            </a:pPr>
            <a:r>
              <a:rPr lang="en" sz="3100"/>
              <a:t>BioEco EOV Programme Metadata Submission App</a:t>
            </a:r>
            <a:endParaRPr sz="3100"/>
          </a:p>
        </p:txBody>
      </p:sp>
      <p:sp>
        <p:nvSpPr>
          <p:cNvPr id="390" name="Google Shape;390;p57"/>
          <p:cNvSpPr txBox="1"/>
          <p:nvPr>
            <p:ph idx="1" type="body"/>
          </p:nvPr>
        </p:nvSpPr>
        <p:spPr>
          <a:xfrm>
            <a:off x="861664" y="1905829"/>
            <a:ext cx="4292100" cy="1863900"/>
          </a:xfrm>
          <a:prstGeom prst="rect">
            <a:avLst/>
          </a:prstGeom>
          <a:noFill/>
          <a:ln>
            <a:noFill/>
          </a:ln>
        </p:spPr>
        <p:txBody>
          <a:bodyPr anchorCtr="0" anchor="t" bIns="0" lIns="0" spcFirstLastPara="1" rIns="0" wrap="square" tIns="0">
            <a:noAutofit/>
          </a:bodyPr>
          <a:lstStyle/>
          <a:p>
            <a:pPr indent="-368300" lvl="0" marL="419100" rtl="0" algn="l">
              <a:spcBef>
                <a:spcPts val="0"/>
              </a:spcBef>
              <a:spcAft>
                <a:spcPts val="0"/>
              </a:spcAft>
              <a:buSzPts val="2400"/>
              <a:buFont typeface="Montserrat Medium"/>
              <a:buChar char="●"/>
            </a:pPr>
            <a:r>
              <a:rPr lang="en" sz="2400">
                <a:latin typeface="Montserrat Medium"/>
                <a:ea typeface="Montserrat Medium"/>
                <a:cs typeface="Montserrat Medium"/>
                <a:sym typeface="Montserrat Medium"/>
              </a:rPr>
              <a:t>BioEcoOcean development</a:t>
            </a:r>
            <a:endParaRPr sz="2400">
              <a:latin typeface="Montserrat Medium"/>
              <a:ea typeface="Montserrat Medium"/>
              <a:cs typeface="Montserrat Medium"/>
              <a:sym typeface="Montserrat Medium"/>
            </a:endParaRPr>
          </a:p>
          <a:p>
            <a:pPr indent="-368300" lvl="0" marL="419100" rtl="0" algn="l">
              <a:spcBef>
                <a:spcPts val="0"/>
              </a:spcBef>
              <a:spcAft>
                <a:spcPts val="0"/>
              </a:spcAft>
              <a:buSzPts val="2400"/>
              <a:buChar char="●"/>
            </a:pPr>
            <a:r>
              <a:rPr lang="en" sz="2400">
                <a:latin typeface="Montserrat Medium"/>
                <a:ea typeface="Montserrat Medium"/>
                <a:cs typeface="Montserrat Medium"/>
                <a:sym typeface="Montserrat Medium"/>
              </a:rPr>
              <a:t>Facilitate </a:t>
            </a:r>
            <a:r>
              <a:rPr b="1" lang="en" sz="2400"/>
              <a:t>integration </a:t>
            </a:r>
            <a:r>
              <a:rPr lang="en" sz="2400">
                <a:latin typeface="Montserrat Medium"/>
                <a:ea typeface="Montserrat Medium"/>
                <a:cs typeface="Montserrat Medium"/>
                <a:sym typeface="Montserrat Medium"/>
              </a:rPr>
              <a:t>into IOC Digital Ecosystem</a:t>
            </a:r>
            <a:endParaRPr sz="2100"/>
          </a:p>
        </p:txBody>
      </p:sp>
      <p:cxnSp>
        <p:nvCxnSpPr>
          <p:cNvPr id="391" name="Google Shape;391;p57"/>
          <p:cNvCxnSpPr/>
          <p:nvPr/>
        </p:nvCxnSpPr>
        <p:spPr>
          <a:xfrm>
            <a:off x="4651293" y="117026"/>
            <a:ext cx="0" cy="3348000"/>
          </a:xfrm>
          <a:prstGeom prst="straightConnector1">
            <a:avLst/>
          </a:prstGeom>
          <a:noFill/>
          <a:ln cap="flat" cmpd="sng" w="28575">
            <a:solidFill>
              <a:schemeClr val="dk1"/>
            </a:solidFill>
            <a:prstDash val="dot"/>
            <a:miter lim="8000"/>
            <a:headEnd len="sm" w="sm" type="none"/>
            <a:tailEnd len="sm" w="sm" type="none"/>
          </a:ln>
        </p:spPr>
      </p:cxnSp>
      <p:sp>
        <p:nvSpPr>
          <p:cNvPr id="392" name="Google Shape;392;p57"/>
          <p:cNvSpPr/>
          <p:nvPr/>
        </p:nvSpPr>
        <p:spPr>
          <a:xfrm>
            <a:off x="8225648" y="3641061"/>
            <a:ext cx="918300" cy="900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93" name="Google Shape;393;p57"/>
          <p:cNvSpPr/>
          <p:nvPr/>
        </p:nvSpPr>
        <p:spPr>
          <a:xfrm>
            <a:off x="110238" y="821539"/>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94" name="Google Shape;394;p57"/>
          <p:cNvSpPr/>
          <p:nvPr/>
        </p:nvSpPr>
        <p:spPr>
          <a:xfrm>
            <a:off x="8503920" y="425988"/>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95" name="Google Shape;395;p57"/>
          <p:cNvSpPr/>
          <p:nvPr/>
        </p:nvSpPr>
        <p:spPr>
          <a:xfrm>
            <a:off x="614374" y="414828"/>
            <a:ext cx="288000" cy="28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396" name="Google Shape;396;p57"/>
          <p:cNvPicPr preferRelativeResize="0"/>
          <p:nvPr/>
        </p:nvPicPr>
        <p:blipFill>
          <a:blip r:embed="rId3">
            <a:alphaModFix/>
          </a:blip>
          <a:stretch>
            <a:fillRect/>
          </a:stretch>
        </p:blipFill>
        <p:spPr>
          <a:xfrm>
            <a:off x="1726896" y="3525447"/>
            <a:ext cx="5935295" cy="5143500"/>
          </a:xfrm>
          <a:prstGeom prst="rect">
            <a:avLst/>
          </a:prstGeom>
          <a:noFill/>
          <a:ln>
            <a:noFill/>
          </a:ln>
        </p:spPr>
      </p:pic>
      <p:sp>
        <p:nvSpPr>
          <p:cNvPr id="397" name="Google Shape;397;p57"/>
          <p:cNvSpPr txBox="1"/>
          <p:nvPr/>
        </p:nvSpPr>
        <p:spPr>
          <a:xfrm>
            <a:off x="861663" y="3631534"/>
            <a:ext cx="4080600" cy="730200"/>
          </a:xfrm>
          <a:prstGeom prst="rect">
            <a:avLst/>
          </a:prstGeom>
          <a:noFill/>
          <a:ln>
            <a:noFill/>
          </a:ln>
        </p:spPr>
        <p:txBody>
          <a:bodyPr anchorCtr="0" anchor="t" bIns="41475" lIns="82950" spcFirstLastPara="1" rIns="82950" wrap="square" tIns="41475">
            <a:spAutoFit/>
          </a:bodyPr>
          <a:lstStyle/>
          <a:p>
            <a:pPr indent="0" lvl="0" marL="0" rtl="0" algn="ctr">
              <a:spcBef>
                <a:spcPts val="0"/>
              </a:spcBef>
              <a:spcAft>
                <a:spcPts val="0"/>
              </a:spcAft>
              <a:buNone/>
            </a:pPr>
            <a:r>
              <a:rPr b="1" i="1" lang="en" sz="2100">
                <a:solidFill>
                  <a:schemeClr val="dk1"/>
                </a:solidFill>
                <a:latin typeface="Poppins"/>
                <a:ea typeface="Poppins"/>
                <a:cs typeface="Poppins"/>
                <a:sym typeface="Poppins"/>
              </a:rPr>
              <a:t>*There are</a:t>
            </a:r>
            <a:r>
              <a:rPr b="1" i="1" lang="en" sz="2100">
                <a:solidFill>
                  <a:srgbClr val="C8E5F6"/>
                </a:solidFill>
                <a:latin typeface="Poppins"/>
                <a:ea typeface="Poppins"/>
                <a:cs typeface="Poppins"/>
                <a:sym typeface="Poppins"/>
              </a:rPr>
              <a:t> </a:t>
            </a:r>
            <a:r>
              <a:rPr b="1" i="1" lang="en" sz="2100">
                <a:solidFill>
                  <a:srgbClr val="024E7A"/>
                </a:solidFill>
                <a:latin typeface="Poppins"/>
                <a:ea typeface="Poppins"/>
                <a:cs typeface="Poppins"/>
                <a:sym typeface="Poppins"/>
              </a:rPr>
              <a:t>many ways</a:t>
            </a:r>
            <a:r>
              <a:rPr b="1" i="1" lang="en" sz="2100">
                <a:solidFill>
                  <a:schemeClr val="dk1"/>
                </a:solidFill>
                <a:latin typeface="Poppins"/>
                <a:ea typeface="Poppins"/>
                <a:cs typeface="Poppins"/>
                <a:sym typeface="Poppins"/>
              </a:rPr>
              <a:t> of getting data into ODIS</a:t>
            </a:r>
            <a:endParaRPr b="1" i="1" sz="2100">
              <a:solidFill>
                <a:schemeClr val="dk1"/>
              </a:solidFill>
              <a:latin typeface="Poppins"/>
              <a:ea typeface="Poppins"/>
              <a:cs typeface="Poppins"/>
              <a:sym typeface="Poppins"/>
            </a:endParaRPr>
          </a:p>
        </p:txBody>
      </p:sp>
      <p:sp>
        <p:nvSpPr>
          <p:cNvPr id="398" name="Google Shape;398;p57"/>
          <p:cNvSpPr/>
          <p:nvPr/>
        </p:nvSpPr>
        <p:spPr>
          <a:xfrm>
            <a:off x="7811720" y="4541277"/>
            <a:ext cx="540000" cy="540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399" name="Google Shape;399;p57"/>
          <p:cNvPicPr preferRelativeResize="0"/>
          <p:nvPr/>
        </p:nvPicPr>
        <p:blipFill>
          <a:blip r:embed="rId4">
            <a:alphaModFix/>
          </a:blip>
          <a:stretch>
            <a:fillRect/>
          </a:stretch>
        </p:blipFill>
        <p:spPr>
          <a:xfrm>
            <a:off x="309913" y="37608"/>
            <a:ext cx="768113" cy="254818"/>
          </a:xfrm>
          <a:prstGeom prst="rect">
            <a:avLst/>
          </a:prstGeom>
          <a:noFill/>
          <a:ln>
            <a:noFill/>
          </a:ln>
        </p:spPr>
      </p:pic>
      <p:pic>
        <p:nvPicPr>
          <p:cNvPr id="400" name="Google Shape;400;p57"/>
          <p:cNvPicPr preferRelativeResize="0"/>
          <p:nvPr/>
        </p:nvPicPr>
        <p:blipFill>
          <a:blip r:embed="rId5">
            <a:alphaModFix/>
          </a:blip>
          <a:stretch>
            <a:fillRect/>
          </a:stretch>
        </p:blipFill>
        <p:spPr>
          <a:xfrm>
            <a:off x="7751410" y="60336"/>
            <a:ext cx="1122297" cy="235674"/>
          </a:xfrm>
          <a:prstGeom prst="rect">
            <a:avLst/>
          </a:prstGeom>
          <a:noFill/>
          <a:ln>
            <a:noFill/>
          </a:ln>
        </p:spPr>
      </p:pic>
      <p:pic>
        <p:nvPicPr>
          <p:cNvPr id="401" name="Google Shape;401;p57"/>
          <p:cNvPicPr preferRelativeResize="0"/>
          <p:nvPr/>
        </p:nvPicPr>
        <p:blipFill>
          <a:blip r:embed="rId6">
            <a:alphaModFix/>
          </a:blip>
          <a:stretch>
            <a:fillRect/>
          </a:stretch>
        </p:blipFill>
        <p:spPr>
          <a:xfrm>
            <a:off x="5153625" y="2165983"/>
            <a:ext cx="2676859" cy="2428513"/>
          </a:xfrm>
          <a:prstGeom prst="rect">
            <a:avLst/>
          </a:prstGeom>
          <a:noFill/>
          <a:ln>
            <a:noFill/>
          </a:ln>
        </p:spPr>
      </p:pic>
      <p:sp>
        <p:nvSpPr>
          <p:cNvPr id="402" name="Google Shape;402;p57"/>
          <p:cNvSpPr txBox="1"/>
          <p:nvPr/>
        </p:nvSpPr>
        <p:spPr>
          <a:xfrm>
            <a:off x="2846019" y="1321770"/>
            <a:ext cx="3400200" cy="422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2200" u="none" cap="none" strike="noStrike">
                <a:solidFill>
                  <a:srgbClr val="1E74AC"/>
                </a:solidFill>
                <a:latin typeface="Montserrat"/>
                <a:ea typeface="Montserrat"/>
                <a:cs typeface="Montserrat"/>
                <a:sym typeface="Montserrat"/>
              </a:rPr>
              <a:t>eovmetadata.obis.org</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58"/>
          <p:cNvPicPr preferRelativeResize="0"/>
          <p:nvPr/>
        </p:nvPicPr>
        <p:blipFill>
          <a:blip r:embed="rId3">
            <a:alphaModFix/>
          </a:blip>
          <a:stretch>
            <a:fillRect/>
          </a:stretch>
        </p:blipFill>
        <p:spPr>
          <a:xfrm>
            <a:off x="979191" y="326496"/>
            <a:ext cx="7256602" cy="4817005"/>
          </a:xfrm>
          <a:prstGeom prst="rect">
            <a:avLst/>
          </a:prstGeom>
          <a:noFill/>
          <a:ln>
            <a:noFill/>
          </a:ln>
        </p:spPr>
      </p:pic>
      <p:sp>
        <p:nvSpPr>
          <p:cNvPr id="409" name="Google Shape;409;p58"/>
          <p:cNvSpPr/>
          <p:nvPr/>
        </p:nvSpPr>
        <p:spPr>
          <a:xfrm>
            <a:off x="5406795" y="2734998"/>
            <a:ext cx="2033700" cy="837900"/>
          </a:xfrm>
          <a:prstGeom prst="rect">
            <a:avLst/>
          </a:prstGeom>
          <a:noFill/>
          <a:ln>
            <a:noFill/>
          </a:ln>
        </p:spPr>
        <p:txBody>
          <a:bodyPr anchorCtr="0" anchor="t" bIns="41475" lIns="82950" spcFirstLastPara="1" rIns="82950" wrap="square" tIns="41475">
            <a:noAutofit/>
          </a:bodyPr>
          <a:lstStyle/>
          <a:p>
            <a:pPr indent="0" lvl="0" marL="0" marR="0" rtl="0" algn="ctr">
              <a:lnSpc>
                <a:spcPct val="100000"/>
              </a:lnSpc>
              <a:spcBef>
                <a:spcPts val="0"/>
              </a:spcBef>
              <a:spcAft>
                <a:spcPts val="0"/>
              </a:spcAft>
              <a:buNone/>
            </a:pPr>
            <a:r>
              <a:rPr b="0" i="0" lang="en" sz="4900" u="none" cap="none" strike="noStrike">
                <a:solidFill>
                  <a:srgbClr val="EF8600"/>
                </a:solidFill>
                <a:latin typeface="Montserrat"/>
                <a:ea typeface="Montserrat"/>
                <a:cs typeface="Montserrat"/>
                <a:sym typeface="Montserrat"/>
              </a:rPr>
              <a:t>demo</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Google Shape;414;p59"/>
          <p:cNvSpPr txBox="1"/>
          <p:nvPr>
            <p:ph type="title"/>
          </p:nvPr>
        </p:nvSpPr>
        <p:spPr>
          <a:xfrm>
            <a:off x="961066" y="1390137"/>
            <a:ext cx="7384200" cy="21717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2. Preparing for (Field) Data Collection</a:t>
            </a:r>
            <a:endParaRPr/>
          </a:p>
        </p:txBody>
      </p:sp>
      <p:pic>
        <p:nvPicPr>
          <p:cNvPr descr="A blue and black logo&#10;&#10;Description automatically generated" id="415" name="Google Shape;415;p59"/>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416" name="Google Shape;416;p59"/>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Forms response chart. Question title: How important is data management to you?. Number of responses: 14 responses." id="422" name="Google Shape;422;p60" title="How important is data management to you?"/>
          <p:cNvPicPr preferRelativeResize="0"/>
          <p:nvPr/>
        </p:nvPicPr>
        <p:blipFill>
          <a:blip r:embed="rId3">
            <a:alphaModFix/>
          </a:blip>
          <a:stretch>
            <a:fillRect/>
          </a:stretch>
        </p:blipFill>
        <p:spPr>
          <a:xfrm>
            <a:off x="1855962" y="0"/>
            <a:ext cx="5695304" cy="2583272"/>
          </a:xfrm>
          <a:prstGeom prst="rect">
            <a:avLst/>
          </a:prstGeom>
          <a:noFill/>
          <a:ln>
            <a:noFill/>
          </a:ln>
        </p:spPr>
      </p:pic>
      <p:pic>
        <p:nvPicPr>
          <p:cNvPr descr="Forms response chart. Question title: Does your institute, project, or team have a data management plan or protocol in place? (formal or informal). Number of responses: 14 responses." id="423" name="Google Shape;423;p60" title="Does your institute, project, or team have a data management plan or protocol in place? (formal or informal)"/>
          <p:cNvPicPr preferRelativeResize="0"/>
          <p:nvPr/>
        </p:nvPicPr>
        <p:blipFill>
          <a:blip r:embed="rId4">
            <a:alphaModFix/>
          </a:blip>
          <a:stretch>
            <a:fillRect/>
          </a:stretch>
        </p:blipFill>
        <p:spPr>
          <a:xfrm>
            <a:off x="1855962" y="2414921"/>
            <a:ext cx="5695304" cy="2728578"/>
          </a:xfrm>
          <a:prstGeom prst="rect">
            <a:avLst/>
          </a:prstGeom>
          <a:noFill/>
          <a:ln>
            <a:noFill/>
          </a:ln>
        </p:spPr>
      </p:pic>
      <p:sp>
        <p:nvSpPr>
          <p:cNvPr id="424" name="Google Shape;424;p60"/>
          <p:cNvSpPr txBox="1"/>
          <p:nvPr/>
        </p:nvSpPr>
        <p:spPr>
          <a:xfrm>
            <a:off x="4157150" y="4844600"/>
            <a:ext cx="3979200" cy="3147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0" i="0" lang="en" sz="1500" u="none" cap="none" strike="noStrike">
                <a:solidFill>
                  <a:srgbClr val="1E74AC"/>
                </a:solidFill>
                <a:latin typeface="Arial"/>
                <a:ea typeface="Arial"/>
                <a:cs typeface="Arial"/>
                <a:sym typeface="Arial"/>
              </a:rPr>
              <a:t>https://forms.gle/EoMsHR5vp5QVqbtBA</a:t>
            </a:r>
            <a:endParaRPr sz="13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1"/>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Field Data Collection</a:t>
            </a:r>
            <a:endParaRPr/>
          </a:p>
        </p:txBody>
      </p:sp>
      <p:sp>
        <p:nvSpPr>
          <p:cNvPr id="430" name="Google Shape;430;p61"/>
          <p:cNvSpPr txBox="1"/>
          <p:nvPr>
            <p:ph idx="1" type="body"/>
          </p:nvPr>
        </p:nvSpPr>
        <p:spPr>
          <a:xfrm>
            <a:off x="456658" y="1341504"/>
            <a:ext cx="4115400" cy="739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Montserrat"/>
              <a:buNone/>
            </a:pPr>
            <a:r>
              <a:rPr b="0" i="0" lang="en" sz="2200" u="none" cap="none" strike="noStrike">
                <a:solidFill>
                  <a:schemeClr val="dk1"/>
                </a:solidFill>
                <a:latin typeface="Montserrat"/>
                <a:ea typeface="Montserrat"/>
                <a:cs typeface="Montserrat"/>
                <a:sym typeface="Montserrat"/>
              </a:rPr>
              <a:t>Before going into the field need to know…</a:t>
            </a:r>
            <a:endParaRPr/>
          </a:p>
        </p:txBody>
      </p:sp>
      <p:pic>
        <p:nvPicPr>
          <p:cNvPr descr="Science diver, American Samoa" id="431" name="Google Shape;431;p61"/>
          <p:cNvPicPr preferRelativeResize="0"/>
          <p:nvPr/>
        </p:nvPicPr>
        <p:blipFill rotWithShape="1">
          <a:blip r:embed="rId3">
            <a:alphaModFix/>
          </a:blip>
          <a:srcRect b="0" l="0" r="0" t="0"/>
          <a:stretch/>
        </p:blipFill>
        <p:spPr>
          <a:xfrm>
            <a:off x="4824522" y="1318300"/>
            <a:ext cx="4015849" cy="2868453"/>
          </a:xfrm>
          <a:prstGeom prst="rect">
            <a:avLst/>
          </a:prstGeom>
          <a:noFill/>
          <a:ln>
            <a:noFill/>
          </a:ln>
        </p:spPr>
      </p:pic>
      <p:sp>
        <p:nvSpPr>
          <p:cNvPr id="432" name="Google Shape;432;p61"/>
          <p:cNvSpPr txBox="1"/>
          <p:nvPr/>
        </p:nvSpPr>
        <p:spPr>
          <a:xfrm>
            <a:off x="6050198" y="4144857"/>
            <a:ext cx="1564800" cy="2070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800">
                <a:solidFill>
                  <a:srgbClr val="1E74AC"/>
                </a:solidFill>
                <a:latin typeface="Calibri"/>
                <a:ea typeface="Calibri"/>
                <a:cs typeface="Calibri"/>
                <a:sym typeface="Calibri"/>
              </a:rPr>
              <a:t>Shaun Wolfe / Ocean Image Bank</a:t>
            </a:r>
            <a:endParaRPr sz="800">
              <a:solidFill>
                <a:srgbClr val="1E74AC"/>
              </a:solidFill>
              <a:latin typeface="Calibri"/>
              <a:ea typeface="Calibri"/>
              <a:cs typeface="Calibri"/>
              <a:sym typeface="Calibri"/>
            </a:endParaRPr>
          </a:p>
        </p:txBody>
      </p:sp>
      <p:sp>
        <p:nvSpPr>
          <p:cNvPr id="433" name="Google Shape;433;p61"/>
          <p:cNvSpPr txBox="1"/>
          <p:nvPr/>
        </p:nvSpPr>
        <p:spPr>
          <a:xfrm>
            <a:off x="343917" y="2155090"/>
            <a:ext cx="4480500" cy="1442100"/>
          </a:xfrm>
          <a:prstGeom prst="rect">
            <a:avLst/>
          </a:prstGeom>
          <a:noFill/>
          <a:ln>
            <a:noFill/>
          </a:ln>
        </p:spPr>
        <p:txBody>
          <a:bodyPr anchorCtr="0" anchor="t" bIns="82950" lIns="82950" spcFirstLastPara="1" rIns="82950" wrap="square" tIns="82950">
            <a:spAutoFit/>
          </a:bodyPr>
          <a:lstStyle/>
          <a:p>
            <a:pPr indent="-361950" lvl="0" marL="419100" rtl="0" algn="l">
              <a:lnSpc>
                <a:spcPct val="90000"/>
              </a:lnSpc>
              <a:spcBef>
                <a:spcPts val="0"/>
              </a:spcBef>
              <a:spcAft>
                <a:spcPts val="0"/>
              </a:spcAft>
              <a:buClr>
                <a:schemeClr val="dk1"/>
              </a:buClr>
              <a:buSzPts val="2300"/>
              <a:buFont typeface="Montserrat"/>
              <a:buChar char="●"/>
            </a:pPr>
            <a:r>
              <a:rPr b="1" lang="en" sz="2300">
                <a:solidFill>
                  <a:schemeClr val="dk1"/>
                </a:solidFill>
                <a:latin typeface="Montserrat"/>
                <a:ea typeface="Montserrat"/>
                <a:cs typeface="Montserrat"/>
                <a:sym typeface="Montserrat"/>
              </a:rPr>
              <a:t>What </a:t>
            </a:r>
            <a:r>
              <a:rPr lang="en" sz="2300">
                <a:solidFill>
                  <a:schemeClr val="dk1"/>
                </a:solidFill>
                <a:latin typeface="Montserrat"/>
                <a:ea typeface="Montserrat"/>
                <a:cs typeface="Montserrat"/>
                <a:sym typeface="Montserrat"/>
              </a:rPr>
              <a:t>to collect</a:t>
            </a:r>
            <a:endParaRPr sz="2300">
              <a:solidFill>
                <a:schemeClr val="dk1"/>
              </a:solidFill>
              <a:latin typeface="Montserrat"/>
              <a:ea typeface="Montserrat"/>
              <a:cs typeface="Montserrat"/>
              <a:sym typeface="Montserrat"/>
            </a:endParaRPr>
          </a:p>
          <a:p>
            <a:pPr indent="-361950" lvl="0" marL="419100" rtl="0" algn="l">
              <a:lnSpc>
                <a:spcPct val="90000"/>
              </a:lnSpc>
              <a:spcBef>
                <a:spcPts val="0"/>
              </a:spcBef>
              <a:spcAft>
                <a:spcPts val="0"/>
              </a:spcAft>
              <a:buClr>
                <a:schemeClr val="dk1"/>
              </a:buClr>
              <a:buSzPts val="2300"/>
              <a:buFont typeface="Montserrat"/>
              <a:buChar char="●"/>
            </a:pPr>
            <a:r>
              <a:rPr b="1" lang="en" sz="2300">
                <a:solidFill>
                  <a:schemeClr val="dk1"/>
                </a:solidFill>
                <a:latin typeface="Montserrat"/>
                <a:ea typeface="Montserrat"/>
                <a:cs typeface="Montserrat"/>
                <a:sym typeface="Montserrat"/>
              </a:rPr>
              <a:t>How </a:t>
            </a:r>
            <a:r>
              <a:rPr lang="en" sz="2300">
                <a:solidFill>
                  <a:schemeClr val="dk1"/>
                </a:solidFill>
                <a:latin typeface="Montserrat"/>
                <a:ea typeface="Montserrat"/>
                <a:cs typeface="Montserrat"/>
                <a:sym typeface="Montserrat"/>
              </a:rPr>
              <a:t>to record to facilitate downstream data integration</a:t>
            </a:r>
            <a:endParaRPr sz="23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2"/>
          <p:cNvSpPr/>
          <p:nvPr/>
        </p:nvSpPr>
        <p:spPr>
          <a:xfrm>
            <a:off x="2975488" y="843663"/>
            <a:ext cx="5770500" cy="4299900"/>
          </a:xfrm>
          <a:prstGeom prst="ellipse">
            <a:avLst/>
          </a:prstGeom>
          <a:solidFill>
            <a:srgbClr val="BBDEEF">
              <a:alpha val="49410"/>
            </a:srgbClr>
          </a:solidFill>
          <a:ln>
            <a:noFill/>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p:txBody>
      </p:sp>
      <p:sp>
        <p:nvSpPr>
          <p:cNvPr id="439" name="Google Shape;439;p62"/>
          <p:cNvSpPr/>
          <p:nvPr/>
        </p:nvSpPr>
        <p:spPr>
          <a:xfrm>
            <a:off x="208501" y="843618"/>
            <a:ext cx="5770500" cy="4299900"/>
          </a:xfrm>
          <a:prstGeom prst="ellipse">
            <a:avLst/>
          </a:prstGeom>
          <a:solidFill>
            <a:srgbClr val="BBDEEF">
              <a:alpha val="49410"/>
            </a:srgbClr>
          </a:solidFill>
          <a:ln>
            <a:noFill/>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p:txBody>
      </p:sp>
      <p:sp>
        <p:nvSpPr>
          <p:cNvPr id="440" name="Google Shape;440;p62"/>
          <p:cNvSpPr txBox="1"/>
          <p:nvPr>
            <p:ph type="title"/>
          </p:nvPr>
        </p:nvSpPr>
        <p:spPr>
          <a:xfrm>
            <a:off x="142344" y="325440"/>
            <a:ext cx="8250300" cy="72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sz="3900"/>
              <a:t>What (meta)data is </a:t>
            </a:r>
            <a:r>
              <a:rPr b="1" lang="en" sz="3900" u="sng"/>
              <a:t>required</a:t>
            </a:r>
            <a:r>
              <a:rPr lang="en" sz="3900"/>
              <a:t>?</a:t>
            </a:r>
            <a:endParaRPr sz="3900">
              <a:solidFill>
                <a:schemeClr val="accent1"/>
              </a:solidFill>
            </a:endParaRPr>
          </a:p>
        </p:txBody>
      </p:sp>
      <p:pic>
        <p:nvPicPr>
          <p:cNvPr descr="A close-up of the earth&#10;&#10;Description automatically generated" id="441" name="Google Shape;441;p62"/>
          <p:cNvPicPr preferRelativeResize="0"/>
          <p:nvPr/>
        </p:nvPicPr>
        <p:blipFill rotWithShape="1">
          <a:blip r:embed="rId3">
            <a:alphaModFix/>
          </a:blip>
          <a:srcRect b="0" l="0" r="0" t="0"/>
          <a:stretch/>
        </p:blipFill>
        <p:spPr>
          <a:xfrm>
            <a:off x="1076308" y="1461880"/>
            <a:ext cx="1888182" cy="690804"/>
          </a:xfrm>
          <a:prstGeom prst="rect">
            <a:avLst/>
          </a:prstGeom>
          <a:noFill/>
          <a:ln>
            <a:noFill/>
          </a:ln>
        </p:spPr>
      </p:pic>
      <p:pic>
        <p:nvPicPr>
          <p:cNvPr descr="A blue and black logo&#10;&#10;Description automatically generated" id="442" name="Google Shape;442;p62"/>
          <p:cNvPicPr preferRelativeResize="0"/>
          <p:nvPr/>
        </p:nvPicPr>
        <p:blipFill rotWithShape="1">
          <a:blip r:embed="rId4">
            <a:alphaModFix/>
          </a:blip>
          <a:srcRect b="0" l="0" r="0" t="0"/>
          <a:stretch/>
        </p:blipFill>
        <p:spPr>
          <a:xfrm>
            <a:off x="6121266" y="1410307"/>
            <a:ext cx="1479348" cy="886394"/>
          </a:xfrm>
          <a:prstGeom prst="rect">
            <a:avLst/>
          </a:prstGeom>
          <a:noFill/>
          <a:ln>
            <a:noFill/>
          </a:ln>
        </p:spPr>
      </p:pic>
      <p:sp>
        <p:nvSpPr>
          <p:cNvPr id="443" name="Google Shape;443;p62"/>
          <p:cNvSpPr/>
          <p:nvPr/>
        </p:nvSpPr>
        <p:spPr>
          <a:xfrm>
            <a:off x="8723964" y="358340"/>
            <a:ext cx="924300" cy="900900"/>
          </a:xfrm>
          <a:prstGeom prst="ellipse">
            <a:avLst/>
          </a:prstGeom>
          <a:noFill/>
          <a:ln cap="flat" cmpd="sng" w="9525">
            <a:solidFill>
              <a:schemeClr val="accent1"/>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p:txBody>
      </p:sp>
      <p:sp>
        <p:nvSpPr>
          <p:cNvPr id="444" name="Google Shape;444;p62"/>
          <p:cNvSpPr/>
          <p:nvPr/>
        </p:nvSpPr>
        <p:spPr>
          <a:xfrm>
            <a:off x="8502600" y="1259204"/>
            <a:ext cx="292500" cy="287100"/>
          </a:xfrm>
          <a:prstGeom prst="ellipse">
            <a:avLst/>
          </a:prstGeom>
          <a:noFill/>
          <a:ln cap="flat" cmpd="sng" w="9525">
            <a:solidFill>
              <a:schemeClr val="accent1"/>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p:txBody>
      </p:sp>
      <p:sp>
        <p:nvSpPr>
          <p:cNvPr id="445" name="Google Shape;445;p62"/>
          <p:cNvSpPr/>
          <p:nvPr/>
        </p:nvSpPr>
        <p:spPr>
          <a:xfrm>
            <a:off x="-456794" y="1210598"/>
            <a:ext cx="674400" cy="580800"/>
          </a:xfrm>
          <a:prstGeom prst="ellipse">
            <a:avLst/>
          </a:prstGeom>
          <a:noFill/>
          <a:ln cap="flat" cmpd="sng" w="9525">
            <a:solidFill>
              <a:schemeClr val="accent1"/>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Montserrat"/>
              <a:ea typeface="Montserrat"/>
              <a:cs typeface="Montserrat"/>
              <a:sym typeface="Montserrat"/>
            </a:endParaRPr>
          </a:p>
        </p:txBody>
      </p:sp>
      <p:sp>
        <p:nvSpPr>
          <p:cNvPr id="446" name="Google Shape;446;p62"/>
          <p:cNvSpPr txBox="1"/>
          <p:nvPr>
            <p:ph idx="4294967295" type="subTitle"/>
          </p:nvPr>
        </p:nvSpPr>
        <p:spPr>
          <a:xfrm>
            <a:off x="6121266" y="2627290"/>
            <a:ext cx="2341500" cy="1371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Arial"/>
              <a:buNone/>
            </a:pPr>
            <a:r>
              <a:rPr b="0" i="0" lang="en" sz="2200" u="none" cap="none" strike="noStrike">
                <a:solidFill>
                  <a:schemeClr val="dk1"/>
                </a:solidFill>
                <a:latin typeface="Montserrat"/>
                <a:ea typeface="Montserrat"/>
                <a:cs typeface="Montserrat"/>
                <a:sym typeface="Montserrat"/>
              </a:rPr>
              <a:t>Info on:</a:t>
            </a:r>
            <a:endParaRPr/>
          </a:p>
          <a:p>
            <a:pPr indent="0" lvl="0" marL="0" marR="0" rtl="0" algn="ctr">
              <a:lnSpc>
                <a:spcPct val="90000"/>
              </a:lnSpc>
              <a:spcBef>
                <a:spcPts val="0"/>
              </a:spcBef>
              <a:spcAft>
                <a:spcPts val="0"/>
              </a:spcAft>
              <a:buClr>
                <a:schemeClr val="dk1"/>
              </a:buClr>
              <a:buSzPts val="2500"/>
              <a:buFont typeface="Arial"/>
              <a:buNone/>
            </a:pPr>
            <a:r>
              <a:rPr b="0" i="0" lang="en" sz="2200" u="none" cap="none" strike="noStrike">
                <a:solidFill>
                  <a:schemeClr val="dk1"/>
                </a:solidFill>
                <a:latin typeface="Montserrat"/>
                <a:ea typeface="Montserrat"/>
                <a:cs typeface="Montserrat"/>
                <a:sym typeface="Montserrat"/>
              </a:rPr>
              <a:t>Taxa name</a:t>
            </a:r>
            <a:endParaRPr/>
          </a:p>
          <a:p>
            <a:pPr indent="0" lvl="0" marL="0" marR="0" rtl="0" algn="ctr">
              <a:lnSpc>
                <a:spcPct val="90000"/>
              </a:lnSpc>
              <a:spcBef>
                <a:spcPts val="0"/>
              </a:spcBef>
              <a:spcAft>
                <a:spcPts val="0"/>
              </a:spcAft>
              <a:buClr>
                <a:schemeClr val="dk1"/>
              </a:buClr>
              <a:buSzPts val="2500"/>
              <a:buFont typeface="Arial"/>
              <a:buNone/>
            </a:pPr>
            <a:r>
              <a:rPr b="0" i="0" lang="en" sz="2200" u="none" cap="none" strike="noStrike">
                <a:solidFill>
                  <a:schemeClr val="dk1"/>
                </a:solidFill>
                <a:latin typeface="Montserrat"/>
                <a:ea typeface="Montserrat"/>
                <a:cs typeface="Montserrat"/>
                <a:sym typeface="Montserrat"/>
              </a:rPr>
              <a:t>Presence</a:t>
            </a:r>
            <a:endParaRPr/>
          </a:p>
          <a:p>
            <a:pPr indent="0" lvl="0" marL="0" marR="0" rtl="0" algn="ctr">
              <a:lnSpc>
                <a:spcPct val="90000"/>
              </a:lnSpc>
              <a:spcBef>
                <a:spcPts val="0"/>
              </a:spcBef>
              <a:spcAft>
                <a:spcPts val="0"/>
              </a:spcAft>
              <a:buClr>
                <a:schemeClr val="dk1"/>
              </a:buClr>
              <a:buSzPts val="2500"/>
              <a:buFont typeface="Arial"/>
              <a:buNone/>
            </a:pPr>
            <a:r>
              <a:rPr b="0" i="0" lang="en" sz="2200" u="none" cap="none" strike="noStrike">
                <a:solidFill>
                  <a:schemeClr val="dk1"/>
                </a:solidFill>
                <a:latin typeface="Montserrat"/>
                <a:ea typeface="Montserrat"/>
                <a:cs typeface="Montserrat"/>
                <a:sym typeface="Montserrat"/>
              </a:rPr>
              <a:t>Occurrence</a:t>
            </a:r>
            <a:endParaRPr b="0" i="0" sz="2200" u="none" cap="none" strike="noStrike">
              <a:solidFill>
                <a:schemeClr val="dk1"/>
              </a:solidFill>
              <a:latin typeface="Montserrat"/>
              <a:ea typeface="Montserrat"/>
              <a:cs typeface="Montserrat"/>
              <a:sym typeface="Montserrat"/>
            </a:endParaRPr>
          </a:p>
          <a:p>
            <a:pPr indent="0" lvl="0" marL="0" marR="0" rtl="0" algn="ctr">
              <a:lnSpc>
                <a:spcPct val="90000"/>
              </a:lnSpc>
              <a:spcBef>
                <a:spcPts val="0"/>
              </a:spcBef>
              <a:spcAft>
                <a:spcPts val="0"/>
              </a:spcAft>
              <a:buClr>
                <a:schemeClr val="dk1"/>
              </a:buClr>
              <a:buSzPts val="2500"/>
              <a:buFont typeface="Arial"/>
              <a:buNone/>
            </a:pPr>
            <a:r>
              <a:t/>
            </a:r>
            <a:endParaRPr b="0" i="0" sz="2200" u="none" cap="none" strike="noStrike">
              <a:solidFill>
                <a:schemeClr val="dk1"/>
              </a:solidFill>
              <a:latin typeface="Montserrat"/>
              <a:ea typeface="Montserrat"/>
              <a:cs typeface="Montserrat"/>
              <a:sym typeface="Montserrat"/>
            </a:endParaRPr>
          </a:p>
          <a:p>
            <a:pPr indent="0" lvl="0" marL="0" marR="0" rtl="0" algn="ctr">
              <a:lnSpc>
                <a:spcPct val="90000"/>
              </a:lnSpc>
              <a:spcBef>
                <a:spcPts val="0"/>
              </a:spcBef>
              <a:spcAft>
                <a:spcPts val="0"/>
              </a:spcAft>
              <a:buClr>
                <a:schemeClr val="dk1"/>
              </a:buClr>
              <a:buSzPts val="2500"/>
              <a:buFont typeface="Arial"/>
              <a:buNone/>
            </a:pPr>
            <a:r>
              <a:t/>
            </a:r>
            <a:endParaRPr b="0" i="0" sz="2200" u="none" cap="none" strike="noStrike">
              <a:solidFill>
                <a:schemeClr val="dk1"/>
              </a:solidFill>
              <a:latin typeface="Montserrat"/>
              <a:ea typeface="Montserrat"/>
              <a:cs typeface="Montserrat"/>
              <a:sym typeface="Montserrat"/>
            </a:endParaRPr>
          </a:p>
        </p:txBody>
      </p:sp>
      <p:sp>
        <p:nvSpPr>
          <p:cNvPr id="447" name="Google Shape;447;p62"/>
          <p:cNvSpPr txBox="1"/>
          <p:nvPr/>
        </p:nvSpPr>
        <p:spPr>
          <a:xfrm>
            <a:off x="475056" y="2843272"/>
            <a:ext cx="2501700" cy="1691400"/>
          </a:xfrm>
          <a:prstGeom prst="rect">
            <a:avLst/>
          </a:prstGeom>
          <a:noFill/>
          <a:ln>
            <a:noFill/>
          </a:ln>
        </p:spPr>
        <p:txBody>
          <a:bodyPr anchorCtr="0" anchor="t" bIns="82950" lIns="82950" spcFirstLastPara="1" rIns="82950" wrap="square" tIns="82950">
            <a:spAutoFit/>
          </a:bodyPr>
          <a:lstStyle/>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Info on: Instruments</a:t>
            </a:r>
            <a:endParaRPr b="0" i="0" sz="2200" u="none" cap="none" strike="noStrike">
              <a:solidFill>
                <a:schemeClr val="dk1"/>
              </a:solidFill>
              <a:latin typeface="Montserrat"/>
              <a:ea typeface="Montserrat"/>
              <a:cs typeface="Montserrat"/>
              <a:sym typeface="Montserrat"/>
            </a:endParaRPr>
          </a:p>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Operations</a:t>
            </a:r>
            <a:endParaRPr sz="1300"/>
          </a:p>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Platforms</a:t>
            </a:r>
            <a:endParaRPr sz="1300"/>
          </a:p>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Hardware</a:t>
            </a:r>
            <a:endParaRPr b="0" i="0" sz="2200" u="none" cap="none" strike="noStrike">
              <a:solidFill>
                <a:schemeClr val="dk1"/>
              </a:solidFill>
              <a:latin typeface="Montserrat"/>
              <a:ea typeface="Montserrat"/>
              <a:cs typeface="Montserrat"/>
              <a:sym typeface="Montserrat"/>
            </a:endParaRPr>
          </a:p>
        </p:txBody>
      </p:sp>
      <p:sp>
        <p:nvSpPr>
          <p:cNvPr id="448" name="Google Shape;448;p62"/>
          <p:cNvSpPr txBox="1"/>
          <p:nvPr/>
        </p:nvSpPr>
        <p:spPr>
          <a:xfrm>
            <a:off x="2882981" y="2262389"/>
            <a:ext cx="3269400" cy="1940700"/>
          </a:xfrm>
          <a:prstGeom prst="rect">
            <a:avLst/>
          </a:prstGeom>
          <a:noFill/>
          <a:ln>
            <a:noFill/>
          </a:ln>
        </p:spPr>
        <p:txBody>
          <a:bodyPr anchorCtr="0" anchor="t" bIns="82950" lIns="82950" spcFirstLastPara="1" rIns="82950" wrap="square" tIns="82950">
            <a:spAutoFit/>
          </a:bodyPr>
          <a:lstStyle/>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Identifiers</a:t>
            </a:r>
            <a:endParaRPr b="0" i="0" sz="2200" u="none" cap="none" strike="noStrike">
              <a:solidFill>
                <a:schemeClr val="dk1"/>
              </a:solidFill>
              <a:latin typeface="Montserrat"/>
              <a:ea typeface="Montserrat"/>
              <a:cs typeface="Montserrat"/>
              <a:sym typeface="Montserrat"/>
            </a:endParaRPr>
          </a:p>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People, Affiliations</a:t>
            </a:r>
            <a:endParaRPr b="0" i="0" sz="2200" u="none" cap="none" strike="noStrike">
              <a:solidFill>
                <a:schemeClr val="dk1"/>
              </a:solidFill>
              <a:latin typeface="Montserrat"/>
              <a:ea typeface="Montserrat"/>
              <a:cs typeface="Montserrat"/>
              <a:sym typeface="Montserrat"/>
            </a:endParaRPr>
          </a:p>
          <a:p>
            <a:pPr indent="0" lvl="0" marL="0" marR="0" rtl="0" algn="ctr">
              <a:lnSpc>
                <a:spcPct val="9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Coverage </a:t>
            </a:r>
            <a:endParaRPr sz="1300"/>
          </a:p>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(geographic, time)</a:t>
            </a:r>
            <a:endParaRPr sz="1300"/>
          </a:p>
          <a:p>
            <a:pPr indent="0" lvl="0" marL="0" marR="0" rtl="0" algn="ctr">
              <a:lnSpc>
                <a:spcPct val="90000"/>
              </a:lnSpc>
              <a:spcBef>
                <a:spcPts val="0"/>
              </a:spcBef>
              <a:spcAft>
                <a:spcPts val="0"/>
              </a:spcAft>
              <a:buClr>
                <a:srgbClr val="000000"/>
              </a:buClr>
              <a:buSzPts val="2200"/>
              <a:buFont typeface="Arial"/>
              <a:buNone/>
            </a:pPr>
            <a:r>
              <a:t/>
            </a:r>
            <a:endParaRPr b="0" i="0" sz="2200" u="none" cap="none" strike="noStrike">
              <a:solidFill>
                <a:schemeClr val="dk1"/>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2200"/>
              <a:buFont typeface="Arial"/>
              <a:buNone/>
            </a:pPr>
            <a:r>
              <a:t/>
            </a:r>
            <a:endParaRPr b="0" i="0" sz="2200" u="none" cap="none" strike="noStrike">
              <a:solidFill>
                <a:schemeClr val="dk1"/>
              </a:solidFill>
              <a:latin typeface="Montserrat"/>
              <a:ea typeface="Montserrat"/>
              <a:cs typeface="Montserrat"/>
              <a:sym typeface="Montserrat"/>
            </a:endParaRPr>
          </a:p>
        </p:txBody>
      </p:sp>
      <p:pic>
        <p:nvPicPr>
          <p:cNvPr id="449" name="Google Shape;449;p62"/>
          <p:cNvPicPr preferRelativeResize="0"/>
          <p:nvPr/>
        </p:nvPicPr>
        <p:blipFill rotWithShape="1">
          <a:blip r:embed="rId5">
            <a:alphaModFix/>
          </a:blip>
          <a:srcRect b="0" l="0" r="0" t="0"/>
          <a:stretch/>
        </p:blipFill>
        <p:spPr>
          <a:xfrm>
            <a:off x="500163" y="2014222"/>
            <a:ext cx="1445185" cy="720225"/>
          </a:xfrm>
          <a:prstGeom prst="rect">
            <a:avLst/>
          </a:prstGeom>
          <a:noFill/>
          <a:ln>
            <a:noFill/>
          </a:ln>
        </p:spPr>
      </p:pic>
      <p:sp>
        <p:nvSpPr>
          <p:cNvPr id="450" name="Google Shape;450;p62"/>
          <p:cNvSpPr txBox="1"/>
          <p:nvPr/>
        </p:nvSpPr>
        <p:spPr>
          <a:xfrm>
            <a:off x="3708366" y="4184684"/>
            <a:ext cx="4563300" cy="777000"/>
          </a:xfrm>
          <a:prstGeom prst="rect">
            <a:avLst/>
          </a:prstGeom>
          <a:solidFill>
            <a:schemeClr val="lt1"/>
          </a:solidFill>
          <a:ln>
            <a:noFill/>
          </a:ln>
        </p:spPr>
        <p:txBody>
          <a:bodyPr anchorCtr="0" anchor="t" bIns="82950" lIns="82950" spcFirstLastPara="1" rIns="82950" wrap="square" tIns="82950">
            <a:spAutoFit/>
          </a:bodyPr>
          <a:lstStyle/>
          <a:p>
            <a:pPr indent="0" lvl="0" marL="0" marR="0" rtl="0" algn="l">
              <a:lnSpc>
                <a:spcPct val="90000"/>
              </a:lnSpc>
              <a:spcBef>
                <a:spcPts val="0"/>
              </a:spcBef>
              <a:spcAft>
                <a:spcPts val="0"/>
              </a:spcAft>
              <a:buClr>
                <a:srgbClr val="000000"/>
              </a:buClr>
              <a:buSzPts val="2200"/>
              <a:buFont typeface="Arial"/>
              <a:buNone/>
            </a:pPr>
            <a:r>
              <a:rPr b="0" i="0" lang="en" sz="2200" u="none" cap="none" strike="noStrike">
                <a:solidFill>
                  <a:srgbClr val="EF8600"/>
                </a:solidFill>
                <a:latin typeface="Montserrat Medium"/>
                <a:ea typeface="Montserrat Medium"/>
                <a:cs typeface="Montserrat Medium"/>
                <a:sym typeface="Montserrat Medium"/>
              </a:rPr>
              <a:t>Extra: Methodology, software, provenance, derived products..</a:t>
            </a:r>
            <a:endParaRPr b="0" i="0" sz="2200" u="none" cap="none" strike="noStrike">
              <a:solidFill>
                <a:srgbClr val="EF8600"/>
              </a:solidFill>
              <a:latin typeface="Montserrat Medium"/>
              <a:ea typeface="Montserrat Medium"/>
              <a:cs typeface="Montserrat Medium"/>
              <a:sym typeface="Montserrat Medium"/>
            </a:endParaRPr>
          </a:p>
        </p:txBody>
      </p:sp>
      <p:pic>
        <p:nvPicPr>
          <p:cNvPr id="451" name="Google Shape;451;p62"/>
          <p:cNvPicPr preferRelativeResize="0"/>
          <p:nvPr/>
        </p:nvPicPr>
        <p:blipFill rotWithShape="1">
          <a:blip r:embed="rId6">
            <a:alphaModFix/>
          </a:blip>
          <a:srcRect b="11308" l="57437" r="7173" t="0"/>
          <a:stretch/>
        </p:blipFill>
        <p:spPr>
          <a:xfrm>
            <a:off x="9801093" y="609473"/>
            <a:ext cx="3034628" cy="4249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5" name="Shape 455"/>
        <p:cNvGrpSpPr/>
        <p:nvPr/>
      </p:nvGrpSpPr>
      <p:grpSpPr>
        <a:xfrm>
          <a:off x="0" y="0"/>
          <a:ext cx="0" cy="0"/>
          <a:chOff x="0" y="0"/>
          <a:chExt cx="0" cy="0"/>
        </a:xfrm>
      </p:grpSpPr>
      <p:sp>
        <p:nvSpPr>
          <p:cNvPr id="456" name="Google Shape;456;p63"/>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57" name="Google Shape;457;p63"/>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458" name="Google Shape;458;p63">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459" name="Google Shape;459;p63"/>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300">
                <a:solidFill>
                  <a:srgbClr val="5B5B5B"/>
                </a:solidFill>
                <a:latin typeface="Inter"/>
                <a:ea typeface="Inter"/>
                <a:cs typeface="Inter"/>
                <a:sym typeface="Inter"/>
              </a:rPr>
              <a:t>What (meta)data do you record? What pieces of information are important to you?</a:t>
            </a:r>
            <a:endParaRPr b="1" sz="3300">
              <a:solidFill>
                <a:srgbClr val="5B5B5B"/>
              </a:solidFill>
              <a:latin typeface="Inter"/>
              <a:ea typeface="Inter"/>
              <a:cs typeface="Inter"/>
              <a:sym typeface="Inter"/>
            </a:endParaRPr>
          </a:p>
        </p:txBody>
      </p:sp>
      <p:sp>
        <p:nvSpPr>
          <p:cNvPr id="460" name="Google Shape;460;p63"/>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61" name="Google Shape;461;p63"/>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462" name="Google Shape;462;p63"/>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463" name="Google Shape;463;p63">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46"/>
          <p:cNvSpPr txBox="1"/>
          <p:nvPr>
            <p:ph type="title"/>
          </p:nvPr>
        </p:nvSpPr>
        <p:spPr>
          <a:xfrm>
            <a:off x="1047497" y="1448642"/>
            <a:ext cx="6813900" cy="1294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Data Workshop</a:t>
            </a:r>
            <a:endParaRPr/>
          </a:p>
        </p:txBody>
      </p:sp>
      <p:sp>
        <p:nvSpPr>
          <p:cNvPr id="254" name="Google Shape;254;p46"/>
          <p:cNvSpPr txBox="1"/>
          <p:nvPr/>
        </p:nvSpPr>
        <p:spPr>
          <a:xfrm>
            <a:off x="1286038" y="2885060"/>
            <a:ext cx="6507900" cy="9150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0" i="0" lang="en" sz="1800" u="none" cap="none" strike="noStrike">
                <a:solidFill>
                  <a:schemeClr val="dk1"/>
                </a:solidFill>
                <a:latin typeface="Montserrat"/>
                <a:ea typeface="Montserrat"/>
                <a:cs typeface="Montserrat"/>
                <a:sym typeface="Montserrat"/>
              </a:rPr>
              <a:t>Elizabeth Lawrence, Pieter Provoost, Ward Appeltans​</a:t>
            </a:r>
            <a:endParaRPr sz="1300"/>
          </a:p>
          <a:p>
            <a:pPr indent="0" lvl="0" marL="0" marR="0" rtl="0" algn="ctr">
              <a:spcBef>
                <a:spcPts val="0"/>
              </a:spcBef>
              <a:spcAft>
                <a:spcPts val="0"/>
              </a:spcAft>
              <a:buNone/>
            </a:pPr>
            <a:r>
              <a:rPr lang="en" sz="1800">
                <a:solidFill>
                  <a:schemeClr val="dk1"/>
                </a:solidFill>
                <a:latin typeface="Montserrat"/>
                <a:ea typeface="Montserrat"/>
                <a:cs typeface="Montserrat"/>
                <a:sym typeface="Montserrat"/>
              </a:rPr>
              <a:t>2025-02-05</a:t>
            </a:r>
            <a:endParaRPr sz="1300"/>
          </a:p>
          <a:p>
            <a:pPr indent="0" lvl="0" marL="0" marR="0" rtl="0" algn="ctr">
              <a:spcBef>
                <a:spcPts val="0"/>
              </a:spcBef>
              <a:spcAft>
                <a:spcPts val="0"/>
              </a:spcAft>
              <a:buNone/>
            </a:pPr>
            <a:r>
              <a:rPr lang="en" sz="1800">
                <a:solidFill>
                  <a:schemeClr val="dk1"/>
                </a:solidFill>
                <a:latin typeface="Montserrat"/>
                <a:ea typeface="Montserrat"/>
                <a:cs typeface="Montserrat"/>
                <a:sym typeface="Montserrat"/>
              </a:rPr>
              <a:t>Sopot</a:t>
            </a:r>
            <a:endParaRPr sz="1600">
              <a:solidFill>
                <a:schemeClr val="dk1"/>
              </a:solidFill>
              <a:latin typeface="Montserrat"/>
              <a:ea typeface="Montserrat"/>
              <a:cs typeface="Montserrat"/>
              <a:sym typeface="Montserrat"/>
            </a:endParaRPr>
          </a:p>
        </p:txBody>
      </p:sp>
      <p:pic>
        <p:nvPicPr>
          <p:cNvPr descr="A blue and black logo&#10;&#10;Description automatically generated" id="255" name="Google Shape;255;p46"/>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256" name="Google Shape;256;p46"/>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sp>
        <p:nvSpPr>
          <p:cNvPr id="468" name="Google Shape;468;p64"/>
          <p:cNvSpPr/>
          <p:nvPr/>
        </p:nvSpPr>
        <p:spPr>
          <a:xfrm>
            <a:off x="439815" y="-1388951"/>
            <a:ext cx="8264400" cy="8187600"/>
          </a:xfrm>
          <a:prstGeom prst="ellipse">
            <a:avLst/>
          </a:prstGeom>
          <a:solidFill>
            <a:srgbClr val="DCEEF7">
              <a:alpha val="49800"/>
            </a:srgbClr>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469" name="Google Shape;469;p64"/>
          <p:cNvSpPr txBox="1"/>
          <p:nvPr>
            <p:ph type="title"/>
          </p:nvPr>
        </p:nvSpPr>
        <p:spPr>
          <a:xfrm>
            <a:off x="1798957" y="414823"/>
            <a:ext cx="5791500" cy="1030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100"/>
              <a:t>BioEco Excel Field Data template</a:t>
            </a:r>
            <a:endParaRPr sz="3100"/>
          </a:p>
        </p:txBody>
      </p:sp>
      <p:sp>
        <p:nvSpPr>
          <p:cNvPr id="470" name="Google Shape;470;p64"/>
          <p:cNvSpPr txBox="1"/>
          <p:nvPr>
            <p:ph idx="1" type="body"/>
          </p:nvPr>
        </p:nvSpPr>
        <p:spPr>
          <a:xfrm>
            <a:off x="680280" y="1698418"/>
            <a:ext cx="2844000" cy="2796900"/>
          </a:xfrm>
          <a:prstGeom prst="rect">
            <a:avLst/>
          </a:prstGeom>
          <a:noFill/>
          <a:ln>
            <a:noFill/>
          </a:ln>
        </p:spPr>
        <p:txBody>
          <a:bodyPr anchorCtr="0" anchor="t" bIns="0" lIns="0" spcFirstLastPara="1" rIns="0" wrap="square" tIns="0">
            <a:noAutofit/>
          </a:bodyPr>
          <a:lstStyle/>
          <a:p>
            <a:pPr indent="-368300" lvl="0" marL="419100" rtl="0" algn="l">
              <a:spcBef>
                <a:spcPts val="0"/>
              </a:spcBef>
              <a:spcAft>
                <a:spcPts val="0"/>
              </a:spcAft>
              <a:buSzPts val="2400"/>
              <a:buChar char="●"/>
            </a:pPr>
            <a:r>
              <a:rPr lang="en" sz="2400">
                <a:latin typeface="Montserrat Medium"/>
                <a:ea typeface="Montserrat Medium"/>
                <a:cs typeface="Montserrat Medium"/>
                <a:sym typeface="Montserrat Medium"/>
              </a:rPr>
              <a:t>Support field data collection </a:t>
            </a:r>
            <a:endParaRPr sz="2400">
              <a:latin typeface="Montserrat Medium"/>
              <a:ea typeface="Montserrat Medium"/>
              <a:cs typeface="Montserrat Medium"/>
              <a:sym typeface="Montserrat Medium"/>
            </a:endParaRPr>
          </a:p>
          <a:p>
            <a:pPr indent="-368300" lvl="0" marL="419100" rtl="0" algn="l">
              <a:spcBef>
                <a:spcPts val="0"/>
              </a:spcBef>
              <a:spcAft>
                <a:spcPts val="0"/>
              </a:spcAft>
              <a:buSzPts val="2400"/>
              <a:buChar char="●"/>
            </a:pPr>
            <a:r>
              <a:rPr lang="en" sz="2400">
                <a:latin typeface="Montserrat Medium"/>
                <a:ea typeface="Montserrat Medium"/>
                <a:cs typeface="Montserrat Medium"/>
                <a:sym typeface="Montserrat Medium"/>
              </a:rPr>
              <a:t>Groundwork for data alignment</a:t>
            </a:r>
            <a:endParaRPr sz="2100"/>
          </a:p>
        </p:txBody>
      </p:sp>
      <p:cxnSp>
        <p:nvCxnSpPr>
          <p:cNvPr id="471" name="Google Shape;471;p64"/>
          <p:cNvCxnSpPr/>
          <p:nvPr/>
        </p:nvCxnSpPr>
        <p:spPr>
          <a:xfrm>
            <a:off x="4651293" y="-228660"/>
            <a:ext cx="0" cy="3348000"/>
          </a:xfrm>
          <a:prstGeom prst="straightConnector1">
            <a:avLst/>
          </a:prstGeom>
          <a:noFill/>
          <a:ln cap="flat" cmpd="sng" w="28575">
            <a:solidFill>
              <a:schemeClr val="dk1"/>
            </a:solidFill>
            <a:prstDash val="dot"/>
            <a:miter lim="8000"/>
            <a:headEnd len="sm" w="sm" type="none"/>
            <a:tailEnd len="sm" w="sm" type="none"/>
          </a:ln>
        </p:spPr>
      </p:cxnSp>
      <p:sp>
        <p:nvSpPr>
          <p:cNvPr id="472" name="Google Shape;472;p64"/>
          <p:cNvSpPr/>
          <p:nvPr/>
        </p:nvSpPr>
        <p:spPr>
          <a:xfrm>
            <a:off x="8225648" y="3641061"/>
            <a:ext cx="918300" cy="900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473" name="Google Shape;473;p64"/>
          <p:cNvSpPr/>
          <p:nvPr/>
        </p:nvSpPr>
        <p:spPr>
          <a:xfrm>
            <a:off x="110238" y="821539"/>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474" name="Google Shape;474;p64"/>
          <p:cNvSpPr/>
          <p:nvPr/>
        </p:nvSpPr>
        <p:spPr>
          <a:xfrm>
            <a:off x="8503920" y="425988"/>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475" name="Google Shape;475;p64"/>
          <p:cNvSpPr/>
          <p:nvPr/>
        </p:nvSpPr>
        <p:spPr>
          <a:xfrm>
            <a:off x="614374" y="414828"/>
            <a:ext cx="288000" cy="28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476" name="Google Shape;476;p64"/>
          <p:cNvPicPr preferRelativeResize="0"/>
          <p:nvPr/>
        </p:nvPicPr>
        <p:blipFill>
          <a:blip r:embed="rId3">
            <a:alphaModFix/>
          </a:blip>
          <a:stretch>
            <a:fillRect/>
          </a:stretch>
        </p:blipFill>
        <p:spPr>
          <a:xfrm>
            <a:off x="1726896" y="3525447"/>
            <a:ext cx="5935295" cy="5143500"/>
          </a:xfrm>
          <a:prstGeom prst="rect">
            <a:avLst/>
          </a:prstGeom>
          <a:noFill/>
          <a:ln>
            <a:noFill/>
          </a:ln>
        </p:spPr>
      </p:pic>
      <p:sp>
        <p:nvSpPr>
          <p:cNvPr id="477" name="Google Shape;477;p64"/>
          <p:cNvSpPr/>
          <p:nvPr/>
        </p:nvSpPr>
        <p:spPr>
          <a:xfrm>
            <a:off x="7811720" y="4541277"/>
            <a:ext cx="540000" cy="540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478" name="Google Shape;478;p64"/>
          <p:cNvPicPr preferRelativeResize="0"/>
          <p:nvPr/>
        </p:nvPicPr>
        <p:blipFill>
          <a:blip r:embed="rId4">
            <a:alphaModFix/>
          </a:blip>
          <a:stretch>
            <a:fillRect/>
          </a:stretch>
        </p:blipFill>
        <p:spPr>
          <a:xfrm>
            <a:off x="309913" y="37608"/>
            <a:ext cx="768113" cy="254818"/>
          </a:xfrm>
          <a:prstGeom prst="rect">
            <a:avLst/>
          </a:prstGeom>
          <a:noFill/>
          <a:ln>
            <a:noFill/>
          </a:ln>
        </p:spPr>
      </p:pic>
      <p:pic>
        <p:nvPicPr>
          <p:cNvPr id="479" name="Google Shape;479;p64"/>
          <p:cNvPicPr preferRelativeResize="0"/>
          <p:nvPr/>
        </p:nvPicPr>
        <p:blipFill>
          <a:blip r:embed="rId5">
            <a:alphaModFix/>
          </a:blip>
          <a:stretch>
            <a:fillRect/>
          </a:stretch>
        </p:blipFill>
        <p:spPr>
          <a:xfrm>
            <a:off x="7751410" y="60336"/>
            <a:ext cx="1122297" cy="235674"/>
          </a:xfrm>
          <a:prstGeom prst="rect">
            <a:avLst/>
          </a:prstGeom>
          <a:noFill/>
          <a:ln>
            <a:noFill/>
          </a:ln>
        </p:spPr>
      </p:pic>
      <p:pic>
        <p:nvPicPr>
          <p:cNvPr id="480" name="Google Shape;480;p64"/>
          <p:cNvPicPr preferRelativeResize="0"/>
          <p:nvPr/>
        </p:nvPicPr>
        <p:blipFill>
          <a:blip r:embed="rId6">
            <a:alphaModFix/>
          </a:blip>
          <a:stretch>
            <a:fillRect/>
          </a:stretch>
        </p:blipFill>
        <p:spPr>
          <a:xfrm>
            <a:off x="3448378" y="1643071"/>
            <a:ext cx="4630257" cy="3012589"/>
          </a:xfrm>
          <a:prstGeom prst="rect">
            <a:avLst/>
          </a:prstGeom>
          <a:noFill/>
          <a:ln>
            <a:noFill/>
          </a:ln>
        </p:spPr>
      </p:pic>
      <p:sp>
        <p:nvSpPr>
          <p:cNvPr id="481" name="Google Shape;481;p64"/>
          <p:cNvSpPr txBox="1"/>
          <p:nvPr/>
        </p:nvSpPr>
        <p:spPr>
          <a:xfrm>
            <a:off x="6718979" y="1210784"/>
            <a:ext cx="1359900" cy="541500"/>
          </a:xfrm>
          <a:prstGeom prst="rect">
            <a:avLst/>
          </a:prstGeom>
          <a:noFill/>
          <a:ln>
            <a:noFill/>
          </a:ln>
        </p:spPr>
        <p:txBody>
          <a:bodyPr anchorCtr="0" anchor="t" bIns="82950" lIns="82950" spcFirstLastPara="1" rIns="82950" wrap="square" tIns="82950">
            <a:spAutoFit/>
          </a:bodyPr>
          <a:lstStyle/>
          <a:p>
            <a:pPr indent="0" lvl="0" marL="0" rtl="0" algn="r">
              <a:lnSpc>
                <a:spcPct val="90000"/>
              </a:lnSpc>
              <a:spcBef>
                <a:spcPts val="0"/>
              </a:spcBef>
              <a:spcAft>
                <a:spcPts val="0"/>
              </a:spcAft>
              <a:buNone/>
            </a:pPr>
            <a:r>
              <a:rPr i="1" lang="en" sz="2700">
                <a:solidFill>
                  <a:srgbClr val="FC7D31"/>
                </a:solidFill>
                <a:latin typeface="Montserrat"/>
                <a:ea typeface="Montserrat"/>
                <a:cs typeface="Montserrat"/>
                <a:sym typeface="Montserrat"/>
              </a:rPr>
              <a:t>demo</a:t>
            </a:r>
            <a:endParaRPr i="1" sz="2700">
              <a:solidFill>
                <a:srgbClr val="FC7D31"/>
              </a:solidFill>
            </a:endParaRPr>
          </a:p>
        </p:txBody>
      </p:sp>
      <p:sp>
        <p:nvSpPr>
          <p:cNvPr id="482" name="Google Shape;482;p64"/>
          <p:cNvSpPr txBox="1"/>
          <p:nvPr/>
        </p:nvSpPr>
        <p:spPr>
          <a:xfrm>
            <a:off x="59093" y="3847443"/>
            <a:ext cx="3389400" cy="1275900"/>
          </a:xfrm>
          <a:prstGeom prst="rect">
            <a:avLst/>
          </a:prstGeom>
          <a:noFill/>
          <a:ln>
            <a:noFill/>
          </a:ln>
        </p:spPr>
        <p:txBody>
          <a:bodyPr anchorCtr="0" anchor="t" bIns="82950" lIns="82950" spcFirstLastPara="1" rIns="82950" wrap="square" tIns="82950">
            <a:spAutoFit/>
          </a:bodyPr>
          <a:lstStyle/>
          <a:p>
            <a:pPr indent="0" lvl="0" marL="0" rtl="0" algn="l">
              <a:lnSpc>
                <a:spcPct val="90000"/>
              </a:lnSpc>
              <a:spcBef>
                <a:spcPts val="0"/>
              </a:spcBef>
              <a:spcAft>
                <a:spcPts val="0"/>
              </a:spcAft>
              <a:buNone/>
            </a:pPr>
            <a:r>
              <a:rPr b="1" lang="en" sz="2000">
                <a:solidFill>
                  <a:schemeClr val="dk1"/>
                </a:solidFill>
                <a:latin typeface="Montserrat"/>
                <a:ea typeface="Montserrat"/>
                <a:cs typeface="Montserrat"/>
                <a:sym typeface="Montserrat"/>
              </a:rPr>
              <a:t>Question </a:t>
            </a:r>
            <a:r>
              <a:rPr b="1" lang="en" sz="1500">
                <a:solidFill>
                  <a:schemeClr val="dk1"/>
                </a:solidFill>
                <a:latin typeface="Montserrat"/>
                <a:ea typeface="Montserrat"/>
                <a:cs typeface="Montserrat"/>
                <a:sym typeface="Montserrat"/>
              </a:rPr>
              <a:t>(later)</a:t>
            </a:r>
            <a:r>
              <a:rPr lang="en" sz="2000">
                <a:solidFill>
                  <a:schemeClr val="dk1"/>
                </a:solidFill>
                <a:latin typeface="Montserrat"/>
                <a:ea typeface="Montserrat"/>
                <a:cs typeface="Montserrat"/>
                <a:sym typeface="Montserrat"/>
              </a:rPr>
              <a:t>: do multiple data field collection need to be created?</a:t>
            </a:r>
            <a:endParaRPr sz="2000">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5"/>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Discussion Points</a:t>
            </a:r>
            <a:endParaRPr/>
          </a:p>
        </p:txBody>
      </p:sp>
      <p:sp>
        <p:nvSpPr>
          <p:cNvPr id="488" name="Google Shape;488;p65"/>
          <p:cNvSpPr txBox="1"/>
          <p:nvPr>
            <p:ph idx="1" type="subTitle"/>
          </p:nvPr>
        </p:nvSpPr>
        <p:spPr>
          <a:xfrm>
            <a:off x="456662" y="1438051"/>
            <a:ext cx="8228400" cy="2772300"/>
          </a:xfrm>
          <a:prstGeom prst="rect">
            <a:avLst/>
          </a:prstGeom>
          <a:noFill/>
          <a:ln>
            <a:noFill/>
          </a:ln>
        </p:spPr>
        <p:txBody>
          <a:bodyPr anchorCtr="0" anchor="t" bIns="0" lIns="0" spcFirstLastPara="1" rIns="0" wrap="square" tIns="0">
            <a:noAutofit/>
          </a:bodyPr>
          <a:lstStyle/>
          <a:p>
            <a:pPr indent="-355600" lvl="0" marL="419100" rtl="0" algn="l">
              <a:spcBef>
                <a:spcPts val="0"/>
              </a:spcBef>
              <a:spcAft>
                <a:spcPts val="0"/>
              </a:spcAft>
              <a:buSzPts val="2200"/>
              <a:buAutoNum type="arabicPeriod"/>
            </a:pPr>
            <a:r>
              <a:rPr lang="en" sz="2200"/>
              <a:t>Minimum requirements to be EOV compliant (data, metadata, collection) and IOC Digital Ecosystem alignment</a:t>
            </a:r>
            <a:br>
              <a:rPr lang="en" sz="2200"/>
            </a:br>
            <a:endParaRPr sz="2200"/>
          </a:p>
          <a:p>
            <a:pPr indent="-355600" lvl="0" marL="419100" rtl="0" algn="l">
              <a:spcBef>
                <a:spcPts val="0"/>
              </a:spcBef>
              <a:spcAft>
                <a:spcPts val="0"/>
              </a:spcAft>
              <a:buSzPts val="2200"/>
              <a:buAutoNum type="arabicPeriod"/>
            </a:pPr>
            <a:r>
              <a:rPr lang="en" sz="2200"/>
              <a:t>Is the Panel involved in discussions with regional coordinated activities on metadata and data standards (e.g. pan-Arctic Distributed Biological Observatories)</a:t>
            </a:r>
            <a:endParaRPr sz="2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File:Cup-o-coffee-simple.svg - Wikipedia" id="494" name="Google Shape;494;p66"/>
          <p:cNvPicPr preferRelativeResize="0"/>
          <p:nvPr/>
        </p:nvPicPr>
        <p:blipFill>
          <a:blip r:embed="rId3">
            <a:alphaModFix/>
          </a:blip>
          <a:stretch>
            <a:fillRect/>
          </a:stretch>
        </p:blipFill>
        <p:spPr>
          <a:xfrm>
            <a:off x="3524323" y="774345"/>
            <a:ext cx="4031227" cy="3314136"/>
          </a:xfrm>
          <a:prstGeom prst="rect">
            <a:avLst/>
          </a:prstGeom>
          <a:noFill/>
          <a:ln>
            <a:noFill/>
          </a:ln>
        </p:spPr>
      </p:pic>
      <p:sp>
        <p:nvSpPr>
          <p:cNvPr id="495" name="Google Shape;495;p66"/>
          <p:cNvSpPr txBox="1"/>
          <p:nvPr>
            <p:ph idx="4294967295" type="title"/>
          </p:nvPr>
        </p:nvSpPr>
        <p:spPr>
          <a:xfrm>
            <a:off x="199440" y="976198"/>
            <a:ext cx="3096000" cy="27183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500"/>
              <a:buFont typeface="Poppins"/>
              <a:buNone/>
            </a:pPr>
            <a:r>
              <a:rPr i="1" lang="en" sz="5400">
                <a:solidFill>
                  <a:srgbClr val="B45F06"/>
                </a:solidFill>
              </a:rPr>
              <a:t>Coffee Break</a:t>
            </a:r>
            <a:endParaRPr i="1" sz="5400">
              <a:solidFill>
                <a:srgbClr val="B45F0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9" name="Shape 499"/>
        <p:cNvGrpSpPr/>
        <p:nvPr/>
      </p:nvGrpSpPr>
      <p:grpSpPr>
        <a:xfrm>
          <a:off x="0" y="0"/>
          <a:ext cx="0" cy="0"/>
          <a:chOff x="0" y="0"/>
          <a:chExt cx="0" cy="0"/>
        </a:xfrm>
      </p:grpSpPr>
      <p:sp>
        <p:nvSpPr>
          <p:cNvPr id="500" name="Google Shape;500;p67"/>
          <p:cNvSpPr txBox="1"/>
          <p:nvPr>
            <p:ph type="title"/>
          </p:nvPr>
        </p:nvSpPr>
        <p:spPr>
          <a:xfrm>
            <a:off x="1047497" y="1448642"/>
            <a:ext cx="6813900" cy="2088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3. Darwin Core &amp; Data Schemas</a:t>
            </a:r>
            <a:endParaRPr/>
          </a:p>
        </p:txBody>
      </p:sp>
      <p:pic>
        <p:nvPicPr>
          <p:cNvPr descr="A blue and black logo&#10;&#10;Description automatically generated" id="501" name="Google Shape;501;p67"/>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502" name="Google Shape;502;p67"/>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8"/>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Data Schema (DwC)</a:t>
            </a:r>
            <a:endParaRPr/>
          </a:p>
        </p:txBody>
      </p:sp>
      <p:pic>
        <p:nvPicPr>
          <p:cNvPr descr="Forms response chart. Question title: How familiar are you with Darwin Core as a (biological) data standard?. Number of responses: 14 responses." id="508" name="Google Shape;508;p68" title="How familiar are you with Darwin Core as a (biological) data standard?"/>
          <p:cNvPicPr preferRelativeResize="0"/>
          <p:nvPr/>
        </p:nvPicPr>
        <p:blipFill rotWithShape="1">
          <a:blip r:embed="rId3">
            <a:alphaModFix/>
          </a:blip>
          <a:srcRect b="10064" l="2572" r="0" t="5568"/>
          <a:stretch/>
        </p:blipFill>
        <p:spPr>
          <a:xfrm>
            <a:off x="456658" y="1293893"/>
            <a:ext cx="7395220" cy="3045321"/>
          </a:xfrm>
          <a:prstGeom prst="rect">
            <a:avLst/>
          </a:prstGeom>
          <a:noFill/>
          <a:ln>
            <a:noFill/>
          </a:ln>
        </p:spPr>
      </p:pic>
      <p:sp>
        <p:nvSpPr>
          <p:cNvPr id="509" name="Google Shape;509;p68"/>
          <p:cNvSpPr txBox="1"/>
          <p:nvPr/>
        </p:nvSpPr>
        <p:spPr>
          <a:xfrm>
            <a:off x="696688" y="4185628"/>
            <a:ext cx="3542700" cy="5457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0" i="0" lang="en" sz="1500" u="none" cap="none" strike="noStrike">
                <a:solidFill>
                  <a:srgbClr val="1E74AC"/>
                </a:solidFill>
                <a:latin typeface="Arial"/>
                <a:ea typeface="Arial"/>
                <a:cs typeface="Arial"/>
                <a:sym typeface="Arial"/>
              </a:rPr>
              <a:t>https://forms.gle/EoMsHR5vp5QVqbtBA</a:t>
            </a:r>
            <a:endParaRPr sz="13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9"/>
          <p:cNvSpPr/>
          <p:nvPr/>
        </p:nvSpPr>
        <p:spPr>
          <a:xfrm>
            <a:off x="83757" y="323570"/>
            <a:ext cx="1699800" cy="1463400"/>
          </a:xfrm>
          <a:prstGeom prst="ellipse">
            <a:avLst/>
          </a:prstGeom>
          <a:solidFill>
            <a:srgbClr val="165780"/>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16" name="Google Shape;516;p69"/>
          <p:cNvSpPr txBox="1"/>
          <p:nvPr/>
        </p:nvSpPr>
        <p:spPr>
          <a:xfrm>
            <a:off x="6491116" y="3404533"/>
            <a:ext cx="1842900" cy="330000"/>
          </a:xfrm>
          <a:prstGeom prst="rect">
            <a:avLst/>
          </a:prstGeom>
          <a:noFill/>
          <a:ln>
            <a:noFill/>
          </a:ln>
        </p:spPr>
        <p:txBody>
          <a:bodyPr anchorCtr="0" anchor="t" bIns="41475" lIns="82950" spcFirstLastPara="1" rIns="82950" wrap="square" tIns="41475">
            <a:spAutoFit/>
          </a:bodyPr>
          <a:lstStyle/>
          <a:p>
            <a:pPr indent="0" lvl="0" marL="0" marR="0" rtl="0" algn="ctr">
              <a:spcBef>
                <a:spcPts val="0"/>
              </a:spcBef>
              <a:spcAft>
                <a:spcPts val="0"/>
              </a:spcAft>
              <a:buNone/>
            </a:pPr>
            <a:r>
              <a:rPr b="1" lang="en" sz="1600">
                <a:solidFill>
                  <a:schemeClr val="lt1"/>
                </a:solidFill>
                <a:latin typeface="Montserrat"/>
                <a:ea typeface="Montserrat"/>
                <a:cs typeface="Montserrat"/>
                <a:sym typeface="Montserrat"/>
              </a:rPr>
              <a:t>Publish</a:t>
            </a:r>
            <a:endParaRPr sz="1300"/>
          </a:p>
        </p:txBody>
      </p:sp>
      <p:sp>
        <p:nvSpPr>
          <p:cNvPr id="517" name="Google Shape;517;p69"/>
          <p:cNvSpPr txBox="1"/>
          <p:nvPr/>
        </p:nvSpPr>
        <p:spPr>
          <a:xfrm>
            <a:off x="140982" y="673439"/>
            <a:ext cx="1557300" cy="761100"/>
          </a:xfrm>
          <a:prstGeom prst="rect">
            <a:avLst/>
          </a:prstGeom>
          <a:noFill/>
          <a:ln>
            <a:noFill/>
          </a:ln>
        </p:spPr>
        <p:txBody>
          <a:bodyPr anchorCtr="0" anchor="t" bIns="41475" lIns="82950" spcFirstLastPara="1" rIns="82950" wrap="square" tIns="41475">
            <a:spAutoFit/>
          </a:bodyPr>
          <a:lstStyle/>
          <a:p>
            <a:pPr indent="0" lvl="0" marL="0" marR="0" rtl="0" algn="ctr">
              <a:spcBef>
                <a:spcPts val="0"/>
              </a:spcBef>
              <a:spcAft>
                <a:spcPts val="0"/>
              </a:spcAft>
              <a:buNone/>
            </a:pPr>
            <a:r>
              <a:rPr b="1" lang="en" sz="2200">
                <a:solidFill>
                  <a:schemeClr val="lt1"/>
                </a:solidFill>
                <a:latin typeface="Montserrat"/>
                <a:ea typeface="Montserrat"/>
                <a:cs typeface="Montserrat"/>
                <a:sym typeface="Montserrat"/>
              </a:rPr>
              <a:t>Standard terms</a:t>
            </a:r>
            <a:endParaRPr sz="1300"/>
          </a:p>
        </p:txBody>
      </p:sp>
      <p:sp>
        <p:nvSpPr>
          <p:cNvPr id="518" name="Google Shape;518;p69"/>
          <p:cNvSpPr txBox="1"/>
          <p:nvPr/>
        </p:nvSpPr>
        <p:spPr>
          <a:xfrm>
            <a:off x="3840536" y="3404533"/>
            <a:ext cx="1557300" cy="330000"/>
          </a:xfrm>
          <a:prstGeom prst="rect">
            <a:avLst/>
          </a:prstGeom>
          <a:noFill/>
          <a:ln>
            <a:noFill/>
          </a:ln>
        </p:spPr>
        <p:txBody>
          <a:bodyPr anchorCtr="0" anchor="t" bIns="41475" lIns="82950" spcFirstLastPara="1" rIns="82950" wrap="square" tIns="41475">
            <a:spAutoFit/>
          </a:bodyPr>
          <a:lstStyle/>
          <a:p>
            <a:pPr indent="0" lvl="0" marL="0" marR="0" rtl="0" algn="ctr">
              <a:spcBef>
                <a:spcPts val="0"/>
              </a:spcBef>
              <a:spcAft>
                <a:spcPts val="0"/>
              </a:spcAft>
              <a:buNone/>
            </a:pPr>
            <a:r>
              <a:rPr b="1" lang="en" sz="1600">
                <a:solidFill>
                  <a:schemeClr val="lt1"/>
                </a:solidFill>
                <a:latin typeface="Montserrat"/>
                <a:ea typeface="Montserrat"/>
                <a:cs typeface="Montserrat"/>
                <a:sym typeface="Montserrat"/>
              </a:rPr>
              <a:t>(Re)usable</a:t>
            </a:r>
            <a:endParaRPr sz="1300"/>
          </a:p>
        </p:txBody>
      </p:sp>
      <p:sp>
        <p:nvSpPr>
          <p:cNvPr id="519" name="Google Shape;519;p69"/>
          <p:cNvSpPr txBox="1"/>
          <p:nvPr/>
        </p:nvSpPr>
        <p:spPr>
          <a:xfrm>
            <a:off x="1565372" y="2944645"/>
            <a:ext cx="866400" cy="4224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1" lang="en" sz="2200">
                <a:solidFill>
                  <a:srgbClr val="181818"/>
                </a:solidFill>
                <a:latin typeface="Montserrat"/>
                <a:ea typeface="Montserrat"/>
                <a:cs typeface="Montserrat"/>
                <a:sym typeface="Montserrat"/>
              </a:rPr>
              <a:t>e.g.</a:t>
            </a:r>
            <a:endParaRPr sz="1300"/>
          </a:p>
        </p:txBody>
      </p:sp>
      <p:sp>
        <p:nvSpPr>
          <p:cNvPr id="520" name="Google Shape;520;p69"/>
          <p:cNvSpPr txBox="1"/>
          <p:nvPr/>
        </p:nvSpPr>
        <p:spPr>
          <a:xfrm>
            <a:off x="3452725" y="2399770"/>
            <a:ext cx="35394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1800" u="sng">
                <a:solidFill>
                  <a:schemeClr val="dk1"/>
                </a:solidFill>
                <a:latin typeface="Montserrat"/>
                <a:ea typeface="Montserrat"/>
                <a:cs typeface="Montserrat"/>
                <a:sym typeface="Montserrat"/>
                <a:hlinkClick r:id="rId3">
                  <a:extLst>
                    <a:ext uri="{A12FA001-AC4F-418D-AE19-62706E023703}">
                      <ahyp:hlinkClr val="tx"/>
                    </a:ext>
                  </a:extLst>
                </a:hlinkClick>
              </a:rPr>
              <a:t>https://dwc.tdwg.org/terms/</a:t>
            </a:r>
            <a:r>
              <a:rPr lang="en" sz="1800">
                <a:solidFill>
                  <a:schemeClr val="dk1"/>
                </a:solidFill>
                <a:latin typeface="Montserrat"/>
                <a:ea typeface="Montserrat"/>
                <a:cs typeface="Montserrat"/>
                <a:sym typeface="Montserrat"/>
              </a:rPr>
              <a:t> </a:t>
            </a:r>
            <a:endParaRPr sz="1300"/>
          </a:p>
        </p:txBody>
      </p:sp>
      <p:pic>
        <p:nvPicPr>
          <p:cNvPr id="521" name="Google Shape;521;p69"/>
          <p:cNvPicPr preferRelativeResize="0"/>
          <p:nvPr/>
        </p:nvPicPr>
        <p:blipFill rotWithShape="1">
          <a:blip r:embed="rId4">
            <a:alphaModFix/>
          </a:blip>
          <a:srcRect b="79372" l="22518" r="123" t="0"/>
          <a:stretch/>
        </p:blipFill>
        <p:spPr>
          <a:xfrm>
            <a:off x="2186172" y="1403182"/>
            <a:ext cx="5229285" cy="930282"/>
          </a:xfrm>
          <a:prstGeom prst="rect">
            <a:avLst/>
          </a:prstGeom>
          <a:noFill/>
          <a:ln>
            <a:noFill/>
          </a:ln>
        </p:spPr>
      </p:pic>
      <p:pic>
        <p:nvPicPr>
          <p:cNvPr id="522" name="Google Shape;522;p69"/>
          <p:cNvPicPr preferRelativeResize="0"/>
          <p:nvPr/>
        </p:nvPicPr>
        <p:blipFill rotWithShape="1">
          <a:blip r:embed="rId5">
            <a:alphaModFix/>
          </a:blip>
          <a:srcRect b="0" l="0" r="0" t="0"/>
          <a:stretch/>
        </p:blipFill>
        <p:spPr>
          <a:xfrm>
            <a:off x="2177529" y="3055378"/>
            <a:ext cx="5171925" cy="1324590"/>
          </a:xfrm>
          <a:prstGeom prst="rect">
            <a:avLst/>
          </a:prstGeom>
          <a:noFill/>
          <a:ln>
            <a:noFill/>
          </a:ln>
        </p:spPr>
      </p:pic>
      <p:pic>
        <p:nvPicPr>
          <p:cNvPr id="523" name="Google Shape;523;p69"/>
          <p:cNvPicPr preferRelativeResize="0"/>
          <p:nvPr/>
        </p:nvPicPr>
        <p:blipFill rotWithShape="1">
          <a:blip r:embed="rId6">
            <a:alphaModFix/>
          </a:blip>
          <a:srcRect b="0" l="0" r="0" t="0"/>
          <a:stretch/>
        </p:blipFill>
        <p:spPr>
          <a:xfrm>
            <a:off x="7426545" y="817854"/>
            <a:ext cx="1352572" cy="3571074"/>
          </a:xfrm>
          <a:prstGeom prst="rect">
            <a:avLst/>
          </a:prstGeom>
          <a:noFill/>
          <a:ln>
            <a:noFill/>
          </a:ln>
        </p:spPr>
      </p:pic>
      <p:pic>
        <p:nvPicPr>
          <p:cNvPr id="524" name="Google Shape;524;p69"/>
          <p:cNvPicPr preferRelativeResize="0"/>
          <p:nvPr/>
        </p:nvPicPr>
        <p:blipFill rotWithShape="1">
          <a:blip r:embed="rId7">
            <a:alphaModFix/>
          </a:blip>
          <a:srcRect b="0" l="0" r="0" t="0"/>
          <a:stretch/>
        </p:blipFill>
        <p:spPr>
          <a:xfrm>
            <a:off x="2186172" y="2413436"/>
            <a:ext cx="1255378" cy="531209"/>
          </a:xfrm>
          <a:prstGeom prst="rect">
            <a:avLst/>
          </a:prstGeom>
          <a:noFill/>
          <a:ln>
            <a:noFill/>
          </a:ln>
        </p:spPr>
      </p:pic>
      <p:sp>
        <p:nvSpPr>
          <p:cNvPr id="525" name="Google Shape;525;p69"/>
          <p:cNvSpPr txBox="1"/>
          <p:nvPr>
            <p:ph type="title"/>
          </p:nvPr>
        </p:nvSpPr>
        <p:spPr>
          <a:xfrm>
            <a:off x="456624" y="386015"/>
            <a:ext cx="8227800" cy="8586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2"/>
              </a:buClr>
              <a:buSzPts val="4000"/>
              <a:buFont typeface="Montserrat Black"/>
              <a:buNone/>
            </a:pPr>
            <a:r>
              <a:rPr lang="en"/>
              <a:t>Darwin Core</a:t>
            </a:r>
            <a:endParaRPr/>
          </a:p>
        </p:txBody>
      </p:sp>
      <p:sp>
        <p:nvSpPr>
          <p:cNvPr id="526" name="Google Shape;526;p69"/>
          <p:cNvSpPr txBox="1"/>
          <p:nvPr/>
        </p:nvSpPr>
        <p:spPr>
          <a:xfrm>
            <a:off x="46888" y="3446420"/>
            <a:ext cx="2175600" cy="5763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0" i="0" lang="en" sz="1600" u="none" cap="none" strike="noStrike">
                <a:solidFill>
                  <a:srgbClr val="000000"/>
                </a:solidFill>
                <a:latin typeface="Montserrat"/>
                <a:ea typeface="Montserrat"/>
                <a:cs typeface="Montserrat"/>
                <a:sym typeface="Montserrat"/>
              </a:rPr>
              <a:t>Maintained by TDWG</a:t>
            </a:r>
            <a:endParaRPr sz="1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0"/>
          <p:cNvSpPr/>
          <p:nvPr/>
        </p:nvSpPr>
        <p:spPr>
          <a:xfrm>
            <a:off x="83757" y="323570"/>
            <a:ext cx="1699800" cy="1463400"/>
          </a:xfrm>
          <a:prstGeom prst="ellipse">
            <a:avLst/>
          </a:prstGeom>
          <a:solidFill>
            <a:srgbClr val="165780"/>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33" name="Google Shape;533;p70"/>
          <p:cNvSpPr txBox="1"/>
          <p:nvPr/>
        </p:nvSpPr>
        <p:spPr>
          <a:xfrm>
            <a:off x="140982" y="673439"/>
            <a:ext cx="1557300" cy="761100"/>
          </a:xfrm>
          <a:prstGeom prst="rect">
            <a:avLst/>
          </a:prstGeom>
          <a:noFill/>
          <a:ln>
            <a:noFill/>
          </a:ln>
        </p:spPr>
        <p:txBody>
          <a:bodyPr anchorCtr="0" anchor="t" bIns="41475" lIns="82950" spcFirstLastPara="1" rIns="82950" wrap="square" tIns="41475">
            <a:spAutoFit/>
          </a:bodyPr>
          <a:lstStyle/>
          <a:p>
            <a:pPr indent="0" lvl="0" marL="0" rtl="0" algn="ctr">
              <a:spcBef>
                <a:spcPts val="0"/>
              </a:spcBef>
              <a:spcAft>
                <a:spcPts val="0"/>
              </a:spcAft>
              <a:buNone/>
            </a:pPr>
            <a:r>
              <a:rPr b="1" lang="en" sz="2200">
                <a:solidFill>
                  <a:schemeClr val="lt1"/>
                </a:solidFill>
                <a:latin typeface="Montserrat"/>
                <a:ea typeface="Montserrat"/>
                <a:cs typeface="Montserrat"/>
                <a:sym typeface="Montserrat"/>
              </a:rPr>
              <a:t>Data schemas</a:t>
            </a:r>
            <a:endParaRPr b="1" sz="2200">
              <a:solidFill>
                <a:schemeClr val="lt1"/>
              </a:solidFill>
              <a:latin typeface="Montserrat"/>
              <a:ea typeface="Montserrat"/>
              <a:cs typeface="Montserrat"/>
              <a:sym typeface="Montserrat"/>
            </a:endParaRPr>
          </a:p>
        </p:txBody>
      </p:sp>
      <p:sp>
        <p:nvSpPr>
          <p:cNvPr id="534" name="Google Shape;534;p70"/>
          <p:cNvSpPr txBox="1"/>
          <p:nvPr/>
        </p:nvSpPr>
        <p:spPr>
          <a:xfrm>
            <a:off x="4598053" y="1888953"/>
            <a:ext cx="4254000" cy="1133100"/>
          </a:xfrm>
          <a:prstGeom prst="rect">
            <a:avLst/>
          </a:prstGeom>
          <a:noFill/>
          <a:ln>
            <a:noFill/>
          </a:ln>
        </p:spPr>
        <p:txBody>
          <a:bodyPr anchorCtr="0" anchor="t" bIns="82950" lIns="82950" spcFirstLastPara="1" rIns="82950" wrap="square" tIns="82950">
            <a:noAutofit/>
          </a:bodyPr>
          <a:lstStyle/>
          <a:p>
            <a:pPr indent="-374650" lvl="0" marL="419100" rtl="0" algn="l">
              <a:spcBef>
                <a:spcPts val="0"/>
              </a:spcBef>
              <a:spcAft>
                <a:spcPts val="0"/>
              </a:spcAft>
              <a:buClr>
                <a:schemeClr val="dk1"/>
              </a:buClr>
              <a:buSzPts val="2500"/>
              <a:buFont typeface="Montserrat"/>
              <a:buChar char="●"/>
            </a:pPr>
            <a:r>
              <a:rPr lang="en" sz="2500">
                <a:solidFill>
                  <a:schemeClr val="dk1"/>
                </a:solidFill>
                <a:latin typeface="Montserrat"/>
                <a:ea typeface="Montserrat"/>
                <a:cs typeface="Montserrat"/>
                <a:sym typeface="Montserrat"/>
              </a:rPr>
              <a:t>One </a:t>
            </a:r>
            <a:r>
              <a:rPr b="1" lang="en" sz="2500">
                <a:solidFill>
                  <a:schemeClr val="dk1"/>
                </a:solidFill>
                <a:latin typeface="Montserrat"/>
                <a:ea typeface="Montserrat"/>
                <a:cs typeface="Montserrat"/>
                <a:sym typeface="Montserrat"/>
              </a:rPr>
              <a:t>Core </a:t>
            </a:r>
            <a:r>
              <a:rPr lang="en" sz="2500">
                <a:solidFill>
                  <a:schemeClr val="dk1"/>
                </a:solidFill>
                <a:latin typeface="Montserrat"/>
                <a:ea typeface="Montserrat"/>
                <a:cs typeface="Montserrat"/>
                <a:sym typeface="Montserrat"/>
              </a:rPr>
              <a:t>data table</a:t>
            </a:r>
            <a:endParaRPr sz="2500">
              <a:solidFill>
                <a:schemeClr val="dk1"/>
              </a:solidFill>
              <a:latin typeface="Montserrat"/>
              <a:ea typeface="Montserrat"/>
              <a:cs typeface="Montserrat"/>
              <a:sym typeface="Montserrat"/>
            </a:endParaRPr>
          </a:p>
          <a:p>
            <a:pPr indent="-374650" lvl="0" marL="419100" rtl="0" algn="l">
              <a:spcBef>
                <a:spcPts val="0"/>
              </a:spcBef>
              <a:spcAft>
                <a:spcPts val="0"/>
              </a:spcAft>
              <a:buClr>
                <a:schemeClr val="dk1"/>
              </a:buClr>
              <a:buSzPts val="2500"/>
              <a:buFont typeface="Montserrat"/>
              <a:buChar char="●"/>
            </a:pPr>
            <a:r>
              <a:rPr lang="en" sz="2500">
                <a:solidFill>
                  <a:schemeClr val="dk1"/>
                </a:solidFill>
                <a:latin typeface="Montserrat"/>
                <a:ea typeface="Montserrat"/>
                <a:cs typeface="Montserrat"/>
                <a:sym typeface="Montserrat"/>
              </a:rPr>
              <a:t>Two main Core types</a:t>
            </a:r>
            <a:endParaRPr sz="2500">
              <a:solidFill>
                <a:schemeClr val="dk1"/>
              </a:solidFill>
              <a:latin typeface="Montserrat"/>
              <a:ea typeface="Montserrat"/>
              <a:cs typeface="Montserrat"/>
              <a:sym typeface="Montserrat"/>
            </a:endParaRPr>
          </a:p>
        </p:txBody>
      </p:sp>
      <p:pic>
        <p:nvPicPr>
          <p:cNvPr id="535" name="Google Shape;535;p70"/>
          <p:cNvPicPr preferRelativeResize="0"/>
          <p:nvPr/>
        </p:nvPicPr>
        <p:blipFill>
          <a:blip r:embed="rId3">
            <a:alphaModFix/>
          </a:blip>
          <a:stretch>
            <a:fillRect/>
          </a:stretch>
        </p:blipFill>
        <p:spPr>
          <a:xfrm>
            <a:off x="1901195" y="1519247"/>
            <a:ext cx="2287648" cy="15921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1"/>
          <p:cNvSpPr/>
          <p:nvPr/>
        </p:nvSpPr>
        <p:spPr>
          <a:xfrm>
            <a:off x="83757" y="323570"/>
            <a:ext cx="1699800" cy="1463400"/>
          </a:xfrm>
          <a:prstGeom prst="ellipse">
            <a:avLst/>
          </a:prstGeom>
          <a:solidFill>
            <a:srgbClr val="165780"/>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42" name="Google Shape;542;p71"/>
          <p:cNvSpPr txBox="1"/>
          <p:nvPr/>
        </p:nvSpPr>
        <p:spPr>
          <a:xfrm>
            <a:off x="140982" y="673439"/>
            <a:ext cx="1557300" cy="761100"/>
          </a:xfrm>
          <a:prstGeom prst="rect">
            <a:avLst/>
          </a:prstGeom>
          <a:noFill/>
          <a:ln>
            <a:noFill/>
          </a:ln>
        </p:spPr>
        <p:txBody>
          <a:bodyPr anchorCtr="0" anchor="t" bIns="41475" lIns="82950" spcFirstLastPara="1" rIns="82950" wrap="square" tIns="41475">
            <a:spAutoFit/>
          </a:bodyPr>
          <a:lstStyle/>
          <a:p>
            <a:pPr indent="0" lvl="0" marL="0" rtl="0" algn="ctr">
              <a:spcBef>
                <a:spcPts val="0"/>
              </a:spcBef>
              <a:spcAft>
                <a:spcPts val="0"/>
              </a:spcAft>
              <a:buNone/>
            </a:pPr>
            <a:r>
              <a:rPr b="1" lang="en" sz="2200">
                <a:solidFill>
                  <a:schemeClr val="lt1"/>
                </a:solidFill>
                <a:latin typeface="Montserrat"/>
                <a:ea typeface="Montserrat"/>
                <a:cs typeface="Montserrat"/>
                <a:sym typeface="Montserrat"/>
              </a:rPr>
              <a:t>Data schemas</a:t>
            </a:r>
            <a:endParaRPr b="1" sz="2200">
              <a:solidFill>
                <a:schemeClr val="lt1"/>
              </a:solidFill>
              <a:latin typeface="Montserrat"/>
              <a:ea typeface="Montserrat"/>
              <a:cs typeface="Montserrat"/>
              <a:sym typeface="Montserrat"/>
            </a:endParaRPr>
          </a:p>
        </p:txBody>
      </p:sp>
      <p:pic>
        <p:nvPicPr>
          <p:cNvPr id="543" name="Google Shape;543;p71"/>
          <p:cNvPicPr preferRelativeResize="0"/>
          <p:nvPr/>
        </p:nvPicPr>
        <p:blipFill>
          <a:blip r:embed="rId3">
            <a:alphaModFix/>
          </a:blip>
          <a:stretch>
            <a:fillRect/>
          </a:stretch>
        </p:blipFill>
        <p:spPr>
          <a:xfrm>
            <a:off x="2266435" y="3915275"/>
            <a:ext cx="1557218" cy="1100583"/>
          </a:xfrm>
          <a:prstGeom prst="rect">
            <a:avLst/>
          </a:prstGeom>
          <a:noFill/>
          <a:ln>
            <a:noFill/>
          </a:ln>
        </p:spPr>
      </p:pic>
      <p:pic>
        <p:nvPicPr>
          <p:cNvPr id="544" name="Google Shape;544;p71"/>
          <p:cNvPicPr preferRelativeResize="0"/>
          <p:nvPr/>
        </p:nvPicPr>
        <p:blipFill>
          <a:blip r:embed="rId3">
            <a:alphaModFix/>
          </a:blip>
          <a:stretch>
            <a:fillRect/>
          </a:stretch>
        </p:blipFill>
        <p:spPr>
          <a:xfrm>
            <a:off x="140983" y="2963094"/>
            <a:ext cx="1557218" cy="1100583"/>
          </a:xfrm>
          <a:prstGeom prst="rect">
            <a:avLst/>
          </a:prstGeom>
          <a:noFill/>
          <a:ln>
            <a:noFill/>
          </a:ln>
        </p:spPr>
      </p:pic>
      <p:pic>
        <p:nvPicPr>
          <p:cNvPr id="545" name="Google Shape;545;p71"/>
          <p:cNvPicPr preferRelativeResize="0"/>
          <p:nvPr/>
        </p:nvPicPr>
        <p:blipFill>
          <a:blip r:embed="rId4">
            <a:alphaModFix/>
          </a:blip>
          <a:stretch>
            <a:fillRect/>
          </a:stretch>
        </p:blipFill>
        <p:spPr>
          <a:xfrm>
            <a:off x="1901195" y="1519247"/>
            <a:ext cx="2287648" cy="1592149"/>
          </a:xfrm>
          <a:prstGeom prst="rect">
            <a:avLst/>
          </a:prstGeom>
          <a:noFill/>
          <a:ln>
            <a:noFill/>
          </a:ln>
        </p:spPr>
      </p:pic>
      <p:pic>
        <p:nvPicPr>
          <p:cNvPr id="546" name="Google Shape;546;p71"/>
          <p:cNvPicPr preferRelativeResize="0"/>
          <p:nvPr/>
        </p:nvPicPr>
        <p:blipFill>
          <a:blip r:embed="rId3">
            <a:alphaModFix/>
          </a:blip>
          <a:stretch>
            <a:fillRect/>
          </a:stretch>
        </p:blipFill>
        <p:spPr>
          <a:xfrm>
            <a:off x="4502767" y="3206166"/>
            <a:ext cx="1557218" cy="1100583"/>
          </a:xfrm>
          <a:prstGeom prst="rect">
            <a:avLst/>
          </a:prstGeom>
          <a:noFill/>
          <a:ln>
            <a:noFill/>
          </a:ln>
        </p:spPr>
      </p:pic>
      <p:sp>
        <p:nvSpPr>
          <p:cNvPr id="547" name="Google Shape;547;p71"/>
          <p:cNvSpPr txBox="1"/>
          <p:nvPr/>
        </p:nvSpPr>
        <p:spPr>
          <a:xfrm>
            <a:off x="4598064" y="1429945"/>
            <a:ext cx="4254000" cy="1592100"/>
          </a:xfrm>
          <a:prstGeom prst="rect">
            <a:avLst/>
          </a:prstGeom>
          <a:noFill/>
          <a:ln>
            <a:noFill/>
          </a:ln>
        </p:spPr>
        <p:txBody>
          <a:bodyPr anchorCtr="0" anchor="t" bIns="82950" lIns="82950" spcFirstLastPara="1" rIns="82950" wrap="square" tIns="82950">
            <a:noAutofit/>
          </a:bodyPr>
          <a:lstStyle/>
          <a:p>
            <a:pPr indent="-374650" lvl="0" marL="419100" rtl="0" algn="l">
              <a:spcBef>
                <a:spcPts val="0"/>
              </a:spcBef>
              <a:spcAft>
                <a:spcPts val="0"/>
              </a:spcAft>
              <a:buClr>
                <a:schemeClr val="dk1"/>
              </a:buClr>
              <a:buSzPts val="2500"/>
              <a:buFont typeface="Montserrat"/>
              <a:buChar char="●"/>
            </a:pPr>
            <a:r>
              <a:rPr lang="en" sz="2500">
                <a:solidFill>
                  <a:schemeClr val="dk1"/>
                </a:solidFill>
                <a:latin typeface="Montserrat"/>
                <a:ea typeface="Montserrat"/>
                <a:cs typeface="Montserrat"/>
                <a:sym typeface="Montserrat"/>
              </a:rPr>
              <a:t>Any number optional </a:t>
            </a:r>
            <a:r>
              <a:rPr b="1" lang="en" sz="2500">
                <a:solidFill>
                  <a:schemeClr val="dk1"/>
                </a:solidFill>
                <a:latin typeface="Montserrat"/>
                <a:ea typeface="Montserrat"/>
                <a:cs typeface="Montserrat"/>
                <a:sym typeface="Montserrat"/>
              </a:rPr>
              <a:t>Extension </a:t>
            </a:r>
            <a:r>
              <a:rPr lang="en" sz="2500">
                <a:solidFill>
                  <a:schemeClr val="dk1"/>
                </a:solidFill>
                <a:latin typeface="Montserrat"/>
                <a:ea typeface="Montserrat"/>
                <a:cs typeface="Montserrat"/>
                <a:sym typeface="Montserrat"/>
              </a:rPr>
              <a:t>tables</a:t>
            </a:r>
            <a:endParaRPr sz="2500">
              <a:solidFill>
                <a:schemeClr val="dk1"/>
              </a:solidFill>
              <a:latin typeface="Montserrat"/>
              <a:ea typeface="Montserrat"/>
              <a:cs typeface="Montserrat"/>
              <a:sym typeface="Montserrat"/>
            </a:endParaRPr>
          </a:p>
        </p:txBody>
      </p:sp>
      <p:cxnSp>
        <p:nvCxnSpPr>
          <p:cNvPr id="548" name="Google Shape;548;p71"/>
          <p:cNvCxnSpPr>
            <a:stCxn id="545" idx="1"/>
            <a:endCxn id="544" idx="0"/>
          </p:cNvCxnSpPr>
          <p:nvPr/>
        </p:nvCxnSpPr>
        <p:spPr>
          <a:xfrm flipH="1">
            <a:off x="919595" y="2315321"/>
            <a:ext cx="981600" cy="647700"/>
          </a:xfrm>
          <a:prstGeom prst="curvedConnector2">
            <a:avLst/>
          </a:prstGeom>
          <a:noFill/>
          <a:ln cap="flat" cmpd="sng" w="38100">
            <a:solidFill>
              <a:schemeClr val="dk2"/>
            </a:solidFill>
            <a:prstDash val="solid"/>
            <a:round/>
            <a:headEnd len="med" w="med" type="triangle"/>
            <a:tailEnd len="med" w="med" type="triangle"/>
          </a:ln>
        </p:spPr>
      </p:cxnSp>
      <p:cxnSp>
        <p:nvCxnSpPr>
          <p:cNvPr id="549" name="Google Shape;549;p71"/>
          <p:cNvCxnSpPr>
            <a:stCxn id="543" idx="0"/>
            <a:endCxn id="545" idx="2"/>
          </p:cNvCxnSpPr>
          <p:nvPr/>
        </p:nvCxnSpPr>
        <p:spPr>
          <a:xfrm rot="-5400000">
            <a:off x="2643344" y="3512975"/>
            <a:ext cx="804000" cy="600"/>
          </a:xfrm>
          <a:prstGeom prst="curvedConnector3">
            <a:avLst>
              <a:gd fmla="val 50006" name="adj1"/>
            </a:avLst>
          </a:prstGeom>
          <a:noFill/>
          <a:ln cap="flat" cmpd="sng" w="38100">
            <a:solidFill>
              <a:schemeClr val="dk2"/>
            </a:solidFill>
            <a:prstDash val="solid"/>
            <a:round/>
            <a:headEnd len="med" w="med" type="triangle"/>
            <a:tailEnd len="med" w="med" type="triangle"/>
          </a:ln>
        </p:spPr>
      </p:cxnSp>
      <p:cxnSp>
        <p:nvCxnSpPr>
          <p:cNvPr id="550" name="Google Shape;550;p71"/>
          <p:cNvCxnSpPr>
            <a:stCxn id="545" idx="3"/>
            <a:endCxn id="546" idx="0"/>
          </p:cNvCxnSpPr>
          <p:nvPr/>
        </p:nvCxnSpPr>
        <p:spPr>
          <a:xfrm>
            <a:off x="4188843" y="2315321"/>
            <a:ext cx="1092600" cy="890700"/>
          </a:xfrm>
          <a:prstGeom prst="curvedConnector2">
            <a:avLst/>
          </a:prstGeom>
          <a:noFill/>
          <a:ln cap="flat" cmpd="sng" w="38100">
            <a:solidFill>
              <a:schemeClr val="dk2"/>
            </a:solidFill>
            <a:prstDash val="solid"/>
            <a:round/>
            <a:headEnd len="med" w="med" type="triangl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2"/>
          <p:cNvSpPr/>
          <p:nvPr/>
        </p:nvSpPr>
        <p:spPr>
          <a:xfrm>
            <a:off x="313883" y="1902449"/>
            <a:ext cx="7894800" cy="2909400"/>
          </a:xfrm>
          <a:prstGeom prst="roundRect">
            <a:avLst>
              <a:gd fmla="val 16667" name="adj"/>
            </a:avLst>
          </a:prstGeom>
          <a:noFill/>
          <a:ln cap="flat" cmpd="sng" w="76200">
            <a:solidFill>
              <a:srgbClr val="93CAED"/>
            </a:solidFill>
            <a:prstDash val="solid"/>
            <a:round/>
            <a:headEnd len="sm" w="sm" type="none"/>
            <a:tailEnd len="sm" w="sm" type="none"/>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557" name="Google Shape;557;p72"/>
          <p:cNvSpPr/>
          <p:nvPr/>
        </p:nvSpPr>
        <p:spPr>
          <a:xfrm>
            <a:off x="83757" y="323570"/>
            <a:ext cx="1699800" cy="1463400"/>
          </a:xfrm>
          <a:prstGeom prst="ellipse">
            <a:avLst/>
          </a:prstGeom>
          <a:solidFill>
            <a:srgbClr val="165780"/>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600">
              <a:solidFill>
                <a:schemeClr val="lt1"/>
              </a:solidFill>
              <a:latin typeface="Montserrat"/>
              <a:ea typeface="Montserrat"/>
              <a:cs typeface="Montserrat"/>
              <a:sym typeface="Montserrat"/>
            </a:endParaRPr>
          </a:p>
        </p:txBody>
      </p:sp>
      <p:sp>
        <p:nvSpPr>
          <p:cNvPr id="558" name="Google Shape;558;p72"/>
          <p:cNvSpPr txBox="1"/>
          <p:nvPr/>
        </p:nvSpPr>
        <p:spPr>
          <a:xfrm>
            <a:off x="140982" y="673439"/>
            <a:ext cx="1557300" cy="761100"/>
          </a:xfrm>
          <a:prstGeom prst="rect">
            <a:avLst/>
          </a:prstGeom>
          <a:noFill/>
          <a:ln>
            <a:noFill/>
          </a:ln>
        </p:spPr>
        <p:txBody>
          <a:bodyPr anchorCtr="0" anchor="t" bIns="41475" lIns="82950" spcFirstLastPara="1" rIns="82950" wrap="square" tIns="41475">
            <a:spAutoFit/>
          </a:bodyPr>
          <a:lstStyle/>
          <a:p>
            <a:pPr indent="0" lvl="0" marL="0" rtl="0" algn="ctr">
              <a:spcBef>
                <a:spcPts val="0"/>
              </a:spcBef>
              <a:spcAft>
                <a:spcPts val="0"/>
              </a:spcAft>
              <a:buNone/>
            </a:pPr>
            <a:r>
              <a:rPr b="1" lang="en" sz="2200">
                <a:solidFill>
                  <a:schemeClr val="lt1"/>
                </a:solidFill>
                <a:latin typeface="Montserrat"/>
                <a:ea typeface="Montserrat"/>
                <a:cs typeface="Montserrat"/>
                <a:sym typeface="Montserrat"/>
              </a:rPr>
              <a:t>Data schemas</a:t>
            </a:r>
            <a:endParaRPr b="1" sz="2200">
              <a:solidFill>
                <a:schemeClr val="lt1"/>
              </a:solidFill>
              <a:latin typeface="Montserrat"/>
              <a:ea typeface="Montserrat"/>
              <a:cs typeface="Montserrat"/>
              <a:sym typeface="Montserrat"/>
            </a:endParaRPr>
          </a:p>
        </p:txBody>
      </p:sp>
      <p:pic>
        <p:nvPicPr>
          <p:cNvPr id="559" name="Google Shape;559;p72"/>
          <p:cNvPicPr preferRelativeResize="0"/>
          <p:nvPr/>
        </p:nvPicPr>
        <p:blipFill>
          <a:blip r:embed="rId3">
            <a:alphaModFix/>
          </a:blip>
          <a:stretch>
            <a:fillRect/>
          </a:stretch>
        </p:blipFill>
        <p:spPr>
          <a:xfrm>
            <a:off x="2161043" y="3822297"/>
            <a:ext cx="1143212" cy="805329"/>
          </a:xfrm>
          <a:prstGeom prst="rect">
            <a:avLst/>
          </a:prstGeom>
          <a:noFill/>
          <a:ln>
            <a:noFill/>
          </a:ln>
        </p:spPr>
      </p:pic>
      <p:pic>
        <p:nvPicPr>
          <p:cNvPr id="560" name="Google Shape;560;p72"/>
          <p:cNvPicPr preferRelativeResize="0"/>
          <p:nvPr/>
        </p:nvPicPr>
        <p:blipFill>
          <a:blip r:embed="rId3">
            <a:alphaModFix/>
          </a:blip>
          <a:stretch>
            <a:fillRect/>
          </a:stretch>
        </p:blipFill>
        <p:spPr>
          <a:xfrm>
            <a:off x="491569" y="3014438"/>
            <a:ext cx="1143212" cy="807870"/>
          </a:xfrm>
          <a:prstGeom prst="rect">
            <a:avLst/>
          </a:prstGeom>
          <a:noFill/>
          <a:ln>
            <a:noFill/>
          </a:ln>
        </p:spPr>
      </p:pic>
      <p:pic>
        <p:nvPicPr>
          <p:cNvPr id="561" name="Google Shape;561;p72"/>
          <p:cNvPicPr preferRelativeResize="0"/>
          <p:nvPr/>
        </p:nvPicPr>
        <p:blipFill>
          <a:blip r:embed="rId4">
            <a:alphaModFix/>
          </a:blip>
          <a:stretch>
            <a:fillRect/>
          </a:stretch>
        </p:blipFill>
        <p:spPr>
          <a:xfrm>
            <a:off x="1917765" y="2142875"/>
            <a:ext cx="1629780" cy="1134300"/>
          </a:xfrm>
          <a:prstGeom prst="rect">
            <a:avLst/>
          </a:prstGeom>
          <a:noFill/>
          <a:ln>
            <a:noFill/>
          </a:ln>
        </p:spPr>
      </p:pic>
      <p:pic>
        <p:nvPicPr>
          <p:cNvPr id="562" name="Google Shape;562;p72"/>
          <p:cNvPicPr preferRelativeResize="0"/>
          <p:nvPr/>
        </p:nvPicPr>
        <p:blipFill>
          <a:blip r:embed="rId3">
            <a:alphaModFix/>
          </a:blip>
          <a:stretch>
            <a:fillRect/>
          </a:stretch>
        </p:blipFill>
        <p:spPr>
          <a:xfrm>
            <a:off x="3724900" y="3219299"/>
            <a:ext cx="1143212" cy="807870"/>
          </a:xfrm>
          <a:prstGeom prst="rect">
            <a:avLst/>
          </a:prstGeom>
          <a:noFill/>
          <a:ln>
            <a:noFill/>
          </a:ln>
        </p:spPr>
      </p:pic>
      <p:sp>
        <p:nvSpPr>
          <p:cNvPr id="563" name="Google Shape;563;p72"/>
          <p:cNvSpPr txBox="1"/>
          <p:nvPr/>
        </p:nvSpPr>
        <p:spPr>
          <a:xfrm>
            <a:off x="2065633" y="560741"/>
            <a:ext cx="6597300" cy="1202400"/>
          </a:xfrm>
          <a:prstGeom prst="rect">
            <a:avLst/>
          </a:prstGeom>
          <a:noFill/>
          <a:ln>
            <a:noFill/>
          </a:ln>
        </p:spPr>
        <p:txBody>
          <a:bodyPr anchorCtr="0" anchor="t" bIns="82950" lIns="82950" spcFirstLastPara="1" rIns="82950" wrap="square" tIns="82950">
            <a:noAutofit/>
          </a:bodyPr>
          <a:lstStyle/>
          <a:p>
            <a:pPr indent="-374650" lvl="0" marL="419100" rtl="0" algn="l">
              <a:spcBef>
                <a:spcPts val="0"/>
              </a:spcBef>
              <a:spcAft>
                <a:spcPts val="0"/>
              </a:spcAft>
              <a:buClr>
                <a:schemeClr val="dk1"/>
              </a:buClr>
              <a:buSzPts val="2500"/>
              <a:buFont typeface="Montserrat"/>
              <a:buChar char="●"/>
            </a:pPr>
            <a:r>
              <a:rPr lang="en" sz="2500">
                <a:solidFill>
                  <a:schemeClr val="dk1"/>
                </a:solidFill>
                <a:latin typeface="Montserrat"/>
                <a:ea typeface="Montserrat"/>
                <a:cs typeface="Montserrat"/>
                <a:sym typeface="Montserrat"/>
              </a:rPr>
              <a:t>Zipped with a </a:t>
            </a:r>
            <a:r>
              <a:rPr b="1" lang="en" sz="2500">
                <a:solidFill>
                  <a:schemeClr val="dk1"/>
                </a:solidFill>
                <a:latin typeface="Montserrat"/>
                <a:ea typeface="Montserrat"/>
                <a:cs typeface="Montserrat"/>
                <a:sym typeface="Montserrat"/>
              </a:rPr>
              <a:t>Metadata </a:t>
            </a:r>
            <a:r>
              <a:rPr lang="en" sz="2500">
                <a:solidFill>
                  <a:schemeClr val="dk1"/>
                </a:solidFill>
                <a:latin typeface="Montserrat"/>
                <a:ea typeface="Montserrat"/>
                <a:cs typeface="Montserrat"/>
                <a:sym typeface="Montserrat"/>
              </a:rPr>
              <a:t>file</a:t>
            </a:r>
            <a:endParaRPr sz="2500">
              <a:solidFill>
                <a:schemeClr val="dk1"/>
              </a:solidFill>
              <a:latin typeface="Montserrat"/>
              <a:ea typeface="Montserrat"/>
              <a:cs typeface="Montserrat"/>
              <a:sym typeface="Montserrat"/>
            </a:endParaRPr>
          </a:p>
          <a:p>
            <a:pPr indent="0" lvl="0" marL="41910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1663700" rtl="0" algn="l">
              <a:spcBef>
                <a:spcPts val="0"/>
              </a:spcBef>
              <a:spcAft>
                <a:spcPts val="0"/>
              </a:spcAft>
              <a:buNone/>
            </a:pPr>
            <a:r>
              <a:rPr b="1" lang="en" sz="2500">
                <a:solidFill>
                  <a:schemeClr val="dk1"/>
                </a:solidFill>
                <a:latin typeface="Montserrat"/>
                <a:ea typeface="Montserrat"/>
                <a:cs typeface="Montserrat"/>
                <a:sym typeface="Montserrat"/>
              </a:rPr>
              <a:t>DwC-Archive</a:t>
            </a:r>
            <a:endParaRPr b="1" sz="2500">
              <a:solidFill>
                <a:schemeClr val="dk1"/>
              </a:solidFill>
              <a:latin typeface="Montserrat"/>
              <a:ea typeface="Montserrat"/>
              <a:cs typeface="Montserrat"/>
              <a:sym typeface="Montserrat"/>
            </a:endParaRPr>
          </a:p>
        </p:txBody>
      </p:sp>
      <p:cxnSp>
        <p:nvCxnSpPr>
          <p:cNvPr id="564" name="Google Shape;564;p72"/>
          <p:cNvCxnSpPr>
            <a:stCxn id="561" idx="1"/>
            <a:endCxn id="560" idx="0"/>
          </p:cNvCxnSpPr>
          <p:nvPr/>
        </p:nvCxnSpPr>
        <p:spPr>
          <a:xfrm flipH="1">
            <a:off x="1063065" y="2710026"/>
            <a:ext cx="854700" cy="304500"/>
          </a:xfrm>
          <a:prstGeom prst="curvedConnector2">
            <a:avLst/>
          </a:prstGeom>
          <a:noFill/>
          <a:ln cap="flat" cmpd="sng" w="28575">
            <a:solidFill>
              <a:schemeClr val="dk2"/>
            </a:solidFill>
            <a:prstDash val="solid"/>
            <a:round/>
            <a:headEnd len="med" w="med" type="triangle"/>
            <a:tailEnd len="med" w="med" type="triangle"/>
          </a:ln>
        </p:spPr>
      </p:cxnSp>
      <p:cxnSp>
        <p:nvCxnSpPr>
          <p:cNvPr id="565" name="Google Shape;565;p72"/>
          <p:cNvCxnSpPr>
            <a:stCxn id="559" idx="0"/>
            <a:endCxn id="561" idx="2"/>
          </p:cNvCxnSpPr>
          <p:nvPr/>
        </p:nvCxnSpPr>
        <p:spPr>
          <a:xfrm rot="10800000">
            <a:off x="2732649" y="3277197"/>
            <a:ext cx="0" cy="545100"/>
          </a:xfrm>
          <a:prstGeom prst="straightConnector1">
            <a:avLst/>
          </a:prstGeom>
          <a:noFill/>
          <a:ln cap="flat" cmpd="sng" w="28575">
            <a:solidFill>
              <a:schemeClr val="dk2"/>
            </a:solidFill>
            <a:prstDash val="solid"/>
            <a:round/>
            <a:headEnd len="med" w="med" type="triangle"/>
            <a:tailEnd len="med" w="med" type="triangle"/>
          </a:ln>
        </p:spPr>
      </p:cxnSp>
      <p:cxnSp>
        <p:nvCxnSpPr>
          <p:cNvPr id="566" name="Google Shape;566;p72"/>
          <p:cNvCxnSpPr>
            <a:stCxn id="561" idx="3"/>
            <a:endCxn id="562" idx="0"/>
          </p:cNvCxnSpPr>
          <p:nvPr/>
        </p:nvCxnSpPr>
        <p:spPr>
          <a:xfrm>
            <a:off x="3547545" y="2710026"/>
            <a:ext cx="749100" cy="509400"/>
          </a:xfrm>
          <a:prstGeom prst="curvedConnector2">
            <a:avLst/>
          </a:prstGeom>
          <a:noFill/>
          <a:ln cap="flat" cmpd="sng" w="28575">
            <a:solidFill>
              <a:schemeClr val="dk2"/>
            </a:solidFill>
            <a:prstDash val="solid"/>
            <a:round/>
            <a:headEnd len="med" w="med" type="triangle"/>
            <a:tailEnd len="med" w="med" type="triangle"/>
          </a:ln>
        </p:spPr>
      </p:cxnSp>
      <p:pic>
        <p:nvPicPr>
          <p:cNvPr id="567" name="Google Shape;567;p72"/>
          <p:cNvPicPr preferRelativeResize="0"/>
          <p:nvPr/>
        </p:nvPicPr>
        <p:blipFill>
          <a:blip r:embed="rId5">
            <a:alphaModFix/>
          </a:blip>
          <a:stretch>
            <a:fillRect/>
          </a:stretch>
        </p:blipFill>
        <p:spPr>
          <a:xfrm>
            <a:off x="6090874" y="2620064"/>
            <a:ext cx="1699575" cy="1202235"/>
          </a:xfrm>
          <a:prstGeom prst="rect">
            <a:avLst/>
          </a:prstGeom>
          <a:noFill/>
          <a:ln>
            <a:noFill/>
          </a:ln>
        </p:spPr>
      </p:pic>
      <p:sp>
        <p:nvSpPr>
          <p:cNvPr id="568" name="Google Shape;568;p72"/>
          <p:cNvSpPr/>
          <p:nvPr/>
        </p:nvSpPr>
        <p:spPr>
          <a:xfrm>
            <a:off x="4951350" y="2710024"/>
            <a:ext cx="825900" cy="803700"/>
          </a:xfrm>
          <a:prstGeom prst="mathPlus">
            <a:avLst>
              <a:gd fmla="val 23520" name="adj1"/>
            </a:avLst>
          </a:prstGeom>
          <a:solidFill>
            <a:schemeClr val="dk1"/>
          </a:solidFill>
          <a:ln cap="flat" cmpd="sng" w="9525">
            <a:solidFill>
              <a:schemeClr val="dk1"/>
            </a:solidFill>
            <a:prstDash val="solid"/>
            <a:round/>
            <a:headEnd len="sm" w="sm" type="none"/>
            <a:tailEnd len="sm" w="sm" type="none"/>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pic>
        <p:nvPicPr>
          <p:cNvPr id="569" name="Google Shape;569;p72"/>
          <p:cNvPicPr preferRelativeResize="0"/>
          <p:nvPr/>
        </p:nvPicPr>
        <p:blipFill>
          <a:blip r:embed="rId6">
            <a:alphaModFix/>
          </a:blip>
          <a:stretch>
            <a:fillRect/>
          </a:stretch>
        </p:blipFill>
        <p:spPr>
          <a:xfrm flipH="1" rot="-22">
            <a:off x="2626728" y="836454"/>
            <a:ext cx="1143290" cy="11432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Science diver, American Samoa" id="575" name="Google Shape;575;p73"/>
          <p:cNvPicPr preferRelativeResize="0"/>
          <p:nvPr/>
        </p:nvPicPr>
        <p:blipFill rotWithShape="1">
          <a:blip r:embed="rId3">
            <a:alphaModFix/>
          </a:blip>
          <a:srcRect b="0" l="0" r="0" t="0"/>
          <a:stretch/>
        </p:blipFill>
        <p:spPr>
          <a:xfrm>
            <a:off x="5480802" y="3320055"/>
            <a:ext cx="2283646" cy="1631187"/>
          </a:xfrm>
          <a:prstGeom prst="rect">
            <a:avLst/>
          </a:prstGeom>
          <a:noFill/>
          <a:ln>
            <a:noFill/>
          </a:ln>
        </p:spPr>
      </p:pic>
      <p:sp>
        <p:nvSpPr>
          <p:cNvPr id="576" name="Google Shape;576;p73"/>
          <p:cNvSpPr txBox="1"/>
          <p:nvPr/>
        </p:nvSpPr>
        <p:spPr>
          <a:xfrm>
            <a:off x="378964" y="1767737"/>
            <a:ext cx="3701400" cy="1533300"/>
          </a:xfrm>
          <a:prstGeom prst="rect">
            <a:avLst/>
          </a:prstGeom>
          <a:noFill/>
          <a:ln>
            <a:noFill/>
          </a:ln>
        </p:spPr>
        <p:txBody>
          <a:bodyPr anchorCtr="0" anchor="t" bIns="41475" lIns="82950" spcFirstLastPara="1" rIns="82950" wrap="square" tIns="41475">
            <a:spAutoFit/>
          </a:bodyPr>
          <a:lstStyle/>
          <a:p>
            <a:pPr indent="-215900" lvl="0" marL="215900" marR="0" rtl="0" algn="l">
              <a:spcBef>
                <a:spcPts val="0"/>
              </a:spcBef>
              <a:spcAft>
                <a:spcPts val="0"/>
              </a:spcAft>
              <a:buClr>
                <a:srgbClr val="165780"/>
              </a:buClr>
              <a:buSzPts val="1800"/>
              <a:buFont typeface="Arial"/>
              <a:buChar char="•"/>
            </a:pPr>
            <a:r>
              <a:rPr lang="en" sz="1800">
                <a:solidFill>
                  <a:srgbClr val="165780"/>
                </a:solidFill>
                <a:latin typeface="Montserrat"/>
                <a:ea typeface="Montserrat"/>
                <a:cs typeface="Montserrat"/>
                <a:sym typeface="Montserrat"/>
              </a:rPr>
              <a:t>Data pertains to a </a:t>
            </a:r>
            <a:r>
              <a:rPr b="1" lang="en" sz="1800">
                <a:solidFill>
                  <a:srgbClr val="165780"/>
                </a:solidFill>
                <a:latin typeface="Montserrat"/>
                <a:ea typeface="Montserrat"/>
                <a:cs typeface="Montserrat"/>
                <a:sym typeface="Montserrat"/>
              </a:rPr>
              <a:t>biological occurrence</a:t>
            </a:r>
            <a:endParaRPr sz="1300"/>
          </a:p>
          <a:p>
            <a:pPr indent="-215900" lvl="0" marL="215900" marR="0" rtl="0" algn="l">
              <a:spcBef>
                <a:spcPts val="500"/>
              </a:spcBef>
              <a:spcAft>
                <a:spcPts val="0"/>
              </a:spcAft>
              <a:buClr>
                <a:srgbClr val="165780"/>
              </a:buClr>
              <a:buSzPts val="1800"/>
              <a:buFont typeface="Arial"/>
              <a:buChar char="•"/>
            </a:pPr>
            <a:r>
              <a:rPr b="1" lang="en" sz="1800">
                <a:solidFill>
                  <a:srgbClr val="165780"/>
                </a:solidFill>
                <a:latin typeface="Montserrat"/>
                <a:ea typeface="Montserrat"/>
                <a:cs typeface="Montserrat"/>
                <a:sym typeface="Montserrat"/>
              </a:rPr>
              <a:t>No event hierarchies </a:t>
            </a:r>
            <a:r>
              <a:rPr lang="en" sz="1800">
                <a:solidFill>
                  <a:srgbClr val="165780"/>
                </a:solidFill>
                <a:latin typeface="Montserrat"/>
                <a:ea typeface="Montserrat"/>
                <a:cs typeface="Montserrat"/>
                <a:sym typeface="Montserrat"/>
              </a:rPr>
              <a:t>or diverse measurements tied to sampling events</a:t>
            </a:r>
            <a:endParaRPr sz="1300"/>
          </a:p>
        </p:txBody>
      </p:sp>
      <p:sp>
        <p:nvSpPr>
          <p:cNvPr id="577" name="Google Shape;577;p73"/>
          <p:cNvSpPr txBox="1"/>
          <p:nvPr/>
        </p:nvSpPr>
        <p:spPr>
          <a:xfrm>
            <a:off x="4501792" y="1767737"/>
            <a:ext cx="4399800" cy="1533300"/>
          </a:xfrm>
          <a:prstGeom prst="rect">
            <a:avLst/>
          </a:prstGeom>
          <a:noFill/>
          <a:ln>
            <a:noFill/>
          </a:ln>
        </p:spPr>
        <p:txBody>
          <a:bodyPr anchorCtr="0" anchor="t" bIns="41475" lIns="82950" spcFirstLastPara="1" rIns="82950" wrap="square" tIns="41475">
            <a:spAutoFit/>
          </a:bodyPr>
          <a:lstStyle/>
          <a:p>
            <a:pPr indent="-215900" lvl="0" marL="215900" marR="0" rtl="0" algn="l">
              <a:spcBef>
                <a:spcPts val="0"/>
              </a:spcBef>
              <a:spcAft>
                <a:spcPts val="0"/>
              </a:spcAft>
              <a:buClr>
                <a:srgbClr val="165780"/>
              </a:buClr>
              <a:buSzPts val="1800"/>
              <a:buFont typeface="Arial"/>
              <a:buChar char="•"/>
            </a:pPr>
            <a:r>
              <a:rPr lang="en" sz="1800">
                <a:solidFill>
                  <a:srgbClr val="165780"/>
                </a:solidFill>
                <a:latin typeface="Montserrat"/>
                <a:ea typeface="Montserrat"/>
                <a:cs typeface="Montserrat"/>
                <a:sym typeface="Montserrat"/>
              </a:rPr>
              <a:t>Includes details on </a:t>
            </a:r>
            <a:r>
              <a:rPr b="1" lang="en" sz="1800">
                <a:solidFill>
                  <a:srgbClr val="165780"/>
                </a:solidFill>
                <a:latin typeface="Montserrat"/>
                <a:ea typeface="Montserrat"/>
                <a:cs typeface="Montserrat"/>
                <a:sym typeface="Montserrat"/>
              </a:rPr>
              <a:t>sampling events &amp; parameters </a:t>
            </a:r>
            <a:r>
              <a:rPr lang="en" sz="1800">
                <a:solidFill>
                  <a:srgbClr val="165780"/>
                </a:solidFill>
                <a:latin typeface="Montserrat"/>
                <a:ea typeface="Montserrat"/>
                <a:cs typeface="Montserrat"/>
                <a:sym typeface="Montserrat"/>
              </a:rPr>
              <a:t>rather than just on organisms</a:t>
            </a:r>
            <a:endParaRPr sz="1300"/>
          </a:p>
          <a:p>
            <a:pPr indent="-215900" lvl="0" marL="215900" marR="0" rtl="0" algn="l">
              <a:spcBef>
                <a:spcPts val="500"/>
              </a:spcBef>
              <a:spcAft>
                <a:spcPts val="0"/>
              </a:spcAft>
              <a:buClr>
                <a:srgbClr val="165780"/>
              </a:buClr>
              <a:buSzPts val="1800"/>
              <a:buFont typeface="Arial"/>
              <a:buChar char="•"/>
            </a:pPr>
            <a:r>
              <a:rPr b="1" lang="en" sz="1800">
                <a:solidFill>
                  <a:srgbClr val="165780"/>
                </a:solidFill>
                <a:latin typeface="Montserrat"/>
                <a:ea typeface="Montserrat"/>
                <a:cs typeface="Montserrat"/>
                <a:sym typeface="Montserrat"/>
              </a:rPr>
              <a:t>Relationships</a:t>
            </a:r>
            <a:r>
              <a:rPr lang="en" sz="1800">
                <a:solidFill>
                  <a:srgbClr val="165780"/>
                </a:solidFill>
                <a:latin typeface="Montserrat"/>
                <a:ea typeface="Montserrat"/>
                <a:cs typeface="Montserrat"/>
                <a:sym typeface="Montserrat"/>
              </a:rPr>
              <a:t> between samples are important </a:t>
            </a:r>
            <a:r>
              <a:rPr lang="en" sz="1700">
                <a:solidFill>
                  <a:srgbClr val="165780"/>
                </a:solidFill>
                <a:latin typeface="Montserrat"/>
                <a:ea typeface="Montserrat"/>
                <a:cs typeface="Montserrat"/>
                <a:sym typeface="Montserrat"/>
              </a:rPr>
              <a:t>(e.g. nestedness)</a:t>
            </a:r>
            <a:endParaRPr sz="1700">
              <a:solidFill>
                <a:srgbClr val="165780"/>
              </a:solidFill>
              <a:latin typeface="Montserrat"/>
              <a:ea typeface="Montserrat"/>
              <a:cs typeface="Montserrat"/>
              <a:sym typeface="Montserrat"/>
            </a:endParaRPr>
          </a:p>
        </p:txBody>
      </p:sp>
      <p:sp>
        <p:nvSpPr>
          <p:cNvPr id="578" name="Google Shape;578;p73"/>
          <p:cNvSpPr txBox="1"/>
          <p:nvPr/>
        </p:nvSpPr>
        <p:spPr>
          <a:xfrm>
            <a:off x="5826116" y="4957134"/>
            <a:ext cx="1598400" cy="2070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800">
                <a:solidFill>
                  <a:schemeClr val="lt1"/>
                </a:solidFill>
                <a:latin typeface="Calibri"/>
                <a:ea typeface="Calibri"/>
                <a:cs typeface="Calibri"/>
                <a:sym typeface="Calibri"/>
              </a:rPr>
              <a:t>Shaun Wolfe / Ocean Image Bank</a:t>
            </a:r>
            <a:endParaRPr sz="800">
              <a:solidFill>
                <a:schemeClr val="lt1"/>
              </a:solidFill>
              <a:latin typeface="Calibri"/>
              <a:ea typeface="Calibri"/>
              <a:cs typeface="Calibri"/>
              <a:sym typeface="Calibri"/>
            </a:endParaRPr>
          </a:p>
        </p:txBody>
      </p:sp>
      <p:pic>
        <p:nvPicPr>
          <p:cNvPr descr="Clownfish, Red Sea" id="579" name="Google Shape;579;p73"/>
          <p:cNvPicPr preferRelativeResize="0"/>
          <p:nvPr/>
        </p:nvPicPr>
        <p:blipFill rotWithShape="1">
          <a:blip r:embed="rId4">
            <a:alphaModFix/>
          </a:blip>
          <a:srcRect b="0" l="0" r="0" t="0"/>
          <a:stretch/>
        </p:blipFill>
        <p:spPr>
          <a:xfrm>
            <a:off x="1163534" y="3311390"/>
            <a:ext cx="2217958" cy="1631186"/>
          </a:xfrm>
          <a:prstGeom prst="rect">
            <a:avLst/>
          </a:prstGeom>
          <a:noFill/>
          <a:ln>
            <a:noFill/>
          </a:ln>
        </p:spPr>
      </p:pic>
      <p:sp>
        <p:nvSpPr>
          <p:cNvPr id="580" name="Google Shape;580;p73"/>
          <p:cNvSpPr txBox="1"/>
          <p:nvPr/>
        </p:nvSpPr>
        <p:spPr>
          <a:xfrm>
            <a:off x="1194624" y="4948610"/>
            <a:ext cx="21558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Calibri"/>
                <a:ea typeface="Calibri"/>
                <a:cs typeface="Calibri"/>
                <a:sym typeface="Calibri"/>
              </a:rPr>
              <a:t>Cinzia Osele Bismarck / Ocean Image Bank</a:t>
            </a:r>
            <a:endParaRPr sz="800">
              <a:solidFill>
                <a:schemeClr val="lt1"/>
              </a:solidFill>
              <a:latin typeface="Calibri"/>
              <a:ea typeface="Calibri"/>
              <a:cs typeface="Calibri"/>
              <a:sym typeface="Calibri"/>
            </a:endParaRPr>
          </a:p>
        </p:txBody>
      </p:sp>
      <p:sp>
        <p:nvSpPr>
          <p:cNvPr id="581" name="Google Shape;581;p73"/>
          <p:cNvSpPr txBox="1"/>
          <p:nvPr/>
        </p:nvSpPr>
        <p:spPr>
          <a:xfrm>
            <a:off x="5621110" y="1315316"/>
            <a:ext cx="2003100" cy="4686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1" lang="en" sz="2500">
                <a:solidFill>
                  <a:schemeClr val="dk1"/>
                </a:solidFill>
                <a:latin typeface="Montserrat"/>
                <a:ea typeface="Montserrat"/>
                <a:cs typeface="Montserrat"/>
                <a:sym typeface="Montserrat"/>
              </a:rPr>
              <a:t>Event core</a:t>
            </a:r>
            <a:endParaRPr sz="1300">
              <a:solidFill>
                <a:schemeClr val="dk1"/>
              </a:solidFill>
            </a:endParaRPr>
          </a:p>
        </p:txBody>
      </p:sp>
      <p:sp>
        <p:nvSpPr>
          <p:cNvPr id="582" name="Google Shape;582;p73"/>
          <p:cNvSpPr txBox="1"/>
          <p:nvPr/>
        </p:nvSpPr>
        <p:spPr>
          <a:xfrm>
            <a:off x="742240" y="1315316"/>
            <a:ext cx="3003900" cy="4686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1" lang="en" sz="2500">
                <a:solidFill>
                  <a:schemeClr val="dk1"/>
                </a:solidFill>
                <a:latin typeface="Montserrat"/>
                <a:ea typeface="Montserrat"/>
                <a:cs typeface="Montserrat"/>
                <a:sym typeface="Montserrat"/>
              </a:rPr>
              <a:t>Occurrence core</a:t>
            </a:r>
            <a:endParaRPr sz="1300">
              <a:solidFill>
                <a:schemeClr val="dk1"/>
              </a:solidFill>
            </a:endParaRPr>
          </a:p>
        </p:txBody>
      </p:sp>
      <p:cxnSp>
        <p:nvCxnSpPr>
          <p:cNvPr id="583" name="Google Shape;583;p73"/>
          <p:cNvCxnSpPr>
            <a:stCxn id="584" idx="2"/>
            <a:endCxn id="582" idx="0"/>
          </p:cNvCxnSpPr>
          <p:nvPr/>
        </p:nvCxnSpPr>
        <p:spPr>
          <a:xfrm rot="5400000">
            <a:off x="2987714" y="-61569"/>
            <a:ext cx="633300" cy="2120400"/>
          </a:xfrm>
          <a:prstGeom prst="bentConnector3">
            <a:avLst>
              <a:gd fmla="val 50003" name="adj1"/>
            </a:avLst>
          </a:prstGeom>
          <a:noFill/>
          <a:ln cap="flat" cmpd="sng" w="38100">
            <a:solidFill>
              <a:srgbClr val="165780"/>
            </a:solidFill>
            <a:prstDash val="solid"/>
            <a:miter lim="8000"/>
            <a:headEnd len="sm" w="sm" type="none"/>
            <a:tailEnd len="med" w="med" type="triangle"/>
          </a:ln>
        </p:spPr>
      </p:cxnSp>
      <p:cxnSp>
        <p:nvCxnSpPr>
          <p:cNvPr id="585" name="Google Shape;585;p73"/>
          <p:cNvCxnSpPr>
            <a:stCxn id="584" idx="2"/>
            <a:endCxn id="581" idx="0"/>
          </p:cNvCxnSpPr>
          <p:nvPr/>
        </p:nvCxnSpPr>
        <p:spPr>
          <a:xfrm flipH="1" rot="-5400000">
            <a:off x="5176964" y="-130419"/>
            <a:ext cx="633300" cy="2258100"/>
          </a:xfrm>
          <a:prstGeom prst="bentConnector3">
            <a:avLst>
              <a:gd fmla="val 50003" name="adj1"/>
            </a:avLst>
          </a:prstGeom>
          <a:noFill/>
          <a:ln cap="flat" cmpd="sng" w="38100">
            <a:solidFill>
              <a:srgbClr val="165780"/>
            </a:solidFill>
            <a:prstDash val="solid"/>
            <a:miter lim="8000"/>
            <a:headEnd len="sm" w="sm" type="none"/>
            <a:tailEnd len="med" w="med" type="triangle"/>
          </a:ln>
        </p:spPr>
      </p:cxnSp>
      <p:pic>
        <p:nvPicPr>
          <p:cNvPr id="584" name="Google Shape;584;p73"/>
          <p:cNvPicPr preferRelativeResize="0"/>
          <p:nvPr/>
        </p:nvPicPr>
        <p:blipFill rotWithShape="1">
          <a:blip r:embed="rId5">
            <a:alphaModFix/>
          </a:blip>
          <a:srcRect b="59206" l="0" r="74410" t="0"/>
          <a:stretch/>
        </p:blipFill>
        <p:spPr>
          <a:xfrm>
            <a:off x="3964946" y="103456"/>
            <a:ext cx="799237" cy="578525"/>
          </a:xfrm>
          <a:prstGeom prst="rect">
            <a:avLst/>
          </a:prstGeom>
          <a:noFill/>
          <a:ln>
            <a:noFill/>
          </a:ln>
        </p:spPr>
      </p:pic>
      <p:cxnSp>
        <p:nvCxnSpPr>
          <p:cNvPr id="586" name="Google Shape;586;p73"/>
          <p:cNvCxnSpPr/>
          <p:nvPr/>
        </p:nvCxnSpPr>
        <p:spPr>
          <a:xfrm>
            <a:off x="4364575" y="1386478"/>
            <a:ext cx="0" cy="3417600"/>
          </a:xfrm>
          <a:prstGeom prst="straightConnector1">
            <a:avLst/>
          </a:prstGeom>
          <a:noFill/>
          <a:ln cap="flat" cmpd="sng" w="19050">
            <a:solidFill>
              <a:srgbClr val="93CAED"/>
            </a:solidFill>
            <a:prstDash val="dot"/>
            <a:miter lim="8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7"/>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Outline</a:t>
            </a:r>
            <a:endParaRPr/>
          </a:p>
        </p:txBody>
      </p:sp>
      <p:sp>
        <p:nvSpPr>
          <p:cNvPr id="262" name="Google Shape;262;p47"/>
          <p:cNvSpPr txBox="1"/>
          <p:nvPr>
            <p:ph idx="1" type="body"/>
          </p:nvPr>
        </p:nvSpPr>
        <p:spPr>
          <a:xfrm>
            <a:off x="401349" y="1209899"/>
            <a:ext cx="8228400" cy="2975400"/>
          </a:xfrm>
          <a:prstGeom prst="rect">
            <a:avLst/>
          </a:prstGeom>
          <a:noFill/>
          <a:ln>
            <a:noFill/>
          </a:ln>
        </p:spPr>
        <p:txBody>
          <a:bodyPr anchorCtr="0" anchor="ctr" bIns="0" lIns="0" spcFirstLastPara="1" rIns="0" wrap="square" tIns="0">
            <a:noAutofit/>
          </a:bodyPr>
          <a:lstStyle/>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IOC Digital Ecosystem initiative</a:t>
            </a:r>
            <a:endParaRPr/>
          </a:p>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Preparing for (field) data collection</a:t>
            </a:r>
            <a:endParaRPr/>
          </a:p>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Darwin Core</a:t>
            </a:r>
            <a:endParaRPr/>
          </a:p>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Using “computer language” for collected variables</a:t>
            </a:r>
            <a:endParaRPr/>
          </a:p>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Demo: Publishing data to OBIS (IPT)</a:t>
            </a:r>
            <a:endParaRPr/>
          </a:p>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Demo: Accessing &amp; using OBIS data</a:t>
            </a:r>
            <a:endParaRPr/>
          </a:p>
          <a:p>
            <a:pPr indent="-419100" lvl="0" marL="419100" marR="0" rtl="0" algn="l">
              <a:lnSpc>
                <a:spcPct val="150000"/>
              </a:lnSpc>
              <a:spcBef>
                <a:spcPts val="0"/>
              </a:spcBef>
              <a:spcAft>
                <a:spcPts val="0"/>
              </a:spcAft>
              <a:buClr>
                <a:schemeClr val="dk1"/>
              </a:buClr>
              <a:buSzPts val="1800"/>
              <a:buFont typeface="Montserrat"/>
              <a:buAutoNum type="arabicPeriod"/>
            </a:pPr>
            <a:r>
              <a:rPr b="1" i="0" lang="en" sz="1800" u="none" cap="none" strike="noStrike">
                <a:solidFill>
                  <a:schemeClr val="dk1"/>
                </a:solidFill>
                <a:latin typeface="Montserrat"/>
                <a:ea typeface="Montserrat"/>
                <a:cs typeface="Montserrat"/>
                <a:sym typeface="Montserrat"/>
              </a:rPr>
              <a:t>Data products discussion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4"/>
          <p:cNvSpPr txBox="1"/>
          <p:nvPr>
            <p:ph type="title"/>
          </p:nvPr>
        </p:nvSpPr>
        <p:spPr>
          <a:xfrm>
            <a:off x="456662" y="386080"/>
            <a:ext cx="8228400" cy="858600"/>
          </a:xfrm>
          <a:prstGeom prst="rect">
            <a:avLst/>
          </a:prstGeom>
          <a:noFill/>
          <a:ln>
            <a:noFill/>
          </a:ln>
        </p:spPr>
        <p:txBody>
          <a:bodyPr anchorCtr="0" anchor="ctr" bIns="0" lIns="0" spcFirstLastPara="1" rIns="0" wrap="square" tIns="0">
            <a:normAutofit fontScale="90000"/>
          </a:bodyPr>
          <a:lstStyle/>
          <a:p>
            <a:pPr indent="0" lvl="0" marL="0" rtl="0" algn="ctr">
              <a:lnSpc>
                <a:spcPct val="90000"/>
              </a:lnSpc>
              <a:spcBef>
                <a:spcPts val="0"/>
              </a:spcBef>
              <a:spcAft>
                <a:spcPts val="0"/>
              </a:spcAft>
              <a:buSzPct val="44444"/>
              <a:buFont typeface="Montserrat"/>
              <a:buNone/>
            </a:pPr>
            <a:r>
              <a:rPr b="1" lang="en" sz="3600">
                <a:latin typeface="Montserrat"/>
                <a:ea typeface="Montserrat"/>
                <a:cs typeface="Montserrat"/>
                <a:sym typeface="Montserrat"/>
              </a:rPr>
              <a:t>extendedMeasurementOrFact table</a:t>
            </a:r>
            <a:endParaRPr/>
          </a:p>
        </p:txBody>
      </p:sp>
      <p:sp>
        <p:nvSpPr>
          <p:cNvPr id="592" name="Google Shape;592;p74"/>
          <p:cNvSpPr txBox="1"/>
          <p:nvPr>
            <p:ph idx="1" type="body"/>
          </p:nvPr>
        </p:nvSpPr>
        <p:spPr>
          <a:xfrm>
            <a:off x="262299" y="1175331"/>
            <a:ext cx="6617400" cy="1681200"/>
          </a:xfrm>
          <a:prstGeom prst="rect">
            <a:avLst/>
          </a:prstGeom>
          <a:noFill/>
          <a:ln>
            <a:noFill/>
          </a:ln>
        </p:spPr>
        <p:txBody>
          <a:bodyPr anchorCtr="0" anchor="t" bIns="34275" lIns="68575" spcFirstLastPara="1" rIns="68575" wrap="square" tIns="34275">
            <a:normAutofit/>
          </a:bodyPr>
          <a:lstStyle/>
          <a:p>
            <a:pPr indent="-355600" lvl="0" marL="419100" rtl="0" algn="l">
              <a:lnSpc>
                <a:spcPct val="100000"/>
              </a:lnSpc>
              <a:spcBef>
                <a:spcPts val="900"/>
              </a:spcBef>
              <a:spcAft>
                <a:spcPts val="0"/>
              </a:spcAft>
              <a:buClr>
                <a:srgbClr val="165780"/>
              </a:buClr>
              <a:buSzPts val="2200"/>
              <a:buFont typeface="Montserrat"/>
              <a:buChar char="●"/>
            </a:pPr>
            <a:r>
              <a:rPr lang="en" sz="2200">
                <a:solidFill>
                  <a:srgbClr val="165780"/>
                </a:solidFill>
                <a:latin typeface="Montserrat"/>
                <a:ea typeface="Montserrat"/>
                <a:cs typeface="Montserrat"/>
                <a:sym typeface="Montserrat"/>
              </a:rPr>
              <a:t>Extension table to record </a:t>
            </a:r>
            <a:r>
              <a:rPr b="1" lang="en" sz="2200">
                <a:solidFill>
                  <a:srgbClr val="165780"/>
                </a:solidFill>
                <a:latin typeface="Montserrat"/>
                <a:ea typeface="Montserrat"/>
                <a:cs typeface="Montserrat"/>
                <a:sym typeface="Montserrat"/>
              </a:rPr>
              <a:t>all types of measurements </a:t>
            </a:r>
            <a:r>
              <a:rPr lang="en" sz="2200">
                <a:solidFill>
                  <a:srgbClr val="165780"/>
                </a:solidFill>
                <a:latin typeface="Montserrat"/>
                <a:ea typeface="Montserrat"/>
                <a:cs typeface="Montserrat"/>
                <a:sym typeface="Montserrat"/>
              </a:rPr>
              <a:t>(abiotic, biotic, sampling...)</a:t>
            </a:r>
            <a:endParaRPr sz="2200"/>
          </a:p>
          <a:p>
            <a:pPr indent="-355600" lvl="0" marL="419100" rtl="0" algn="l">
              <a:lnSpc>
                <a:spcPct val="100000"/>
              </a:lnSpc>
              <a:spcBef>
                <a:spcPts val="900"/>
              </a:spcBef>
              <a:spcAft>
                <a:spcPts val="0"/>
              </a:spcAft>
              <a:buClr>
                <a:srgbClr val="165780"/>
              </a:buClr>
              <a:buSzPts val="2200"/>
              <a:buFont typeface="Montserrat"/>
              <a:buChar char="●"/>
            </a:pPr>
            <a:r>
              <a:rPr lang="en" sz="2200">
                <a:solidFill>
                  <a:srgbClr val="165780"/>
                </a:solidFill>
                <a:latin typeface="Montserrat"/>
                <a:ea typeface="Montserrat"/>
                <a:cs typeface="Montserrat"/>
                <a:sym typeface="Montserrat"/>
              </a:rPr>
              <a:t>Measurements in </a:t>
            </a:r>
            <a:r>
              <a:rPr b="1" lang="en" sz="2200">
                <a:solidFill>
                  <a:srgbClr val="165780"/>
                </a:solidFill>
                <a:latin typeface="Montserrat"/>
                <a:ea typeface="Montserrat"/>
                <a:cs typeface="Montserrat"/>
                <a:sym typeface="Montserrat"/>
              </a:rPr>
              <a:t>long format</a:t>
            </a:r>
            <a:endParaRPr sz="2200">
              <a:solidFill>
                <a:srgbClr val="165780"/>
              </a:solidFill>
              <a:latin typeface="Montserrat"/>
              <a:ea typeface="Montserrat"/>
              <a:cs typeface="Montserrat"/>
              <a:sym typeface="Montserrat"/>
            </a:endParaRPr>
          </a:p>
        </p:txBody>
      </p:sp>
      <p:graphicFrame>
        <p:nvGraphicFramePr>
          <p:cNvPr id="593" name="Google Shape;593;p74"/>
          <p:cNvGraphicFramePr/>
          <p:nvPr/>
        </p:nvGraphicFramePr>
        <p:xfrm>
          <a:off x="5050702" y="1864128"/>
          <a:ext cx="3000000" cy="3000000"/>
        </p:xfrm>
        <a:graphic>
          <a:graphicData uri="http://schemas.openxmlformats.org/drawingml/2006/table">
            <a:tbl>
              <a:tblPr bandRow="1" firstRow="1">
                <a:noFill/>
                <a:tableStyleId>{6F125C00-C8E6-4069-AA4A-D1EEA8614801}</a:tableStyleId>
              </a:tblPr>
              <a:tblGrid>
                <a:gridCol w="489825"/>
                <a:gridCol w="1178175"/>
                <a:gridCol w="1200025"/>
                <a:gridCol w="1156125"/>
              </a:tblGrid>
              <a:tr h="482150">
                <a:tc>
                  <a:txBody>
                    <a:bodyPr/>
                    <a:lstStyle/>
                    <a:p>
                      <a:pPr indent="0" lvl="0" marL="0" marR="0" rtl="0" algn="l">
                        <a:spcBef>
                          <a:spcPts val="0"/>
                        </a:spcBef>
                        <a:spcAft>
                          <a:spcPts val="0"/>
                        </a:spcAft>
                        <a:buNone/>
                      </a:pPr>
                      <a:r>
                        <a:rPr lang="en" sz="1400" u="none" cap="none" strike="noStrike">
                          <a:latin typeface="Calibri"/>
                          <a:ea typeface="Calibri"/>
                          <a:cs typeface="Calibri"/>
                          <a:sym typeface="Calibri"/>
                        </a:rPr>
                        <a:t>ID</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measurementType</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Clr>
                          <a:srgbClr val="FFFFFF"/>
                        </a:buClr>
                        <a:buSzPts val="1300"/>
                        <a:buFont typeface="Calibri"/>
                        <a:buNone/>
                      </a:pPr>
                      <a:r>
                        <a:rPr i="0" lang="en" sz="1400" u="none" strike="noStrike">
                          <a:solidFill>
                            <a:srgbClr val="FFFFFF"/>
                          </a:solidFill>
                          <a:latin typeface="Calibri"/>
                          <a:ea typeface="Calibri"/>
                          <a:cs typeface="Calibri"/>
                          <a:sym typeface="Calibri"/>
                        </a:rPr>
                        <a:t>measurementValue</a:t>
                      </a:r>
                      <a:endParaRPr i="0" sz="1400" u="none" strike="noStrike">
                        <a:solidFill>
                          <a:srgbClr val="FFFFFF"/>
                        </a:solidFill>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Clr>
                          <a:srgbClr val="FFFFFF"/>
                        </a:buClr>
                        <a:buSzPts val="1300"/>
                        <a:buFont typeface="Calibri"/>
                        <a:buNone/>
                      </a:pPr>
                      <a:r>
                        <a:rPr i="0" lang="en" sz="1400" u="none" strike="noStrike">
                          <a:solidFill>
                            <a:srgbClr val="FFFFFF"/>
                          </a:solidFill>
                          <a:latin typeface="Calibri"/>
                          <a:ea typeface="Calibri"/>
                          <a:cs typeface="Calibri"/>
                          <a:sym typeface="Calibri"/>
                        </a:rPr>
                        <a:t>measurementUnit</a:t>
                      </a:r>
                      <a:endParaRPr sz="1400">
                        <a:latin typeface="Calibri"/>
                        <a:ea typeface="Calibri"/>
                        <a:cs typeface="Calibri"/>
                        <a:sym typeface="Calibri"/>
                      </a:endParaRPr>
                    </a:p>
                  </a:txBody>
                  <a:tcPr marT="34300" marB="34300" marR="68575" marL="68575"/>
                </a:tc>
              </a:tr>
              <a:tr h="407725">
                <a:tc>
                  <a:txBody>
                    <a:bodyPr/>
                    <a:lstStyle/>
                    <a:p>
                      <a:pPr indent="0" lvl="0" marL="0" marR="0" rtl="0" algn="l">
                        <a:spcBef>
                          <a:spcPts val="0"/>
                        </a:spcBef>
                        <a:spcAft>
                          <a:spcPts val="0"/>
                        </a:spcAft>
                        <a:buClr>
                          <a:schemeClr val="dk1"/>
                        </a:buClr>
                        <a:buSzPts val="1400"/>
                        <a:buFont typeface="Montserrat"/>
                        <a:buNone/>
                      </a:pPr>
                      <a:r>
                        <a:rPr lang="en" sz="1400">
                          <a:latin typeface="Calibri"/>
                          <a:ea typeface="Calibri"/>
                          <a:cs typeface="Calibri"/>
                          <a:sym typeface="Calibri"/>
                        </a:rPr>
                        <a:t>spp1</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Clr>
                          <a:schemeClr val="dk1"/>
                        </a:buClr>
                        <a:buSzPts val="1400"/>
                        <a:buFont typeface="Montserrat"/>
                        <a:buNone/>
                      </a:pPr>
                      <a:r>
                        <a:rPr lang="en" sz="1400">
                          <a:latin typeface="Calibri"/>
                          <a:ea typeface="Calibri"/>
                          <a:cs typeface="Calibri"/>
                          <a:sym typeface="Calibri"/>
                        </a:rPr>
                        <a:t>length</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Clr>
                          <a:schemeClr val="dk1"/>
                        </a:buClr>
                        <a:buSzPts val="1400"/>
                        <a:buFont typeface="Montserrat"/>
                        <a:buNone/>
                      </a:pPr>
                      <a:r>
                        <a:rPr lang="en" sz="1400">
                          <a:latin typeface="Calibri"/>
                          <a:ea typeface="Calibri"/>
                          <a:cs typeface="Calibri"/>
                          <a:sym typeface="Calibri"/>
                        </a:rPr>
                        <a:t>15</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Clr>
                          <a:schemeClr val="dk1"/>
                        </a:buClr>
                        <a:buSzPts val="1400"/>
                        <a:buFont typeface="Montserrat"/>
                        <a:buNone/>
                      </a:pPr>
                      <a:r>
                        <a:rPr lang="en" sz="1400">
                          <a:latin typeface="Calibri"/>
                          <a:ea typeface="Calibri"/>
                          <a:cs typeface="Calibri"/>
                          <a:sym typeface="Calibri"/>
                        </a:rPr>
                        <a:t>um</a:t>
                      </a:r>
                      <a:endParaRPr sz="1400">
                        <a:latin typeface="Calibri"/>
                        <a:ea typeface="Calibri"/>
                        <a:cs typeface="Calibri"/>
                        <a:sym typeface="Calibri"/>
                      </a:endParaRPr>
                    </a:p>
                  </a:txBody>
                  <a:tcPr marT="34300" marB="34300" marR="68575" marL="68575"/>
                </a:tc>
              </a:tr>
              <a:tr h="407725">
                <a:tc>
                  <a:txBody>
                    <a:bodyPr/>
                    <a:lstStyle/>
                    <a:p>
                      <a:pPr indent="0" lvl="0" marL="0" marR="0" rtl="0" algn="l">
                        <a:spcBef>
                          <a:spcPts val="0"/>
                        </a:spcBef>
                        <a:spcAft>
                          <a:spcPts val="0"/>
                        </a:spcAft>
                        <a:buNone/>
                      </a:pPr>
                      <a:r>
                        <a:rPr lang="en" sz="1400">
                          <a:latin typeface="Calibri"/>
                          <a:ea typeface="Calibri"/>
                          <a:cs typeface="Calibri"/>
                          <a:sym typeface="Calibri"/>
                        </a:rPr>
                        <a:t>spp1</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net diameter</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30</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cm</a:t>
                      </a:r>
                      <a:endParaRPr sz="1400">
                        <a:latin typeface="Calibri"/>
                        <a:ea typeface="Calibri"/>
                        <a:cs typeface="Calibri"/>
                        <a:sym typeface="Calibri"/>
                      </a:endParaRPr>
                    </a:p>
                  </a:txBody>
                  <a:tcPr marT="34300" marB="34300" marR="68575" marL="68575"/>
                </a:tc>
              </a:tr>
              <a:tr h="407725">
                <a:tc>
                  <a:txBody>
                    <a:bodyPr/>
                    <a:lstStyle/>
                    <a:p>
                      <a:pPr indent="0" lvl="0" marL="0" marR="0" rtl="0" algn="l">
                        <a:spcBef>
                          <a:spcPts val="0"/>
                        </a:spcBef>
                        <a:spcAft>
                          <a:spcPts val="0"/>
                        </a:spcAft>
                        <a:buNone/>
                      </a:pPr>
                      <a:r>
                        <a:rPr lang="en" sz="1400">
                          <a:latin typeface="Calibri"/>
                          <a:ea typeface="Calibri"/>
                          <a:cs typeface="Calibri"/>
                          <a:sym typeface="Calibri"/>
                        </a:rPr>
                        <a:t>spp1</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net length</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60</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cm</a:t>
                      </a:r>
                      <a:endParaRPr sz="1400">
                        <a:latin typeface="Calibri"/>
                        <a:ea typeface="Calibri"/>
                        <a:cs typeface="Calibri"/>
                        <a:sym typeface="Calibri"/>
                      </a:endParaRPr>
                    </a:p>
                  </a:txBody>
                  <a:tcPr marT="34300" marB="34300" marR="68575" marL="68575"/>
                </a:tc>
              </a:tr>
              <a:tr h="407725">
                <a:tc>
                  <a:txBody>
                    <a:bodyPr/>
                    <a:lstStyle/>
                    <a:p>
                      <a:pPr indent="0" lvl="0" marL="0" marR="0" rtl="0" algn="l">
                        <a:spcBef>
                          <a:spcPts val="0"/>
                        </a:spcBef>
                        <a:spcAft>
                          <a:spcPts val="0"/>
                        </a:spcAft>
                        <a:buNone/>
                      </a:pPr>
                      <a:r>
                        <a:rPr lang="en" sz="1400">
                          <a:latin typeface="Calibri"/>
                          <a:ea typeface="Calibri"/>
                          <a:cs typeface="Calibri"/>
                          <a:sym typeface="Calibri"/>
                        </a:rPr>
                        <a:t>spp1</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temperature</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10</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C</a:t>
                      </a:r>
                      <a:endParaRPr sz="1400">
                        <a:latin typeface="Calibri"/>
                        <a:ea typeface="Calibri"/>
                        <a:cs typeface="Calibri"/>
                        <a:sym typeface="Calibri"/>
                      </a:endParaRPr>
                    </a:p>
                  </a:txBody>
                  <a:tcPr marT="34300" marB="34300" marR="68575" marL="68575"/>
                </a:tc>
              </a:tr>
              <a:tr h="689000">
                <a:tc>
                  <a:txBody>
                    <a:bodyPr/>
                    <a:lstStyle/>
                    <a:p>
                      <a:pPr indent="0" lvl="0" marL="0" marR="0" rtl="0" algn="l">
                        <a:spcBef>
                          <a:spcPts val="0"/>
                        </a:spcBef>
                        <a:spcAft>
                          <a:spcPts val="0"/>
                        </a:spcAft>
                        <a:buNone/>
                      </a:pPr>
                      <a:r>
                        <a:rPr lang="en" sz="1400">
                          <a:latin typeface="Calibri"/>
                          <a:ea typeface="Calibri"/>
                          <a:cs typeface="Calibri"/>
                          <a:sym typeface="Calibri"/>
                        </a:rPr>
                        <a:t>spp1</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rPr lang="en" sz="1400">
                          <a:latin typeface="Calibri"/>
                          <a:ea typeface="Calibri"/>
                          <a:cs typeface="Calibri"/>
                          <a:sym typeface="Calibri"/>
                        </a:rPr>
                        <a:t>name of net</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Clr>
                          <a:srgbClr val="1E74AC"/>
                        </a:buClr>
                        <a:buSzPts val="1400"/>
                        <a:buFont typeface="Calibri"/>
                        <a:buNone/>
                      </a:pPr>
                      <a:r>
                        <a:rPr i="0" lang="en" sz="1400" u="none" strike="noStrike">
                          <a:solidFill>
                            <a:srgbClr val="1E74AC"/>
                          </a:solidFill>
                          <a:latin typeface="Calibri"/>
                          <a:ea typeface="Calibri"/>
                          <a:cs typeface="Calibri"/>
                          <a:sym typeface="Calibri"/>
                        </a:rPr>
                        <a:t>KC Denmark AS small plankton net</a:t>
                      </a:r>
                      <a:endParaRPr sz="1400">
                        <a:latin typeface="Calibri"/>
                        <a:ea typeface="Calibri"/>
                        <a:cs typeface="Calibri"/>
                        <a:sym typeface="Calibri"/>
                      </a:endParaRPr>
                    </a:p>
                  </a:txBody>
                  <a:tcPr marT="34300" marB="34300" marR="68575" marL="68575"/>
                </a:tc>
                <a:tc>
                  <a:txBody>
                    <a:bodyPr/>
                    <a:lstStyle/>
                    <a:p>
                      <a:pPr indent="0" lvl="0" marL="0" marR="0" rtl="0" algn="l">
                        <a:spcBef>
                          <a:spcPts val="0"/>
                        </a:spcBef>
                        <a:spcAft>
                          <a:spcPts val="0"/>
                        </a:spcAft>
                        <a:buNone/>
                      </a:pPr>
                      <a:r>
                        <a:t/>
                      </a:r>
                      <a:endParaRPr sz="1400">
                        <a:latin typeface="Calibri"/>
                        <a:ea typeface="Calibri"/>
                        <a:cs typeface="Calibri"/>
                        <a:sym typeface="Calibri"/>
                      </a:endParaRPr>
                    </a:p>
                  </a:txBody>
                  <a:tcPr marT="34300" marB="34300" marR="68575" marL="68575"/>
                </a:tc>
              </a:tr>
            </a:tbl>
          </a:graphicData>
        </a:graphic>
      </p:graphicFrame>
      <p:graphicFrame>
        <p:nvGraphicFramePr>
          <p:cNvPr id="594" name="Google Shape;594;p74"/>
          <p:cNvGraphicFramePr/>
          <p:nvPr/>
        </p:nvGraphicFramePr>
        <p:xfrm>
          <a:off x="262300" y="2442255"/>
          <a:ext cx="3000000" cy="3000000"/>
        </p:xfrm>
        <a:graphic>
          <a:graphicData uri="http://schemas.openxmlformats.org/drawingml/2006/table">
            <a:tbl>
              <a:tblPr bandRow="1" firstRow="1">
                <a:noFill/>
                <a:tableStyleId>{6F125C00-C8E6-4069-AA4A-D1EEA8614801}</a:tableStyleId>
              </a:tblPr>
              <a:tblGrid>
                <a:gridCol w="564900"/>
                <a:gridCol w="634900"/>
                <a:gridCol w="1084275"/>
                <a:gridCol w="1740050"/>
              </a:tblGrid>
              <a:tr h="469450">
                <a:tc>
                  <a:txBody>
                    <a:bodyPr/>
                    <a:lstStyle/>
                    <a:p>
                      <a:pPr indent="0" lvl="0" marL="0" marR="0" rtl="0" algn="l">
                        <a:spcBef>
                          <a:spcPts val="0"/>
                        </a:spcBef>
                        <a:spcAft>
                          <a:spcPts val="0"/>
                        </a:spcAft>
                        <a:buNone/>
                      </a:pPr>
                      <a:r>
                        <a:rPr lang="en" sz="1400"/>
                        <a:t>ID</a:t>
                      </a:r>
                      <a:endParaRPr sz="1300"/>
                    </a:p>
                  </a:txBody>
                  <a:tcPr marT="34300" marB="34300" marR="68575" marL="68575"/>
                </a:tc>
                <a:tc>
                  <a:txBody>
                    <a:bodyPr/>
                    <a:lstStyle/>
                    <a:p>
                      <a:pPr indent="0" lvl="0" marL="0" marR="0" rtl="0" algn="l">
                        <a:spcBef>
                          <a:spcPts val="0"/>
                        </a:spcBef>
                        <a:spcAft>
                          <a:spcPts val="0"/>
                        </a:spcAft>
                        <a:buClr>
                          <a:srgbClr val="FFFFFF"/>
                        </a:buClr>
                        <a:buSzPts val="1400"/>
                        <a:buFont typeface="Calibri"/>
                        <a:buNone/>
                      </a:pPr>
                      <a:r>
                        <a:rPr b="1" i="0" lang="en" sz="1400" u="none" strike="noStrike">
                          <a:solidFill>
                            <a:srgbClr val="FFFFFF"/>
                          </a:solidFill>
                          <a:latin typeface="Calibri"/>
                          <a:ea typeface="Calibri"/>
                          <a:cs typeface="Calibri"/>
                          <a:sym typeface="Calibri"/>
                        </a:rPr>
                        <a:t>Length (um)</a:t>
                      </a:r>
                      <a:endParaRPr sz="1300"/>
                    </a:p>
                  </a:txBody>
                  <a:tcPr marT="34300" marB="34300" marR="68575" marL="68575"/>
                </a:tc>
                <a:tc>
                  <a:txBody>
                    <a:bodyPr/>
                    <a:lstStyle/>
                    <a:p>
                      <a:pPr indent="0" lvl="0" marL="0" marR="0" rtl="0" algn="l">
                        <a:spcBef>
                          <a:spcPts val="0"/>
                        </a:spcBef>
                        <a:spcAft>
                          <a:spcPts val="0"/>
                        </a:spcAft>
                        <a:buClr>
                          <a:srgbClr val="FFFFFF"/>
                        </a:buClr>
                        <a:buSzPts val="1400"/>
                        <a:buFont typeface="Calibri"/>
                        <a:buNone/>
                      </a:pPr>
                      <a:r>
                        <a:rPr b="1" i="0" lang="en" sz="1400" u="none" strike="noStrike">
                          <a:solidFill>
                            <a:srgbClr val="FFFFFF"/>
                          </a:solidFill>
                          <a:latin typeface="Calibri"/>
                          <a:ea typeface="Calibri"/>
                          <a:cs typeface="Calibri"/>
                          <a:sym typeface="Calibri"/>
                        </a:rPr>
                        <a:t>Temperature (C)</a:t>
                      </a:r>
                      <a:endParaRPr sz="1400"/>
                    </a:p>
                  </a:txBody>
                  <a:tcPr marT="34300" marB="34300" marR="68575" marL="68575"/>
                </a:tc>
                <a:tc>
                  <a:txBody>
                    <a:bodyPr/>
                    <a:lstStyle/>
                    <a:p>
                      <a:pPr indent="0" lvl="0" marL="0" marR="0" rtl="0" algn="l">
                        <a:spcBef>
                          <a:spcPts val="0"/>
                        </a:spcBef>
                        <a:spcAft>
                          <a:spcPts val="0"/>
                        </a:spcAft>
                        <a:buClr>
                          <a:schemeClr val="dk1"/>
                        </a:buClr>
                        <a:buSzPts val="1400"/>
                        <a:buFont typeface="Montserrat"/>
                        <a:buNone/>
                      </a:pPr>
                      <a:r>
                        <a:rPr lang="en" sz="1400"/>
                        <a:t>Net type</a:t>
                      </a:r>
                      <a:endParaRPr sz="1300"/>
                    </a:p>
                  </a:txBody>
                  <a:tcPr marT="34300" marB="34300" marR="68575" marL="68575"/>
                </a:tc>
              </a:tr>
              <a:tr h="670875">
                <a:tc>
                  <a:txBody>
                    <a:bodyPr/>
                    <a:lstStyle/>
                    <a:p>
                      <a:pPr indent="0" lvl="0" marL="0" marR="0" rtl="0" algn="l">
                        <a:spcBef>
                          <a:spcPts val="0"/>
                        </a:spcBef>
                        <a:spcAft>
                          <a:spcPts val="0"/>
                        </a:spcAft>
                        <a:buClr>
                          <a:schemeClr val="dk1"/>
                        </a:buClr>
                        <a:buSzPts val="1400"/>
                        <a:buFont typeface="Montserrat"/>
                        <a:buNone/>
                      </a:pPr>
                      <a:r>
                        <a:rPr lang="en" sz="1400"/>
                        <a:t>spp1</a:t>
                      </a:r>
                      <a:endParaRPr sz="1300"/>
                    </a:p>
                  </a:txBody>
                  <a:tcPr marT="34300" marB="34300" marR="68575" marL="68575"/>
                </a:tc>
                <a:tc>
                  <a:txBody>
                    <a:bodyPr/>
                    <a:lstStyle/>
                    <a:p>
                      <a:pPr indent="0" lvl="0" marL="0" marR="0" rtl="0" algn="l">
                        <a:spcBef>
                          <a:spcPts val="0"/>
                        </a:spcBef>
                        <a:spcAft>
                          <a:spcPts val="0"/>
                        </a:spcAft>
                        <a:buClr>
                          <a:schemeClr val="dk1"/>
                        </a:buClr>
                        <a:buSzPts val="1400"/>
                        <a:buFont typeface="Montserrat"/>
                        <a:buNone/>
                      </a:pPr>
                      <a:r>
                        <a:rPr lang="en" sz="1400"/>
                        <a:t>15</a:t>
                      </a:r>
                      <a:endParaRPr sz="1300"/>
                    </a:p>
                  </a:txBody>
                  <a:tcPr marT="34300" marB="34300" marR="68575" marL="68575"/>
                </a:tc>
                <a:tc>
                  <a:txBody>
                    <a:bodyPr/>
                    <a:lstStyle/>
                    <a:p>
                      <a:pPr indent="0" lvl="0" marL="0" marR="0" rtl="0" algn="l">
                        <a:spcBef>
                          <a:spcPts val="0"/>
                        </a:spcBef>
                        <a:spcAft>
                          <a:spcPts val="0"/>
                        </a:spcAft>
                        <a:buClr>
                          <a:schemeClr val="dk1"/>
                        </a:buClr>
                        <a:buSzPts val="1400"/>
                        <a:buFont typeface="Montserrat"/>
                        <a:buNone/>
                      </a:pPr>
                      <a:r>
                        <a:rPr lang="en" sz="1400"/>
                        <a:t>10</a:t>
                      </a:r>
                      <a:endParaRPr sz="1300"/>
                    </a:p>
                  </a:txBody>
                  <a:tcPr marT="34300" marB="34300" marR="68575" marL="68575"/>
                </a:tc>
                <a:tc>
                  <a:txBody>
                    <a:bodyPr/>
                    <a:lstStyle/>
                    <a:p>
                      <a:pPr indent="0" lvl="0" marL="0" marR="0" rtl="0" algn="l">
                        <a:lnSpc>
                          <a:spcPct val="100000"/>
                        </a:lnSpc>
                        <a:spcBef>
                          <a:spcPts val="0"/>
                        </a:spcBef>
                        <a:spcAft>
                          <a:spcPts val="0"/>
                        </a:spcAft>
                        <a:buClr>
                          <a:srgbClr val="1E74AC"/>
                        </a:buClr>
                        <a:buSzPts val="1400"/>
                        <a:buFont typeface="Montserrat"/>
                        <a:buNone/>
                      </a:pPr>
                      <a:r>
                        <a:rPr b="0" i="0" lang="en" sz="1400" u="none" strike="noStrike">
                          <a:solidFill>
                            <a:srgbClr val="1E74AC"/>
                          </a:solidFill>
                          <a:latin typeface="Montserrat"/>
                          <a:ea typeface="Montserrat"/>
                          <a:cs typeface="Montserrat"/>
                          <a:sym typeface="Montserrat"/>
                        </a:rPr>
                        <a:t>30cm Denmark AS small plankton net</a:t>
                      </a:r>
                      <a:endParaRPr sz="1400"/>
                    </a:p>
                  </a:txBody>
                  <a:tcPr marT="34300" marB="34300" marR="68575" marL="68575"/>
                </a:tc>
              </a:tr>
              <a:tr h="670875">
                <a:tc>
                  <a:txBody>
                    <a:bodyPr/>
                    <a:lstStyle/>
                    <a:p>
                      <a:pPr indent="0" lvl="0" marL="0" marR="0" rtl="0" algn="l">
                        <a:spcBef>
                          <a:spcPts val="0"/>
                        </a:spcBef>
                        <a:spcAft>
                          <a:spcPts val="0"/>
                        </a:spcAft>
                        <a:buNone/>
                      </a:pPr>
                      <a:r>
                        <a:rPr lang="en" sz="1400"/>
                        <a:t>spp2</a:t>
                      </a:r>
                      <a:endParaRPr sz="1300"/>
                    </a:p>
                  </a:txBody>
                  <a:tcPr marT="34300" marB="34300" marR="68575" marL="68575"/>
                </a:tc>
                <a:tc>
                  <a:txBody>
                    <a:bodyPr/>
                    <a:lstStyle/>
                    <a:p>
                      <a:pPr indent="0" lvl="0" marL="0" marR="0" rtl="0" algn="l">
                        <a:spcBef>
                          <a:spcPts val="0"/>
                        </a:spcBef>
                        <a:spcAft>
                          <a:spcPts val="0"/>
                        </a:spcAft>
                        <a:buNone/>
                      </a:pPr>
                      <a:r>
                        <a:rPr lang="en" sz="1400"/>
                        <a:t>30</a:t>
                      </a:r>
                      <a:endParaRPr sz="1300"/>
                    </a:p>
                  </a:txBody>
                  <a:tcPr marT="34300" marB="34300" marR="68575" marL="68575"/>
                </a:tc>
                <a:tc>
                  <a:txBody>
                    <a:bodyPr/>
                    <a:lstStyle/>
                    <a:p>
                      <a:pPr indent="0" lvl="0" marL="0" marR="0" rtl="0" algn="l">
                        <a:spcBef>
                          <a:spcPts val="0"/>
                        </a:spcBef>
                        <a:spcAft>
                          <a:spcPts val="0"/>
                        </a:spcAft>
                        <a:buNone/>
                      </a:pPr>
                      <a:r>
                        <a:rPr lang="en" sz="1400"/>
                        <a:t>12</a:t>
                      </a:r>
                      <a:endParaRPr sz="1300"/>
                    </a:p>
                  </a:txBody>
                  <a:tcPr marT="34300" marB="34300" marR="68575" marL="68575"/>
                </a:tc>
                <a:tc>
                  <a:txBody>
                    <a:bodyPr/>
                    <a:lstStyle/>
                    <a:p>
                      <a:pPr indent="0" lvl="0" marL="0" marR="0" rtl="0" algn="l">
                        <a:lnSpc>
                          <a:spcPct val="100000"/>
                        </a:lnSpc>
                        <a:spcBef>
                          <a:spcPts val="0"/>
                        </a:spcBef>
                        <a:spcAft>
                          <a:spcPts val="0"/>
                        </a:spcAft>
                        <a:buClr>
                          <a:srgbClr val="1E74AC"/>
                        </a:buClr>
                        <a:buSzPts val="1400"/>
                        <a:buFont typeface="Montserrat"/>
                        <a:buNone/>
                      </a:pPr>
                      <a:r>
                        <a:rPr b="0" i="0" lang="en" sz="1400" u="none" strike="noStrike">
                          <a:solidFill>
                            <a:srgbClr val="1E74AC"/>
                          </a:solidFill>
                          <a:latin typeface="Montserrat"/>
                          <a:ea typeface="Montserrat"/>
                          <a:cs typeface="Montserrat"/>
                          <a:sym typeface="Montserrat"/>
                        </a:rPr>
                        <a:t>30cm Denmark AS small plankton net</a:t>
                      </a:r>
                      <a:endParaRPr sz="1400"/>
                    </a:p>
                  </a:txBody>
                  <a:tcPr marT="34300" marB="34300" marR="68575" marL="68575"/>
                </a:tc>
              </a:tr>
              <a:tr h="684325">
                <a:tc>
                  <a:txBody>
                    <a:bodyPr/>
                    <a:lstStyle/>
                    <a:p>
                      <a:pPr indent="0" lvl="0" marL="0" marR="0" rtl="0" algn="l">
                        <a:spcBef>
                          <a:spcPts val="0"/>
                        </a:spcBef>
                        <a:spcAft>
                          <a:spcPts val="0"/>
                        </a:spcAft>
                        <a:buNone/>
                      </a:pPr>
                      <a:r>
                        <a:rPr lang="en" sz="1400"/>
                        <a:t>spp3</a:t>
                      </a:r>
                      <a:endParaRPr sz="1300"/>
                    </a:p>
                  </a:txBody>
                  <a:tcPr marT="34300" marB="34300" marR="68575" marL="68575"/>
                </a:tc>
                <a:tc>
                  <a:txBody>
                    <a:bodyPr/>
                    <a:lstStyle/>
                    <a:p>
                      <a:pPr indent="0" lvl="0" marL="0" marR="0" rtl="0" algn="l">
                        <a:spcBef>
                          <a:spcPts val="0"/>
                        </a:spcBef>
                        <a:spcAft>
                          <a:spcPts val="0"/>
                        </a:spcAft>
                        <a:buNone/>
                      </a:pPr>
                      <a:r>
                        <a:rPr lang="en" sz="1400"/>
                        <a:t>23</a:t>
                      </a:r>
                      <a:endParaRPr sz="1300"/>
                    </a:p>
                  </a:txBody>
                  <a:tcPr marT="34300" marB="34300" marR="68575" marL="68575"/>
                </a:tc>
                <a:tc>
                  <a:txBody>
                    <a:bodyPr/>
                    <a:lstStyle/>
                    <a:p>
                      <a:pPr indent="0" lvl="0" marL="0" marR="0" rtl="0" algn="l">
                        <a:spcBef>
                          <a:spcPts val="0"/>
                        </a:spcBef>
                        <a:spcAft>
                          <a:spcPts val="0"/>
                        </a:spcAft>
                        <a:buNone/>
                      </a:pPr>
                      <a:r>
                        <a:rPr lang="en" sz="1400"/>
                        <a:t>11</a:t>
                      </a:r>
                      <a:endParaRPr sz="1300"/>
                    </a:p>
                  </a:txBody>
                  <a:tcPr marT="34300" marB="34300" marR="68575" marL="68575"/>
                </a:tc>
                <a:tc>
                  <a:txBody>
                    <a:bodyPr/>
                    <a:lstStyle/>
                    <a:p>
                      <a:pPr indent="0" lvl="0" marL="0" marR="0" rtl="0" algn="l">
                        <a:lnSpc>
                          <a:spcPct val="100000"/>
                        </a:lnSpc>
                        <a:spcBef>
                          <a:spcPts val="0"/>
                        </a:spcBef>
                        <a:spcAft>
                          <a:spcPts val="0"/>
                        </a:spcAft>
                        <a:buClr>
                          <a:srgbClr val="1E74AC"/>
                        </a:buClr>
                        <a:buSzPts val="1400"/>
                        <a:buFont typeface="Montserrat"/>
                        <a:buNone/>
                      </a:pPr>
                      <a:r>
                        <a:rPr b="0" i="0" lang="en" sz="1400" u="none" strike="noStrike">
                          <a:solidFill>
                            <a:srgbClr val="1E74AC"/>
                          </a:solidFill>
                          <a:latin typeface="Montserrat"/>
                          <a:ea typeface="Montserrat"/>
                          <a:cs typeface="Montserrat"/>
                          <a:sym typeface="Montserrat"/>
                        </a:rPr>
                        <a:t>100 cm Denmark AS small plankton net</a:t>
                      </a:r>
                      <a:endParaRPr sz="1400"/>
                    </a:p>
                  </a:txBody>
                  <a:tcPr marT="34300" marB="34300" marR="68575" marL="68575"/>
                </a:tc>
              </a:tr>
            </a:tbl>
          </a:graphicData>
        </a:graphic>
      </p:graphicFrame>
      <p:sp>
        <p:nvSpPr>
          <p:cNvPr id="595" name="Google Shape;595;p74"/>
          <p:cNvSpPr/>
          <p:nvPr/>
        </p:nvSpPr>
        <p:spPr>
          <a:xfrm flipH="1">
            <a:off x="4400920" y="3291659"/>
            <a:ext cx="466200" cy="324600"/>
          </a:xfrm>
          <a:prstGeom prst="leftArrow">
            <a:avLst>
              <a:gd fmla="val 50000" name="adj1"/>
              <a:gd fmla="val 50000" name="adj2"/>
            </a:avLst>
          </a:prstGeom>
          <a:solidFill>
            <a:schemeClr val="accent1"/>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5"/>
          <p:cNvSpPr txBox="1"/>
          <p:nvPr>
            <p:ph type="title"/>
          </p:nvPr>
        </p:nvSpPr>
        <p:spPr>
          <a:xfrm>
            <a:off x="95365" y="1434847"/>
            <a:ext cx="3427500" cy="15213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accent2"/>
              </a:buClr>
              <a:buSzPts val="2300"/>
              <a:buFont typeface="Montserrat Black"/>
              <a:buNone/>
            </a:pPr>
            <a:r>
              <a:rPr lang="en" sz="2500"/>
              <a:t>Example: </a:t>
            </a:r>
            <a:br>
              <a:rPr lang="en" sz="2500"/>
            </a:br>
            <a:r>
              <a:rPr lang="en" sz="3300"/>
              <a:t>Mapping EOV Data to DwC</a:t>
            </a:r>
            <a:endParaRPr sz="3300"/>
          </a:p>
        </p:txBody>
      </p:sp>
      <p:pic>
        <p:nvPicPr>
          <p:cNvPr id="602" name="Google Shape;602;p75"/>
          <p:cNvPicPr preferRelativeResize="0"/>
          <p:nvPr/>
        </p:nvPicPr>
        <p:blipFill>
          <a:blip r:embed="rId3">
            <a:alphaModFix/>
          </a:blip>
          <a:stretch>
            <a:fillRect/>
          </a:stretch>
        </p:blipFill>
        <p:spPr>
          <a:xfrm>
            <a:off x="3415418" y="511043"/>
            <a:ext cx="5146153" cy="3904366"/>
          </a:xfrm>
          <a:prstGeom prst="rect">
            <a:avLst/>
          </a:prstGeom>
          <a:noFill/>
          <a:ln>
            <a:noFill/>
          </a:ln>
        </p:spPr>
      </p:pic>
      <p:sp>
        <p:nvSpPr>
          <p:cNvPr id="603" name="Google Shape;603;p75"/>
          <p:cNvSpPr txBox="1"/>
          <p:nvPr/>
        </p:nvSpPr>
        <p:spPr>
          <a:xfrm>
            <a:off x="3415439" y="511043"/>
            <a:ext cx="5146500" cy="3060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900">
                <a:solidFill>
                  <a:srgbClr val="165780"/>
                </a:solidFill>
                <a:uFill>
                  <a:noFill/>
                </a:uFill>
                <a:hlinkClick r:id="rId4">
                  <a:extLst>
                    <a:ext uri="{A12FA001-AC4F-418D-AE19-62706E023703}">
                      <ahyp:hlinkClr val="tx"/>
                    </a:ext>
                  </a:extLst>
                </a:hlinkClick>
              </a:rPr>
              <a:t>Ben Jones / Ocean Image Bank</a:t>
            </a:r>
            <a:endParaRPr sz="900">
              <a:solidFill>
                <a:srgbClr val="165780"/>
              </a:solidFill>
            </a:endParaRPr>
          </a:p>
        </p:txBody>
      </p:sp>
      <p:sp>
        <p:nvSpPr>
          <p:cNvPr id="604" name="Google Shape;604;p75"/>
          <p:cNvSpPr txBox="1"/>
          <p:nvPr/>
        </p:nvSpPr>
        <p:spPr>
          <a:xfrm>
            <a:off x="-3264476" y="365941"/>
            <a:ext cx="2722200" cy="4036500"/>
          </a:xfrm>
          <a:prstGeom prst="rect">
            <a:avLst/>
          </a:prstGeom>
          <a:noFill/>
          <a:ln>
            <a:noFill/>
          </a:ln>
        </p:spPr>
        <p:txBody>
          <a:bodyPr anchorCtr="0" anchor="t" bIns="82950" lIns="82950" spcFirstLastPara="1" rIns="82950" wrap="square" tIns="82950">
            <a:spAutoFit/>
          </a:bodyPr>
          <a:lstStyle/>
          <a:p>
            <a:pPr indent="0" lvl="0" marL="0" rtl="0" algn="l">
              <a:lnSpc>
                <a:spcPct val="115000"/>
              </a:lnSpc>
              <a:spcBef>
                <a:spcPts val="0"/>
              </a:spcBef>
              <a:spcAft>
                <a:spcPts val="1100"/>
              </a:spcAft>
              <a:buNone/>
            </a:pPr>
            <a:r>
              <a:rPr lang="en" sz="1100">
                <a:solidFill>
                  <a:srgbClr val="575757"/>
                </a:solidFill>
                <a:latin typeface="Roboto"/>
                <a:ea typeface="Roboto"/>
                <a:cs typeface="Roboto"/>
                <a:sym typeface="Roboto"/>
              </a:rPr>
              <a:t>Fish predation rate and occurrence were estimated with the MarineGeo "squid-pop" sampling protocol in which 25 baits were placed in the seagrass; one GoPro camera was set to record the presence of fishes approaching one of the baits. Consumption rate was registered after 1 hour and 24 hours baits deployment (squid-pops), counting the number of baits present or absent. In each seagrass patch, four parallel transects lines with the squipops were deployed. In each patch's area, three quadrats were haphazardly deployed for cover and abundance estimates. Also, three sediments cylinders were extracted for estimating the seagrass biomass by plant sections (green leaves, non green leaves, shoots, rizomes, roots, other seagrass</a:t>
            </a:r>
            <a:endParaRPr sz="1000"/>
          </a:p>
        </p:txBody>
      </p:sp>
      <p:pic>
        <p:nvPicPr>
          <p:cNvPr id="605" name="Google Shape;605;p75"/>
          <p:cNvPicPr preferRelativeResize="0"/>
          <p:nvPr/>
        </p:nvPicPr>
        <p:blipFill>
          <a:blip r:embed="rId5">
            <a:alphaModFix/>
          </a:blip>
          <a:stretch>
            <a:fillRect/>
          </a:stretch>
        </p:blipFill>
        <p:spPr>
          <a:xfrm>
            <a:off x="8199879" y="4225687"/>
            <a:ext cx="1337354" cy="1256965"/>
          </a:xfrm>
          <a:prstGeom prst="rect">
            <a:avLst/>
          </a:prstGeom>
          <a:noFill/>
          <a:ln>
            <a:noFill/>
          </a:ln>
        </p:spPr>
      </p:pic>
      <p:pic>
        <p:nvPicPr>
          <p:cNvPr id="606" name="Google Shape;606;p75"/>
          <p:cNvPicPr preferRelativeResize="0"/>
          <p:nvPr/>
        </p:nvPicPr>
        <p:blipFill>
          <a:blip r:embed="rId6">
            <a:alphaModFix/>
          </a:blip>
          <a:stretch>
            <a:fillRect/>
          </a:stretch>
        </p:blipFill>
        <p:spPr>
          <a:xfrm>
            <a:off x="-296053" y="4362826"/>
            <a:ext cx="1337354" cy="1154688"/>
          </a:xfrm>
          <a:prstGeom prst="rect">
            <a:avLst/>
          </a:prstGeom>
          <a:noFill/>
          <a:ln>
            <a:noFill/>
          </a:ln>
        </p:spPr>
      </p:pic>
      <p:sp>
        <p:nvSpPr>
          <p:cNvPr id="607" name="Google Shape;607;p75"/>
          <p:cNvSpPr txBox="1"/>
          <p:nvPr/>
        </p:nvSpPr>
        <p:spPr>
          <a:xfrm>
            <a:off x="677399" y="4808430"/>
            <a:ext cx="6544200" cy="3678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300">
                <a:solidFill>
                  <a:schemeClr val="lt1"/>
                </a:solidFill>
                <a:latin typeface="Montserrat"/>
                <a:ea typeface="Montserrat"/>
                <a:cs typeface="Montserrat"/>
                <a:sym typeface="Montserrat"/>
              </a:rPr>
              <a:t>Based on: </a:t>
            </a:r>
            <a:r>
              <a:rPr lang="en" sz="1100" u="sng">
                <a:solidFill>
                  <a:schemeClr val="lt1"/>
                </a:solidFill>
                <a:latin typeface="Montserrat"/>
                <a:ea typeface="Montserrat"/>
                <a:cs typeface="Montserrat"/>
                <a:sym typeface="Montserrat"/>
                <a:hlinkClick r:id="rId7">
                  <a:extLst>
                    <a:ext uri="{A12FA001-AC4F-418D-AE19-62706E023703}">
                      <ahyp:hlinkClr val="tx"/>
                    </a:ext>
                  </a:extLst>
                </a:hlinkClick>
              </a:rPr>
              <a:t>https://ipt.iobis.org/caribbeanobis/resource?r=seagrasssurvey_colombia</a:t>
            </a:r>
            <a:r>
              <a:rPr lang="en" sz="1100">
                <a:solidFill>
                  <a:schemeClr val="lt1"/>
                </a:solidFill>
                <a:latin typeface="Montserrat"/>
                <a:ea typeface="Montserrat"/>
                <a:cs typeface="Montserrat"/>
                <a:sym typeface="Montserrat"/>
              </a:rPr>
              <a:t> </a:t>
            </a:r>
            <a:endParaRPr sz="1100">
              <a:solidFill>
                <a:schemeClr val="lt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76"/>
          <p:cNvPicPr preferRelativeResize="0"/>
          <p:nvPr/>
        </p:nvPicPr>
        <p:blipFill>
          <a:blip r:embed="rId3">
            <a:alphaModFix/>
          </a:blip>
          <a:stretch>
            <a:fillRect/>
          </a:stretch>
        </p:blipFill>
        <p:spPr>
          <a:xfrm>
            <a:off x="3761671" y="298709"/>
            <a:ext cx="4983822" cy="3996886"/>
          </a:xfrm>
          <a:prstGeom prst="rect">
            <a:avLst/>
          </a:prstGeom>
          <a:noFill/>
          <a:ln>
            <a:noFill/>
          </a:ln>
        </p:spPr>
      </p:pic>
      <p:sp>
        <p:nvSpPr>
          <p:cNvPr id="614" name="Google Shape;614;p76"/>
          <p:cNvSpPr txBox="1"/>
          <p:nvPr>
            <p:ph type="title"/>
          </p:nvPr>
        </p:nvSpPr>
        <p:spPr>
          <a:xfrm>
            <a:off x="59025" y="0"/>
            <a:ext cx="5517900" cy="15213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accent2"/>
              </a:buClr>
              <a:buSzPts val="2300"/>
              <a:buFont typeface="Montserrat Black"/>
              <a:buNone/>
            </a:pPr>
            <a:r>
              <a:rPr lang="en" sz="2500"/>
              <a:t>Example: </a:t>
            </a:r>
            <a:r>
              <a:rPr lang="en" sz="3300"/>
              <a:t>Mapping EOV Data to DwC</a:t>
            </a:r>
            <a:endParaRPr sz="3300"/>
          </a:p>
        </p:txBody>
      </p:sp>
      <p:sp>
        <p:nvSpPr>
          <p:cNvPr id="615" name="Google Shape;615;p76"/>
          <p:cNvSpPr txBox="1"/>
          <p:nvPr/>
        </p:nvSpPr>
        <p:spPr>
          <a:xfrm>
            <a:off x="59025" y="1233965"/>
            <a:ext cx="4292400" cy="3379500"/>
          </a:xfrm>
          <a:prstGeom prst="rect">
            <a:avLst/>
          </a:prstGeom>
          <a:noFill/>
          <a:ln>
            <a:noFill/>
          </a:ln>
        </p:spPr>
        <p:txBody>
          <a:bodyPr anchorCtr="0" anchor="t" bIns="82950" lIns="82950" spcFirstLastPara="1" rIns="82950" wrap="square" tIns="82950">
            <a:noAutofit/>
          </a:bodyPr>
          <a:lstStyle/>
          <a:p>
            <a:pPr indent="0" lvl="0" marL="0" rtl="0" algn="l">
              <a:spcBef>
                <a:spcPts val="0"/>
              </a:spcBef>
              <a:spcAft>
                <a:spcPts val="0"/>
              </a:spcAft>
              <a:buNone/>
            </a:pPr>
            <a:r>
              <a:rPr b="1" lang="en" sz="1700">
                <a:solidFill>
                  <a:srgbClr val="707612"/>
                </a:solidFill>
                <a:latin typeface="Montserrat"/>
                <a:ea typeface="Montserrat"/>
                <a:cs typeface="Montserrat"/>
                <a:sym typeface="Montserrat"/>
              </a:rPr>
              <a:t>Sampling</a:t>
            </a:r>
            <a:endParaRPr b="1" sz="1700">
              <a:solidFill>
                <a:srgbClr val="707612"/>
              </a:solidFill>
              <a:latin typeface="Montserrat"/>
              <a:ea typeface="Montserrat"/>
              <a:cs typeface="Montserrat"/>
              <a:sym typeface="Montserrat"/>
            </a:endParaRPr>
          </a:p>
          <a:p>
            <a:pPr indent="-311150" lvl="0" marL="419100" rtl="0" algn="l">
              <a:spcBef>
                <a:spcPts val="0"/>
              </a:spcBef>
              <a:spcAft>
                <a:spcPts val="0"/>
              </a:spcAft>
              <a:buClr>
                <a:srgbClr val="707612"/>
              </a:buClr>
              <a:buSzPts val="1500"/>
              <a:buFont typeface="Montserrat"/>
              <a:buChar char="●"/>
            </a:pPr>
            <a:r>
              <a:rPr lang="en" sz="1600">
                <a:solidFill>
                  <a:srgbClr val="707612"/>
                </a:solidFill>
                <a:latin typeface="Montserrat"/>
                <a:ea typeface="Montserrat"/>
                <a:cs typeface="Montserrat"/>
                <a:sym typeface="Montserrat"/>
              </a:rPr>
              <a:t>2 sites, 4 x 30m transects</a:t>
            </a:r>
            <a:endParaRPr b="1" sz="19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3 quadrats per site</a:t>
            </a:r>
            <a:endParaRPr sz="16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Sediment cylinders</a:t>
            </a:r>
            <a:endParaRPr sz="1600">
              <a:solidFill>
                <a:srgbClr val="707612"/>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707612"/>
                </a:solidFill>
                <a:latin typeface="Montserrat"/>
                <a:ea typeface="Montserrat"/>
                <a:cs typeface="Montserrat"/>
                <a:sym typeface="Montserrat"/>
              </a:rPr>
              <a:t>Fish occurrences</a:t>
            </a:r>
            <a:endParaRPr b="1" sz="17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MarineGeo "squid-pop" sampling protocol</a:t>
            </a:r>
            <a:endParaRPr sz="16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Baited GoPro camera</a:t>
            </a:r>
            <a:endParaRPr sz="1600">
              <a:solidFill>
                <a:srgbClr val="707612"/>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707612"/>
                </a:solidFill>
                <a:latin typeface="Montserrat"/>
                <a:ea typeface="Montserrat"/>
                <a:cs typeface="Montserrat"/>
                <a:sym typeface="Montserrat"/>
              </a:rPr>
              <a:t>Variables measured</a:t>
            </a:r>
            <a:endParaRPr b="1" sz="17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Water Temperature</a:t>
            </a:r>
            <a:endParaRPr sz="16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Dissolved Oxygen</a:t>
            </a:r>
            <a:endParaRPr sz="1600">
              <a:solidFill>
                <a:srgbClr val="707612"/>
              </a:solidFill>
              <a:latin typeface="Montserrat"/>
              <a:ea typeface="Montserrat"/>
              <a:cs typeface="Montserrat"/>
              <a:sym typeface="Montserrat"/>
            </a:endParaRPr>
          </a:p>
          <a:p>
            <a:pPr indent="-317500" lvl="0" marL="419100" rtl="0" algn="l">
              <a:spcBef>
                <a:spcPts val="0"/>
              </a:spcBef>
              <a:spcAft>
                <a:spcPts val="0"/>
              </a:spcAft>
              <a:buClr>
                <a:srgbClr val="707612"/>
              </a:buClr>
              <a:buSzPts val="1600"/>
              <a:buFont typeface="Montserrat"/>
              <a:buChar char="●"/>
            </a:pPr>
            <a:r>
              <a:rPr lang="en" sz="1600">
                <a:solidFill>
                  <a:srgbClr val="707612"/>
                </a:solidFill>
                <a:latin typeface="Montserrat"/>
                <a:ea typeface="Montserrat"/>
                <a:cs typeface="Montserrat"/>
                <a:sym typeface="Montserrat"/>
              </a:rPr>
              <a:t>Biomass green leaves</a:t>
            </a:r>
            <a:endParaRPr sz="1600">
              <a:solidFill>
                <a:srgbClr val="707612"/>
              </a:solidFill>
              <a:latin typeface="Montserrat"/>
              <a:ea typeface="Montserrat"/>
              <a:cs typeface="Montserrat"/>
              <a:sym typeface="Montserrat"/>
            </a:endParaRPr>
          </a:p>
        </p:txBody>
      </p:sp>
      <p:sp>
        <p:nvSpPr>
          <p:cNvPr id="616" name="Google Shape;616;p76"/>
          <p:cNvSpPr txBox="1"/>
          <p:nvPr/>
        </p:nvSpPr>
        <p:spPr>
          <a:xfrm>
            <a:off x="-3264476" y="365941"/>
            <a:ext cx="2722200" cy="4036500"/>
          </a:xfrm>
          <a:prstGeom prst="rect">
            <a:avLst/>
          </a:prstGeom>
          <a:noFill/>
          <a:ln>
            <a:noFill/>
          </a:ln>
        </p:spPr>
        <p:txBody>
          <a:bodyPr anchorCtr="0" anchor="t" bIns="82950" lIns="82950" spcFirstLastPara="1" rIns="82950" wrap="square" tIns="82950">
            <a:spAutoFit/>
          </a:bodyPr>
          <a:lstStyle/>
          <a:p>
            <a:pPr indent="0" lvl="0" marL="0" rtl="0" algn="l">
              <a:lnSpc>
                <a:spcPct val="115000"/>
              </a:lnSpc>
              <a:spcBef>
                <a:spcPts val="0"/>
              </a:spcBef>
              <a:spcAft>
                <a:spcPts val="1100"/>
              </a:spcAft>
              <a:buNone/>
            </a:pPr>
            <a:r>
              <a:rPr lang="en" sz="1100">
                <a:solidFill>
                  <a:srgbClr val="575757"/>
                </a:solidFill>
                <a:latin typeface="Roboto"/>
                <a:ea typeface="Roboto"/>
                <a:cs typeface="Roboto"/>
                <a:sym typeface="Roboto"/>
              </a:rPr>
              <a:t>Fish predation rate and occurrence were estimated with the MarineGeo "squid-pop" sampling protocol in which 25 baits were placed in the seagrass; one GoPro camera was set to record the presence of fishes approaching one of the baits. Consumption rate was registered after 1 hour and 24 hours baits deployment (squid-pops), counting the number of baits present or absent. In each seagrass patch, four parallel transects lines with the squipops were deployed. In each patch's area, three quadrats were haphazardly deployed for cover and abundance estimates. Also, three sediments cylinders were extracted for estimating the seagrass biomass by plant sections (green leaves, non green leaves, shoots, rizomes, roots, other seagrass</a:t>
            </a:r>
            <a:endParaRPr sz="1000"/>
          </a:p>
        </p:txBody>
      </p:sp>
      <p:sp>
        <p:nvSpPr>
          <p:cNvPr id="617" name="Google Shape;617;p76"/>
          <p:cNvSpPr txBox="1"/>
          <p:nvPr/>
        </p:nvSpPr>
        <p:spPr>
          <a:xfrm>
            <a:off x="3151418" y="4224553"/>
            <a:ext cx="5992500" cy="3369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Based on: </a:t>
            </a:r>
            <a:r>
              <a:rPr lang="en" sz="1100" u="sng">
                <a:solidFill>
                  <a:schemeClr val="dk1"/>
                </a:solidFill>
                <a:latin typeface="Montserrat"/>
                <a:ea typeface="Montserrat"/>
                <a:cs typeface="Montserrat"/>
                <a:sym typeface="Montserrat"/>
                <a:hlinkClick r:id="rId4">
                  <a:extLst>
                    <a:ext uri="{A12FA001-AC4F-418D-AE19-62706E023703}">
                      <ahyp:hlinkClr val="tx"/>
                    </a:ext>
                  </a:extLst>
                </a:hlinkClick>
              </a:rPr>
              <a:t>https://ipt.iobis.org/caribbeanobis/resource?r=seagrasssurvey_colombia</a:t>
            </a:r>
            <a:r>
              <a:rPr lang="en" sz="1100">
                <a:solidFill>
                  <a:schemeClr val="dk1"/>
                </a:solidFill>
                <a:latin typeface="Montserrat"/>
                <a:ea typeface="Montserrat"/>
                <a:cs typeface="Montserrat"/>
                <a:sym typeface="Montserrat"/>
              </a:rPr>
              <a:t> </a:t>
            </a:r>
            <a:endParaRPr sz="1100">
              <a:solidFill>
                <a:schemeClr val="dk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7"/>
          <p:cNvSpPr txBox="1"/>
          <p:nvPr>
            <p:ph type="title"/>
          </p:nvPr>
        </p:nvSpPr>
        <p:spPr>
          <a:xfrm>
            <a:off x="53490" y="311162"/>
            <a:ext cx="4353000" cy="858300"/>
          </a:xfrm>
          <a:prstGeom prst="rect">
            <a:avLst/>
          </a:prstGeom>
          <a:no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Clr>
                <a:schemeClr val="accent2"/>
              </a:buClr>
              <a:buSzPct val="92000"/>
              <a:buFont typeface="Montserrat Black"/>
              <a:buNone/>
            </a:pPr>
            <a:r>
              <a:rPr lang="en" sz="2500"/>
              <a:t>Example:</a:t>
            </a:r>
            <a:endParaRPr sz="2500"/>
          </a:p>
          <a:p>
            <a:pPr indent="0" lvl="0" marL="0" rtl="0" algn="l">
              <a:lnSpc>
                <a:spcPct val="90000"/>
              </a:lnSpc>
              <a:spcBef>
                <a:spcPts val="0"/>
              </a:spcBef>
              <a:spcAft>
                <a:spcPts val="0"/>
              </a:spcAft>
              <a:buClr>
                <a:schemeClr val="accent2"/>
              </a:buClr>
              <a:buSzPct val="100000"/>
              <a:buFont typeface="Montserrat Black"/>
              <a:buNone/>
            </a:pPr>
            <a:r>
              <a:rPr lang="en" sz="2300"/>
              <a:t>EOV Data to DwC</a:t>
            </a:r>
            <a:r>
              <a:rPr lang="en" sz="2300">
                <a:solidFill>
                  <a:srgbClr val="707612"/>
                </a:solidFill>
              </a:rPr>
              <a:t> </a:t>
            </a:r>
            <a:r>
              <a:rPr lang="en" sz="2300">
                <a:solidFill>
                  <a:srgbClr val="AAB310"/>
                </a:solidFill>
              </a:rPr>
              <a:t>Event table</a:t>
            </a:r>
            <a:endParaRPr sz="2300">
              <a:solidFill>
                <a:srgbClr val="AAB310"/>
              </a:solidFill>
            </a:endParaRPr>
          </a:p>
          <a:p>
            <a:pPr indent="0" lvl="0" marL="0" rtl="0" algn="l">
              <a:lnSpc>
                <a:spcPct val="90000"/>
              </a:lnSpc>
              <a:spcBef>
                <a:spcPts val="0"/>
              </a:spcBef>
              <a:spcAft>
                <a:spcPts val="0"/>
              </a:spcAft>
              <a:buClr>
                <a:schemeClr val="accent2"/>
              </a:buClr>
              <a:buSzPct val="92000"/>
              <a:buFont typeface="Montserrat Black"/>
              <a:buNone/>
            </a:pPr>
            <a:r>
              <a:rPr lang="en" sz="2500"/>
              <a:t> </a:t>
            </a:r>
            <a:endParaRPr sz="3300"/>
          </a:p>
        </p:txBody>
      </p:sp>
      <p:pic>
        <p:nvPicPr>
          <p:cNvPr id="624" name="Google Shape;624;p77"/>
          <p:cNvPicPr preferRelativeResize="0"/>
          <p:nvPr/>
        </p:nvPicPr>
        <p:blipFill>
          <a:blip r:embed="rId3">
            <a:alphaModFix/>
          </a:blip>
          <a:stretch>
            <a:fillRect/>
          </a:stretch>
        </p:blipFill>
        <p:spPr>
          <a:xfrm>
            <a:off x="8199879" y="4225687"/>
            <a:ext cx="1337354" cy="1256965"/>
          </a:xfrm>
          <a:prstGeom prst="rect">
            <a:avLst/>
          </a:prstGeom>
          <a:noFill/>
          <a:ln>
            <a:noFill/>
          </a:ln>
        </p:spPr>
      </p:pic>
      <p:pic>
        <p:nvPicPr>
          <p:cNvPr id="625" name="Google Shape;625;p77"/>
          <p:cNvPicPr preferRelativeResize="0"/>
          <p:nvPr/>
        </p:nvPicPr>
        <p:blipFill>
          <a:blip r:embed="rId4">
            <a:alphaModFix/>
          </a:blip>
          <a:stretch>
            <a:fillRect/>
          </a:stretch>
        </p:blipFill>
        <p:spPr>
          <a:xfrm>
            <a:off x="-296053" y="4362826"/>
            <a:ext cx="1337354" cy="1154688"/>
          </a:xfrm>
          <a:prstGeom prst="rect">
            <a:avLst/>
          </a:prstGeom>
          <a:noFill/>
          <a:ln>
            <a:noFill/>
          </a:ln>
        </p:spPr>
      </p:pic>
      <p:sp>
        <p:nvSpPr>
          <p:cNvPr id="626" name="Google Shape;626;p77"/>
          <p:cNvSpPr txBox="1"/>
          <p:nvPr/>
        </p:nvSpPr>
        <p:spPr>
          <a:xfrm>
            <a:off x="677399" y="4808430"/>
            <a:ext cx="6544200" cy="3678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300">
                <a:solidFill>
                  <a:schemeClr val="lt1"/>
                </a:solidFill>
                <a:latin typeface="Montserrat"/>
                <a:ea typeface="Montserrat"/>
                <a:cs typeface="Montserrat"/>
                <a:sym typeface="Montserrat"/>
              </a:rPr>
              <a:t>Based on: </a:t>
            </a:r>
            <a:r>
              <a:rPr lang="en" sz="1100" u="sng">
                <a:solidFill>
                  <a:schemeClr val="lt1"/>
                </a:solidFill>
                <a:latin typeface="Montserrat"/>
                <a:ea typeface="Montserrat"/>
                <a:cs typeface="Montserrat"/>
                <a:sym typeface="Montserrat"/>
                <a:hlinkClick r:id="rId5">
                  <a:extLst>
                    <a:ext uri="{A12FA001-AC4F-418D-AE19-62706E023703}">
                      <ahyp:hlinkClr val="tx"/>
                    </a:ext>
                  </a:extLst>
                </a:hlinkClick>
              </a:rPr>
              <a:t>https://ipt.iobis.org/caribbeanobis/resource?r=seagrasssurvey_colombia</a:t>
            </a:r>
            <a:r>
              <a:rPr lang="en" sz="1100">
                <a:solidFill>
                  <a:schemeClr val="lt1"/>
                </a:solidFill>
                <a:latin typeface="Montserrat"/>
                <a:ea typeface="Montserrat"/>
                <a:cs typeface="Montserrat"/>
                <a:sym typeface="Montserrat"/>
              </a:rPr>
              <a:t> </a:t>
            </a:r>
            <a:endParaRPr sz="1100">
              <a:solidFill>
                <a:schemeClr val="lt1"/>
              </a:solidFill>
              <a:latin typeface="Montserrat"/>
              <a:ea typeface="Montserrat"/>
              <a:cs typeface="Montserrat"/>
              <a:sym typeface="Montserrat"/>
            </a:endParaRPr>
          </a:p>
        </p:txBody>
      </p:sp>
      <p:pic>
        <p:nvPicPr>
          <p:cNvPr id="627" name="Google Shape;627;p77"/>
          <p:cNvPicPr preferRelativeResize="0"/>
          <p:nvPr/>
        </p:nvPicPr>
        <p:blipFill>
          <a:blip r:embed="rId6">
            <a:alphaModFix/>
          </a:blip>
          <a:stretch>
            <a:fillRect/>
          </a:stretch>
        </p:blipFill>
        <p:spPr>
          <a:xfrm>
            <a:off x="0" y="965126"/>
            <a:ext cx="9143378" cy="1500085"/>
          </a:xfrm>
          <a:prstGeom prst="rect">
            <a:avLst/>
          </a:prstGeom>
          <a:noFill/>
          <a:ln>
            <a:noFill/>
          </a:ln>
        </p:spPr>
      </p:pic>
      <p:pic>
        <p:nvPicPr>
          <p:cNvPr id="628" name="Google Shape;628;p77"/>
          <p:cNvPicPr preferRelativeResize="0"/>
          <p:nvPr/>
        </p:nvPicPr>
        <p:blipFill rotWithShape="1">
          <a:blip r:embed="rId7">
            <a:alphaModFix/>
          </a:blip>
          <a:srcRect b="0" l="0" r="2334" t="0"/>
          <a:stretch/>
        </p:blipFill>
        <p:spPr>
          <a:xfrm>
            <a:off x="0" y="3072404"/>
            <a:ext cx="9144000" cy="1179652"/>
          </a:xfrm>
          <a:prstGeom prst="rect">
            <a:avLst/>
          </a:prstGeom>
          <a:noFill/>
          <a:ln>
            <a:noFill/>
          </a:ln>
        </p:spPr>
      </p:pic>
      <p:sp>
        <p:nvSpPr>
          <p:cNvPr id="629" name="Google Shape;629;p77"/>
          <p:cNvSpPr/>
          <p:nvPr/>
        </p:nvSpPr>
        <p:spPr>
          <a:xfrm>
            <a:off x="-68" y="968078"/>
            <a:ext cx="9144000" cy="1548000"/>
          </a:xfrm>
          <a:prstGeom prst="rect">
            <a:avLst/>
          </a:prstGeom>
          <a:solidFill>
            <a:srgbClr val="FFFFFF">
              <a:alpha val="26420"/>
            </a:srgbClr>
          </a:solidFill>
          <a:ln>
            <a:noFill/>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630" name="Google Shape;630;p77"/>
          <p:cNvSpPr/>
          <p:nvPr/>
        </p:nvSpPr>
        <p:spPr>
          <a:xfrm>
            <a:off x="4437800" y="2422157"/>
            <a:ext cx="375300" cy="643500"/>
          </a:xfrm>
          <a:prstGeom prst="downArrow">
            <a:avLst>
              <a:gd fmla="val 50000" name="adj1"/>
              <a:gd fmla="val 50000" name="adj2"/>
            </a:avLst>
          </a:prstGeom>
          <a:solidFill>
            <a:srgbClr val="AAB310"/>
          </a:solidFill>
          <a:ln>
            <a:noFill/>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78"/>
          <p:cNvPicPr preferRelativeResize="0"/>
          <p:nvPr/>
        </p:nvPicPr>
        <p:blipFill>
          <a:blip r:embed="rId3">
            <a:alphaModFix/>
          </a:blip>
          <a:stretch>
            <a:fillRect/>
          </a:stretch>
        </p:blipFill>
        <p:spPr>
          <a:xfrm>
            <a:off x="0" y="3185773"/>
            <a:ext cx="9143378" cy="1317030"/>
          </a:xfrm>
          <a:prstGeom prst="rect">
            <a:avLst/>
          </a:prstGeom>
          <a:noFill/>
          <a:ln>
            <a:noFill/>
          </a:ln>
        </p:spPr>
      </p:pic>
      <p:pic>
        <p:nvPicPr>
          <p:cNvPr id="637" name="Google Shape;637;p78"/>
          <p:cNvPicPr preferRelativeResize="0"/>
          <p:nvPr/>
        </p:nvPicPr>
        <p:blipFill>
          <a:blip r:embed="rId4">
            <a:alphaModFix/>
          </a:blip>
          <a:stretch>
            <a:fillRect/>
          </a:stretch>
        </p:blipFill>
        <p:spPr>
          <a:xfrm>
            <a:off x="70582" y="928383"/>
            <a:ext cx="9009211" cy="2228310"/>
          </a:xfrm>
          <a:prstGeom prst="rect">
            <a:avLst/>
          </a:prstGeom>
          <a:noFill/>
          <a:ln>
            <a:noFill/>
          </a:ln>
        </p:spPr>
      </p:pic>
      <p:sp>
        <p:nvSpPr>
          <p:cNvPr id="638" name="Google Shape;638;p78"/>
          <p:cNvSpPr txBox="1"/>
          <p:nvPr>
            <p:ph type="title"/>
          </p:nvPr>
        </p:nvSpPr>
        <p:spPr>
          <a:xfrm>
            <a:off x="53490" y="311162"/>
            <a:ext cx="5458800" cy="858300"/>
          </a:xfrm>
          <a:prstGeom prst="rect">
            <a:avLst/>
          </a:prstGeom>
          <a:no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Clr>
                <a:schemeClr val="accent2"/>
              </a:buClr>
              <a:buSzPct val="92000"/>
              <a:buFont typeface="Montserrat Black"/>
              <a:buNone/>
            </a:pPr>
            <a:r>
              <a:rPr lang="en" sz="2500"/>
              <a:t>Example:</a:t>
            </a:r>
            <a:endParaRPr sz="2500"/>
          </a:p>
          <a:p>
            <a:pPr indent="0" lvl="0" marL="0" rtl="0" algn="l">
              <a:lnSpc>
                <a:spcPct val="90000"/>
              </a:lnSpc>
              <a:spcBef>
                <a:spcPts val="0"/>
              </a:spcBef>
              <a:spcAft>
                <a:spcPts val="0"/>
              </a:spcAft>
              <a:buClr>
                <a:schemeClr val="accent2"/>
              </a:buClr>
              <a:buSzPct val="100000"/>
              <a:buFont typeface="Montserrat Black"/>
              <a:buNone/>
            </a:pPr>
            <a:r>
              <a:rPr lang="en" sz="2300"/>
              <a:t>EOV Data to DwC</a:t>
            </a:r>
            <a:r>
              <a:rPr lang="en" sz="2300">
                <a:solidFill>
                  <a:srgbClr val="707612"/>
                </a:solidFill>
              </a:rPr>
              <a:t> </a:t>
            </a:r>
            <a:r>
              <a:rPr lang="en" sz="2300">
                <a:solidFill>
                  <a:srgbClr val="AAB310"/>
                </a:solidFill>
              </a:rPr>
              <a:t>Occurrence table</a:t>
            </a:r>
            <a:endParaRPr sz="2300">
              <a:solidFill>
                <a:srgbClr val="AAB310"/>
              </a:solidFill>
            </a:endParaRPr>
          </a:p>
          <a:p>
            <a:pPr indent="0" lvl="0" marL="0" rtl="0" algn="l">
              <a:lnSpc>
                <a:spcPct val="90000"/>
              </a:lnSpc>
              <a:spcBef>
                <a:spcPts val="0"/>
              </a:spcBef>
              <a:spcAft>
                <a:spcPts val="0"/>
              </a:spcAft>
              <a:buClr>
                <a:schemeClr val="accent2"/>
              </a:buClr>
              <a:buSzPct val="92000"/>
              <a:buFont typeface="Montserrat Black"/>
              <a:buNone/>
            </a:pPr>
            <a:r>
              <a:rPr lang="en" sz="2500"/>
              <a:t> </a:t>
            </a:r>
            <a:endParaRPr sz="3300"/>
          </a:p>
        </p:txBody>
      </p:sp>
      <p:sp>
        <p:nvSpPr>
          <p:cNvPr id="639" name="Google Shape;639;p78"/>
          <p:cNvSpPr txBox="1"/>
          <p:nvPr/>
        </p:nvSpPr>
        <p:spPr>
          <a:xfrm>
            <a:off x="677399" y="4808430"/>
            <a:ext cx="6544200" cy="3678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300">
                <a:solidFill>
                  <a:schemeClr val="lt1"/>
                </a:solidFill>
                <a:latin typeface="Montserrat"/>
                <a:ea typeface="Montserrat"/>
                <a:cs typeface="Montserrat"/>
                <a:sym typeface="Montserrat"/>
              </a:rPr>
              <a:t>Based on: </a:t>
            </a:r>
            <a:r>
              <a:rPr lang="en" sz="1100" u="sng">
                <a:solidFill>
                  <a:schemeClr val="lt1"/>
                </a:solidFill>
                <a:latin typeface="Montserrat"/>
                <a:ea typeface="Montserrat"/>
                <a:cs typeface="Montserrat"/>
                <a:sym typeface="Montserrat"/>
                <a:hlinkClick r:id="rId5">
                  <a:extLst>
                    <a:ext uri="{A12FA001-AC4F-418D-AE19-62706E023703}">
                      <ahyp:hlinkClr val="tx"/>
                    </a:ext>
                  </a:extLst>
                </a:hlinkClick>
              </a:rPr>
              <a:t>https://ipt.iobis.org/caribbeanobis/resource?r=seagrasssurvey_colombia</a:t>
            </a:r>
            <a:r>
              <a:rPr lang="en" sz="1100">
                <a:solidFill>
                  <a:schemeClr val="lt1"/>
                </a:solidFill>
                <a:latin typeface="Montserrat"/>
                <a:ea typeface="Montserrat"/>
                <a:cs typeface="Montserrat"/>
                <a:sym typeface="Montserrat"/>
              </a:rPr>
              <a:t> </a:t>
            </a:r>
            <a:endParaRPr sz="1100">
              <a:solidFill>
                <a:schemeClr val="lt1"/>
              </a:solidFill>
              <a:latin typeface="Montserrat"/>
              <a:ea typeface="Montserrat"/>
              <a:cs typeface="Montserrat"/>
              <a:sym typeface="Montserrat"/>
            </a:endParaRPr>
          </a:p>
        </p:txBody>
      </p:sp>
      <p:pic>
        <p:nvPicPr>
          <p:cNvPr id="640" name="Google Shape;640;p78"/>
          <p:cNvPicPr preferRelativeResize="0"/>
          <p:nvPr/>
        </p:nvPicPr>
        <p:blipFill>
          <a:blip r:embed="rId6">
            <a:alphaModFix/>
          </a:blip>
          <a:stretch>
            <a:fillRect/>
          </a:stretch>
        </p:blipFill>
        <p:spPr>
          <a:xfrm>
            <a:off x="8199879" y="4225687"/>
            <a:ext cx="1337354" cy="1256965"/>
          </a:xfrm>
          <a:prstGeom prst="rect">
            <a:avLst/>
          </a:prstGeom>
          <a:noFill/>
          <a:ln>
            <a:noFill/>
          </a:ln>
        </p:spPr>
      </p:pic>
      <p:pic>
        <p:nvPicPr>
          <p:cNvPr id="641" name="Google Shape;641;p78"/>
          <p:cNvPicPr preferRelativeResize="0"/>
          <p:nvPr/>
        </p:nvPicPr>
        <p:blipFill>
          <a:blip r:embed="rId7">
            <a:alphaModFix/>
          </a:blip>
          <a:stretch>
            <a:fillRect/>
          </a:stretch>
        </p:blipFill>
        <p:spPr>
          <a:xfrm>
            <a:off x="-296053" y="4362826"/>
            <a:ext cx="1337354" cy="1154688"/>
          </a:xfrm>
          <a:prstGeom prst="rect">
            <a:avLst/>
          </a:prstGeom>
          <a:noFill/>
          <a:ln>
            <a:noFill/>
          </a:ln>
        </p:spPr>
      </p:pic>
      <p:sp>
        <p:nvSpPr>
          <p:cNvPr id="642" name="Google Shape;642;p78"/>
          <p:cNvSpPr/>
          <p:nvPr/>
        </p:nvSpPr>
        <p:spPr>
          <a:xfrm>
            <a:off x="-68" y="898941"/>
            <a:ext cx="9144000" cy="2286900"/>
          </a:xfrm>
          <a:prstGeom prst="rect">
            <a:avLst/>
          </a:prstGeom>
          <a:solidFill>
            <a:srgbClr val="FFFFFF">
              <a:alpha val="26420"/>
            </a:srgbClr>
          </a:solidFill>
          <a:ln>
            <a:noFill/>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643" name="Google Shape;643;p78"/>
          <p:cNvSpPr/>
          <p:nvPr/>
        </p:nvSpPr>
        <p:spPr>
          <a:xfrm>
            <a:off x="4028983" y="2868554"/>
            <a:ext cx="314700" cy="542700"/>
          </a:xfrm>
          <a:prstGeom prst="downArrow">
            <a:avLst>
              <a:gd fmla="val 50000" name="adj1"/>
              <a:gd fmla="val 50000" name="adj2"/>
            </a:avLst>
          </a:prstGeom>
          <a:solidFill>
            <a:srgbClr val="AAB310"/>
          </a:solidFill>
          <a:ln>
            <a:noFill/>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79"/>
          <p:cNvPicPr preferRelativeResize="0"/>
          <p:nvPr/>
        </p:nvPicPr>
        <p:blipFill>
          <a:blip r:embed="rId3">
            <a:alphaModFix/>
          </a:blip>
          <a:stretch>
            <a:fillRect/>
          </a:stretch>
        </p:blipFill>
        <p:spPr>
          <a:xfrm>
            <a:off x="0" y="2397344"/>
            <a:ext cx="9143383" cy="2065399"/>
          </a:xfrm>
          <a:prstGeom prst="rect">
            <a:avLst/>
          </a:prstGeom>
          <a:noFill/>
          <a:ln>
            <a:noFill/>
          </a:ln>
        </p:spPr>
      </p:pic>
      <p:sp>
        <p:nvSpPr>
          <p:cNvPr id="650" name="Google Shape;650;p79"/>
          <p:cNvSpPr txBox="1"/>
          <p:nvPr>
            <p:ph type="title"/>
          </p:nvPr>
        </p:nvSpPr>
        <p:spPr>
          <a:xfrm>
            <a:off x="53490" y="311162"/>
            <a:ext cx="5458800" cy="858300"/>
          </a:xfrm>
          <a:prstGeom prst="rect">
            <a:avLst/>
          </a:prstGeom>
          <a:no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Clr>
                <a:schemeClr val="accent2"/>
              </a:buClr>
              <a:buSzPct val="92000"/>
              <a:buFont typeface="Montserrat Black"/>
              <a:buNone/>
            </a:pPr>
            <a:r>
              <a:rPr lang="en" sz="2500"/>
              <a:t>Example:</a:t>
            </a:r>
            <a:endParaRPr sz="2500"/>
          </a:p>
          <a:p>
            <a:pPr indent="0" lvl="0" marL="0" rtl="0" algn="l">
              <a:lnSpc>
                <a:spcPct val="90000"/>
              </a:lnSpc>
              <a:spcBef>
                <a:spcPts val="0"/>
              </a:spcBef>
              <a:spcAft>
                <a:spcPts val="0"/>
              </a:spcAft>
              <a:buClr>
                <a:schemeClr val="accent2"/>
              </a:buClr>
              <a:buSzPct val="100000"/>
              <a:buFont typeface="Montserrat Black"/>
              <a:buNone/>
            </a:pPr>
            <a:r>
              <a:rPr lang="en" sz="2300"/>
              <a:t>EOV Data to DwC</a:t>
            </a:r>
            <a:r>
              <a:rPr lang="en" sz="2300">
                <a:solidFill>
                  <a:srgbClr val="707612"/>
                </a:solidFill>
              </a:rPr>
              <a:t> </a:t>
            </a:r>
            <a:r>
              <a:rPr lang="en" sz="2300">
                <a:solidFill>
                  <a:srgbClr val="AAB310"/>
                </a:solidFill>
              </a:rPr>
              <a:t>eMoF table</a:t>
            </a:r>
            <a:endParaRPr sz="2300">
              <a:solidFill>
                <a:srgbClr val="AAB310"/>
              </a:solidFill>
            </a:endParaRPr>
          </a:p>
          <a:p>
            <a:pPr indent="0" lvl="0" marL="0" rtl="0" algn="l">
              <a:lnSpc>
                <a:spcPct val="90000"/>
              </a:lnSpc>
              <a:spcBef>
                <a:spcPts val="0"/>
              </a:spcBef>
              <a:spcAft>
                <a:spcPts val="0"/>
              </a:spcAft>
              <a:buClr>
                <a:schemeClr val="accent2"/>
              </a:buClr>
              <a:buSzPct val="92000"/>
              <a:buFont typeface="Montserrat Black"/>
              <a:buNone/>
            </a:pPr>
            <a:r>
              <a:rPr lang="en" sz="2500"/>
              <a:t> </a:t>
            </a:r>
            <a:endParaRPr sz="3300"/>
          </a:p>
        </p:txBody>
      </p:sp>
      <p:sp>
        <p:nvSpPr>
          <p:cNvPr id="651" name="Google Shape;651;p79"/>
          <p:cNvSpPr/>
          <p:nvPr/>
        </p:nvSpPr>
        <p:spPr>
          <a:xfrm>
            <a:off x="4157966" y="2300373"/>
            <a:ext cx="314700" cy="542700"/>
          </a:xfrm>
          <a:prstGeom prst="downArrow">
            <a:avLst>
              <a:gd fmla="val 50000" name="adj1"/>
              <a:gd fmla="val 50000" name="adj2"/>
            </a:avLst>
          </a:prstGeom>
          <a:solidFill>
            <a:srgbClr val="AAB310"/>
          </a:solidFill>
          <a:ln>
            <a:noFill/>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
        <p:nvSpPr>
          <p:cNvPr id="652" name="Google Shape;652;p79"/>
          <p:cNvSpPr txBox="1"/>
          <p:nvPr/>
        </p:nvSpPr>
        <p:spPr>
          <a:xfrm>
            <a:off x="677399" y="4808430"/>
            <a:ext cx="6544200" cy="3678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300">
                <a:solidFill>
                  <a:schemeClr val="lt1"/>
                </a:solidFill>
                <a:latin typeface="Montserrat"/>
                <a:ea typeface="Montserrat"/>
                <a:cs typeface="Montserrat"/>
                <a:sym typeface="Montserrat"/>
              </a:rPr>
              <a:t>Based on: </a:t>
            </a:r>
            <a:r>
              <a:rPr lang="en" sz="1100" u="sng">
                <a:solidFill>
                  <a:schemeClr val="lt1"/>
                </a:solidFill>
                <a:latin typeface="Montserrat"/>
                <a:ea typeface="Montserrat"/>
                <a:cs typeface="Montserrat"/>
                <a:sym typeface="Montserrat"/>
                <a:hlinkClick r:id="rId4">
                  <a:extLst>
                    <a:ext uri="{A12FA001-AC4F-418D-AE19-62706E023703}">
                      <ahyp:hlinkClr val="tx"/>
                    </a:ext>
                  </a:extLst>
                </a:hlinkClick>
              </a:rPr>
              <a:t>https://ipt.iobis.org/caribbeanobis/resource?r=seagrasssurvey_colombia</a:t>
            </a:r>
            <a:r>
              <a:rPr lang="en" sz="1100">
                <a:solidFill>
                  <a:schemeClr val="lt1"/>
                </a:solidFill>
                <a:latin typeface="Montserrat"/>
                <a:ea typeface="Montserrat"/>
                <a:cs typeface="Montserrat"/>
                <a:sym typeface="Montserrat"/>
              </a:rPr>
              <a:t> </a:t>
            </a:r>
            <a:endParaRPr sz="1100">
              <a:solidFill>
                <a:schemeClr val="lt1"/>
              </a:solidFill>
              <a:latin typeface="Montserrat"/>
              <a:ea typeface="Montserrat"/>
              <a:cs typeface="Montserrat"/>
              <a:sym typeface="Montserrat"/>
            </a:endParaRPr>
          </a:p>
        </p:txBody>
      </p:sp>
      <p:pic>
        <p:nvPicPr>
          <p:cNvPr id="653" name="Google Shape;653;p79"/>
          <p:cNvPicPr preferRelativeResize="0"/>
          <p:nvPr/>
        </p:nvPicPr>
        <p:blipFill>
          <a:blip r:embed="rId5">
            <a:alphaModFix/>
          </a:blip>
          <a:stretch>
            <a:fillRect/>
          </a:stretch>
        </p:blipFill>
        <p:spPr>
          <a:xfrm>
            <a:off x="8199879" y="4225687"/>
            <a:ext cx="1337354" cy="1256965"/>
          </a:xfrm>
          <a:prstGeom prst="rect">
            <a:avLst/>
          </a:prstGeom>
          <a:noFill/>
          <a:ln>
            <a:noFill/>
          </a:ln>
        </p:spPr>
      </p:pic>
      <p:pic>
        <p:nvPicPr>
          <p:cNvPr id="654" name="Google Shape;654;p79"/>
          <p:cNvPicPr preferRelativeResize="0"/>
          <p:nvPr/>
        </p:nvPicPr>
        <p:blipFill>
          <a:blip r:embed="rId6">
            <a:alphaModFix/>
          </a:blip>
          <a:stretch>
            <a:fillRect/>
          </a:stretch>
        </p:blipFill>
        <p:spPr>
          <a:xfrm>
            <a:off x="-296053" y="4362826"/>
            <a:ext cx="1337354" cy="1154688"/>
          </a:xfrm>
          <a:prstGeom prst="rect">
            <a:avLst/>
          </a:prstGeom>
          <a:noFill/>
          <a:ln>
            <a:noFill/>
          </a:ln>
        </p:spPr>
      </p:pic>
      <p:pic>
        <p:nvPicPr>
          <p:cNvPr id="655" name="Google Shape;655;p79"/>
          <p:cNvPicPr preferRelativeResize="0"/>
          <p:nvPr/>
        </p:nvPicPr>
        <p:blipFill>
          <a:blip r:embed="rId7">
            <a:alphaModFix/>
          </a:blip>
          <a:stretch>
            <a:fillRect/>
          </a:stretch>
        </p:blipFill>
        <p:spPr>
          <a:xfrm>
            <a:off x="0" y="937062"/>
            <a:ext cx="9143383" cy="1282956"/>
          </a:xfrm>
          <a:prstGeom prst="rect">
            <a:avLst/>
          </a:prstGeom>
          <a:noFill/>
          <a:ln>
            <a:noFill/>
          </a:ln>
        </p:spPr>
      </p:pic>
      <p:sp>
        <p:nvSpPr>
          <p:cNvPr id="656" name="Google Shape;656;p79"/>
          <p:cNvSpPr/>
          <p:nvPr/>
        </p:nvSpPr>
        <p:spPr>
          <a:xfrm>
            <a:off x="-68" y="937071"/>
            <a:ext cx="9144000" cy="1314000"/>
          </a:xfrm>
          <a:prstGeom prst="rect">
            <a:avLst/>
          </a:prstGeom>
          <a:solidFill>
            <a:srgbClr val="FFFFFF">
              <a:alpha val="26420"/>
            </a:srgbClr>
          </a:solidFill>
          <a:ln>
            <a:noFill/>
          </a:ln>
        </p:spPr>
        <p:txBody>
          <a:bodyPr anchorCtr="0" anchor="ctr" bIns="82950" lIns="82950" spcFirstLastPara="1" rIns="82950" wrap="square" tIns="82950">
            <a:noAutofit/>
          </a:bodyPr>
          <a:lstStyle/>
          <a:p>
            <a:pPr indent="0" lvl="0" marL="0" rtl="0" algn="ctr">
              <a:spcBef>
                <a:spcPts val="0"/>
              </a:spcBef>
              <a:spcAft>
                <a:spcPts val="0"/>
              </a:spcAft>
              <a:buNone/>
            </a:pPr>
            <a:r>
              <a:t/>
            </a:r>
            <a:endParaRPr sz="13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80"/>
          <p:cNvSpPr txBox="1"/>
          <p:nvPr>
            <p:ph type="title"/>
          </p:nvPr>
        </p:nvSpPr>
        <p:spPr>
          <a:xfrm>
            <a:off x="278382" y="334095"/>
            <a:ext cx="4500600" cy="1657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BioEcoOcean Field Data Template</a:t>
            </a:r>
            <a:endParaRPr/>
          </a:p>
        </p:txBody>
      </p:sp>
      <p:sp>
        <p:nvSpPr>
          <p:cNvPr id="662" name="Google Shape;662;p80"/>
          <p:cNvSpPr txBox="1"/>
          <p:nvPr>
            <p:ph idx="1" type="body"/>
          </p:nvPr>
        </p:nvSpPr>
        <p:spPr>
          <a:xfrm>
            <a:off x="249800" y="3713102"/>
            <a:ext cx="4557900" cy="7206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Montserrat"/>
              <a:buNone/>
            </a:pPr>
            <a:r>
              <a:rPr b="0" i="0" lang="en" sz="2200" u="none" cap="none" strike="noStrike">
                <a:solidFill>
                  <a:schemeClr val="dk1"/>
                </a:solidFill>
                <a:latin typeface="Montserrat"/>
                <a:ea typeface="Montserrat"/>
                <a:cs typeface="Montserrat"/>
                <a:sym typeface="Montserrat"/>
              </a:rPr>
              <a:t>Template uses </a:t>
            </a:r>
            <a:r>
              <a:rPr b="1" i="0" lang="en" sz="2200" u="none" cap="none" strike="noStrike">
                <a:solidFill>
                  <a:schemeClr val="dk1"/>
                </a:solidFill>
                <a:latin typeface="Montserrat"/>
                <a:ea typeface="Montserrat"/>
                <a:cs typeface="Montserrat"/>
                <a:sym typeface="Montserrat"/>
              </a:rPr>
              <a:t>button macros</a:t>
            </a:r>
            <a:r>
              <a:rPr b="0" i="0" lang="en" sz="2200" u="none" cap="none" strike="noStrike">
                <a:solidFill>
                  <a:schemeClr val="dk1"/>
                </a:solidFill>
                <a:latin typeface="Montserrat"/>
                <a:ea typeface="Montserrat"/>
                <a:cs typeface="Montserrat"/>
                <a:sym typeface="Montserrat"/>
              </a:rPr>
              <a:t> to facilitate alignment to DwC</a:t>
            </a:r>
            <a:endParaRPr b="0" i="0" sz="2200" u="none" cap="none" strike="noStrike">
              <a:solidFill>
                <a:schemeClr val="dk1"/>
              </a:solidFill>
              <a:latin typeface="Montserrat"/>
              <a:ea typeface="Montserrat"/>
              <a:cs typeface="Montserrat"/>
              <a:sym typeface="Montserrat"/>
            </a:endParaRPr>
          </a:p>
        </p:txBody>
      </p:sp>
      <p:pic>
        <p:nvPicPr>
          <p:cNvPr id="663" name="Google Shape;663;p80"/>
          <p:cNvPicPr preferRelativeResize="0"/>
          <p:nvPr/>
        </p:nvPicPr>
        <p:blipFill rotWithShape="1">
          <a:blip r:embed="rId3">
            <a:alphaModFix/>
          </a:blip>
          <a:srcRect b="0" l="0" r="0" t="0"/>
          <a:stretch/>
        </p:blipFill>
        <p:spPr>
          <a:xfrm>
            <a:off x="4590020" y="334085"/>
            <a:ext cx="4186043" cy="3940527"/>
          </a:xfrm>
          <a:prstGeom prst="rect">
            <a:avLst/>
          </a:prstGeom>
          <a:noFill/>
          <a:ln>
            <a:noFill/>
          </a:ln>
        </p:spPr>
      </p:pic>
      <p:sp>
        <p:nvSpPr>
          <p:cNvPr id="664" name="Google Shape;664;p80"/>
          <p:cNvSpPr txBox="1"/>
          <p:nvPr/>
        </p:nvSpPr>
        <p:spPr>
          <a:xfrm>
            <a:off x="181815" y="3127024"/>
            <a:ext cx="4149600" cy="721800"/>
          </a:xfrm>
          <a:prstGeom prst="rect">
            <a:avLst/>
          </a:prstGeom>
          <a:noFill/>
          <a:ln>
            <a:noFill/>
          </a:ln>
        </p:spPr>
        <p:txBody>
          <a:bodyPr anchorCtr="0" anchor="t" bIns="82950" lIns="82950" spcFirstLastPara="1" rIns="82950" wrap="square" tIns="82950">
            <a:spAutoFit/>
          </a:bodyPr>
          <a:lstStyle/>
          <a:p>
            <a:pPr indent="0" lvl="0" marL="0" rtl="0" algn="l">
              <a:lnSpc>
                <a:spcPct val="90000"/>
              </a:lnSpc>
              <a:spcBef>
                <a:spcPts val="0"/>
              </a:spcBef>
              <a:spcAft>
                <a:spcPts val="0"/>
              </a:spcAft>
              <a:buNone/>
            </a:pPr>
            <a:r>
              <a:rPr lang="en" sz="4000">
                <a:solidFill>
                  <a:schemeClr val="dk1"/>
                </a:solidFill>
                <a:latin typeface="Montserrat Black"/>
                <a:ea typeface="Montserrat Black"/>
                <a:cs typeface="Montserrat Black"/>
                <a:sym typeface="Montserrat Black"/>
              </a:rPr>
              <a:t>DwC Schema</a:t>
            </a:r>
            <a:endParaRPr sz="4000">
              <a:solidFill>
                <a:schemeClr val="dk1"/>
              </a:solidFill>
              <a:latin typeface="Montserrat Black"/>
              <a:ea typeface="Montserrat Black"/>
              <a:cs typeface="Montserrat Black"/>
              <a:sym typeface="Montserrat Black"/>
            </a:endParaRPr>
          </a:p>
        </p:txBody>
      </p:sp>
      <p:pic>
        <p:nvPicPr>
          <p:cNvPr id="665" name="Google Shape;665;p80"/>
          <p:cNvPicPr preferRelativeResize="0"/>
          <p:nvPr/>
        </p:nvPicPr>
        <p:blipFill>
          <a:blip r:embed="rId4">
            <a:alphaModFix/>
          </a:blip>
          <a:stretch>
            <a:fillRect/>
          </a:stretch>
        </p:blipFill>
        <p:spPr>
          <a:xfrm rot="-4454133">
            <a:off x="1313187" y="2020586"/>
            <a:ext cx="1306517" cy="1306609"/>
          </a:xfrm>
          <a:prstGeom prst="rect">
            <a:avLst/>
          </a:prstGeom>
          <a:noFill/>
          <a:ln>
            <a:noFill/>
          </a:ln>
        </p:spPr>
      </p:pic>
      <p:sp>
        <p:nvSpPr>
          <p:cNvPr id="666" name="Google Shape;666;p80"/>
          <p:cNvSpPr txBox="1"/>
          <p:nvPr/>
        </p:nvSpPr>
        <p:spPr>
          <a:xfrm>
            <a:off x="4511697" y="667450"/>
            <a:ext cx="3372600" cy="333900"/>
          </a:xfrm>
          <a:prstGeom prst="rect">
            <a:avLst/>
          </a:prstGeom>
          <a:noFill/>
          <a:ln>
            <a:noFill/>
          </a:ln>
        </p:spPr>
        <p:txBody>
          <a:bodyPr anchorCtr="0" anchor="t" bIns="82950" lIns="82950" spcFirstLastPara="1" rIns="82950" wrap="square" tIns="82950">
            <a:spAutoFit/>
          </a:bodyPr>
          <a:lstStyle/>
          <a:p>
            <a:pPr indent="0" lvl="0" marL="0" rtl="0" algn="l">
              <a:lnSpc>
                <a:spcPct val="90000"/>
              </a:lnSpc>
              <a:spcBef>
                <a:spcPts val="0"/>
              </a:spcBef>
              <a:spcAft>
                <a:spcPts val="0"/>
              </a:spcAft>
              <a:buNone/>
            </a:pPr>
            <a:r>
              <a:rPr b="1" lang="en" sz="1200">
                <a:solidFill>
                  <a:srgbClr val="980000"/>
                </a:solidFill>
                <a:latin typeface="Montserrat"/>
                <a:ea typeface="Montserrat"/>
                <a:cs typeface="Montserrat"/>
                <a:sym typeface="Montserrat"/>
              </a:rPr>
              <a:t>*macros must be enabled</a:t>
            </a:r>
            <a:endParaRPr b="1" sz="1200">
              <a:solidFill>
                <a:srgbClr val="980000"/>
              </a:solidFill>
              <a:latin typeface="Montserrat"/>
              <a:ea typeface="Montserrat"/>
              <a:cs typeface="Montserrat"/>
              <a:sym typeface="Montserrat"/>
            </a:endParaRPr>
          </a:p>
        </p:txBody>
      </p:sp>
      <p:sp>
        <p:nvSpPr>
          <p:cNvPr id="667" name="Google Shape;667;p80"/>
          <p:cNvSpPr txBox="1"/>
          <p:nvPr/>
        </p:nvSpPr>
        <p:spPr>
          <a:xfrm>
            <a:off x="278382" y="4305893"/>
            <a:ext cx="2722200" cy="389100"/>
          </a:xfrm>
          <a:prstGeom prst="rect">
            <a:avLst/>
          </a:prstGeom>
          <a:noFill/>
          <a:ln>
            <a:noFill/>
          </a:ln>
        </p:spPr>
        <p:txBody>
          <a:bodyPr anchorCtr="0" anchor="t" bIns="82950" lIns="82950" spcFirstLastPara="1" rIns="82950" wrap="square" tIns="82950">
            <a:spAutoFit/>
          </a:bodyPr>
          <a:lstStyle/>
          <a:p>
            <a:pPr indent="0" lvl="0" marL="0" rtl="0" algn="l">
              <a:lnSpc>
                <a:spcPct val="90000"/>
              </a:lnSpc>
              <a:spcBef>
                <a:spcPts val="0"/>
              </a:spcBef>
              <a:spcAft>
                <a:spcPts val="0"/>
              </a:spcAft>
              <a:buNone/>
            </a:pPr>
            <a:r>
              <a:rPr i="1" lang="en" sz="1600">
                <a:solidFill>
                  <a:schemeClr val="accent4"/>
                </a:solidFill>
                <a:latin typeface="Montserrat Medium"/>
                <a:ea typeface="Montserrat Medium"/>
                <a:cs typeface="Montserrat Medium"/>
                <a:sym typeface="Montserrat Medium"/>
              </a:rPr>
              <a:t>*In development</a:t>
            </a:r>
            <a:endParaRPr i="1" sz="1600">
              <a:solidFill>
                <a:schemeClr val="accent4"/>
              </a:solidFill>
              <a:latin typeface="Montserrat Medium"/>
              <a:ea typeface="Montserrat Medium"/>
              <a:cs typeface="Montserrat Medium"/>
              <a:sym typeface="Montserrat Medium"/>
            </a:endParaRPr>
          </a:p>
        </p:txBody>
      </p:sp>
      <p:sp>
        <p:nvSpPr>
          <p:cNvPr id="668" name="Google Shape;668;p80"/>
          <p:cNvSpPr txBox="1"/>
          <p:nvPr/>
        </p:nvSpPr>
        <p:spPr>
          <a:xfrm>
            <a:off x="9353149" y="1446406"/>
            <a:ext cx="2340000" cy="8841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0" i="0" lang="en" sz="1300" u="none" cap="none" strike="noStrike">
                <a:solidFill>
                  <a:srgbClr val="1E74AC"/>
                </a:solidFill>
                <a:latin typeface="Montserrat"/>
                <a:ea typeface="Montserrat"/>
                <a:cs typeface="Montserrat"/>
                <a:sym typeface="Montserrat"/>
              </a:rPr>
              <a:t>Many ways to do</a:t>
            </a:r>
            <a:endParaRPr sz="1300"/>
          </a:p>
          <a:p>
            <a:pPr indent="0" lvl="0" marL="0" marR="0" rtl="0" algn="l">
              <a:lnSpc>
                <a:spcPct val="100000"/>
              </a:lnSpc>
              <a:spcBef>
                <a:spcPts val="0"/>
              </a:spcBef>
              <a:spcAft>
                <a:spcPts val="0"/>
              </a:spcAft>
              <a:buNone/>
            </a:pPr>
            <a:r>
              <a:rPr b="0" i="0" lang="en" sz="1300" u="none" cap="none" strike="noStrike">
                <a:solidFill>
                  <a:srgbClr val="1E74AC"/>
                </a:solidFill>
                <a:latin typeface="Montserrat"/>
                <a:ea typeface="Montserrat"/>
                <a:cs typeface="Montserrat"/>
                <a:sym typeface="Montserrat"/>
              </a:rPr>
              <a:t>Other schemas may already exist</a:t>
            </a:r>
            <a:endParaRPr sz="1300"/>
          </a:p>
          <a:p>
            <a:pPr indent="0" lvl="0" marL="0" marR="0" rtl="0" algn="l">
              <a:lnSpc>
                <a:spcPct val="100000"/>
              </a:lnSpc>
              <a:spcBef>
                <a:spcPts val="0"/>
              </a:spcBef>
              <a:spcAft>
                <a:spcPts val="0"/>
              </a:spcAft>
              <a:buNone/>
            </a:pPr>
            <a:r>
              <a:rPr b="0" i="0" lang="en" sz="1300" u="none" cap="none" strike="noStrike">
                <a:solidFill>
                  <a:srgbClr val="1E74AC"/>
                </a:solidFill>
                <a:latin typeface="Montserrat"/>
                <a:ea typeface="Montserrat"/>
                <a:cs typeface="Montserrat"/>
                <a:sym typeface="Montserrat"/>
              </a:rPr>
              <a:t>e.g. seagrass, macroalgae</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81"/>
          <p:cNvPicPr preferRelativeResize="0"/>
          <p:nvPr/>
        </p:nvPicPr>
        <p:blipFill>
          <a:blip r:embed="rId3">
            <a:alphaModFix/>
          </a:blip>
          <a:stretch>
            <a:fillRect/>
          </a:stretch>
        </p:blipFill>
        <p:spPr>
          <a:xfrm>
            <a:off x="187713" y="1539922"/>
            <a:ext cx="2882309" cy="858497"/>
          </a:xfrm>
          <a:prstGeom prst="rect">
            <a:avLst/>
          </a:prstGeom>
          <a:noFill/>
          <a:ln>
            <a:noFill/>
          </a:ln>
        </p:spPr>
      </p:pic>
      <p:sp>
        <p:nvSpPr>
          <p:cNvPr id="675" name="Google Shape;675;p81"/>
          <p:cNvSpPr txBox="1"/>
          <p:nvPr>
            <p:ph type="title"/>
          </p:nvPr>
        </p:nvSpPr>
        <p:spPr>
          <a:xfrm>
            <a:off x="456662" y="386079"/>
            <a:ext cx="8228400" cy="85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000"/>
              <a:t>Formal schema descriptions by EOV</a:t>
            </a:r>
            <a:endParaRPr sz="3000"/>
          </a:p>
        </p:txBody>
      </p:sp>
      <p:pic>
        <p:nvPicPr>
          <p:cNvPr id="676" name="Google Shape;676;p81"/>
          <p:cNvPicPr preferRelativeResize="0"/>
          <p:nvPr/>
        </p:nvPicPr>
        <p:blipFill>
          <a:blip r:embed="rId4">
            <a:alphaModFix/>
          </a:blip>
          <a:stretch>
            <a:fillRect/>
          </a:stretch>
        </p:blipFill>
        <p:spPr>
          <a:xfrm>
            <a:off x="3070215" y="1195291"/>
            <a:ext cx="6073375" cy="3514129"/>
          </a:xfrm>
          <a:prstGeom prst="rect">
            <a:avLst/>
          </a:prstGeom>
          <a:noFill/>
          <a:ln>
            <a:noFill/>
          </a:ln>
        </p:spPr>
      </p:pic>
      <p:pic>
        <p:nvPicPr>
          <p:cNvPr id="677" name="Google Shape;677;p81"/>
          <p:cNvPicPr preferRelativeResize="0"/>
          <p:nvPr/>
        </p:nvPicPr>
        <p:blipFill>
          <a:blip r:embed="rId5">
            <a:alphaModFix/>
          </a:blip>
          <a:stretch>
            <a:fillRect/>
          </a:stretch>
        </p:blipFill>
        <p:spPr>
          <a:xfrm>
            <a:off x="423403" y="2693761"/>
            <a:ext cx="2410952" cy="16198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82"/>
          <p:cNvPicPr preferRelativeResize="0"/>
          <p:nvPr/>
        </p:nvPicPr>
        <p:blipFill>
          <a:blip r:embed="rId3">
            <a:alphaModFix/>
          </a:blip>
          <a:stretch>
            <a:fillRect/>
          </a:stretch>
        </p:blipFill>
        <p:spPr>
          <a:xfrm>
            <a:off x="423369" y="496866"/>
            <a:ext cx="8296699" cy="4646635"/>
          </a:xfrm>
          <a:prstGeom prst="rect">
            <a:avLst/>
          </a:prstGeom>
          <a:noFill/>
          <a:ln>
            <a:noFill/>
          </a:ln>
        </p:spPr>
      </p:pic>
      <p:sp>
        <p:nvSpPr>
          <p:cNvPr id="684" name="Google Shape;684;p82"/>
          <p:cNvSpPr txBox="1"/>
          <p:nvPr/>
        </p:nvSpPr>
        <p:spPr>
          <a:xfrm>
            <a:off x="2531624" y="173825"/>
            <a:ext cx="4376400" cy="3678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b="1" lang="en" sz="1300" u="sng">
                <a:solidFill>
                  <a:schemeClr val="hlink"/>
                </a:solidFill>
                <a:latin typeface="Montserrat"/>
                <a:ea typeface="Montserrat"/>
                <a:cs typeface="Montserrat"/>
                <a:sym typeface="Montserrat"/>
                <a:hlinkClick r:id="rId4"/>
              </a:rPr>
              <a:t>https://github.com/iobis/seagrass-eov-schema</a:t>
            </a:r>
            <a:r>
              <a:rPr b="1" lang="en" sz="1300">
                <a:solidFill>
                  <a:schemeClr val="dk1"/>
                </a:solidFill>
                <a:latin typeface="Montserrat"/>
                <a:ea typeface="Montserrat"/>
                <a:cs typeface="Montserrat"/>
                <a:sym typeface="Montserrat"/>
              </a:rPr>
              <a:t> </a:t>
            </a:r>
            <a:endParaRPr b="1" sz="1300">
              <a:solidFill>
                <a:schemeClr val="dk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83"/>
          <p:cNvPicPr preferRelativeResize="0"/>
          <p:nvPr/>
        </p:nvPicPr>
        <p:blipFill>
          <a:blip r:embed="rId3">
            <a:alphaModFix/>
          </a:blip>
          <a:stretch>
            <a:fillRect/>
          </a:stretch>
        </p:blipFill>
        <p:spPr>
          <a:xfrm>
            <a:off x="423380" y="496866"/>
            <a:ext cx="8296719" cy="4646635"/>
          </a:xfrm>
          <a:prstGeom prst="rect">
            <a:avLst/>
          </a:prstGeom>
          <a:noFill/>
          <a:ln>
            <a:noFill/>
          </a:ln>
        </p:spPr>
      </p:pic>
      <p:sp>
        <p:nvSpPr>
          <p:cNvPr id="691" name="Google Shape;691;p83"/>
          <p:cNvSpPr txBox="1"/>
          <p:nvPr/>
        </p:nvSpPr>
        <p:spPr>
          <a:xfrm>
            <a:off x="2531624" y="173825"/>
            <a:ext cx="4313700" cy="3678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b="1" lang="en" sz="1300" u="sng">
                <a:solidFill>
                  <a:schemeClr val="hlink"/>
                </a:solidFill>
                <a:latin typeface="Montserrat"/>
                <a:ea typeface="Montserrat"/>
                <a:cs typeface="Montserrat"/>
                <a:sym typeface="Montserrat"/>
                <a:hlinkClick r:id="rId4"/>
              </a:rPr>
              <a:t>https://github.com/iobis/seagrass-eov-schema</a:t>
            </a:r>
            <a:r>
              <a:rPr b="1" lang="en" sz="1300">
                <a:solidFill>
                  <a:schemeClr val="dk1"/>
                </a:solidFill>
                <a:latin typeface="Montserrat"/>
                <a:ea typeface="Montserrat"/>
                <a:cs typeface="Montserrat"/>
                <a:sym typeface="Montserrat"/>
              </a:rPr>
              <a:t> </a:t>
            </a:r>
            <a:endParaRPr b="1" sz="1300">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48"/>
          <p:cNvSpPr txBox="1"/>
          <p:nvPr>
            <p:ph type="title"/>
          </p:nvPr>
        </p:nvSpPr>
        <p:spPr>
          <a:xfrm>
            <a:off x="1047497" y="1448642"/>
            <a:ext cx="6813900" cy="2088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1. IOC Digital Ecosystem</a:t>
            </a:r>
            <a:endParaRPr/>
          </a:p>
        </p:txBody>
      </p:sp>
      <p:pic>
        <p:nvPicPr>
          <p:cNvPr descr="A blue and black logo&#10;&#10;Description automatically generated" id="268" name="Google Shape;268;p48"/>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269" name="Google Shape;269;p48"/>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5" name="Shape 695"/>
        <p:cNvGrpSpPr/>
        <p:nvPr/>
      </p:nvGrpSpPr>
      <p:grpSpPr>
        <a:xfrm>
          <a:off x="0" y="0"/>
          <a:ext cx="0" cy="0"/>
          <a:chOff x="0" y="0"/>
          <a:chExt cx="0" cy="0"/>
        </a:xfrm>
      </p:grpSpPr>
      <p:sp>
        <p:nvSpPr>
          <p:cNvPr id="696" name="Google Shape;696;p84"/>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697" name="Google Shape;697;p84"/>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698" name="Google Shape;698;p84">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699" name="Google Shape;699;p84"/>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5B5B5B"/>
                </a:solidFill>
                <a:latin typeface="Inter"/>
                <a:ea typeface="Inter"/>
                <a:cs typeface="Inter"/>
                <a:sym typeface="Inter"/>
              </a:rPr>
              <a:t>Any immediate feedback/thoughts on the Field Data template? E.g. Missing fields, clarification, multiple types vs one “master”, etc.</a:t>
            </a:r>
            <a:endParaRPr b="1" sz="2400">
              <a:solidFill>
                <a:srgbClr val="5B5B5B"/>
              </a:solidFill>
              <a:latin typeface="Inter"/>
              <a:ea typeface="Inter"/>
              <a:cs typeface="Inter"/>
              <a:sym typeface="Inter"/>
            </a:endParaRPr>
          </a:p>
        </p:txBody>
      </p:sp>
      <p:sp>
        <p:nvSpPr>
          <p:cNvPr id="700" name="Google Shape;700;p84"/>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01" name="Google Shape;701;p84"/>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702" name="Google Shape;702;p84"/>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703" name="Google Shape;703;p84">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85"/>
          <p:cNvSpPr txBox="1"/>
          <p:nvPr>
            <p:ph idx="4294967295" type="title"/>
          </p:nvPr>
        </p:nvSpPr>
        <p:spPr>
          <a:xfrm>
            <a:off x="199440" y="976198"/>
            <a:ext cx="3096000" cy="27183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500"/>
              <a:buFont typeface="Poppins"/>
              <a:buNone/>
            </a:pPr>
            <a:r>
              <a:rPr i="1" lang="en" sz="5400">
                <a:solidFill>
                  <a:srgbClr val="FC7D31"/>
                </a:solidFill>
              </a:rPr>
              <a:t>Lunch Break</a:t>
            </a:r>
            <a:endParaRPr i="1" sz="5400">
              <a:solidFill>
                <a:srgbClr val="FC7D31"/>
              </a:solidFill>
            </a:endParaRPr>
          </a:p>
        </p:txBody>
      </p:sp>
      <p:pic>
        <p:nvPicPr>
          <p:cNvPr descr="Sandwiches Free Stock Photo - Public Domain Pictures" id="710" name="Google Shape;710;p85"/>
          <p:cNvPicPr preferRelativeResize="0"/>
          <p:nvPr/>
        </p:nvPicPr>
        <p:blipFill>
          <a:blip r:embed="rId3">
            <a:alphaModFix/>
          </a:blip>
          <a:stretch>
            <a:fillRect/>
          </a:stretch>
        </p:blipFill>
        <p:spPr>
          <a:xfrm>
            <a:off x="3418525" y="684521"/>
            <a:ext cx="4800422" cy="3301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4" name="Shape 714"/>
        <p:cNvGrpSpPr/>
        <p:nvPr/>
      </p:nvGrpSpPr>
      <p:grpSpPr>
        <a:xfrm>
          <a:off x="0" y="0"/>
          <a:ext cx="0" cy="0"/>
          <a:chOff x="0" y="0"/>
          <a:chExt cx="0" cy="0"/>
        </a:xfrm>
      </p:grpSpPr>
      <p:sp>
        <p:nvSpPr>
          <p:cNvPr id="715" name="Google Shape;715;p86"/>
          <p:cNvSpPr txBox="1"/>
          <p:nvPr>
            <p:ph type="title"/>
          </p:nvPr>
        </p:nvSpPr>
        <p:spPr>
          <a:xfrm>
            <a:off x="1047497" y="1448642"/>
            <a:ext cx="6813900" cy="2088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4. “Computer Language”</a:t>
            </a:r>
            <a:endParaRPr/>
          </a:p>
        </p:txBody>
      </p:sp>
      <p:pic>
        <p:nvPicPr>
          <p:cNvPr descr="A blue and black logo&#10;&#10;Description automatically generated" id="716" name="Google Shape;716;p86"/>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717" name="Google Shape;717;p86"/>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Internet with solid fill" id="723" name="Google Shape;723;p87"/>
          <p:cNvPicPr preferRelativeResize="0"/>
          <p:nvPr/>
        </p:nvPicPr>
        <p:blipFill rotWithShape="1">
          <a:blip r:embed="rId3">
            <a:alphaModFix/>
          </a:blip>
          <a:srcRect b="0" l="0" r="0" t="0"/>
          <a:stretch/>
        </p:blipFill>
        <p:spPr>
          <a:xfrm>
            <a:off x="7349540" y="2793979"/>
            <a:ext cx="1671714" cy="1671714"/>
          </a:xfrm>
          <a:prstGeom prst="rect">
            <a:avLst/>
          </a:prstGeom>
          <a:noFill/>
          <a:ln>
            <a:noFill/>
          </a:ln>
        </p:spPr>
      </p:pic>
      <p:sp>
        <p:nvSpPr>
          <p:cNvPr id="724" name="Google Shape;724;p87"/>
          <p:cNvSpPr txBox="1"/>
          <p:nvPr>
            <p:ph type="title"/>
          </p:nvPr>
        </p:nvSpPr>
        <p:spPr>
          <a:xfrm>
            <a:off x="342624" y="386083"/>
            <a:ext cx="28221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1600"/>
              <a:buNone/>
            </a:pPr>
            <a:r>
              <a:rPr lang="en"/>
              <a:t>What is it</a:t>
            </a:r>
            <a:endParaRPr/>
          </a:p>
        </p:txBody>
      </p:sp>
      <p:sp>
        <p:nvSpPr>
          <p:cNvPr id="725" name="Google Shape;725;p87"/>
          <p:cNvSpPr txBox="1"/>
          <p:nvPr/>
        </p:nvSpPr>
        <p:spPr>
          <a:xfrm>
            <a:off x="3052809" y="335765"/>
            <a:ext cx="6188700" cy="801900"/>
          </a:xfrm>
          <a:prstGeom prst="rect">
            <a:avLst/>
          </a:prstGeom>
          <a:noFill/>
          <a:ln>
            <a:noFill/>
          </a:ln>
        </p:spPr>
        <p:txBody>
          <a:bodyPr anchorCtr="0" anchor="t" bIns="82950" lIns="82950" spcFirstLastPara="1" rIns="82950" wrap="square" tIns="82950">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Montserrat"/>
                <a:ea typeface="Montserrat"/>
                <a:cs typeface="Montserrat"/>
                <a:sym typeface="Montserrat"/>
              </a:rPr>
              <a:t>Standardized way of </a:t>
            </a:r>
            <a:r>
              <a:rPr b="1" i="0" lang="en" sz="2200" u="none" cap="none" strike="noStrike">
                <a:solidFill>
                  <a:schemeClr val="dk1"/>
                </a:solidFill>
                <a:latin typeface="Montserrat"/>
                <a:ea typeface="Montserrat"/>
                <a:cs typeface="Montserrat"/>
                <a:sym typeface="Montserrat"/>
              </a:rPr>
              <a:t>recording</a:t>
            </a:r>
            <a:r>
              <a:rPr b="0" i="0" lang="en" sz="2200" u="none" cap="none" strike="noStrike">
                <a:solidFill>
                  <a:schemeClr val="dk1"/>
                </a:solidFill>
                <a:latin typeface="Montserrat"/>
                <a:ea typeface="Montserrat"/>
                <a:cs typeface="Montserrat"/>
                <a:sym typeface="Montserrat"/>
              </a:rPr>
              <a:t> or </a:t>
            </a:r>
            <a:r>
              <a:rPr b="1" i="0" lang="en" sz="2200" u="none" cap="none" strike="noStrike">
                <a:solidFill>
                  <a:schemeClr val="dk1"/>
                </a:solidFill>
                <a:latin typeface="Montserrat"/>
                <a:ea typeface="Montserrat"/>
                <a:cs typeface="Montserrat"/>
                <a:sym typeface="Montserrat"/>
              </a:rPr>
              <a:t>defining</a:t>
            </a:r>
            <a:r>
              <a:rPr b="0" i="0" lang="en" sz="2200" u="none" cap="none" strike="noStrike">
                <a:solidFill>
                  <a:schemeClr val="dk1"/>
                </a:solidFill>
                <a:latin typeface="Montserrat"/>
                <a:ea typeface="Montserrat"/>
                <a:cs typeface="Montserrat"/>
                <a:sym typeface="Montserrat"/>
              </a:rPr>
              <a:t> information. Enables computer communication.</a:t>
            </a:r>
            <a:endParaRPr b="0" i="0" sz="2200" u="none" cap="none" strike="noStrike">
              <a:solidFill>
                <a:schemeClr val="dk1"/>
              </a:solidFill>
              <a:latin typeface="Montserrat"/>
              <a:ea typeface="Montserrat"/>
              <a:cs typeface="Montserrat"/>
              <a:sym typeface="Montserrat"/>
            </a:endParaRPr>
          </a:p>
        </p:txBody>
      </p:sp>
      <p:sp>
        <p:nvSpPr>
          <p:cNvPr id="726" name="Google Shape;726;p87"/>
          <p:cNvSpPr txBox="1"/>
          <p:nvPr/>
        </p:nvSpPr>
        <p:spPr>
          <a:xfrm>
            <a:off x="4683698" y="1522460"/>
            <a:ext cx="1194600" cy="3609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1800" u="none" cap="none" strike="noStrike">
                <a:solidFill>
                  <a:srgbClr val="EF8600"/>
                </a:solidFill>
                <a:latin typeface="Montserrat"/>
                <a:ea typeface="Montserrat"/>
                <a:cs typeface="Montserrat"/>
                <a:sym typeface="Montserrat"/>
              </a:rPr>
              <a:t>Dataset</a:t>
            </a:r>
            <a:endParaRPr b="1" i="0" sz="1800" u="none" cap="none" strike="noStrike">
              <a:solidFill>
                <a:srgbClr val="EF8600"/>
              </a:solidFill>
              <a:latin typeface="Arial"/>
              <a:ea typeface="Arial"/>
              <a:cs typeface="Arial"/>
              <a:sym typeface="Arial"/>
            </a:endParaRPr>
          </a:p>
        </p:txBody>
      </p:sp>
      <p:sp>
        <p:nvSpPr>
          <p:cNvPr id="727" name="Google Shape;727;p87"/>
          <p:cNvSpPr txBox="1"/>
          <p:nvPr/>
        </p:nvSpPr>
        <p:spPr>
          <a:xfrm>
            <a:off x="692415" y="3537401"/>
            <a:ext cx="906000" cy="3609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1800" u="none" cap="none" strike="noStrike">
                <a:solidFill>
                  <a:srgbClr val="7030A0"/>
                </a:solidFill>
                <a:latin typeface="Montserrat"/>
                <a:ea typeface="Montserrat"/>
                <a:cs typeface="Montserrat"/>
                <a:sym typeface="Montserrat"/>
              </a:rPr>
              <a:t>User</a:t>
            </a:r>
            <a:endParaRPr b="1" i="0" sz="1800" u="none" cap="none" strike="noStrike">
              <a:solidFill>
                <a:srgbClr val="7030A0"/>
              </a:solidFill>
              <a:latin typeface="Arial"/>
              <a:ea typeface="Arial"/>
              <a:cs typeface="Arial"/>
              <a:sym typeface="Arial"/>
            </a:endParaRPr>
          </a:p>
        </p:txBody>
      </p:sp>
      <p:sp>
        <p:nvSpPr>
          <p:cNvPr id="728" name="Google Shape;728;p87"/>
          <p:cNvSpPr txBox="1"/>
          <p:nvPr/>
        </p:nvSpPr>
        <p:spPr>
          <a:xfrm>
            <a:off x="7472076" y="4102588"/>
            <a:ext cx="1417200" cy="3609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1800" u="none" cap="none" strike="noStrike">
                <a:solidFill>
                  <a:schemeClr val="dk1"/>
                </a:solidFill>
                <a:latin typeface="Montserrat"/>
                <a:ea typeface="Montserrat"/>
                <a:cs typeface="Montserrat"/>
                <a:sym typeface="Montserrat"/>
              </a:rPr>
              <a:t>Computer</a:t>
            </a:r>
            <a:endParaRPr b="1" i="0" sz="1800" u="none" cap="none" strike="noStrike">
              <a:solidFill>
                <a:srgbClr val="000000"/>
              </a:solidFill>
              <a:latin typeface="Arial"/>
              <a:ea typeface="Arial"/>
              <a:cs typeface="Arial"/>
              <a:sym typeface="Arial"/>
            </a:endParaRPr>
          </a:p>
        </p:txBody>
      </p:sp>
      <p:pic>
        <p:nvPicPr>
          <p:cNvPr descr="Database with solid fill" id="729" name="Google Shape;729;p87"/>
          <p:cNvPicPr preferRelativeResize="0"/>
          <p:nvPr/>
        </p:nvPicPr>
        <p:blipFill rotWithShape="1">
          <a:blip r:embed="rId4">
            <a:alphaModFix/>
          </a:blip>
          <a:srcRect b="0" l="0" r="0" t="0"/>
          <a:stretch/>
        </p:blipFill>
        <p:spPr>
          <a:xfrm>
            <a:off x="4276774" y="1761764"/>
            <a:ext cx="1913478" cy="1913478"/>
          </a:xfrm>
          <a:prstGeom prst="rect">
            <a:avLst/>
          </a:prstGeom>
          <a:noFill/>
          <a:ln>
            <a:noFill/>
          </a:ln>
        </p:spPr>
      </p:pic>
      <p:pic>
        <p:nvPicPr>
          <p:cNvPr descr="Female Profile with solid fill" id="730" name="Google Shape;730;p87"/>
          <p:cNvPicPr preferRelativeResize="0"/>
          <p:nvPr/>
        </p:nvPicPr>
        <p:blipFill rotWithShape="1">
          <a:blip r:embed="rId5">
            <a:alphaModFix/>
          </a:blip>
          <a:srcRect b="0" l="0" r="0" t="0"/>
          <a:stretch/>
        </p:blipFill>
        <p:spPr>
          <a:xfrm>
            <a:off x="456655" y="2569670"/>
            <a:ext cx="1084231" cy="1084231"/>
          </a:xfrm>
          <a:prstGeom prst="rect">
            <a:avLst/>
          </a:prstGeom>
          <a:noFill/>
          <a:ln>
            <a:noFill/>
          </a:ln>
        </p:spPr>
      </p:pic>
      <p:sp>
        <p:nvSpPr>
          <p:cNvPr id="731" name="Google Shape;731;p87"/>
          <p:cNvSpPr/>
          <p:nvPr/>
        </p:nvSpPr>
        <p:spPr>
          <a:xfrm>
            <a:off x="6051085" y="1277244"/>
            <a:ext cx="2970000" cy="1592100"/>
          </a:xfrm>
          <a:prstGeom prst="wedgeRectCallout">
            <a:avLst>
              <a:gd fmla="val -6009" name="adj1"/>
              <a:gd fmla="val 63237" name="adj2"/>
            </a:avLst>
          </a:prstGeom>
          <a:noFill/>
          <a:ln cap="flat" cmpd="sng" w="25400">
            <a:solidFill>
              <a:schemeClr val="accent1"/>
            </a:solidFill>
            <a:prstDash val="solid"/>
            <a:round/>
            <a:headEnd len="sm" w="sm" type="none"/>
            <a:tailEnd len="sm" w="sm" type="none"/>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None/>
            </a:pPr>
            <a:r>
              <a:rPr b="1" i="0" lang="en" sz="1700" u="none" cap="none" strike="noStrike">
                <a:solidFill>
                  <a:schemeClr val="dk1"/>
                </a:solidFill>
                <a:latin typeface="Montserrat"/>
                <a:ea typeface="Montserrat"/>
                <a:cs typeface="Montserrat"/>
                <a:sym typeface="Montserrat"/>
              </a:rPr>
              <a:t>What is this dataset about? Are there other datasets measuring the same things? Are there other connections to this dataset?</a:t>
            </a:r>
            <a:endParaRPr b="1" i="0" sz="1700" u="none" cap="none" strike="noStrike">
              <a:solidFill>
                <a:schemeClr val="lt1"/>
              </a:solidFill>
              <a:latin typeface="Arial"/>
              <a:ea typeface="Arial"/>
              <a:cs typeface="Arial"/>
              <a:sym typeface="Arial"/>
            </a:endParaRPr>
          </a:p>
        </p:txBody>
      </p:sp>
      <p:sp>
        <p:nvSpPr>
          <p:cNvPr id="732" name="Google Shape;732;p87"/>
          <p:cNvSpPr/>
          <p:nvPr/>
        </p:nvSpPr>
        <p:spPr>
          <a:xfrm>
            <a:off x="101807" y="1143779"/>
            <a:ext cx="2294100" cy="992400"/>
          </a:xfrm>
          <a:prstGeom prst="wedgeRectCallout">
            <a:avLst>
              <a:gd fmla="val -14643" name="adj1"/>
              <a:gd fmla="val 97755" name="adj2"/>
            </a:avLst>
          </a:prstGeom>
          <a:noFill/>
          <a:ln cap="flat" cmpd="sng" w="25400">
            <a:solidFill>
              <a:srgbClr val="7030A0"/>
            </a:solidFill>
            <a:prstDash val="solid"/>
            <a:round/>
            <a:headEnd len="sm" w="sm" type="none"/>
            <a:tailEnd len="sm" w="sm" type="none"/>
          </a:ln>
        </p:spPr>
        <p:txBody>
          <a:bodyPr anchorCtr="0" anchor="ctr" bIns="41475" lIns="82950" spcFirstLastPara="1" rIns="82950" wrap="square" tIns="41475">
            <a:noAutofit/>
          </a:bodyPr>
          <a:lstStyle/>
          <a:p>
            <a:pPr indent="0" lvl="0" marL="0" rtl="0" algn="l">
              <a:spcBef>
                <a:spcPts val="0"/>
              </a:spcBef>
              <a:spcAft>
                <a:spcPts val="0"/>
              </a:spcAft>
              <a:buNone/>
            </a:pPr>
            <a:r>
              <a:rPr b="1" lang="en" sz="1700">
                <a:solidFill>
                  <a:srgbClr val="7030A0"/>
                </a:solidFill>
                <a:latin typeface="Montserrat"/>
                <a:ea typeface="Montserrat"/>
                <a:cs typeface="Montserrat"/>
                <a:sym typeface="Montserrat"/>
              </a:rPr>
              <a:t>What did the authors mean by “distance”?</a:t>
            </a:r>
            <a:endParaRPr sz="1200">
              <a:solidFill>
                <a:srgbClr val="7030A0"/>
              </a:solidFill>
            </a:endParaRPr>
          </a:p>
        </p:txBody>
      </p:sp>
      <p:sp>
        <p:nvSpPr>
          <p:cNvPr id="733" name="Google Shape;733;p87"/>
          <p:cNvSpPr/>
          <p:nvPr/>
        </p:nvSpPr>
        <p:spPr>
          <a:xfrm>
            <a:off x="1644749" y="1800196"/>
            <a:ext cx="2496600" cy="1539000"/>
          </a:xfrm>
          <a:prstGeom prst="wedgeRectCallout">
            <a:avLst>
              <a:gd fmla="val -59493" name="adj1"/>
              <a:gd fmla="val 20812" name="adj2"/>
            </a:avLst>
          </a:prstGeom>
          <a:solidFill>
            <a:schemeClr val="lt1"/>
          </a:solidFill>
          <a:ln cap="flat" cmpd="sng" w="25400">
            <a:solidFill>
              <a:srgbClr val="7030A0"/>
            </a:solidFill>
            <a:prstDash val="solid"/>
            <a:round/>
            <a:headEnd len="sm" w="sm" type="none"/>
            <a:tailEnd len="sm" w="sm" type="none"/>
          </a:ln>
        </p:spPr>
        <p:txBody>
          <a:bodyPr anchorCtr="0" anchor="ctr" bIns="41475" lIns="82950" spcFirstLastPara="1" rIns="82950" wrap="square" tIns="41475">
            <a:noAutofit/>
          </a:bodyPr>
          <a:lstStyle/>
          <a:p>
            <a:pPr indent="0" lvl="0" marL="0" rtl="0" algn="l">
              <a:spcBef>
                <a:spcPts val="0"/>
              </a:spcBef>
              <a:spcAft>
                <a:spcPts val="0"/>
              </a:spcAft>
              <a:buNone/>
            </a:pPr>
            <a:r>
              <a:rPr b="1" lang="en" sz="1700">
                <a:solidFill>
                  <a:srgbClr val="7030A0"/>
                </a:solidFill>
                <a:latin typeface="Montserrat"/>
                <a:ea typeface="Montserrat"/>
                <a:cs typeface="Montserrat"/>
                <a:sym typeface="Montserrat"/>
              </a:rPr>
              <a:t>The name of this species isn’t accepted anymore, how can I be sure which species it is?</a:t>
            </a:r>
            <a:endParaRPr sz="1200">
              <a:solidFill>
                <a:srgbClr val="7030A0"/>
              </a:solidFill>
            </a:endParaRPr>
          </a:p>
        </p:txBody>
      </p:sp>
      <p:sp>
        <p:nvSpPr>
          <p:cNvPr id="734" name="Google Shape;734;p87"/>
          <p:cNvSpPr/>
          <p:nvPr/>
        </p:nvSpPr>
        <p:spPr>
          <a:xfrm>
            <a:off x="2722049" y="3682321"/>
            <a:ext cx="4344900" cy="1410900"/>
          </a:xfrm>
          <a:prstGeom prst="wedgeRoundRectCallout">
            <a:avLst>
              <a:gd fmla="val -6720" name="adj1"/>
              <a:gd fmla="val -67203" name="adj2"/>
              <a:gd fmla="val 16667" name="adj3"/>
            </a:avLst>
          </a:prstGeom>
          <a:solidFill>
            <a:schemeClr val="lt1"/>
          </a:solidFill>
          <a:ln cap="flat" cmpd="sng" w="25400">
            <a:solidFill>
              <a:srgbClr val="9F5900"/>
            </a:solidFill>
            <a:prstDash val="solid"/>
            <a:round/>
            <a:headEnd len="sm" w="sm" type="none"/>
            <a:tailEnd len="sm" w="sm" type="none"/>
          </a:ln>
        </p:spPr>
        <p:txBody>
          <a:bodyPr anchorCtr="0" anchor="ctr" bIns="41475" lIns="82950" spcFirstLastPara="1" rIns="82950" wrap="square" tIns="196000">
            <a:noAutofit/>
          </a:bodyPr>
          <a:lstStyle/>
          <a:p>
            <a:pPr indent="0" lvl="0" marL="0" marR="0" rtl="0" algn="ctr">
              <a:lnSpc>
                <a:spcPct val="100000"/>
              </a:lnSpc>
              <a:spcBef>
                <a:spcPts val="0"/>
              </a:spcBef>
              <a:spcAft>
                <a:spcPts val="0"/>
              </a:spcAft>
              <a:buNone/>
            </a:pPr>
            <a:r>
              <a:rPr b="1" i="0" lang="en" sz="1800" u="none" cap="none" strike="noStrike">
                <a:solidFill>
                  <a:srgbClr val="EF8600"/>
                </a:solidFill>
                <a:latin typeface="Montserrat"/>
                <a:ea typeface="Montserrat"/>
                <a:cs typeface="Montserrat"/>
                <a:sym typeface="Montserrat"/>
              </a:rPr>
              <a:t>Here are links that:</a:t>
            </a:r>
            <a:endParaRPr sz="1300"/>
          </a:p>
          <a:p>
            <a:pPr indent="-304800" lvl="0" marL="304800" marR="0" rtl="0" algn="ctr">
              <a:lnSpc>
                <a:spcPct val="100000"/>
              </a:lnSpc>
              <a:spcBef>
                <a:spcPts val="0"/>
              </a:spcBef>
              <a:spcAft>
                <a:spcPts val="0"/>
              </a:spcAft>
              <a:buClr>
                <a:srgbClr val="000000"/>
              </a:buClr>
              <a:buSzPts val="1800"/>
              <a:buFont typeface="Arial"/>
              <a:buChar char="-"/>
            </a:pPr>
            <a:r>
              <a:rPr b="1" i="0" lang="en" sz="1800" u="none" cap="none" strike="noStrike">
                <a:solidFill>
                  <a:srgbClr val="EF8600"/>
                </a:solidFill>
                <a:latin typeface="Montserrat"/>
                <a:ea typeface="Montserrat"/>
                <a:cs typeface="Montserrat"/>
                <a:sym typeface="Montserrat"/>
              </a:rPr>
              <a:t>Define the measured variable</a:t>
            </a:r>
            <a:endParaRPr sz="1300"/>
          </a:p>
          <a:p>
            <a:pPr indent="-304800" lvl="0" marL="304800" marR="0" rtl="0" algn="ctr">
              <a:lnSpc>
                <a:spcPct val="100000"/>
              </a:lnSpc>
              <a:spcBef>
                <a:spcPts val="0"/>
              </a:spcBef>
              <a:spcAft>
                <a:spcPts val="0"/>
              </a:spcAft>
              <a:buClr>
                <a:srgbClr val="000000"/>
              </a:buClr>
              <a:buSzPts val="1800"/>
              <a:buFont typeface="Arial"/>
              <a:buChar char="-"/>
            </a:pPr>
            <a:r>
              <a:rPr b="1" i="0" lang="en" sz="1800" u="none" cap="none" strike="noStrike">
                <a:solidFill>
                  <a:srgbClr val="EF8600"/>
                </a:solidFill>
                <a:latin typeface="Montserrat"/>
                <a:ea typeface="Montserrat"/>
                <a:cs typeface="Montserrat"/>
                <a:sym typeface="Montserrat"/>
              </a:rPr>
              <a:t>Provide a taxon ID (WoRMS)</a:t>
            </a:r>
            <a:endParaRPr sz="1300"/>
          </a:p>
          <a:p>
            <a:pPr indent="-304800" lvl="0" marL="304800" marR="0" rtl="0" algn="ctr">
              <a:lnSpc>
                <a:spcPct val="100000"/>
              </a:lnSpc>
              <a:spcBef>
                <a:spcPts val="0"/>
              </a:spcBef>
              <a:spcAft>
                <a:spcPts val="0"/>
              </a:spcAft>
              <a:buClr>
                <a:srgbClr val="000000"/>
              </a:buClr>
              <a:buSzPts val="1800"/>
              <a:buFont typeface="Arial"/>
              <a:buChar char="-"/>
            </a:pPr>
            <a:r>
              <a:rPr b="1" i="0" lang="en" sz="1800" u="none" cap="none" strike="noStrike">
                <a:solidFill>
                  <a:srgbClr val="EF8600"/>
                </a:solidFill>
                <a:latin typeface="Montserrat"/>
                <a:ea typeface="Montserrat"/>
                <a:cs typeface="Montserrat"/>
                <a:sym typeface="Montserrat"/>
              </a:rPr>
              <a:t>Provide complete metadata</a:t>
            </a:r>
            <a:endParaRPr sz="1300"/>
          </a:p>
          <a:p>
            <a:pPr indent="-304800" lvl="0" marL="304800" marR="0" rtl="0" algn="ctr">
              <a:lnSpc>
                <a:spcPct val="100000"/>
              </a:lnSpc>
              <a:spcBef>
                <a:spcPts val="0"/>
              </a:spcBef>
              <a:spcAft>
                <a:spcPts val="0"/>
              </a:spcAft>
              <a:buClr>
                <a:srgbClr val="000000"/>
              </a:buClr>
              <a:buSzPts val="1800"/>
              <a:buFont typeface="Arial"/>
              <a:buChar char="-"/>
            </a:pPr>
            <a:r>
              <a:rPr b="1" i="0" lang="en" sz="1800" u="none" cap="none" strike="noStrike">
                <a:solidFill>
                  <a:srgbClr val="EF8600"/>
                </a:solidFill>
                <a:latin typeface="Montserrat"/>
                <a:ea typeface="Montserrat"/>
                <a:cs typeface="Montserrat"/>
                <a:sym typeface="Montserrat"/>
              </a:rPr>
              <a:t>Show connected data</a:t>
            </a:r>
            <a:endParaRPr sz="1300"/>
          </a:p>
          <a:p>
            <a:pPr indent="-177800" lvl="0" marL="25400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EF86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8"/>
          <p:cNvSpPr txBox="1"/>
          <p:nvPr>
            <p:ph type="title"/>
          </p:nvPr>
        </p:nvSpPr>
        <p:spPr>
          <a:xfrm>
            <a:off x="456662" y="386080"/>
            <a:ext cx="8228400" cy="8586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Font typeface="Montserrat"/>
              <a:buNone/>
            </a:pPr>
            <a:r>
              <a:rPr b="1" lang="en">
                <a:solidFill>
                  <a:schemeClr val="accent1"/>
                </a:solidFill>
                <a:latin typeface="Montserrat Black"/>
                <a:ea typeface="Montserrat Black"/>
                <a:cs typeface="Montserrat Black"/>
                <a:sym typeface="Montserrat Black"/>
              </a:rPr>
              <a:t>Why use it</a:t>
            </a:r>
            <a:endParaRPr sz="4400">
              <a:latin typeface="Montserrat Black"/>
              <a:ea typeface="Montserrat Black"/>
              <a:cs typeface="Montserrat Black"/>
              <a:sym typeface="Montserrat Black"/>
            </a:endParaRPr>
          </a:p>
        </p:txBody>
      </p:sp>
      <p:sp>
        <p:nvSpPr>
          <p:cNvPr id="741" name="Google Shape;741;p88"/>
          <p:cNvSpPr txBox="1"/>
          <p:nvPr/>
        </p:nvSpPr>
        <p:spPr>
          <a:xfrm>
            <a:off x="433465" y="2553334"/>
            <a:ext cx="731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length</a:t>
            </a:r>
            <a:endParaRPr b="0" i="0" sz="1400" u="none" cap="none" strike="noStrike">
              <a:solidFill>
                <a:srgbClr val="165780"/>
              </a:solidFill>
              <a:latin typeface="Calibri"/>
              <a:ea typeface="Calibri"/>
              <a:cs typeface="Calibri"/>
              <a:sym typeface="Calibri"/>
            </a:endParaRPr>
          </a:p>
        </p:txBody>
      </p:sp>
      <p:sp>
        <p:nvSpPr>
          <p:cNvPr id="742" name="Google Shape;742;p88"/>
          <p:cNvSpPr txBox="1"/>
          <p:nvPr/>
        </p:nvSpPr>
        <p:spPr>
          <a:xfrm>
            <a:off x="1538635" y="2263007"/>
            <a:ext cx="731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len</a:t>
            </a:r>
            <a:endParaRPr b="0" i="0" sz="1400" u="none" cap="none" strike="noStrike">
              <a:solidFill>
                <a:srgbClr val="165780"/>
              </a:solidFill>
              <a:latin typeface="Calibri"/>
              <a:ea typeface="Calibri"/>
              <a:cs typeface="Calibri"/>
              <a:sym typeface="Calibri"/>
            </a:endParaRPr>
          </a:p>
        </p:txBody>
      </p:sp>
      <p:sp>
        <p:nvSpPr>
          <p:cNvPr id="743" name="Google Shape;743;p88"/>
          <p:cNvSpPr txBox="1"/>
          <p:nvPr/>
        </p:nvSpPr>
        <p:spPr>
          <a:xfrm>
            <a:off x="2494672" y="2452591"/>
            <a:ext cx="731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lnth</a:t>
            </a:r>
            <a:endParaRPr b="0" i="0" sz="1400" u="none" cap="none" strike="noStrike">
              <a:solidFill>
                <a:srgbClr val="165780"/>
              </a:solidFill>
              <a:latin typeface="Calibri"/>
              <a:ea typeface="Calibri"/>
              <a:cs typeface="Calibri"/>
              <a:sym typeface="Calibri"/>
            </a:endParaRPr>
          </a:p>
        </p:txBody>
      </p:sp>
      <p:sp>
        <p:nvSpPr>
          <p:cNvPr id="744" name="Google Shape;744;p88"/>
          <p:cNvSpPr txBox="1"/>
          <p:nvPr/>
        </p:nvSpPr>
        <p:spPr>
          <a:xfrm>
            <a:off x="329481" y="3050031"/>
            <a:ext cx="938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fork length</a:t>
            </a:r>
            <a:endParaRPr b="0" i="0" sz="1400" u="none" cap="none" strike="noStrike">
              <a:solidFill>
                <a:srgbClr val="165780"/>
              </a:solidFill>
              <a:latin typeface="Calibri"/>
              <a:ea typeface="Calibri"/>
              <a:cs typeface="Calibri"/>
              <a:sym typeface="Calibri"/>
            </a:endParaRPr>
          </a:p>
        </p:txBody>
      </p:sp>
      <p:sp>
        <p:nvSpPr>
          <p:cNvPr id="745" name="Google Shape;745;p88"/>
          <p:cNvSpPr txBox="1"/>
          <p:nvPr/>
        </p:nvSpPr>
        <p:spPr>
          <a:xfrm>
            <a:off x="2388662" y="3036642"/>
            <a:ext cx="868500" cy="299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longueur</a:t>
            </a:r>
            <a:endParaRPr b="0" i="0" sz="1300" u="none" cap="none" strike="noStrike">
              <a:solidFill>
                <a:srgbClr val="000000"/>
              </a:solidFill>
              <a:latin typeface="Arial"/>
              <a:ea typeface="Arial"/>
              <a:cs typeface="Arial"/>
              <a:sym typeface="Arial"/>
            </a:endParaRPr>
          </a:p>
        </p:txBody>
      </p:sp>
      <p:sp>
        <p:nvSpPr>
          <p:cNvPr id="746" name="Google Shape;746;p88"/>
          <p:cNvSpPr txBox="1"/>
          <p:nvPr/>
        </p:nvSpPr>
        <p:spPr>
          <a:xfrm>
            <a:off x="1636716" y="3497051"/>
            <a:ext cx="624300" cy="299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largo</a:t>
            </a:r>
            <a:endParaRPr b="0" i="0" sz="1300" u="none" cap="none" strike="noStrike">
              <a:solidFill>
                <a:srgbClr val="000000"/>
              </a:solidFill>
              <a:latin typeface="Arial"/>
              <a:ea typeface="Arial"/>
              <a:cs typeface="Arial"/>
              <a:sym typeface="Arial"/>
            </a:endParaRPr>
          </a:p>
        </p:txBody>
      </p:sp>
      <p:sp>
        <p:nvSpPr>
          <p:cNvPr id="747" name="Google Shape;747;p88"/>
          <p:cNvSpPr txBox="1"/>
          <p:nvPr/>
        </p:nvSpPr>
        <p:spPr>
          <a:xfrm>
            <a:off x="3449608" y="2267214"/>
            <a:ext cx="9147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carapace length</a:t>
            </a:r>
            <a:endParaRPr b="0" i="0" sz="1400" u="none" cap="none" strike="noStrike">
              <a:solidFill>
                <a:srgbClr val="165780"/>
              </a:solidFill>
              <a:latin typeface="Calibri"/>
              <a:ea typeface="Calibri"/>
              <a:cs typeface="Calibri"/>
              <a:sym typeface="Calibri"/>
            </a:endParaRPr>
          </a:p>
        </p:txBody>
      </p:sp>
      <p:sp>
        <p:nvSpPr>
          <p:cNvPr id="748" name="Google Shape;748;p88"/>
          <p:cNvSpPr txBox="1"/>
          <p:nvPr/>
        </p:nvSpPr>
        <p:spPr>
          <a:xfrm>
            <a:off x="3508779" y="2970161"/>
            <a:ext cx="1068300" cy="299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fish length</a:t>
            </a:r>
            <a:endParaRPr b="0" i="0" sz="1300" u="none" cap="none" strike="noStrike">
              <a:solidFill>
                <a:srgbClr val="000000"/>
              </a:solidFill>
              <a:latin typeface="Arial"/>
              <a:ea typeface="Arial"/>
              <a:cs typeface="Arial"/>
              <a:sym typeface="Arial"/>
            </a:endParaRPr>
          </a:p>
        </p:txBody>
      </p:sp>
      <p:sp>
        <p:nvSpPr>
          <p:cNvPr id="749" name="Google Shape;749;p88"/>
          <p:cNvSpPr txBox="1"/>
          <p:nvPr/>
        </p:nvSpPr>
        <p:spPr>
          <a:xfrm>
            <a:off x="3149572" y="3394643"/>
            <a:ext cx="1068300" cy="299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total length</a:t>
            </a:r>
            <a:endParaRPr b="0" i="0" sz="1300" u="none" cap="none" strike="noStrike">
              <a:solidFill>
                <a:srgbClr val="000000"/>
              </a:solidFill>
              <a:latin typeface="Arial"/>
              <a:ea typeface="Arial"/>
              <a:cs typeface="Arial"/>
              <a:sym typeface="Arial"/>
            </a:endParaRPr>
          </a:p>
        </p:txBody>
      </p:sp>
      <p:sp>
        <p:nvSpPr>
          <p:cNvPr id="750" name="Google Shape;750;p88"/>
          <p:cNvSpPr txBox="1"/>
          <p:nvPr/>
        </p:nvSpPr>
        <p:spPr>
          <a:xfrm>
            <a:off x="1571974" y="2783848"/>
            <a:ext cx="677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survey length</a:t>
            </a:r>
            <a:endParaRPr b="0" i="0" sz="1400" u="none" cap="none" strike="noStrike">
              <a:solidFill>
                <a:srgbClr val="165780"/>
              </a:solidFill>
              <a:latin typeface="Calibri"/>
              <a:ea typeface="Calibri"/>
              <a:cs typeface="Calibri"/>
              <a:sym typeface="Calibri"/>
            </a:endParaRPr>
          </a:p>
        </p:txBody>
      </p:sp>
      <p:sp>
        <p:nvSpPr>
          <p:cNvPr id="751" name="Google Shape;751;p88"/>
          <p:cNvSpPr txBox="1"/>
          <p:nvPr/>
        </p:nvSpPr>
        <p:spPr>
          <a:xfrm>
            <a:off x="433465" y="3687508"/>
            <a:ext cx="1068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mean length</a:t>
            </a:r>
            <a:endParaRPr b="0" i="0" sz="1400" u="none" cap="none" strike="noStrike">
              <a:solidFill>
                <a:srgbClr val="165780"/>
              </a:solidFill>
              <a:latin typeface="Calibri"/>
              <a:ea typeface="Calibri"/>
              <a:cs typeface="Calibri"/>
              <a:sym typeface="Calibri"/>
            </a:endParaRPr>
          </a:p>
        </p:txBody>
      </p:sp>
      <p:sp>
        <p:nvSpPr>
          <p:cNvPr id="752" name="Google Shape;752;p88"/>
          <p:cNvSpPr txBox="1"/>
          <p:nvPr/>
        </p:nvSpPr>
        <p:spPr>
          <a:xfrm>
            <a:off x="2310343" y="3818741"/>
            <a:ext cx="1305600" cy="299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65780"/>
                </a:solidFill>
                <a:latin typeface="Calibri"/>
                <a:ea typeface="Calibri"/>
                <a:cs typeface="Calibri"/>
                <a:sym typeface="Calibri"/>
              </a:rPr>
              <a:t>standard length</a:t>
            </a:r>
            <a:endParaRPr b="0" i="0" sz="1300" u="none" cap="none" strike="noStrike">
              <a:solidFill>
                <a:srgbClr val="000000"/>
              </a:solidFill>
              <a:latin typeface="Arial"/>
              <a:ea typeface="Arial"/>
              <a:cs typeface="Arial"/>
              <a:sym typeface="Arial"/>
            </a:endParaRPr>
          </a:p>
        </p:txBody>
      </p:sp>
      <p:sp>
        <p:nvSpPr>
          <p:cNvPr id="753" name="Google Shape;753;p88"/>
          <p:cNvSpPr txBox="1"/>
          <p:nvPr>
            <p:ph idx="1" type="body"/>
          </p:nvPr>
        </p:nvSpPr>
        <p:spPr>
          <a:xfrm>
            <a:off x="229867" y="1215529"/>
            <a:ext cx="8218200" cy="1018500"/>
          </a:xfrm>
          <a:prstGeom prst="rect">
            <a:avLst/>
          </a:prstGeom>
          <a:noFill/>
          <a:ln>
            <a:noFill/>
          </a:ln>
        </p:spPr>
        <p:txBody>
          <a:bodyPr anchorCtr="0" anchor="t" bIns="34275" lIns="68575" spcFirstLastPara="1" rIns="68575" wrap="square" tIns="34275">
            <a:normAutofit/>
          </a:bodyPr>
          <a:lstStyle/>
          <a:p>
            <a:pPr indent="-311150" lvl="0" marL="419100" rtl="0" algn="l">
              <a:lnSpc>
                <a:spcPct val="90000"/>
              </a:lnSpc>
              <a:spcBef>
                <a:spcPts val="900"/>
              </a:spcBef>
              <a:spcAft>
                <a:spcPts val="0"/>
              </a:spcAft>
              <a:buClr>
                <a:srgbClr val="165780"/>
              </a:buClr>
              <a:buSzPts val="1500"/>
              <a:buChar char="●"/>
            </a:pPr>
            <a:r>
              <a:rPr lang="en">
                <a:solidFill>
                  <a:schemeClr val="dk1"/>
                </a:solidFill>
              </a:rPr>
              <a:t>Variables and measurements are </a:t>
            </a:r>
            <a:r>
              <a:rPr lang="en">
                <a:solidFill>
                  <a:schemeClr val="dk1"/>
                </a:solidFill>
                <a:latin typeface="Montserrat"/>
                <a:ea typeface="Montserrat"/>
                <a:cs typeface="Montserrat"/>
                <a:sym typeface="Montserrat"/>
              </a:rPr>
              <a:t>typically recorded as </a:t>
            </a:r>
            <a:r>
              <a:rPr i="1" lang="en">
                <a:solidFill>
                  <a:schemeClr val="dk1"/>
                </a:solidFill>
                <a:latin typeface="Montserrat"/>
                <a:ea typeface="Montserrat"/>
                <a:cs typeface="Montserrat"/>
                <a:sym typeface="Montserrat"/>
              </a:rPr>
              <a:t>free text </a:t>
            </a:r>
            <a:r>
              <a:rPr lang="en">
                <a:solidFill>
                  <a:schemeClr val="dk1"/>
                </a:solidFill>
                <a:latin typeface="Montserrat"/>
                <a:ea typeface="Montserrat"/>
                <a:cs typeface="Montserrat"/>
                <a:sym typeface="Montserrat"/>
              </a:rPr>
              <a:t>= </a:t>
            </a:r>
            <a:r>
              <a:rPr b="1" lang="en">
                <a:solidFill>
                  <a:schemeClr val="dk1"/>
                </a:solidFill>
                <a:latin typeface="Montserrat"/>
                <a:ea typeface="Montserrat"/>
                <a:cs typeface="Montserrat"/>
                <a:sym typeface="Montserrat"/>
              </a:rPr>
              <a:t>heterogeneity</a:t>
            </a:r>
            <a:endParaRPr>
              <a:solidFill>
                <a:schemeClr val="dk1"/>
              </a:solidFill>
            </a:endParaRPr>
          </a:p>
        </p:txBody>
      </p:sp>
      <p:sp>
        <p:nvSpPr>
          <p:cNvPr id="754" name="Google Shape;754;p88"/>
          <p:cNvSpPr txBox="1"/>
          <p:nvPr/>
        </p:nvSpPr>
        <p:spPr>
          <a:xfrm>
            <a:off x="4469220" y="1976860"/>
            <a:ext cx="4750500" cy="2045400"/>
          </a:xfrm>
          <a:prstGeom prst="rect">
            <a:avLst/>
          </a:prstGeom>
          <a:noFill/>
          <a:ln>
            <a:noFill/>
          </a:ln>
        </p:spPr>
        <p:txBody>
          <a:bodyPr anchorCtr="0" anchor="t" bIns="82950" lIns="82950" spcFirstLastPara="1" rIns="82950" wrap="square" tIns="82950">
            <a:spAutoFit/>
          </a:bodyPr>
          <a:lstStyle/>
          <a:p>
            <a:pPr indent="-412750" lvl="0" marL="457200" marR="0" rtl="0" algn="l">
              <a:lnSpc>
                <a:spcPct val="100000"/>
              </a:lnSpc>
              <a:spcBef>
                <a:spcPts val="0"/>
              </a:spcBef>
              <a:spcAft>
                <a:spcPts val="0"/>
              </a:spcAft>
              <a:buClr>
                <a:schemeClr val="dk1"/>
              </a:buClr>
              <a:buSzPts val="2500"/>
              <a:buFont typeface="Courier New"/>
              <a:buChar char="o"/>
            </a:pPr>
            <a:r>
              <a:rPr b="0" i="0" lang="en" sz="2200" u="none" cap="none" strike="noStrike">
                <a:solidFill>
                  <a:srgbClr val="EF8600"/>
                </a:solidFill>
                <a:latin typeface="Montserrat"/>
                <a:ea typeface="Montserrat"/>
                <a:cs typeface="Montserrat"/>
                <a:sym typeface="Montserrat"/>
              </a:rPr>
              <a:t>Consistent data entry</a:t>
            </a:r>
            <a:endParaRPr b="0" i="0" sz="2200" u="none" cap="none" strike="noStrike">
              <a:solidFill>
                <a:srgbClr val="EF8600"/>
              </a:solidFill>
              <a:latin typeface="Montserrat"/>
              <a:ea typeface="Montserrat"/>
              <a:cs typeface="Montserrat"/>
              <a:sym typeface="Montserrat"/>
            </a:endParaRPr>
          </a:p>
          <a:p>
            <a:pPr indent="-412750" lvl="0" marL="457200" marR="0" rtl="0" algn="l">
              <a:lnSpc>
                <a:spcPct val="100000"/>
              </a:lnSpc>
              <a:spcBef>
                <a:spcPts val="0"/>
              </a:spcBef>
              <a:spcAft>
                <a:spcPts val="0"/>
              </a:spcAft>
              <a:buClr>
                <a:schemeClr val="dk1"/>
              </a:buClr>
              <a:buSzPts val="2500"/>
              <a:buFont typeface="Courier New"/>
              <a:buChar char="o"/>
            </a:pPr>
            <a:r>
              <a:rPr b="0" i="0" lang="en" sz="2200" u="none" cap="none" strike="noStrike">
                <a:solidFill>
                  <a:srgbClr val="EF8600"/>
                </a:solidFill>
                <a:latin typeface="Montserrat"/>
                <a:ea typeface="Montserrat"/>
                <a:cs typeface="Montserrat"/>
                <a:sym typeface="Montserrat"/>
              </a:rPr>
              <a:t>Improve accessibility</a:t>
            </a:r>
            <a:endParaRPr b="0" i="0" sz="2200" u="none" cap="none" strike="noStrike">
              <a:solidFill>
                <a:srgbClr val="EF8600"/>
              </a:solidFill>
              <a:latin typeface="Montserrat"/>
              <a:ea typeface="Montserrat"/>
              <a:cs typeface="Montserrat"/>
              <a:sym typeface="Montserrat"/>
            </a:endParaRPr>
          </a:p>
          <a:p>
            <a:pPr indent="-412750" lvl="0" marL="457200" marR="0" rtl="0" algn="l">
              <a:lnSpc>
                <a:spcPct val="100000"/>
              </a:lnSpc>
              <a:spcBef>
                <a:spcPts val="0"/>
              </a:spcBef>
              <a:spcAft>
                <a:spcPts val="0"/>
              </a:spcAft>
              <a:buClr>
                <a:schemeClr val="dk1"/>
              </a:buClr>
              <a:buSzPts val="2500"/>
              <a:buFont typeface="Courier New"/>
              <a:buChar char="o"/>
            </a:pPr>
            <a:r>
              <a:rPr b="0" i="0" lang="en" sz="2200" u="none" cap="none" strike="noStrike">
                <a:solidFill>
                  <a:srgbClr val="EF8600"/>
                </a:solidFill>
                <a:latin typeface="Montserrat"/>
                <a:ea typeface="Montserrat"/>
                <a:cs typeface="Montserrat"/>
                <a:sym typeface="Montserrat"/>
              </a:rPr>
              <a:t>Makes data interoperable</a:t>
            </a:r>
            <a:endParaRPr sz="1300"/>
          </a:p>
          <a:p>
            <a:pPr indent="-412750" lvl="0" marL="457200" marR="0" rtl="0" algn="l">
              <a:lnSpc>
                <a:spcPct val="100000"/>
              </a:lnSpc>
              <a:spcBef>
                <a:spcPts val="0"/>
              </a:spcBef>
              <a:spcAft>
                <a:spcPts val="0"/>
              </a:spcAft>
              <a:buClr>
                <a:schemeClr val="dk1"/>
              </a:buClr>
              <a:buSzPts val="2500"/>
              <a:buFont typeface="Courier New"/>
              <a:buChar char="o"/>
            </a:pPr>
            <a:r>
              <a:rPr b="0" i="0" lang="en" sz="2200" u="none" cap="none" strike="noStrike">
                <a:solidFill>
                  <a:srgbClr val="EF8600"/>
                </a:solidFill>
                <a:latin typeface="Montserrat"/>
                <a:ea typeface="Montserrat"/>
                <a:cs typeface="Montserrat"/>
                <a:sym typeface="Montserrat"/>
              </a:rPr>
              <a:t>Minimizes misunderstandings</a:t>
            </a:r>
            <a:endParaRPr b="0" i="0" sz="2200" u="none" cap="none" strike="noStrike">
              <a:solidFill>
                <a:srgbClr val="EF8600"/>
              </a:solidFill>
              <a:latin typeface="Montserrat"/>
              <a:ea typeface="Montserrat"/>
              <a:cs typeface="Montserrat"/>
              <a:sym typeface="Montserrat"/>
            </a:endParaRPr>
          </a:p>
        </p:txBody>
      </p:sp>
      <p:pic>
        <p:nvPicPr>
          <p:cNvPr id="755" name="Google Shape;755;p88"/>
          <p:cNvPicPr preferRelativeResize="0"/>
          <p:nvPr/>
        </p:nvPicPr>
        <p:blipFill rotWithShape="1">
          <a:blip r:embed="rId3">
            <a:alphaModFix/>
          </a:blip>
          <a:srcRect b="0" l="0" r="0" t="0"/>
          <a:stretch/>
        </p:blipFill>
        <p:spPr>
          <a:xfrm flipH="1" rot="182863">
            <a:off x="5383259" y="3676130"/>
            <a:ext cx="1283650" cy="1137049"/>
          </a:xfrm>
          <a:prstGeom prst="rect">
            <a:avLst/>
          </a:prstGeom>
          <a:noFill/>
          <a:ln>
            <a:noFill/>
          </a:ln>
        </p:spPr>
      </p:pic>
      <p:sp>
        <p:nvSpPr>
          <p:cNvPr id="756" name="Google Shape;756;p88"/>
          <p:cNvSpPr txBox="1"/>
          <p:nvPr/>
        </p:nvSpPr>
        <p:spPr>
          <a:xfrm>
            <a:off x="6696233" y="3923518"/>
            <a:ext cx="1423800" cy="6378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3600" u="none" cap="none" strike="noStrike">
                <a:solidFill>
                  <a:schemeClr val="dk1"/>
                </a:solidFill>
                <a:latin typeface="Montserrat"/>
                <a:ea typeface="Montserrat"/>
                <a:cs typeface="Montserrat"/>
                <a:sym typeface="Montserrat"/>
              </a:rPr>
              <a:t>FAIR</a:t>
            </a:r>
            <a:endParaRPr b="0" i="0" sz="3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750"/>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50"/>
                                  </p:stCondLst>
                                  <p:childTnLst>
                                    <p:set>
                                      <p:cBhvr>
                                        <p:cTn dur="1" fill="hold">
                                          <p:stCondLst>
                                            <p:cond delay="0"/>
                                          </p:stCondLst>
                                        </p:cTn>
                                        <p:tgtEl>
                                          <p:spTgt spid="744"/>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250"/>
                                  </p:stCondLst>
                                  <p:childTnLst>
                                    <p:set>
                                      <p:cBhvr>
                                        <p:cTn dur="1" fill="hold">
                                          <p:stCondLst>
                                            <p:cond delay="0"/>
                                          </p:stCondLst>
                                        </p:cTn>
                                        <p:tgtEl>
                                          <p:spTgt spid="751"/>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250"/>
                                  </p:stCondLst>
                                  <p:childTnLst>
                                    <p:set>
                                      <p:cBhvr>
                                        <p:cTn dur="1" fill="hold">
                                          <p:stCondLst>
                                            <p:cond delay="0"/>
                                          </p:stCondLst>
                                        </p:cTn>
                                        <p:tgtEl>
                                          <p:spTgt spid="746"/>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250"/>
                                  </p:stCondLst>
                                  <p:childTnLst>
                                    <p:set>
                                      <p:cBhvr>
                                        <p:cTn dur="1" fill="hold">
                                          <p:stCondLst>
                                            <p:cond delay="0"/>
                                          </p:stCondLst>
                                        </p:cTn>
                                        <p:tgtEl>
                                          <p:spTgt spid="745"/>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250"/>
                                  </p:stCondLst>
                                  <p:childTnLst>
                                    <p:set>
                                      <p:cBhvr>
                                        <p:cTn dur="1" fill="hold">
                                          <p:stCondLst>
                                            <p:cond delay="0"/>
                                          </p:stCondLst>
                                        </p:cTn>
                                        <p:tgtEl>
                                          <p:spTgt spid="743"/>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250"/>
                                  </p:stCondLst>
                                  <p:childTnLst>
                                    <p:set>
                                      <p:cBhvr>
                                        <p:cTn dur="1" fill="hold">
                                          <p:stCondLst>
                                            <p:cond delay="0"/>
                                          </p:stCondLst>
                                        </p:cTn>
                                        <p:tgtEl>
                                          <p:spTgt spid="747"/>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250"/>
                                  </p:stCondLst>
                                  <p:childTnLst>
                                    <p:set>
                                      <p:cBhvr>
                                        <p:cTn dur="1" fill="hold">
                                          <p:stCondLst>
                                            <p:cond delay="0"/>
                                          </p:stCondLst>
                                        </p:cTn>
                                        <p:tgtEl>
                                          <p:spTgt spid="748"/>
                                        </p:tgtEl>
                                        <p:attrNameLst>
                                          <p:attrName>style.visibility</p:attrName>
                                        </p:attrNameLst>
                                      </p:cBhvr>
                                      <p:to>
                                        <p:strVal val="visible"/>
                                      </p:to>
                                    </p:set>
                                  </p:childTnLst>
                                </p:cTn>
                              </p:par>
                            </p:childTnLst>
                          </p:cTn>
                        </p:par>
                        <p:par>
                          <p:cTn fill="hold">
                            <p:stCondLst>
                              <p:cond delay="8"/>
                            </p:stCondLst>
                            <p:childTnLst>
                              <p:par>
                                <p:cTn fill="hold" nodeType="afterEffect" presetClass="entr" presetID="1" presetSubtype="0">
                                  <p:stCondLst>
                                    <p:cond delay="250"/>
                                  </p:stCondLst>
                                  <p:childTnLst>
                                    <p:set>
                                      <p:cBhvr>
                                        <p:cTn dur="1" fill="hold">
                                          <p:stCondLst>
                                            <p:cond delay="0"/>
                                          </p:stCondLst>
                                        </p:cTn>
                                        <p:tgtEl>
                                          <p:spTgt spid="749"/>
                                        </p:tgtEl>
                                        <p:attrNameLst>
                                          <p:attrName>style.visibility</p:attrName>
                                        </p:attrNameLst>
                                      </p:cBhvr>
                                      <p:to>
                                        <p:strVal val="visible"/>
                                      </p:to>
                                    </p:set>
                                  </p:childTnLst>
                                </p:cTn>
                              </p:par>
                            </p:childTnLst>
                          </p:cTn>
                        </p:par>
                        <p:par>
                          <p:cTn fill="hold">
                            <p:stCondLst>
                              <p:cond delay="9"/>
                            </p:stCondLst>
                            <p:childTnLst>
                              <p:par>
                                <p:cTn fill="hold" nodeType="afterEffect" presetClass="entr" presetID="1" presetSubtype="0">
                                  <p:stCondLst>
                                    <p:cond delay="250"/>
                                  </p:stCondLst>
                                  <p:childTnLst>
                                    <p:set>
                                      <p:cBhvr>
                                        <p:cTn dur="1" fill="hold">
                                          <p:stCondLst>
                                            <p:cond delay="0"/>
                                          </p:stCondLst>
                                        </p:cTn>
                                        <p:tgtEl>
                                          <p:spTgt spid="7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89"/>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1600"/>
              <a:buNone/>
            </a:pPr>
            <a:r>
              <a:rPr lang="en"/>
              <a:t>Where to use it</a:t>
            </a:r>
            <a:endParaRPr/>
          </a:p>
        </p:txBody>
      </p:sp>
      <p:sp>
        <p:nvSpPr>
          <p:cNvPr id="763" name="Google Shape;763;p89"/>
          <p:cNvSpPr txBox="1"/>
          <p:nvPr/>
        </p:nvSpPr>
        <p:spPr>
          <a:xfrm>
            <a:off x="456662" y="1244577"/>
            <a:ext cx="6547500" cy="2914500"/>
          </a:xfrm>
          <a:prstGeom prst="rect">
            <a:avLst/>
          </a:prstGeom>
          <a:noFill/>
          <a:ln>
            <a:noFill/>
          </a:ln>
        </p:spPr>
        <p:txBody>
          <a:bodyPr anchorCtr="0" anchor="t" bIns="82950" lIns="82950" spcFirstLastPara="1" rIns="82950" wrap="square" tIns="82950">
            <a:noAutofit/>
          </a:bodyPr>
          <a:lstStyle/>
          <a:p>
            <a:pPr indent="-374650" lvl="0" marL="419100" marR="0" rtl="0" algn="l">
              <a:lnSpc>
                <a:spcPct val="100000"/>
              </a:lnSpc>
              <a:spcBef>
                <a:spcPts val="0"/>
              </a:spcBef>
              <a:spcAft>
                <a:spcPts val="0"/>
              </a:spcAft>
              <a:buClr>
                <a:schemeClr val="dk1"/>
              </a:buClr>
              <a:buSzPts val="2500"/>
              <a:buFont typeface="Montserrat"/>
              <a:buChar char="●"/>
            </a:pPr>
            <a:r>
              <a:rPr b="0" i="0" lang="en" sz="2500" u="none" cap="none" strike="noStrike">
                <a:solidFill>
                  <a:schemeClr val="dk1"/>
                </a:solidFill>
                <a:latin typeface="Montserrat"/>
                <a:ea typeface="Montserrat"/>
                <a:cs typeface="Montserrat"/>
                <a:sym typeface="Montserrat"/>
              </a:rPr>
              <a:t>Standard </a:t>
            </a:r>
            <a:r>
              <a:rPr b="1" i="0" lang="en" sz="2500" u="none" cap="none" strike="noStrike">
                <a:solidFill>
                  <a:schemeClr val="dk1"/>
                </a:solidFill>
                <a:latin typeface="Montserrat"/>
                <a:ea typeface="Montserrat"/>
                <a:cs typeface="Montserrat"/>
                <a:sym typeface="Montserrat"/>
              </a:rPr>
              <a:t>data column</a:t>
            </a:r>
            <a:r>
              <a:rPr b="0" i="0" lang="en" sz="2500" u="none" cap="none" strike="noStrike">
                <a:solidFill>
                  <a:schemeClr val="dk1"/>
                </a:solidFill>
                <a:latin typeface="Montserrat"/>
                <a:ea typeface="Montserrat"/>
                <a:cs typeface="Montserrat"/>
                <a:sym typeface="Montserrat"/>
              </a:rPr>
              <a:t> names</a:t>
            </a:r>
            <a:endParaRPr sz="1300"/>
          </a:p>
          <a:p>
            <a:pPr indent="-374650" lvl="0" marL="419100" marR="0" rtl="0" algn="l">
              <a:lnSpc>
                <a:spcPct val="100000"/>
              </a:lnSpc>
              <a:spcBef>
                <a:spcPts val="0"/>
              </a:spcBef>
              <a:spcAft>
                <a:spcPts val="0"/>
              </a:spcAft>
              <a:buClr>
                <a:schemeClr val="dk1"/>
              </a:buClr>
              <a:buSzPts val="2500"/>
              <a:buFont typeface="Montserrat"/>
              <a:buChar char="●"/>
            </a:pPr>
            <a:r>
              <a:rPr b="0" i="0" lang="en" sz="2500" u="none" cap="none" strike="noStrike">
                <a:solidFill>
                  <a:schemeClr val="dk1"/>
                </a:solidFill>
                <a:latin typeface="Montserrat"/>
                <a:ea typeface="Montserrat"/>
                <a:cs typeface="Montserrat"/>
                <a:sym typeface="Montserrat"/>
              </a:rPr>
              <a:t>Measurements or variables</a:t>
            </a:r>
            <a:endParaRPr sz="1300"/>
          </a:p>
          <a:p>
            <a:pPr indent="-488950" lvl="5" marL="889000" marR="0" rtl="0" algn="l">
              <a:lnSpc>
                <a:spcPct val="100000"/>
              </a:lnSpc>
              <a:spcBef>
                <a:spcPts val="0"/>
              </a:spcBef>
              <a:spcAft>
                <a:spcPts val="0"/>
              </a:spcAft>
              <a:buClr>
                <a:schemeClr val="dk1"/>
              </a:buClr>
              <a:buSzPts val="2500"/>
              <a:buFont typeface="Courier New"/>
              <a:buChar char="o"/>
            </a:pPr>
            <a:r>
              <a:rPr b="0" i="0" lang="en" sz="2200" u="none" cap="none" strike="noStrike">
                <a:solidFill>
                  <a:schemeClr val="dk1"/>
                </a:solidFill>
                <a:latin typeface="Montserrat"/>
                <a:ea typeface="Montserrat"/>
                <a:cs typeface="Montserrat"/>
                <a:sym typeface="Montserrat"/>
              </a:rPr>
              <a:t>Standard descriptions when possible</a:t>
            </a:r>
            <a:endParaRPr sz="1300"/>
          </a:p>
          <a:p>
            <a:pPr indent="-488950" lvl="5" marL="889000" marR="0" rtl="0" algn="l">
              <a:lnSpc>
                <a:spcPct val="100000"/>
              </a:lnSpc>
              <a:spcBef>
                <a:spcPts val="0"/>
              </a:spcBef>
              <a:spcAft>
                <a:spcPts val="0"/>
              </a:spcAft>
              <a:buClr>
                <a:schemeClr val="dk1"/>
              </a:buClr>
              <a:buSzPts val="2500"/>
              <a:buFont typeface="Courier New"/>
              <a:buChar char="o"/>
            </a:pPr>
            <a:r>
              <a:rPr b="0" i="0" lang="en" sz="2200" u="none" cap="none" strike="noStrike">
                <a:solidFill>
                  <a:schemeClr val="dk1"/>
                </a:solidFill>
                <a:latin typeface="Montserrat"/>
                <a:ea typeface="Montserrat"/>
                <a:cs typeface="Montserrat"/>
                <a:sym typeface="Montserrat"/>
              </a:rPr>
              <a:t>Include vocabulary codes from machine-readable collections</a:t>
            </a:r>
            <a:endParaRPr sz="1300"/>
          </a:p>
          <a:p>
            <a:pPr indent="-488950" lvl="6" marL="1295400" marR="0" rtl="0" algn="l">
              <a:lnSpc>
                <a:spcPct val="100000"/>
              </a:lnSpc>
              <a:spcBef>
                <a:spcPts val="0"/>
              </a:spcBef>
              <a:spcAft>
                <a:spcPts val="0"/>
              </a:spcAft>
              <a:buClr>
                <a:schemeClr val="dk1"/>
              </a:buClr>
              <a:buSzPts val="2500"/>
              <a:buFont typeface="Noto Sans Symbols"/>
              <a:buChar char="▪"/>
            </a:pPr>
            <a:r>
              <a:rPr b="0" i="0" lang="en" sz="1800" u="none" cap="none" strike="noStrike">
                <a:solidFill>
                  <a:schemeClr val="dk1"/>
                </a:solidFill>
                <a:latin typeface="Montserrat"/>
                <a:ea typeface="Montserrat"/>
                <a:cs typeface="Montserrat"/>
                <a:sym typeface="Montserrat"/>
              </a:rPr>
              <a:t>NERC/BODC, ENVO, ICES…</a:t>
            </a:r>
            <a:endParaRPr b="0" i="0" sz="1800" u="none" cap="none" strike="noStrike">
              <a:solidFill>
                <a:schemeClr val="dk1"/>
              </a:solidFill>
              <a:latin typeface="Montserrat"/>
              <a:ea typeface="Montserrat"/>
              <a:cs typeface="Montserrat"/>
              <a:sym typeface="Montserrat"/>
            </a:endParaRPr>
          </a:p>
        </p:txBody>
      </p:sp>
      <p:pic>
        <p:nvPicPr>
          <p:cNvPr descr="A blue and white square with black text&#10;&#10;Description automatically generated" id="764" name="Google Shape;764;p89"/>
          <p:cNvPicPr preferRelativeResize="0"/>
          <p:nvPr/>
        </p:nvPicPr>
        <p:blipFill rotWithShape="1">
          <a:blip r:embed="rId3">
            <a:alphaModFix/>
          </a:blip>
          <a:srcRect b="0" l="0" r="0" t="0"/>
          <a:stretch/>
        </p:blipFill>
        <p:spPr>
          <a:xfrm>
            <a:off x="5971345" y="2798778"/>
            <a:ext cx="641491" cy="641491"/>
          </a:xfrm>
          <a:prstGeom prst="rect">
            <a:avLst/>
          </a:prstGeom>
          <a:noFill/>
          <a:ln>
            <a:noFill/>
          </a:ln>
        </p:spPr>
      </p:pic>
      <p:pic>
        <p:nvPicPr>
          <p:cNvPr descr="A logo with a blue planet and green leaf&#10;&#10;Description automatically generated" id="765" name="Google Shape;765;p89"/>
          <p:cNvPicPr preferRelativeResize="0"/>
          <p:nvPr/>
        </p:nvPicPr>
        <p:blipFill rotWithShape="1">
          <a:blip r:embed="rId4">
            <a:alphaModFix/>
          </a:blip>
          <a:srcRect b="0" l="0" r="0" t="0"/>
          <a:stretch/>
        </p:blipFill>
        <p:spPr>
          <a:xfrm>
            <a:off x="6692672" y="2798778"/>
            <a:ext cx="1200845" cy="641493"/>
          </a:xfrm>
          <a:prstGeom prst="rect">
            <a:avLst/>
          </a:prstGeom>
          <a:noFill/>
          <a:ln>
            <a:noFill/>
          </a:ln>
        </p:spPr>
      </p:pic>
      <p:pic>
        <p:nvPicPr>
          <p:cNvPr descr="A logo with stars and a black background&#10;&#10;Description automatically generated" id="766" name="Google Shape;766;p89"/>
          <p:cNvPicPr preferRelativeResize="0"/>
          <p:nvPr/>
        </p:nvPicPr>
        <p:blipFill rotWithShape="1">
          <a:blip r:embed="rId5">
            <a:alphaModFix/>
          </a:blip>
          <a:srcRect b="0" l="0" r="0" t="0"/>
          <a:stretch/>
        </p:blipFill>
        <p:spPr>
          <a:xfrm>
            <a:off x="6141159" y="3517650"/>
            <a:ext cx="1424325" cy="64149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0"/>
          <p:cNvSpPr txBox="1"/>
          <p:nvPr/>
        </p:nvSpPr>
        <p:spPr>
          <a:xfrm>
            <a:off x="20377" y="3420494"/>
            <a:ext cx="1823400" cy="422400"/>
          </a:xfrm>
          <a:prstGeom prst="rect">
            <a:avLst/>
          </a:prstGeom>
          <a:noFill/>
          <a:ln>
            <a:noFill/>
          </a:ln>
        </p:spPr>
        <p:txBody>
          <a:bodyPr anchorCtr="0" anchor="t" bIns="41475" lIns="82950" spcFirstLastPara="1" rIns="82950" wrap="square" tIns="4147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Montserrat"/>
                <a:ea typeface="Montserrat"/>
                <a:cs typeface="Montserrat"/>
                <a:sym typeface="Montserrat"/>
              </a:rPr>
              <a:t>Vocabulary</a:t>
            </a:r>
            <a:endParaRPr b="0" i="0" sz="1300" u="none" cap="none" strike="noStrike">
              <a:solidFill>
                <a:srgbClr val="000000"/>
              </a:solidFill>
              <a:latin typeface="Arial"/>
              <a:ea typeface="Arial"/>
              <a:cs typeface="Arial"/>
              <a:sym typeface="Arial"/>
            </a:endParaRPr>
          </a:p>
        </p:txBody>
      </p:sp>
      <p:sp>
        <p:nvSpPr>
          <p:cNvPr id="773" name="Google Shape;773;p90"/>
          <p:cNvSpPr txBox="1"/>
          <p:nvPr>
            <p:ph type="title"/>
          </p:nvPr>
        </p:nvSpPr>
        <p:spPr>
          <a:xfrm>
            <a:off x="65625" y="386015"/>
            <a:ext cx="8975400" cy="11175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2"/>
              </a:buClr>
              <a:buSzPts val="4000"/>
              <a:buFont typeface="Montserrat Black"/>
              <a:buNone/>
            </a:pPr>
            <a:r>
              <a:rPr lang="en"/>
              <a:t>Controlled vocabulary example: </a:t>
            </a:r>
            <a:r>
              <a:rPr b="1" lang="en">
                <a:solidFill>
                  <a:srgbClr val="EF8600"/>
                </a:solidFill>
              </a:rPr>
              <a:t>Darwin Core</a:t>
            </a:r>
            <a:endParaRPr b="1">
              <a:solidFill>
                <a:srgbClr val="EF8600"/>
              </a:solidFill>
            </a:endParaRPr>
          </a:p>
        </p:txBody>
      </p:sp>
      <p:sp>
        <p:nvSpPr>
          <p:cNvPr id="774" name="Google Shape;774;p90"/>
          <p:cNvSpPr txBox="1"/>
          <p:nvPr/>
        </p:nvSpPr>
        <p:spPr>
          <a:xfrm>
            <a:off x="607803" y="1643722"/>
            <a:ext cx="3686400" cy="25467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ontserrat"/>
                <a:ea typeface="Montserrat"/>
                <a:cs typeface="Montserrat"/>
                <a:sym typeface="Montserrat"/>
              </a:rPr>
              <a:t>basisOfRecord</a:t>
            </a:r>
            <a:r>
              <a:rPr b="0" i="0" lang="en" sz="1800" u="none" cap="none" strike="noStrike">
                <a:solidFill>
                  <a:schemeClr val="dk1"/>
                </a:solidFill>
                <a:latin typeface="Montserrat"/>
                <a:ea typeface="Montserrat"/>
                <a:cs typeface="Montserrat"/>
                <a:sym typeface="Montserrat"/>
              </a:rPr>
              <a:t>:</a:t>
            </a:r>
            <a:endParaRPr b="0" i="0" sz="13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HumanObservation</a:t>
            </a:r>
            <a:endParaRPr b="0" i="0" sz="18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MaterialSample </a:t>
            </a:r>
            <a:r>
              <a:rPr b="0" i="0" lang="en" sz="1600" u="none" cap="none" strike="noStrike">
                <a:solidFill>
                  <a:schemeClr val="dk1"/>
                </a:solidFill>
                <a:latin typeface="Montserrat"/>
                <a:ea typeface="Montserrat"/>
                <a:cs typeface="Montserrat"/>
                <a:sym typeface="Montserrat"/>
              </a:rPr>
              <a:t>(e.g. for DNA samples)</a:t>
            </a:r>
            <a:endParaRPr b="0" i="0" sz="13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MachineObservation</a:t>
            </a:r>
            <a:endParaRPr b="0" i="0" sz="18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LivingSpecimen</a:t>
            </a:r>
            <a:endParaRPr b="0" i="0" sz="18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PreservedSpecimen</a:t>
            </a:r>
            <a:endParaRPr b="0" i="0" sz="18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FossilSpecimen</a:t>
            </a:r>
            <a:endParaRPr b="0" i="0" sz="18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a:t>
            </a:r>
            <a:endParaRPr b="0" i="0" sz="1300" u="none" cap="none" strike="noStrike">
              <a:solidFill>
                <a:schemeClr val="dk1"/>
              </a:solidFill>
              <a:latin typeface="Montserrat"/>
              <a:ea typeface="Montserrat"/>
              <a:cs typeface="Montserrat"/>
              <a:sym typeface="Montserrat"/>
            </a:endParaRPr>
          </a:p>
        </p:txBody>
      </p:sp>
      <p:sp>
        <p:nvSpPr>
          <p:cNvPr id="775" name="Google Shape;775;p90"/>
          <p:cNvSpPr txBox="1"/>
          <p:nvPr/>
        </p:nvSpPr>
        <p:spPr>
          <a:xfrm>
            <a:off x="4386690" y="1643722"/>
            <a:ext cx="1884300" cy="23004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ontserrat"/>
                <a:ea typeface="Montserrat"/>
                <a:cs typeface="Montserrat"/>
                <a:sym typeface="Montserrat"/>
              </a:rPr>
              <a:t>lifeStage</a:t>
            </a:r>
            <a:r>
              <a:rPr b="0" i="0" lang="en" sz="1800" u="none" cap="none" strike="noStrike">
                <a:solidFill>
                  <a:schemeClr val="dk1"/>
                </a:solidFill>
                <a:latin typeface="Montserrat"/>
                <a:ea typeface="Montserrat"/>
                <a:cs typeface="Montserrat"/>
                <a:sym typeface="Montserrat"/>
              </a:rPr>
              <a:t>:</a:t>
            </a:r>
            <a:endParaRPr b="0" i="0" sz="1800" u="none" cap="none" strike="noStrike">
              <a:solidFill>
                <a:schemeClr val="dk1"/>
              </a:solidFill>
              <a:latin typeface="Montserrat"/>
              <a:ea typeface="Montserrat"/>
              <a:cs typeface="Montserrat"/>
              <a:sym typeface="Montserrat"/>
            </a:endParaRPr>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zygote</a:t>
            </a:r>
            <a:endParaRPr sz="1300"/>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larva</a:t>
            </a:r>
            <a:endParaRPr sz="1300"/>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juvenile</a:t>
            </a:r>
            <a:endParaRPr sz="1300"/>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adult</a:t>
            </a:r>
            <a:endParaRPr sz="1300"/>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seedling</a:t>
            </a:r>
            <a:endParaRPr sz="1300"/>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flowering</a:t>
            </a:r>
            <a:endParaRPr sz="1300"/>
          </a:p>
          <a:p>
            <a:pPr indent="-254000" lvl="0" marL="254000" marR="0" rtl="0" algn="l">
              <a:lnSpc>
                <a:spcPct val="100000"/>
              </a:lnSpc>
              <a:spcBef>
                <a:spcPts val="0"/>
              </a:spcBef>
              <a:spcAft>
                <a:spcPts val="0"/>
              </a:spcAft>
              <a:buClr>
                <a:schemeClr val="dk1"/>
              </a:buClr>
              <a:buSzPts val="1800"/>
              <a:buFont typeface="Arial"/>
              <a:buChar char="•"/>
            </a:pPr>
            <a:r>
              <a:rPr b="0" i="0" lang="en" sz="1800" u="none" cap="none" strike="noStrike">
                <a:solidFill>
                  <a:schemeClr val="dk1"/>
                </a:solidFill>
                <a:latin typeface="Montserrat"/>
                <a:ea typeface="Montserrat"/>
                <a:cs typeface="Montserrat"/>
                <a:sym typeface="Montserrat"/>
              </a:rPr>
              <a:t>fruiting</a:t>
            </a:r>
            <a:endParaRPr b="0" i="0" sz="1800" u="none" cap="none" strike="noStrike">
              <a:solidFill>
                <a:schemeClr val="dk1"/>
              </a:solidFill>
              <a:latin typeface="Montserrat"/>
              <a:ea typeface="Montserrat"/>
              <a:cs typeface="Montserrat"/>
              <a:sym typeface="Montserrat"/>
            </a:endParaRPr>
          </a:p>
        </p:txBody>
      </p:sp>
      <p:sp>
        <p:nvSpPr>
          <p:cNvPr id="776" name="Google Shape;776;p90"/>
          <p:cNvSpPr txBox="1"/>
          <p:nvPr/>
        </p:nvSpPr>
        <p:spPr>
          <a:xfrm>
            <a:off x="6927042" y="1643722"/>
            <a:ext cx="2469900" cy="17463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1800" u="none" cap="none" strike="noStrike">
                <a:solidFill>
                  <a:schemeClr val="dk1"/>
                </a:solidFill>
                <a:latin typeface="Montserrat"/>
                <a:ea typeface="Montserrat"/>
                <a:cs typeface="Montserrat"/>
                <a:sym typeface="Montserrat"/>
              </a:rPr>
              <a:t>vitality</a:t>
            </a:r>
            <a:r>
              <a:rPr b="0" i="0" lang="en" sz="1800" u="none" cap="none" strike="noStrike">
                <a:solidFill>
                  <a:schemeClr val="dk1"/>
                </a:solidFill>
                <a:latin typeface="Montserrat"/>
                <a:ea typeface="Montserrat"/>
                <a:cs typeface="Montserrat"/>
                <a:sym typeface="Montserrat"/>
              </a:rPr>
              <a:t>:</a:t>
            </a:r>
            <a:endParaRPr sz="1300"/>
          </a:p>
          <a:p>
            <a:pPr indent="-304800" lvl="0" marL="30480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Montserrat"/>
                <a:ea typeface="Montserrat"/>
                <a:cs typeface="Montserrat"/>
                <a:sym typeface="Montserrat"/>
              </a:rPr>
              <a:t>alive</a:t>
            </a:r>
            <a:endParaRPr sz="1300"/>
          </a:p>
          <a:p>
            <a:pPr indent="-304800" lvl="0" marL="30480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Montserrat"/>
                <a:ea typeface="Montserrat"/>
                <a:cs typeface="Montserrat"/>
                <a:sym typeface="Montserrat"/>
              </a:rPr>
              <a:t>dead</a:t>
            </a:r>
            <a:endParaRPr sz="1300"/>
          </a:p>
          <a:p>
            <a:pPr indent="-304800" lvl="0" marL="30480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Montserrat"/>
                <a:ea typeface="Montserrat"/>
                <a:cs typeface="Montserrat"/>
                <a:sym typeface="Montserrat"/>
              </a:rPr>
              <a:t>mixedLot</a:t>
            </a:r>
            <a:endParaRPr b="0" i="0" sz="1800" u="none" cap="none" strike="noStrike">
              <a:solidFill>
                <a:schemeClr val="dk1"/>
              </a:solidFill>
              <a:latin typeface="Montserrat"/>
              <a:ea typeface="Montserrat"/>
              <a:cs typeface="Montserrat"/>
              <a:sym typeface="Montserrat"/>
            </a:endParaRPr>
          </a:p>
          <a:p>
            <a:pPr indent="-304800" lvl="0" marL="30480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Montserrat"/>
                <a:ea typeface="Montserrat"/>
                <a:cs typeface="Montserrat"/>
                <a:sym typeface="Montserrat"/>
              </a:rPr>
              <a:t>uncertain</a:t>
            </a:r>
            <a:endParaRPr sz="1300"/>
          </a:p>
          <a:p>
            <a:pPr indent="-304800" lvl="0" marL="30480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Montserrat"/>
                <a:ea typeface="Montserrat"/>
                <a:cs typeface="Montserrat"/>
                <a:sym typeface="Montserrat"/>
              </a:rPr>
              <a:t>notAssessed</a:t>
            </a:r>
            <a:endParaRPr b="0" i="0" sz="1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1"/>
          <p:cNvSpPr txBox="1"/>
          <p:nvPr>
            <p:ph idx="1" type="body"/>
          </p:nvPr>
        </p:nvSpPr>
        <p:spPr>
          <a:xfrm>
            <a:off x="147031" y="1808441"/>
            <a:ext cx="8611800" cy="1727100"/>
          </a:xfrm>
          <a:prstGeom prst="rect">
            <a:avLst/>
          </a:prstGeom>
          <a:noFill/>
          <a:ln>
            <a:noFill/>
          </a:ln>
        </p:spPr>
        <p:txBody>
          <a:bodyPr anchorCtr="0" anchor="t" bIns="34275" lIns="68575" spcFirstLastPara="1" rIns="68575" wrap="square" tIns="34275">
            <a:normAutofit lnSpcReduction="10000"/>
          </a:bodyPr>
          <a:lstStyle/>
          <a:p>
            <a:pPr indent="-342900" lvl="0" marL="457200" rtl="0" algn="l">
              <a:lnSpc>
                <a:spcPct val="90000"/>
              </a:lnSpc>
              <a:spcBef>
                <a:spcPts val="900"/>
              </a:spcBef>
              <a:spcAft>
                <a:spcPts val="0"/>
              </a:spcAft>
              <a:buClr>
                <a:schemeClr val="dk1"/>
              </a:buClr>
              <a:buSzPts val="1600"/>
              <a:buChar char="•"/>
            </a:pPr>
            <a:r>
              <a:rPr lang="en">
                <a:solidFill>
                  <a:srgbClr val="165780"/>
                </a:solidFill>
                <a:latin typeface="Montserrat"/>
                <a:ea typeface="Montserrat"/>
                <a:cs typeface="Montserrat"/>
                <a:sym typeface="Montserrat"/>
              </a:rPr>
              <a:t>Identifiers for </a:t>
            </a:r>
            <a:r>
              <a:rPr b="1" i="1" lang="en">
                <a:solidFill>
                  <a:srgbClr val="165780"/>
                </a:solidFill>
                <a:latin typeface="Montserrat"/>
                <a:ea typeface="Montserrat"/>
                <a:cs typeface="Montserrat"/>
                <a:sym typeface="Montserrat"/>
              </a:rPr>
              <a:t>each</a:t>
            </a:r>
            <a:r>
              <a:rPr lang="en">
                <a:solidFill>
                  <a:srgbClr val="165780"/>
                </a:solidFill>
                <a:latin typeface="Montserrat"/>
                <a:ea typeface="Montserrat"/>
                <a:cs typeface="Montserrat"/>
                <a:sym typeface="Montserrat"/>
              </a:rPr>
              <a:t> eMoF column (as applicable)</a:t>
            </a:r>
            <a:endParaRPr/>
          </a:p>
          <a:p>
            <a:pPr indent="-342900" lvl="1" marL="914400" rtl="0" algn="l">
              <a:lnSpc>
                <a:spcPct val="90000"/>
              </a:lnSpc>
              <a:spcBef>
                <a:spcPts val="500"/>
              </a:spcBef>
              <a:spcAft>
                <a:spcPts val="0"/>
              </a:spcAft>
              <a:buSzPts val="1600"/>
              <a:buChar char="•"/>
            </a:pPr>
            <a:r>
              <a:rPr lang="en">
                <a:solidFill>
                  <a:srgbClr val="165780"/>
                </a:solidFill>
                <a:latin typeface="Montserrat"/>
                <a:ea typeface="Montserrat"/>
                <a:cs typeface="Montserrat"/>
                <a:sym typeface="Montserrat"/>
              </a:rPr>
              <a:t>measurementTypeID</a:t>
            </a:r>
            <a:endParaRPr>
              <a:solidFill>
                <a:srgbClr val="165780"/>
              </a:solidFill>
              <a:latin typeface="Montserrat"/>
              <a:ea typeface="Montserrat"/>
              <a:cs typeface="Montserrat"/>
              <a:sym typeface="Montserrat"/>
            </a:endParaRPr>
          </a:p>
          <a:p>
            <a:pPr indent="-342900" lvl="1" marL="914400" rtl="0" algn="l">
              <a:lnSpc>
                <a:spcPct val="90000"/>
              </a:lnSpc>
              <a:spcBef>
                <a:spcPts val="500"/>
              </a:spcBef>
              <a:spcAft>
                <a:spcPts val="0"/>
              </a:spcAft>
              <a:buSzPts val="1600"/>
              <a:buChar char="•"/>
            </a:pPr>
            <a:r>
              <a:rPr lang="en">
                <a:solidFill>
                  <a:srgbClr val="165780"/>
                </a:solidFill>
                <a:latin typeface="Montserrat"/>
                <a:ea typeface="Montserrat"/>
                <a:cs typeface="Montserrat"/>
                <a:sym typeface="Montserrat"/>
              </a:rPr>
              <a:t>measurementValueID</a:t>
            </a:r>
            <a:endParaRPr>
              <a:solidFill>
                <a:srgbClr val="165780"/>
              </a:solidFill>
              <a:latin typeface="Montserrat"/>
              <a:ea typeface="Montserrat"/>
              <a:cs typeface="Montserrat"/>
              <a:sym typeface="Montserrat"/>
            </a:endParaRPr>
          </a:p>
          <a:p>
            <a:pPr indent="-342900" lvl="2" marL="1371600" rtl="0" algn="l">
              <a:lnSpc>
                <a:spcPct val="90000"/>
              </a:lnSpc>
              <a:spcBef>
                <a:spcPts val="500"/>
              </a:spcBef>
              <a:spcAft>
                <a:spcPts val="0"/>
              </a:spcAft>
              <a:buSzPts val="1600"/>
              <a:buChar char="•"/>
            </a:pPr>
            <a:r>
              <a:rPr lang="en">
                <a:solidFill>
                  <a:srgbClr val="165780"/>
                </a:solidFill>
                <a:latin typeface="Montserrat"/>
                <a:ea typeface="Montserrat"/>
                <a:cs typeface="Montserrat"/>
                <a:sym typeface="Montserrat"/>
              </a:rPr>
              <a:t>non-numeric values</a:t>
            </a:r>
            <a:endParaRPr/>
          </a:p>
          <a:p>
            <a:pPr indent="-342900" lvl="1" marL="914400" rtl="0" algn="l">
              <a:lnSpc>
                <a:spcPct val="90000"/>
              </a:lnSpc>
              <a:spcBef>
                <a:spcPts val="500"/>
              </a:spcBef>
              <a:spcAft>
                <a:spcPts val="0"/>
              </a:spcAft>
              <a:buSzPts val="1600"/>
              <a:buChar char="•"/>
            </a:pPr>
            <a:r>
              <a:rPr lang="en">
                <a:solidFill>
                  <a:srgbClr val="165780"/>
                </a:solidFill>
                <a:latin typeface="Montserrat"/>
                <a:ea typeface="Montserrat"/>
                <a:cs typeface="Montserrat"/>
                <a:sym typeface="Montserrat"/>
              </a:rPr>
              <a:t>measurementUnitID</a:t>
            </a:r>
            <a:endParaRPr>
              <a:solidFill>
                <a:srgbClr val="165780"/>
              </a:solidFill>
              <a:latin typeface="Montserrat"/>
              <a:ea typeface="Montserrat"/>
              <a:cs typeface="Montserrat"/>
              <a:sym typeface="Montserrat"/>
            </a:endParaRPr>
          </a:p>
        </p:txBody>
      </p:sp>
      <p:sp>
        <p:nvSpPr>
          <p:cNvPr id="783" name="Google Shape;783;p91"/>
          <p:cNvSpPr txBox="1"/>
          <p:nvPr>
            <p:ph type="title"/>
          </p:nvPr>
        </p:nvSpPr>
        <p:spPr>
          <a:xfrm>
            <a:off x="65625" y="386015"/>
            <a:ext cx="8975400" cy="11175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2"/>
              </a:buClr>
              <a:buSzPts val="4000"/>
              <a:buFont typeface="Montserrat Black"/>
              <a:buNone/>
            </a:pPr>
            <a:r>
              <a:rPr lang="en"/>
              <a:t>Controlled vocabulary example: </a:t>
            </a:r>
            <a:r>
              <a:rPr lang="en">
                <a:solidFill>
                  <a:srgbClr val="EF8600"/>
                </a:solidFill>
              </a:rPr>
              <a:t>eMoF</a:t>
            </a:r>
            <a:endParaRPr>
              <a:solidFill>
                <a:srgbClr val="EF86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graphicFrame>
        <p:nvGraphicFramePr>
          <p:cNvPr id="789" name="Google Shape;789;p92"/>
          <p:cNvGraphicFramePr/>
          <p:nvPr/>
        </p:nvGraphicFramePr>
        <p:xfrm>
          <a:off x="2514921" y="241443"/>
          <a:ext cx="3000000" cy="3000000"/>
        </p:xfrm>
        <a:graphic>
          <a:graphicData uri="http://schemas.openxmlformats.org/drawingml/2006/table">
            <a:tbl>
              <a:tblPr bandRow="1" firstRow="1">
                <a:noFill/>
                <a:tableStyleId>{F51FDC4B-2D9B-4751-BFBF-DC91F14344D1}</a:tableStyleId>
              </a:tblPr>
              <a:tblGrid>
                <a:gridCol w="2074250"/>
                <a:gridCol w="2099000"/>
                <a:gridCol w="2172175"/>
              </a:tblGrid>
              <a:tr h="428850">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measurementType</a:t>
                      </a:r>
                      <a:endParaRPr sz="1500" u="none" cap="none" strike="noStrike"/>
                    </a:p>
                  </a:txBody>
                  <a:tcPr marT="41475" marB="41475" marR="82975" marL="82975"/>
                </a:tc>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measurementValue</a:t>
                      </a:r>
                      <a:endParaRPr sz="1500" u="none" cap="none" strike="noStrike"/>
                    </a:p>
                  </a:txBody>
                  <a:tcPr marT="41475" marB="41475" marR="82975" marL="82975"/>
                </a:tc>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measurementUnit</a:t>
                      </a:r>
                      <a:endParaRPr sz="1500" u="none" cap="none" strike="noStrike"/>
                    </a:p>
                  </a:txBody>
                  <a:tcPr marT="41475" marB="41475" marR="82975" marL="82975"/>
                </a:tc>
              </a:tr>
              <a:tr h="590375">
                <a:tc>
                  <a:txBody>
                    <a:bodyPr/>
                    <a:lstStyle/>
                    <a:p>
                      <a:pPr indent="0" lvl="0" marL="0" marR="0" rtl="0" algn="ctr">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habitat</a:t>
                      </a:r>
                      <a:endParaRPr sz="1300"/>
                    </a:p>
                  </a:txBody>
                  <a:tcPr marT="0" marB="0" marR="0" marL="0"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seagrass</a:t>
                      </a:r>
                      <a:endParaRPr sz="1600" u="none" cap="none" strike="noStrike">
                        <a:solidFill>
                          <a:schemeClr val="dk1"/>
                        </a:solidFill>
                      </a:endParaRPr>
                    </a:p>
                  </a:txBody>
                  <a:tcPr marT="41475" marB="41475" marR="82975" marL="82975" anchor="ctr"/>
                </a:tc>
                <a:tc>
                  <a:txBody>
                    <a:bodyPr/>
                    <a:lstStyle/>
                    <a:p>
                      <a:pPr indent="0" lvl="0" marL="0" marR="0" rtl="0" algn="l">
                        <a:lnSpc>
                          <a:spcPct val="100000"/>
                        </a:lnSpc>
                        <a:spcBef>
                          <a:spcPts val="0"/>
                        </a:spcBef>
                        <a:spcAft>
                          <a:spcPts val="0"/>
                        </a:spcAft>
                        <a:buClr>
                          <a:schemeClr val="dk1"/>
                        </a:buClr>
                        <a:buSzPts val="1500"/>
                        <a:buFont typeface="Montserrat"/>
                        <a:buNone/>
                      </a:pPr>
                      <a:r>
                        <a:t/>
                      </a:r>
                      <a:endParaRPr sz="1600" u="none" cap="none" strike="noStrike">
                        <a:solidFill>
                          <a:schemeClr val="dk1"/>
                        </a:solidFill>
                      </a:endParaRPr>
                    </a:p>
                  </a:txBody>
                  <a:tcPr marT="41475" marB="41475" marR="82975" marL="82975" anchor="ctr"/>
                </a:tc>
              </a:tr>
              <a:tr h="453025">
                <a:tc>
                  <a:txBody>
                    <a:bodyPr/>
                    <a:lstStyle/>
                    <a:p>
                      <a:pPr indent="0" lvl="0" marL="0" marR="0" rtl="0" algn="ctr">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water temp</a:t>
                      </a:r>
                      <a:endParaRPr sz="1300"/>
                    </a:p>
                  </a:txBody>
                  <a:tcPr marT="0" marB="0" marR="0" marL="0"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29.23</a:t>
                      </a:r>
                      <a:endParaRPr sz="1600" u="none" cap="none" strike="noStrike">
                        <a:solidFill>
                          <a:schemeClr val="dk1"/>
                        </a:solidFill>
                      </a:endParaRPr>
                    </a:p>
                  </a:txBody>
                  <a:tcPr marT="41475" marB="41475" marR="82975" marL="82975"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Degrees Celsius</a:t>
                      </a:r>
                      <a:endParaRPr sz="1600" u="none" cap="none" strike="noStrike">
                        <a:solidFill>
                          <a:schemeClr val="dk1"/>
                        </a:solidFill>
                      </a:endParaRPr>
                    </a:p>
                  </a:txBody>
                  <a:tcPr marT="41475" marB="41475" marR="82975" marL="82975" anchor="ctr"/>
                </a:tc>
              </a:tr>
              <a:tr h="465100">
                <a:tc>
                  <a:txBody>
                    <a:bodyPr/>
                    <a:lstStyle/>
                    <a:p>
                      <a:pPr indent="0" lvl="0" marL="0" marR="0" rtl="0" algn="ctr">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dissolved oxygen</a:t>
                      </a:r>
                      <a:endParaRPr sz="1300"/>
                    </a:p>
                  </a:txBody>
                  <a:tcPr marT="0" marB="0" marR="0" marL="0"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6.58</a:t>
                      </a:r>
                      <a:endParaRPr sz="1600" u="none" cap="none" strike="noStrike">
                        <a:solidFill>
                          <a:schemeClr val="dk1"/>
                        </a:solidFill>
                      </a:endParaRPr>
                    </a:p>
                  </a:txBody>
                  <a:tcPr marT="41475" marB="41475" marR="82975" marL="82975"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Milligrams per litre</a:t>
                      </a:r>
                      <a:endParaRPr sz="1600" u="none" cap="none" strike="noStrike">
                        <a:solidFill>
                          <a:schemeClr val="dk1"/>
                        </a:solidFill>
                      </a:endParaRPr>
                    </a:p>
                  </a:txBody>
                  <a:tcPr marT="41475" marB="41475" marR="82975" marL="82975" anchor="ctr"/>
                </a:tc>
              </a:tr>
              <a:tr h="816000">
                <a:tc>
                  <a:txBody>
                    <a:bodyPr/>
                    <a:lstStyle/>
                    <a:p>
                      <a:pPr indent="0" lvl="0" marL="0" marR="0" rtl="0" algn="ctr">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sampling device</a:t>
                      </a:r>
                      <a:endParaRPr sz="1300"/>
                    </a:p>
                  </a:txBody>
                  <a:tcPr marT="0" marB="0" marR="0" marL="0"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GoPro </a:t>
                      </a:r>
                      <a:br>
                        <a:rPr lang="en" sz="1600" u="none" cap="none" strike="noStrike">
                          <a:solidFill>
                            <a:schemeClr val="dk1"/>
                          </a:solidFill>
                        </a:rPr>
                      </a:br>
                      <a:r>
                        <a:rPr lang="en" sz="1600" u="none" cap="none" strike="noStrike">
                          <a:solidFill>
                            <a:schemeClr val="dk1"/>
                          </a:solidFill>
                        </a:rPr>
                        <a:t>Camera</a:t>
                      </a:r>
                      <a:endParaRPr sz="1600" u="none" cap="none" strike="noStrike">
                        <a:solidFill>
                          <a:schemeClr val="dk1"/>
                        </a:solidFill>
                      </a:endParaRPr>
                    </a:p>
                  </a:txBody>
                  <a:tcPr marT="41475" marB="41475" marR="82975" marL="82975" anchor="ctr"/>
                </a:tc>
                <a:tc>
                  <a:txBody>
                    <a:bodyPr/>
                    <a:lstStyle/>
                    <a:p>
                      <a:pPr indent="0" lvl="0" marL="0" marR="0" rtl="0" algn="l">
                        <a:lnSpc>
                          <a:spcPct val="100000"/>
                        </a:lnSpc>
                        <a:spcBef>
                          <a:spcPts val="0"/>
                        </a:spcBef>
                        <a:spcAft>
                          <a:spcPts val="0"/>
                        </a:spcAft>
                        <a:buClr>
                          <a:schemeClr val="dk1"/>
                        </a:buClr>
                        <a:buSzPts val="1500"/>
                        <a:buFont typeface="Montserrat"/>
                        <a:buNone/>
                      </a:pPr>
                      <a:r>
                        <a:t/>
                      </a:r>
                      <a:endParaRPr sz="1600" u="none" cap="none" strike="noStrike">
                        <a:solidFill>
                          <a:schemeClr val="dk1"/>
                        </a:solidFill>
                      </a:endParaRPr>
                    </a:p>
                  </a:txBody>
                  <a:tcPr marT="41475" marB="41475" marR="82975" marL="82975" anchor="ctr"/>
                </a:tc>
              </a:tr>
              <a:tr h="816000">
                <a:tc>
                  <a:txBody>
                    <a:bodyPr/>
                    <a:lstStyle/>
                    <a:p>
                      <a:pPr indent="0" lvl="0" marL="0" marR="0" rtl="0" algn="ctr">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transect length</a:t>
                      </a:r>
                      <a:endParaRPr sz="1300"/>
                    </a:p>
                  </a:txBody>
                  <a:tcPr marT="0" marB="0" marR="0" marL="0"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30</a:t>
                      </a:r>
                      <a:endParaRPr sz="1600" u="none" cap="none" strike="noStrike">
                        <a:solidFill>
                          <a:schemeClr val="dk1"/>
                        </a:solidFill>
                      </a:endParaRPr>
                    </a:p>
                  </a:txBody>
                  <a:tcPr marT="41475" marB="41475" marR="82975" marL="82975"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M</a:t>
                      </a:r>
                      <a:endParaRPr sz="1600" u="none" cap="none" strike="noStrike">
                        <a:solidFill>
                          <a:schemeClr val="dk1"/>
                        </a:solidFill>
                      </a:endParaRPr>
                    </a:p>
                  </a:txBody>
                  <a:tcPr marT="41475" marB="41475" marR="82975" marL="82975" anchor="ctr"/>
                </a:tc>
              </a:tr>
              <a:tr h="465100">
                <a:tc>
                  <a:txBody>
                    <a:bodyPr/>
                    <a:lstStyle/>
                    <a:p>
                      <a:pPr indent="0" lvl="0" marL="0" marR="0" rtl="0" algn="ctr">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Dry biomass of green leaves</a:t>
                      </a:r>
                      <a:endParaRPr sz="1300"/>
                    </a:p>
                  </a:txBody>
                  <a:tcPr marT="0" marB="0" marR="0" marL="0"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0.05575</a:t>
                      </a:r>
                      <a:endParaRPr sz="1600" u="none" cap="none" strike="noStrike">
                        <a:solidFill>
                          <a:schemeClr val="dk1"/>
                        </a:solidFill>
                      </a:endParaRPr>
                    </a:p>
                  </a:txBody>
                  <a:tcPr marT="41475" marB="41475" marR="82975" marL="82975" anchor="ctr"/>
                </a:tc>
                <a:tc>
                  <a:txBody>
                    <a:bodyPr/>
                    <a:lstStyle/>
                    <a:p>
                      <a:pPr indent="0" lvl="0" marL="0" marR="0" rtl="0" algn="l">
                        <a:lnSpc>
                          <a:spcPct val="100000"/>
                        </a:lnSpc>
                        <a:spcBef>
                          <a:spcPts val="0"/>
                        </a:spcBef>
                        <a:spcAft>
                          <a:spcPts val="0"/>
                        </a:spcAft>
                        <a:buClr>
                          <a:schemeClr val="dk1"/>
                        </a:buClr>
                        <a:buSzPts val="1500"/>
                        <a:buFont typeface="Montserrat"/>
                        <a:buNone/>
                      </a:pPr>
                      <a:r>
                        <a:rPr lang="en" sz="1600" u="none" cap="none" strike="noStrike">
                          <a:solidFill>
                            <a:schemeClr val="dk1"/>
                          </a:solidFill>
                        </a:rPr>
                        <a:t>Grams per square metre</a:t>
                      </a:r>
                      <a:endParaRPr sz="1600" u="none" cap="none" strike="noStrike">
                        <a:solidFill>
                          <a:schemeClr val="dk1"/>
                        </a:solidFill>
                      </a:endParaRPr>
                    </a:p>
                  </a:txBody>
                  <a:tcPr marT="41475" marB="41475" marR="82975" marL="82975" anchor="ctr"/>
                </a:tc>
              </a:tr>
            </a:tbl>
          </a:graphicData>
        </a:graphic>
      </p:graphicFrame>
      <p:sp>
        <p:nvSpPr>
          <p:cNvPr id="790" name="Google Shape;790;p92"/>
          <p:cNvSpPr txBox="1"/>
          <p:nvPr>
            <p:ph type="title"/>
          </p:nvPr>
        </p:nvSpPr>
        <p:spPr>
          <a:xfrm>
            <a:off x="86427" y="548685"/>
            <a:ext cx="2430000" cy="3773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accent2"/>
              </a:buClr>
              <a:buSzPts val="3300"/>
              <a:buFont typeface="Montserrat Black"/>
              <a:buNone/>
            </a:pPr>
            <a:r>
              <a:rPr lang="en" sz="3600">
                <a:solidFill>
                  <a:schemeClr val="accent2"/>
                </a:solidFill>
              </a:rPr>
              <a:t>Example: Mapping Field Data to DwC: </a:t>
            </a:r>
            <a:r>
              <a:rPr lang="en" sz="3600">
                <a:solidFill>
                  <a:srgbClr val="FC7D31"/>
                </a:solidFill>
              </a:rPr>
              <a:t>eMoF</a:t>
            </a:r>
            <a:endParaRPr sz="3600">
              <a:solidFill>
                <a:srgbClr val="FC7D31"/>
              </a:solidFill>
            </a:endParaRPr>
          </a:p>
        </p:txBody>
      </p:sp>
      <p:pic>
        <p:nvPicPr>
          <p:cNvPr descr="Seaweed with solid fill" id="791" name="Google Shape;791;p92"/>
          <p:cNvPicPr preferRelativeResize="0"/>
          <p:nvPr/>
        </p:nvPicPr>
        <p:blipFill rotWithShape="1">
          <a:blip r:embed="rId3">
            <a:alphaModFix/>
          </a:blip>
          <a:srcRect b="0" l="0" r="0" t="0"/>
          <a:stretch/>
        </p:blipFill>
        <p:spPr>
          <a:xfrm>
            <a:off x="5646921" y="694208"/>
            <a:ext cx="499701" cy="499701"/>
          </a:xfrm>
          <a:prstGeom prst="rect">
            <a:avLst/>
          </a:prstGeom>
          <a:noFill/>
          <a:ln>
            <a:noFill/>
          </a:ln>
        </p:spPr>
      </p:pic>
      <p:grpSp>
        <p:nvGrpSpPr>
          <p:cNvPr id="792" name="Google Shape;792;p92"/>
          <p:cNvGrpSpPr/>
          <p:nvPr/>
        </p:nvGrpSpPr>
        <p:grpSpPr>
          <a:xfrm>
            <a:off x="5801706" y="1808816"/>
            <a:ext cx="558574" cy="424246"/>
            <a:chOff x="6474263" y="2410888"/>
            <a:chExt cx="606816" cy="462746"/>
          </a:xfrm>
        </p:grpSpPr>
        <p:sp>
          <p:nvSpPr>
            <p:cNvPr id="793" name="Google Shape;793;p92"/>
            <p:cNvSpPr/>
            <p:nvPr/>
          </p:nvSpPr>
          <p:spPr>
            <a:xfrm>
              <a:off x="6474263" y="2410888"/>
              <a:ext cx="271800" cy="267900"/>
            </a:xfrm>
            <a:prstGeom prst="donut">
              <a:avLst>
                <a:gd fmla="val 25000" name="adj"/>
              </a:avLst>
            </a:prstGeom>
            <a:solidFill>
              <a:srgbClr val="9CB1BE"/>
            </a:solidFill>
            <a:ln cap="flat" cmpd="sng" w="25400">
              <a:solidFill>
                <a:srgbClr val="9CB1BE"/>
              </a:solidFill>
              <a:prstDash val="solid"/>
              <a:round/>
              <a:headEnd len="sm" w="sm" type="none"/>
              <a:tailEnd len="sm" w="sm" type="none"/>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None/>
              </a:pPr>
              <a:r>
                <a:t/>
              </a:r>
              <a:endParaRPr b="0" i="0" sz="1300" u="none" cap="none" strike="noStrike">
                <a:solidFill>
                  <a:schemeClr val="dk1"/>
                </a:solidFill>
                <a:latin typeface="Arial"/>
                <a:ea typeface="Arial"/>
                <a:cs typeface="Arial"/>
                <a:sym typeface="Arial"/>
              </a:endParaRPr>
            </a:p>
          </p:txBody>
        </p:sp>
        <p:sp>
          <p:nvSpPr>
            <p:cNvPr id="794" name="Google Shape;794;p92"/>
            <p:cNvSpPr txBox="1"/>
            <p:nvPr/>
          </p:nvSpPr>
          <p:spPr>
            <a:xfrm>
              <a:off x="6667679" y="2480034"/>
              <a:ext cx="413400" cy="3936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1" i="0" lang="en" sz="1800" u="none" cap="none" strike="noStrike">
                  <a:solidFill>
                    <a:srgbClr val="8BA4B3"/>
                  </a:solidFill>
                  <a:latin typeface="Arial"/>
                  <a:ea typeface="Arial"/>
                  <a:cs typeface="Arial"/>
                  <a:sym typeface="Arial"/>
                </a:rPr>
                <a:t>2</a:t>
              </a:r>
              <a:endParaRPr sz="1300"/>
            </a:p>
          </p:txBody>
        </p:sp>
      </p:grpSp>
      <p:pic>
        <p:nvPicPr>
          <p:cNvPr descr="Alterations &amp; Tailoring with solid fill" id="795" name="Google Shape;795;p92"/>
          <p:cNvPicPr preferRelativeResize="0"/>
          <p:nvPr/>
        </p:nvPicPr>
        <p:blipFill rotWithShape="1">
          <a:blip r:embed="rId4">
            <a:alphaModFix/>
          </a:blip>
          <a:srcRect b="0" l="0" r="0" t="0"/>
          <a:stretch/>
        </p:blipFill>
        <p:spPr>
          <a:xfrm>
            <a:off x="5733362" y="3162245"/>
            <a:ext cx="499701" cy="499701"/>
          </a:xfrm>
          <a:prstGeom prst="rect">
            <a:avLst/>
          </a:prstGeom>
          <a:noFill/>
          <a:ln>
            <a:noFill/>
          </a:ln>
        </p:spPr>
      </p:pic>
      <p:pic>
        <p:nvPicPr>
          <p:cNvPr descr="Camera with solid fill" id="796" name="Google Shape;796;p92"/>
          <p:cNvPicPr preferRelativeResize="0"/>
          <p:nvPr/>
        </p:nvPicPr>
        <p:blipFill rotWithShape="1">
          <a:blip r:embed="rId5">
            <a:alphaModFix/>
          </a:blip>
          <a:srcRect b="0" l="0" r="0" t="0"/>
          <a:stretch/>
        </p:blipFill>
        <p:spPr>
          <a:xfrm>
            <a:off x="5750319" y="2329417"/>
            <a:ext cx="482745" cy="482745"/>
          </a:xfrm>
          <a:prstGeom prst="rect">
            <a:avLst/>
          </a:prstGeom>
          <a:noFill/>
          <a:ln>
            <a:noFill/>
          </a:ln>
        </p:spPr>
      </p:pic>
      <p:pic>
        <p:nvPicPr>
          <p:cNvPr descr="Leaf with solid fill" id="797" name="Google Shape;797;p92"/>
          <p:cNvPicPr preferRelativeResize="0"/>
          <p:nvPr/>
        </p:nvPicPr>
        <p:blipFill rotWithShape="1">
          <a:blip r:embed="rId6">
            <a:alphaModFix/>
          </a:blip>
          <a:srcRect b="0" l="0" r="0" t="0"/>
          <a:stretch/>
        </p:blipFill>
        <p:spPr>
          <a:xfrm>
            <a:off x="5732584" y="3897784"/>
            <a:ext cx="414823" cy="414823"/>
          </a:xfrm>
          <a:prstGeom prst="rect">
            <a:avLst/>
          </a:prstGeom>
          <a:noFill/>
          <a:ln>
            <a:noFill/>
          </a:ln>
        </p:spPr>
      </p:pic>
      <p:pic>
        <p:nvPicPr>
          <p:cNvPr descr="Thermometer with solid fill" id="798" name="Google Shape;798;p92"/>
          <p:cNvPicPr preferRelativeResize="0"/>
          <p:nvPr/>
        </p:nvPicPr>
        <p:blipFill rotWithShape="1">
          <a:blip r:embed="rId7">
            <a:alphaModFix/>
          </a:blip>
          <a:srcRect b="0" l="0" r="0" t="0"/>
          <a:stretch/>
        </p:blipFill>
        <p:spPr>
          <a:xfrm>
            <a:off x="5752493" y="1295709"/>
            <a:ext cx="394914" cy="39491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graphicFrame>
        <p:nvGraphicFramePr>
          <p:cNvPr id="804" name="Google Shape;804;p93"/>
          <p:cNvGraphicFramePr/>
          <p:nvPr/>
        </p:nvGraphicFramePr>
        <p:xfrm>
          <a:off x="2463220" y="230853"/>
          <a:ext cx="3000000" cy="3000000"/>
        </p:xfrm>
        <a:graphic>
          <a:graphicData uri="http://schemas.openxmlformats.org/drawingml/2006/table">
            <a:tbl>
              <a:tblPr bandRow="1" firstRow="1">
                <a:noFill/>
                <a:tableStyleId>{730FE072-BA15-4D70-9EDF-E118690A1BFD}</a:tableStyleId>
              </a:tblPr>
              <a:tblGrid>
                <a:gridCol w="1625275"/>
                <a:gridCol w="1654200"/>
                <a:gridCol w="1686150"/>
                <a:gridCol w="1633550"/>
              </a:tblGrid>
              <a:tr h="439025">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measurementType</a:t>
                      </a:r>
                      <a:endParaRPr sz="1500" u="none" cap="none" strike="noStrike"/>
                    </a:p>
                  </a:txBody>
                  <a:tcPr marT="41475" marB="41475" marR="82975" marL="82975"/>
                </a:tc>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measurementTypeID</a:t>
                      </a:r>
                      <a:endParaRPr sz="1500" u="none" cap="none" strike="noStrike"/>
                    </a:p>
                  </a:txBody>
                  <a:tcPr marT="41475" marB="41475" marR="82975" marL="82975"/>
                </a:tc>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measurementValueID</a:t>
                      </a:r>
                      <a:endParaRPr sz="1500" u="none" cap="none" strike="noStrike"/>
                    </a:p>
                  </a:txBody>
                  <a:tcPr marT="41475" marB="41475" marR="82975" marL="82975"/>
                </a:tc>
                <a:tc>
                  <a:txBody>
                    <a:bodyPr/>
                    <a:lstStyle/>
                    <a:p>
                      <a:pPr indent="0" lvl="0" marL="0" marR="0" rtl="0" algn="l">
                        <a:lnSpc>
                          <a:spcPct val="100000"/>
                        </a:lnSpc>
                        <a:spcBef>
                          <a:spcPts val="0"/>
                        </a:spcBef>
                        <a:spcAft>
                          <a:spcPts val="0"/>
                        </a:spcAft>
                        <a:buClr>
                          <a:schemeClr val="dk1"/>
                        </a:buClr>
                        <a:buSzPts val="1500"/>
                        <a:buFont typeface="Montserrat"/>
                        <a:buNone/>
                      </a:pPr>
                      <a:r>
                        <a:rPr lang="en" sz="1500" u="none" cap="none" strike="noStrike"/>
                        <a:t>measurementUnitID</a:t>
                      </a:r>
                      <a:endParaRPr sz="1500" u="none" cap="none" strike="noStrike"/>
                    </a:p>
                  </a:txBody>
                  <a:tcPr marT="41475" marB="41475" marR="82975" marL="82975"/>
                </a:tc>
              </a:tr>
              <a:tr h="707500">
                <a:tc>
                  <a:txBody>
                    <a:bodyPr/>
                    <a:lstStyle/>
                    <a:p>
                      <a:pPr indent="0" lvl="1" marL="0" marR="0" rtl="0" algn="l">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habitat</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3"/>
                        </a:rPr>
                        <a:t>http://vocab.nerc.ac.uk/collection/P01/current/UKMH9706/</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4"/>
                        </a:rPr>
                        <a:t>http://vocab.nerc.ac.uk/collection/M24/current/SSIMSSGR/</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t/>
                      </a:r>
                      <a:endParaRPr sz="1000" u="none" cap="none" strike="noStrike"/>
                    </a:p>
                  </a:txBody>
                  <a:tcPr marT="0" marB="0" marR="0" marL="0" anchor="ctr"/>
                </a:tc>
              </a:tr>
              <a:tr h="568875">
                <a:tc>
                  <a:txBody>
                    <a:bodyPr/>
                    <a:lstStyle/>
                    <a:p>
                      <a:pPr indent="0" lvl="1" marL="0" marR="0" rtl="0" algn="l">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water temp</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5"/>
                        </a:rPr>
                        <a:t>http://vocab.nerc.ac.uk/collection/P01/current/TEMPPP01/</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t/>
                      </a:r>
                      <a:endParaRPr sz="1000" u="none" cap="none" strike="noStrike"/>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6"/>
                        </a:rPr>
                        <a:t>http://vocab.nerc.ac.uk/collection/P06/current/UPAA/</a:t>
                      </a:r>
                      <a:r>
                        <a:rPr b="0" i="0" lang="en" sz="1000" u="none" cap="none" strike="noStrike">
                          <a:solidFill>
                            <a:srgbClr val="000000"/>
                          </a:solidFill>
                          <a:latin typeface="Arial"/>
                          <a:ea typeface="Arial"/>
                          <a:cs typeface="Arial"/>
                          <a:sym typeface="Arial"/>
                        </a:rPr>
                        <a:t> </a:t>
                      </a:r>
                      <a:endParaRPr sz="1300"/>
                    </a:p>
                  </a:txBody>
                  <a:tcPr marT="0" marB="0" marR="0" marL="0" anchor="ctr"/>
                </a:tc>
              </a:tr>
              <a:tr h="465025">
                <a:tc>
                  <a:txBody>
                    <a:bodyPr/>
                    <a:lstStyle/>
                    <a:p>
                      <a:pPr indent="0" lvl="1" marL="0" marR="0" rtl="0" algn="l">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dissolved oxygen</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7"/>
                        </a:rPr>
                        <a:t>http://vocab.nerc.ac.uk/collection/P01/current/DOXYSE02/</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t/>
                      </a:r>
                      <a:endParaRPr sz="1000" u="none" cap="none" strike="noStrike"/>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8"/>
                        </a:rPr>
                        <a:t>http://vocab.nerc.ac.uk/collection/P06/current/UMGL/</a:t>
                      </a:r>
                      <a:r>
                        <a:rPr b="0" i="0" lang="en" sz="1000" u="none" cap="none" strike="noStrike">
                          <a:solidFill>
                            <a:srgbClr val="000000"/>
                          </a:solidFill>
                          <a:latin typeface="Arial"/>
                          <a:ea typeface="Arial"/>
                          <a:cs typeface="Arial"/>
                          <a:sym typeface="Arial"/>
                        </a:rPr>
                        <a:t> </a:t>
                      </a:r>
                      <a:endParaRPr sz="1300"/>
                    </a:p>
                  </a:txBody>
                  <a:tcPr marT="0" marB="0" marR="0" marL="0" anchor="ctr"/>
                </a:tc>
              </a:tr>
              <a:tr h="815825">
                <a:tc>
                  <a:txBody>
                    <a:bodyPr/>
                    <a:lstStyle/>
                    <a:p>
                      <a:pPr indent="0" lvl="1" marL="0" marR="0" rtl="0" algn="l">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sampling device</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9"/>
                        </a:rPr>
                        <a:t>http://vocab.nerc.ac.uk/collection/P01/current/NMSPINST/</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10"/>
                        </a:rPr>
                        <a:t>http://vocab.nerc.ac.uk/collection/L22/current/TOOL1203/</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t/>
                      </a:r>
                      <a:endParaRPr sz="1000" u="none" cap="none" strike="noStrike"/>
                    </a:p>
                  </a:txBody>
                  <a:tcPr marT="0" marB="0" marR="0" marL="0" anchor="ctr"/>
                </a:tc>
              </a:tr>
              <a:tr h="815825">
                <a:tc>
                  <a:txBody>
                    <a:bodyPr/>
                    <a:lstStyle/>
                    <a:p>
                      <a:pPr indent="0" lvl="1" marL="0" marR="0" rtl="0" algn="l">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transect length</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11"/>
                        </a:rPr>
                        <a:t>http://vocab.nerc.ac.uk/collection/P01/current/LENTRACK/</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t/>
                      </a:r>
                      <a:endParaRPr sz="1000" u="none" cap="none" strike="noStrike"/>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12"/>
                        </a:rPr>
                        <a:t>http://vocab.nerc.ac.uk/collection/P06/current/ULAA</a:t>
                      </a:r>
                      <a:r>
                        <a:rPr b="0" i="0" lang="en" sz="1000" u="none" cap="none" strike="noStrike">
                          <a:solidFill>
                            <a:srgbClr val="000000"/>
                          </a:solidFill>
                          <a:latin typeface="Arial"/>
                          <a:ea typeface="Arial"/>
                          <a:cs typeface="Arial"/>
                          <a:sym typeface="Arial"/>
                        </a:rPr>
                        <a:t> </a:t>
                      </a:r>
                      <a:endParaRPr sz="1300"/>
                    </a:p>
                  </a:txBody>
                  <a:tcPr marT="0" marB="0" marR="0" marL="0" anchor="ctr"/>
                </a:tc>
              </a:tr>
              <a:tr h="568875">
                <a:tc>
                  <a:txBody>
                    <a:bodyPr/>
                    <a:lstStyle/>
                    <a:p>
                      <a:pPr indent="0" lvl="1" marL="0" marR="0" rtl="0" algn="l">
                        <a:lnSpc>
                          <a:spcPct val="100000"/>
                        </a:lnSpc>
                        <a:spcBef>
                          <a:spcPts val="0"/>
                        </a:spcBef>
                        <a:spcAft>
                          <a:spcPts val="0"/>
                        </a:spcAft>
                        <a:buNone/>
                      </a:pPr>
                      <a:r>
                        <a:rPr b="0" i="0" lang="en" sz="1600" u="none" cap="none" strike="noStrike">
                          <a:solidFill>
                            <a:schemeClr val="dk1"/>
                          </a:solidFill>
                          <a:latin typeface="Arial"/>
                          <a:ea typeface="Arial"/>
                          <a:cs typeface="Arial"/>
                          <a:sym typeface="Arial"/>
                        </a:rPr>
                        <a:t>Dry biomass of green leaves</a:t>
                      </a:r>
                      <a:endParaRPr sz="1300"/>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13"/>
                        </a:rPr>
                        <a:t>http://vocab.nerc.ac.uk/collection/P01/current/SDBIOL08/</a:t>
                      </a:r>
                      <a:r>
                        <a:rPr b="0" i="0" lang="en" sz="1000" u="none" cap="none" strike="noStrike">
                          <a:solidFill>
                            <a:srgbClr val="000000"/>
                          </a:solidFill>
                          <a:latin typeface="Arial"/>
                          <a:ea typeface="Arial"/>
                          <a:cs typeface="Arial"/>
                          <a:sym typeface="Arial"/>
                        </a:rPr>
                        <a:t> </a:t>
                      </a:r>
                      <a:endParaRPr sz="1300"/>
                    </a:p>
                  </a:txBody>
                  <a:tcPr marT="0" marB="0" marR="0" marL="0" anchor="ctr"/>
                </a:tc>
                <a:tc>
                  <a:txBody>
                    <a:bodyPr/>
                    <a:lstStyle/>
                    <a:p>
                      <a:pPr indent="0" lvl="0" marL="0" marR="0" rtl="0" algn="l">
                        <a:lnSpc>
                          <a:spcPct val="100000"/>
                        </a:lnSpc>
                        <a:spcBef>
                          <a:spcPts val="0"/>
                        </a:spcBef>
                        <a:spcAft>
                          <a:spcPts val="0"/>
                        </a:spcAft>
                        <a:buNone/>
                      </a:pPr>
                      <a:r>
                        <a:t/>
                      </a:r>
                      <a:endParaRPr sz="1000" u="none" cap="none" strike="noStrike"/>
                    </a:p>
                  </a:txBody>
                  <a:tcPr marT="0" marB="0" marR="0" marL="0" anchor="ctr"/>
                </a:tc>
                <a:tc>
                  <a:txBody>
                    <a:bodyPr/>
                    <a:lstStyle/>
                    <a:p>
                      <a:pPr indent="0" lvl="0" marL="0" marR="0" rtl="0" algn="l">
                        <a:lnSpc>
                          <a:spcPct val="100000"/>
                        </a:lnSpc>
                        <a:spcBef>
                          <a:spcPts val="0"/>
                        </a:spcBef>
                        <a:spcAft>
                          <a:spcPts val="0"/>
                        </a:spcAft>
                        <a:buNone/>
                      </a:pPr>
                      <a:r>
                        <a:rPr b="0" i="0" lang="en" sz="1000" u="sng" cap="none" strike="noStrike">
                          <a:solidFill>
                            <a:schemeClr val="hlink"/>
                          </a:solidFill>
                          <a:latin typeface="Arial"/>
                          <a:ea typeface="Arial"/>
                          <a:cs typeface="Arial"/>
                          <a:sym typeface="Arial"/>
                          <a:hlinkClick r:id="rId14"/>
                        </a:rPr>
                        <a:t>http://vocab.nerc.ac.uk/collection/P06/current/UGMS/</a:t>
                      </a:r>
                      <a:r>
                        <a:rPr b="0" i="0" lang="en" sz="1000" u="none" cap="none" strike="noStrike">
                          <a:solidFill>
                            <a:srgbClr val="000000"/>
                          </a:solidFill>
                          <a:latin typeface="Arial"/>
                          <a:ea typeface="Arial"/>
                          <a:cs typeface="Arial"/>
                          <a:sym typeface="Arial"/>
                        </a:rPr>
                        <a:t> </a:t>
                      </a:r>
                      <a:endParaRPr sz="1300"/>
                    </a:p>
                  </a:txBody>
                  <a:tcPr marT="0" marB="0" marR="0" marL="0" anchor="ctr"/>
                </a:tc>
              </a:tr>
            </a:tbl>
          </a:graphicData>
        </a:graphic>
      </p:graphicFrame>
      <p:sp>
        <p:nvSpPr>
          <p:cNvPr id="805" name="Google Shape;805;p93"/>
          <p:cNvSpPr txBox="1"/>
          <p:nvPr>
            <p:ph type="title"/>
          </p:nvPr>
        </p:nvSpPr>
        <p:spPr>
          <a:xfrm>
            <a:off x="86425" y="778358"/>
            <a:ext cx="2627400" cy="377340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chemeClr val="accent2"/>
              </a:buClr>
              <a:buSzPts val="3300"/>
              <a:buFont typeface="Montserrat Black"/>
              <a:buNone/>
            </a:pPr>
            <a:r>
              <a:rPr lang="en" sz="3600">
                <a:solidFill>
                  <a:schemeClr val="accent2"/>
                </a:solidFill>
              </a:rPr>
              <a:t>Example: Mapping Field </a:t>
            </a:r>
            <a:br>
              <a:rPr lang="en" sz="3600">
                <a:solidFill>
                  <a:schemeClr val="accent2"/>
                </a:solidFill>
              </a:rPr>
            </a:br>
            <a:r>
              <a:rPr lang="en" sz="3600">
                <a:solidFill>
                  <a:schemeClr val="accent2"/>
                </a:solidFill>
              </a:rPr>
              <a:t>Data to DwC: </a:t>
            </a:r>
            <a:r>
              <a:rPr lang="en" sz="3600">
                <a:solidFill>
                  <a:srgbClr val="FC7D31"/>
                </a:solidFill>
              </a:rPr>
              <a:t>eMoF</a:t>
            </a:r>
            <a:br>
              <a:rPr lang="en" sz="3600">
                <a:solidFill>
                  <a:srgbClr val="FC7D31"/>
                </a:solidFill>
              </a:rPr>
            </a:br>
            <a:r>
              <a:rPr lang="en" sz="3300">
                <a:solidFill>
                  <a:srgbClr val="FC7D31"/>
                </a:solidFill>
              </a:rPr>
              <a:t>identifiers</a:t>
            </a:r>
            <a:endParaRPr sz="3600">
              <a:solidFill>
                <a:srgbClr val="FC7D3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9"/>
          <p:cNvSpPr txBox="1"/>
          <p:nvPr>
            <p:ph idx="1" type="body"/>
          </p:nvPr>
        </p:nvSpPr>
        <p:spPr>
          <a:xfrm>
            <a:off x="456662" y="2170222"/>
            <a:ext cx="8228400" cy="8586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Montserrat Black"/>
              <a:buNone/>
            </a:pPr>
            <a:r>
              <a:t/>
            </a:r>
            <a:endParaRPr b="0" i="0" sz="2200" u="none" cap="none" strike="noStrike">
              <a:solidFill>
                <a:schemeClr val="dk1"/>
              </a:solidFill>
              <a:latin typeface="Montserrat"/>
              <a:ea typeface="Montserrat"/>
              <a:cs typeface="Montserrat"/>
              <a:sym typeface="Montserrat"/>
            </a:endParaRPr>
          </a:p>
        </p:txBody>
      </p:sp>
      <p:pic>
        <p:nvPicPr>
          <p:cNvPr id="276" name="Google Shape;276;p49"/>
          <p:cNvPicPr preferRelativeResize="0"/>
          <p:nvPr/>
        </p:nvPicPr>
        <p:blipFill rotWithShape="1">
          <a:blip r:embed="rId3">
            <a:alphaModFix/>
          </a:blip>
          <a:srcRect b="0" l="0" r="0" t="0"/>
          <a:stretch/>
        </p:blipFill>
        <p:spPr>
          <a:xfrm>
            <a:off x="0" y="489405"/>
            <a:ext cx="9132949" cy="4654107"/>
          </a:xfrm>
          <a:prstGeom prst="rect">
            <a:avLst/>
          </a:prstGeom>
          <a:noFill/>
          <a:ln>
            <a:noFill/>
          </a:ln>
        </p:spPr>
      </p:pic>
      <p:sp>
        <p:nvSpPr>
          <p:cNvPr id="277" name="Google Shape;277;p49"/>
          <p:cNvSpPr txBox="1"/>
          <p:nvPr>
            <p:ph type="title"/>
          </p:nvPr>
        </p:nvSpPr>
        <p:spPr>
          <a:xfrm>
            <a:off x="6440098" y="588231"/>
            <a:ext cx="2305500" cy="1443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IODE &amp; GOOS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4"/>
          <p:cNvSpPr txBox="1"/>
          <p:nvPr>
            <p:ph type="title"/>
          </p:nvPr>
        </p:nvSpPr>
        <p:spPr>
          <a:xfrm>
            <a:off x="456662" y="386079"/>
            <a:ext cx="8228400" cy="1561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Help selecting controlled vocabulary</a:t>
            </a:r>
            <a:endParaRPr/>
          </a:p>
        </p:txBody>
      </p:sp>
      <p:sp>
        <p:nvSpPr>
          <p:cNvPr id="811" name="Google Shape;811;p94"/>
          <p:cNvSpPr txBox="1"/>
          <p:nvPr>
            <p:ph idx="1" type="body"/>
          </p:nvPr>
        </p:nvSpPr>
        <p:spPr>
          <a:xfrm>
            <a:off x="456658" y="1947361"/>
            <a:ext cx="8228400" cy="2442600"/>
          </a:xfrm>
          <a:prstGeom prst="rect">
            <a:avLst/>
          </a:prstGeom>
          <a:noFill/>
          <a:ln>
            <a:noFill/>
          </a:ln>
        </p:spPr>
        <p:txBody>
          <a:bodyPr anchorCtr="0" anchor="ctr" bIns="0" lIns="0" spcFirstLastPara="1" rIns="0" wrap="square" tIns="0">
            <a:noAutofit/>
          </a:bodyPr>
          <a:lstStyle/>
          <a:p>
            <a:pPr indent="-304800" lvl="0" marL="304800" rtl="0" algn="l">
              <a:lnSpc>
                <a:spcPct val="90000"/>
              </a:lnSpc>
              <a:spcBef>
                <a:spcPts val="0"/>
              </a:spcBef>
              <a:spcAft>
                <a:spcPts val="0"/>
              </a:spcAft>
              <a:buSzPts val="2200"/>
              <a:buChar char="•"/>
            </a:pPr>
            <a:r>
              <a:rPr b="0" i="0" lang="en" u="none" cap="none" strike="noStrike">
                <a:solidFill>
                  <a:schemeClr val="dk1"/>
                </a:solidFill>
                <a:latin typeface="Montserrat"/>
                <a:ea typeface="Montserrat"/>
                <a:cs typeface="Montserrat"/>
                <a:sym typeface="Montserrat"/>
              </a:rPr>
              <a:t>OBIS Manua</a:t>
            </a:r>
            <a:r>
              <a:rPr lang="en"/>
              <a:t>l and YouTube</a:t>
            </a:r>
            <a:endParaRPr/>
          </a:p>
          <a:p>
            <a:pPr indent="-304800" lvl="0" marL="304800" rtl="0" algn="l">
              <a:lnSpc>
                <a:spcPct val="90000"/>
              </a:lnSpc>
              <a:spcBef>
                <a:spcPts val="0"/>
              </a:spcBef>
              <a:spcAft>
                <a:spcPts val="0"/>
              </a:spcAft>
              <a:buSzPts val="2200"/>
              <a:buChar char="•"/>
            </a:pPr>
            <a:r>
              <a:rPr lang="en"/>
              <a:t>Vocabulary community</a:t>
            </a:r>
            <a:endParaRPr/>
          </a:p>
          <a:p>
            <a:pPr indent="-304800" lvl="1" marL="723900" rtl="0" algn="l">
              <a:lnSpc>
                <a:spcPct val="90000"/>
              </a:lnSpc>
              <a:spcBef>
                <a:spcPts val="0"/>
              </a:spcBef>
              <a:spcAft>
                <a:spcPts val="0"/>
              </a:spcAft>
              <a:buSzPts val="2200"/>
              <a:buChar char="•"/>
            </a:pPr>
            <a:r>
              <a:rPr lang="en"/>
              <a:t>OBIS Slack</a:t>
            </a:r>
            <a:endParaRPr/>
          </a:p>
          <a:p>
            <a:pPr indent="-304800" lvl="1" marL="723900" rtl="0" algn="l">
              <a:lnSpc>
                <a:spcPct val="90000"/>
              </a:lnSpc>
              <a:spcBef>
                <a:spcPts val="0"/>
              </a:spcBef>
              <a:spcAft>
                <a:spcPts val="0"/>
              </a:spcAft>
              <a:buSzPts val="2200"/>
              <a:buChar char="•"/>
            </a:pPr>
            <a:r>
              <a:rPr lang="en"/>
              <a:t>BODC GitHub</a:t>
            </a:r>
            <a:endParaRPr/>
          </a:p>
          <a:p>
            <a:pPr indent="-304800" lvl="1" marL="723900" rtl="0" algn="l">
              <a:lnSpc>
                <a:spcPct val="90000"/>
              </a:lnSpc>
              <a:spcBef>
                <a:spcPts val="0"/>
              </a:spcBef>
              <a:spcAft>
                <a:spcPts val="0"/>
              </a:spcAft>
              <a:buSzPts val="2200"/>
              <a:buChar char="•"/>
            </a:pPr>
            <a:r>
              <a:rPr lang="en"/>
              <a:t>SeaDataNet Facet Search</a:t>
            </a:r>
            <a:br>
              <a:rPr lang="en"/>
            </a:br>
            <a:endParaRPr/>
          </a:p>
          <a:p>
            <a:pPr indent="-304800" lvl="0" marL="304800" rtl="0" algn="l">
              <a:lnSpc>
                <a:spcPct val="90000"/>
              </a:lnSpc>
              <a:spcBef>
                <a:spcPts val="0"/>
              </a:spcBef>
              <a:spcAft>
                <a:spcPts val="0"/>
              </a:spcAft>
              <a:buSzPts val="2200"/>
              <a:buChar char="•"/>
            </a:pPr>
            <a:r>
              <a:rPr lang="en"/>
              <a:t>BioEcoOcean – </a:t>
            </a:r>
            <a:r>
              <a:rPr b="1" lang="en"/>
              <a:t>Elizabeth</a:t>
            </a:r>
            <a:r>
              <a:rPr lang="en"/>
              <a:t>!</a:t>
            </a:r>
            <a:endParaRPr/>
          </a:p>
          <a:p>
            <a:pPr indent="0" lvl="0" marL="0" rtl="0" algn="l">
              <a:lnSpc>
                <a:spcPct val="90000"/>
              </a:lnSpc>
              <a:spcBef>
                <a:spcPts val="0"/>
              </a:spcBef>
              <a:spcAft>
                <a:spcPts val="0"/>
              </a:spcAft>
              <a:buSzPts val="2200"/>
              <a:buNone/>
            </a:pPr>
            <a:r>
              <a:t/>
            </a:r>
            <a:endParaRPr b="0" i="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5" name="Shape 815"/>
        <p:cNvGrpSpPr/>
        <p:nvPr/>
      </p:nvGrpSpPr>
      <p:grpSpPr>
        <a:xfrm>
          <a:off x="0" y="0"/>
          <a:ext cx="0" cy="0"/>
          <a:chOff x="0" y="0"/>
          <a:chExt cx="0" cy="0"/>
        </a:xfrm>
      </p:grpSpPr>
      <p:sp>
        <p:nvSpPr>
          <p:cNvPr id="816" name="Google Shape;816;p95"/>
          <p:cNvSpPr txBox="1"/>
          <p:nvPr>
            <p:ph type="title"/>
          </p:nvPr>
        </p:nvSpPr>
        <p:spPr>
          <a:xfrm>
            <a:off x="1047497" y="1448642"/>
            <a:ext cx="6813900" cy="2088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5. Publishing Data to OBIS</a:t>
            </a:r>
            <a:endParaRPr/>
          </a:p>
        </p:txBody>
      </p:sp>
      <p:pic>
        <p:nvPicPr>
          <p:cNvPr descr="A blue and black logo&#10;&#10;Description automatically generated" id="817" name="Google Shape;817;p95"/>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818" name="Google Shape;818;p95"/>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96"/>
          <p:cNvSpPr txBox="1"/>
          <p:nvPr>
            <p:ph type="title"/>
          </p:nvPr>
        </p:nvSpPr>
        <p:spPr>
          <a:xfrm>
            <a:off x="456658" y="386083"/>
            <a:ext cx="8505900" cy="13728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1600"/>
              <a:buNone/>
            </a:pPr>
            <a:r>
              <a:rPr lang="en"/>
              <a:t>Publishing on the IPT</a:t>
            </a:r>
            <a:endParaRPr/>
          </a:p>
          <a:p>
            <a:pPr indent="0" lvl="0" marL="0" rtl="0" algn="l">
              <a:lnSpc>
                <a:spcPct val="90000"/>
              </a:lnSpc>
              <a:spcBef>
                <a:spcPts val="0"/>
              </a:spcBef>
              <a:spcAft>
                <a:spcPts val="0"/>
              </a:spcAft>
              <a:buSzPts val="1600"/>
              <a:buNone/>
            </a:pPr>
            <a:r>
              <a:rPr lang="en" sz="2900"/>
              <a:t>(Integrated Publishing Toolkit)</a:t>
            </a:r>
            <a:endParaRPr sz="2900"/>
          </a:p>
        </p:txBody>
      </p:sp>
      <p:sp>
        <p:nvSpPr>
          <p:cNvPr id="825" name="Google Shape;825;p96"/>
          <p:cNvSpPr txBox="1"/>
          <p:nvPr>
            <p:ph idx="1" type="body"/>
          </p:nvPr>
        </p:nvSpPr>
        <p:spPr>
          <a:xfrm>
            <a:off x="456658" y="1834265"/>
            <a:ext cx="6128100" cy="2683500"/>
          </a:xfrm>
          <a:prstGeom prst="rect">
            <a:avLst/>
          </a:prstGeom>
          <a:noFill/>
          <a:ln>
            <a:noFill/>
          </a:ln>
        </p:spPr>
        <p:txBody>
          <a:bodyPr anchorCtr="0" anchor="t" bIns="0" lIns="0" spcFirstLastPara="1" rIns="0" wrap="square" tIns="0">
            <a:normAutofit/>
          </a:bodyPr>
          <a:lstStyle/>
          <a:p>
            <a:pPr indent="-361950" lvl="0" marL="419100" rtl="0" algn="l">
              <a:lnSpc>
                <a:spcPct val="90000"/>
              </a:lnSpc>
              <a:spcBef>
                <a:spcPts val="0"/>
              </a:spcBef>
              <a:spcAft>
                <a:spcPts val="0"/>
              </a:spcAft>
              <a:buSzPts val="2300"/>
              <a:buChar char="●"/>
            </a:pPr>
            <a:r>
              <a:rPr lang="en" sz="2300"/>
              <a:t>OBIS &amp; GBIF use IPTs to </a:t>
            </a:r>
            <a:r>
              <a:rPr b="1" lang="en" sz="2300"/>
              <a:t>publish and register </a:t>
            </a:r>
            <a:r>
              <a:rPr lang="en" sz="2300"/>
              <a:t>datasets</a:t>
            </a:r>
            <a:endParaRPr sz="2300"/>
          </a:p>
          <a:p>
            <a:pPr indent="-361950" lvl="0" marL="419100" rtl="0" algn="l">
              <a:lnSpc>
                <a:spcPct val="90000"/>
              </a:lnSpc>
              <a:spcBef>
                <a:spcPts val="0"/>
              </a:spcBef>
              <a:spcAft>
                <a:spcPts val="0"/>
              </a:spcAft>
              <a:buSzPts val="2300"/>
              <a:buChar char="●"/>
            </a:pPr>
            <a:r>
              <a:rPr lang="en" sz="2300"/>
              <a:t>IPTs </a:t>
            </a:r>
            <a:r>
              <a:rPr b="1" lang="en" sz="2300"/>
              <a:t>generate DwC-Archives</a:t>
            </a:r>
            <a:r>
              <a:rPr lang="en" sz="2300"/>
              <a:t> using uploaded data</a:t>
            </a:r>
            <a:endParaRPr sz="2300"/>
          </a:p>
          <a:p>
            <a:pPr indent="-361950" lvl="0" marL="419100" rtl="0" algn="l">
              <a:lnSpc>
                <a:spcPct val="90000"/>
              </a:lnSpc>
              <a:spcBef>
                <a:spcPts val="0"/>
              </a:spcBef>
              <a:spcAft>
                <a:spcPts val="0"/>
              </a:spcAft>
              <a:buSzPts val="2300"/>
              <a:buChar char="●"/>
            </a:pPr>
            <a:r>
              <a:rPr lang="en" sz="2300"/>
              <a:t>OBIS Nodes host IPTs </a:t>
            </a:r>
            <a:endParaRPr sz="2300"/>
          </a:p>
          <a:p>
            <a:pPr indent="-349250" lvl="1" marL="825500" rtl="0" algn="l">
              <a:lnSpc>
                <a:spcPct val="90000"/>
              </a:lnSpc>
              <a:spcBef>
                <a:spcPts val="0"/>
              </a:spcBef>
              <a:spcAft>
                <a:spcPts val="0"/>
              </a:spcAft>
              <a:buSzPts val="2300"/>
              <a:buChar char="○"/>
            </a:pPr>
            <a:r>
              <a:rPr lang="en" sz="1900"/>
              <a:t>But so can anyone! </a:t>
            </a:r>
            <a:r>
              <a:rPr lang="en" sz="1700"/>
              <a:t>(with the tech to do so)</a:t>
            </a:r>
            <a:endParaRPr sz="1700"/>
          </a:p>
          <a:p>
            <a:pPr indent="-361950" lvl="0" marL="419100" rtl="0" algn="l">
              <a:spcBef>
                <a:spcPts val="0"/>
              </a:spcBef>
              <a:spcAft>
                <a:spcPts val="0"/>
              </a:spcAft>
              <a:buSzPts val="2300"/>
              <a:buChar char="●"/>
            </a:pPr>
            <a:r>
              <a:rPr lang="en" sz="2300"/>
              <a:t>Can assign DOIs </a:t>
            </a:r>
            <a:r>
              <a:rPr lang="en" sz="1800"/>
              <a:t>(DataCite account needed)</a:t>
            </a:r>
            <a:endParaRPr sz="2300"/>
          </a:p>
        </p:txBody>
      </p:sp>
      <p:pic>
        <p:nvPicPr>
          <p:cNvPr id="826" name="Google Shape;826;p96"/>
          <p:cNvPicPr preferRelativeResize="0"/>
          <p:nvPr/>
        </p:nvPicPr>
        <p:blipFill rotWithShape="1">
          <a:blip r:embed="rId3">
            <a:alphaModFix/>
          </a:blip>
          <a:srcRect b="0" l="0" r="0" t="0"/>
          <a:stretch/>
        </p:blipFill>
        <p:spPr>
          <a:xfrm>
            <a:off x="6584688" y="1516502"/>
            <a:ext cx="2536264" cy="261758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7"/>
          <p:cNvSpPr txBox="1"/>
          <p:nvPr>
            <p:ph type="title"/>
          </p:nvPr>
        </p:nvSpPr>
        <p:spPr>
          <a:xfrm>
            <a:off x="456658" y="386088"/>
            <a:ext cx="8228400" cy="172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sz="4400"/>
              <a:t>IPT Demo</a:t>
            </a:r>
            <a:endParaRPr sz="4400"/>
          </a:p>
        </p:txBody>
      </p:sp>
      <p:sp>
        <p:nvSpPr>
          <p:cNvPr id="832" name="Google Shape;832;p97"/>
          <p:cNvSpPr txBox="1"/>
          <p:nvPr>
            <p:ph idx="1" type="body"/>
          </p:nvPr>
        </p:nvSpPr>
        <p:spPr>
          <a:xfrm>
            <a:off x="456658" y="1855496"/>
            <a:ext cx="8228400" cy="17874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Montserrat Black"/>
              <a:buNone/>
            </a:pPr>
            <a:r>
              <a:rPr lang="en" sz="2200" u="sng">
                <a:solidFill>
                  <a:schemeClr val="hlink"/>
                </a:solidFill>
                <a:hlinkClick r:id="rId3"/>
              </a:rPr>
              <a:t>https://ipt.obis.org/secretariat/</a:t>
            </a:r>
            <a:r>
              <a:rPr lang="en" sz="2200"/>
              <a:t> </a:t>
            </a:r>
            <a:endParaRPr sz="2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98"/>
          <p:cNvSpPr txBox="1"/>
          <p:nvPr>
            <p:ph type="title"/>
          </p:nvPr>
        </p:nvSpPr>
        <p:spPr>
          <a:xfrm>
            <a:off x="456662" y="709844"/>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Discussion Points</a:t>
            </a:r>
            <a:endParaRPr/>
          </a:p>
        </p:txBody>
      </p:sp>
      <p:sp>
        <p:nvSpPr>
          <p:cNvPr id="838" name="Google Shape;838;p98"/>
          <p:cNvSpPr txBox="1"/>
          <p:nvPr>
            <p:ph idx="1" type="subTitle"/>
          </p:nvPr>
        </p:nvSpPr>
        <p:spPr>
          <a:xfrm>
            <a:off x="456662" y="1770583"/>
            <a:ext cx="8228400" cy="2439600"/>
          </a:xfrm>
          <a:prstGeom prst="rect">
            <a:avLst/>
          </a:prstGeom>
          <a:noFill/>
          <a:ln>
            <a:noFill/>
          </a:ln>
        </p:spPr>
        <p:txBody>
          <a:bodyPr anchorCtr="0" anchor="t" bIns="0" lIns="0" spcFirstLastPara="1" rIns="0" wrap="square" tIns="0">
            <a:noAutofit/>
          </a:bodyPr>
          <a:lstStyle/>
          <a:p>
            <a:pPr indent="-355600" lvl="0" marL="419100" rtl="0" algn="l">
              <a:lnSpc>
                <a:spcPct val="90000"/>
              </a:lnSpc>
              <a:spcBef>
                <a:spcPts val="0"/>
              </a:spcBef>
              <a:spcAft>
                <a:spcPts val="0"/>
              </a:spcAft>
              <a:buSzPts val="2200"/>
              <a:buAutoNum type="arabicPeriod"/>
            </a:pPr>
            <a:r>
              <a:rPr lang="en" sz="2200"/>
              <a:t>How to choose an IPT? </a:t>
            </a:r>
            <a:endParaRPr sz="2200"/>
          </a:p>
          <a:p>
            <a:pPr indent="-342900" lvl="1" marL="825500" rtl="0" algn="l">
              <a:lnSpc>
                <a:spcPct val="90000"/>
              </a:lnSpc>
              <a:spcBef>
                <a:spcPts val="0"/>
              </a:spcBef>
              <a:spcAft>
                <a:spcPts val="0"/>
              </a:spcAft>
              <a:buSzPts val="2200"/>
              <a:buAutoNum type="alphaLcPeriod"/>
            </a:pPr>
            <a:r>
              <a:rPr lang="en" sz="2200"/>
              <a:t>BioEcoOcean preference for IPT</a:t>
            </a:r>
            <a:r>
              <a:rPr lang="en"/>
              <a:t> instance</a:t>
            </a:r>
            <a:endParaRPr sz="2200"/>
          </a:p>
          <a:p>
            <a:pPr indent="-342900" lvl="2" marL="1244600" rtl="0" algn="l">
              <a:lnSpc>
                <a:spcPct val="90000"/>
              </a:lnSpc>
              <a:spcBef>
                <a:spcPts val="0"/>
              </a:spcBef>
              <a:spcAft>
                <a:spcPts val="0"/>
              </a:spcAft>
              <a:buSzPts val="2200"/>
              <a:buAutoNum type="romanLcPeriod"/>
            </a:pPr>
            <a:r>
              <a:rPr lang="en"/>
              <a:t>Set up instances for each living lab?</a:t>
            </a:r>
            <a:endParaRPr/>
          </a:p>
          <a:p>
            <a:pPr indent="-317500" lvl="3" marL="1663700" rtl="0" algn="l">
              <a:lnSpc>
                <a:spcPct val="90000"/>
              </a:lnSpc>
              <a:spcBef>
                <a:spcPts val="0"/>
              </a:spcBef>
              <a:spcAft>
                <a:spcPts val="0"/>
              </a:spcAft>
              <a:buSzPts val="1600"/>
              <a:buChar char="•"/>
            </a:pPr>
            <a:r>
              <a:rPr lang="en"/>
              <a:t>Organization will be seen as publisher</a:t>
            </a:r>
            <a:endParaRPr/>
          </a:p>
          <a:p>
            <a:pPr indent="-342900" lvl="2" marL="1244600" rtl="0" algn="l">
              <a:lnSpc>
                <a:spcPct val="90000"/>
              </a:lnSpc>
              <a:spcBef>
                <a:spcPts val="0"/>
              </a:spcBef>
              <a:spcAft>
                <a:spcPts val="0"/>
              </a:spcAft>
              <a:buSzPts val="2200"/>
              <a:buAutoNum type="romanLcPeriod"/>
            </a:pPr>
            <a:r>
              <a:rPr lang="en"/>
              <a:t>OBIS Secretariat IPT</a:t>
            </a:r>
            <a:endParaRPr/>
          </a:p>
          <a:p>
            <a:pPr indent="-304800" lvl="2" marL="1244600" rtl="0" algn="l">
              <a:lnSpc>
                <a:spcPct val="90000"/>
              </a:lnSpc>
              <a:spcBef>
                <a:spcPts val="0"/>
              </a:spcBef>
              <a:spcAft>
                <a:spcPts val="0"/>
              </a:spcAft>
              <a:buSzPts val="1600"/>
              <a:buAutoNum type="romanLcPeriod"/>
            </a:pPr>
            <a:r>
              <a:rPr lang="en"/>
              <a:t>Other OBIS node IPT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File:Cup-o-coffee-simple.svg - Wikipedia" id="844" name="Google Shape;844;p99"/>
          <p:cNvPicPr preferRelativeResize="0"/>
          <p:nvPr/>
        </p:nvPicPr>
        <p:blipFill>
          <a:blip r:embed="rId3">
            <a:alphaModFix/>
          </a:blip>
          <a:stretch>
            <a:fillRect/>
          </a:stretch>
        </p:blipFill>
        <p:spPr>
          <a:xfrm>
            <a:off x="3524323" y="774345"/>
            <a:ext cx="4031227" cy="3314136"/>
          </a:xfrm>
          <a:prstGeom prst="rect">
            <a:avLst/>
          </a:prstGeom>
          <a:noFill/>
          <a:ln>
            <a:noFill/>
          </a:ln>
        </p:spPr>
      </p:pic>
      <p:sp>
        <p:nvSpPr>
          <p:cNvPr id="845" name="Google Shape;845;p99"/>
          <p:cNvSpPr txBox="1"/>
          <p:nvPr>
            <p:ph idx="4294967295" type="title"/>
          </p:nvPr>
        </p:nvSpPr>
        <p:spPr>
          <a:xfrm>
            <a:off x="199440" y="976198"/>
            <a:ext cx="3096000" cy="27183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1500"/>
              <a:buFont typeface="Poppins"/>
              <a:buNone/>
            </a:pPr>
            <a:r>
              <a:rPr i="1" lang="en" sz="5400">
                <a:solidFill>
                  <a:srgbClr val="B45F06"/>
                </a:solidFill>
              </a:rPr>
              <a:t>Coffee Break</a:t>
            </a:r>
            <a:endParaRPr i="1" sz="5400">
              <a:solidFill>
                <a:srgbClr val="B45F0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9" name="Shape 849"/>
        <p:cNvGrpSpPr/>
        <p:nvPr/>
      </p:nvGrpSpPr>
      <p:grpSpPr>
        <a:xfrm>
          <a:off x="0" y="0"/>
          <a:ext cx="0" cy="0"/>
          <a:chOff x="0" y="0"/>
          <a:chExt cx="0" cy="0"/>
        </a:xfrm>
      </p:grpSpPr>
      <p:sp>
        <p:nvSpPr>
          <p:cNvPr id="850" name="Google Shape;850;p100"/>
          <p:cNvSpPr txBox="1"/>
          <p:nvPr>
            <p:ph type="title"/>
          </p:nvPr>
        </p:nvSpPr>
        <p:spPr>
          <a:xfrm>
            <a:off x="1047497" y="1448642"/>
            <a:ext cx="6813900" cy="2088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6. Accessing OBIS Data</a:t>
            </a:r>
            <a:endParaRPr/>
          </a:p>
        </p:txBody>
      </p:sp>
      <p:pic>
        <p:nvPicPr>
          <p:cNvPr descr="A blue and black logo&#10;&#10;Description automatically generated" id="851" name="Google Shape;851;p100"/>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852" name="Google Shape;852;p100"/>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Forms response chart. Question title: Have you ever obtained data from OBIS?. Number of responses: 14 responses." id="857" name="Google Shape;857;p101" title="Have you ever obtained data from OBIS?"/>
          <p:cNvPicPr preferRelativeResize="0"/>
          <p:nvPr/>
        </p:nvPicPr>
        <p:blipFill rotWithShape="1">
          <a:blip r:embed="rId3">
            <a:alphaModFix/>
          </a:blip>
          <a:srcRect b="9646" l="3174" r="12401" t="6248"/>
          <a:stretch/>
        </p:blipFill>
        <p:spPr>
          <a:xfrm>
            <a:off x="552544" y="324908"/>
            <a:ext cx="6395249" cy="2678541"/>
          </a:xfrm>
          <a:prstGeom prst="rect">
            <a:avLst/>
          </a:prstGeom>
          <a:noFill/>
          <a:ln>
            <a:noFill/>
          </a:ln>
        </p:spPr>
      </p:pic>
      <p:sp>
        <p:nvSpPr>
          <p:cNvPr id="858" name="Google Shape;858;p101"/>
          <p:cNvSpPr/>
          <p:nvPr/>
        </p:nvSpPr>
        <p:spPr>
          <a:xfrm>
            <a:off x="8165645" y="834925"/>
            <a:ext cx="608400" cy="5907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59" name="Google Shape;859;p101"/>
          <p:cNvSpPr/>
          <p:nvPr/>
        </p:nvSpPr>
        <p:spPr>
          <a:xfrm>
            <a:off x="7826972" y="615319"/>
            <a:ext cx="338700" cy="321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pic>
        <p:nvPicPr>
          <p:cNvPr descr="Forms response chart. Question title: If yes, how easy did you find it to obtain OBIS data? If no, skip this question. Number of responses: 8 responses." id="860" name="Google Shape;860;p101" title="If yes, how easy did you find it to obtain OBIS data? If no, skip this question"/>
          <p:cNvPicPr preferRelativeResize="0"/>
          <p:nvPr/>
        </p:nvPicPr>
        <p:blipFill rotWithShape="1">
          <a:blip r:embed="rId4">
            <a:alphaModFix/>
          </a:blip>
          <a:srcRect b="13538" l="1874" r="0" t="4211"/>
          <a:stretch/>
        </p:blipFill>
        <p:spPr>
          <a:xfrm>
            <a:off x="3779932" y="1964555"/>
            <a:ext cx="5364065" cy="2375748"/>
          </a:xfrm>
          <a:prstGeom prst="rect">
            <a:avLst/>
          </a:prstGeom>
          <a:noFill/>
          <a:ln>
            <a:noFill/>
          </a:ln>
        </p:spPr>
      </p:pic>
      <p:sp>
        <p:nvSpPr>
          <p:cNvPr id="861" name="Google Shape;861;p101"/>
          <p:cNvSpPr/>
          <p:nvPr/>
        </p:nvSpPr>
        <p:spPr>
          <a:xfrm>
            <a:off x="-142143" y="230848"/>
            <a:ext cx="598800" cy="6039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62" name="Google Shape;862;p101"/>
          <p:cNvSpPr/>
          <p:nvPr/>
        </p:nvSpPr>
        <p:spPr>
          <a:xfrm>
            <a:off x="8921235" y="4255298"/>
            <a:ext cx="510900" cy="4986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63" name="Google Shape;863;p101"/>
          <p:cNvSpPr txBox="1"/>
          <p:nvPr/>
        </p:nvSpPr>
        <p:spPr>
          <a:xfrm>
            <a:off x="79475" y="4101700"/>
            <a:ext cx="3700500" cy="3147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None/>
            </a:pPr>
            <a:r>
              <a:rPr b="0" i="0" lang="en" sz="1500" u="none" cap="none" strike="noStrike">
                <a:solidFill>
                  <a:srgbClr val="1E74AC"/>
                </a:solidFill>
                <a:latin typeface="Arial"/>
                <a:ea typeface="Arial"/>
                <a:cs typeface="Arial"/>
                <a:sym typeface="Arial"/>
              </a:rPr>
              <a:t>https://forms.gle/EoMsHR5vp5QVqbtBA</a:t>
            </a:r>
            <a:endParaRPr sz="13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02"/>
          <p:cNvSpPr txBox="1"/>
          <p:nvPr>
            <p:ph type="title"/>
          </p:nvPr>
        </p:nvSpPr>
        <p:spPr>
          <a:xfrm>
            <a:off x="456662" y="386079"/>
            <a:ext cx="8228400" cy="8586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4000"/>
              <a:buFont typeface="Montserrat Black"/>
              <a:buNone/>
            </a:pPr>
            <a:r>
              <a:rPr lang="en"/>
              <a:t>Demo: OBIS Data Access</a:t>
            </a:r>
            <a:endParaRPr/>
          </a:p>
        </p:txBody>
      </p:sp>
      <p:sp>
        <p:nvSpPr>
          <p:cNvPr id="869" name="Google Shape;869;p102"/>
          <p:cNvSpPr/>
          <p:nvPr/>
        </p:nvSpPr>
        <p:spPr>
          <a:xfrm>
            <a:off x="340162" y="1956754"/>
            <a:ext cx="1873500" cy="1612800"/>
          </a:xfrm>
          <a:prstGeom prst="ellipse">
            <a:avLst/>
          </a:prstGeom>
          <a:solidFill>
            <a:srgbClr val="0369A3"/>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lang="en" sz="2000">
                <a:solidFill>
                  <a:schemeClr val="lt1"/>
                </a:solidFill>
                <a:latin typeface="Poppins"/>
                <a:ea typeface="Poppins"/>
                <a:cs typeface="Poppins"/>
                <a:sym typeface="Poppins"/>
              </a:rPr>
              <a:t>OBIS.org Web Portal</a:t>
            </a:r>
            <a:endParaRPr sz="1300"/>
          </a:p>
        </p:txBody>
      </p:sp>
      <p:sp>
        <p:nvSpPr>
          <p:cNvPr id="870" name="Google Shape;870;p102"/>
          <p:cNvSpPr/>
          <p:nvPr/>
        </p:nvSpPr>
        <p:spPr>
          <a:xfrm>
            <a:off x="2576104" y="1956754"/>
            <a:ext cx="1873500" cy="1612800"/>
          </a:xfrm>
          <a:prstGeom prst="ellipse">
            <a:avLst/>
          </a:prstGeom>
          <a:solidFill>
            <a:srgbClr val="0369A3"/>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lang="en" sz="2000">
                <a:solidFill>
                  <a:schemeClr val="lt1"/>
                </a:solidFill>
                <a:latin typeface="Poppins"/>
                <a:ea typeface="Poppins"/>
                <a:cs typeface="Poppins"/>
                <a:sym typeface="Poppins"/>
              </a:rPr>
              <a:t>OBIS Mapper</a:t>
            </a:r>
            <a:endParaRPr sz="1300"/>
          </a:p>
        </p:txBody>
      </p:sp>
      <p:sp>
        <p:nvSpPr>
          <p:cNvPr id="871" name="Google Shape;871;p102"/>
          <p:cNvSpPr/>
          <p:nvPr/>
        </p:nvSpPr>
        <p:spPr>
          <a:xfrm>
            <a:off x="4812044" y="1956754"/>
            <a:ext cx="1873500" cy="1612800"/>
          </a:xfrm>
          <a:prstGeom prst="ellipse">
            <a:avLst/>
          </a:prstGeom>
          <a:solidFill>
            <a:srgbClr val="0369A3"/>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lang="en" sz="2000">
                <a:solidFill>
                  <a:schemeClr val="lt1"/>
                </a:solidFill>
                <a:latin typeface="Montserrat"/>
                <a:ea typeface="Montserrat"/>
                <a:cs typeface="Montserrat"/>
                <a:sym typeface="Montserrat"/>
              </a:rPr>
              <a:t>robis R package</a:t>
            </a:r>
            <a:endParaRPr sz="1300"/>
          </a:p>
        </p:txBody>
      </p:sp>
      <p:sp>
        <p:nvSpPr>
          <p:cNvPr id="872" name="Google Shape;872;p102"/>
          <p:cNvSpPr/>
          <p:nvPr/>
        </p:nvSpPr>
        <p:spPr>
          <a:xfrm>
            <a:off x="7047984" y="1956754"/>
            <a:ext cx="1873500" cy="1612800"/>
          </a:xfrm>
          <a:prstGeom prst="ellipse">
            <a:avLst/>
          </a:prstGeom>
          <a:solidFill>
            <a:srgbClr val="0369A3"/>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lang="en" sz="2000">
                <a:solidFill>
                  <a:schemeClr val="lt1"/>
                </a:solidFill>
                <a:latin typeface="Montserrat"/>
                <a:ea typeface="Montserrat"/>
                <a:cs typeface="Montserrat"/>
                <a:sym typeface="Montserrat"/>
              </a:rPr>
              <a:t>Full exports</a:t>
            </a:r>
            <a:endParaRPr sz="1300"/>
          </a:p>
        </p:txBody>
      </p:sp>
      <p:sp>
        <p:nvSpPr>
          <p:cNvPr id="873" name="Google Shape;873;p102"/>
          <p:cNvSpPr/>
          <p:nvPr/>
        </p:nvSpPr>
        <p:spPr>
          <a:xfrm>
            <a:off x="8165645" y="834925"/>
            <a:ext cx="608400" cy="5907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74" name="Google Shape;874;p102"/>
          <p:cNvSpPr/>
          <p:nvPr/>
        </p:nvSpPr>
        <p:spPr>
          <a:xfrm>
            <a:off x="8921235" y="4255298"/>
            <a:ext cx="510900" cy="4986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75" name="Google Shape;875;p102"/>
          <p:cNvSpPr/>
          <p:nvPr/>
        </p:nvSpPr>
        <p:spPr>
          <a:xfrm>
            <a:off x="7826972" y="615319"/>
            <a:ext cx="338700" cy="321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876" name="Google Shape;876;p102"/>
          <p:cNvSpPr/>
          <p:nvPr/>
        </p:nvSpPr>
        <p:spPr>
          <a:xfrm>
            <a:off x="-142143" y="230848"/>
            <a:ext cx="598800" cy="6039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3"/>
          <p:cNvSpPr/>
          <p:nvPr/>
        </p:nvSpPr>
        <p:spPr>
          <a:xfrm>
            <a:off x="708296" y="-761767"/>
            <a:ext cx="7895100" cy="7055400"/>
          </a:xfrm>
          <a:prstGeom prst="ellipse">
            <a:avLst/>
          </a:prstGeom>
          <a:solidFill>
            <a:srgbClr val="0369A3"/>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b="1" lang="en" sz="3600">
                <a:solidFill>
                  <a:schemeClr val="lt1"/>
                </a:solidFill>
                <a:latin typeface="Poppins"/>
                <a:ea typeface="Poppins"/>
                <a:cs typeface="Poppins"/>
                <a:sym typeface="Poppins"/>
              </a:rPr>
              <a:t>OBIS Mapper Demo</a:t>
            </a:r>
            <a:endParaRPr sz="1300"/>
          </a:p>
        </p:txBody>
      </p:sp>
      <p:sp>
        <p:nvSpPr>
          <p:cNvPr id="882" name="Google Shape;882;p103"/>
          <p:cNvSpPr txBox="1"/>
          <p:nvPr/>
        </p:nvSpPr>
        <p:spPr>
          <a:xfrm>
            <a:off x="3203569" y="3047931"/>
            <a:ext cx="31572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1800" u="sng">
                <a:solidFill>
                  <a:srgbClr val="C8E5F6"/>
                </a:solidFill>
                <a:latin typeface="Montserrat"/>
                <a:ea typeface="Montserrat"/>
                <a:cs typeface="Montserrat"/>
                <a:sym typeface="Montserrat"/>
                <a:hlinkClick r:id="rId3">
                  <a:extLst>
                    <a:ext uri="{A12FA001-AC4F-418D-AE19-62706E023703}">
                      <ahyp:hlinkClr val="tx"/>
                    </a:ext>
                  </a:extLst>
                </a:hlinkClick>
              </a:rPr>
              <a:t>https://mapper.obis.org</a:t>
            </a:r>
            <a:r>
              <a:rPr lang="en" sz="1800">
                <a:solidFill>
                  <a:srgbClr val="C8E5F6"/>
                </a:solidFill>
                <a:latin typeface="Montserrat"/>
                <a:ea typeface="Montserrat"/>
                <a:cs typeface="Montserrat"/>
                <a:sym typeface="Montserrat"/>
              </a:rPr>
              <a:t> </a:t>
            </a:r>
            <a:endParaRPr sz="1300">
              <a:solidFill>
                <a:srgbClr val="C8E5F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EF7"/>
        </a:solidFill>
      </p:bgPr>
    </p:bg>
    <p:spTree>
      <p:nvGrpSpPr>
        <p:cNvPr id="281" name="Shape 281"/>
        <p:cNvGrpSpPr/>
        <p:nvPr/>
      </p:nvGrpSpPr>
      <p:grpSpPr>
        <a:xfrm>
          <a:off x="0" y="0"/>
          <a:ext cx="0" cy="0"/>
          <a:chOff x="0" y="0"/>
          <a:chExt cx="0" cy="0"/>
        </a:xfrm>
      </p:grpSpPr>
      <p:sp>
        <p:nvSpPr>
          <p:cNvPr id="282" name="Google Shape;282;p50"/>
          <p:cNvSpPr/>
          <p:nvPr/>
        </p:nvSpPr>
        <p:spPr>
          <a:xfrm>
            <a:off x="439815" y="-1388951"/>
            <a:ext cx="8264400" cy="8187600"/>
          </a:xfrm>
          <a:prstGeom prst="ellipse">
            <a:avLst/>
          </a:prstGeom>
          <a:solidFill>
            <a:schemeClr val="lt1"/>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283" name="Google Shape;283;p50"/>
          <p:cNvPicPr preferRelativeResize="0"/>
          <p:nvPr/>
        </p:nvPicPr>
        <p:blipFill>
          <a:blip r:embed="rId3">
            <a:alphaModFix/>
          </a:blip>
          <a:stretch>
            <a:fillRect/>
          </a:stretch>
        </p:blipFill>
        <p:spPr>
          <a:xfrm>
            <a:off x="1798964" y="2877355"/>
            <a:ext cx="5935295" cy="5143500"/>
          </a:xfrm>
          <a:prstGeom prst="rect">
            <a:avLst/>
          </a:prstGeom>
          <a:noFill/>
          <a:ln>
            <a:noFill/>
          </a:ln>
        </p:spPr>
      </p:pic>
      <p:sp>
        <p:nvSpPr>
          <p:cNvPr id="284" name="Google Shape;284;p50"/>
          <p:cNvSpPr txBox="1"/>
          <p:nvPr>
            <p:ph type="title"/>
          </p:nvPr>
        </p:nvSpPr>
        <p:spPr>
          <a:xfrm>
            <a:off x="2010209" y="1203892"/>
            <a:ext cx="5199000" cy="1030500"/>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500"/>
              <a:buFont typeface="Poppins"/>
              <a:buNone/>
            </a:pPr>
            <a:r>
              <a:rPr lang="en" sz="3200"/>
              <a:t>the Ocean Biodiversity</a:t>
            </a:r>
            <a:br>
              <a:rPr lang="en" sz="3200"/>
            </a:br>
            <a:r>
              <a:rPr lang="en" sz="3200"/>
              <a:t>Information System</a:t>
            </a:r>
            <a:endParaRPr/>
          </a:p>
        </p:txBody>
      </p:sp>
      <p:cxnSp>
        <p:nvCxnSpPr>
          <p:cNvPr id="285" name="Google Shape;285;p50"/>
          <p:cNvCxnSpPr/>
          <p:nvPr/>
        </p:nvCxnSpPr>
        <p:spPr>
          <a:xfrm>
            <a:off x="4615247" y="542895"/>
            <a:ext cx="0" cy="3348000"/>
          </a:xfrm>
          <a:prstGeom prst="straightConnector1">
            <a:avLst/>
          </a:prstGeom>
          <a:noFill/>
          <a:ln cap="flat" cmpd="sng" w="28575">
            <a:solidFill>
              <a:schemeClr val="dk1"/>
            </a:solidFill>
            <a:prstDash val="dot"/>
            <a:miter lim="8000"/>
            <a:headEnd len="sm" w="sm" type="none"/>
            <a:tailEnd len="sm" w="sm" type="none"/>
          </a:ln>
        </p:spPr>
      </p:cxnSp>
      <p:sp>
        <p:nvSpPr>
          <p:cNvPr id="286" name="Google Shape;286;p50"/>
          <p:cNvSpPr/>
          <p:nvPr/>
        </p:nvSpPr>
        <p:spPr>
          <a:xfrm>
            <a:off x="7405421" y="4009457"/>
            <a:ext cx="540000" cy="540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287" name="Google Shape;287;p50"/>
          <p:cNvSpPr/>
          <p:nvPr/>
        </p:nvSpPr>
        <p:spPr>
          <a:xfrm>
            <a:off x="7621421" y="2877359"/>
            <a:ext cx="648000" cy="64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288" name="Google Shape;288;p50"/>
          <p:cNvSpPr/>
          <p:nvPr/>
        </p:nvSpPr>
        <p:spPr>
          <a:xfrm>
            <a:off x="398238" y="3643163"/>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289" name="Google Shape;289;p50"/>
          <p:cNvSpPr/>
          <p:nvPr/>
        </p:nvSpPr>
        <p:spPr>
          <a:xfrm>
            <a:off x="8112412" y="678039"/>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290" name="Google Shape;290;p50"/>
          <p:cNvSpPr/>
          <p:nvPr/>
        </p:nvSpPr>
        <p:spPr>
          <a:xfrm>
            <a:off x="902238" y="534049"/>
            <a:ext cx="288000" cy="28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descr="A blue and black logo&#10;&#10;Description automatically generated" id="291" name="Google Shape;291;p50"/>
          <p:cNvPicPr preferRelativeResize="0"/>
          <p:nvPr/>
        </p:nvPicPr>
        <p:blipFill rotWithShape="1">
          <a:blip r:embed="rId4">
            <a:alphaModFix/>
          </a:blip>
          <a:srcRect b="36293" l="0" r="0" t="0"/>
          <a:stretch/>
        </p:blipFill>
        <p:spPr>
          <a:xfrm>
            <a:off x="3510251" y="370986"/>
            <a:ext cx="1922388" cy="782794"/>
          </a:xfrm>
          <a:prstGeom prst="rect">
            <a:avLst/>
          </a:prstGeom>
          <a:noFill/>
          <a:ln>
            <a:noFill/>
          </a:ln>
        </p:spPr>
      </p:pic>
      <p:sp>
        <p:nvSpPr>
          <p:cNvPr id="292" name="Google Shape;292;p50"/>
          <p:cNvSpPr txBox="1"/>
          <p:nvPr/>
        </p:nvSpPr>
        <p:spPr>
          <a:xfrm>
            <a:off x="5379298" y="941722"/>
            <a:ext cx="12999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1" lang="en" sz="1800">
                <a:solidFill>
                  <a:schemeClr val="dk1"/>
                </a:solidFill>
                <a:latin typeface="Poppins"/>
                <a:ea typeface="Poppins"/>
                <a:cs typeface="Poppins"/>
                <a:sym typeface="Poppins"/>
              </a:rPr>
              <a:t>obis.org</a:t>
            </a:r>
            <a:endParaRPr sz="1300"/>
          </a:p>
        </p:txBody>
      </p:sp>
      <p:pic>
        <p:nvPicPr>
          <p:cNvPr descr="Forms response chart. Question title: How familiar are you with OBIS?. Number of responses: 14 responses." id="293" name="Google Shape;293;p50" title="How familiar are you with OBIS?"/>
          <p:cNvPicPr preferRelativeResize="0"/>
          <p:nvPr/>
        </p:nvPicPr>
        <p:blipFill>
          <a:blip r:embed="rId5">
            <a:alphaModFix/>
          </a:blip>
          <a:stretch>
            <a:fillRect/>
          </a:stretch>
        </p:blipFill>
        <p:spPr>
          <a:xfrm>
            <a:off x="1699146" y="2422857"/>
            <a:ext cx="5666115" cy="269472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4"/>
          <p:cNvSpPr/>
          <p:nvPr/>
        </p:nvSpPr>
        <p:spPr>
          <a:xfrm>
            <a:off x="708296" y="-761767"/>
            <a:ext cx="7895100" cy="7055400"/>
          </a:xfrm>
          <a:prstGeom prst="ellipse">
            <a:avLst/>
          </a:prstGeom>
          <a:solidFill>
            <a:srgbClr val="0369A3"/>
          </a:solidFill>
          <a:ln>
            <a:noFill/>
          </a:ln>
        </p:spPr>
        <p:txBody>
          <a:bodyPr anchorCtr="0" anchor="t" bIns="41475" lIns="82950" spcFirstLastPara="1" rIns="82950" wrap="square" tIns="41475">
            <a:noAutofit/>
          </a:bodyPr>
          <a:lstStyle/>
          <a:p>
            <a:pPr indent="0" lvl="0" marL="0" marR="0" rtl="0" algn="ctr">
              <a:spcBef>
                <a:spcPts val="0"/>
              </a:spcBef>
              <a:spcAft>
                <a:spcPts val="0"/>
              </a:spcAft>
              <a:buNone/>
            </a:pPr>
            <a:r>
              <a:rPr b="1" lang="en" sz="3600">
                <a:solidFill>
                  <a:schemeClr val="lt1"/>
                </a:solidFill>
                <a:latin typeface="Poppins"/>
                <a:ea typeface="Poppins"/>
                <a:cs typeface="Poppins"/>
                <a:sym typeface="Poppins"/>
              </a:rPr>
              <a:t>robis</a:t>
            </a:r>
            <a:endParaRPr b="1" sz="3600">
              <a:solidFill>
                <a:schemeClr val="lt1"/>
              </a:solidFill>
              <a:latin typeface="Poppins"/>
              <a:ea typeface="Poppins"/>
              <a:cs typeface="Poppins"/>
              <a:sym typeface="Poppins"/>
            </a:endParaRPr>
          </a:p>
        </p:txBody>
      </p:sp>
      <p:sp>
        <p:nvSpPr>
          <p:cNvPr id="888" name="Google Shape;888;p104"/>
          <p:cNvSpPr txBox="1"/>
          <p:nvPr/>
        </p:nvSpPr>
        <p:spPr>
          <a:xfrm>
            <a:off x="2808068" y="806667"/>
            <a:ext cx="35280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1800">
                <a:solidFill>
                  <a:schemeClr val="lt1"/>
                </a:solidFill>
                <a:latin typeface="Montserrat"/>
                <a:ea typeface="Montserrat"/>
                <a:cs typeface="Montserrat"/>
                <a:sym typeface="Montserrat"/>
              </a:rPr>
              <a:t>https://github.com/iobis/robis</a:t>
            </a:r>
            <a:endParaRPr sz="1300"/>
          </a:p>
        </p:txBody>
      </p:sp>
      <p:grpSp>
        <p:nvGrpSpPr>
          <p:cNvPr id="889" name="Google Shape;889;p104"/>
          <p:cNvGrpSpPr/>
          <p:nvPr/>
        </p:nvGrpSpPr>
        <p:grpSpPr>
          <a:xfrm>
            <a:off x="1208509" y="1167600"/>
            <a:ext cx="6848754" cy="2599415"/>
            <a:chOff x="135" y="10359"/>
            <a:chExt cx="7547668" cy="2865000"/>
          </a:xfrm>
        </p:grpSpPr>
        <p:sp>
          <p:nvSpPr>
            <p:cNvPr id="890" name="Google Shape;890;p104"/>
            <p:cNvSpPr/>
            <p:nvPr/>
          </p:nvSpPr>
          <p:spPr>
            <a:xfrm>
              <a:off x="135" y="10359"/>
              <a:ext cx="3973500" cy="1036800"/>
            </a:xfrm>
            <a:prstGeom prst="rect">
              <a:avLst/>
            </a:prstGeom>
            <a:solidFill>
              <a:schemeClr val="accent5"/>
            </a:solidFill>
            <a:ln>
              <a:noFill/>
            </a:ln>
          </p:spPr>
          <p:txBody>
            <a:bodyPr anchorCtr="0" anchor="ctr" bIns="82950" lIns="82950" spcFirstLastPara="1" rIns="82950" wrap="square" tIns="82950">
              <a:noAutofit/>
            </a:bodyPr>
            <a:lstStyle/>
            <a:p>
              <a:pPr indent="0" lvl="0" marL="0" rtl="0" algn="l">
                <a:spcBef>
                  <a:spcPts val="0"/>
                </a:spcBef>
                <a:spcAft>
                  <a:spcPts val="0"/>
                </a:spcAft>
                <a:buNone/>
              </a:pPr>
              <a:r>
                <a:t/>
              </a:r>
              <a:endParaRPr/>
            </a:p>
          </p:txBody>
        </p:sp>
        <p:sp>
          <p:nvSpPr>
            <p:cNvPr id="891" name="Google Shape;891;p104"/>
            <p:cNvSpPr txBox="1"/>
            <p:nvPr/>
          </p:nvSpPr>
          <p:spPr>
            <a:xfrm>
              <a:off x="135" y="10359"/>
              <a:ext cx="3973500" cy="1036800"/>
            </a:xfrm>
            <a:prstGeom prst="rect">
              <a:avLst/>
            </a:prstGeom>
            <a:noFill/>
            <a:ln>
              <a:noFill/>
            </a:ln>
          </p:spPr>
          <p:txBody>
            <a:bodyPr anchorCtr="0" anchor="ctr" bIns="88500" lIns="154850" spcFirstLastPara="1" rIns="154850" wrap="square" tIns="88500">
              <a:noAutofit/>
            </a:bodyPr>
            <a:lstStyle/>
            <a:p>
              <a:pPr indent="0" lvl="0" marL="0" marR="0" rtl="0" algn="ctr">
                <a:lnSpc>
                  <a:spcPct val="90000"/>
                </a:lnSpc>
                <a:spcBef>
                  <a:spcPts val="0"/>
                </a:spcBef>
                <a:spcAft>
                  <a:spcPts val="0"/>
                </a:spcAft>
                <a:buClr>
                  <a:schemeClr val="lt1"/>
                </a:buClr>
                <a:buSzPts val="2200"/>
                <a:buFont typeface="Montserrat"/>
                <a:buNone/>
              </a:pPr>
              <a:r>
                <a:rPr lang="en" sz="2200">
                  <a:solidFill>
                    <a:schemeClr val="lt1"/>
                  </a:solidFill>
                  <a:latin typeface="Montserrat"/>
                  <a:ea typeface="Montserrat"/>
                  <a:cs typeface="Montserrat"/>
                  <a:sym typeface="Montserrat"/>
                </a:rPr>
                <a:t> </a:t>
              </a:r>
              <a:endParaRPr sz="2200">
                <a:solidFill>
                  <a:schemeClr val="lt1"/>
                </a:solidFill>
                <a:latin typeface="Montserrat"/>
                <a:ea typeface="Montserrat"/>
                <a:cs typeface="Montserrat"/>
                <a:sym typeface="Montserrat"/>
              </a:endParaRPr>
            </a:p>
          </p:txBody>
        </p:sp>
        <p:sp>
          <p:nvSpPr>
            <p:cNvPr id="892" name="Google Shape;892;p104"/>
            <p:cNvSpPr/>
            <p:nvPr/>
          </p:nvSpPr>
          <p:spPr>
            <a:xfrm>
              <a:off x="135" y="1047159"/>
              <a:ext cx="3973500" cy="1828200"/>
            </a:xfrm>
            <a:prstGeom prst="rect">
              <a:avLst/>
            </a:prstGeom>
            <a:solidFill>
              <a:srgbClr val="D0E3F1">
                <a:alpha val="89800"/>
              </a:srgbClr>
            </a:solidFill>
            <a:ln>
              <a:noFill/>
            </a:ln>
          </p:spPr>
          <p:txBody>
            <a:bodyPr anchorCtr="0" anchor="ctr" bIns="82950" lIns="82950" spcFirstLastPara="1" rIns="82950" wrap="square" tIns="82950">
              <a:noAutofit/>
            </a:bodyPr>
            <a:lstStyle/>
            <a:p>
              <a:pPr indent="0" lvl="0" marL="0" rtl="0" algn="l">
                <a:spcBef>
                  <a:spcPts val="0"/>
                </a:spcBef>
                <a:spcAft>
                  <a:spcPts val="0"/>
                </a:spcAft>
                <a:buNone/>
              </a:pPr>
              <a:r>
                <a:t/>
              </a:r>
              <a:endParaRPr/>
            </a:p>
          </p:txBody>
        </p:sp>
        <p:sp>
          <p:nvSpPr>
            <p:cNvPr id="893" name="Google Shape;893;p104"/>
            <p:cNvSpPr txBox="1"/>
            <p:nvPr/>
          </p:nvSpPr>
          <p:spPr>
            <a:xfrm>
              <a:off x="135" y="1047159"/>
              <a:ext cx="3973500" cy="1828200"/>
            </a:xfrm>
            <a:prstGeom prst="rect">
              <a:avLst/>
            </a:prstGeom>
            <a:noFill/>
            <a:ln>
              <a:noFill/>
            </a:ln>
          </p:spPr>
          <p:txBody>
            <a:bodyPr anchorCtr="0" anchor="t" bIns="145175" lIns="96800" spcFirstLastPara="1" rIns="129050" wrap="square" tIns="96800">
              <a:noAutofit/>
            </a:bodyPr>
            <a:lstStyle/>
            <a:p>
              <a:pPr indent="-203200" lvl="1" marL="203200" marR="0" rtl="0" algn="l">
                <a:lnSpc>
                  <a:spcPct val="90000"/>
                </a:lnSpc>
                <a:spcBef>
                  <a:spcPts val="0"/>
                </a:spcBef>
                <a:spcAft>
                  <a:spcPts val="0"/>
                </a:spcAft>
                <a:buClr>
                  <a:schemeClr val="dk1"/>
                </a:buClr>
                <a:buSzPts val="1800"/>
                <a:buFont typeface="Arial"/>
                <a:buChar char="•"/>
              </a:pPr>
              <a:r>
                <a:rPr b="0" i="0" lang="en" sz="1800" u="none" cap="none" strike="noStrike">
                  <a:solidFill>
                    <a:schemeClr val="dk1"/>
                  </a:solidFill>
                  <a:latin typeface="Poppins"/>
                  <a:ea typeface="Poppins"/>
                  <a:cs typeface="Poppins"/>
                  <a:sym typeface="Poppins"/>
                </a:rPr>
                <a:t>Taxonomic name</a:t>
              </a:r>
              <a:endParaRPr b="0" i="0" sz="1800" u="none" cap="none" strike="noStrike">
                <a:solidFill>
                  <a:schemeClr val="dk1"/>
                </a:solidFill>
                <a:latin typeface="Montserrat"/>
                <a:ea typeface="Montserrat"/>
                <a:cs typeface="Montserrat"/>
                <a:sym typeface="Montserrat"/>
              </a:endParaRPr>
            </a:p>
            <a:p>
              <a:pPr indent="-203200" lvl="1" marL="203200" marR="0" rtl="0" algn="l">
                <a:lnSpc>
                  <a:spcPct val="90000"/>
                </a:lnSpc>
                <a:spcBef>
                  <a:spcPts val="300"/>
                </a:spcBef>
                <a:spcAft>
                  <a:spcPts val="0"/>
                </a:spcAft>
                <a:buClr>
                  <a:schemeClr val="dk1"/>
                </a:buClr>
                <a:buSzPts val="1800"/>
                <a:buFont typeface="Arial"/>
                <a:buChar char="•"/>
              </a:pPr>
              <a:r>
                <a:rPr b="0" i="0" lang="en" sz="1800" u="none" cap="none" strike="noStrike">
                  <a:solidFill>
                    <a:schemeClr val="dk1"/>
                  </a:solidFill>
                  <a:latin typeface="Poppins"/>
                  <a:ea typeface="Poppins"/>
                  <a:cs typeface="Poppins"/>
                  <a:sym typeface="Poppins"/>
                </a:rPr>
                <a:t>Area identifier</a:t>
              </a:r>
              <a:endParaRPr sz="1300"/>
            </a:p>
            <a:p>
              <a:pPr indent="-203200" lvl="1" marL="203200" marR="0" rtl="0" algn="l">
                <a:lnSpc>
                  <a:spcPct val="90000"/>
                </a:lnSpc>
                <a:spcBef>
                  <a:spcPts val="300"/>
                </a:spcBef>
                <a:spcAft>
                  <a:spcPts val="0"/>
                </a:spcAft>
                <a:buClr>
                  <a:schemeClr val="dk1"/>
                </a:buClr>
                <a:buSzPts val="1800"/>
                <a:buFont typeface="Arial"/>
                <a:buChar char="•"/>
              </a:pPr>
              <a:r>
                <a:rPr b="0" i="0" lang="en" sz="1800" u="none" cap="none" strike="noStrike">
                  <a:solidFill>
                    <a:schemeClr val="dk1"/>
                  </a:solidFill>
                  <a:latin typeface="Poppins"/>
                  <a:ea typeface="Poppins"/>
                  <a:cs typeface="Poppins"/>
                  <a:sym typeface="Poppins"/>
                </a:rPr>
                <a:t>Geometry (polygon)</a:t>
              </a:r>
              <a:endParaRPr sz="1300"/>
            </a:p>
            <a:p>
              <a:pPr indent="-203200" lvl="1" marL="203200" marR="0" rtl="0" algn="l">
                <a:lnSpc>
                  <a:spcPct val="90000"/>
                </a:lnSpc>
                <a:spcBef>
                  <a:spcPts val="300"/>
                </a:spcBef>
                <a:spcAft>
                  <a:spcPts val="0"/>
                </a:spcAft>
                <a:buClr>
                  <a:schemeClr val="dk1"/>
                </a:buClr>
                <a:buSzPts val="1800"/>
                <a:buFont typeface="Arial"/>
                <a:buChar char="•"/>
              </a:pPr>
              <a:r>
                <a:rPr b="0" i="0" lang="en" sz="1800" u="none" cap="none" strike="noStrike">
                  <a:solidFill>
                    <a:schemeClr val="dk1"/>
                  </a:solidFill>
                  <a:latin typeface="Poppins"/>
                  <a:ea typeface="Poppins"/>
                  <a:cs typeface="Poppins"/>
                  <a:sym typeface="Poppins"/>
                </a:rPr>
                <a:t>Depth filters</a:t>
              </a:r>
              <a:endParaRPr sz="1300"/>
            </a:p>
          </p:txBody>
        </p:sp>
        <p:sp>
          <p:nvSpPr>
            <p:cNvPr id="894" name="Google Shape;894;p104"/>
            <p:cNvSpPr/>
            <p:nvPr/>
          </p:nvSpPr>
          <p:spPr>
            <a:xfrm>
              <a:off x="4068103" y="10359"/>
              <a:ext cx="3479700" cy="1036800"/>
            </a:xfrm>
            <a:prstGeom prst="rect">
              <a:avLst/>
            </a:prstGeom>
            <a:solidFill>
              <a:schemeClr val="accent5"/>
            </a:solidFill>
            <a:ln>
              <a:noFill/>
            </a:ln>
          </p:spPr>
          <p:txBody>
            <a:bodyPr anchorCtr="0" anchor="ctr" bIns="82950" lIns="82950" spcFirstLastPara="1" rIns="82950" wrap="square" tIns="82950">
              <a:noAutofit/>
            </a:bodyPr>
            <a:lstStyle/>
            <a:p>
              <a:pPr indent="0" lvl="0" marL="0" rtl="0" algn="l">
                <a:spcBef>
                  <a:spcPts val="0"/>
                </a:spcBef>
                <a:spcAft>
                  <a:spcPts val="0"/>
                </a:spcAft>
                <a:buNone/>
              </a:pPr>
              <a:r>
                <a:t/>
              </a:r>
              <a:endParaRPr/>
            </a:p>
          </p:txBody>
        </p:sp>
        <p:sp>
          <p:nvSpPr>
            <p:cNvPr id="895" name="Google Shape;895;p104"/>
            <p:cNvSpPr txBox="1"/>
            <p:nvPr/>
          </p:nvSpPr>
          <p:spPr>
            <a:xfrm>
              <a:off x="4068103" y="10359"/>
              <a:ext cx="3479700" cy="1036800"/>
            </a:xfrm>
            <a:prstGeom prst="rect">
              <a:avLst/>
            </a:prstGeom>
            <a:noFill/>
            <a:ln>
              <a:noFill/>
            </a:ln>
          </p:spPr>
          <p:txBody>
            <a:bodyPr anchorCtr="0" anchor="ctr" bIns="88500" lIns="154850" spcFirstLastPara="1" rIns="154850" wrap="square" tIns="88500">
              <a:noAutofit/>
            </a:bodyPr>
            <a:lstStyle/>
            <a:p>
              <a:pPr indent="0" lvl="0" marL="0" marR="0" rtl="0" algn="ctr">
                <a:lnSpc>
                  <a:spcPct val="90000"/>
                </a:lnSpc>
                <a:spcBef>
                  <a:spcPts val="0"/>
                </a:spcBef>
                <a:spcAft>
                  <a:spcPts val="0"/>
                </a:spcAft>
                <a:buClr>
                  <a:schemeClr val="lt1"/>
                </a:buClr>
                <a:buSzPts val="2200"/>
                <a:buFont typeface="Montserrat"/>
                <a:buNone/>
              </a:pPr>
              <a:r>
                <a:rPr lang="en" sz="2200">
                  <a:solidFill>
                    <a:schemeClr val="lt1"/>
                  </a:solidFill>
                  <a:latin typeface="Montserrat"/>
                  <a:ea typeface="Montserrat"/>
                  <a:cs typeface="Montserrat"/>
                  <a:sym typeface="Montserrat"/>
                </a:rPr>
                <a:t> </a:t>
              </a:r>
              <a:endParaRPr sz="2200">
                <a:solidFill>
                  <a:schemeClr val="lt1"/>
                </a:solidFill>
                <a:latin typeface="Poppins"/>
                <a:ea typeface="Poppins"/>
                <a:cs typeface="Poppins"/>
                <a:sym typeface="Poppins"/>
              </a:endParaRPr>
            </a:p>
          </p:txBody>
        </p:sp>
        <p:sp>
          <p:nvSpPr>
            <p:cNvPr id="896" name="Google Shape;896;p104"/>
            <p:cNvSpPr/>
            <p:nvPr/>
          </p:nvSpPr>
          <p:spPr>
            <a:xfrm>
              <a:off x="4068103" y="1047159"/>
              <a:ext cx="3479700" cy="1828200"/>
            </a:xfrm>
            <a:prstGeom prst="rect">
              <a:avLst/>
            </a:prstGeom>
            <a:solidFill>
              <a:srgbClr val="D0E3F1">
                <a:alpha val="89800"/>
              </a:srgbClr>
            </a:solidFill>
            <a:ln>
              <a:noFill/>
            </a:ln>
          </p:spPr>
          <p:txBody>
            <a:bodyPr anchorCtr="0" anchor="ctr" bIns="82950" lIns="82950" spcFirstLastPara="1" rIns="82950" wrap="square" tIns="82950">
              <a:noAutofit/>
            </a:bodyPr>
            <a:lstStyle/>
            <a:p>
              <a:pPr indent="0" lvl="0" marL="0" rtl="0" algn="l">
                <a:spcBef>
                  <a:spcPts val="0"/>
                </a:spcBef>
                <a:spcAft>
                  <a:spcPts val="0"/>
                </a:spcAft>
                <a:buNone/>
              </a:pPr>
              <a:r>
                <a:t/>
              </a:r>
              <a:endParaRPr/>
            </a:p>
          </p:txBody>
        </p:sp>
        <p:sp>
          <p:nvSpPr>
            <p:cNvPr id="897" name="Google Shape;897;p104"/>
            <p:cNvSpPr txBox="1"/>
            <p:nvPr/>
          </p:nvSpPr>
          <p:spPr>
            <a:xfrm>
              <a:off x="4068103" y="1047159"/>
              <a:ext cx="3479700" cy="1828200"/>
            </a:xfrm>
            <a:prstGeom prst="rect">
              <a:avLst/>
            </a:prstGeom>
            <a:noFill/>
            <a:ln>
              <a:noFill/>
            </a:ln>
          </p:spPr>
          <p:txBody>
            <a:bodyPr anchorCtr="0" anchor="t" bIns="145175" lIns="96800" spcFirstLastPara="1" rIns="129050" wrap="square" tIns="96800">
              <a:noAutofit/>
            </a:bodyPr>
            <a:lstStyle/>
            <a:p>
              <a:pPr indent="-203200" lvl="1" marL="203200" marR="0" rtl="0" algn="l">
                <a:lnSpc>
                  <a:spcPct val="90000"/>
                </a:lnSpc>
                <a:spcBef>
                  <a:spcPts val="0"/>
                </a:spcBef>
                <a:spcAft>
                  <a:spcPts val="0"/>
                </a:spcAft>
                <a:buClr>
                  <a:schemeClr val="dk1"/>
                </a:buClr>
                <a:buSzPts val="1800"/>
                <a:buFont typeface="Arial"/>
                <a:buChar char="•"/>
              </a:pPr>
              <a:r>
                <a:rPr b="0" i="0" lang="en" sz="1800" u="none" cap="none" strike="noStrike">
                  <a:solidFill>
                    <a:schemeClr val="dk1"/>
                  </a:solidFill>
                  <a:latin typeface="Poppins"/>
                  <a:ea typeface="Poppins"/>
                  <a:cs typeface="Poppins"/>
                  <a:sym typeface="Poppins"/>
                </a:rPr>
                <a:t>Extract info associated with occurrence data</a:t>
              </a:r>
              <a:endParaRPr b="0" i="0" sz="1800" u="none" cap="none" strike="noStrike">
                <a:solidFill>
                  <a:schemeClr val="dk1"/>
                </a:solidFill>
                <a:latin typeface="Montserrat"/>
                <a:ea typeface="Montserrat"/>
                <a:cs typeface="Montserrat"/>
                <a:sym typeface="Montserrat"/>
              </a:endParaRPr>
            </a:p>
          </p:txBody>
        </p:sp>
      </p:grpSp>
      <p:sp>
        <p:nvSpPr>
          <p:cNvPr id="898" name="Google Shape;898;p104"/>
          <p:cNvSpPr/>
          <p:nvPr/>
        </p:nvSpPr>
        <p:spPr>
          <a:xfrm>
            <a:off x="1274113" y="1347288"/>
            <a:ext cx="1808100" cy="504000"/>
          </a:xfrm>
          <a:prstGeom prst="roundRect">
            <a:avLst>
              <a:gd fmla="val 16667" name="adj"/>
            </a:avLst>
          </a:prstGeom>
          <a:solidFill>
            <a:srgbClr val="C8E5F6"/>
          </a:solidFill>
          <a:ln>
            <a:noFill/>
          </a:ln>
        </p:spPr>
        <p:txBody>
          <a:bodyPr anchorCtr="0" anchor="ctr" bIns="41475" lIns="0" spcFirstLastPara="1" rIns="0" wrap="square" tIns="72000">
            <a:noAutofit/>
          </a:bodyPr>
          <a:lstStyle/>
          <a:p>
            <a:pPr indent="0" lvl="0" marL="0" marR="0" rtl="0" algn="ctr">
              <a:spcBef>
                <a:spcPts val="0"/>
              </a:spcBef>
              <a:spcAft>
                <a:spcPts val="0"/>
              </a:spcAft>
              <a:buNone/>
            </a:pPr>
            <a:r>
              <a:rPr lang="en" sz="2000">
                <a:solidFill>
                  <a:schemeClr val="dk1"/>
                </a:solidFill>
                <a:latin typeface="Poppins"/>
                <a:ea typeface="Poppins"/>
                <a:cs typeface="Poppins"/>
                <a:sym typeface="Poppins"/>
              </a:rPr>
              <a:t>occurrence()</a:t>
            </a:r>
            <a:endParaRPr sz="1300"/>
          </a:p>
        </p:txBody>
      </p:sp>
      <p:sp>
        <p:nvSpPr>
          <p:cNvPr id="899" name="Google Shape;899;p104"/>
          <p:cNvSpPr/>
          <p:nvPr/>
        </p:nvSpPr>
        <p:spPr>
          <a:xfrm>
            <a:off x="3165482" y="1347288"/>
            <a:ext cx="1481100" cy="504000"/>
          </a:xfrm>
          <a:prstGeom prst="roundRect">
            <a:avLst>
              <a:gd fmla="val 16667" name="adj"/>
            </a:avLst>
          </a:prstGeom>
          <a:solidFill>
            <a:srgbClr val="C8E5F6"/>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lang="en" sz="2000">
                <a:solidFill>
                  <a:schemeClr val="dk1"/>
                </a:solidFill>
                <a:latin typeface="Poppins"/>
                <a:ea typeface="Poppins"/>
                <a:cs typeface="Poppins"/>
                <a:sym typeface="Poppins"/>
              </a:rPr>
              <a:t>dataset()</a:t>
            </a:r>
            <a:endParaRPr sz="1300"/>
          </a:p>
        </p:txBody>
      </p:sp>
      <p:sp>
        <p:nvSpPr>
          <p:cNvPr id="900" name="Google Shape;900;p104"/>
          <p:cNvSpPr/>
          <p:nvPr/>
        </p:nvSpPr>
        <p:spPr>
          <a:xfrm>
            <a:off x="5038231" y="1347289"/>
            <a:ext cx="2671800" cy="504000"/>
          </a:xfrm>
          <a:prstGeom prst="roundRect">
            <a:avLst>
              <a:gd fmla="val 16667" name="adj"/>
            </a:avLst>
          </a:prstGeom>
          <a:solidFill>
            <a:srgbClr val="C8E5F6"/>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rPr lang="en" sz="2000">
                <a:solidFill>
                  <a:schemeClr val="dk1"/>
                </a:solidFill>
                <a:latin typeface="Montserrat"/>
                <a:ea typeface="Montserrat"/>
                <a:cs typeface="Montserrat"/>
                <a:sym typeface="Montserrat"/>
              </a:rPr>
              <a:t>unnest_extension()</a:t>
            </a:r>
            <a:endParaRPr sz="1300"/>
          </a:p>
        </p:txBody>
      </p:sp>
      <p:cxnSp>
        <p:nvCxnSpPr>
          <p:cNvPr id="901" name="Google Shape;901;p104"/>
          <p:cNvCxnSpPr/>
          <p:nvPr/>
        </p:nvCxnSpPr>
        <p:spPr>
          <a:xfrm rot="5400000">
            <a:off x="633063" y="2551336"/>
            <a:ext cx="1014300" cy="204300"/>
          </a:xfrm>
          <a:prstGeom prst="bentConnector3">
            <a:avLst>
              <a:gd fmla="val 1791" name="adj1"/>
            </a:avLst>
          </a:prstGeom>
          <a:noFill/>
          <a:ln cap="flat" cmpd="sng" w="38100">
            <a:solidFill>
              <a:schemeClr val="lt1"/>
            </a:solidFill>
            <a:prstDash val="solid"/>
            <a:miter lim="8000"/>
            <a:headEnd len="sm" w="sm" type="none"/>
            <a:tailEnd len="med" w="med" type="triangle"/>
          </a:ln>
        </p:spPr>
      </p:cxnSp>
      <p:sp>
        <p:nvSpPr>
          <p:cNvPr id="902" name="Google Shape;902;p104"/>
          <p:cNvSpPr/>
          <p:nvPr/>
        </p:nvSpPr>
        <p:spPr>
          <a:xfrm>
            <a:off x="1208507" y="1898548"/>
            <a:ext cx="6889200" cy="3099600"/>
          </a:xfrm>
          <a:prstGeom prst="rect">
            <a:avLst/>
          </a:prstGeom>
          <a:solidFill>
            <a:schemeClr val="accent2"/>
          </a:solidFill>
          <a:ln>
            <a:noFill/>
          </a:ln>
        </p:spPr>
        <p:txBody>
          <a:bodyPr anchorCtr="0" anchor="t" bIns="41475" lIns="0" spcFirstLastPara="1" rIns="0" wrap="square" tIns="72000">
            <a:noAutofit/>
          </a:bodyPr>
          <a:lstStyle/>
          <a:p>
            <a:pPr indent="0" lvl="0" marL="88900" marR="0" rtl="0" algn="l">
              <a:spcBef>
                <a:spcPts val="0"/>
              </a:spcBef>
              <a:spcAft>
                <a:spcPts val="0"/>
              </a:spcAft>
              <a:buNone/>
            </a:pPr>
            <a:r>
              <a:rPr lang="en" sz="2100">
                <a:solidFill>
                  <a:schemeClr val="lt1"/>
                </a:solidFill>
                <a:latin typeface="Consolas"/>
                <a:ea typeface="Consolas"/>
                <a:cs typeface="Consolas"/>
                <a:sym typeface="Consolas"/>
              </a:rPr>
              <a:t>&gt;occurrence(areaid = 34, startdepth = 500, mof=T)</a:t>
            </a:r>
            <a:endParaRPr sz="1300"/>
          </a:p>
          <a:p>
            <a:pPr indent="0" lvl="0" marL="88900" marR="0" rtl="0" algn="l">
              <a:spcBef>
                <a:spcPts val="0"/>
              </a:spcBef>
              <a:spcAft>
                <a:spcPts val="0"/>
              </a:spcAft>
              <a:buNone/>
            </a:pPr>
            <a:r>
              <a:rPr lang="en" sz="2100">
                <a:solidFill>
                  <a:schemeClr val="lt1"/>
                </a:solidFill>
                <a:latin typeface="Consolas"/>
                <a:ea typeface="Consolas"/>
                <a:cs typeface="Consolas"/>
                <a:sym typeface="Consolas"/>
              </a:rPr>
              <a:t>&gt;unnest_extension(df=occ, extension= "MeasurementOrFact")</a:t>
            </a:r>
            <a:endParaRPr sz="2100">
              <a:solidFill>
                <a:schemeClr val="lt1"/>
              </a:solidFill>
              <a:latin typeface="Consolas"/>
              <a:ea typeface="Consolas"/>
              <a:cs typeface="Consolas"/>
              <a:sym typeface="Consolas"/>
            </a:endParaRPr>
          </a:p>
        </p:txBody>
      </p:sp>
      <p:pic>
        <p:nvPicPr>
          <p:cNvPr id="903" name="Google Shape;903;p104"/>
          <p:cNvPicPr preferRelativeResize="0"/>
          <p:nvPr/>
        </p:nvPicPr>
        <p:blipFill rotWithShape="1">
          <a:blip r:embed="rId3">
            <a:alphaModFix/>
          </a:blip>
          <a:srcRect b="0" l="0" r="0" t="0"/>
          <a:stretch/>
        </p:blipFill>
        <p:spPr>
          <a:xfrm rot="-1096035">
            <a:off x="89902" y="3253073"/>
            <a:ext cx="2171640" cy="1944239"/>
          </a:xfrm>
          <a:prstGeom prst="ellipse">
            <a:avLst/>
          </a:prstGeom>
          <a:noFill/>
          <a:ln cap="rnd" cmpd="sng" w="63500">
            <a:solidFill>
              <a:srgbClr val="333333"/>
            </a:solidFill>
            <a:prstDash val="solid"/>
            <a:round/>
            <a:headEnd len="sm" w="sm" type="none"/>
            <a:tailEnd len="sm" w="sm" type="none"/>
          </a:ln>
        </p:spPr>
      </p:pic>
      <p:grpSp>
        <p:nvGrpSpPr>
          <p:cNvPr id="904" name="Google Shape;904;p104"/>
          <p:cNvGrpSpPr/>
          <p:nvPr/>
        </p:nvGrpSpPr>
        <p:grpSpPr>
          <a:xfrm>
            <a:off x="4655774" y="2884068"/>
            <a:ext cx="2979422" cy="2258884"/>
            <a:chOff x="4738096" y="2636244"/>
            <a:chExt cx="3452001" cy="2480110"/>
          </a:xfrm>
        </p:grpSpPr>
        <p:pic>
          <p:nvPicPr>
            <p:cNvPr descr="A chart of different colored dots&#10;&#10;Description automatically generated" id="905" name="Google Shape;905;p104"/>
            <p:cNvPicPr preferRelativeResize="0"/>
            <p:nvPr/>
          </p:nvPicPr>
          <p:blipFill rotWithShape="1">
            <a:blip r:embed="rId4">
              <a:alphaModFix/>
            </a:blip>
            <a:srcRect b="0" l="0" r="0" t="4297"/>
            <a:stretch/>
          </p:blipFill>
          <p:spPr>
            <a:xfrm>
              <a:off x="4738096" y="2636244"/>
              <a:ext cx="3452001" cy="2480110"/>
            </a:xfrm>
            <a:prstGeom prst="rect">
              <a:avLst/>
            </a:prstGeom>
            <a:noFill/>
            <a:ln>
              <a:noFill/>
            </a:ln>
          </p:spPr>
        </p:pic>
        <p:sp>
          <p:nvSpPr>
            <p:cNvPr id="906" name="Google Shape;906;p104"/>
            <p:cNvSpPr/>
            <p:nvPr/>
          </p:nvSpPr>
          <p:spPr>
            <a:xfrm>
              <a:off x="7563171" y="3113954"/>
              <a:ext cx="594000" cy="169800"/>
            </a:xfrm>
            <a:prstGeom prst="rect">
              <a:avLst/>
            </a:prstGeom>
            <a:solidFill>
              <a:schemeClr val="lt1"/>
            </a:solidFill>
            <a:ln>
              <a:noFill/>
            </a:ln>
          </p:spPr>
          <p:txBody>
            <a:bodyPr anchorCtr="0" anchor="ctr" bIns="41475" lIns="0" spcFirstLastPara="1" rIns="0" wrap="square" tIns="72000">
              <a:noAutofit/>
            </a:bodyPr>
            <a:lstStyle/>
            <a:p>
              <a:pPr indent="0" lvl="0" marL="0" marR="0" rtl="0" algn="ctr">
                <a:spcBef>
                  <a:spcPts val="0"/>
                </a:spcBef>
                <a:spcAft>
                  <a:spcPts val="0"/>
                </a:spcAft>
                <a:buNone/>
              </a:pPr>
              <a:r>
                <a:t/>
              </a:r>
              <a:endParaRPr sz="2000">
                <a:solidFill>
                  <a:schemeClr val="dk1"/>
                </a:solidFill>
                <a:latin typeface="Poppins"/>
                <a:ea typeface="Poppins"/>
                <a:cs typeface="Poppins"/>
                <a:sym typeface="Poppins"/>
              </a:endParaRPr>
            </a:p>
          </p:txBody>
        </p:sp>
      </p:grpSp>
      <p:cxnSp>
        <p:nvCxnSpPr>
          <p:cNvPr id="907" name="Google Shape;907;p104"/>
          <p:cNvCxnSpPr/>
          <p:nvPr/>
        </p:nvCxnSpPr>
        <p:spPr>
          <a:xfrm>
            <a:off x="3040815" y="3226720"/>
            <a:ext cx="1531200" cy="816900"/>
          </a:xfrm>
          <a:prstGeom prst="bentConnector3">
            <a:avLst>
              <a:gd fmla="val 1201" name="adj1"/>
            </a:avLst>
          </a:prstGeom>
          <a:noFill/>
          <a:ln cap="flat" cmpd="sng" w="38100">
            <a:solidFill>
              <a:schemeClr val="lt1"/>
            </a:solidFill>
            <a:prstDash val="solid"/>
            <a:miter lim="8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05"/>
          <p:cNvSpPr/>
          <p:nvPr/>
        </p:nvSpPr>
        <p:spPr>
          <a:xfrm>
            <a:off x="708296" y="-761767"/>
            <a:ext cx="7895100" cy="7055400"/>
          </a:xfrm>
          <a:prstGeom prst="ellipse">
            <a:avLst/>
          </a:prstGeom>
          <a:solidFill>
            <a:srgbClr val="0369A3"/>
          </a:solidFill>
          <a:ln>
            <a:noFill/>
          </a:ln>
        </p:spPr>
        <p:txBody>
          <a:bodyPr anchorCtr="0" anchor="t" bIns="41475" lIns="82950" spcFirstLastPara="1" rIns="82950" wrap="square" tIns="41475">
            <a:noAutofit/>
          </a:bodyPr>
          <a:lstStyle/>
          <a:p>
            <a:pPr indent="0" lvl="0" marL="0" marR="0" rtl="0" algn="ctr">
              <a:spcBef>
                <a:spcPts val="0"/>
              </a:spcBef>
              <a:spcAft>
                <a:spcPts val="0"/>
              </a:spcAft>
              <a:buNone/>
            </a:pPr>
            <a:r>
              <a:t/>
            </a:r>
            <a:endParaRPr b="1" sz="3600">
              <a:solidFill>
                <a:schemeClr val="lt1"/>
              </a:solidFill>
              <a:latin typeface="Poppins"/>
              <a:ea typeface="Poppins"/>
              <a:cs typeface="Poppins"/>
              <a:sym typeface="Poppins"/>
            </a:endParaRPr>
          </a:p>
          <a:p>
            <a:pPr indent="0" lvl="0" marL="0" marR="0" rtl="0" algn="ctr">
              <a:spcBef>
                <a:spcPts val="0"/>
              </a:spcBef>
              <a:spcAft>
                <a:spcPts val="0"/>
              </a:spcAft>
              <a:buNone/>
            </a:pPr>
            <a:r>
              <a:rPr b="1" lang="en" sz="3600">
                <a:solidFill>
                  <a:schemeClr val="lt1"/>
                </a:solidFill>
                <a:latin typeface="Poppins"/>
                <a:ea typeface="Poppins"/>
                <a:cs typeface="Poppins"/>
                <a:sym typeface="Poppins"/>
              </a:rPr>
              <a:t>robis Google colab</a:t>
            </a:r>
            <a:endParaRPr b="1" sz="3600">
              <a:solidFill>
                <a:schemeClr val="lt1"/>
              </a:solidFill>
              <a:latin typeface="Poppins"/>
              <a:ea typeface="Poppins"/>
              <a:cs typeface="Poppins"/>
              <a:sym typeface="Poppins"/>
            </a:endParaRPr>
          </a:p>
        </p:txBody>
      </p:sp>
      <p:sp>
        <p:nvSpPr>
          <p:cNvPr id="913" name="Google Shape;913;p105"/>
          <p:cNvSpPr txBox="1"/>
          <p:nvPr/>
        </p:nvSpPr>
        <p:spPr>
          <a:xfrm>
            <a:off x="2210246" y="4713435"/>
            <a:ext cx="49023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1800">
                <a:solidFill>
                  <a:schemeClr val="lt1"/>
                </a:solidFill>
                <a:latin typeface="Montserrat"/>
                <a:ea typeface="Montserrat"/>
                <a:cs typeface="Montserrat"/>
                <a:sym typeface="Montserrat"/>
              </a:rPr>
              <a:t>https://github.com/iobis/obis-intro-pres</a:t>
            </a:r>
            <a:endParaRPr sz="1300"/>
          </a:p>
        </p:txBody>
      </p:sp>
      <p:sp>
        <p:nvSpPr>
          <p:cNvPr id="914" name="Google Shape;914;p105"/>
          <p:cNvSpPr txBox="1"/>
          <p:nvPr/>
        </p:nvSpPr>
        <p:spPr>
          <a:xfrm>
            <a:off x="1364900" y="1497025"/>
            <a:ext cx="6351600" cy="2199300"/>
          </a:xfrm>
          <a:prstGeom prst="rect">
            <a:avLst/>
          </a:prstGeom>
          <a:noFill/>
          <a:ln>
            <a:noFill/>
          </a:ln>
        </p:spPr>
        <p:txBody>
          <a:bodyPr anchorCtr="0" anchor="t" bIns="82950" lIns="82950" spcFirstLastPara="1" rIns="82950" wrap="square" tIns="82950">
            <a:spAutoFit/>
          </a:bodyPr>
          <a:lstStyle/>
          <a:p>
            <a:pPr indent="0" lvl="0" marL="0" rtl="0" algn="ctr">
              <a:spcBef>
                <a:spcPts val="0"/>
              </a:spcBef>
              <a:spcAft>
                <a:spcPts val="0"/>
              </a:spcAft>
              <a:buNone/>
            </a:pPr>
            <a:r>
              <a:rPr b="1" lang="en" sz="2200" u="sng">
                <a:solidFill>
                  <a:schemeClr val="lt1"/>
                </a:solidFill>
                <a:latin typeface="Montserrat"/>
                <a:ea typeface="Montserrat"/>
                <a:cs typeface="Montserrat"/>
                <a:sym typeface="Montserrat"/>
                <a:hlinkClick r:id="rId3">
                  <a:extLst>
                    <a:ext uri="{A12FA001-AC4F-418D-AE19-62706E023703}">
                      <ahyp:hlinkClr val="tx"/>
                    </a:ext>
                  </a:extLst>
                </a:hlinkClick>
              </a:rPr>
              <a:t>https://colab.research.google.com/github/iobis/obis-intro-pres/blob/main/notebooks/R/robis_da.ipynb</a:t>
            </a:r>
            <a:endParaRPr b="1" sz="22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2200">
              <a:solidFill>
                <a:schemeClr val="lt1"/>
              </a:solidFill>
              <a:latin typeface="Montserrat"/>
              <a:ea typeface="Montserrat"/>
              <a:cs typeface="Montserrat"/>
              <a:sym typeface="Montserrat"/>
            </a:endParaRPr>
          </a:p>
          <a:p>
            <a:pPr indent="0" lvl="0" marL="0" rtl="0" algn="ctr">
              <a:spcBef>
                <a:spcPts val="0"/>
              </a:spcBef>
              <a:spcAft>
                <a:spcPts val="0"/>
              </a:spcAft>
              <a:buNone/>
            </a:pPr>
            <a:r>
              <a:rPr lang="en" sz="2200">
                <a:solidFill>
                  <a:schemeClr val="lt1"/>
                </a:solidFill>
                <a:latin typeface="Montserrat"/>
                <a:ea typeface="Montserrat"/>
                <a:cs typeface="Montserrat"/>
                <a:sym typeface="Montserrat"/>
              </a:rPr>
              <a:t>*run first block to install packages, takes a while</a:t>
            </a:r>
            <a:endParaRPr sz="2200">
              <a:solidFill>
                <a:schemeClr val="lt1"/>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8" name="Shape 918"/>
        <p:cNvGrpSpPr/>
        <p:nvPr/>
      </p:nvGrpSpPr>
      <p:grpSpPr>
        <a:xfrm>
          <a:off x="0" y="0"/>
          <a:ext cx="0" cy="0"/>
          <a:chOff x="0" y="0"/>
          <a:chExt cx="0" cy="0"/>
        </a:xfrm>
      </p:grpSpPr>
      <p:sp>
        <p:nvSpPr>
          <p:cNvPr id="919" name="Google Shape;919;p106"/>
          <p:cNvSpPr txBox="1"/>
          <p:nvPr>
            <p:ph type="title"/>
          </p:nvPr>
        </p:nvSpPr>
        <p:spPr>
          <a:xfrm>
            <a:off x="1047497" y="1448642"/>
            <a:ext cx="6813900" cy="20889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chemeClr val="accent1"/>
              </a:buClr>
              <a:buSzPts val="4800"/>
              <a:buFont typeface="Montserrat Black"/>
              <a:buNone/>
            </a:pPr>
            <a:r>
              <a:rPr lang="en" sz="4800">
                <a:solidFill>
                  <a:schemeClr val="accent1"/>
                </a:solidFill>
              </a:rPr>
              <a:t>7. EOV Data Products</a:t>
            </a:r>
            <a:endParaRPr/>
          </a:p>
        </p:txBody>
      </p:sp>
      <p:pic>
        <p:nvPicPr>
          <p:cNvPr descr="A blue and black logo&#10;&#10;Description automatically generated" id="920" name="Google Shape;920;p106"/>
          <p:cNvPicPr preferRelativeResize="0"/>
          <p:nvPr/>
        </p:nvPicPr>
        <p:blipFill rotWithShape="1">
          <a:blip r:embed="rId4">
            <a:alphaModFix/>
          </a:blip>
          <a:srcRect b="0" l="0" r="0" t="0"/>
          <a:stretch/>
        </p:blipFill>
        <p:spPr>
          <a:xfrm>
            <a:off x="7650590" y="891483"/>
            <a:ext cx="933311" cy="557161"/>
          </a:xfrm>
          <a:prstGeom prst="rect">
            <a:avLst/>
          </a:prstGeom>
          <a:noFill/>
          <a:ln>
            <a:noFill/>
          </a:ln>
        </p:spPr>
      </p:pic>
      <p:pic>
        <p:nvPicPr>
          <p:cNvPr id="921" name="Google Shape;921;p106"/>
          <p:cNvPicPr preferRelativeResize="0"/>
          <p:nvPr/>
        </p:nvPicPr>
        <p:blipFill rotWithShape="1">
          <a:blip r:embed="rId5">
            <a:alphaModFix/>
          </a:blip>
          <a:srcRect b="30801" l="44310" r="6748" t="35859"/>
          <a:stretch/>
        </p:blipFill>
        <p:spPr>
          <a:xfrm>
            <a:off x="6053102" y="891483"/>
            <a:ext cx="1493363" cy="55716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07"/>
          <p:cNvSpPr txBox="1"/>
          <p:nvPr>
            <p:ph type="title"/>
          </p:nvPr>
        </p:nvSpPr>
        <p:spPr>
          <a:xfrm>
            <a:off x="816839" y="386106"/>
            <a:ext cx="7868400" cy="917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Seagrass heatmap</a:t>
            </a:r>
            <a:endParaRPr/>
          </a:p>
        </p:txBody>
      </p:sp>
      <p:sp>
        <p:nvSpPr>
          <p:cNvPr id="928" name="Google Shape;928;p107"/>
          <p:cNvSpPr txBox="1"/>
          <p:nvPr/>
        </p:nvSpPr>
        <p:spPr>
          <a:xfrm>
            <a:off x="398175" y="4029750"/>
            <a:ext cx="8745900" cy="762900"/>
          </a:xfrm>
          <a:prstGeom prst="rect">
            <a:avLst/>
          </a:prstGeom>
          <a:noFill/>
          <a:ln>
            <a:noFill/>
          </a:ln>
        </p:spPr>
        <p:txBody>
          <a:bodyPr anchorCtr="0" anchor="t" bIns="82950" lIns="82950" spcFirstLastPara="1" rIns="82950" wrap="square" tIns="82950">
            <a:noAutofit/>
          </a:bodyPr>
          <a:lstStyle/>
          <a:p>
            <a:pPr indent="0" lvl="0" marL="0" rtl="0" algn="l">
              <a:spcBef>
                <a:spcPts val="0"/>
              </a:spcBef>
              <a:spcAft>
                <a:spcPts val="0"/>
              </a:spcAft>
              <a:buNone/>
            </a:pPr>
            <a:r>
              <a:rPr lang="en" sz="2400">
                <a:solidFill>
                  <a:schemeClr val="dk1"/>
                </a:solidFill>
                <a:latin typeface="Montserrat"/>
                <a:ea typeface="Montserrat"/>
                <a:cs typeface="Montserrat"/>
                <a:sym typeface="Montserrat"/>
              </a:rPr>
              <a:t>Improved by increased usage of controlled vocabulary</a:t>
            </a:r>
            <a:endParaRPr sz="2400">
              <a:solidFill>
                <a:schemeClr val="dk1"/>
              </a:solidFill>
              <a:latin typeface="Montserrat"/>
              <a:ea typeface="Montserrat"/>
              <a:cs typeface="Montserrat"/>
              <a:sym typeface="Montserrat"/>
            </a:endParaRPr>
          </a:p>
        </p:txBody>
      </p:sp>
      <p:pic>
        <p:nvPicPr>
          <p:cNvPr id="929" name="Google Shape;929;p107"/>
          <p:cNvPicPr preferRelativeResize="0"/>
          <p:nvPr/>
        </p:nvPicPr>
        <p:blipFill>
          <a:blip r:embed="rId3">
            <a:alphaModFix/>
          </a:blip>
          <a:stretch>
            <a:fillRect/>
          </a:stretch>
        </p:blipFill>
        <p:spPr>
          <a:xfrm>
            <a:off x="1516957" y="1138221"/>
            <a:ext cx="6109670" cy="300709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108"/>
          <p:cNvPicPr preferRelativeResize="0"/>
          <p:nvPr/>
        </p:nvPicPr>
        <p:blipFill rotWithShape="1">
          <a:blip r:embed="rId3">
            <a:alphaModFix/>
          </a:blip>
          <a:srcRect b="1748" l="0" r="0" t="0"/>
          <a:stretch/>
        </p:blipFill>
        <p:spPr>
          <a:xfrm>
            <a:off x="281975" y="1138550"/>
            <a:ext cx="4455096" cy="3939127"/>
          </a:xfrm>
          <a:prstGeom prst="rect">
            <a:avLst/>
          </a:prstGeom>
          <a:noFill/>
          <a:ln>
            <a:noFill/>
          </a:ln>
        </p:spPr>
      </p:pic>
      <p:sp>
        <p:nvSpPr>
          <p:cNvPr id="935" name="Google Shape;935;p108"/>
          <p:cNvSpPr txBox="1"/>
          <p:nvPr/>
        </p:nvSpPr>
        <p:spPr>
          <a:xfrm>
            <a:off x="4768488" y="4635475"/>
            <a:ext cx="422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400">
                <a:solidFill>
                  <a:schemeClr val="accent1"/>
                </a:solidFill>
                <a:latin typeface="Poppins Light"/>
                <a:ea typeface="Poppins Light"/>
                <a:cs typeface="Poppins Light"/>
                <a:sym typeface="Poppins Light"/>
              </a:rPr>
              <a:t>Actinia equina </a:t>
            </a:r>
            <a:r>
              <a:rPr lang="en" sz="1400">
                <a:solidFill>
                  <a:schemeClr val="accent1"/>
                </a:solidFill>
                <a:latin typeface="Poppins Light"/>
                <a:ea typeface="Poppins Light"/>
                <a:cs typeface="Poppins Light"/>
                <a:sym typeface="Poppins Light"/>
              </a:rPr>
              <a:t>(distribution records)</a:t>
            </a:r>
            <a:endParaRPr sz="1400">
              <a:solidFill>
                <a:schemeClr val="accent1"/>
              </a:solidFill>
              <a:latin typeface="Poppins Light"/>
              <a:ea typeface="Poppins Light"/>
              <a:cs typeface="Poppins Light"/>
              <a:sym typeface="Poppins Light"/>
            </a:endParaRPr>
          </a:p>
        </p:txBody>
      </p:sp>
      <p:pic>
        <p:nvPicPr>
          <p:cNvPr id="936" name="Google Shape;936;p108"/>
          <p:cNvPicPr preferRelativeResize="0"/>
          <p:nvPr/>
        </p:nvPicPr>
        <p:blipFill rotWithShape="1">
          <a:blip r:embed="rId4">
            <a:alphaModFix/>
          </a:blip>
          <a:srcRect b="980" l="0" r="0" t="0"/>
          <a:stretch/>
        </p:blipFill>
        <p:spPr>
          <a:xfrm>
            <a:off x="4889775" y="1080975"/>
            <a:ext cx="3864940" cy="3443913"/>
          </a:xfrm>
          <a:prstGeom prst="rect">
            <a:avLst/>
          </a:prstGeom>
          <a:noFill/>
          <a:ln>
            <a:noFill/>
          </a:ln>
        </p:spPr>
      </p:pic>
      <p:pic>
        <p:nvPicPr>
          <p:cNvPr id="937" name="Google Shape;937;p108"/>
          <p:cNvPicPr preferRelativeResize="0"/>
          <p:nvPr/>
        </p:nvPicPr>
        <p:blipFill>
          <a:blip r:embed="rId5">
            <a:alphaModFix/>
          </a:blip>
          <a:stretch>
            <a:fillRect/>
          </a:stretch>
        </p:blipFill>
        <p:spPr>
          <a:xfrm>
            <a:off x="1" y="4"/>
            <a:ext cx="2281661" cy="669573"/>
          </a:xfrm>
          <a:prstGeom prst="rect">
            <a:avLst/>
          </a:prstGeom>
          <a:noFill/>
          <a:ln>
            <a:noFill/>
          </a:ln>
        </p:spPr>
      </p:pic>
      <p:sp>
        <p:nvSpPr>
          <p:cNvPr id="938" name="Google Shape;938;p108"/>
          <p:cNvSpPr txBox="1"/>
          <p:nvPr/>
        </p:nvSpPr>
        <p:spPr>
          <a:xfrm>
            <a:off x="2342145" y="20767"/>
            <a:ext cx="5306700" cy="738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en" sz="2000">
                <a:solidFill>
                  <a:srgbClr val="0369A3"/>
                </a:solidFill>
                <a:latin typeface="Poppins"/>
                <a:ea typeface="Poppins"/>
                <a:cs typeface="Poppins"/>
                <a:sym typeface="Poppins"/>
              </a:rPr>
              <a:t>Species &amp; biogenic habitat distributions to support prioritisation</a:t>
            </a:r>
            <a:endParaRPr b="1" sz="1200">
              <a:solidFill>
                <a:srgbClr val="0369A3"/>
              </a:solidFill>
              <a:latin typeface="Poppins"/>
              <a:ea typeface="Poppins"/>
              <a:cs typeface="Poppins"/>
              <a:sym typeface="Poppins"/>
            </a:endParaRPr>
          </a:p>
        </p:txBody>
      </p:sp>
      <p:sp>
        <p:nvSpPr>
          <p:cNvPr id="939" name="Google Shape;939;p108"/>
          <p:cNvSpPr txBox="1"/>
          <p:nvPr>
            <p:ph idx="4294967295" type="subTitle"/>
          </p:nvPr>
        </p:nvSpPr>
        <p:spPr>
          <a:xfrm>
            <a:off x="335578" y="1000182"/>
            <a:ext cx="8472900" cy="400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2200">
                <a:solidFill>
                  <a:srgbClr val="0369A3"/>
                </a:solidFill>
                <a:latin typeface="Poppins"/>
                <a:ea typeface="Poppins"/>
                <a:cs typeface="Poppins"/>
                <a:sym typeface="Poppins"/>
              </a:rPr>
              <a:t>Overcoming data limitations:</a:t>
            </a:r>
            <a:r>
              <a:rPr lang="en" sz="2200">
                <a:solidFill>
                  <a:srgbClr val="0369A3"/>
                </a:solidFill>
                <a:latin typeface="Poppins Medium"/>
                <a:ea typeface="Poppins Medium"/>
                <a:cs typeface="Poppins Medium"/>
                <a:sym typeface="Poppins Medium"/>
              </a:rPr>
              <a:t> species distribution</a:t>
            </a:r>
            <a:endParaRPr sz="2200">
              <a:solidFill>
                <a:srgbClr val="0369A3"/>
              </a:solidFill>
              <a:latin typeface="Poppins Medium"/>
              <a:ea typeface="Poppins Medium"/>
              <a:cs typeface="Poppins Medium"/>
              <a:sym typeface="Poppins Medium"/>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grpSp>
        <p:nvGrpSpPr>
          <p:cNvPr id="944" name="Google Shape;944;p109"/>
          <p:cNvGrpSpPr/>
          <p:nvPr/>
        </p:nvGrpSpPr>
        <p:grpSpPr>
          <a:xfrm>
            <a:off x="507349" y="796475"/>
            <a:ext cx="9203944" cy="4270351"/>
            <a:chOff x="99900" y="143475"/>
            <a:chExt cx="10301000" cy="4779352"/>
          </a:xfrm>
        </p:grpSpPr>
        <p:pic>
          <p:nvPicPr>
            <p:cNvPr id="945" name="Google Shape;945;p109"/>
            <p:cNvPicPr preferRelativeResize="0"/>
            <p:nvPr/>
          </p:nvPicPr>
          <p:blipFill rotWithShape="1">
            <a:blip r:embed="rId3">
              <a:alphaModFix/>
            </a:blip>
            <a:srcRect b="1748" l="0" r="0" t="0"/>
            <a:stretch/>
          </p:blipFill>
          <p:spPr>
            <a:xfrm>
              <a:off x="4573675" y="1082775"/>
              <a:ext cx="4343076" cy="3840052"/>
            </a:xfrm>
            <a:prstGeom prst="rect">
              <a:avLst/>
            </a:prstGeom>
            <a:noFill/>
            <a:ln>
              <a:noFill/>
            </a:ln>
          </p:spPr>
        </p:pic>
        <p:pic>
          <p:nvPicPr>
            <p:cNvPr id="946" name="Google Shape;946;p109"/>
            <p:cNvPicPr preferRelativeResize="0"/>
            <p:nvPr/>
          </p:nvPicPr>
          <p:blipFill rotWithShape="1">
            <a:blip r:embed="rId4">
              <a:alphaModFix/>
            </a:blip>
            <a:srcRect b="1748" l="0" r="0" t="0"/>
            <a:stretch/>
          </p:blipFill>
          <p:spPr>
            <a:xfrm>
              <a:off x="99900" y="1082750"/>
              <a:ext cx="4343076" cy="3840052"/>
            </a:xfrm>
            <a:prstGeom prst="rect">
              <a:avLst/>
            </a:prstGeom>
            <a:noFill/>
            <a:ln>
              <a:noFill/>
            </a:ln>
          </p:spPr>
        </p:pic>
        <p:pic>
          <p:nvPicPr>
            <p:cNvPr id="947" name="Google Shape;947;p109"/>
            <p:cNvPicPr preferRelativeResize="0"/>
            <p:nvPr/>
          </p:nvPicPr>
          <p:blipFill rotWithShape="1">
            <a:blip r:embed="rId4">
              <a:alphaModFix/>
            </a:blip>
            <a:srcRect b="50333" l="48322" r="38641" t="36898"/>
            <a:stretch/>
          </p:blipFill>
          <p:spPr>
            <a:xfrm>
              <a:off x="2821251" y="2965199"/>
              <a:ext cx="1804052" cy="1590076"/>
            </a:xfrm>
            <a:prstGeom prst="rect">
              <a:avLst/>
            </a:prstGeom>
            <a:noFill/>
            <a:ln cap="flat" cmpd="sng" w="28575">
              <a:solidFill>
                <a:schemeClr val="lt1"/>
              </a:solidFill>
              <a:prstDash val="solid"/>
              <a:round/>
              <a:headEnd len="sm" w="sm" type="none"/>
              <a:tailEnd len="sm" w="sm" type="none"/>
            </a:ln>
          </p:spPr>
        </p:pic>
        <p:pic>
          <p:nvPicPr>
            <p:cNvPr id="948" name="Google Shape;948;p109"/>
            <p:cNvPicPr preferRelativeResize="0"/>
            <p:nvPr/>
          </p:nvPicPr>
          <p:blipFill rotWithShape="1">
            <a:blip r:embed="rId3">
              <a:alphaModFix/>
            </a:blip>
            <a:srcRect b="52545" l="48130" r="39790" t="36160"/>
            <a:stretch/>
          </p:blipFill>
          <p:spPr>
            <a:xfrm>
              <a:off x="7110699" y="2888425"/>
              <a:ext cx="1889700" cy="1590076"/>
            </a:xfrm>
            <a:prstGeom prst="rect">
              <a:avLst/>
            </a:prstGeom>
            <a:noFill/>
            <a:ln cap="flat" cmpd="sng" w="28575">
              <a:solidFill>
                <a:schemeClr val="lt1"/>
              </a:solidFill>
              <a:prstDash val="solid"/>
              <a:round/>
              <a:headEnd len="sm" w="sm" type="none"/>
              <a:tailEnd len="sm" w="sm" type="none"/>
            </a:ln>
          </p:spPr>
        </p:pic>
        <p:pic>
          <p:nvPicPr>
            <p:cNvPr id="949" name="Google Shape;949;p109"/>
            <p:cNvPicPr preferRelativeResize="0"/>
            <p:nvPr/>
          </p:nvPicPr>
          <p:blipFill rotWithShape="1">
            <a:blip r:embed="rId4">
              <a:alphaModFix/>
            </a:blip>
            <a:srcRect b="67520" l="52301" r="34000" t="18239"/>
            <a:stretch/>
          </p:blipFill>
          <p:spPr>
            <a:xfrm>
              <a:off x="2821250" y="163124"/>
              <a:ext cx="1353052" cy="1265777"/>
            </a:xfrm>
            <a:prstGeom prst="rect">
              <a:avLst/>
            </a:prstGeom>
            <a:noFill/>
            <a:ln cap="flat" cmpd="sng" w="38100">
              <a:solidFill>
                <a:schemeClr val="lt1"/>
              </a:solidFill>
              <a:prstDash val="solid"/>
              <a:round/>
              <a:headEnd len="sm" w="sm" type="none"/>
              <a:tailEnd len="sm" w="sm" type="none"/>
            </a:ln>
          </p:spPr>
        </p:pic>
        <p:pic>
          <p:nvPicPr>
            <p:cNvPr id="950" name="Google Shape;950;p109"/>
            <p:cNvPicPr preferRelativeResize="0"/>
            <p:nvPr/>
          </p:nvPicPr>
          <p:blipFill rotWithShape="1">
            <a:blip r:embed="rId3">
              <a:alphaModFix/>
            </a:blip>
            <a:srcRect b="67769" l="52696" r="34709" t="18195"/>
            <a:stretch/>
          </p:blipFill>
          <p:spPr>
            <a:xfrm>
              <a:off x="7615425" y="143475"/>
              <a:ext cx="1301325" cy="1305074"/>
            </a:xfrm>
            <a:prstGeom prst="rect">
              <a:avLst/>
            </a:prstGeom>
            <a:noFill/>
            <a:ln cap="flat" cmpd="sng" w="38100">
              <a:solidFill>
                <a:schemeClr val="lt1"/>
              </a:solidFill>
              <a:prstDash val="solid"/>
              <a:round/>
              <a:headEnd len="sm" w="sm" type="none"/>
              <a:tailEnd len="sm" w="sm" type="none"/>
            </a:ln>
          </p:spPr>
        </p:pic>
        <p:sp>
          <p:nvSpPr>
            <p:cNvPr id="951" name="Google Shape;951;p109"/>
            <p:cNvSpPr txBox="1"/>
            <p:nvPr/>
          </p:nvSpPr>
          <p:spPr>
            <a:xfrm>
              <a:off x="297500" y="220700"/>
              <a:ext cx="5527200" cy="70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1"/>
                  </a:solidFill>
                  <a:latin typeface="Roboto"/>
                  <a:ea typeface="Roboto"/>
                  <a:cs typeface="Roboto"/>
                  <a:sym typeface="Roboto"/>
                </a:rPr>
                <a:t>Current period</a:t>
              </a:r>
              <a:endParaRPr b="1" sz="1800">
                <a:solidFill>
                  <a:schemeClr val="accen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i="1" lang="en" sz="1100">
                  <a:solidFill>
                    <a:schemeClr val="dk1"/>
                  </a:solidFill>
                  <a:latin typeface="Roboto"/>
                  <a:ea typeface="Roboto"/>
                  <a:cs typeface="Roboto"/>
                  <a:sym typeface="Roboto"/>
                </a:rPr>
                <a:t>Actinia equina</a:t>
              </a:r>
              <a:endParaRPr sz="1500">
                <a:solidFill>
                  <a:schemeClr val="dk1"/>
                </a:solidFill>
                <a:latin typeface="Roboto"/>
                <a:ea typeface="Roboto"/>
                <a:cs typeface="Roboto"/>
                <a:sym typeface="Roboto"/>
              </a:endParaRPr>
            </a:p>
          </p:txBody>
        </p:sp>
        <p:sp>
          <p:nvSpPr>
            <p:cNvPr id="952" name="Google Shape;952;p109"/>
            <p:cNvSpPr txBox="1"/>
            <p:nvPr/>
          </p:nvSpPr>
          <p:spPr>
            <a:xfrm>
              <a:off x="4873700" y="220700"/>
              <a:ext cx="5527200" cy="70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1"/>
                  </a:solidFill>
                  <a:latin typeface="Roboto"/>
                  <a:ea typeface="Roboto"/>
                  <a:cs typeface="Roboto"/>
                  <a:sym typeface="Roboto"/>
                </a:rPr>
                <a:t>Future - 2100</a:t>
              </a:r>
              <a:endParaRPr b="1" sz="1800">
                <a:solidFill>
                  <a:schemeClr val="accent1"/>
                </a:solidFill>
                <a:latin typeface="Roboto"/>
                <a:ea typeface="Roboto"/>
                <a:cs typeface="Roboto"/>
                <a:sym typeface="Roboto"/>
              </a:endParaRPr>
            </a:p>
            <a:p>
              <a:pPr indent="0" lvl="0" marL="0" rtl="0" algn="l">
                <a:spcBef>
                  <a:spcPts val="0"/>
                </a:spcBef>
                <a:spcAft>
                  <a:spcPts val="0"/>
                </a:spcAft>
                <a:buNone/>
              </a:pPr>
              <a:r>
                <a:rPr lang="en" sz="1100">
                  <a:solidFill>
                    <a:schemeClr val="dk1"/>
                  </a:solidFill>
                  <a:latin typeface="Roboto"/>
                  <a:ea typeface="Roboto"/>
                  <a:cs typeface="Roboto"/>
                  <a:sym typeface="Roboto"/>
                </a:rPr>
                <a:t>SSP3 (7.0)</a:t>
              </a:r>
              <a:endParaRPr sz="1500">
                <a:solidFill>
                  <a:schemeClr val="dk1"/>
                </a:solidFill>
                <a:latin typeface="Roboto"/>
                <a:ea typeface="Roboto"/>
                <a:cs typeface="Roboto"/>
                <a:sym typeface="Roboto"/>
              </a:endParaRPr>
            </a:p>
          </p:txBody>
        </p:sp>
        <p:cxnSp>
          <p:nvCxnSpPr>
            <p:cNvPr id="953" name="Google Shape;953;p109"/>
            <p:cNvCxnSpPr/>
            <p:nvPr/>
          </p:nvCxnSpPr>
          <p:spPr>
            <a:xfrm flipH="1" rot="10800000">
              <a:off x="2754076" y="1180201"/>
              <a:ext cx="633300" cy="834900"/>
            </a:xfrm>
            <a:prstGeom prst="straightConnector1">
              <a:avLst/>
            </a:prstGeom>
            <a:noFill/>
            <a:ln cap="flat" cmpd="sng" w="19050">
              <a:solidFill>
                <a:srgbClr val="F77721"/>
              </a:solidFill>
              <a:prstDash val="solid"/>
              <a:round/>
              <a:headEnd len="med" w="med" type="none"/>
              <a:tailEnd len="med" w="med" type="triangle"/>
            </a:ln>
          </p:spPr>
        </p:cxnSp>
        <p:cxnSp>
          <p:nvCxnSpPr>
            <p:cNvPr id="954" name="Google Shape;954;p109"/>
            <p:cNvCxnSpPr/>
            <p:nvPr/>
          </p:nvCxnSpPr>
          <p:spPr>
            <a:xfrm>
              <a:off x="2522626" y="2752851"/>
              <a:ext cx="778500" cy="788100"/>
            </a:xfrm>
            <a:prstGeom prst="straightConnector1">
              <a:avLst/>
            </a:prstGeom>
            <a:noFill/>
            <a:ln cap="flat" cmpd="sng" w="19050">
              <a:solidFill>
                <a:srgbClr val="F77721"/>
              </a:solidFill>
              <a:prstDash val="solid"/>
              <a:round/>
              <a:headEnd len="med" w="med" type="none"/>
              <a:tailEnd len="med" w="med" type="triangle"/>
            </a:ln>
          </p:spPr>
        </p:cxnSp>
        <p:sp>
          <p:nvSpPr>
            <p:cNvPr id="955" name="Google Shape;955;p109"/>
            <p:cNvSpPr txBox="1"/>
            <p:nvPr/>
          </p:nvSpPr>
          <p:spPr>
            <a:xfrm>
              <a:off x="7541400" y="1420650"/>
              <a:ext cx="1602600" cy="55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77721"/>
                  </a:solidFill>
                </a:rPr>
                <a:t>Increase in suitability</a:t>
              </a:r>
              <a:endParaRPr b="1" sz="1000">
                <a:solidFill>
                  <a:srgbClr val="F77721"/>
                </a:solidFill>
              </a:endParaRPr>
            </a:p>
          </p:txBody>
        </p:sp>
        <p:sp>
          <p:nvSpPr>
            <p:cNvPr id="956" name="Google Shape;956;p109"/>
            <p:cNvSpPr txBox="1"/>
            <p:nvPr/>
          </p:nvSpPr>
          <p:spPr>
            <a:xfrm>
              <a:off x="7881450" y="2257905"/>
              <a:ext cx="1602600" cy="55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77721"/>
                  </a:solidFill>
                </a:rPr>
                <a:t>Decrease in suitability</a:t>
              </a:r>
              <a:endParaRPr b="1" sz="1000">
                <a:solidFill>
                  <a:srgbClr val="F77721"/>
                </a:solidFill>
              </a:endParaRPr>
            </a:p>
          </p:txBody>
        </p:sp>
      </p:grpSp>
      <p:sp>
        <p:nvSpPr>
          <p:cNvPr id="957" name="Google Shape;957;p109"/>
          <p:cNvSpPr txBox="1"/>
          <p:nvPr/>
        </p:nvSpPr>
        <p:spPr>
          <a:xfrm>
            <a:off x="257975" y="117225"/>
            <a:ext cx="8782800" cy="44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1900">
                <a:solidFill>
                  <a:schemeClr val="accent4"/>
                </a:solidFill>
                <a:latin typeface="Poppins Medium"/>
                <a:ea typeface="Poppins Medium"/>
                <a:cs typeface="Poppins Medium"/>
                <a:sym typeface="Poppins Medium"/>
              </a:rPr>
              <a:t>From today to future →</a:t>
            </a:r>
            <a:r>
              <a:rPr lang="en" sz="1900">
                <a:solidFill>
                  <a:schemeClr val="dk1"/>
                </a:solidFill>
                <a:latin typeface="Poppins Medium"/>
                <a:ea typeface="Poppins Medium"/>
                <a:cs typeface="Poppins Medium"/>
                <a:sym typeface="Poppins Medium"/>
              </a:rPr>
              <a:t> </a:t>
            </a:r>
            <a:r>
              <a:rPr b="1" lang="en" sz="1800">
                <a:solidFill>
                  <a:srgbClr val="0369A3"/>
                </a:solidFill>
                <a:latin typeface="Poppins"/>
                <a:ea typeface="Poppins"/>
                <a:cs typeface="Poppins"/>
                <a:sym typeface="Poppins"/>
              </a:rPr>
              <a:t>climate resilient MPAs</a:t>
            </a:r>
            <a:endParaRPr b="1" sz="1800">
              <a:solidFill>
                <a:srgbClr val="0369A3"/>
              </a:solidFill>
              <a:latin typeface="Poppins"/>
              <a:ea typeface="Poppins"/>
              <a:cs typeface="Poppins"/>
              <a:sym typeface="Poppi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id="962" name="Google Shape;962;p110"/>
          <p:cNvPicPr preferRelativeResize="0"/>
          <p:nvPr/>
        </p:nvPicPr>
        <p:blipFill rotWithShape="1">
          <a:blip r:embed="rId3">
            <a:alphaModFix/>
          </a:blip>
          <a:srcRect b="0" l="0" r="6768" t="0"/>
          <a:stretch/>
        </p:blipFill>
        <p:spPr>
          <a:xfrm>
            <a:off x="0" y="0"/>
            <a:ext cx="9144003" cy="5143499"/>
          </a:xfrm>
          <a:prstGeom prst="rect">
            <a:avLst/>
          </a:prstGeom>
          <a:noFill/>
          <a:ln>
            <a:noFill/>
          </a:ln>
        </p:spPr>
      </p:pic>
      <p:sp>
        <p:nvSpPr>
          <p:cNvPr id="963" name="Google Shape;963;p110"/>
          <p:cNvSpPr txBox="1"/>
          <p:nvPr/>
        </p:nvSpPr>
        <p:spPr>
          <a:xfrm>
            <a:off x="0" y="0"/>
            <a:ext cx="3368100" cy="492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1"/>
                </a:solidFill>
                <a:latin typeface="Poppins"/>
                <a:ea typeface="Poppins"/>
                <a:cs typeface="Poppins"/>
                <a:sym typeface="Poppins"/>
              </a:rPr>
              <a:t>shiny.obis.org/</a:t>
            </a:r>
            <a:r>
              <a:rPr b="1" lang="en" sz="2000">
                <a:solidFill>
                  <a:schemeClr val="accent1"/>
                </a:solidFill>
                <a:latin typeface="Poppins"/>
                <a:ea typeface="Poppins"/>
                <a:cs typeface="Poppins"/>
                <a:sym typeface="Poppins"/>
              </a:rPr>
              <a:t>distmaps</a:t>
            </a:r>
            <a:endParaRPr b="1" sz="2000">
              <a:solidFill>
                <a:schemeClr val="accent1"/>
              </a:solidFill>
              <a:latin typeface="Poppins"/>
              <a:ea typeface="Poppins"/>
              <a:cs typeface="Poppins"/>
              <a:sym typeface="Poppi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id="968" name="Google Shape;968;p111"/>
          <p:cNvPicPr preferRelativeResize="0"/>
          <p:nvPr/>
        </p:nvPicPr>
        <p:blipFill>
          <a:blip r:embed="rId3">
            <a:alphaModFix/>
          </a:blip>
          <a:stretch>
            <a:fillRect/>
          </a:stretch>
        </p:blipFill>
        <p:spPr>
          <a:xfrm>
            <a:off x="4627123" y="2642974"/>
            <a:ext cx="2376133" cy="2133314"/>
          </a:xfrm>
          <a:prstGeom prst="rect">
            <a:avLst/>
          </a:prstGeom>
          <a:noFill/>
          <a:ln>
            <a:noFill/>
          </a:ln>
        </p:spPr>
      </p:pic>
      <p:pic>
        <p:nvPicPr>
          <p:cNvPr id="969" name="Google Shape;969;p111"/>
          <p:cNvPicPr preferRelativeResize="0"/>
          <p:nvPr/>
        </p:nvPicPr>
        <p:blipFill>
          <a:blip r:embed="rId4">
            <a:alphaModFix/>
          </a:blip>
          <a:stretch>
            <a:fillRect/>
          </a:stretch>
        </p:blipFill>
        <p:spPr>
          <a:xfrm>
            <a:off x="0" y="0"/>
            <a:ext cx="5184420" cy="3070658"/>
          </a:xfrm>
          <a:prstGeom prst="rect">
            <a:avLst/>
          </a:prstGeom>
          <a:noFill/>
          <a:ln>
            <a:noFill/>
          </a:ln>
        </p:spPr>
      </p:pic>
      <p:pic>
        <p:nvPicPr>
          <p:cNvPr id="970" name="Google Shape;970;p111"/>
          <p:cNvPicPr preferRelativeResize="0"/>
          <p:nvPr/>
        </p:nvPicPr>
        <p:blipFill>
          <a:blip r:embed="rId5">
            <a:alphaModFix/>
          </a:blip>
          <a:stretch>
            <a:fillRect/>
          </a:stretch>
        </p:blipFill>
        <p:spPr>
          <a:xfrm>
            <a:off x="5372346" y="105407"/>
            <a:ext cx="3682417" cy="2504691"/>
          </a:xfrm>
          <a:prstGeom prst="rect">
            <a:avLst/>
          </a:prstGeom>
          <a:noFill/>
          <a:ln>
            <a:noFill/>
          </a:ln>
        </p:spPr>
      </p:pic>
      <p:pic>
        <p:nvPicPr>
          <p:cNvPr id="971" name="Google Shape;971;p111"/>
          <p:cNvPicPr preferRelativeResize="0"/>
          <p:nvPr/>
        </p:nvPicPr>
        <p:blipFill>
          <a:blip r:embed="rId6">
            <a:alphaModFix/>
          </a:blip>
          <a:stretch>
            <a:fillRect/>
          </a:stretch>
        </p:blipFill>
        <p:spPr>
          <a:xfrm>
            <a:off x="751055" y="3208932"/>
            <a:ext cx="3682412" cy="1789075"/>
          </a:xfrm>
          <a:prstGeom prst="rect">
            <a:avLst/>
          </a:prstGeom>
          <a:noFill/>
          <a:ln>
            <a:noFill/>
          </a:ln>
        </p:spPr>
      </p:pic>
      <p:pic>
        <p:nvPicPr>
          <p:cNvPr id="972" name="Google Shape;972;p111"/>
          <p:cNvPicPr preferRelativeResize="0"/>
          <p:nvPr/>
        </p:nvPicPr>
        <p:blipFill>
          <a:blip r:embed="rId7">
            <a:alphaModFix/>
          </a:blip>
          <a:stretch>
            <a:fillRect/>
          </a:stretch>
        </p:blipFill>
        <p:spPr>
          <a:xfrm>
            <a:off x="7099509" y="3138478"/>
            <a:ext cx="2003274" cy="524857"/>
          </a:xfrm>
          <a:prstGeom prst="rect">
            <a:avLst/>
          </a:prstGeom>
          <a:noFill/>
          <a:ln>
            <a:noFill/>
          </a:ln>
        </p:spPr>
      </p:pic>
      <p:pic>
        <p:nvPicPr>
          <p:cNvPr id="973" name="Google Shape;973;p111"/>
          <p:cNvPicPr preferRelativeResize="0"/>
          <p:nvPr/>
        </p:nvPicPr>
        <p:blipFill>
          <a:blip r:embed="rId8">
            <a:alphaModFix/>
          </a:blip>
          <a:stretch>
            <a:fillRect/>
          </a:stretch>
        </p:blipFill>
        <p:spPr>
          <a:xfrm>
            <a:off x="7099509" y="3663329"/>
            <a:ext cx="2003276" cy="133468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7" name="Shape 977"/>
        <p:cNvGrpSpPr/>
        <p:nvPr/>
      </p:nvGrpSpPr>
      <p:grpSpPr>
        <a:xfrm>
          <a:off x="0" y="0"/>
          <a:ext cx="0" cy="0"/>
          <a:chOff x="0" y="0"/>
          <a:chExt cx="0" cy="0"/>
        </a:xfrm>
      </p:grpSpPr>
      <p:sp>
        <p:nvSpPr>
          <p:cNvPr id="978" name="Google Shape;978;p112"/>
          <p:cNvSpPr/>
          <p:nvPr/>
        </p:nvSpPr>
        <p:spPr>
          <a:xfrm rot="5400000">
            <a:off x="7365228" y="0"/>
            <a:ext cx="1778700" cy="17787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79" name="Google Shape;979;p112"/>
          <p:cNvSpPr txBox="1"/>
          <p:nvPr/>
        </p:nvSpPr>
        <p:spPr>
          <a:xfrm rot="2700000">
            <a:off x="7215273" y="386217"/>
            <a:ext cx="2501461" cy="58378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980" name="Google Shape;980;p112">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descr="title-id" id="981" name="Google Shape;981;p112"/>
          <p:cNvSpPr txBox="1"/>
          <p:nvPr/>
        </p:nvSpPr>
        <p:spPr>
          <a:xfrm>
            <a:off x="2334638" y="1320628"/>
            <a:ext cx="6364800" cy="17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Inter"/>
                <a:ea typeface="Inter"/>
                <a:cs typeface="Inter"/>
                <a:sym typeface="Inter"/>
              </a:rPr>
              <a:t>What kinds of EOV-data derived products would be useful?</a:t>
            </a:r>
            <a:endParaRPr b="1" sz="3600">
              <a:solidFill>
                <a:srgbClr val="5B5B5B"/>
              </a:solidFill>
              <a:latin typeface="Inter"/>
              <a:ea typeface="Inter"/>
              <a:cs typeface="Inter"/>
              <a:sym typeface="Inter"/>
            </a:endParaRPr>
          </a:p>
        </p:txBody>
      </p:sp>
      <p:sp>
        <p:nvSpPr>
          <p:cNvPr id="982" name="Google Shape;982;p112"/>
          <p:cNvSpPr/>
          <p:nvPr/>
        </p:nvSpPr>
        <p:spPr>
          <a:xfrm>
            <a:off x="0" y="4365024"/>
            <a:ext cx="9144000" cy="7785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983" name="Google Shape;983;p112"/>
          <p:cNvSpPr txBox="1"/>
          <p:nvPr/>
        </p:nvSpPr>
        <p:spPr>
          <a:xfrm>
            <a:off x="555866" y="4365024"/>
            <a:ext cx="6948300" cy="7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984" name="Google Shape;984;p112"/>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descr="logo-id" id="985" name="Google Shape;985;p112">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9" name="Shape 989"/>
        <p:cNvGrpSpPr/>
        <p:nvPr/>
      </p:nvGrpSpPr>
      <p:grpSpPr>
        <a:xfrm>
          <a:off x="0" y="0"/>
          <a:ext cx="0" cy="0"/>
          <a:chOff x="0" y="0"/>
          <a:chExt cx="0" cy="0"/>
        </a:xfrm>
      </p:grpSpPr>
      <p:sp>
        <p:nvSpPr>
          <p:cNvPr id="990" name="Google Shape;990;p113"/>
          <p:cNvSpPr txBox="1"/>
          <p:nvPr/>
        </p:nvSpPr>
        <p:spPr>
          <a:xfrm>
            <a:off x="2704265" y="429113"/>
            <a:ext cx="4171800" cy="992100"/>
          </a:xfrm>
          <a:prstGeom prst="rect">
            <a:avLst/>
          </a:prstGeom>
          <a:noFill/>
          <a:ln>
            <a:noFill/>
          </a:ln>
        </p:spPr>
        <p:txBody>
          <a:bodyPr anchorCtr="0" anchor="t" bIns="82950" lIns="82950" spcFirstLastPara="1" rIns="82950" wrap="square" tIns="82950">
            <a:noAutofit/>
          </a:bodyPr>
          <a:lstStyle/>
          <a:p>
            <a:pPr indent="0" lvl="0" marL="0" rtl="0" algn="l">
              <a:spcBef>
                <a:spcPts val="0"/>
              </a:spcBef>
              <a:spcAft>
                <a:spcPts val="0"/>
              </a:spcAft>
              <a:buNone/>
            </a:pPr>
            <a:r>
              <a:rPr lang="en" sz="2100" u="sng">
                <a:solidFill>
                  <a:schemeClr val="hlink"/>
                </a:solidFill>
                <a:latin typeface="Montserrat"/>
                <a:ea typeface="Montserrat"/>
                <a:cs typeface="Montserrat"/>
                <a:sym typeface="Montserrat"/>
                <a:hlinkClick r:id="rId4"/>
              </a:rPr>
              <a:t>e.lawrence@unesco.org</a:t>
            </a:r>
            <a:endParaRPr sz="21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100" u="sng">
                <a:solidFill>
                  <a:schemeClr val="hlink"/>
                </a:solidFill>
                <a:latin typeface="Montserrat"/>
                <a:ea typeface="Montserrat"/>
                <a:cs typeface="Montserrat"/>
                <a:sym typeface="Montserrat"/>
                <a:hlinkClick r:id="rId5"/>
              </a:rPr>
              <a:t>helpdesk@obis.org</a:t>
            </a:r>
            <a:r>
              <a:rPr lang="en" sz="2100">
                <a:solidFill>
                  <a:schemeClr val="dk1"/>
                </a:solidFill>
                <a:latin typeface="Montserrat"/>
                <a:ea typeface="Montserrat"/>
                <a:cs typeface="Montserrat"/>
                <a:sym typeface="Montserrat"/>
              </a:rPr>
              <a:t> </a:t>
            </a:r>
            <a:endParaRPr sz="21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EF7"/>
        </a:solidFill>
      </p:bgPr>
    </p:bg>
    <p:spTree>
      <p:nvGrpSpPr>
        <p:cNvPr id="297" name="Shape 297"/>
        <p:cNvGrpSpPr/>
        <p:nvPr/>
      </p:nvGrpSpPr>
      <p:grpSpPr>
        <a:xfrm>
          <a:off x="0" y="0"/>
          <a:ext cx="0" cy="0"/>
          <a:chOff x="0" y="0"/>
          <a:chExt cx="0" cy="0"/>
        </a:xfrm>
      </p:grpSpPr>
      <p:sp>
        <p:nvSpPr>
          <p:cNvPr id="298" name="Google Shape;298;p51"/>
          <p:cNvSpPr/>
          <p:nvPr/>
        </p:nvSpPr>
        <p:spPr>
          <a:xfrm>
            <a:off x="439815" y="-1388951"/>
            <a:ext cx="8264400" cy="8187600"/>
          </a:xfrm>
          <a:prstGeom prst="ellipse">
            <a:avLst/>
          </a:prstGeom>
          <a:solidFill>
            <a:schemeClr val="lt1"/>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299" name="Google Shape;299;p51"/>
          <p:cNvPicPr preferRelativeResize="0"/>
          <p:nvPr/>
        </p:nvPicPr>
        <p:blipFill>
          <a:blip r:embed="rId3">
            <a:alphaModFix/>
          </a:blip>
          <a:stretch>
            <a:fillRect/>
          </a:stretch>
        </p:blipFill>
        <p:spPr>
          <a:xfrm>
            <a:off x="1798964" y="2877355"/>
            <a:ext cx="5935295" cy="5143500"/>
          </a:xfrm>
          <a:prstGeom prst="rect">
            <a:avLst/>
          </a:prstGeom>
          <a:noFill/>
          <a:ln>
            <a:noFill/>
          </a:ln>
        </p:spPr>
      </p:pic>
      <p:sp>
        <p:nvSpPr>
          <p:cNvPr id="300" name="Google Shape;300;p51"/>
          <p:cNvSpPr txBox="1"/>
          <p:nvPr>
            <p:ph type="title"/>
          </p:nvPr>
        </p:nvSpPr>
        <p:spPr>
          <a:xfrm>
            <a:off x="2010209" y="1203892"/>
            <a:ext cx="5199000" cy="1030500"/>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SzPts val="1500"/>
              <a:buFont typeface="Poppins"/>
              <a:buNone/>
            </a:pPr>
            <a:r>
              <a:rPr lang="en" sz="3200"/>
              <a:t>the Ocean Biodiversity</a:t>
            </a:r>
            <a:br>
              <a:rPr lang="en" sz="3200"/>
            </a:br>
            <a:r>
              <a:rPr lang="en" sz="3200"/>
              <a:t>Information System</a:t>
            </a:r>
            <a:endParaRPr/>
          </a:p>
        </p:txBody>
      </p:sp>
      <p:cxnSp>
        <p:nvCxnSpPr>
          <p:cNvPr id="301" name="Google Shape;301;p51"/>
          <p:cNvCxnSpPr/>
          <p:nvPr/>
        </p:nvCxnSpPr>
        <p:spPr>
          <a:xfrm>
            <a:off x="4615247" y="542895"/>
            <a:ext cx="0" cy="3348000"/>
          </a:xfrm>
          <a:prstGeom prst="straightConnector1">
            <a:avLst/>
          </a:prstGeom>
          <a:noFill/>
          <a:ln cap="flat" cmpd="sng" w="28575">
            <a:solidFill>
              <a:schemeClr val="dk1"/>
            </a:solidFill>
            <a:prstDash val="dot"/>
            <a:miter lim="8000"/>
            <a:headEnd len="sm" w="sm" type="none"/>
            <a:tailEnd len="sm" w="sm" type="none"/>
          </a:ln>
        </p:spPr>
      </p:cxnSp>
      <p:sp>
        <p:nvSpPr>
          <p:cNvPr id="302" name="Google Shape;302;p51"/>
          <p:cNvSpPr/>
          <p:nvPr/>
        </p:nvSpPr>
        <p:spPr>
          <a:xfrm>
            <a:off x="7621421" y="2877359"/>
            <a:ext cx="648000" cy="64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03" name="Google Shape;303;p51"/>
          <p:cNvSpPr/>
          <p:nvPr/>
        </p:nvSpPr>
        <p:spPr>
          <a:xfrm>
            <a:off x="398238" y="3643163"/>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04" name="Google Shape;304;p51"/>
          <p:cNvSpPr/>
          <p:nvPr/>
        </p:nvSpPr>
        <p:spPr>
          <a:xfrm>
            <a:off x="8112412" y="678039"/>
            <a:ext cx="504000" cy="504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05" name="Google Shape;305;p51"/>
          <p:cNvSpPr/>
          <p:nvPr/>
        </p:nvSpPr>
        <p:spPr>
          <a:xfrm>
            <a:off x="902238" y="534049"/>
            <a:ext cx="288000" cy="28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descr="A blue and black logo&#10;&#10;Description automatically generated" id="306" name="Google Shape;306;p51"/>
          <p:cNvPicPr preferRelativeResize="0"/>
          <p:nvPr/>
        </p:nvPicPr>
        <p:blipFill rotWithShape="1">
          <a:blip r:embed="rId4">
            <a:alphaModFix/>
          </a:blip>
          <a:srcRect b="36293" l="0" r="0" t="0"/>
          <a:stretch/>
        </p:blipFill>
        <p:spPr>
          <a:xfrm>
            <a:off x="3510251" y="370986"/>
            <a:ext cx="1922388" cy="782794"/>
          </a:xfrm>
          <a:prstGeom prst="rect">
            <a:avLst/>
          </a:prstGeom>
          <a:noFill/>
          <a:ln>
            <a:noFill/>
          </a:ln>
        </p:spPr>
      </p:pic>
      <p:sp>
        <p:nvSpPr>
          <p:cNvPr id="307" name="Google Shape;307;p51"/>
          <p:cNvSpPr txBox="1"/>
          <p:nvPr/>
        </p:nvSpPr>
        <p:spPr>
          <a:xfrm>
            <a:off x="2323735" y="3511021"/>
            <a:ext cx="4632900" cy="699600"/>
          </a:xfrm>
          <a:prstGeom prst="rect">
            <a:avLst/>
          </a:prstGeom>
          <a:noFill/>
          <a:ln>
            <a:noFill/>
          </a:ln>
        </p:spPr>
        <p:txBody>
          <a:bodyPr anchorCtr="0" anchor="t" bIns="41475" lIns="82950" spcFirstLastPara="1" rIns="82950" wrap="square" tIns="41475">
            <a:spAutoFit/>
          </a:bodyPr>
          <a:lstStyle/>
          <a:p>
            <a:pPr indent="0" lvl="0" marL="0" marR="0" rtl="0" algn="ctr">
              <a:spcBef>
                <a:spcPts val="0"/>
              </a:spcBef>
              <a:spcAft>
                <a:spcPts val="0"/>
              </a:spcAft>
              <a:buNone/>
            </a:pPr>
            <a:r>
              <a:rPr b="1" lang="en" sz="2000">
                <a:solidFill>
                  <a:schemeClr val="dk1"/>
                </a:solidFill>
                <a:latin typeface="Poppins"/>
                <a:ea typeface="Poppins"/>
                <a:cs typeface="Poppins"/>
                <a:sym typeface="Poppins"/>
              </a:rPr>
              <a:t>&gt;136,000,000 occurrence records</a:t>
            </a:r>
            <a:endParaRPr sz="1300"/>
          </a:p>
          <a:p>
            <a:pPr indent="0" lvl="0" marL="0" marR="0" rtl="0" algn="ctr">
              <a:spcBef>
                <a:spcPts val="0"/>
              </a:spcBef>
              <a:spcAft>
                <a:spcPts val="0"/>
              </a:spcAft>
              <a:buNone/>
            </a:pPr>
            <a:r>
              <a:rPr b="1" lang="en" sz="2000">
                <a:solidFill>
                  <a:schemeClr val="dk1"/>
                </a:solidFill>
                <a:latin typeface="Poppins"/>
                <a:ea typeface="Poppins"/>
                <a:cs typeface="Poppins"/>
                <a:sym typeface="Poppins"/>
              </a:rPr>
              <a:t>&gt;5,400 marine datasets</a:t>
            </a:r>
            <a:endParaRPr sz="2000">
              <a:solidFill>
                <a:schemeClr val="dk1"/>
              </a:solidFill>
              <a:latin typeface="Poppins"/>
              <a:ea typeface="Poppins"/>
              <a:cs typeface="Poppins"/>
              <a:sym typeface="Poppins"/>
            </a:endParaRPr>
          </a:p>
        </p:txBody>
      </p:sp>
      <p:sp>
        <p:nvSpPr>
          <p:cNvPr id="308" name="Google Shape;308;p51"/>
          <p:cNvSpPr txBox="1"/>
          <p:nvPr/>
        </p:nvSpPr>
        <p:spPr>
          <a:xfrm>
            <a:off x="5379298" y="941722"/>
            <a:ext cx="12999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1" lang="en" sz="1800">
                <a:solidFill>
                  <a:schemeClr val="dk1"/>
                </a:solidFill>
                <a:latin typeface="Poppins"/>
                <a:ea typeface="Poppins"/>
                <a:cs typeface="Poppins"/>
                <a:sym typeface="Poppins"/>
              </a:rPr>
              <a:t>obis.org</a:t>
            </a:r>
            <a:endParaRPr sz="1300"/>
          </a:p>
        </p:txBody>
      </p:sp>
      <p:sp>
        <p:nvSpPr>
          <p:cNvPr id="309" name="Google Shape;309;p51"/>
          <p:cNvSpPr/>
          <p:nvPr/>
        </p:nvSpPr>
        <p:spPr>
          <a:xfrm>
            <a:off x="7405421" y="4009457"/>
            <a:ext cx="540000" cy="540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310" name="Google Shape;310;p51"/>
          <p:cNvSpPr txBox="1"/>
          <p:nvPr>
            <p:ph idx="1" type="body"/>
          </p:nvPr>
        </p:nvSpPr>
        <p:spPr>
          <a:xfrm>
            <a:off x="1738752" y="2439915"/>
            <a:ext cx="5666400" cy="1085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900"/>
              </a:spcBef>
              <a:spcAft>
                <a:spcPts val="0"/>
              </a:spcAft>
              <a:buNone/>
            </a:pPr>
            <a:r>
              <a:rPr lang="en" sz="2400">
                <a:latin typeface="Poppins"/>
                <a:ea typeface="Poppins"/>
                <a:cs typeface="Poppins"/>
                <a:sym typeface="Poppins"/>
              </a:rPr>
              <a:t>The world’s largest open-access repository for </a:t>
            </a:r>
            <a:r>
              <a:rPr b="1" lang="en" sz="2400">
                <a:solidFill>
                  <a:srgbClr val="024E7A"/>
                </a:solidFill>
                <a:latin typeface="Poppins"/>
                <a:ea typeface="Poppins"/>
                <a:cs typeface="Poppins"/>
                <a:sym typeface="Poppins"/>
              </a:rPr>
              <a:t>standardized </a:t>
            </a:r>
            <a:r>
              <a:rPr lang="en" sz="2400">
                <a:latin typeface="Poppins"/>
                <a:ea typeface="Poppins"/>
                <a:cs typeface="Poppins"/>
                <a:sym typeface="Poppins"/>
              </a:rPr>
              <a:t>marine</a:t>
            </a:r>
            <a:r>
              <a:rPr b="1" lang="en" sz="2400">
                <a:latin typeface="Poppins"/>
                <a:ea typeface="Poppins"/>
                <a:cs typeface="Poppins"/>
                <a:sym typeface="Poppins"/>
              </a:rPr>
              <a:t> </a:t>
            </a:r>
            <a:r>
              <a:rPr lang="en" sz="2400">
                <a:latin typeface="Poppins"/>
                <a:ea typeface="Poppins"/>
                <a:cs typeface="Poppins"/>
                <a:sym typeface="Poppins"/>
              </a:rPr>
              <a:t>biodiversity</a:t>
            </a:r>
            <a:r>
              <a:rPr b="1" lang="en" sz="2400">
                <a:latin typeface="Poppins"/>
                <a:ea typeface="Poppins"/>
                <a:cs typeface="Poppins"/>
                <a:sym typeface="Poppins"/>
              </a:rPr>
              <a:t> </a:t>
            </a:r>
            <a:r>
              <a:rPr lang="en" sz="2400">
                <a:latin typeface="Poppins"/>
                <a:ea typeface="Poppins"/>
                <a:cs typeface="Poppins"/>
                <a:sym typeface="Poppins"/>
              </a:rPr>
              <a:t>data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EF7"/>
        </a:solidFill>
      </p:bgPr>
    </p:bg>
    <p:spTree>
      <p:nvGrpSpPr>
        <p:cNvPr id="314" name="Shape 314"/>
        <p:cNvGrpSpPr/>
        <p:nvPr/>
      </p:nvGrpSpPr>
      <p:grpSpPr>
        <a:xfrm>
          <a:off x="0" y="0"/>
          <a:ext cx="0" cy="0"/>
          <a:chOff x="0" y="0"/>
          <a:chExt cx="0" cy="0"/>
        </a:xfrm>
      </p:grpSpPr>
      <p:sp>
        <p:nvSpPr>
          <p:cNvPr id="315" name="Google Shape;315;p52"/>
          <p:cNvSpPr/>
          <p:nvPr/>
        </p:nvSpPr>
        <p:spPr>
          <a:xfrm>
            <a:off x="439815" y="-1388951"/>
            <a:ext cx="8264400" cy="8187600"/>
          </a:xfrm>
          <a:prstGeom prst="ellipse">
            <a:avLst/>
          </a:prstGeom>
          <a:solidFill>
            <a:schemeClr val="lt1"/>
          </a:solidFill>
          <a:ln>
            <a:noFill/>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pic>
        <p:nvPicPr>
          <p:cNvPr descr="A chart of data type&#10;&#10;Description automatically generated" id="316" name="Google Shape;316;p52"/>
          <p:cNvPicPr preferRelativeResize="0"/>
          <p:nvPr/>
        </p:nvPicPr>
        <p:blipFill rotWithShape="1">
          <a:blip r:embed="rId3">
            <a:alphaModFix/>
          </a:blip>
          <a:srcRect b="9102" l="0" r="0" t="9044"/>
          <a:stretch/>
        </p:blipFill>
        <p:spPr>
          <a:xfrm>
            <a:off x="2627013" y="2096909"/>
            <a:ext cx="4080384" cy="2504778"/>
          </a:xfrm>
          <a:prstGeom prst="rect">
            <a:avLst/>
          </a:prstGeom>
          <a:noFill/>
          <a:ln>
            <a:noFill/>
          </a:ln>
        </p:spPr>
      </p:pic>
      <p:pic>
        <p:nvPicPr>
          <p:cNvPr id="317" name="Google Shape;317;p52"/>
          <p:cNvPicPr preferRelativeResize="0"/>
          <p:nvPr/>
        </p:nvPicPr>
        <p:blipFill>
          <a:blip r:embed="rId4">
            <a:alphaModFix/>
          </a:blip>
          <a:stretch>
            <a:fillRect/>
          </a:stretch>
        </p:blipFill>
        <p:spPr>
          <a:xfrm>
            <a:off x="1798964" y="3568726"/>
            <a:ext cx="5935295" cy="5143500"/>
          </a:xfrm>
          <a:prstGeom prst="rect">
            <a:avLst/>
          </a:prstGeom>
          <a:noFill/>
          <a:ln>
            <a:noFill/>
          </a:ln>
        </p:spPr>
      </p:pic>
      <p:cxnSp>
        <p:nvCxnSpPr>
          <p:cNvPr id="318" name="Google Shape;318;p52"/>
          <p:cNvCxnSpPr>
            <a:stCxn id="319" idx="2"/>
          </p:cNvCxnSpPr>
          <p:nvPr/>
        </p:nvCxnSpPr>
        <p:spPr>
          <a:xfrm rot="10800000">
            <a:off x="3442948" y="1292722"/>
            <a:ext cx="2586300" cy="9900"/>
          </a:xfrm>
          <a:prstGeom prst="straightConnector1">
            <a:avLst/>
          </a:prstGeom>
          <a:noFill/>
          <a:ln cap="flat" cmpd="sng" w="28575">
            <a:solidFill>
              <a:schemeClr val="dk1"/>
            </a:solidFill>
            <a:prstDash val="dot"/>
            <a:miter lim="8000"/>
            <a:headEnd len="sm" w="sm" type="none"/>
            <a:tailEnd len="sm" w="sm" type="none"/>
          </a:ln>
        </p:spPr>
      </p:cxnSp>
      <p:sp>
        <p:nvSpPr>
          <p:cNvPr id="320" name="Google Shape;320;p52"/>
          <p:cNvSpPr/>
          <p:nvPr/>
        </p:nvSpPr>
        <p:spPr>
          <a:xfrm>
            <a:off x="121938" y="103240"/>
            <a:ext cx="1980000" cy="1980000"/>
          </a:xfrm>
          <a:prstGeom prst="ellipse">
            <a:avLst/>
          </a:prstGeom>
          <a:solidFill>
            <a:srgbClr val="DCEEF7">
              <a:alpha val="49800"/>
            </a:srgbClr>
          </a:solid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1" name="Google Shape;321;p52"/>
          <p:cNvSpPr/>
          <p:nvPr/>
        </p:nvSpPr>
        <p:spPr>
          <a:xfrm>
            <a:off x="6775791" y="3046232"/>
            <a:ext cx="2228400" cy="2097000"/>
          </a:xfrm>
          <a:prstGeom prst="ellipse">
            <a:avLst/>
          </a:prstGeom>
          <a:solidFill>
            <a:srgbClr val="DCEEF7">
              <a:alpha val="49800"/>
            </a:srgbClr>
          </a:solid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2" name="Google Shape;322;p52"/>
          <p:cNvSpPr/>
          <p:nvPr/>
        </p:nvSpPr>
        <p:spPr>
          <a:xfrm>
            <a:off x="260131" y="3380617"/>
            <a:ext cx="2030400" cy="1955100"/>
          </a:xfrm>
          <a:prstGeom prst="ellipse">
            <a:avLst/>
          </a:prstGeom>
          <a:solidFill>
            <a:srgbClr val="DCEEF7">
              <a:alpha val="49800"/>
            </a:srgbClr>
          </a:solid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3" name="Google Shape;323;p52"/>
          <p:cNvSpPr/>
          <p:nvPr/>
        </p:nvSpPr>
        <p:spPr>
          <a:xfrm>
            <a:off x="6981917" y="94669"/>
            <a:ext cx="2065500" cy="1963200"/>
          </a:xfrm>
          <a:prstGeom prst="ellipse">
            <a:avLst/>
          </a:prstGeom>
          <a:solidFill>
            <a:srgbClr val="DCEEF7">
              <a:alpha val="49800"/>
            </a:srgbClr>
          </a:solid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4" name="Google Shape;324;p52"/>
          <p:cNvSpPr/>
          <p:nvPr/>
        </p:nvSpPr>
        <p:spPr>
          <a:xfrm>
            <a:off x="8584049" y="2153858"/>
            <a:ext cx="288000" cy="28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25" name="Google Shape;325;p52"/>
          <p:cNvSpPr txBox="1"/>
          <p:nvPr>
            <p:ph idx="1" type="body"/>
          </p:nvPr>
        </p:nvSpPr>
        <p:spPr>
          <a:xfrm>
            <a:off x="2242888" y="1374916"/>
            <a:ext cx="4572000" cy="6498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900"/>
              </a:spcBef>
              <a:spcAft>
                <a:spcPts val="0"/>
              </a:spcAft>
              <a:buSzPts val="1500"/>
              <a:buNone/>
            </a:pPr>
            <a:r>
              <a:rPr lang="en" sz="2400">
                <a:latin typeface="Montserrat Medium"/>
                <a:ea typeface="Montserrat Medium"/>
                <a:cs typeface="Montserrat Medium"/>
                <a:sym typeface="Montserrat Medium"/>
              </a:rPr>
              <a:t>More than </a:t>
            </a:r>
            <a:r>
              <a:rPr b="1" lang="en" sz="2400"/>
              <a:t>just </a:t>
            </a:r>
            <a:r>
              <a:rPr lang="en" sz="2400">
                <a:latin typeface="Montserrat Medium"/>
                <a:ea typeface="Montserrat Medium"/>
                <a:cs typeface="Montserrat Medium"/>
                <a:sym typeface="Montserrat Medium"/>
              </a:rPr>
              <a:t>species occurrences</a:t>
            </a:r>
            <a:endParaRPr>
              <a:latin typeface="Montserrat Medium"/>
              <a:ea typeface="Montserrat Medium"/>
              <a:cs typeface="Montserrat Medium"/>
              <a:sym typeface="Montserrat Medium"/>
            </a:endParaRPr>
          </a:p>
        </p:txBody>
      </p:sp>
      <p:sp>
        <p:nvSpPr>
          <p:cNvPr id="326" name="Google Shape;326;p52"/>
          <p:cNvSpPr/>
          <p:nvPr/>
        </p:nvSpPr>
        <p:spPr>
          <a:xfrm>
            <a:off x="1012538" y="3731476"/>
            <a:ext cx="1282800" cy="584700"/>
          </a:xfrm>
          <a:prstGeom prst="rect">
            <a:avLst/>
          </a:prstGeom>
          <a:no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rPr lang="en" sz="1600">
                <a:solidFill>
                  <a:schemeClr val="dk1"/>
                </a:solidFill>
                <a:latin typeface="Poppins"/>
                <a:ea typeface="Poppins"/>
                <a:cs typeface="Poppins"/>
                <a:sym typeface="Poppins"/>
              </a:rPr>
              <a:t>Tracking</a:t>
            </a:r>
            <a:endParaRPr sz="1300"/>
          </a:p>
          <a:p>
            <a:pPr indent="0" lvl="0" marL="0" marR="0" rtl="0" algn="l">
              <a:spcBef>
                <a:spcPts val="0"/>
              </a:spcBef>
              <a:spcAft>
                <a:spcPts val="0"/>
              </a:spcAft>
              <a:buNone/>
            </a:pPr>
            <a:r>
              <a:rPr lang="en" sz="1600">
                <a:solidFill>
                  <a:schemeClr val="dk1"/>
                </a:solidFill>
                <a:latin typeface="Poppins"/>
                <a:ea typeface="Poppins"/>
                <a:cs typeface="Poppins"/>
                <a:sym typeface="Poppins"/>
              </a:rPr>
              <a:t>biologging</a:t>
            </a:r>
            <a:endParaRPr sz="1300"/>
          </a:p>
        </p:txBody>
      </p:sp>
      <p:pic>
        <p:nvPicPr>
          <p:cNvPr descr="A picture containing clock&#10;&#10;Description automatically generated" id="327" name="Google Shape;327;p52"/>
          <p:cNvPicPr preferRelativeResize="0"/>
          <p:nvPr/>
        </p:nvPicPr>
        <p:blipFill rotWithShape="1">
          <a:blip r:embed="rId5">
            <a:alphaModFix/>
          </a:blip>
          <a:srcRect b="0" l="0" r="0" t="0"/>
          <a:stretch/>
        </p:blipFill>
        <p:spPr>
          <a:xfrm>
            <a:off x="104975" y="3731417"/>
            <a:ext cx="1576976" cy="1411653"/>
          </a:xfrm>
          <a:prstGeom prst="rect">
            <a:avLst/>
          </a:prstGeom>
          <a:noFill/>
          <a:ln>
            <a:noFill/>
          </a:ln>
        </p:spPr>
      </p:pic>
      <p:pic>
        <p:nvPicPr>
          <p:cNvPr descr="A picture containing dark, holding, clock, person&#10;&#10;Description automatically generated" id="328" name="Google Shape;328;p52"/>
          <p:cNvPicPr preferRelativeResize="0"/>
          <p:nvPr/>
        </p:nvPicPr>
        <p:blipFill rotWithShape="1">
          <a:blip r:embed="rId6">
            <a:alphaModFix/>
          </a:blip>
          <a:srcRect b="0" l="0" r="0" t="0"/>
          <a:stretch/>
        </p:blipFill>
        <p:spPr>
          <a:xfrm>
            <a:off x="377976" y="189926"/>
            <a:ext cx="1487167" cy="1342335"/>
          </a:xfrm>
          <a:prstGeom prst="rect">
            <a:avLst/>
          </a:prstGeom>
          <a:noFill/>
          <a:ln>
            <a:noFill/>
          </a:ln>
        </p:spPr>
      </p:pic>
      <p:pic>
        <p:nvPicPr>
          <p:cNvPr id="329" name="Google Shape;329;p52"/>
          <p:cNvPicPr preferRelativeResize="0"/>
          <p:nvPr/>
        </p:nvPicPr>
        <p:blipFill rotWithShape="1">
          <a:blip r:embed="rId7">
            <a:alphaModFix/>
          </a:blip>
          <a:srcRect b="0" l="0" r="0" t="0"/>
          <a:stretch/>
        </p:blipFill>
        <p:spPr>
          <a:xfrm rot="-407681">
            <a:off x="7014133" y="3209438"/>
            <a:ext cx="1332294" cy="1210368"/>
          </a:xfrm>
          <a:prstGeom prst="rect">
            <a:avLst/>
          </a:prstGeom>
          <a:noFill/>
          <a:ln>
            <a:noFill/>
          </a:ln>
        </p:spPr>
      </p:pic>
      <p:sp>
        <p:nvSpPr>
          <p:cNvPr id="330" name="Google Shape;330;p52"/>
          <p:cNvSpPr txBox="1"/>
          <p:nvPr/>
        </p:nvSpPr>
        <p:spPr>
          <a:xfrm>
            <a:off x="7493338" y="4290646"/>
            <a:ext cx="1554000" cy="5763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1600">
                <a:solidFill>
                  <a:schemeClr val="dk1"/>
                </a:solidFill>
                <a:latin typeface="Poppins"/>
                <a:ea typeface="Poppins"/>
                <a:cs typeface="Poppins"/>
                <a:sym typeface="Poppins"/>
              </a:rPr>
              <a:t>Abundance,</a:t>
            </a:r>
            <a:endParaRPr sz="1300"/>
          </a:p>
          <a:p>
            <a:pPr indent="0" lvl="0" marL="0" marR="0" rtl="0" algn="l">
              <a:spcBef>
                <a:spcPts val="0"/>
              </a:spcBef>
              <a:spcAft>
                <a:spcPts val="0"/>
              </a:spcAft>
              <a:buNone/>
            </a:pPr>
            <a:r>
              <a:rPr lang="en" sz="1600">
                <a:solidFill>
                  <a:schemeClr val="dk1"/>
                </a:solidFill>
                <a:latin typeface="Poppins"/>
                <a:ea typeface="Poppins"/>
                <a:cs typeface="Poppins"/>
                <a:sym typeface="Poppins"/>
              </a:rPr>
              <a:t>biomass</a:t>
            </a:r>
            <a:endParaRPr sz="1300"/>
          </a:p>
        </p:txBody>
      </p:sp>
      <p:sp>
        <p:nvSpPr>
          <p:cNvPr id="331" name="Google Shape;331;p52"/>
          <p:cNvSpPr txBox="1"/>
          <p:nvPr/>
        </p:nvSpPr>
        <p:spPr>
          <a:xfrm>
            <a:off x="7220892" y="1234846"/>
            <a:ext cx="1801200" cy="5763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lang="en" sz="1600">
                <a:solidFill>
                  <a:schemeClr val="dk1"/>
                </a:solidFill>
                <a:latin typeface="Poppins"/>
                <a:ea typeface="Poppins"/>
                <a:cs typeface="Poppins"/>
                <a:sym typeface="Poppins"/>
              </a:rPr>
              <a:t>Habitat,</a:t>
            </a:r>
            <a:endParaRPr sz="1300"/>
          </a:p>
          <a:p>
            <a:pPr indent="0" lvl="0" marL="0" marR="0" rtl="0" algn="l">
              <a:spcBef>
                <a:spcPts val="0"/>
              </a:spcBef>
              <a:spcAft>
                <a:spcPts val="0"/>
              </a:spcAft>
              <a:buNone/>
            </a:pPr>
            <a:r>
              <a:rPr lang="en" sz="1600">
                <a:solidFill>
                  <a:schemeClr val="dk1"/>
                </a:solidFill>
                <a:latin typeface="Poppins"/>
                <a:ea typeface="Poppins"/>
                <a:cs typeface="Poppins"/>
                <a:sym typeface="Poppins"/>
              </a:rPr>
              <a:t>ecosystems</a:t>
            </a:r>
            <a:endParaRPr sz="1300"/>
          </a:p>
        </p:txBody>
      </p:sp>
      <p:sp>
        <p:nvSpPr>
          <p:cNvPr id="332" name="Google Shape;332;p52"/>
          <p:cNvSpPr txBox="1"/>
          <p:nvPr/>
        </p:nvSpPr>
        <p:spPr>
          <a:xfrm>
            <a:off x="234094" y="1411743"/>
            <a:ext cx="1771800" cy="576300"/>
          </a:xfrm>
          <a:prstGeom prst="rect">
            <a:avLst/>
          </a:prstGeom>
          <a:noFill/>
          <a:ln>
            <a:noFill/>
          </a:ln>
        </p:spPr>
        <p:txBody>
          <a:bodyPr anchorCtr="0" anchor="t" bIns="41475" lIns="82950" spcFirstLastPara="1" rIns="82950" wrap="square" tIns="41475">
            <a:spAutoFit/>
          </a:bodyPr>
          <a:lstStyle/>
          <a:p>
            <a:pPr indent="0" lvl="0" marL="0" marR="0" rtl="0" algn="ctr">
              <a:spcBef>
                <a:spcPts val="0"/>
              </a:spcBef>
              <a:spcAft>
                <a:spcPts val="0"/>
              </a:spcAft>
              <a:buNone/>
            </a:pPr>
            <a:r>
              <a:rPr lang="en" sz="1600">
                <a:solidFill>
                  <a:schemeClr val="dk1"/>
                </a:solidFill>
                <a:latin typeface="Poppins"/>
                <a:ea typeface="Poppins"/>
                <a:cs typeface="Poppins"/>
                <a:sym typeface="Poppins"/>
              </a:rPr>
              <a:t>DNA-derived</a:t>
            </a:r>
            <a:endParaRPr sz="1300"/>
          </a:p>
          <a:p>
            <a:pPr indent="0" lvl="0" marL="0" marR="0" rtl="0" algn="ctr">
              <a:spcBef>
                <a:spcPts val="0"/>
              </a:spcBef>
              <a:spcAft>
                <a:spcPts val="0"/>
              </a:spcAft>
              <a:buNone/>
            </a:pPr>
            <a:r>
              <a:rPr lang="en" sz="1600">
                <a:solidFill>
                  <a:schemeClr val="dk1"/>
                </a:solidFill>
                <a:latin typeface="Poppins"/>
                <a:ea typeface="Poppins"/>
                <a:cs typeface="Poppins"/>
                <a:sym typeface="Poppins"/>
              </a:rPr>
              <a:t>data</a:t>
            </a:r>
            <a:endParaRPr sz="1600">
              <a:solidFill>
                <a:schemeClr val="dk1"/>
              </a:solidFill>
              <a:latin typeface="Poppins"/>
              <a:ea typeface="Poppins"/>
              <a:cs typeface="Poppins"/>
              <a:sym typeface="Poppins"/>
            </a:endParaRPr>
          </a:p>
        </p:txBody>
      </p:sp>
      <p:sp>
        <p:nvSpPr>
          <p:cNvPr id="333" name="Google Shape;333;p52"/>
          <p:cNvSpPr txBox="1"/>
          <p:nvPr/>
        </p:nvSpPr>
        <p:spPr>
          <a:xfrm>
            <a:off x="638201" y="2382224"/>
            <a:ext cx="2331900" cy="699600"/>
          </a:xfrm>
          <a:prstGeom prst="rect">
            <a:avLst/>
          </a:prstGeom>
          <a:noFill/>
          <a:ln>
            <a:noFill/>
          </a:ln>
        </p:spPr>
        <p:txBody>
          <a:bodyPr anchorCtr="0" anchor="t" bIns="41475" lIns="82950" spcFirstLastPara="1" rIns="82950" wrap="square" tIns="41475">
            <a:spAutoFit/>
          </a:bodyPr>
          <a:lstStyle/>
          <a:p>
            <a:pPr indent="0" lvl="0" marL="0" marR="0" rtl="0" algn="ctr">
              <a:spcBef>
                <a:spcPts val="0"/>
              </a:spcBef>
              <a:spcAft>
                <a:spcPts val="0"/>
              </a:spcAft>
              <a:buNone/>
            </a:pPr>
            <a:r>
              <a:rPr b="1" lang="en" sz="2000">
                <a:solidFill>
                  <a:srgbClr val="024E7A"/>
                </a:solidFill>
                <a:latin typeface="Poppins"/>
                <a:ea typeface="Poppins"/>
                <a:cs typeface="Poppins"/>
                <a:sym typeface="Poppins"/>
              </a:rPr>
              <a:t>&gt;181,480,000 measurements</a:t>
            </a:r>
            <a:endParaRPr sz="2000">
              <a:solidFill>
                <a:srgbClr val="024E7A"/>
              </a:solidFill>
              <a:latin typeface="Poppins"/>
              <a:ea typeface="Poppins"/>
              <a:cs typeface="Poppins"/>
              <a:sym typeface="Poppins"/>
            </a:endParaRPr>
          </a:p>
        </p:txBody>
      </p:sp>
      <p:pic>
        <p:nvPicPr>
          <p:cNvPr id="334" name="Google Shape;334;p52"/>
          <p:cNvPicPr preferRelativeResize="0"/>
          <p:nvPr/>
        </p:nvPicPr>
        <p:blipFill>
          <a:blip r:embed="rId8">
            <a:alphaModFix/>
          </a:blip>
          <a:stretch>
            <a:fillRect/>
          </a:stretch>
        </p:blipFill>
        <p:spPr>
          <a:xfrm>
            <a:off x="7371103" y="222059"/>
            <a:ext cx="1576974" cy="1327419"/>
          </a:xfrm>
          <a:prstGeom prst="rect">
            <a:avLst/>
          </a:prstGeom>
          <a:noFill/>
          <a:ln>
            <a:noFill/>
          </a:ln>
        </p:spPr>
      </p:pic>
      <p:pic>
        <p:nvPicPr>
          <p:cNvPr descr="A blue and black logo&#10;&#10;Description automatically generated" id="335" name="Google Shape;335;p52"/>
          <p:cNvPicPr preferRelativeResize="0"/>
          <p:nvPr/>
        </p:nvPicPr>
        <p:blipFill rotWithShape="1">
          <a:blip r:embed="rId9">
            <a:alphaModFix/>
          </a:blip>
          <a:srcRect b="36293" l="0" r="0" t="0"/>
          <a:stretch/>
        </p:blipFill>
        <p:spPr>
          <a:xfrm>
            <a:off x="3510251" y="370986"/>
            <a:ext cx="1922388" cy="782794"/>
          </a:xfrm>
          <a:prstGeom prst="rect">
            <a:avLst/>
          </a:prstGeom>
          <a:noFill/>
          <a:ln>
            <a:noFill/>
          </a:ln>
        </p:spPr>
      </p:pic>
      <p:sp>
        <p:nvSpPr>
          <p:cNvPr id="319" name="Google Shape;319;p52"/>
          <p:cNvSpPr txBox="1"/>
          <p:nvPr/>
        </p:nvSpPr>
        <p:spPr>
          <a:xfrm>
            <a:off x="5379298" y="941722"/>
            <a:ext cx="1299900" cy="360900"/>
          </a:xfrm>
          <a:prstGeom prst="rect">
            <a:avLst/>
          </a:prstGeom>
          <a:noFill/>
          <a:ln>
            <a:noFill/>
          </a:ln>
        </p:spPr>
        <p:txBody>
          <a:bodyPr anchorCtr="0" anchor="t" bIns="41475" lIns="82950" spcFirstLastPara="1" rIns="82950" wrap="square" tIns="41475">
            <a:spAutoFit/>
          </a:bodyPr>
          <a:lstStyle/>
          <a:p>
            <a:pPr indent="0" lvl="0" marL="0" marR="0" rtl="0" algn="l">
              <a:spcBef>
                <a:spcPts val="0"/>
              </a:spcBef>
              <a:spcAft>
                <a:spcPts val="0"/>
              </a:spcAft>
              <a:buNone/>
            </a:pPr>
            <a:r>
              <a:rPr b="1" lang="en" sz="1800">
                <a:solidFill>
                  <a:schemeClr val="dk1"/>
                </a:solidFill>
                <a:latin typeface="Poppins"/>
                <a:ea typeface="Poppins"/>
                <a:cs typeface="Poppins"/>
                <a:sym typeface="Poppins"/>
              </a:rPr>
              <a:t>obis.org</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EF7"/>
        </a:solidFill>
      </p:bgPr>
    </p:bg>
    <p:spTree>
      <p:nvGrpSpPr>
        <p:cNvPr id="339" name="Shape 339"/>
        <p:cNvGrpSpPr/>
        <p:nvPr/>
      </p:nvGrpSpPr>
      <p:grpSpPr>
        <a:xfrm>
          <a:off x="0" y="0"/>
          <a:ext cx="0" cy="0"/>
          <a:chOff x="0" y="0"/>
          <a:chExt cx="0" cy="0"/>
        </a:xfrm>
      </p:grpSpPr>
      <p:sp>
        <p:nvSpPr>
          <p:cNvPr id="340" name="Google Shape;340;p53"/>
          <p:cNvSpPr/>
          <p:nvPr/>
        </p:nvSpPr>
        <p:spPr>
          <a:xfrm>
            <a:off x="439815" y="-1388951"/>
            <a:ext cx="8264400" cy="8187600"/>
          </a:xfrm>
          <a:prstGeom prst="ellipse">
            <a:avLst/>
          </a:prstGeom>
          <a:solidFill>
            <a:schemeClr val="lt1"/>
          </a:solidFill>
          <a:ln>
            <a:noFill/>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pic>
        <p:nvPicPr>
          <p:cNvPr id="341" name="Google Shape;341;p53"/>
          <p:cNvPicPr preferRelativeResize="0"/>
          <p:nvPr/>
        </p:nvPicPr>
        <p:blipFill rotWithShape="1">
          <a:blip r:embed="rId3">
            <a:alphaModFix/>
          </a:blip>
          <a:srcRect b="0" l="0" r="0" t="0"/>
          <a:stretch/>
        </p:blipFill>
        <p:spPr>
          <a:xfrm>
            <a:off x="1798964" y="3568726"/>
            <a:ext cx="5935295" cy="5143500"/>
          </a:xfrm>
          <a:prstGeom prst="rect">
            <a:avLst/>
          </a:prstGeom>
          <a:noFill/>
          <a:ln>
            <a:noFill/>
          </a:ln>
        </p:spPr>
      </p:pic>
      <p:sp>
        <p:nvSpPr>
          <p:cNvPr id="342" name="Google Shape;342;p53"/>
          <p:cNvSpPr/>
          <p:nvPr/>
        </p:nvSpPr>
        <p:spPr>
          <a:xfrm>
            <a:off x="8584049" y="2153858"/>
            <a:ext cx="288000" cy="288000"/>
          </a:xfrm>
          <a:prstGeom prst="ellipse">
            <a:avLst/>
          </a:prstGeom>
          <a:noFill/>
          <a:ln cap="flat" cmpd="sng" w="12700">
            <a:solidFill>
              <a:srgbClr val="184596"/>
            </a:solidFill>
            <a:prstDash val="solid"/>
            <a:miter lim="8000"/>
            <a:headEnd len="sm" w="sm" type="none"/>
            <a:tailEnd len="sm" w="sm" type="none"/>
          </a:ln>
        </p:spPr>
        <p:txBody>
          <a:bodyPr anchorCtr="0" anchor="ctr" bIns="41475" lIns="82950" spcFirstLastPara="1" rIns="82950" wrap="square" tIns="414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343" name="Google Shape;343;p53"/>
          <p:cNvSpPr txBox="1"/>
          <p:nvPr>
            <p:ph idx="1" type="body"/>
          </p:nvPr>
        </p:nvSpPr>
        <p:spPr>
          <a:xfrm>
            <a:off x="4836544" y="1909598"/>
            <a:ext cx="3390000" cy="17850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900"/>
              </a:spcBef>
              <a:spcAft>
                <a:spcPts val="0"/>
              </a:spcAft>
              <a:buSzPts val="1500"/>
              <a:buNone/>
            </a:pPr>
            <a:r>
              <a:rPr lang="en" sz="2400">
                <a:latin typeface="Montserrat Medium"/>
                <a:ea typeface="Montserrat Medium"/>
                <a:cs typeface="Montserrat Medium"/>
                <a:sym typeface="Montserrat Medium"/>
              </a:rPr>
              <a:t>Making resources more </a:t>
            </a:r>
            <a:r>
              <a:rPr b="1" lang="en" sz="2400">
                <a:latin typeface="Montserrat Medium"/>
                <a:ea typeface="Montserrat Medium"/>
                <a:cs typeface="Montserrat Medium"/>
                <a:sym typeface="Montserrat Medium"/>
              </a:rPr>
              <a:t>discoverable</a:t>
            </a:r>
            <a:r>
              <a:rPr lang="en" sz="2400">
                <a:latin typeface="Montserrat Medium"/>
                <a:ea typeface="Montserrat Medium"/>
                <a:cs typeface="Montserrat Medium"/>
                <a:sym typeface="Montserrat Medium"/>
              </a:rPr>
              <a:t> and </a:t>
            </a:r>
            <a:r>
              <a:rPr b="1" lang="en" sz="2400">
                <a:latin typeface="Montserrat Medium"/>
                <a:ea typeface="Montserrat Medium"/>
                <a:cs typeface="Montserrat Medium"/>
                <a:sym typeface="Montserrat Medium"/>
              </a:rPr>
              <a:t>interoperable</a:t>
            </a:r>
            <a:r>
              <a:rPr lang="en" sz="2400">
                <a:latin typeface="Montserrat Medium"/>
                <a:ea typeface="Montserrat Medium"/>
                <a:cs typeface="Montserrat Medium"/>
                <a:sym typeface="Montserrat Medium"/>
              </a:rPr>
              <a:t> using “web architecture”</a:t>
            </a:r>
            <a:endParaRPr/>
          </a:p>
        </p:txBody>
      </p:sp>
      <p:sp>
        <p:nvSpPr>
          <p:cNvPr id="344" name="Google Shape;344;p53"/>
          <p:cNvSpPr txBox="1"/>
          <p:nvPr/>
        </p:nvSpPr>
        <p:spPr>
          <a:xfrm>
            <a:off x="4115648" y="3871219"/>
            <a:ext cx="2331900" cy="1007400"/>
          </a:xfrm>
          <a:prstGeom prst="rect">
            <a:avLst/>
          </a:prstGeom>
          <a:noFill/>
          <a:ln>
            <a:noFill/>
          </a:ln>
        </p:spPr>
        <p:txBody>
          <a:bodyPr anchorCtr="0" anchor="t" bIns="41475" lIns="82950" spcFirstLastPara="1" rIns="82950" wrap="square" tIns="4147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24E7A"/>
                </a:solidFill>
                <a:latin typeface="Poppins"/>
                <a:ea typeface="Poppins"/>
                <a:cs typeface="Poppins"/>
                <a:sym typeface="Poppins"/>
              </a:rPr>
              <a:t>interlink distributed systems</a:t>
            </a:r>
            <a:endParaRPr b="0" i="0" sz="2000" u="none" cap="none" strike="noStrike">
              <a:solidFill>
                <a:srgbClr val="024E7A"/>
              </a:solidFill>
              <a:latin typeface="Poppins"/>
              <a:ea typeface="Poppins"/>
              <a:cs typeface="Poppins"/>
              <a:sym typeface="Poppins"/>
            </a:endParaRPr>
          </a:p>
        </p:txBody>
      </p:sp>
      <p:sp>
        <p:nvSpPr>
          <p:cNvPr id="345" name="Google Shape;345;p53"/>
          <p:cNvSpPr txBox="1"/>
          <p:nvPr/>
        </p:nvSpPr>
        <p:spPr>
          <a:xfrm>
            <a:off x="5053756" y="1210558"/>
            <a:ext cx="2047500" cy="360900"/>
          </a:xfrm>
          <a:prstGeom prst="rect">
            <a:avLst/>
          </a:prstGeom>
          <a:noFill/>
          <a:ln>
            <a:noFill/>
          </a:ln>
        </p:spPr>
        <p:txBody>
          <a:bodyPr anchorCtr="0" anchor="t" bIns="41475" lIns="82950" spcFirstLastPara="1" rIns="82950" wrap="square" tIns="414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Poppins"/>
                <a:ea typeface="Poppins"/>
                <a:cs typeface="Poppins"/>
                <a:sym typeface="Poppins"/>
              </a:rPr>
              <a:t>book.odis.org</a:t>
            </a:r>
            <a:endParaRPr b="0" i="0" sz="1300" u="none" cap="none" strike="noStrike">
              <a:solidFill>
                <a:srgbClr val="000000"/>
              </a:solidFill>
              <a:latin typeface="Arial"/>
              <a:ea typeface="Arial"/>
              <a:cs typeface="Arial"/>
              <a:sym typeface="Arial"/>
            </a:endParaRPr>
          </a:p>
        </p:txBody>
      </p:sp>
      <p:pic>
        <p:nvPicPr>
          <p:cNvPr id="346" name="Google Shape;346;p53"/>
          <p:cNvPicPr preferRelativeResize="0"/>
          <p:nvPr/>
        </p:nvPicPr>
        <p:blipFill rotWithShape="1">
          <a:blip r:embed="rId4">
            <a:alphaModFix/>
          </a:blip>
          <a:srcRect b="0" l="0" r="0" t="0"/>
          <a:stretch/>
        </p:blipFill>
        <p:spPr>
          <a:xfrm>
            <a:off x="1117441" y="1495550"/>
            <a:ext cx="3532522" cy="3532522"/>
          </a:xfrm>
          <a:prstGeom prst="rect">
            <a:avLst/>
          </a:prstGeom>
          <a:noFill/>
          <a:ln>
            <a:noFill/>
          </a:ln>
        </p:spPr>
      </p:pic>
      <p:pic>
        <p:nvPicPr>
          <p:cNvPr descr="A blue and black logo&#10;&#10;Description automatically generated" id="347" name="Google Shape;347;p53"/>
          <p:cNvPicPr preferRelativeResize="0"/>
          <p:nvPr/>
        </p:nvPicPr>
        <p:blipFill rotWithShape="1">
          <a:blip r:embed="rId5">
            <a:alphaModFix/>
          </a:blip>
          <a:srcRect b="0" l="0" r="0" t="0"/>
          <a:stretch/>
        </p:blipFill>
        <p:spPr>
          <a:xfrm>
            <a:off x="4027697" y="282722"/>
            <a:ext cx="2084608" cy="1172590"/>
          </a:xfrm>
          <a:prstGeom prst="rect">
            <a:avLst/>
          </a:prstGeom>
          <a:noFill/>
          <a:ln>
            <a:noFill/>
          </a:ln>
        </p:spPr>
      </p:pic>
      <p:pic>
        <p:nvPicPr>
          <p:cNvPr descr="A blue and white logo&#10;&#10;Description automatically generated" id="348" name="Google Shape;348;p53"/>
          <p:cNvPicPr preferRelativeResize="0"/>
          <p:nvPr/>
        </p:nvPicPr>
        <p:blipFill rotWithShape="1">
          <a:blip r:embed="rId6">
            <a:alphaModFix/>
          </a:blip>
          <a:srcRect b="0" l="0" r="0" t="0"/>
          <a:stretch/>
        </p:blipFill>
        <p:spPr>
          <a:xfrm>
            <a:off x="2374568" y="414275"/>
            <a:ext cx="1637380" cy="1108604"/>
          </a:xfrm>
          <a:prstGeom prst="rect">
            <a:avLst/>
          </a:prstGeom>
          <a:noFill/>
          <a:ln>
            <a:noFill/>
          </a:ln>
        </p:spPr>
      </p:pic>
      <p:cxnSp>
        <p:nvCxnSpPr>
          <p:cNvPr id="349" name="Google Shape;349;p53"/>
          <p:cNvCxnSpPr/>
          <p:nvPr/>
        </p:nvCxnSpPr>
        <p:spPr>
          <a:xfrm rot="10800000">
            <a:off x="3091142" y="1585247"/>
            <a:ext cx="2586300" cy="9900"/>
          </a:xfrm>
          <a:prstGeom prst="straightConnector1">
            <a:avLst/>
          </a:prstGeom>
          <a:noFill/>
          <a:ln cap="flat" cmpd="sng" w="28575">
            <a:solidFill>
              <a:schemeClr val="dk1"/>
            </a:solidFill>
            <a:prstDash val="dot"/>
            <a:miter lim="8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BIS 1">
      <a:dk1>
        <a:srgbClr val="1E74AC"/>
      </a:dk1>
      <a:lt1>
        <a:srgbClr val="FFFFFF"/>
      </a:lt1>
      <a:dk2>
        <a:srgbClr val="595959"/>
      </a:dk2>
      <a:lt2>
        <a:srgbClr val="EEEEEE"/>
      </a:lt2>
      <a:accent1>
        <a:srgbClr val="1E74AC"/>
      </a:accent1>
      <a:accent2>
        <a:srgbClr val="212121"/>
      </a:accent2>
      <a:accent3>
        <a:srgbClr val="70A8B4"/>
      </a:accent3>
      <a:accent4>
        <a:srgbClr val="FFAB40"/>
      </a:accent4>
      <a:accent5>
        <a:srgbClr val="57AED9"/>
      </a:accent5>
      <a:accent6>
        <a:srgbClr val="F1D55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a:themeElements>
    <a:clrScheme name="OBIS 1">
      <a:dk1>
        <a:srgbClr val="1E74AC"/>
      </a:dk1>
      <a:lt1>
        <a:srgbClr val="FFFFFF"/>
      </a:lt1>
      <a:dk2>
        <a:srgbClr val="595959"/>
      </a:dk2>
      <a:lt2>
        <a:srgbClr val="EEEEEE"/>
      </a:lt2>
      <a:accent1>
        <a:srgbClr val="1E74AC"/>
      </a:accent1>
      <a:accent2>
        <a:srgbClr val="212121"/>
      </a:accent2>
      <a:accent3>
        <a:srgbClr val="70A8B4"/>
      </a:accent3>
      <a:accent4>
        <a:srgbClr val="FFAB40"/>
      </a:accent4>
      <a:accent5>
        <a:srgbClr val="57AED9"/>
      </a:accent5>
      <a:accent6>
        <a:srgbClr val="F1D55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