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75" r:id="rId2"/>
  </p:sldMasterIdLst>
  <p:notesMasterIdLst>
    <p:notesMasterId r:id="rId15"/>
  </p:notesMasterIdLst>
  <p:sldIdLst>
    <p:sldId id="310" r:id="rId3"/>
    <p:sldId id="320" r:id="rId4"/>
    <p:sldId id="315" r:id="rId5"/>
    <p:sldId id="316" r:id="rId6"/>
    <p:sldId id="3362" r:id="rId7"/>
    <p:sldId id="3360" r:id="rId8"/>
    <p:sldId id="3361" r:id="rId9"/>
    <p:sldId id="3363" r:id="rId10"/>
    <p:sldId id="3369" r:id="rId11"/>
    <p:sldId id="3366" r:id="rId12"/>
    <p:sldId id="3367" r:id="rId13"/>
    <p:sldId id="3368"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AC348F9A-B65F-EE66-CE78-F87EBD689672}" name="Ashleigh Fromont [NEMA]" initials="AF[" userId="S::Ashleigh.Fromont@nema.govt.nz::d8ad61a2-0a38-4ee0-8d25-a7fe3a3d84b4"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961A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D6AE26FD-B6FB-419B-87C5-B32DA411283D}" v="29" dt="2025-01-28T03:25:56.397"/>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9906" autoAdjust="0"/>
    <p:restoredTop sz="83131" autoAdjust="0"/>
  </p:normalViewPr>
  <p:slideViewPr>
    <p:cSldViewPr snapToGrid="0">
      <p:cViewPr varScale="1">
        <p:scale>
          <a:sx n="49" d="100"/>
          <a:sy n="49" d="100"/>
        </p:scale>
        <p:origin x="1148" y="2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theme" Target="theme/theme1.xml"/><Relationship Id="rId3" Type="http://schemas.openxmlformats.org/officeDocument/2006/relationships/slide" Target="slides/slide1.xml"/><Relationship Id="rId21" Type="http://schemas.microsoft.com/office/2018/10/relationships/authors" Target="author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presProps" Target="presProps.xml"/><Relationship Id="rId20"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notesMaster" Target="notesMasters/notesMaster1.xml"/><Relationship Id="rId10" Type="http://schemas.openxmlformats.org/officeDocument/2006/relationships/slide" Target="slides/slide8.xml"/><Relationship Id="rId19"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NZ"/>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867324B-AD87-4206-AD69-A90F22073BB6}" type="datetimeFigureOut">
              <a:rPr lang="en-NZ" smtClean="0"/>
              <a:t>13/02/2025</a:t>
            </a:fld>
            <a:endParaRPr lang="en-NZ"/>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NZ"/>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NZ"/>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FC25B7E-3D44-4E40-B0D2-55A8E9414320}" type="slidenum">
              <a:rPr lang="en-NZ" smtClean="0"/>
              <a:t>‹#›</a:t>
            </a:fld>
            <a:endParaRPr lang="en-NZ"/>
          </a:p>
        </p:txBody>
      </p:sp>
    </p:spTree>
    <p:extLst>
      <p:ext uri="{BB962C8B-B14F-4D97-AF65-F5344CB8AC3E}">
        <p14:creationId xmlns:p14="http://schemas.microsoft.com/office/powerpoint/2010/main" val="290258231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NZ" dirty="0"/>
          </a:p>
        </p:txBody>
      </p:sp>
      <p:sp>
        <p:nvSpPr>
          <p:cNvPr id="4" name="Slide Number Placeholder 3"/>
          <p:cNvSpPr>
            <a:spLocks noGrp="1"/>
          </p:cNvSpPr>
          <p:nvPr>
            <p:ph type="sldNum" sz="quarter" idx="5"/>
          </p:nvPr>
        </p:nvSpPr>
        <p:spPr/>
        <p:txBody>
          <a:bodyPr/>
          <a:lstStyle/>
          <a:p>
            <a:fld id="{8FC25B7E-3D44-4E40-B0D2-55A8E9414320}" type="slidenum">
              <a:rPr lang="en-NZ" smtClean="0"/>
              <a:t>1</a:t>
            </a:fld>
            <a:endParaRPr lang="en-NZ"/>
          </a:p>
        </p:txBody>
      </p:sp>
    </p:spTree>
    <p:extLst>
      <p:ext uri="{BB962C8B-B14F-4D97-AF65-F5344CB8AC3E}">
        <p14:creationId xmlns:p14="http://schemas.microsoft.com/office/powerpoint/2010/main" val="266967029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NZ" dirty="0"/>
              <a:t>Last one is a new one</a:t>
            </a:r>
          </a:p>
        </p:txBody>
      </p:sp>
      <p:sp>
        <p:nvSpPr>
          <p:cNvPr id="4" name="Slide Number Placeholder 3"/>
          <p:cNvSpPr>
            <a:spLocks noGrp="1"/>
          </p:cNvSpPr>
          <p:nvPr>
            <p:ph type="sldNum" sz="quarter" idx="5"/>
          </p:nvPr>
        </p:nvSpPr>
        <p:spPr/>
        <p:txBody>
          <a:bodyPr/>
          <a:lstStyle/>
          <a:p>
            <a:fld id="{8FC25B7E-3D44-4E40-B0D2-55A8E9414320}" type="slidenum">
              <a:rPr lang="en-NZ" smtClean="0"/>
              <a:t>3</a:t>
            </a:fld>
            <a:endParaRPr lang="en-NZ"/>
          </a:p>
        </p:txBody>
      </p:sp>
    </p:spTree>
    <p:extLst>
      <p:ext uri="{BB962C8B-B14F-4D97-AF65-F5344CB8AC3E}">
        <p14:creationId xmlns:p14="http://schemas.microsoft.com/office/powerpoint/2010/main" val="225094881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NZ" dirty="0"/>
              <a:t>There was discussion at the Task Team meeting about the challenges of this definition, and for some cases, it may not be possible to apply this meaningfully, and still have the resources to apply the equivalency. This is not dissimilar to some of the resourcing challenges facing the Tsunami Ready Recognition Programme as well. </a:t>
            </a:r>
          </a:p>
          <a:p>
            <a:endParaRPr lang="en-NZ" dirty="0"/>
          </a:p>
          <a:p>
            <a:r>
              <a:rPr lang="en-NZ" dirty="0"/>
              <a:t>As part of this process, the community will be defined, and the total number of at-risk communities calculated. </a:t>
            </a:r>
            <a:br>
              <a:rPr lang="en-NZ" dirty="0"/>
            </a:br>
            <a:br>
              <a:rPr lang="en-NZ" dirty="0"/>
            </a:br>
            <a:r>
              <a:rPr lang="en-NZ" dirty="0"/>
              <a:t>Before the ICG we intend to include some examples of communities from different contexts </a:t>
            </a:r>
          </a:p>
          <a:p>
            <a:endParaRPr lang="en-NZ" dirty="0"/>
          </a:p>
          <a:p>
            <a:endParaRPr lang="en-NZ" dirty="0"/>
          </a:p>
        </p:txBody>
      </p:sp>
      <p:sp>
        <p:nvSpPr>
          <p:cNvPr id="4" name="Slide Number Placeholder 3"/>
          <p:cNvSpPr>
            <a:spLocks noGrp="1"/>
          </p:cNvSpPr>
          <p:nvPr>
            <p:ph type="sldNum" sz="quarter" idx="5"/>
          </p:nvPr>
        </p:nvSpPr>
        <p:spPr/>
        <p:txBody>
          <a:bodyPr/>
          <a:lstStyle/>
          <a:p>
            <a:fld id="{8FC25B7E-3D44-4E40-B0D2-55A8E9414320}" type="slidenum">
              <a:rPr lang="en-NZ" smtClean="0"/>
              <a:t>4</a:t>
            </a:fld>
            <a:endParaRPr lang="en-NZ"/>
          </a:p>
        </p:txBody>
      </p:sp>
    </p:spTree>
    <p:extLst>
      <p:ext uri="{BB962C8B-B14F-4D97-AF65-F5344CB8AC3E}">
        <p14:creationId xmlns:p14="http://schemas.microsoft.com/office/powerpoint/2010/main" val="121336628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NZ" dirty="0"/>
          </a:p>
        </p:txBody>
      </p:sp>
      <p:sp>
        <p:nvSpPr>
          <p:cNvPr id="4" name="Slide Number Placeholder 3"/>
          <p:cNvSpPr>
            <a:spLocks noGrp="1"/>
          </p:cNvSpPr>
          <p:nvPr>
            <p:ph type="sldNum" sz="quarter" idx="5"/>
          </p:nvPr>
        </p:nvSpPr>
        <p:spPr/>
        <p:txBody>
          <a:bodyPr/>
          <a:lstStyle/>
          <a:p>
            <a:fld id="{8FC25B7E-3D44-4E40-B0D2-55A8E9414320}" type="slidenum">
              <a:rPr lang="en-NZ" smtClean="0"/>
              <a:t>5</a:t>
            </a:fld>
            <a:endParaRPr lang="en-NZ"/>
          </a:p>
        </p:txBody>
      </p:sp>
    </p:spTree>
    <p:extLst>
      <p:ext uri="{BB962C8B-B14F-4D97-AF65-F5344CB8AC3E}">
        <p14:creationId xmlns:p14="http://schemas.microsoft.com/office/powerpoint/2010/main" val="324289514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NZ" sz="1200" b="0" i="0" u="none" strike="noStrike" dirty="0">
                <a:solidFill>
                  <a:srgbClr val="000000"/>
                </a:solidFill>
                <a:effectLst/>
                <a:latin typeface="Aptos" panose="020B0004020202020204" pitchFamily="34" charset="0"/>
              </a:rPr>
              <a:t>At a national level, a review should be conducted of all existing activities and strategies that contribute to tsunami preparedness as described by the Tsunami Ready Recognition Programme indicators. The purpose of this is the identification of where Tsunami Ready indicators are already being met through existing national or community disaster management or tsunami preparedness efforts.</a:t>
            </a:r>
            <a:br>
              <a:rPr lang="en-NZ" sz="1200" b="0" i="0" u="none" strike="noStrike" dirty="0">
                <a:solidFill>
                  <a:srgbClr val="000000"/>
                </a:solidFill>
                <a:effectLst/>
                <a:latin typeface="Aptos" panose="020B0004020202020204" pitchFamily="34" charset="0"/>
              </a:rPr>
            </a:br>
            <a:br>
              <a:rPr lang="en-NZ" sz="1200" b="0" i="0" u="none" strike="noStrike" dirty="0">
                <a:solidFill>
                  <a:srgbClr val="000000"/>
                </a:solidFill>
                <a:effectLst/>
                <a:latin typeface="Aptos" panose="020B0004020202020204" pitchFamily="34" charset="0"/>
              </a:rPr>
            </a:br>
            <a:r>
              <a:rPr lang="en-NZ" sz="1200" b="0" i="0" u="none" strike="noStrike" dirty="0">
                <a:solidFill>
                  <a:srgbClr val="000000"/>
                </a:solidFill>
                <a:effectLst/>
                <a:latin typeface="Aptos" panose="020B0004020202020204" pitchFamily="34" charset="0"/>
              </a:rPr>
              <a:t>Before the ICG we will be trying to provide examples of how this might practically be applied in a few countries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NZ" sz="1200" b="0" i="0" u="none" strike="noStrike" dirty="0">
              <a:solidFill>
                <a:srgbClr val="000000"/>
              </a:solidFill>
              <a:effectLst/>
              <a:latin typeface="Aptos" panose="020B0004020202020204" pitchFamily="34" charset="0"/>
            </a:endParaRPr>
          </a:p>
          <a:p>
            <a:endParaRPr lang="en-NZ" dirty="0"/>
          </a:p>
        </p:txBody>
      </p:sp>
      <p:sp>
        <p:nvSpPr>
          <p:cNvPr id="4" name="Slide Number Placeholder 3"/>
          <p:cNvSpPr>
            <a:spLocks noGrp="1"/>
          </p:cNvSpPr>
          <p:nvPr>
            <p:ph type="sldNum" sz="quarter" idx="5"/>
          </p:nvPr>
        </p:nvSpPr>
        <p:spPr/>
        <p:txBody>
          <a:bodyPr/>
          <a:lstStyle/>
          <a:p>
            <a:fld id="{8FC25B7E-3D44-4E40-B0D2-55A8E9414320}" type="slidenum">
              <a:rPr lang="en-NZ" smtClean="0"/>
              <a:t>6</a:t>
            </a:fld>
            <a:endParaRPr lang="en-NZ"/>
          </a:p>
        </p:txBody>
      </p:sp>
    </p:spTree>
    <p:extLst>
      <p:ext uri="{BB962C8B-B14F-4D97-AF65-F5344CB8AC3E}">
        <p14:creationId xmlns:p14="http://schemas.microsoft.com/office/powerpoint/2010/main" val="36230312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NZ" dirty="0"/>
          </a:p>
        </p:txBody>
      </p:sp>
      <p:sp>
        <p:nvSpPr>
          <p:cNvPr id="4" name="Slide Number Placeholder 3"/>
          <p:cNvSpPr>
            <a:spLocks noGrp="1"/>
          </p:cNvSpPr>
          <p:nvPr>
            <p:ph type="sldNum" sz="quarter" idx="5"/>
          </p:nvPr>
        </p:nvSpPr>
        <p:spPr/>
        <p:txBody>
          <a:bodyPr/>
          <a:lstStyle/>
          <a:p>
            <a:fld id="{8FC25B7E-3D44-4E40-B0D2-55A8E9414320}" type="slidenum">
              <a:rPr lang="en-NZ" smtClean="0"/>
              <a:t>9</a:t>
            </a:fld>
            <a:endParaRPr lang="en-NZ"/>
          </a:p>
        </p:txBody>
      </p:sp>
    </p:spTree>
    <p:extLst>
      <p:ext uri="{BB962C8B-B14F-4D97-AF65-F5344CB8AC3E}">
        <p14:creationId xmlns:p14="http://schemas.microsoft.com/office/powerpoint/2010/main" val="229711293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NZ" noProof="0" dirty="0"/>
          </a:p>
        </p:txBody>
      </p:sp>
      <p:sp>
        <p:nvSpPr>
          <p:cNvPr id="4" name="Slide Number Placeholder 3"/>
          <p:cNvSpPr>
            <a:spLocks noGrp="1"/>
          </p:cNvSpPr>
          <p:nvPr>
            <p:ph type="sldNum" sz="quarter" idx="5"/>
          </p:nvPr>
        </p:nvSpPr>
        <p:spPr/>
        <p:txBody>
          <a:bodyPr/>
          <a:lstStyle/>
          <a:p>
            <a:fld id="{5BA88240-26D2-4F82-8E7D-BA82220C6A91}" type="slidenum">
              <a:rPr lang="en-NZ" smtClean="0"/>
              <a:t>11</a:t>
            </a:fld>
            <a:endParaRPr lang="en-NZ"/>
          </a:p>
        </p:txBody>
      </p:sp>
    </p:spTree>
    <p:extLst>
      <p:ext uri="{BB962C8B-B14F-4D97-AF65-F5344CB8AC3E}">
        <p14:creationId xmlns:p14="http://schemas.microsoft.com/office/powerpoint/2010/main" val="43231574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FC681C-93F4-B88C-8F6E-298B178DE24C}"/>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NZ"/>
          </a:p>
        </p:txBody>
      </p:sp>
      <p:sp>
        <p:nvSpPr>
          <p:cNvPr id="3" name="Subtitle 2">
            <a:extLst>
              <a:ext uri="{FF2B5EF4-FFF2-40B4-BE49-F238E27FC236}">
                <a16:creationId xmlns:a16="http://schemas.microsoft.com/office/drawing/2014/main" id="{DD482B87-08DB-22F0-3BFF-9FCB5C7A5EC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NZ"/>
          </a:p>
        </p:txBody>
      </p:sp>
      <p:sp>
        <p:nvSpPr>
          <p:cNvPr id="4" name="Date Placeholder 3">
            <a:extLst>
              <a:ext uri="{FF2B5EF4-FFF2-40B4-BE49-F238E27FC236}">
                <a16:creationId xmlns:a16="http://schemas.microsoft.com/office/drawing/2014/main" id="{23A0B1D2-9DBA-7B75-EE87-D8906227F760}"/>
              </a:ext>
            </a:extLst>
          </p:cNvPr>
          <p:cNvSpPr>
            <a:spLocks noGrp="1"/>
          </p:cNvSpPr>
          <p:nvPr>
            <p:ph type="dt" sz="half" idx="10"/>
          </p:nvPr>
        </p:nvSpPr>
        <p:spPr/>
        <p:txBody>
          <a:bodyPr/>
          <a:lstStyle/>
          <a:p>
            <a:fld id="{89EAB04D-218E-4515-90E8-69DA1A6E0DB5}" type="datetimeFigureOut">
              <a:rPr lang="en-NZ" smtClean="0"/>
              <a:t>13/02/2025</a:t>
            </a:fld>
            <a:endParaRPr lang="en-NZ"/>
          </a:p>
        </p:txBody>
      </p:sp>
      <p:sp>
        <p:nvSpPr>
          <p:cNvPr id="5" name="Footer Placeholder 4">
            <a:extLst>
              <a:ext uri="{FF2B5EF4-FFF2-40B4-BE49-F238E27FC236}">
                <a16:creationId xmlns:a16="http://schemas.microsoft.com/office/drawing/2014/main" id="{12BBD4EB-AECB-0206-E567-282A7A3A23DD}"/>
              </a:ext>
            </a:extLst>
          </p:cNvPr>
          <p:cNvSpPr>
            <a:spLocks noGrp="1"/>
          </p:cNvSpPr>
          <p:nvPr>
            <p:ph type="ftr" sz="quarter" idx="11"/>
          </p:nvPr>
        </p:nvSpPr>
        <p:spPr/>
        <p:txBody>
          <a:bodyPr/>
          <a:lstStyle/>
          <a:p>
            <a:endParaRPr lang="en-NZ"/>
          </a:p>
        </p:txBody>
      </p:sp>
      <p:sp>
        <p:nvSpPr>
          <p:cNvPr id="6" name="Slide Number Placeholder 5">
            <a:extLst>
              <a:ext uri="{FF2B5EF4-FFF2-40B4-BE49-F238E27FC236}">
                <a16:creationId xmlns:a16="http://schemas.microsoft.com/office/drawing/2014/main" id="{D7B546C6-969B-38DB-B33A-097FF5AF729C}"/>
              </a:ext>
            </a:extLst>
          </p:cNvPr>
          <p:cNvSpPr>
            <a:spLocks noGrp="1"/>
          </p:cNvSpPr>
          <p:nvPr>
            <p:ph type="sldNum" sz="quarter" idx="12"/>
          </p:nvPr>
        </p:nvSpPr>
        <p:spPr/>
        <p:txBody>
          <a:bodyPr/>
          <a:lstStyle/>
          <a:p>
            <a:fld id="{CDCECF00-8E69-4F8D-AF2E-BD18219ABB32}" type="slidenum">
              <a:rPr lang="en-NZ" smtClean="0"/>
              <a:t>‹#›</a:t>
            </a:fld>
            <a:endParaRPr lang="en-NZ"/>
          </a:p>
        </p:txBody>
      </p:sp>
    </p:spTree>
    <p:extLst>
      <p:ext uri="{BB962C8B-B14F-4D97-AF65-F5344CB8AC3E}">
        <p14:creationId xmlns:p14="http://schemas.microsoft.com/office/powerpoint/2010/main" val="25930399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9C852E-C57C-481A-1449-94B8A48004DB}"/>
              </a:ext>
            </a:extLst>
          </p:cNvPr>
          <p:cNvSpPr>
            <a:spLocks noGrp="1"/>
          </p:cNvSpPr>
          <p:nvPr>
            <p:ph type="title"/>
          </p:nvPr>
        </p:nvSpPr>
        <p:spPr/>
        <p:txBody>
          <a:bodyPr/>
          <a:lstStyle/>
          <a:p>
            <a:r>
              <a:rPr lang="en-US"/>
              <a:t>Click to edit Master title style</a:t>
            </a:r>
            <a:endParaRPr lang="en-NZ"/>
          </a:p>
        </p:txBody>
      </p:sp>
      <p:sp>
        <p:nvSpPr>
          <p:cNvPr id="3" name="Vertical Text Placeholder 2">
            <a:extLst>
              <a:ext uri="{FF2B5EF4-FFF2-40B4-BE49-F238E27FC236}">
                <a16:creationId xmlns:a16="http://schemas.microsoft.com/office/drawing/2014/main" id="{C9BD7AA2-BBF9-E52C-D0E4-55C737667D91}"/>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4" name="Date Placeholder 3">
            <a:extLst>
              <a:ext uri="{FF2B5EF4-FFF2-40B4-BE49-F238E27FC236}">
                <a16:creationId xmlns:a16="http://schemas.microsoft.com/office/drawing/2014/main" id="{3A8A163D-AB0F-C98E-8FC8-1FE29F651EA9}"/>
              </a:ext>
            </a:extLst>
          </p:cNvPr>
          <p:cNvSpPr>
            <a:spLocks noGrp="1"/>
          </p:cNvSpPr>
          <p:nvPr>
            <p:ph type="dt" sz="half" idx="10"/>
          </p:nvPr>
        </p:nvSpPr>
        <p:spPr/>
        <p:txBody>
          <a:bodyPr/>
          <a:lstStyle/>
          <a:p>
            <a:fld id="{89EAB04D-218E-4515-90E8-69DA1A6E0DB5}" type="datetimeFigureOut">
              <a:rPr lang="en-NZ" smtClean="0"/>
              <a:t>13/02/2025</a:t>
            </a:fld>
            <a:endParaRPr lang="en-NZ"/>
          </a:p>
        </p:txBody>
      </p:sp>
      <p:sp>
        <p:nvSpPr>
          <p:cNvPr id="5" name="Footer Placeholder 4">
            <a:extLst>
              <a:ext uri="{FF2B5EF4-FFF2-40B4-BE49-F238E27FC236}">
                <a16:creationId xmlns:a16="http://schemas.microsoft.com/office/drawing/2014/main" id="{178796CE-DE31-F600-94E0-084A5853F688}"/>
              </a:ext>
            </a:extLst>
          </p:cNvPr>
          <p:cNvSpPr>
            <a:spLocks noGrp="1"/>
          </p:cNvSpPr>
          <p:nvPr>
            <p:ph type="ftr" sz="quarter" idx="11"/>
          </p:nvPr>
        </p:nvSpPr>
        <p:spPr/>
        <p:txBody>
          <a:bodyPr/>
          <a:lstStyle/>
          <a:p>
            <a:endParaRPr lang="en-NZ"/>
          </a:p>
        </p:txBody>
      </p:sp>
      <p:sp>
        <p:nvSpPr>
          <p:cNvPr id="6" name="Slide Number Placeholder 5">
            <a:extLst>
              <a:ext uri="{FF2B5EF4-FFF2-40B4-BE49-F238E27FC236}">
                <a16:creationId xmlns:a16="http://schemas.microsoft.com/office/drawing/2014/main" id="{EA342161-DECF-362E-99C0-84912A4DE7A2}"/>
              </a:ext>
            </a:extLst>
          </p:cNvPr>
          <p:cNvSpPr>
            <a:spLocks noGrp="1"/>
          </p:cNvSpPr>
          <p:nvPr>
            <p:ph type="sldNum" sz="quarter" idx="12"/>
          </p:nvPr>
        </p:nvSpPr>
        <p:spPr/>
        <p:txBody>
          <a:bodyPr/>
          <a:lstStyle/>
          <a:p>
            <a:fld id="{CDCECF00-8E69-4F8D-AF2E-BD18219ABB32}" type="slidenum">
              <a:rPr lang="en-NZ" smtClean="0"/>
              <a:t>‹#›</a:t>
            </a:fld>
            <a:endParaRPr lang="en-NZ"/>
          </a:p>
        </p:txBody>
      </p:sp>
    </p:spTree>
    <p:extLst>
      <p:ext uri="{BB962C8B-B14F-4D97-AF65-F5344CB8AC3E}">
        <p14:creationId xmlns:p14="http://schemas.microsoft.com/office/powerpoint/2010/main" val="273518731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EC449FEF-A1FE-FC5B-C718-F3F871B932D7}"/>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NZ"/>
          </a:p>
        </p:txBody>
      </p:sp>
      <p:sp>
        <p:nvSpPr>
          <p:cNvPr id="3" name="Vertical Text Placeholder 2">
            <a:extLst>
              <a:ext uri="{FF2B5EF4-FFF2-40B4-BE49-F238E27FC236}">
                <a16:creationId xmlns:a16="http://schemas.microsoft.com/office/drawing/2014/main" id="{AFE18774-C756-6918-6502-C115A7D02519}"/>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4" name="Date Placeholder 3">
            <a:extLst>
              <a:ext uri="{FF2B5EF4-FFF2-40B4-BE49-F238E27FC236}">
                <a16:creationId xmlns:a16="http://schemas.microsoft.com/office/drawing/2014/main" id="{75EEF02F-EA61-C6AC-C4A3-60E6068B7801}"/>
              </a:ext>
            </a:extLst>
          </p:cNvPr>
          <p:cNvSpPr>
            <a:spLocks noGrp="1"/>
          </p:cNvSpPr>
          <p:nvPr>
            <p:ph type="dt" sz="half" idx="10"/>
          </p:nvPr>
        </p:nvSpPr>
        <p:spPr/>
        <p:txBody>
          <a:bodyPr/>
          <a:lstStyle/>
          <a:p>
            <a:fld id="{89EAB04D-218E-4515-90E8-69DA1A6E0DB5}" type="datetimeFigureOut">
              <a:rPr lang="en-NZ" smtClean="0"/>
              <a:t>13/02/2025</a:t>
            </a:fld>
            <a:endParaRPr lang="en-NZ"/>
          </a:p>
        </p:txBody>
      </p:sp>
      <p:sp>
        <p:nvSpPr>
          <p:cNvPr id="5" name="Footer Placeholder 4">
            <a:extLst>
              <a:ext uri="{FF2B5EF4-FFF2-40B4-BE49-F238E27FC236}">
                <a16:creationId xmlns:a16="http://schemas.microsoft.com/office/drawing/2014/main" id="{DEA41C60-1669-EDA0-8F70-85924945003B}"/>
              </a:ext>
            </a:extLst>
          </p:cNvPr>
          <p:cNvSpPr>
            <a:spLocks noGrp="1"/>
          </p:cNvSpPr>
          <p:nvPr>
            <p:ph type="ftr" sz="quarter" idx="11"/>
          </p:nvPr>
        </p:nvSpPr>
        <p:spPr/>
        <p:txBody>
          <a:bodyPr/>
          <a:lstStyle/>
          <a:p>
            <a:endParaRPr lang="en-NZ"/>
          </a:p>
        </p:txBody>
      </p:sp>
      <p:sp>
        <p:nvSpPr>
          <p:cNvPr id="6" name="Slide Number Placeholder 5">
            <a:extLst>
              <a:ext uri="{FF2B5EF4-FFF2-40B4-BE49-F238E27FC236}">
                <a16:creationId xmlns:a16="http://schemas.microsoft.com/office/drawing/2014/main" id="{59D42471-8C74-01A3-B2D6-8732DF6E3B9F}"/>
              </a:ext>
            </a:extLst>
          </p:cNvPr>
          <p:cNvSpPr>
            <a:spLocks noGrp="1"/>
          </p:cNvSpPr>
          <p:nvPr>
            <p:ph type="sldNum" sz="quarter" idx="12"/>
          </p:nvPr>
        </p:nvSpPr>
        <p:spPr/>
        <p:txBody>
          <a:bodyPr/>
          <a:lstStyle/>
          <a:p>
            <a:fld id="{CDCECF00-8E69-4F8D-AF2E-BD18219ABB32}" type="slidenum">
              <a:rPr lang="en-NZ" smtClean="0"/>
              <a:t>‹#›</a:t>
            </a:fld>
            <a:endParaRPr lang="en-NZ"/>
          </a:p>
        </p:txBody>
      </p:sp>
    </p:spTree>
    <p:extLst>
      <p:ext uri="{BB962C8B-B14F-4D97-AF65-F5344CB8AC3E}">
        <p14:creationId xmlns:p14="http://schemas.microsoft.com/office/powerpoint/2010/main" val="150916039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2_Title Only">
    <p:spTree>
      <p:nvGrpSpPr>
        <p:cNvPr id="1" name=""/>
        <p:cNvGrpSpPr/>
        <p:nvPr/>
      </p:nvGrpSpPr>
      <p:grpSpPr>
        <a:xfrm>
          <a:off x="0" y="0"/>
          <a:ext cx="0" cy="0"/>
          <a:chOff x="0" y="0"/>
          <a:chExt cx="0" cy="0"/>
        </a:xfrm>
      </p:grpSpPr>
      <p:sp>
        <p:nvSpPr>
          <p:cNvPr id="6" name="object 3">
            <a:extLst>
              <a:ext uri="{FF2B5EF4-FFF2-40B4-BE49-F238E27FC236}">
                <a16:creationId xmlns:a16="http://schemas.microsoft.com/office/drawing/2014/main" id="{BDC09DD5-328A-4E12-98AC-32EFFA4E3094}"/>
              </a:ext>
            </a:extLst>
          </p:cNvPr>
          <p:cNvSpPr/>
          <p:nvPr userDrawn="1"/>
        </p:nvSpPr>
        <p:spPr>
          <a:xfrm>
            <a:off x="763" y="0"/>
            <a:ext cx="12191365" cy="6858000"/>
          </a:xfrm>
          <a:custGeom>
            <a:avLst/>
            <a:gdLst/>
            <a:ahLst/>
            <a:cxnLst/>
            <a:rect l="l" t="t" r="r" b="b"/>
            <a:pathLst>
              <a:path w="12191365" h="5332095">
                <a:moveTo>
                  <a:pt x="0" y="5331714"/>
                </a:moveTo>
                <a:lnTo>
                  <a:pt x="12191238" y="5331714"/>
                </a:lnTo>
                <a:lnTo>
                  <a:pt x="12191238" y="0"/>
                </a:lnTo>
                <a:lnTo>
                  <a:pt x="0" y="0"/>
                </a:lnTo>
                <a:lnTo>
                  <a:pt x="0" y="5331714"/>
                </a:lnTo>
                <a:close/>
              </a:path>
            </a:pathLst>
          </a:custGeom>
          <a:solidFill>
            <a:srgbClr val="0069B0"/>
          </a:solidFill>
        </p:spPr>
        <p:txBody>
          <a:bodyPr wrap="square" lIns="0" tIns="0" rIns="0" bIns="0" rtlCol="0"/>
          <a:lstStyle/>
          <a:p>
            <a:endParaRPr sz="1000" dirty="0"/>
          </a:p>
        </p:txBody>
      </p:sp>
      <p:grpSp>
        <p:nvGrpSpPr>
          <p:cNvPr id="2" name="Group 1">
            <a:extLst>
              <a:ext uri="{FF2B5EF4-FFF2-40B4-BE49-F238E27FC236}">
                <a16:creationId xmlns:a16="http://schemas.microsoft.com/office/drawing/2014/main" id="{47BF785D-D629-586B-362F-1852E191A441}"/>
              </a:ext>
            </a:extLst>
          </p:cNvPr>
          <p:cNvGrpSpPr/>
          <p:nvPr userDrawn="1"/>
        </p:nvGrpSpPr>
        <p:grpSpPr>
          <a:xfrm>
            <a:off x="4986049" y="2211121"/>
            <a:ext cx="1238860" cy="2605548"/>
            <a:chOff x="5053781" y="2202426"/>
            <a:chExt cx="1238860" cy="2605548"/>
          </a:xfrm>
        </p:grpSpPr>
        <p:cxnSp>
          <p:nvCxnSpPr>
            <p:cNvPr id="3" name="Straight Connector 2">
              <a:extLst>
                <a:ext uri="{FF2B5EF4-FFF2-40B4-BE49-F238E27FC236}">
                  <a16:creationId xmlns:a16="http://schemas.microsoft.com/office/drawing/2014/main" id="{72DD46DE-AD41-7038-D3E1-D8EE23CFC8F8}"/>
                </a:ext>
              </a:extLst>
            </p:cNvPr>
            <p:cNvCxnSpPr/>
            <p:nvPr userDrawn="1"/>
          </p:nvCxnSpPr>
          <p:spPr>
            <a:xfrm>
              <a:off x="5053781" y="2202426"/>
              <a:ext cx="0" cy="2458064"/>
            </a:xfrm>
            <a:prstGeom prst="line">
              <a:avLst/>
            </a:prstGeom>
            <a:ln w="76200">
              <a:solidFill>
                <a:schemeClr val="bg1"/>
              </a:solidFill>
            </a:ln>
          </p:spPr>
          <p:style>
            <a:lnRef idx="1">
              <a:schemeClr val="accent1"/>
            </a:lnRef>
            <a:fillRef idx="0">
              <a:schemeClr val="accent1"/>
            </a:fillRef>
            <a:effectRef idx="0">
              <a:schemeClr val="accent1"/>
            </a:effectRef>
            <a:fontRef idx="minor">
              <a:schemeClr val="tx1"/>
            </a:fontRef>
          </p:style>
        </p:cxnSp>
        <p:sp>
          <p:nvSpPr>
            <p:cNvPr id="4" name="Rectangle 3">
              <a:extLst>
                <a:ext uri="{FF2B5EF4-FFF2-40B4-BE49-F238E27FC236}">
                  <a16:creationId xmlns:a16="http://schemas.microsoft.com/office/drawing/2014/main" id="{47F225F8-A8C1-10AA-08B9-FD8D518944BD}"/>
                </a:ext>
              </a:extLst>
            </p:cNvPr>
            <p:cNvSpPr/>
            <p:nvPr userDrawn="1"/>
          </p:nvSpPr>
          <p:spPr>
            <a:xfrm>
              <a:off x="5171768" y="2202426"/>
              <a:ext cx="1120873" cy="2605548"/>
            </a:xfrm>
            <a:prstGeom prst="rect">
              <a:avLst/>
            </a:prstGeom>
            <a:solidFill>
              <a:srgbClr val="0069B4"/>
            </a:solidFill>
            <a:ln>
              <a:solidFill>
                <a:srgbClr val="0069B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000"/>
            </a:p>
          </p:txBody>
        </p:sp>
      </p:grpSp>
      <p:pic>
        <p:nvPicPr>
          <p:cNvPr id="5" name="Picture 4">
            <a:extLst>
              <a:ext uri="{FF2B5EF4-FFF2-40B4-BE49-F238E27FC236}">
                <a16:creationId xmlns:a16="http://schemas.microsoft.com/office/drawing/2014/main" id="{22AB4E4B-4A5C-C619-6EA8-EA3136EE3E65}"/>
              </a:ext>
            </a:extLst>
          </p:cNvPr>
          <p:cNvPicPr>
            <a:picLocks noChangeAspect="1"/>
          </p:cNvPicPr>
          <p:nvPr userDrawn="1"/>
        </p:nvPicPr>
        <p:blipFill>
          <a:blip r:embed="rId2" cstate="print">
            <a:extLst>
              <a:ext uri="{28A0092B-C50C-407E-A947-70E740481C1C}">
                <a14:useLocalDpi xmlns:a14="http://schemas.microsoft.com/office/drawing/2010/main"/>
              </a:ext>
            </a:extLst>
          </a:blip>
          <a:stretch>
            <a:fillRect/>
          </a:stretch>
        </p:blipFill>
        <p:spPr>
          <a:xfrm>
            <a:off x="10299948" y="205691"/>
            <a:ext cx="1673113" cy="1201279"/>
          </a:xfrm>
          <a:prstGeom prst="rect">
            <a:avLst/>
          </a:prstGeom>
        </p:spPr>
      </p:pic>
      <p:pic>
        <p:nvPicPr>
          <p:cNvPr id="7" name="Picture 6">
            <a:extLst>
              <a:ext uri="{FF2B5EF4-FFF2-40B4-BE49-F238E27FC236}">
                <a16:creationId xmlns:a16="http://schemas.microsoft.com/office/drawing/2014/main" id="{68E9615C-4480-79AC-757A-315EBB6E2EA7}"/>
              </a:ext>
            </a:extLst>
          </p:cNvPr>
          <p:cNvPicPr>
            <a:picLocks noChangeAspect="1"/>
          </p:cNvPicPr>
          <p:nvPr userDrawn="1"/>
        </p:nvPicPr>
        <p:blipFill>
          <a:blip r:embed="rId3" cstate="print">
            <a:extLst>
              <a:ext uri="{28A0092B-C50C-407E-A947-70E740481C1C}">
                <a14:useLocalDpi xmlns:a14="http://schemas.microsoft.com/office/drawing/2010/main"/>
              </a:ext>
            </a:extLst>
          </a:blip>
          <a:stretch>
            <a:fillRect/>
          </a:stretch>
        </p:blipFill>
        <p:spPr>
          <a:xfrm>
            <a:off x="1545777" y="2016423"/>
            <a:ext cx="2914542" cy="2800246"/>
          </a:xfrm>
          <a:prstGeom prst="rect">
            <a:avLst/>
          </a:prstGeom>
        </p:spPr>
      </p:pic>
    </p:spTree>
    <p:extLst>
      <p:ext uri="{BB962C8B-B14F-4D97-AF65-F5344CB8AC3E}">
        <p14:creationId xmlns:p14="http://schemas.microsoft.com/office/powerpoint/2010/main" val="407129616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pPr lvl="0"/>
            <a:endParaRPr lang="en-US" dirty="0"/>
          </a:p>
        </p:txBody>
      </p:sp>
    </p:spTree>
    <p:extLst>
      <p:ext uri="{BB962C8B-B14F-4D97-AF65-F5344CB8AC3E}">
        <p14:creationId xmlns:p14="http://schemas.microsoft.com/office/powerpoint/2010/main" val="65244818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itle">
  <p:cSld name="Diapositive de 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8E3D22E-9E87-44AB-8271-F20F01B1E9E4}"/>
              </a:ext>
            </a:extLst>
          </p:cNvPr>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p>
        </p:txBody>
      </p:sp>
      <p:sp>
        <p:nvSpPr>
          <p:cNvPr id="3" name="Sous-titre 2">
            <a:extLst>
              <a:ext uri="{FF2B5EF4-FFF2-40B4-BE49-F238E27FC236}">
                <a16:creationId xmlns:a16="http://schemas.microsoft.com/office/drawing/2014/main" id="{08B8889A-14BB-4588-B51D-F39E6FE882F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p>
        </p:txBody>
      </p:sp>
      <p:sp>
        <p:nvSpPr>
          <p:cNvPr id="4" name="Espace réservé de la date 3">
            <a:extLst>
              <a:ext uri="{FF2B5EF4-FFF2-40B4-BE49-F238E27FC236}">
                <a16:creationId xmlns:a16="http://schemas.microsoft.com/office/drawing/2014/main" id="{E5A11A1D-BF23-4B7E-AD73-A795DD068C89}"/>
              </a:ext>
            </a:extLst>
          </p:cNvPr>
          <p:cNvSpPr>
            <a:spLocks noGrp="1"/>
          </p:cNvSpPr>
          <p:nvPr>
            <p:ph type="dt" sz="half" idx="10"/>
          </p:nvPr>
        </p:nvSpPr>
        <p:spPr/>
        <p:txBody>
          <a:bodyPr/>
          <a:lstStyle/>
          <a:p>
            <a:fld id="{1E1B93C7-32A8-46AF-A8DC-4EC17259C349}" type="datetimeFigureOut">
              <a:rPr lang="fr-FR" smtClean="0"/>
              <a:t>13/02/2025</a:t>
            </a:fld>
            <a:endParaRPr lang="fr-FR"/>
          </a:p>
        </p:txBody>
      </p:sp>
      <p:sp>
        <p:nvSpPr>
          <p:cNvPr id="5" name="Espace réservé du pied de page 4">
            <a:extLst>
              <a:ext uri="{FF2B5EF4-FFF2-40B4-BE49-F238E27FC236}">
                <a16:creationId xmlns:a16="http://schemas.microsoft.com/office/drawing/2014/main" id="{23EED3F1-8736-413F-B080-23394516D7DC}"/>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D734AF0C-3BFA-42DA-B2AC-61CA57EA9F3E}"/>
              </a:ext>
            </a:extLst>
          </p:cNvPr>
          <p:cNvSpPr>
            <a:spLocks noGrp="1"/>
          </p:cNvSpPr>
          <p:nvPr>
            <p:ph type="sldNum" sz="quarter" idx="12"/>
          </p:nvPr>
        </p:nvSpPr>
        <p:spPr/>
        <p:txBody>
          <a:bodyPr/>
          <a:lstStyle/>
          <a:p>
            <a:fld id="{D9A9652F-599E-4FEE-9697-6DF6F6741C5E}" type="slidenum">
              <a:rPr lang="fr-FR" smtClean="0"/>
              <a:t>‹#›</a:t>
            </a:fld>
            <a:endParaRPr lang="fr-FR"/>
          </a:p>
        </p:txBody>
      </p:sp>
    </p:spTree>
    <p:extLst>
      <p:ext uri="{BB962C8B-B14F-4D97-AF65-F5344CB8AC3E}">
        <p14:creationId xmlns:p14="http://schemas.microsoft.com/office/powerpoint/2010/main" val="153284388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Custom Layout">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69B4D1AF-CA40-5174-68F3-A56D10D8EBB5}"/>
              </a:ext>
            </a:extLst>
          </p:cNvPr>
          <p:cNvGrpSpPr/>
          <p:nvPr userDrawn="1"/>
        </p:nvGrpSpPr>
        <p:grpSpPr>
          <a:xfrm>
            <a:off x="5053782" y="2202427"/>
            <a:ext cx="1238860" cy="2605548"/>
            <a:chOff x="5053781" y="2202426"/>
            <a:chExt cx="1238860" cy="2605548"/>
          </a:xfrm>
        </p:grpSpPr>
        <p:cxnSp>
          <p:nvCxnSpPr>
            <p:cNvPr id="3" name="Straight Connector 2">
              <a:extLst>
                <a:ext uri="{FF2B5EF4-FFF2-40B4-BE49-F238E27FC236}">
                  <a16:creationId xmlns:a16="http://schemas.microsoft.com/office/drawing/2014/main" id="{5F4883C4-8C13-38B1-5C05-254523F8BD81}"/>
                </a:ext>
              </a:extLst>
            </p:cNvPr>
            <p:cNvCxnSpPr/>
            <p:nvPr userDrawn="1"/>
          </p:nvCxnSpPr>
          <p:spPr>
            <a:xfrm>
              <a:off x="5053781" y="2202426"/>
              <a:ext cx="0" cy="2458064"/>
            </a:xfrm>
            <a:prstGeom prst="line">
              <a:avLst/>
            </a:prstGeom>
            <a:ln w="76200">
              <a:solidFill>
                <a:schemeClr val="bg1"/>
              </a:solidFill>
            </a:ln>
          </p:spPr>
          <p:style>
            <a:lnRef idx="1">
              <a:schemeClr val="accent1"/>
            </a:lnRef>
            <a:fillRef idx="0">
              <a:schemeClr val="accent1"/>
            </a:fillRef>
            <a:effectRef idx="0">
              <a:schemeClr val="accent1"/>
            </a:effectRef>
            <a:fontRef idx="minor">
              <a:schemeClr val="tx1"/>
            </a:fontRef>
          </p:style>
        </p:cxnSp>
        <p:sp>
          <p:nvSpPr>
            <p:cNvPr id="4" name="Rectangle 3">
              <a:extLst>
                <a:ext uri="{FF2B5EF4-FFF2-40B4-BE49-F238E27FC236}">
                  <a16:creationId xmlns:a16="http://schemas.microsoft.com/office/drawing/2014/main" id="{A816C7B7-A43C-9606-F962-E8DA26E442CF}"/>
                </a:ext>
              </a:extLst>
            </p:cNvPr>
            <p:cNvSpPr/>
            <p:nvPr userDrawn="1"/>
          </p:nvSpPr>
          <p:spPr>
            <a:xfrm>
              <a:off x="5171768" y="2202426"/>
              <a:ext cx="1120873" cy="2605548"/>
            </a:xfrm>
            <a:prstGeom prst="rect">
              <a:avLst/>
            </a:prstGeom>
            <a:solidFill>
              <a:srgbClr val="0069B4"/>
            </a:solidFill>
            <a:ln>
              <a:solidFill>
                <a:srgbClr val="0069B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000"/>
            </a:p>
          </p:txBody>
        </p:sp>
      </p:grpSp>
      <p:pic>
        <p:nvPicPr>
          <p:cNvPr id="12" name="Picture 11">
            <a:extLst>
              <a:ext uri="{FF2B5EF4-FFF2-40B4-BE49-F238E27FC236}">
                <a16:creationId xmlns:a16="http://schemas.microsoft.com/office/drawing/2014/main" id="{EF3C1BF3-AA08-9B48-9529-D46C1EE2AF75}"/>
              </a:ext>
            </a:extLst>
          </p:cNvPr>
          <p:cNvPicPr>
            <a:picLocks noChangeAspect="1"/>
          </p:cNvPicPr>
          <p:nvPr userDrawn="1"/>
        </p:nvPicPr>
        <p:blipFill>
          <a:blip r:embed="rId2" cstate="print">
            <a:extLst>
              <a:ext uri="{28A0092B-C50C-407E-A947-70E740481C1C}">
                <a14:useLocalDpi xmlns:a14="http://schemas.microsoft.com/office/drawing/2010/main"/>
              </a:ext>
            </a:extLst>
          </a:blip>
          <a:stretch>
            <a:fillRect/>
          </a:stretch>
        </p:blipFill>
        <p:spPr>
          <a:xfrm>
            <a:off x="10367682" y="121025"/>
            <a:ext cx="1673113" cy="1201279"/>
          </a:xfrm>
          <a:prstGeom prst="rect">
            <a:avLst/>
          </a:prstGeom>
        </p:spPr>
      </p:pic>
    </p:spTree>
    <p:extLst>
      <p:ext uri="{BB962C8B-B14F-4D97-AF65-F5344CB8AC3E}">
        <p14:creationId xmlns:p14="http://schemas.microsoft.com/office/powerpoint/2010/main" val="4927464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D7E7D2-B645-9B9F-A78D-6B51662F0DF9}"/>
              </a:ext>
            </a:extLst>
          </p:cNvPr>
          <p:cNvSpPr>
            <a:spLocks noGrp="1"/>
          </p:cNvSpPr>
          <p:nvPr>
            <p:ph type="title"/>
          </p:nvPr>
        </p:nvSpPr>
        <p:spPr/>
        <p:txBody>
          <a:bodyPr/>
          <a:lstStyle/>
          <a:p>
            <a:r>
              <a:rPr lang="en-US"/>
              <a:t>Click to edit Master title style</a:t>
            </a:r>
            <a:endParaRPr lang="en-NZ"/>
          </a:p>
        </p:txBody>
      </p:sp>
      <p:sp>
        <p:nvSpPr>
          <p:cNvPr id="3" name="Content Placeholder 2">
            <a:extLst>
              <a:ext uri="{FF2B5EF4-FFF2-40B4-BE49-F238E27FC236}">
                <a16:creationId xmlns:a16="http://schemas.microsoft.com/office/drawing/2014/main" id="{790E46D7-6C97-90DD-57E5-CB2D66EFEB4B}"/>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4" name="Date Placeholder 3">
            <a:extLst>
              <a:ext uri="{FF2B5EF4-FFF2-40B4-BE49-F238E27FC236}">
                <a16:creationId xmlns:a16="http://schemas.microsoft.com/office/drawing/2014/main" id="{94BF9886-967C-BF1D-CB02-F6DDE5BE5661}"/>
              </a:ext>
            </a:extLst>
          </p:cNvPr>
          <p:cNvSpPr>
            <a:spLocks noGrp="1"/>
          </p:cNvSpPr>
          <p:nvPr>
            <p:ph type="dt" sz="half" idx="10"/>
          </p:nvPr>
        </p:nvSpPr>
        <p:spPr/>
        <p:txBody>
          <a:bodyPr/>
          <a:lstStyle/>
          <a:p>
            <a:fld id="{89EAB04D-218E-4515-90E8-69DA1A6E0DB5}" type="datetimeFigureOut">
              <a:rPr lang="en-NZ" smtClean="0"/>
              <a:t>13/02/2025</a:t>
            </a:fld>
            <a:endParaRPr lang="en-NZ"/>
          </a:p>
        </p:txBody>
      </p:sp>
      <p:sp>
        <p:nvSpPr>
          <p:cNvPr id="5" name="Footer Placeholder 4">
            <a:extLst>
              <a:ext uri="{FF2B5EF4-FFF2-40B4-BE49-F238E27FC236}">
                <a16:creationId xmlns:a16="http://schemas.microsoft.com/office/drawing/2014/main" id="{DA0475A3-2418-00C5-44AA-BFC36FA6C434}"/>
              </a:ext>
            </a:extLst>
          </p:cNvPr>
          <p:cNvSpPr>
            <a:spLocks noGrp="1"/>
          </p:cNvSpPr>
          <p:nvPr>
            <p:ph type="ftr" sz="quarter" idx="11"/>
          </p:nvPr>
        </p:nvSpPr>
        <p:spPr/>
        <p:txBody>
          <a:bodyPr/>
          <a:lstStyle/>
          <a:p>
            <a:endParaRPr lang="en-NZ"/>
          </a:p>
        </p:txBody>
      </p:sp>
      <p:sp>
        <p:nvSpPr>
          <p:cNvPr id="6" name="Slide Number Placeholder 5">
            <a:extLst>
              <a:ext uri="{FF2B5EF4-FFF2-40B4-BE49-F238E27FC236}">
                <a16:creationId xmlns:a16="http://schemas.microsoft.com/office/drawing/2014/main" id="{03EF486F-5291-084E-EFF2-6D74A6814856}"/>
              </a:ext>
            </a:extLst>
          </p:cNvPr>
          <p:cNvSpPr>
            <a:spLocks noGrp="1"/>
          </p:cNvSpPr>
          <p:nvPr>
            <p:ph type="sldNum" sz="quarter" idx="12"/>
          </p:nvPr>
        </p:nvSpPr>
        <p:spPr/>
        <p:txBody>
          <a:bodyPr/>
          <a:lstStyle/>
          <a:p>
            <a:fld id="{CDCECF00-8E69-4F8D-AF2E-BD18219ABB32}" type="slidenum">
              <a:rPr lang="en-NZ" smtClean="0"/>
              <a:t>‹#›</a:t>
            </a:fld>
            <a:endParaRPr lang="en-NZ"/>
          </a:p>
        </p:txBody>
      </p:sp>
    </p:spTree>
    <p:extLst>
      <p:ext uri="{BB962C8B-B14F-4D97-AF65-F5344CB8AC3E}">
        <p14:creationId xmlns:p14="http://schemas.microsoft.com/office/powerpoint/2010/main" val="3094468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9D1909-4FBD-0D47-44F9-24DBAA8AFA25}"/>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NZ"/>
          </a:p>
        </p:txBody>
      </p:sp>
      <p:sp>
        <p:nvSpPr>
          <p:cNvPr id="3" name="Text Placeholder 2">
            <a:extLst>
              <a:ext uri="{FF2B5EF4-FFF2-40B4-BE49-F238E27FC236}">
                <a16:creationId xmlns:a16="http://schemas.microsoft.com/office/drawing/2014/main" id="{BD490513-D449-A7CF-87C1-98FF30DC65CE}"/>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7DCA399D-62AD-729F-DA4F-B3825E233510}"/>
              </a:ext>
            </a:extLst>
          </p:cNvPr>
          <p:cNvSpPr>
            <a:spLocks noGrp="1"/>
          </p:cNvSpPr>
          <p:nvPr>
            <p:ph type="dt" sz="half" idx="10"/>
          </p:nvPr>
        </p:nvSpPr>
        <p:spPr/>
        <p:txBody>
          <a:bodyPr/>
          <a:lstStyle/>
          <a:p>
            <a:fld id="{89EAB04D-218E-4515-90E8-69DA1A6E0DB5}" type="datetimeFigureOut">
              <a:rPr lang="en-NZ" smtClean="0"/>
              <a:t>13/02/2025</a:t>
            </a:fld>
            <a:endParaRPr lang="en-NZ"/>
          </a:p>
        </p:txBody>
      </p:sp>
      <p:sp>
        <p:nvSpPr>
          <p:cNvPr id="5" name="Footer Placeholder 4">
            <a:extLst>
              <a:ext uri="{FF2B5EF4-FFF2-40B4-BE49-F238E27FC236}">
                <a16:creationId xmlns:a16="http://schemas.microsoft.com/office/drawing/2014/main" id="{1CA476B0-0EB3-880F-F3DF-7801FEE6BD2F}"/>
              </a:ext>
            </a:extLst>
          </p:cNvPr>
          <p:cNvSpPr>
            <a:spLocks noGrp="1"/>
          </p:cNvSpPr>
          <p:nvPr>
            <p:ph type="ftr" sz="quarter" idx="11"/>
          </p:nvPr>
        </p:nvSpPr>
        <p:spPr/>
        <p:txBody>
          <a:bodyPr/>
          <a:lstStyle/>
          <a:p>
            <a:endParaRPr lang="en-NZ"/>
          </a:p>
        </p:txBody>
      </p:sp>
      <p:sp>
        <p:nvSpPr>
          <p:cNvPr id="6" name="Slide Number Placeholder 5">
            <a:extLst>
              <a:ext uri="{FF2B5EF4-FFF2-40B4-BE49-F238E27FC236}">
                <a16:creationId xmlns:a16="http://schemas.microsoft.com/office/drawing/2014/main" id="{C2371111-77A6-0D1E-AF4A-B97A94C3C646}"/>
              </a:ext>
            </a:extLst>
          </p:cNvPr>
          <p:cNvSpPr>
            <a:spLocks noGrp="1"/>
          </p:cNvSpPr>
          <p:nvPr>
            <p:ph type="sldNum" sz="quarter" idx="12"/>
          </p:nvPr>
        </p:nvSpPr>
        <p:spPr/>
        <p:txBody>
          <a:bodyPr/>
          <a:lstStyle/>
          <a:p>
            <a:fld id="{CDCECF00-8E69-4F8D-AF2E-BD18219ABB32}" type="slidenum">
              <a:rPr lang="en-NZ" smtClean="0"/>
              <a:t>‹#›</a:t>
            </a:fld>
            <a:endParaRPr lang="en-NZ"/>
          </a:p>
        </p:txBody>
      </p:sp>
    </p:spTree>
    <p:extLst>
      <p:ext uri="{BB962C8B-B14F-4D97-AF65-F5344CB8AC3E}">
        <p14:creationId xmlns:p14="http://schemas.microsoft.com/office/powerpoint/2010/main" val="19710736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155A5A-A340-A34E-0574-5F587DC9830C}"/>
              </a:ext>
            </a:extLst>
          </p:cNvPr>
          <p:cNvSpPr>
            <a:spLocks noGrp="1"/>
          </p:cNvSpPr>
          <p:nvPr>
            <p:ph type="title"/>
          </p:nvPr>
        </p:nvSpPr>
        <p:spPr/>
        <p:txBody>
          <a:bodyPr/>
          <a:lstStyle/>
          <a:p>
            <a:r>
              <a:rPr lang="en-US"/>
              <a:t>Click to edit Master title style</a:t>
            </a:r>
            <a:endParaRPr lang="en-NZ"/>
          </a:p>
        </p:txBody>
      </p:sp>
      <p:sp>
        <p:nvSpPr>
          <p:cNvPr id="3" name="Content Placeholder 2">
            <a:extLst>
              <a:ext uri="{FF2B5EF4-FFF2-40B4-BE49-F238E27FC236}">
                <a16:creationId xmlns:a16="http://schemas.microsoft.com/office/drawing/2014/main" id="{922463D1-6318-1EE8-24EF-A1AB0AAB3EA8}"/>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4" name="Content Placeholder 3">
            <a:extLst>
              <a:ext uri="{FF2B5EF4-FFF2-40B4-BE49-F238E27FC236}">
                <a16:creationId xmlns:a16="http://schemas.microsoft.com/office/drawing/2014/main" id="{55152C4E-5D8A-4E7D-2A06-FB4CD521BB1B}"/>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5" name="Date Placeholder 4">
            <a:extLst>
              <a:ext uri="{FF2B5EF4-FFF2-40B4-BE49-F238E27FC236}">
                <a16:creationId xmlns:a16="http://schemas.microsoft.com/office/drawing/2014/main" id="{673C6136-B3FD-606A-5D4A-B5396E8F5F26}"/>
              </a:ext>
            </a:extLst>
          </p:cNvPr>
          <p:cNvSpPr>
            <a:spLocks noGrp="1"/>
          </p:cNvSpPr>
          <p:nvPr>
            <p:ph type="dt" sz="half" idx="10"/>
          </p:nvPr>
        </p:nvSpPr>
        <p:spPr/>
        <p:txBody>
          <a:bodyPr/>
          <a:lstStyle/>
          <a:p>
            <a:fld id="{89EAB04D-218E-4515-90E8-69DA1A6E0DB5}" type="datetimeFigureOut">
              <a:rPr lang="en-NZ" smtClean="0"/>
              <a:t>13/02/2025</a:t>
            </a:fld>
            <a:endParaRPr lang="en-NZ"/>
          </a:p>
        </p:txBody>
      </p:sp>
      <p:sp>
        <p:nvSpPr>
          <p:cNvPr id="6" name="Footer Placeholder 5">
            <a:extLst>
              <a:ext uri="{FF2B5EF4-FFF2-40B4-BE49-F238E27FC236}">
                <a16:creationId xmlns:a16="http://schemas.microsoft.com/office/drawing/2014/main" id="{627D915A-6236-8D2F-3231-ABA24E6B3466}"/>
              </a:ext>
            </a:extLst>
          </p:cNvPr>
          <p:cNvSpPr>
            <a:spLocks noGrp="1"/>
          </p:cNvSpPr>
          <p:nvPr>
            <p:ph type="ftr" sz="quarter" idx="11"/>
          </p:nvPr>
        </p:nvSpPr>
        <p:spPr/>
        <p:txBody>
          <a:bodyPr/>
          <a:lstStyle/>
          <a:p>
            <a:endParaRPr lang="en-NZ"/>
          </a:p>
        </p:txBody>
      </p:sp>
      <p:sp>
        <p:nvSpPr>
          <p:cNvPr id="7" name="Slide Number Placeholder 6">
            <a:extLst>
              <a:ext uri="{FF2B5EF4-FFF2-40B4-BE49-F238E27FC236}">
                <a16:creationId xmlns:a16="http://schemas.microsoft.com/office/drawing/2014/main" id="{73F74067-2CD7-4A77-A60D-117659DA5960}"/>
              </a:ext>
            </a:extLst>
          </p:cNvPr>
          <p:cNvSpPr>
            <a:spLocks noGrp="1"/>
          </p:cNvSpPr>
          <p:nvPr>
            <p:ph type="sldNum" sz="quarter" idx="12"/>
          </p:nvPr>
        </p:nvSpPr>
        <p:spPr/>
        <p:txBody>
          <a:bodyPr/>
          <a:lstStyle/>
          <a:p>
            <a:fld id="{CDCECF00-8E69-4F8D-AF2E-BD18219ABB32}" type="slidenum">
              <a:rPr lang="en-NZ" smtClean="0"/>
              <a:t>‹#›</a:t>
            </a:fld>
            <a:endParaRPr lang="en-NZ"/>
          </a:p>
        </p:txBody>
      </p:sp>
    </p:spTree>
    <p:extLst>
      <p:ext uri="{BB962C8B-B14F-4D97-AF65-F5344CB8AC3E}">
        <p14:creationId xmlns:p14="http://schemas.microsoft.com/office/powerpoint/2010/main" val="34103485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389956-8021-2D55-DF40-1EDFB249A6DA}"/>
              </a:ext>
            </a:extLst>
          </p:cNvPr>
          <p:cNvSpPr>
            <a:spLocks noGrp="1"/>
          </p:cNvSpPr>
          <p:nvPr>
            <p:ph type="title"/>
          </p:nvPr>
        </p:nvSpPr>
        <p:spPr>
          <a:xfrm>
            <a:off x="839788" y="365125"/>
            <a:ext cx="10515600" cy="1325563"/>
          </a:xfrm>
        </p:spPr>
        <p:txBody>
          <a:bodyPr/>
          <a:lstStyle/>
          <a:p>
            <a:r>
              <a:rPr lang="en-US"/>
              <a:t>Click to edit Master title style</a:t>
            </a:r>
            <a:endParaRPr lang="en-NZ"/>
          </a:p>
        </p:txBody>
      </p:sp>
      <p:sp>
        <p:nvSpPr>
          <p:cNvPr id="3" name="Text Placeholder 2">
            <a:extLst>
              <a:ext uri="{FF2B5EF4-FFF2-40B4-BE49-F238E27FC236}">
                <a16:creationId xmlns:a16="http://schemas.microsoft.com/office/drawing/2014/main" id="{FA13D5FF-6154-4940-C0DF-ED12CE838EB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9BCD1878-F973-3DF5-EB58-EAAC0E17DA44}"/>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5" name="Text Placeholder 4">
            <a:extLst>
              <a:ext uri="{FF2B5EF4-FFF2-40B4-BE49-F238E27FC236}">
                <a16:creationId xmlns:a16="http://schemas.microsoft.com/office/drawing/2014/main" id="{0DA5FE69-45AF-94D7-0AD8-B48DBC80851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EA3B610D-CB42-4BB8-26C4-8CDD2324DFD3}"/>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7" name="Date Placeholder 6">
            <a:extLst>
              <a:ext uri="{FF2B5EF4-FFF2-40B4-BE49-F238E27FC236}">
                <a16:creationId xmlns:a16="http://schemas.microsoft.com/office/drawing/2014/main" id="{240103CD-3365-5214-CBF7-9FDA7CEF136B}"/>
              </a:ext>
            </a:extLst>
          </p:cNvPr>
          <p:cNvSpPr>
            <a:spLocks noGrp="1"/>
          </p:cNvSpPr>
          <p:nvPr>
            <p:ph type="dt" sz="half" idx="10"/>
          </p:nvPr>
        </p:nvSpPr>
        <p:spPr/>
        <p:txBody>
          <a:bodyPr/>
          <a:lstStyle/>
          <a:p>
            <a:fld id="{89EAB04D-218E-4515-90E8-69DA1A6E0DB5}" type="datetimeFigureOut">
              <a:rPr lang="en-NZ" smtClean="0"/>
              <a:t>13/02/2025</a:t>
            </a:fld>
            <a:endParaRPr lang="en-NZ"/>
          </a:p>
        </p:txBody>
      </p:sp>
      <p:sp>
        <p:nvSpPr>
          <p:cNvPr id="8" name="Footer Placeholder 7">
            <a:extLst>
              <a:ext uri="{FF2B5EF4-FFF2-40B4-BE49-F238E27FC236}">
                <a16:creationId xmlns:a16="http://schemas.microsoft.com/office/drawing/2014/main" id="{A813D81B-9E4B-0355-16B5-1C00848B4D9A}"/>
              </a:ext>
            </a:extLst>
          </p:cNvPr>
          <p:cNvSpPr>
            <a:spLocks noGrp="1"/>
          </p:cNvSpPr>
          <p:nvPr>
            <p:ph type="ftr" sz="quarter" idx="11"/>
          </p:nvPr>
        </p:nvSpPr>
        <p:spPr/>
        <p:txBody>
          <a:bodyPr/>
          <a:lstStyle/>
          <a:p>
            <a:endParaRPr lang="en-NZ"/>
          </a:p>
        </p:txBody>
      </p:sp>
      <p:sp>
        <p:nvSpPr>
          <p:cNvPr id="9" name="Slide Number Placeholder 8">
            <a:extLst>
              <a:ext uri="{FF2B5EF4-FFF2-40B4-BE49-F238E27FC236}">
                <a16:creationId xmlns:a16="http://schemas.microsoft.com/office/drawing/2014/main" id="{72538E62-0293-681A-9DFB-C60528FAD064}"/>
              </a:ext>
            </a:extLst>
          </p:cNvPr>
          <p:cNvSpPr>
            <a:spLocks noGrp="1"/>
          </p:cNvSpPr>
          <p:nvPr>
            <p:ph type="sldNum" sz="quarter" idx="12"/>
          </p:nvPr>
        </p:nvSpPr>
        <p:spPr/>
        <p:txBody>
          <a:bodyPr/>
          <a:lstStyle/>
          <a:p>
            <a:fld id="{CDCECF00-8E69-4F8D-AF2E-BD18219ABB32}" type="slidenum">
              <a:rPr lang="en-NZ" smtClean="0"/>
              <a:t>‹#›</a:t>
            </a:fld>
            <a:endParaRPr lang="en-NZ"/>
          </a:p>
        </p:txBody>
      </p:sp>
    </p:spTree>
    <p:extLst>
      <p:ext uri="{BB962C8B-B14F-4D97-AF65-F5344CB8AC3E}">
        <p14:creationId xmlns:p14="http://schemas.microsoft.com/office/powerpoint/2010/main" val="30732972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95E2CD-E204-4913-A6D2-EA2429AC08F2}"/>
              </a:ext>
            </a:extLst>
          </p:cNvPr>
          <p:cNvSpPr>
            <a:spLocks noGrp="1"/>
          </p:cNvSpPr>
          <p:nvPr>
            <p:ph type="title"/>
          </p:nvPr>
        </p:nvSpPr>
        <p:spPr/>
        <p:txBody>
          <a:bodyPr/>
          <a:lstStyle/>
          <a:p>
            <a:r>
              <a:rPr lang="en-US"/>
              <a:t>Click to edit Master title style</a:t>
            </a:r>
            <a:endParaRPr lang="en-NZ"/>
          </a:p>
        </p:txBody>
      </p:sp>
      <p:sp>
        <p:nvSpPr>
          <p:cNvPr id="3" name="Date Placeholder 2">
            <a:extLst>
              <a:ext uri="{FF2B5EF4-FFF2-40B4-BE49-F238E27FC236}">
                <a16:creationId xmlns:a16="http://schemas.microsoft.com/office/drawing/2014/main" id="{52418B10-209E-8204-1AAF-994EE8C93C21}"/>
              </a:ext>
            </a:extLst>
          </p:cNvPr>
          <p:cNvSpPr>
            <a:spLocks noGrp="1"/>
          </p:cNvSpPr>
          <p:nvPr>
            <p:ph type="dt" sz="half" idx="10"/>
          </p:nvPr>
        </p:nvSpPr>
        <p:spPr/>
        <p:txBody>
          <a:bodyPr/>
          <a:lstStyle/>
          <a:p>
            <a:fld id="{89EAB04D-218E-4515-90E8-69DA1A6E0DB5}" type="datetimeFigureOut">
              <a:rPr lang="en-NZ" smtClean="0"/>
              <a:t>13/02/2025</a:t>
            </a:fld>
            <a:endParaRPr lang="en-NZ"/>
          </a:p>
        </p:txBody>
      </p:sp>
      <p:sp>
        <p:nvSpPr>
          <p:cNvPr id="4" name="Footer Placeholder 3">
            <a:extLst>
              <a:ext uri="{FF2B5EF4-FFF2-40B4-BE49-F238E27FC236}">
                <a16:creationId xmlns:a16="http://schemas.microsoft.com/office/drawing/2014/main" id="{8A6D1B8E-1804-8AEE-9799-924AF7DBFC69}"/>
              </a:ext>
            </a:extLst>
          </p:cNvPr>
          <p:cNvSpPr>
            <a:spLocks noGrp="1"/>
          </p:cNvSpPr>
          <p:nvPr>
            <p:ph type="ftr" sz="quarter" idx="11"/>
          </p:nvPr>
        </p:nvSpPr>
        <p:spPr/>
        <p:txBody>
          <a:bodyPr/>
          <a:lstStyle/>
          <a:p>
            <a:endParaRPr lang="en-NZ"/>
          </a:p>
        </p:txBody>
      </p:sp>
      <p:sp>
        <p:nvSpPr>
          <p:cNvPr id="5" name="Slide Number Placeholder 4">
            <a:extLst>
              <a:ext uri="{FF2B5EF4-FFF2-40B4-BE49-F238E27FC236}">
                <a16:creationId xmlns:a16="http://schemas.microsoft.com/office/drawing/2014/main" id="{FB43067C-6020-B05C-D94C-0C9D2B9A8037}"/>
              </a:ext>
            </a:extLst>
          </p:cNvPr>
          <p:cNvSpPr>
            <a:spLocks noGrp="1"/>
          </p:cNvSpPr>
          <p:nvPr>
            <p:ph type="sldNum" sz="quarter" idx="12"/>
          </p:nvPr>
        </p:nvSpPr>
        <p:spPr/>
        <p:txBody>
          <a:bodyPr/>
          <a:lstStyle/>
          <a:p>
            <a:fld id="{CDCECF00-8E69-4F8D-AF2E-BD18219ABB32}" type="slidenum">
              <a:rPr lang="en-NZ" smtClean="0"/>
              <a:t>‹#›</a:t>
            </a:fld>
            <a:endParaRPr lang="en-NZ"/>
          </a:p>
        </p:txBody>
      </p:sp>
    </p:spTree>
    <p:extLst>
      <p:ext uri="{BB962C8B-B14F-4D97-AF65-F5344CB8AC3E}">
        <p14:creationId xmlns:p14="http://schemas.microsoft.com/office/powerpoint/2010/main" val="74154317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45DC2AA-9F51-1CB0-B19A-FD239E72319D}"/>
              </a:ext>
            </a:extLst>
          </p:cNvPr>
          <p:cNvSpPr>
            <a:spLocks noGrp="1"/>
          </p:cNvSpPr>
          <p:nvPr>
            <p:ph type="dt" sz="half" idx="10"/>
          </p:nvPr>
        </p:nvSpPr>
        <p:spPr/>
        <p:txBody>
          <a:bodyPr/>
          <a:lstStyle/>
          <a:p>
            <a:fld id="{89EAB04D-218E-4515-90E8-69DA1A6E0DB5}" type="datetimeFigureOut">
              <a:rPr lang="en-NZ" smtClean="0"/>
              <a:t>13/02/2025</a:t>
            </a:fld>
            <a:endParaRPr lang="en-NZ"/>
          </a:p>
        </p:txBody>
      </p:sp>
      <p:sp>
        <p:nvSpPr>
          <p:cNvPr id="3" name="Footer Placeholder 2">
            <a:extLst>
              <a:ext uri="{FF2B5EF4-FFF2-40B4-BE49-F238E27FC236}">
                <a16:creationId xmlns:a16="http://schemas.microsoft.com/office/drawing/2014/main" id="{EC7BBD60-94A6-9045-E2A2-1043DDD0AD96}"/>
              </a:ext>
            </a:extLst>
          </p:cNvPr>
          <p:cNvSpPr>
            <a:spLocks noGrp="1"/>
          </p:cNvSpPr>
          <p:nvPr>
            <p:ph type="ftr" sz="quarter" idx="11"/>
          </p:nvPr>
        </p:nvSpPr>
        <p:spPr/>
        <p:txBody>
          <a:bodyPr/>
          <a:lstStyle/>
          <a:p>
            <a:endParaRPr lang="en-NZ"/>
          </a:p>
        </p:txBody>
      </p:sp>
      <p:sp>
        <p:nvSpPr>
          <p:cNvPr id="4" name="Slide Number Placeholder 3">
            <a:extLst>
              <a:ext uri="{FF2B5EF4-FFF2-40B4-BE49-F238E27FC236}">
                <a16:creationId xmlns:a16="http://schemas.microsoft.com/office/drawing/2014/main" id="{C6F1F6C7-82EF-3246-16DF-9B512284609A}"/>
              </a:ext>
            </a:extLst>
          </p:cNvPr>
          <p:cNvSpPr>
            <a:spLocks noGrp="1"/>
          </p:cNvSpPr>
          <p:nvPr>
            <p:ph type="sldNum" sz="quarter" idx="12"/>
          </p:nvPr>
        </p:nvSpPr>
        <p:spPr/>
        <p:txBody>
          <a:bodyPr/>
          <a:lstStyle/>
          <a:p>
            <a:fld id="{CDCECF00-8E69-4F8D-AF2E-BD18219ABB32}" type="slidenum">
              <a:rPr lang="en-NZ" smtClean="0"/>
              <a:t>‹#›</a:t>
            </a:fld>
            <a:endParaRPr lang="en-NZ"/>
          </a:p>
        </p:txBody>
      </p:sp>
    </p:spTree>
    <p:extLst>
      <p:ext uri="{BB962C8B-B14F-4D97-AF65-F5344CB8AC3E}">
        <p14:creationId xmlns:p14="http://schemas.microsoft.com/office/powerpoint/2010/main" val="21802661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55759C-CEB8-C820-4914-E863465F61D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NZ"/>
          </a:p>
        </p:txBody>
      </p:sp>
      <p:sp>
        <p:nvSpPr>
          <p:cNvPr id="3" name="Content Placeholder 2">
            <a:extLst>
              <a:ext uri="{FF2B5EF4-FFF2-40B4-BE49-F238E27FC236}">
                <a16:creationId xmlns:a16="http://schemas.microsoft.com/office/drawing/2014/main" id="{FE35F002-EF47-8787-5A0E-2550D33317C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4" name="Text Placeholder 3">
            <a:extLst>
              <a:ext uri="{FF2B5EF4-FFF2-40B4-BE49-F238E27FC236}">
                <a16:creationId xmlns:a16="http://schemas.microsoft.com/office/drawing/2014/main" id="{3E5499AB-1BD2-F249-F5CD-BF2712F9E2E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FBAF179-0D10-6253-CCE3-FD0B630EB241}"/>
              </a:ext>
            </a:extLst>
          </p:cNvPr>
          <p:cNvSpPr>
            <a:spLocks noGrp="1"/>
          </p:cNvSpPr>
          <p:nvPr>
            <p:ph type="dt" sz="half" idx="10"/>
          </p:nvPr>
        </p:nvSpPr>
        <p:spPr/>
        <p:txBody>
          <a:bodyPr/>
          <a:lstStyle/>
          <a:p>
            <a:fld id="{89EAB04D-218E-4515-90E8-69DA1A6E0DB5}" type="datetimeFigureOut">
              <a:rPr lang="en-NZ" smtClean="0"/>
              <a:t>13/02/2025</a:t>
            </a:fld>
            <a:endParaRPr lang="en-NZ"/>
          </a:p>
        </p:txBody>
      </p:sp>
      <p:sp>
        <p:nvSpPr>
          <p:cNvPr id="6" name="Footer Placeholder 5">
            <a:extLst>
              <a:ext uri="{FF2B5EF4-FFF2-40B4-BE49-F238E27FC236}">
                <a16:creationId xmlns:a16="http://schemas.microsoft.com/office/drawing/2014/main" id="{A7BBFB3F-B9A1-2649-BB47-81953740BAAE}"/>
              </a:ext>
            </a:extLst>
          </p:cNvPr>
          <p:cNvSpPr>
            <a:spLocks noGrp="1"/>
          </p:cNvSpPr>
          <p:nvPr>
            <p:ph type="ftr" sz="quarter" idx="11"/>
          </p:nvPr>
        </p:nvSpPr>
        <p:spPr/>
        <p:txBody>
          <a:bodyPr/>
          <a:lstStyle/>
          <a:p>
            <a:endParaRPr lang="en-NZ"/>
          </a:p>
        </p:txBody>
      </p:sp>
      <p:sp>
        <p:nvSpPr>
          <p:cNvPr id="7" name="Slide Number Placeholder 6">
            <a:extLst>
              <a:ext uri="{FF2B5EF4-FFF2-40B4-BE49-F238E27FC236}">
                <a16:creationId xmlns:a16="http://schemas.microsoft.com/office/drawing/2014/main" id="{87366C61-CA4B-A8B7-52B2-52A5E6FDB592}"/>
              </a:ext>
            </a:extLst>
          </p:cNvPr>
          <p:cNvSpPr>
            <a:spLocks noGrp="1"/>
          </p:cNvSpPr>
          <p:nvPr>
            <p:ph type="sldNum" sz="quarter" idx="12"/>
          </p:nvPr>
        </p:nvSpPr>
        <p:spPr/>
        <p:txBody>
          <a:bodyPr/>
          <a:lstStyle/>
          <a:p>
            <a:fld id="{CDCECF00-8E69-4F8D-AF2E-BD18219ABB32}" type="slidenum">
              <a:rPr lang="en-NZ" smtClean="0"/>
              <a:t>‹#›</a:t>
            </a:fld>
            <a:endParaRPr lang="en-NZ"/>
          </a:p>
        </p:txBody>
      </p:sp>
    </p:spTree>
    <p:extLst>
      <p:ext uri="{BB962C8B-B14F-4D97-AF65-F5344CB8AC3E}">
        <p14:creationId xmlns:p14="http://schemas.microsoft.com/office/powerpoint/2010/main" val="13765305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3732F9-BDAC-BD01-37B2-31F657F7874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NZ"/>
          </a:p>
        </p:txBody>
      </p:sp>
      <p:sp>
        <p:nvSpPr>
          <p:cNvPr id="3" name="Picture Placeholder 2">
            <a:extLst>
              <a:ext uri="{FF2B5EF4-FFF2-40B4-BE49-F238E27FC236}">
                <a16:creationId xmlns:a16="http://schemas.microsoft.com/office/drawing/2014/main" id="{741722FB-34ED-F01C-0F74-BF07EA68349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NZ"/>
          </a:p>
        </p:txBody>
      </p:sp>
      <p:sp>
        <p:nvSpPr>
          <p:cNvPr id="4" name="Text Placeholder 3">
            <a:extLst>
              <a:ext uri="{FF2B5EF4-FFF2-40B4-BE49-F238E27FC236}">
                <a16:creationId xmlns:a16="http://schemas.microsoft.com/office/drawing/2014/main" id="{5CDB569D-6612-4D7D-38A9-86B3D17BABF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C96426F-9053-2F0E-BC46-39F6BE1E4815}"/>
              </a:ext>
            </a:extLst>
          </p:cNvPr>
          <p:cNvSpPr>
            <a:spLocks noGrp="1"/>
          </p:cNvSpPr>
          <p:nvPr>
            <p:ph type="dt" sz="half" idx="10"/>
          </p:nvPr>
        </p:nvSpPr>
        <p:spPr/>
        <p:txBody>
          <a:bodyPr/>
          <a:lstStyle/>
          <a:p>
            <a:fld id="{89EAB04D-218E-4515-90E8-69DA1A6E0DB5}" type="datetimeFigureOut">
              <a:rPr lang="en-NZ" smtClean="0"/>
              <a:t>13/02/2025</a:t>
            </a:fld>
            <a:endParaRPr lang="en-NZ"/>
          </a:p>
        </p:txBody>
      </p:sp>
      <p:sp>
        <p:nvSpPr>
          <p:cNvPr id="6" name="Footer Placeholder 5">
            <a:extLst>
              <a:ext uri="{FF2B5EF4-FFF2-40B4-BE49-F238E27FC236}">
                <a16:creationId xmlns:a16="http://schemas.microsoft.com/office/drawing/2014/main" id="{396B356D-189E-B857-7554-614DA2B3825A}"/>
              </a:ext>
            </a:extLst>
          </p:cNvPr>
          <p:cNvSpPr>
            <a:spLocks noGrp="1"/>
          </p:cNvSpPr>
          <p:nvPr>
            <p:ph type="ftr" sz="quarter" idx="11"/>
          </p:nvPr>
        </p:nvSpPr>
        <p:spPr/>
        <p:txBody>
          <a:bodyPr/>
          <a:lstStyle/>
          <a:p>
            <a:endParaRPr lang="en-NZ"/>
          </a:p>
        </p:txBody>
      </p:sp>
      <p:sp>
        <p:nvSpPr>
          <p:cNvPr id="7" name="Slide Number Placeholder 6">
            <a:extLst>
              <a:ext uri="{FF2B5EF4-FFF2-40B4-BE49-F238E27FC236}">
                <a16:creationId xmlns:a16="http://schemas.microsoft.com/office/drawing/2014/main" id="{36F759B3-0A91-A2B3-5370-84FFBB0BC170}"/>
              </a:ext>
            </a:extLst>
          </p:cNvPr>
          <p:cNvSpPr>
            <a:spLocks noGrp="1"/>
          </p:cNvSpPr>
          <p:nvPr>
            <p:ph type="sldNum" sz="quarter" idx="12"/>
          </p:nvPr>
        </p:nvSpPr>
        <p:spPr/>
        <p:txBody>
          <a:bodyPr/>
          <a:lstStyle/>
          <a:p>
            <a:fld id="{CDCECF00-8E69-4F8D-AF2E-BD18219ABB32}" type="slidenum">
              <a:rPr lang="en-NZ" smtClean="0"/>
              <a:t>‹#›</a:t>
            </a:fld>
            <a:endParaRPr lang="en-NZ"/>
          </a:p>
        </p:txBody>
      </p:sp>
    </p:spTree>
    <p:extLst>
      <p:ext uri="{BB962C8B-B14F-4D97-AF65-F5344CB8AC3E}">
        <p14:creationId xmlns:p14="http://schemas.microsoft.com/office/powerpoint/2010/main" val="105172673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14.xml"/><Relationship Id="rId7" Type="http://schemas.openxmlformats.org/officeDocument/2006/relationships/image" Target="../media/image2.png"/><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image" Target="../media/image1.png"/><Relationship Id="rId5" Type="http://schemas.openxmlformats.org/officeDocument/2006/relationships/theme" Target="../theme/theme2.xml"/><Relationship Id="rId4" Type="http://schemas.openxmlformats.org/officeDocument/2006/relationships/slideLayout" Target="../slideLayouts/slideLayout1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C0150777-CDA2-0E07-9F8F-AB1A4813D83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NZ"/>
          </a:p>
        </p:txBody>
      </p:sp>
      <p:sp>
        <p:nvSpPr>
          <p:cNvPr id="3" name="Text Placeholder 2">
            <a:extLst>
              <a:ext uri="{FF2B5EF4-FFF2-40B4-BE49-F238E27FC236}">
                <a16:creationId xmlns:a16="http://schemas.microsoft.com/office/drawing/2014/main" id="{74F4E32D-7F55-8B2A-8999-DA1D4AFE410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NZ"/>
          </a:p>
        </p:txBody>
      </p:sp>
      <p:sp>
        <p:nvSpPr>
          <p:cNvPr id="4" name="Date Placeholder 3">
            <a:extLst>
              <a:ext uri="{FF2B5EF4-FFF2-40B4-BE49-F238E27FC236}">
                <a16:creationId xmlns:a16="http://schemas.microsoft.com/office/drawing/2014/main" id="{BF44E93A-D8E9-67E2-4D0A-95A14ED67A3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9EAB04D-218E-4515-90E8-69DA1A6E0DB5}" type="datetimeFigureOut">
              <a:rPr lang="en-NZ" smtClean="0"/>
              <a:t>13/02/2025</a:t>
            </a:fld>
            <a:endParaRPr lang="en-NZ"/>
          </a:p>
        </p:txBody>
      </p:sp>
      <p:sp>
        <p:nvSpPr>
          <p:cNvPr id="5" name="Footer Placeholder 4">
            <a:extLst>
              <a:ext uri="{FF2B5EF4-FFF2-40B4-BE49-F238E27FC236}">
                <a16:creationId xmlns:a16="http://schemas.microsoft.com/office/drawing/2014/main" id="{45EFE047-F7F6-755F-CCA0-DEFA84F62C4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NZ"/>
          </a:p>
        </p:txBody>
      </p:sp>
      <p:sp>
        <p:nvSpPr>
          <p:cNvPr id="6" name="Slide Number Placeholder 5">
            <a:extLst>
              <a:ext uri="{FF2B5EF4-FFF2-40B4-BE49-F238E27FC236}">
                <a16:creationId xmlns:a16="http://schemas.microsoft.com/office/drawing/2014/main" id="{F393F86A-D48B-594E-838D-270F04EEA91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DCECF00-8E69-4F8D-AF2E-BD18219ABB32}" type="slidenum">
              <a:rPr lang="en-NZ" smtClean="0"/>
              <a:t>‹#›</a:t>
            </a:fld>
            <a:endParaRPr lang="en-NZ"/>
          </a:p>
        </p:txBody>
      </p:sp>
    </p:spTree>
    <p:extLst>
      <p:ext uri="{BB962C8B-B14F-4D97-AF65-F5344CB8AC3E}">
        <p14:creationId xmlns:p14="http://schemas.microsoft.com/office/powerpoint/2010/main" val="251954329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838200" y="6356351"/>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fr-FR"/>
          </a:p>
        </p:txBody>
      </p:sp>
      <p:sp>
        <p:nvSpPr>
          <p:cNvPr id="5" name="Footer Placeholder 4"/>
          <p:cNvSpPr>
            <a:spLocks noGrp="1"/>
          </p:cNvSpPr>
          <p:nvPr>
            <p:ph type="ftr" sz="quarter" idx="3"/>
          </p:nvPr>
        </p:nvSpPr>
        <p:spPr>
          <a:xfrm>
            <a:off x="4038600" y="6356351"/>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Slide Number Placeholder 5"/>
          <p:cNvSpPr>
            <a:spLocks noGrp="1"/>
          </p:cNvSpPr>
          <p:nvPr>
            <p:ph type="sldNum" sz="quarter" idx="4"/>
          </p:nvPr>
        </p:nvSpPr>
        <p:spPr>
          <a:xfrm>
            <a:off x="8610600" y="6356351"/>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F397117-F3A1-41B5-B5A5-0FD5A7D43CA4}" type="slidenum">
              <a:rPr lang="fr-FR" smtClean="0"/>
              <a:t>‹#›</a:t>
            </a:fld>
            <a:endParaRPr lang="fr-FR"/>
          </a:p>
        </p:txBody>
      </p:sp>
      <p:pic>
        <p:nvPicPr>
          <p:cNvPr id="9" name="Picture 8"/>
          <p:cNvPicPr>
            <a:picLocks noChangeAspect="1"/>
          </p:cNvPicPr>
          <p:nvPr userDrawn="1"/>
        </p:nvPicPr>
        <p:blipFill>
          <a:blip r:embed="rId6" cstate="print">
            <a:extLst>
              <a:ext uri="{28A0092B-C50C-407E-A947-70E740481C1C}">
                <a14:useLocalDpi xmlns:a14="http://schemas.microsoft.com/office/drawing/2010/main"/>
              </a:ext>
            </a:extLst>
          </a:blip>
          <a:stretch>
            <a:fillRect/>
          </a:stretch>
        </p:blipFill>
        <p:spPr>
          <a:xfrm>
            <a:off x="10071545" y="216363"/>
            <a:ext cx="1999700" cy="951923"/>
          </a:xfrm>
          <a:prstGeom prst="rect">
            <a:avLst/>
          </a:prstGeom>
        </p:spPr>
      </p:pic>
      <p:sp>
        <p:nvSpPr>
          <p:cNvPr id="10" name="Rectangle"/>
          <p:cNvSpPr/>
          <p:nvPr userDrawn="1"/>
        </p:nvSpPr>
        <p:spPr>
          <a:xfrm rot="5400000">
            <a:off x="1721007" y="3812569"/>
            <a:ext cx="1639615" cy="110484"/>
          </a:xfrm>
          <a:prstGeom prst="rect">
            <a:avLst/>
          </a:prstGeom>
          <a:solidFill>
            <a:schemeClr val="bg1"/>
          </a:solidFill>
          <a:ln w="12700">
            <a:miter lim="400000"/>
          </a:ln>
        </p:spPr>
        <p:txBody>
          <a:bodyPr lIns="65023" tIns="65023" rIns="65023" bIns="65023" anchor="ctr"/>
          <a:lstStyle/>
          <a:p>
            <a:pPr>
              <a:defRPr>
                <a:solidFill>
                  <a:srgbClr val="3C3C3C"/>
                </a:solidFill>
              </a:defRPr>
            </a:pPr>
            <a:endParaRPr sz="1000"/>
          </a:p>
        </p:txBody>
      </p:sp>
      <p:sp>
        <p:nvSpPr>
          <p:cNvPr id="11" name="Rectangle 10"/>
          <p:cNvSpPr/>
          <p:nvPr userDrawn="1"/>
        </p:nvSpPr>
        <p:spPr>
          <a:xfrm>
            <a:off x="0" y="-7428"/>
            <a:ext cx="12192000" cy="6858000"/>
          </a:xfrm>
          <a:prstGeom prst="rect">
            <a:avLst/>
          </a:prstGeom>
          <a:solidFill>
            <a:srgbClr val="0069B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000"/>
          </a:p>
        </p:txBody>
      </p:sp>
      <p:sp>
        <p:nvSpPr>
          <p:cNvPr id="12" name="Rectangle">
            <a:extLst>
              <a:ext uri="{FF2B5EF4-FFF2-40B4-BE49-F238E27FC236}">
                <a16:creationId xmlns:a16="http://schemas.microsoft.com/office/drawing/2014/main" id="{21257D7F-3656-47C9-B5F0-D20A647BD6E3}"/>
              </a:ext>
            </a:extLst>
          </p:cNvPr>
          <p:cNvSpPr/>
          <p:nvPr userDrawn="1"/>
        </p:nvSpPr>
        <p:spPr>
          <a:xfrm rot="5400000">
            <a:off x="4884290" y="3379882"/>
            <a:ext cx="2423423" cy="98239"/>
          </a:xfrm>
          <a:prstGeom prst="rect">
            <a:avLst/>
          </a:prstGeom>
          <a:solidFill>
            <a:schemeClr val="bg1"/>
          </a:solidFill>
          <a:ln w="12700">
            <a:miter lim="400000"/>
          </a:ln>
        </p:spPr>
        <p:txBody>
          <a:bodyPr lIns="65023" tIns="65023" rIns="65023" bIns="65023" anchor="ctr"/>
          <a:lstStyle/>
          <a:p>
            <a:pPr>
              <a:defRPr>
                <a:solidFill>
                  <a:srgbClr val="3C3C3C"/>
                </a:solidFill>
              </a:defRPr>
            </a:pPr>
            <a:endParaRPr sz="1000"/>
          </a:p>
        </p:txBody>
      </p:sp>
      <p:pic>
        <p:nvPicPr>
          <p:cNvPr id="2" name="Picture 1">
            <a:extLst>
              <a:ext uri="{FF2B5EF4-FFF2-40B4-BE49-F238E27FC236}">
                <a16:creationId xmlns:a16="http://schemas.microsoft.com/office/drawing/2014/main" id="{DF983F3D-55AB-9F63-24E2-89F0ECD44AB5}"/>
              </a:ext>
            </a:extLst>
          </p:cNvPr>
          <p:cNvPicPr>
            <a:picLocks noChangeAspect="1"/>
          </p:cNvPicPr>
          <p:nvPr userDrawn="1"/>
        </p:nvPicPr>
        <p:blipFill>
          <a:blip r:embed="rId7" cstate="print">
            <a:extLst>
              <a:ext uri="{28A0092B-C50C-407E-A947-70E740481C1C}">
                <a14:useLocalDpi xmlns:a14="http://schemas.microsoft.com/office/drawing/2010/main"/>
              </a:ext>
            </a:extLst>
          </a:blip>
          <a:stretch>
            <a:fillRect/>
          </a:stretch>
        </p:blipFill>
        <p:spPr>
          <a:xfrm>
            <a:off x="1545777" y="2016423"/>
            <a:ext cx="2914542" cy="2800246"/>
          </a:xfrm>
          <a:prstGeom prst="rect">
            <a:avLst/>
          </a:prstGeom>
        </p:spPr>
      </p:pic>
    </p:spTree>
    <p:extLst>
      <p:ext uri="{BB962C8B-B14F-4D97-AF65-F5344CB8AC3E}">
        <p14:creationId xmlns:p14="http://schemas.microsoft.com/office/powerpoint/2010/main" val="3258720670"/>
      </p:ext>
    </p:extLst>
  </p:cSld>
  <p:clrMap bg1="lt1" tx1="dk1" bg2="lt2" tx2="dk2" accent1="accent1" accent2="accent2" accent3="accent3" accent4="accent4" accent5="accent5" accent6="accent6" hlink="hlink" folHlink="folHlink"/>
  <p:sldLayoutIdLst>
    <p:sldLayoutId id="2147483676" r:id="rId1"/>
    <p:sldLayoutId id="2147483677" r:id="rId2"/>
    <p:sldLayoutId id="2147483679" r:id="rId3"/>
    <p:sldLayoutId id="2147483680" r:id="rId4"/>
  </p:sldLayoutIdLst>
  <p:hf sldNum="0" hdr="0" ftr="0" dt="0"/>
  <p:txStyles>
    <p:titleStyle>
      <a:lvl1pPr algn="l" defTabSz="914377"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594" indent="-228594" algn="l" defTabSz="914377"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783" indent="-228594" algn="l" defTabSz="914377"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2971" indent="-228594" algn="l" defTabSz="914377"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160"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349"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537"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726"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914"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103"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377" rtl="0" eaLnBrk="1" latinLnBrk="0" hangingPunct="1">
        <a:defRPr sz="1800" kern="1200">
          <a:solidFill>
            <a:schemeClr val="tx1"/>
          </a:solidFill>
          <a:latin typeface="+mn-lt"/>
          <a:ea typeface="+mn-ea"/>
          <a:cs typeface="+mn-cs"/>
        </a:defRPr>
      </a:lvl1pPr>
      <a:lvl2pPr marL="457189" algn="l" defTabSz="914377" rtl="0" eaLnBrk="1" latinLnBrk="0" hangingPunct="1">
        <a:defRPr sz="1800" kern="1200">
          <a:solidFill>
            <a:schemeClr val="tx1"/>
          </a:solidFill>
          <a:latin typeface="+mn-lt"/>
          <a:ea typeface="+mn-ea"/>
          <a:cs typeface="+mn-cs"/>
        </a:defRPr>
      </a:lvl2pPr>
      <a:lvl3pPr marL="914377" algn="l" defTabSz="914377" rtl="0" eaLnBrk="1" latinLnBrk="0" hangingPunct="1">
        <a:defRPr sz="1800" kern="1200">
          <a:solidFill>
            <a:schemeClr val="tx1"/>
          </a:solidFill>
          <a:latin typeface="+mn-lt"/>
          <a:ea typeface="+mn-ea"/>
          <a:cs typeface="+mn-cs"/>
        </a:defRPr>
      </a:lvl3pPr>
      <a:lvl4pPr marL="1371566" algn="l" defTabSz="914377" rtl="0" eaLnBrk="1" latinLnBrk="0" hangingPunct="1">
        <a:defRPr sz="1800" kern="1200">
          <a:solidFill>
            <a:schemeClr val="tx1"/>
          </a:solidFill>
          <a:latin typeface="+mn-lt"/>
          <a:ea typeface="+mn-ea"/>
          <a:cs typeface="+mn-cs"/>
        </a:defRPr>
      </a:lvl4pPr>
      <a:lvl5pPr marL="1828754" algn="l" defTabSz="914377" rtl="0" eaLnBrk="1" latinLnBrk="0" hangingPunct="1">
        <a:defRPr sz="1800" kern="1200">
          <a:solidFill>
            <a:schemeClr val="tx1"/>
          </a:solidFill>
          <a:latin typeface="+mn-lt"/>
          <a:ea typeface="+mn-ea"/>
          <a:cs typeface="+mn-cs"/>
        </a:defRPr>
      </a:lvl5pPr>
      <a:lvl6pPr marL="2285943" algn="l" defTabSz="914377" rtl="0" eaLnBrk="1" latinLnBrk="0" hangingPunct="1">
        <a:defRPr sz="1800" kern="1200">
          <a:solidFill>
            <a:schemeClr val="tx1"/>
          </a:solidFill>
          <a:latin typeface="+mn-lt"/>
          <a:ea typeface="+mn-ea"/>
          <a:cs typeface="+mn-cs"/>
        </a:defRPr>
      </a:lvl6pPr>
      <a:lvl7pPr marL="2743131" algn="l" defTabSz="914377" rtl="0" eaLnBrk="1" latinLnBrk="0" hangingPunct="1">
        <a:defRPr sz="1800" kern="1200">
          <a:solidFill>
            <a:schemeClr val="tx1"/>
          </a:solidFill>
          <a:latin typeface="+mn-lt"/>
          <a:ea typeface="+mn-ea"/>
          <a:cs typeface="+mn-cs"/>
        </a:defRPr>
      </a:lvl7pPr>
      <a:lvl8pPr marL="3200320" algn="l" defTabSz="914377" rtl="0" eaLnBrk="1" latinLnBrk="0" hangingPunct="1">
        <a:defRPr sz="1800" kern="1200">
          <a:solidFill>
            <a:schemeClr val="tx1"/>
          </a:solidFill>
          <a:latin typeface="+mn-lt"/>
          <a:ea typeface="+mn-ea"/>
          <a:cs typeface="+mn-cs"/>
        </a:defRPr>
      </a:lvl8pPr>
      <a:lvl9pPr marL="3657509" algn="l" defTabSz="914377"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5.png"/><Relationship Id="rId1" Type="http://schemas.openxmlformats.org/officeDocument/2006/relationships/slideLayout" Target="../slideLayouts/slideLayout7.xml"/><Relationship Id="rId4" Type="http://schemas.microsoft.com/office/2007/relationships/hdphoto" Target="../media/hdphoto1.wdp"/></Relationships>
</file>

<file path=ppt/slides/_rels/slide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xml"/><Relationship Id="rId1" Type="http://schemas.openxmlformats.org/officeDocument/2006/relationships/slideLayout" Target="../slideLayouts/slideLayout7.xml"/><Relationship Id="rId4" Type="http://schemas.openxmlformats.org/officeDocument/2006/relationships/image" Target="../media/image6.jpeg"/></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xml"/><Relationship Id="rId1" Type="http://schemas.openxmlformats.org/officeDocument/2006/relationships/slideLayout" Target="../slideLayouts/slideLayout7.xml"/><Relationship Id="rId4" Type="http://schemas.openxmlformats.org/officeDocument/2006/relationships/image" Target="../media/image6.jpeg"/></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0" name="Group 9">
            <a:extLst>
              <a:ext uri="{FF2B5EF4-FFF2-40B4-BE49-F238E27FC236}">
                <a16:creationId xmlns:a16="http://schemas.microsoft.com/office/drawing/2014/main" id="{D3AA867B-115E-5FC1-F0E1-6B3A44124464}"/>
              </a:ext>
            </a:extLst>
          </p:cNvPr>
          <p:cNvGrpSpPr/>
          <p:nvPr/>
        </p:nvGrpSpPr>
        <p:grpSpPr>
          <a:xfrm>
            <a:off x="-131135" y="0"/>
            <a:ext cx="12323135" cy="7474688"/>
            <a:chOff x="0" y="0"/>
            <a:chExt cx="12323135" cy="307777"/>
          </a:xfrm>
        </p:grpSpPr>
        <p:sp>
          <p:nvSpPr>
            <p:cNvPr id="11" name="Rectangle 10">
              <a:extLst>
                <a:ext uri="{FF2B5EF4-FFF2-40B4-BE49-F238E27FC236}">
                  <a16:creationId xmlns:a16="http://schemas.microsoft.com/office/drawing/2014/main" id="{BE36272F-772F-2713-5943-B56F7580B176}"/>
                </a:ext>
              </a:extLst>
            </p:cNvPr>
            <p:cNvSpPr/>
            <p:nvPr/>
          </p:nvSpPr>
          <p:spPr>
            <a:xfrm>
              <a:off x="0" y="0"/>
              <a:ext cx="12323135" cy="307777"/>
            </a:xfrm>
            <a:prstGeom prst="rect">
              <a:avLst/>
            </a:prstGeom>
            <a:solidFill>
              <a:srgbClr val="0961A9"/>
            </a:solidFill>
            <a:ln>
              <a:solidFill>
                <a:srgbClr val="0961A9"/>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12" name="TextBox 11">
              <a:extLst>
                <a:ext uri="{FF2B5EF4-FFF2-40B4-BE49-F238E27FC236}">
                  <a16:creationId xmlns:a16="http://schemas.microsoft.com/office/drawing/2014/main" id="{A69F35E7-2314-3811-2B8B-CBA3623C0812}"/>
                </a:ext>
              </a:extLst>
            </p:cNvPr>
            <p:cNvSpPr txBox="1"/>
            <p:nvPr/>
          </p:nvSpPr>
          <p:spPr>
            <a:xfrm>
              <a:off x="9703817" y="0"/>
              <a:ext cx="2488182" cy="12673"/>
            </a:xfrm>
            <a:prstGeom prst="rect">
              <a:avLst/>
            </a:prstGeom>
            <a:noFill/>
          </p:spPr>
          <p:txBody>
            <a:bodyPr wrap="none" rtlCol="0">
              <a:spAutoFit/>
            </a:bodyPr>
            <a:lstStyle/>
            <a:p>
              <a:pPr algn="r"/>
              <a:r>
                <a:rPr lang="mi-NZ" sz="1400" b="1" dirty="0">
                  <a:solidFill>
                    <a:schemeClr val="bg1"/>
                  </a:solidFill>
                  <a:latin typeface="Aptos Black" panose="020F0502020204030204" pitchFamily="34" charset="0"/>
                </a:rPr>
                <a:t>TOWS TTDMP Meeting 2025</a:t>
              </a:r>
              <a:endParaRPr lang="en-NZ" sz="1400" b="1" dirty="0">
                <a:solidFill>
                  <a:schemeClr val="bg1"/>
                </a:solidFill>
                <a:latin typeface="Aptos Black" panose="020F0502020204030204" pitchFamily="34" charset="0"/>
              </a:endParaRPr>
            </a:p>
          </p:txBody>
        </p:sp>
      </p:grpSp>
      <p:pic>
        <p:nvPicPr>
          <p:cNvPr id="5" name="Picture 4" descr="A blue and white logo&#10;&#10;Description automatically generated">
            <a:extLst>
              <a:ext uri="{FF2B5EF4-FFF2-40B4-BE49-F238E27FC236}">
                <a16:creationId xmlns:a16="http://schemas.microsoft.com/office/drawing/2014/main" id="{AB8FBE76-A096-B739-3E29-3980027E8B0A}"/>
              </a:ext>
            </a:extLst>
          </p:cNvPr>
          <p:cNvPicPr>
            <a:picLocks noChangeAspect="1"/>
          </p:cNvPicPr>
          <p:nvPr/>
        </p:nvPicPr>
        <p:blipFill rotWithShape="1">
          <a:blip r:embed="rId3" cstate="print">
            <a:duotone>
              <a:schemeClr val="bg2">
                <a:shade val="45000"/>
                <a:satMod val="135000"/>
              </a:schemeClr>
              <a:prstClr val="white"/>
            </a:duotone>
            <a:extLst>
              <a:ext uri="{28A0092B-C50C-407E-A947-70E740481C1C}">
                <a14:useLocalDpi xmlns:a14="http://schemas.microsoft.com/office/drawing/2010/main"/>
              </a:ext>
            </a:extLst>
          </a:blip>
          <a:srcRect/>
          <a:stretch/>
        </p:blipFill>
        <p:spPr>
          <a:xfrm>
            <a:off x="-1110560" y="4638722"/>
            <a:ext cx="6270171" cy="2495725"/>
          </a:xfrm>
          <a:prstGeom prst="rect">
            <a:avLst/>
          </a:prstGeom>
        </p:spPr>
      </p:pic>
      <p:sp>
        <p:nvSpPr>
          <p:cNvPr id="2" name="TextBox 1">
            <a:extLst>
              <a:ext uri="{FF2B5EF4-FFF2-40B4-BE49-F238E27FC236}">
                <a16:creationId xmlns:a16="http://schemas.microsoft.com/office/drawing/2014/main" id="{B075B67B-A456-D892-D22A-C73182CAABE9}"/>
              </a:ext>
            </a:extLst>
          </p:cNvPr>
          <p:cNvSpPr txBox="1"/>
          <p:nvPr/>
        </p:nvSpPr>
        <p:spPr>
          <a:xfrm>
            <a:off x="599309" y="2097015"/>
            <a:ext cx="10673050" cy="1938992"/>
          </a:xfrm>
          <a:prstGeom prst="rect">
            <a:avLst/>
          </a:prstGeom>
          <a:noFill/>
        </p:spPr>
        <p:txBody>
          <a:bodyPr wrap="none" rtlCol="0">
            <a:spAutoFit/>
          </a:bodyPr>
          <a:lstStyle/>
          <a:p>
            <a:pPr algn="ctr"/>
            <a:r>
              <a:rPr lang="mi-NZ" sz="6000" b="1" dirty="0">
                <a:solidFill>
                  <a:schemeClr val="bg1"/>
                </a:solidFill>
                <a:latin typeface="Aptos Black" panose="020F0502020204030204" pitchFamily="34" charset="0"/>
              </a:rPr>
              <a:t>Tsunami </a:t>
            </a:r>
            <a:r>
              <a:rPr lang="mi-NZ" sz="6000" b="1" dirty="0" err="1">
                <a:solidFill>
                  <a:schemeClr val="bg1"/>
                </a:solidFill>
                <a:latin typeface="Aptos Black" panose="020F0502020204030204" pitchFamily="34" charset="0"/>
              </a:rPr>
              <a:t>Ready</a:t>
            </a:r>
            <a:r>
              <a:rPr lang="mi-NZ" sz="6000" b="1" dirty="0">
                <a:solidFill>
                  <a:schemeClr val="bg1"/>
                </a:solidFill>
                <a:latin typeface="Aptos Black" panose="020F0502020204030204" pitchFamily="34" charset="0"/>
              </a:rPr>
              <a:t> ‘</a:t>
            </a:r>
            <a:r>
              <a:rPr lang="mi-NZ" sz="6000" b="1" dirty="0" err="1">
                <a:solidFill>
                  <a:schemeClr val="bg1"/>
                </a:solidFill>
                <a:latin typeface="Aptos Black" panose="020F0502020204030204" pitchFamily="34" charset="0"/>
              </a:rPr>
              <a:t>Equivalency</a:t>
            </a:r>
            <a:r>
              <a:rPr lang="mi-NZ" sz="6000" b="1" dirty="0">
                <a:solidFill>
                  <a:schemeClr val="bg1"/>
                </a:solidFill>
                <a:latin typeface="Aptos Black" panose="020F0502020204030204" pitchFamily="34" charset="0"/>
              </a:rPr>
              <a:t>’</a:t>
            </a:r>
          </a:p>
          <a:p>
            <a:pPr algn="ctr"/>
            <a:r>
              <a:rPr lang="mi-NZ" sz="6000" b="1" dirty="0" err="1">
                <a:solidFill>
                  <a:schemeClr val="bg1"/>
                </a:solidFill>
                <a:latin typeface="Aptos Black" panose="020F0502020204030204" pitchFamily="34" charset="0"/>
              </a:rPr>
              <a:t>In</a:t>
            </a:r>
            <a:r>
              <a:rPr lang="mi-NZ" sz="6000" b="1" dirty="0">
                <a:solidFill>
                  <a:schemeClr val="bg1"/>
                </a:solidFill>
                <a:latin typeface="Aptos Black" panose="020F0502020204030204" pitchFamily="34" charset="0"/>
              </a:rPr>
              <a:t> </a:t>
            </a:r>
            <a:r>
              <a:rPr lang="mi-NZ" sz="6000" b="1" dirty="0" err="1">
                <a:solidFill>
                  <a:schemeClr val="bg1"/>
                </a:solidFill>
                <a:latin typeface="Aptos Black" panose="020F0502020204030204" pitchFamily="34" charset="0"/>
              </a:rPr>
              <a:t>the</a:t>
            </a:r>
            <a:r>
              <a:rPr lang="mi-NZ" sz="6000" b="1" dirty="0">
                <a:solidFill>
                  <a:schemeClr val="bg1"/>
                </a:solidFill>
                <a:latin typeface="Aptos Black" panose="020F0502020204030204" pitchFamily="34" charset="0"/>
              </a:rPr>
              <a:t> </a:t>
            </a:r>
            <a:r>
              <a:rPr lang="mi-NZ" sz="6000" b="1" dirty="0" err="1">
                <a:solidFill>
                  <a:schemeClr val="bg1"/>
                </a:solidFill>
                <a:latin typeface="Aptos Black" panose="020F0502020204030204" pitchFamily="34" charset="0"/>
              </a:rPr>
              <a:t>Pacific</a:t>
            </a:r>
            <a:r>
              <a:rPr lang="mi-NZ" sz="6000" b="1" dirty="0">
                <a:solidFill>
                  <a:schemeClr val="bg1"/>
                </a:solidFill>
                <a:latin typeface="Aptos Black" panose="020F0502020204030204" pitchFamily="34" charset="0"/>
              </a:rPr>
              <a:t> </a:t>
            </a:r>
            <a:endParaRPr lang="en-NZ" sz="6000" b="1" dirty="0">
              <a:solidFill>
                <a:schemeClr val="bg1"/>
              </a:solidFill>
              <a:latin typeface="Aptos Black" panose="020F0502020204030204" pitchFamily="34" charset="0"/>
            </a:endParaRPr>
          </a:p>
        </p:txBody>
      </p:sp>
      <p:sp>
        <p:nvSpPr>
          <p:cNvPr id="4" name="TextBox 3">
            <a:extLst>
              <a:ext uri="{FF2B5EF4-FFF2-40B4-BE49-F238E27FC236}">
                <a16:creationId xmlns:a16="http://schemas.microsoft.com/office/drawing/2014/main" id="{3C4A8378-8E45-7F3D-0772-0F447E8BC9E5}"/>
              </a:ext>
            </a:extLst>
          </p:cNvPr>
          <p:cNvSpPr txBox="1"/>
          <p:nvPr/>
        </p:nvSpPr>
        <p:spPr>
          <a:xfrm>
            <a:off x="-65568" y="1064380"/>
            <a:ext cx="12257568" cy="769441"/>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mi-NZ" sz="3200" b="0" i="0" u="none" strike="noStrike" kern="1200" cap="none" spc="0" normalizeH="0" baseline="0" noProof="0" dirty="0">
              <a:ln>
                <a:noFill/>
              </a:ln>
              <a:solidFill>
                <a:srgbClr val="FFFF00"/>
              </a:solidFill>
              <a:effectLst/>
              <a:uLnTx/>
              <a:uFillTx/>
              <a:latin typeface="Aptos ExtraBold" panose="020B0004020202020204" pitchFamily="34" charset="0"/>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mi-NZ" sz="1200" b="0" i="0" u="none" strike="noStrike" kern="1200" cap="none" spc="0" normalizeH="0" baseline="0" noProof="0" dirty="0">
              <a:ln>
                <a:noFill/>
              </a:ln>
              <a:solidFill>
                <a:srgbClr val="FFFF00"/>
              </a:solidFill>
              <a:effectLst/>
              <a:uLnTx/>
              <a:uFillTx/>
              <a:latin typeface="Aptos ExtraBold" panose="020B0004020202020204" pitchFamily="34" charset="0"/>
              <a:ea typeface="+mn-ea"/>
              <a:cs typeface="+mn-cs"/>
            </a:endParaRPr>
          </a:p>
        </p:txBody>
      </p:sp>
      <p:sp>
        <p:nvSpPr>
          <p:cNvPr id="6" name="TextBox 5">
            <a:extLst>
              <a:ext uri="{FF2B5EF4-FFF2-40B4-BE49-F238E27FC236}">
                <a16:creationId xmlns:a16="http://schemas.microsoft.com/office/drawing/2014/main" id="{875A9050-0E1A-A0EE-134E-314FC47EB396}"/>
              </a:ext>
            </a:extLst>
          </p:cNvPr>
          <p:cNvSpPr txBox="1"/>
          <p:nvPr/>
        </p:nvSpPr>
        <p:spPr>
          <a:xfrm>
            <a:off x="6868873" y="5934670"/>
            <a:ext cx="5191991" cy="923330"/>
          </a:xfrm>
          <a:prstGeom prst="rect">
            <a:avLst/>
          </a:prstGeom>
          <a:noFill/>
        </p:spPr>
        <p:txBody>
          <a:bodyPr wrap="square">
            <a:spAutoFit/>
          </a:bodyPr>
          <a:lstStyle/>
          <a:p>
            <a:pPr algn="r"/>
            <a:r>
              <a:rPr kumimoji="0" lang="mi-NZ" sz="1800" b="0" i="0" u="none" strike="noStrike" kern="1200" cap="none" spc="0" normalizeH="0" baseline="0" noProof="0" dirty="0" err="1">
                <a:ln>
                  <a:noFill/>
                </a:ln>
                <a:solidFill>
                  <a:srgbClr val="FFFF00"/>
                </a:solidFill>
                <a:effectLst/>
                <a:uLnTx/>
                <a:uFillTx/>
                <a:latin typeface="Aptos ExtraBold" panose="020B0004020202020204" pitchFamily="34" charset="0"/>
                <a:ea typeface="+mn-ea"/>
                <a:cs typeface="+mn-cs"/>
              </a:rPr>
              <a:t>Task</a:t>
            </a:r>
            <a:r>
              <a:rPr kumimoji="0" lang="mi-NZ" sz="1800" b="0" i="0" u="none" strike="noStrike" kern="1200" cap="none" spc="0" normalizeH="0" baseline="0" noProof="0" dirty="0">
                <a:ln>
                  <a:noFill/>
                </a:ln>
                <a:solidFill>
                  <a:srgbClr val="FFFF00"/>
                </a:solidFill>
                <a:effectLst/>
                <a:uLnTx/>
                <a:uFillTx/>
                <a:latin typeface="Aptos ExtraBold" panose="020B0004020202020204" pitchFamily="34" charset="0"/>
                <a:ea typeface="+mn-ea"/>
                <a:cs typeface="+mn-cs"/>
              </a:rPr>
              <a:t> Team </a:t>
            </a:r>
            <a:r>
              <a:rPr lang="mi-NZ" dirty="0">
                <a:solidFill>
                  <a:srgbClr val="FFFF00"/>
                </a:solidFill>
                <a:latin typeface="Aptos ExtraBold" panose="020B0004020202020204" pitchFamily="34" charset="0"/>
              </a:rPr>
              <a:t>Tsunami </a:t>
            </a:r>
            <a:r>
              <a:rPr lang="mi-NZ" dirty="0" err="1">
                <a:solidFill>
                  <a:srgbClr val="FFFF00"/>
                </a:solidFill>
                <a:latin typeface="Aptos ExtraBold" panose="020B0004020202020204" pitchFamily="34" charset="0"/>
              </a:rPr>
              <a:t>Ready</a:t>
            </a:r>
            <a:r>
              <a:rPr lang="mi-NZ" dirty="0">
                <a:solidFill>
                  <a:srgbClr val="FFFF00"/>
                </a:solidFill>
                <a:latin typeface="Aptos ExtraBold" panose="020B0004020202020204" pitchFamily="34" charset="0"/>
              </a:rPr>
              <a:t> </a:t>
            </a:r>
            <a:r>
              <a:rPr lang="mi-NZ" dirty="0" err="1">
                <a:solidFill>
                  <a:srgbClr val="FFFF00"/>
                </a:solidFill>
                <a:latin typeface="Aptos ExtraBold" panose="020B0004020202020204" pitchFamily="34" charset="0"/>
              </a:rPr>
              <a:t>Co</a:t>
            </a:r>
            <a:r>
              <a:rPr lang="mi-NZ" dirty="0">
                <a:solidFill>
                  <a:srgbClr val="FFFF00"/>
                </a:solidFill>
                <a:latin typeface="Aptos ExtraBold" panose="020B0004020202020204" pitchFamily="34" charset="0"/>
              </a:rPr>
              <a:t> </a:t>
            </a:r>
            <a:r>
              <a:rPr lang="mi-NZ" dirty="0" err="1">
                <a:solidFill>
                  <a:srgbClr val="FFFF00"/>
                </a:solidFill>
                <a:latin typeface="Aptos ExtraBold" panose="020B0004020202020204" pitchFamily="34" charset="0"/>
              </a:rPr>
              <a:t>Chairs</a:t>
            </a:r>
            <a:r>
              <a:rPr lang="mi-NZ" dirty="0">
                <a:solidFill>
                  <a:srgbClr val="FFFF00"/>
                </a:solidFill>
                <a:latin typeface="Aptos ExtraBold" panose="020B0004020202020204" pitchFamily="34" charset="0"/>
              </a:rPr>
              <a:t>:</a:t>
            </a:r>
          </a:p>
          <a:p>
            <a:pPr algn="r"/>
            <a:r>
              <a:rPr lang="mi-NZ" dirty="0">
                <a:solidFill>
                  <a:srgbClr val="FFFF00"/>
                </a:solidFill>
                <a:latin typeface="Aptos ExtraBold" panose="020B0004020202020204" pitchFamily="34" charset="0"/>
              </a:rPr>
              <a:t>Laura Kong, ITIC</a:t>
            </a:r>
            <a:endParaRPr kumimoji="0" lang="mi-NZ" sz="1800" b="0" i="0" u="none" strike="noStrike" kern="1200" cap="none" spc="0" normalizeH="0" baseline="0" noProof="0" dirty="0">
              <a:ln>
                <a:noFill/>
              </a:ln>
              <a:solidFill>
                <a:srgbClr val="FFFF00"/>
              </a:solidFill>
              <a:effectLst/>
              <a:uLnTx/>
              <a:uFillTx/>
              <a:latin typeface="Aptos ExtraBold" panose="020B0004020202020204" pitchFamily="34" charset="0"/>
              <a:ea typeface="+mn-ea"/>
              <a:cs typeface="+mn-cs"/>
            </a:endParaRPr>
          </a:p>
          <a:p>
            <a:pPr algn="r"/>
            <a:r>
              <a:rPr kumimoji="0" lang="mi-NZ" sz="1800" b="0" i="0" u="none" strike="noStrike" kern="1200" cap="none" spc="0" normalizeH="0" baseline="0" noProof="0" dirty="0">
                <a:ln>
                  <a:noFill/>
                </a:ln>
                <a:solidFill>
                  <a:srgbClr val="FFFF00"/>
                </a:solidFill>
                <a:effectLst/>
                <a:uLnTx/>
                <a:uFillTx/>
                <a:latin typeface="Aptos ExtraBold" panose="020B0004020202020204" pitchFamily="34" charset="0"/>
                <a:ea typeface="+mn-ea"/>
                <a:cs typeface="+mn-cs"/>
              </a:rPr>
              <a:t>Ashleigh Fromont, NZ NEMA</a:t>
            </a:r>
          </a:p>
        </p:txBody>
      </p:sp>
    </p:spTree>
    <p:extLst>
      <p:ext uri="{BB962C8B-B14F-4D97-AF65-F5344CB8AC3E}">
        <p14:creationId xmlns:p14="http://schemas.microsoft.com/office/powerpoint/2010/main" val="345515192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A blue and white logo&#10;&#10;Description automatically generated">
            <a:extLst>
              <a:ext uri="{FF2B5EF4-FFF2-40B4-BE49-F238E27FC236}">
                <a16:creationId xmlns:a16="http://schemas.microsoft.com/office/drawing/2014/main" id="{B139AC97-779F-4C82-2FC7-801C014B6F8D}"/>
              </a:ext>
            </a:extLst>
          </p:cNvPr>
          <p:cNvPicPr>
            <a:picLocks noChangeAspect="1"/>
          </p:cNvPicPr>
          <p:nvPr/>
        </p:nvPicPr>
        <p:blipFill rotWithShape="1">
          <a:blip r:embed="rId2" cstate="print">
            <a:extLst>
              <a:ext uri="{28A0092B-C50C-407E-A947-70E740481C1C}">
                <a14:useLocalDpi xmlns:a14="http://schemas.microsoft.com/office/drawing/2010/main"/>
              </a:ext>
            </a:extLst>
          </a:blip>
          <a:srcRect/>
          <a:stretch/>
        </p:blipFill>
        <p:spPr>
          <a:xfrm>
            <a:off x="-1110560" y="4638722"/>
            <a:ext cx="6270171" cy="2495725"/>
          </a:xfrm>
          <a:prstGeom prst="rect">
            <a:avLst/>
          </a:prstGeom>
        </p:spPr>
      </p:pic>
      <p:sp>
        <p:nvSpPr>
          <p:cNvPr id="3" name="TextBox 2">
            <a:extLst>
              <a:ext uri="{FF2B5EF4-FFF2-40B4-BE49-F238E27FC236}">
                <a16:creationId xmlns:a16="http://schemas.microsoft.com/office/drawing/2014/main" id="{2A80A15A-BB8E-E924-08C1-BD6412E90A27}"/>
              </a:ext>
            </a:extLst>
          </p:cNvPr>
          <p:cNvSpPr txBox="1"/>
          <p:nvPr/>
        </p:nvSpPr>
        <p:spPr>
          <a:xfrm>
            <a:off x="244548" y="318978"/>
            <a:ext cx="11947451" cy="584775"/>
          </a:xfrm>
          <a:prstGeom prst="rect">
            <a:avLst/>
          </a:prstGeom>
          <a:noFill/>
        </p:spPr>
        <p:txBody>
          <a:bodyPr wrap="square" rtlCol="0">
            <a:spAutoFit/>
          </a:bodyPr>
          <a:lstStyle/>
          <a:p>
            <a:r>
              <a:rPr lang="mi-NZ" sz="3200" dirty="0">
                <a:solidFill>
                  <a:srgbClr val="0961A9"/>
                </a:solidFill>
                <a:latin typeface="Aptos ExtraBold" panose="020B0004020202020204" pitchFamily="34" charset="0"/>
              </a:rPr>
              <a:t>Tsunami </a:t>
            </a:r>
            <a:r>
              <a:rPr lang="mi-NZ" sz="3200" dirty="0" err="1">
                <a:solidFill>
                  <a:srgbClr val="0961A9"/>
                </a:solidFill>
                <a:latin typeface="Aptos ExtraBold" panose="020B0004020202020204" pitchFamily="34" charset="0"/>
              </a:rPr>
              <a:t>Ready</a:t>
            </a:r>
            <a:r>
              <a:rPr lang="mi-NZ" sz="3200" dirty="0">
                <a:solidFill>
                  <a:srgbClr val="0961A9"/>
                </a:solidFill>
                <a:latin typeface="Aptos ExtraBold" panose="020B0004020202020204" pitchFamily="34" charset="0"/>
              </a:rPr>
              <a:t> </a:t>
            </a:r>
            <a:r>
              <a:rPr lang="mi-NZ" sz="3200" dirty="0" err="1">
                <a:solidFill>
                  <a:srgbClr val="0961A9"/>
                </a:solidFill>
                <a:latin typeface="Aptos ExtraBold" panose="020B0004020202020204" pitchFamily="34" charset="0"/>
              </a:rPr>
              <a:t>in</a:t>
            </a:r>
            <a:r>
              <a:rPr lang="mi-NZ" sz="3200" dirty="0">
                <a:solidFill>
                  <a:srgbClr val="0961A9"/>
                </a:solidFill>
                <a:latin typeface="Aptos ExtraBold" panose="020B0004020202020204" pitchFamily="34" charset="0"/>
              </a:rPr>
              <a:t> </a:t>
            </a:r>
            <a:r>
              <a:rPr lang="mi-NZ" sz="3200" dirty="0" err="1">
                <a:solidFill>
                  <a:srgbClr val="0961A9"/>
                </a:solidFill>
                <a:latin typeface="Aptos ExtraBold" panose="020B0004020202020204" pitchFamily="34" charset="0"/>
              </a:rPr>
              <a:t>New</a:t>
            </a:r>
            <a:r>
              <a:rPr lang="mi-NZ" sz="3200" dirty="0">
                <a:solidFill>
                  <a:srgbClr val="0961A9"/>
                </a:solidFill>
                <a:latin typeface="Aptos ExtraBold" panose="020B0004020202020204" pitchFamily="34" charset="0"/>
              </a:rPr>
              <a:t> </a:t>
            </a:r>
            <a:r>
              <a:rPr lang="mi-NZ" sz="3200" dirty="0" err="1">
                <a:solidFill>
                  <a:srgbClr val="0961A9"/>
                </a:solidFill>
                <a:latin typeface="Aptos ExtraBold" panose="020B0004020202020204" pitchFamily="34" charset="0"/>
              </a:rPr>
              <a:t>Zealand</a:t>
            </a:r>
            <a:endParaRPr lang="en-NZ" sz="3200" dirty="0">
              <a:solidFill>
                <a:srgbClr val="0961A9"/>
              </a:solidFill>
              <a:latin typeface="Aptos ExtraBold" panose="020B0004020202020204" pitchFamily="34" charset="0"/>
            </a:endParaRPr>
          </a:p>
        </p:txBody>
      </p:sp>
      <p:sp>
        <p:nvSpPr>
          <p:cNvPr id="4" name="TextBox 3">
            <a:extLst>
              <a:ext uri="{FF2B5EF4-FFF2-40B4-BE49-F238E27FC236}">
                <a16:creationId xmlns:a16="http://schemas.microsoft.com/office/drawing/2014/main" id="{6B52521E-E479-5364-018B-446FAA253712}"/>
              </a:ext>
            </a:extLst>
          </p:cNvPr>
          <p:cNvSpPr txBox="1"/>
          <p:nvPr/>
        </p:nvSpPr>
        <p:spPr>
          <a:xfrm>
            <a:off x="310115" y="1010204"/>
            <a:ext cx="11702904" cy="2831544"/>
          </a:xfrm>
          <a:prstGeom prst="rect">
            <a:avLst/>
          </a:prstGeom>
          <a:noFill/>
        </p:spPr>
        <p:txBody>
          <a:bodyPr wrap="square" rtlCol="0">
            <a:spAutoFit/>
          </a:bodyPr>
          <a:lstStyle/>
          <a:p>
            <a:r>
              <a:rPr lang="en-NZ" sz="2400" dirty="0">
                <a:latin typeface="Aptos" panose="020B0004020202020204" pitchFamily="34" charset="0"/>
              </a:rPr>
              <a:t>New Zealand has an existing Tsunami governance group called the </a:t>
            </a:r>
            <a:r>
              <a:rPr lang="en-NZ" sz="2400" b="1" dirty="0">
                <a:latin typeface="Aptos" panose="020B0004020202020204" pitchFamily="34" charset="0"/>
              </a:rPr>
              <a:t>National Tsunami Reference Group</a:t>
            </a:r>
            <a:r>
              <a:rPr lang="en-NZ" sz="2400" dirty="0">
                <a:latin typeface="Aptos" panose="020B0004020202020204" pitchFamily="34" charset="0"/>
              </a:rPr>
              <a:t>, consisting of national and local NDMO offices, the national tsunami warning centre, and the science community. </a:t>
            </a:r>
          </a:p>
          <a:p>
            <a:endParaRPr lang="en-NZ" sz="2400" dirty="0">
              <a:latin typeface="Aptos" panose="020B0004020202020204" pitchFamily="34" charset="0"/>
            </a:endParaRPr>
          </a:p>
          <a:p>
            <a:r>
              <a:rPr lang="en-NZ" sz="2400" dirty="0">
                <a:latin typeface="Aptos" panose="020B0004020202020204" pitchFamily="34" charset="0"/>
              </a:rPr>
              <a:t>We will modify their terms of reference to include:</a:t>
            </a:r>
          </a:p>
          <a:p>
            <a:pPr marL="342900" indent="-342900">
              <a:buFontTx/>
              <a:buChar char="-"/>
            </a:pPr>
            <a:r>
              <a:rPr lang="en-NZ" sz="2400" dirty="0">
                <a:latin typeface="Aptos" panose="020B0004020202020204" pitchFamily="34" charset="0"/>
              </a:rPr>
              <a:t>Verification of an analysis of tsunami preparedness, in the context of the Tsunami Ready Framework</a:t>
            </a:r>
          </a:p>
          <a:p>
            <a:endParaRPr lang="en-NZ" sz="1000" dirty="0">
              <a:latin typeface="Aptos" panose="020B0004020202020204" pitchFamily="34" charset="0"/>
            </a:endParaRPr>
          </a:p>
        </p:txBody>
      </p:sp>
      <p:sp>
        <p:nvSpPr>
          <p:cNvPr id="6" name="Rectangle 5">
            <a:extLst>
              <a:ext uri="{FF2B5EF4-FFF2-40B4-BE49-F238E27FC236}">
                <a16:creationId xmlns:a16="http://schemas.microsoft.com/office/drawing/2014/main" id="{D2B76A08-3241-DB4D-D4A2-F6FA6F65C824}"/>
              </a:ext>
            </a:extLst>
          </p:cNvPr>
          <p:cNvSpPr/>
          <p:nvPr/>
        </p:nvSpPr>
        <p:spPr>
          <a:xfrm>
            <a:off x="0" y="0"/>
            <a:ext cx="12323135" cy="307777"/>
          </a:xfrm>
          <a:prstGeom prst="rect">
            <a:avLst/>
          </a:prstGeom>
          <a:solidFill>
            <a:srgbClr val="0961A9"/>
          </a:solidFill>
          <a:ln>
            <a:solidFill>
              <a:srgbClr val="0961A9"/>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8" name="TextBox 7">
            <a:extLst>
              <a:ext uri="{FF2B5EF4-FFF2-40B4-BE49-F238E27FC236}">
                <a16:creationId xmlns:a16="http://schemas.microsoft.com/office/drawing/2014/main" id="{D8C9ABFF-F915-7093-26C0-915A97583C05}"/>
              </a:ext>
            </a:extLst>
          </p:cNvPr>
          <p:cNvSpPr txBox="1"/>
          <p:nvPr/>
        </p:nvSpPr>
        <p:spPr>
          <a:xfrm>
            <a:off x="2360671" y="4403701"/>
            <a:ext cx="9343439" cy="830997"/>
          </a:xfrm>
          <a:prstGeom prst="rect">
            <a:avLst/>
          </a:prstGeom>
          <a:noFill/>
        </p:spPr>
        <p:txBody>
          <a:bodyPr wrap="square" rtlCol="0">
            <a:spAutoFit/>
          </a:bodyPr>
          <a:lstStyle/>
          <a:p>
            <a:r>
              <a:rPr lang="en-NZ" sz="2400" dirty="0">
                <a:latin typeface="Aptos" panose="020B0004020202020204" pitchFamily="34" charset="0"/>
              </a:rPr>
              <a:t>New Zealand are prepared to use this Board to also approve formal Tsunami Ready Recognition should a community want to pursue that. </a:t>
            </a:r>
          </a:p>
        </p:txBody>
      </p:sp>
      <p:sp>
        <p:nvSpPr>
          <p:cNvPr id="9" name="TextBox 8">
            <a:extLst>
              <a:ext uri="{FF2B5EF4-FFF2-40B4-BE49-F238E27FC236}">
                <a16:creationId xmlns:a16="http://schemas.microsoft.com/office/drawing/2014/main" id="{351A86B2-BBC4-60A9-E731-5749DEDC7140}"/>
              </a:ext>
            </a:extLst>
          </p:cNvPr>
          <p:cNvSpPr txBox="1"/>
          <p:nvPr/>
        </p:nvSpPr>
        <p:spPr>
          <a:xfrm>
            <a:off x="9572682" y="0"/>
            <a:ext cx="2488182" cy="307777"/>
          </a:xfrm>
          <a:prstGeom prst="rect">
            <a:avLst/>
          </a:prstGeom>
          <a:noFill/>
        </p:spPr>
        <p:txBody>
          <a:bodyPr wrap="none" rtlCol="0">
            <a:spAutoFit/>
          </a:bodyPr>
          <a:lstStyle/>
          <a:p>
            <a:pPr algn="r"/>
            <a:r>
              <a:rPr lang="mi-NZ" sz="1400" b="1" dirty="0">
                <a:solidFill>
                  <a:schemeClr val="bg1"/>
                </a:solidFill>
                <a:latin typeface="Aptos Black" panose="020F0502020204030204" pitchFamily="34" charset="0"/>
              </a:rPr>
              <a:t>TOWS TTDMP Meeting 2025</a:t>
            </a:r>
            <a:endParaRPr lang="en-NZ" sz="1400" b="1" dirty="0">
              <a:solidFill>
                <a:schemeClr val="bg1"/>
              </a:solidFill>
              <a:latin typeface="Aptos Black" panose="020F0502020204030204" pitchFamily="34" charset="0"/>
            </a:endParaRPr>
          </a:p>
        </p:txBody>
      </p:sp>
    </p:spTree>
    <p:extLst>
      <p:ext uri="{BB962C8B-B14F-4D97-AF65-F5344CB8AC3E}">
        <p14:creationId xmlns:p14="http://schemas.microsoft.com/office/powerpoint/2010/main" val="170992489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2A80A15A-BB8E-E924-08C1-BD6412E90A27}"/>
              </a:ext>
            </a:extLst>
          </p:cNvPr>
          <p:cNvSpPr txBox="1"/>
          <p:nvPr/>
        </p:nvSpPr>
        <p:spPr>
          <a:xfrm>
            <a:off x="244548" y="318978"/>
            <a:ext cx="11947451" cy="584775"/>
          </a:xfrm>
          <a:prstGeom prst="rect">
            <a:avLst/>
          </a:prstGeom>
          <a:noFill/>
        </p:spPr>
        <p:txBody>
          <a:bodyPr wrap="square" rtlCol="0">
            <a:spAutoFit/>
          </a:bodyPr>
          <a:lstStyle/>
          <a:p>
            <a:r>
              <a:rPr lang="mi-NZ" sz="3200" dirty="0" err="1">
                <a:solidFill>
                  <a:srgbClr val="0961A9"/>
                </a:solidFill>
                <a:latin typeface="Aptos ExtraBold" panose="020B0004020202020204" pitchFamily="34" charset="0"/>
              </a:rPr>
              <a:t>Early</a:t>
            </a:r>
            <a:r>
              <a:rPr lang="mi-NZ" sz="3200" dirty="0">
                <a:solidFill>
                  <a:srgbClr val="0961A9"/>
                </a:solidFill>
                <a:latin typeface="Aptos ExtraBold" panose="020B0004020202020204" pitchFamily="34" charset="0"/>
              </a:rPr>
              <a:t> </a:t>
            </a:r>
            <a:r>
              <a:rPr lang="mi-NZ" sz="3200" dirty="0" err="1">
                <a:solidFill>
                  <a:srgbClr val="0961A9"/>
                </a:solidFill>
                <a:latin typeface="Aptos ExtraBold" panose="020B0004020202020204" pitchFamily="34" charset="0"/>
              </a:rPr>
              <a:t>comparison</a:t>
            </a:r>
            <a:r>
              <a:rPr lang="mi-NZ" sz="3200" dirty="0">
                <a:solidFill>
                  <a:srgbClr val="0961A9"/>
                </a:solidFill>
                <a:latin typeface="Aptos ExtraBold" panose="020B0004020202020204" pitchFamily="34" charset="0"/>
              </a:rPr>
              <a:t> </a:t>
            </a:r>
            <a:r>
              <a:rPr lang="mi-NZ" sz="3200" dirty="0" err="1">
                <a:solidFill>
                  <a:srgbClr val="0961A9"/>
                </a:solidFill>
                <a:latin typeface="Aptos ExtraBold" panose="020B0004020202020204" pitchFamily="34" charset="0"/>
              </a:rPr>
              <a:t>against</a:t>
            </a:r>
            <a:r>
              <a:rPr lang="mi-NZ" sz="3200" dirty="0">
                <a:solidFill>
                  <a:srgbClr val="0961A9"/>
                </a:solidFill>
                <a:latin typeface="Aptos ExtraBold" panose="020B0004020202020204" pitchFamily="34" charset="0"/>
              </a:rPr>
              <a:t> </a:t>
            </a:r>
            <a:r>
              <a:rPr lang="mi-NZ" sz="3200" dirty="0" err="1">
                <a:solidFill>
                  <a:srgbClr val="0961A9"/>
                </a:solidFill>
                <a:latin typeface="Aptos ExtraBold" panose="020B0004020202020204" pitchFamily="34" charset="0"/>
              </a:rPr>
              <a:t>indicators</a:t>
            </a:r>
            <a:endParaRPr lang="en-NZ" sz="3200" dirty="0">
              <a:solidFill>
                <a:srgbClr val="0961A9"/>
              </a:solidFill>
              <a:latin typeface="Aptos ExtraBold" panose="020B0004020202020204" pitchFamily="34" charset="0"/>
            </a:endParaRPr>
          </a:p>
        </p:txBody>
      </p:sp>
      <p:sp>
        <p:nvSpPr>
          <p:cNvPr id="6" name="Rectangle 5">
            <a:extLst>
              <a:ext uri="{FF2B5EF4-FFF2-40B4-BE49-F238E27FC236}">
                <a16:creationId xmlns:a16="http://schemas.microsoft.com/office/drawing/2014/main" id="{D2B76A08-3241-DB4D-D4A2-F6FA6F65C824}"/>
              </a:ext>
            </a:extLst>
          </p:cNvPr>
          <p:cNvSpPr/>
          <p:nvPr/>
        </p:nvSpPr>
        <p:spPr>
          <a:xfrm>
            <a:off x="0" y="0"/>
            <a:ext cx="12323135" cy="307777"/>
          </a:xfrm>
          <a:prstGeom prst="rect">
            <a:avLst/>
          </a:prstGeom>
          <a:solidFill>
            <a:srgbClr val="0961A9"/>
          </a:solidFill>
          <a:ln>
            <a:solidFill>
              <a:srgbClr val="0961A9"/>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NZ"/>
          </a:p>
        </p:txBody>
      </p:sp>
      <p:pic>
        <p:nvPicPr>
          <p:cNvPr id="9" name="Picture 2" descr="TRindicators MG74">
            <a:extLst>
              <a:ext uri="{FF2B5EF4-FFF2-40B4-BE49-F238E27FC236}">
                <a16:creationId xmlns:a16="http://schemas.microsoft.com/office/drawing/2014/main" id="{248AD91A-E9CB-E2E4-6866-5DB143EC85D4}"/>
              </a:ext>
            </a:extLst>
          </p:cNvPr>
          <p:cNvPicPr>
            <a:picLocks noChangeAspect="1" noChangeArrowheads="1"/>
          </p:cNvPicPr>
          <p:nvPr/>
        </p:nvPicPr>
        <p:blipFill>
          <a:blip r:embed="rId3" cstate="email">
            <a:extLst>
              <a:ext uri="{28A0092B-C50C-407E-A947-70E740481C1C}">
                <a14:useLocalDpi xmlns:a14="http://schemas.microsoft.com/office/drawing/2010/main"/>
              </a:ext>
            </a:extLst>
          </a:blip>
          <a:srcRect/>
          <a:stretch>
            <a:fillRect/>
          </a:stretch>
        </p:blipFill>
        <p:spPr bwMode="auto">
          <a:xfrm>
            <a:off x="341980" y="1073536"/>
            <a:ext cx="7217730" cy="5465486"/>
          </a:xfrm>
          <a:prstGeom prst="rect">
            <a:avLst/>
          </a:prstGeom>
          <a:noFill/>
          <a:extLst>
            <a:ext uri="{909E8E84-426E-40DD-AFC4-6F175D3DCCD1}">
              <a14:hiddenFill xmlns:a14="http://schemas.microsoft.com/office/drawing/2010/main">
                <a:solidFill>
                  <a:srgbClr val="FFFFFF"/>
                </a:solidFill>
              </a14:hiddenFill>
            </a:ext>
          </a:extLst>
        </p:spPr>
      </p:pic>
      <p:sp>
        <p:nvSpPr>
          <p:cNvPr id="10" name="Right Brace 9">
            <a:extLst>
              <a:ext uri="{FF2B5EF4-FFF2-40B4-BE49-F238E27FC236}">
                <a16:creationId xmlns:a16="http://schemas.microsoft.com/office/drawing/2014/main" id="{1FB893F6-9369-B3C2-5B4A-4633CE6D86DF}"/>
              </a:ext>
            </a:extLst>
          </p:cNvPr>
          <p:cNvSpPr/>
          <p:nvPr/>
        </p:nvSpPr>
        <p:spPr>
          <a:xfrm>
            <a:off x="7559710" y="5582451"/>
            <a:ext cx="359731" cy="924672"/>
          </a:xfrm>
          <a:prstGeom prst="rightBrace">
            <a:avLst/>
          </a:prstGeom>
          <a:ln w="28575">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NZ"/>
          </a:p>
        </p:txBody>
      </p:sp>
      <p:sp>
        <p:nvSpPr>
          <p:cNvPr id="11" name="TextBox 10">
            <a:extLst>
              <a:ext uri="{FF2B5EF4-FFF2-40B4-BE49-F238E27FC236}">
                <a16:creationId xmlns:a16="http://schemas.microsoft.com/office/drawing/2014/main" id="{DE132B2C-5407-5E26-059A-F62A15715AB8}"/>
              </a:ext>
            </a:extLst>
          </p:cNvPr>
          <p:cNvSpPr txBox="1"/>
          <p:nvPr/>
        </p:nvSpPr>
        <p:spPr>
          <a:xfrm>
            <a:off x="7929506" y="5721621"/>
            <a:ext cx="3920514" cy="646331"/>
          </a:xfrm>
          <a:prstGeom prst="rect">
            <a:avLst/>
          </a:prstGeom>
          <a:noFill/>
        </p:spPr>
        <p:txBody>
          <a:bodyPr wrap="square" rtlCol="0">
            <a:spAutoFit/>
          </a:bodyPr>
          <a:lstStyle/>
          <a:p>
            <a:r>
              <a:rPr lang="en-NZ" dirty="0">
                <a:latin typeface="Aptos" panose="020B0004020202020204" pitchFamily="34" charset="0"/>
              </a:rPr>
              <a:t>In place for all communities (national capability)</a:t>
            </a:r>
            <a:endParaRPr lang="en-NZ" sz="1600" dirty="0">
              <a:latin typeface="Aptos" panose="020B0004020202020204" pitchFamily="34" charset="0"/>
            </a:endParaRPr>
          </a:p>
        </p:txBody>
      </p:sp>
      <p:sp>
        <p:nvSpPr>
          <p:cNvPr id="12" name="Right Brace 11">
            <a:extLst>
              <a:ext uri="{FF2B5EF4-FFF2-40B4-BE49-F238E27FC236}">
                <a16:creationId xmlns:a16="http://schemas.microsoft.com/office/drawing/2014/main" id="{CA40CB9E-4027-7FA0-2FA2-670142A29D55}"/>
              </a:ext>
            </a:extLst>
          </p:cNvPr>
          <p:cNvSpPr/>
          <p:nvPr/>
        </p:nvSpPr>
        <p:spPr>
          <a:xfrm>
            <a:off x="7559710" y="4816692"/>
            <a:ext cx="359731" cy="740512"/>
          </a:xfrm>
          <a:prstGeom prst="rightBrace">
            <a:avLst/>
          </a:prstGeom>
          <a:ln w="28575">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NZ"/>
          </a:p>
        </p:txBody>
      </p:sp>
      <p:sp>
        <p:nvSpPr>
          <p:cNvPr id="13" name="TextBox 12">
            <a:extLst>
              <a:ext uri="{FF2B5EF4-FFF2-40B4-BE49-F238E27FC236}">
                <a16:creationId xmlns:a16="http://schemas.microsoft.com/office/drawing/2014/main" id="{696E30CF-3772-088B-253D-7567A79B5DB9}"/>
              </a:ext>
            </a:extLst>
          </p:cNvPr>
          <p:cNvSpPr txBox="1"/>
          <p:nvPr/>
        </p:nvSpPr>
        <p:spPr>
          <a:xfrm>
            <a:off x="7929506" y="4838829"/>
            <a:ext cx="4138447" cy="923330"/>
          </a:xfrm>
          <a:prstGeom prst="rect">
            <a:avLst/>
          </a:prstGeom>
          <a:noFill/>
        </p:spPr>
        <p:txBody>
          <a:bodyPr wrap="square" rtlCol="0">
            <a:spAutoFit/>
          </a:bodyPr>
          <a:lstStyle/>
          <a:p>
            <a:r>
              <a:rPr lang="en-NZ" dirty="0">
                <a:latin typeface="Aptos" panose="020B0004020202020204" pitchFamily="34" charset="0"/>
              </a:rPr>
              <a:t>Legally required across all communities, and reported on a 5-year cycle</a:t>
            </a:r>
            <a:endParaRPr lang="en-NZ" sz="1600" dirty="0">
              <a:latin typeface="Aptos" panose="020B0004020202020204" pitchFamily="34" charset="0"/>
            </a:endParaRPr>
          </a:p>
        </p:txBody>
      </p:sp>
      <p:sp>
        <p:nvSpPr>
          <p:cNvPr id="14" name="Right Brace 13">
            <a:extLst>
              <a:ext uri="{FF2B5EF4-FFF2-40B4-BE49-F238E27FC236}">
                <a16:creationId xmlns:a16="http://schemas.microsoft.com/office/drawing/2014/main" id="{728B97E7-D519-4287-6CCA-B2473B057EE8}"/>
              </a:ext>
            </a:extLst>
          </p:cNvPr>
          <p:cNvSpPr/>
          <p:nvPr/>
        </p:nvSpPr>
        <p:spPr>
          <a:xfrm>
            <a:off x="7559710" y="1792854"/>
            <a:ext cx="359731" cy="740512"/>
          </a:xfrm>
          <a:prstGeom prst="rightBrace">
            <a:avLst/>
          </a:prstGeom>
          <a:ln w="28575">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NZ"/>
          </a:p>
        </p:txBody>
      </p:sp>
      <p:sp>
        <p:nvSpPr>
          <p:cNvPr id="15" name="TextBox 14">
            <a:extLst>
              <a:ext uri="{FF2B5EF4-FFF2-40B4-BE49-F238E27FC236}">
                <a16:creationId xmlns:a16="http://schemas.microsoft.com/office/drawing/2014/main" id="{FDE25A6B-A4DD-B055-580D-3502624EC2EC}"/>
              </a:ext>
            </a:extLst>
          </p:cNvPr>
          <p:cNvSpPr txBox="1"/>
          <p:nvPr/>
        </p:nvSpPr>
        <p:spPr>
          <a:xfrm>
            <a:off x="7919441" y="1805309"/>
            <a:ext cx="4138447" cy="646331"/>
          </a:xfrm>
          <a:prstGeom prst="rect">
            <a:avLst/>
          </a:prstGeom>
          <a:noFill/>
        </p:spPr>
        <p:txBody>
          <a:bodyPr wrap="square" rtlCol="0">
            <a:spAutoFit/>
          </a:bodyPr>
          <a:lstStyle/>
          <a:p>
            <a:r>
              <a:rPr lang="en-NZ" dirty="0">
                <a:latin typeface="Aptos" panose="020B0004020202020204" pitchFamily="34" charset="0"/>
              </a:rPr>
              <a:t>Risk assessment is legally required by all communities. </a:t>
            </a:r>
          </a:p>
        </p:txBody>
      </p:sp>
      <p:sp>
        <p:nvSpPr>
          <p:cNvPr id="18" name="Right Brace 17">
            <a:extLst>
              <a:ext uri="{FF2B5EF4-FFF2-40B4-BE49-F238E27FC236}">
                <a16:creationId xmlns:a16="http://schemas.microsoft.com/office/drawing/2014/main" id="{02DA6840-C8A8-577A-64A3-67120EBEFDD5}"/>
              </a:ext>
            </a:extLst>
          </p:cNvPr>
          <p:cNvSpPr/>
          <p:nvPr/>
        </p:nvSpPr>
        <p:spPr>
          <a:xfrm>
            <a:off x="7569775" y="2769827"/>
            <a:ext cx="359731" cy="1744186"/>
          </a:xfrm>
          <a:prstGeom prst="rightBrace">
            <a:avLst/>
          </a:prstGeom>
          <a:ln w="28575">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NZ"/>
          </a:p>
        </p:txBody>
      </p:sp>
      <p:sp>
        <p:nvSpPr>
          <p:cNvPr id="19" name="TextBox 18">
            <a:extLst>
              <a:ext uri="{FF2B5EF4-FFF2-40B4-BE49-F238E27FC236}">
                <a16:creationId xmlns:a16="http://schemas.microsoft.com/office/drawing/2014/main" id="{F57B6C30-7E42-2849-DDF0-5E71690BC63B}"/>
              </a:ext>
            </a:extLst>
          </p:cNvPr>
          <p:cNvSpPr txBox="1"/>
          <p:nvPr/>
        </p:nvSpPr>
        <p:spPr>
          <a:xfrm>
            <a:off x="7981464" y="2776456"/>
            <a:ext cx="4014400" cy="1754326"/>
          </a:xfrm>
          <a:prstGeom prst="rect">
            <a:avLst/>
          </a:prstGeom>
          <a:noFill/>
        </p:spPr>
        <p:txBody>
          <a:bodyPr wrap="square" rtlCol="0">
            <a:spAutoFit/>
          </a:bodyPr>
          <a:lstStyle/>
          <a:p>
            <a:r>
              <a:rPr lang="en-NZ" dirty="0">
                <a:latin typeface="Aptos" panose="020B0004020202020204" pitchFamily="34" charset="0"/>
              </a:rPr>
              <a:t>These variably occur across communities depending on their risk and will need investigation community by community relative to their risk. We will do this through our usual community engagement</a:t>
            </a:r>
          </a:p>
        </p:txBody>
      </p:sp>
      <p:sp>
        <p:nvSpPr>
          <p:cNvPr id="2" name="TextBox 1">
            <a:extLst>
              <a:ext uri="{FF2B5EF4-FFF2-40B4-BE49-F238E27FC236}">
                <a16:creationId xmlns:a16="http://schemas.microsoft.com/office/drawing/2014/main" id="{5EBB2E95-1E02-9585-892C-A4FEE7255B9B}"/>
              </a:ext>
            </a:extLst>
          </p:cNvPr>
          <p:cNvSpPr txBox="1"/>
          <p:nvPr/>
        </p:nvSpPr>
        <p:spPr>
          <a:xfrm>
            <a:off x="9572682" y="0"/>
            <a:ext cx="2488182" cy="307777"/>
          </a:xfrm>
          <a:prstGeom prst="rect">
            <a:avLst/>
          </a:prstGeom>
          <a:noFill/>
        </p:spPr>
        <p:txBody>
          <a:bodyPr wrap="none" rtlCol="0">
            <a:spAutoFit/>
          </a:bodyPr>
          <a:lstStyle/>
          <a:p>
            <a:pPr algn="r"/>
            <a:r>
              <a:rPr lang="mi-NZ" sz="1400" b="1" dirty="0">
                <a:solidFill>
                  <a:schemeClr val="bg1"/>
                </a:solidFill>
                <a:latin typeface="Aptos Black" panose="020F0502020204030204" pitchFamily="34" charset="0"/>
              </a:rPr>
              <a:t>TOWS TTDMP Meeting 2025</a:t>
            </a:r>
            <a:endParaRPr lang="en-NZ" sz="1400" b="1" dirty="0">
              <a:solidFill>
                <a:schemeClr val="bg1"/>
              </a:solidFill>
              <a:latin typeface="Aptos Black" panose="020F0502020204030204" pitchFamily="34" charset="0"/>
            </a:endParaRPr>
          </a:p>
        </p:txBody>
      </p:sp>
    </p:spTree>
    <p:extLst>
      <p:ext uri="{BB962C8B-B14F-4D97-AF65-F5344CB8AC3E}">
        <p14:creationId xmlns:p14="http://schemas.microsoft.com/office/powerpoint/2010/main" val="273501817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2A80A15A-BB8E-E924-08C1-BD6412E90A27}"/>
              </a:ext>
            </a:extLst>
          </p:cNvPr>
          <p:cNvSpPr txBox="1"/>
          <p:nvPr/>
        </p:nvSpPr>
        <p:spPr>
          <a:xfrm>
            <a:off x="244548" y="318978"/>
            <a:ext cx="11947451" cy="584775"/>
          </a:xfrm>
          <a:prstGeom prst="rect">
            <a:avLst/>
          </a:prstGeom>
          <a:noFill/>
        </p:spPr>
        <p:txBody>
          <a:bodyPr wrap="square" rtlCol="0">
            <a:spAutoFit/>
          </a:bodyPr>
          <a:lstStyle/>
          <a:p>
            <a:r>
              <a:rPr lang="mi-NZ" sz="3200" dirty="0" err="1">
                <a:solidFill>
                  <a:srgbClr val="0961A9"/>
                </a:solidFill>
                <a:latin typeface="Aptos ExtraBold" panose="020B0004020202020204" pitchFamily="34" charset="0"/>
              </a:rPr>
              <a:t>Early</a:t>
            </a:r>
            <a:r>
              <a:rPr lang="mi-NZ" sz="3200" dirty="0">
                <a:solidFill>
                  <a:srgbClr val="0961A9"/>
                </a:solidFill>
                <a:latin typeface="Aptos ExtraBold" panose="020B0004020202020204" pitchFamily="34" charset="0"/>
              </a:rPr>
              <a:t> </a:t>
            </a:r>
            <a:r>
              <a:rPr lang="mi-NZ" sz="3200" dirty="0" err="1">
                <a:solidFill>
                  <a:srgbClr val="0961A9"/>
                </a:solidFill>
                <a:latin typeface="Aptos ExtraBold" panose="020B0004020202020204" pitchFamily="34" charset="0"/>
              </a:rPr>
              <a:t>comparison</a:t>
            </a:r>
            <a:r>
              <a:rPr lang="mi-NZ" sz="3200" dirty="0">
                <a:solidFill>
                  <a:srgbClr val="0961A9"/>
                </a:solidFill>
                <a:latin typeface="Aptos ExtraBold" panose="020B0004020202020204" pitchFamily="34" charset="0"/>
              </a:rPr>
              <a:t> </a:t>
            </a:r>
            <a:r>
              <a:rPr lang="mi-NZ" sz="3200" dirty="0" err="1">
                <a:solidFill>
                  <a:srgbClr val="0961A9"/>
                </a:solidFill>
                <a:latin typeface="Aptos ExtraBold" panose="020B0004020202020204" pitchFamily="34" charset="0"/>
              </a:rPr>
              <a:t>against</a:t>
            </a:r>
            <a:r>
              <a:rPr lang="mi-NZ" sz="3200" dirty="0">
                <a:solidFill>
                  <a:srgbClr val="0961A9"/>
                </a:solidFill>
                <a:latin typeface="Aptos ExtraBold" panose="020B0004020202020204" pitchFamily="34" charset="0"/>
              </a:rPr>
              <a:t> </a:t>
            </a:r>
            <a:r>
              <a:rPr lang="mi-NZ" sz="3200" dirty="0" err="1">
                <a:solidFill>
                  <a:srgbClr val="0961A9"/>
                </a:solidFill>
                <a:latin typeface="Aptos ExtraBold" panose="020B0004020202020204" pitchFamily="34" charset="0"/>
              </a:rPr>
              <a:t>indicators</a:t>
            </a:r>
            <a:endParaRPr lang="en-NZ" sz="3200" dirty="0">
              <a:solidFill>
                <a:srgbClr val="0961A9"/>
              </a:solidFill>
              <a:latin typeface="Aptos ExtraBold" panose="020B0004020202020204" pitchFamily="34" charset="0"/>
            </a:endParaRPr>
          </a:p>
        </p:txBody>
      </p:sp>
      <p:sp>
        <p:nvSpPr>
          <p:cNvPr id="6" name="Rectangle 5">
            <a:extLst>
              <a:ext uri="{FF2B5EF4-FFF2-40B4-BE49-F238E27FC236}">
                <a16:creationId xmlns:a16="http://schemas.microsoft.com/office/drawing/2014/main" id="{D2B76A08-3241-DB4D-D4A2-F6FA6F65C824}"/>
              </a:ext>
            </a:extLst>
          </p:cNvPr>
          <p:cNvSpPr/>
          <p:nvPr/>
        </p:nvSpPr>
        <p:spPr>
          <a:xfrm>
            <a:off x="0" y="0"/>
            <a:ext cx="12323135" cy="307777"/>
          </a:xfrm>
          <a:prstGeom prst="rect">
            <a:avLst/>
          </a:prstGeom>
          <a:solidFill>
            <a:srgbClr val="0961A9"/>
          </a:solidFill>
          <a:ln>
            <a:solidFill>
              <a:srgbClr val="0961A9"/>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2" name="TextBox 1">
            <a:extLst>
              <a:ext uri="{FF2B5EF4-FFF2-40B4-BE49-F238E27FC236}">
                <a16:creationId xmlns:a16="http://schemas.microsoft.com/office/drawing/2014/main" id="{B09FECF1-491E-9592-3C06-A70FDF9C8ACC}"/>
              </a:ext>
            </a:extLst>
          </p:cNvPr>
          <p:cNvSpPr txBox="1"/>
          <p:nvPr/>
        </p:nvSpPr>
        <p:spPr>
          <a:xfrm>
            <a:off x="244548" y="1169809"/>
            <a:ext cx="9436877" cy="1200329"/>
          </a:xfrm>
          <a:prstGeom prst="rect">
            <a:avLst/>
          </a:prstGeom>
          <a:noFill/>
        </p:spPr>
        <p:txBody>
          <a:bodyPr wrap="square" rtlCol="0">
            <a:spAutoFit/>
          </a:bodyPr>
          <a:lstStyle/>
          <a:p>
            <a:r>
              <a:rPr lang="en-NZ" sz="2400" dirty="0">
                <a:latin typeface="Aptos" panose="020B0004020202020204" pitchFamily="34" charset="0"/>
              </a:rPr>
              <a:t>We are working to be able to say:</a:t>
            </a:r>
          </a:p>
          <a:p>
            <a:endParaRPr lang="en-NZ" sz="2400" dirty="0">
              <a:latin typeface="Aptos" panose="020B0004020202020204" pitchFamily="34" charset="0"/>
            </a:endParaRPr>
          </a:p>
          <a:p>
            <a:r>
              <a:rPr lang="en-NZ" sz="2400" b="1" dirty="0">
                <a:latin typeface="Aptos" panose="020B0004020202020204" pitchFamily="34" charset="0"/>
              </a:rPr>
              <a:t>XX </a:t>
            </a:r>
            <a:r>
              <a:rPr lang="en-NZ" sz="2400" dirty="0">
                <a:latin typeface="Aptos" panose="020B0004020202020204" pitchFamily="34" charset="0"/>
              </a:rPr>
              <a:t>out of 16 communities ( %) are prepared for &amp; resilient to tsunami </a:t>
            </a:r>
          </a:p>
        </p:txBody>
      </p:sp>
      <p:pic>
        <p:nvPicPr>
          <p:cNvPr id="4" name="Picture 3" descr="A blue and white logo&#10;&#10;Description automatically generated">
            <a:extLst>
              <a:ext uri="{FF2B5EF4-FFF2-40B4-BE49-F238E27FC236}">
                <a16:creationId xmlns:a16="http://schemas.microsoft.com/office/drawing/2014/main" id="{BDF89782-52D6-A0D4-E41C-E27A2B8768CF}"/>
              </a:ext>
            </a:extLst>
          </p:cNvPr>
          <p:cNvPicPr>
            <a:picLocks noChangeAspect="1"/>
          </p:cNvPicPr>
          <p:nvPr/>
        </p:nvPicPr>
        <p:blipFill rotWithShape="1">
          <a:blip r:embed="rId2" cstate="print">
            <a:extLst>
              <a:ext uri="{28A0092B-C50C-407E-A947-70E740481C1C}">
                <a14:useLocalDpi xmlns:a14="http://schemas.microsoft.com/office/drawing/2010/main"/>
              </a:ext>
            </a:extLst>
          </a:blip>
          <a:srcRect/>
          <a:stretch/>
        </p:blipFill>
        <p:spPr>
          <a:xfrm>
            <a:off x="-700985" y="4498986"/>
            <a:ext cx="6270171" cy="2495725"/>
          </a:xfrm>
          <a:prstGeom prst="rect">
            <a:avLst/>
          </a:prstGeom>
        </p:spPr>
      </p:pic>
      <p:pic>
        <p:nvPicPr>
          <p:cNvPr id="8" name="Picture 2">
            <a:extLst>
              <a:ext uri="{FF2B5EF4-FFF2-40B4-BE49-F238E27FC236}">
                <a16:creationId xmlns:a16="http://schemas.microsoft.com/office/drawing/2014/main" id="{D0071687-0399-7B72-6D26-29FEFC82C01F}"/>
              </a:ext>
            </a:extLst>
          </p:cNvPr>
          <p:cNvPicPr>
            <a:picLocks noChangeAspect="1" noChangeArrowheads="1"/>
          </p:cNvPicPr>
          <p:nvPr/>
        </p:nvPicPr>
        <p:blipFill>
          <a:blip r:embed="rId3">
            <a:extLst>
              <a:ext uri="{BEBA8EAE-BF5A-486C-A8C5-ECC9F3942E4B}">
                <a14:imgProps xmlns:a14="http://schemas.microsoft.com/office/drawing/2010/main">
                  <a14:imgLayer r:embed="rId4">
                    <a14:imgEffect>
                      <a14:backgroundRemoval t="8008" b="91211" l="9000" r="90000">
                        <a14:foregroundMark x1="68000" y1="43164" x2="68000" y2="43164"/>
                        <a14:foregroundMark x1="77000" y1="39258" x2="77000" y2="39258"/>
                        <a14:foregroundMark x1="63750" y1="23633" x2="63750" y2="23633"/>
                        <a14:foregroundMark x1="54500" y1="13086" x2="54500" y2="13086"/>
                        <a14:foregroundMark x1="49500" y1="8203" x2="49500" y2="8203"/>
                        <a14:foregroundMark x1="20250" y1="91211" x2="20250" y2="91211"/>
                        <a14:foregroundMark x1="10000" y1="83984" x2="10000" y2="83984"/>
                        <a14:foregroundMark x1="9000" y1="85938" x2="9000" y2="85938"/>
                      </a14:backgroundRemoval>
                    </a14:imgEffect>
                  </a14:imgLayer>
                </a14:imgProps>
              </a:ext>
              <a:ext uri="{28A0092B-C50C-407E-A947-70E740481C1C}">
                <a14:useLocalDpi xmlns:a14="http://schemas.microsoft.com/office/drawing/2010/main"/>
              </a:ext>
            </a:extLst>
          </a:blip>
          <a:srcRect/>
          <a:stretch>
            <a:fillRect/>
          </a:stretch>
        </p:blipFill>
        <p:spPr bwMode="auto">
          <a:xfrm>
            <a:off x="7915231" y="808060"/>
            <a:ext cx="4542582" cy="5814505"/>
          </a:xfrm>
          <a:prstGeom prst="rect">
            <a:avLst/>
          </a:prstGeom>
          <a:noFill/>
          <a:extLst>
            <a:ext uri="{909E8E84-426E-40DD-AFC4-6F175D3DCCD1}">
              <a14:hiddenFill xmlns:a14="http://schemas.microsoft.com/office/drawing/2010/main">
                <a:solidFill>
                  <a:srgbClr val="FFFFFF"/>
                </a:solidFill>
              </a14:hiddenFill>
            </a:ext>
          </a:extLst>
        </p:spPr>
      </p:pic>
      <p:sp>
        <p:nvSpPr>
          <p:cNvPr id="9" name="TextBox 8">
            <a:extLst>
              <a:ext uri="{FF2B5EF4-FFF2-40B4-BE49-F238E27FC236}">
                <a16:creationId xmlns:a16="http://schemas.microsoft.com/office/drawing/2014/main" id="{14505837-8B63-70D9-291A-CBB0A0053D96}"/>
              </a:ext>
            </a:extLst>
          </p:cNvPr>
          <p:cNvSpPr txBox="1"/>
          <p:nvPr/>
        </p:nvSpPr>
        <p:spPr>
          <a:xfrm>
            <a:off x="9572682" y="0"/>
            <a:ext cx="2488182" cy="307777"/>
          </a:xfrm>
          <a:prstGeom prst="rect">
            <a:avLst/>
          </a:prstGeom>
          <a:noFill/>
        </p:spPr>
        <p:txBody>
          <a:bodyPr wrap="none" rtlCol="0">
            <a:spAutoFit/>
          </a:bodyPr>
          <a:lstStyle/>
          <a:p>
            <a:pPr algn="r"/>
            <a:r>
              <a:rPr lang="mi-NZ" sz="1400" b="1" dirty="0">
                <a:solidFill>
                  <a:schemeClr val="bg1"/>
                </a:solidFill>
                <a:latin typeface="Aptos Black" panose="020F0502020204030204" pitchFamily="34" charset="0"/>
              </a:rPr>
              <a:t>TOWS TTDMP Meeting 2025</a:t>
            </a:r>
            <a:endParaRPr lang="en-NZ" sz="1400" b="1" dirty="0">
              <a:solidFill>
                <a:schemeClr val="bg1"/>
              </a:solidFill>
              <a:latin typeface="Aptos Black" panose="020F0502020204030204" pitchFamily="34" charset="0"/>
            </a:endParaRPr>
          </a:p>
        </p:txBody>
      </p:sp>
    </p:spTree>
    <p:extLst>
      <p:ext uri="{BB962C8B-B14F-4D97-AF65-F5344CB8AC3E}">
        <p14:creationId xmlns:p14="http://schemas.microsoft.com/office/powerpoint/2010/main" val="48474517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A blue and white logo&#10;&#10;Description automatically generated">
            <a:extLst>
              <a:ext uri="{FF2B5EF4-FFF2-40B4-BE49-F238E27FC236}">
                <a16:creationId xmlns:a16="http://schemas.microsoft.com/office/drawing/2014/main" id="{B139AC97-779F-4C82-2FC7-801C014B6F8D}"/>
              </a:ext>
            </a:extLst>
          </p:cNvPr>
          <p:cNvPicPr>
            <a:picLocks noChangeAspect="1"/>
          </p:cNvPicPr>
          <p:nvPr/>
        </p:nvPicPr>
        <p:blipFill rotWithShape="1">
          <a:blip r:embed="rId2" cstate="print">
            <a:extLst>
              <a:ext uri="{28A0092B-C50C-407E-A947-70E740481C1C}">
                <a14:useLocalDpi xmlns:a14="http://schemas.microsoft.com/office/drawing/2010/main"/>
              </a:ext>
            </a:extLst>
          </a:blip>
          <a:srcRect/>
          <a:stretch/>
        </p:blipFill>
        <p:spPr>
          <a:xfrm>
            <a:off x="-1110560" y="4638722"/>
            <a:ext cx="6270171" cy="2495725"/>
          </a:xfrm>
          <a:prstGeom prst="rect">
            <a:avLst/>
          </a:prstGeom>
        </p:spPr>
      </p:pic>
      <p:sp>
        <p:nvSpPr>
          <p:cNvPr id="3" name="TextBox 2">
            <a:extLst>
              <a:ext uri="{FF2B5EF4-FFF2-40B4-BE49-F238E27FC236}">
                <a16:creationId xmlns:a16="http://schemas.microsoft.com/office/drawing/2014/main" id="{2A80A15A-BB8E-E924-08C1-BD6412E90A27}"/>
              </a:ext>
            </a:extLst>
          </p:cNvPr>
          <p:cNvSpPr txBox="1"/>
          <p:nvPr/>
        </p:nvSpPr>
        <p:spPr>
          <a:xfrm>
            <a:off x="244548" y="318978"/>
            <a:ext cx="11947451" cy="584775"/>
          </a:xfrm>
          <a:prstGeom prst="rect">
            <a:avLst/>
          </a:prstGeom>
          <a:noFill/>
        </p:spPr>
        <p:txBody>
          <a:bodyPr wrap="square" rtlCol="0">
            <a:spAutoFit/>
          </a:bodyPr>
          <a:lstStyle/>
          <a:p>
            <a:r>
              <a:rPr lang="mi-NZ" sz="3200" dirty="0">
                <a:solidFill>
                  <a:srgbClr val="0961A9"/>
                </a:solidFill>
                <a:latin typeface="Aptos ExtraBold" panose="020B0004020202020204" pitchFamily="34" charset="0"/>
              </a:rPr>
              <a:t>TRRP “Equivalency”</a:t>
            </a:r>
            <a:endParaRPr lang="en-NZ" sz="3200" dirty="0">
              <a:solidFill>
                <a:srgbClr val="0961A9"/>
              </a:solidFill>
              <a:latin typeface="Aptos ExtraBold" panose="020B0004020202020204" pitchFamily="34" charset="0"/>
            </a:endParaRPr>
          </a:p>
        </p:txBody>
      </p:sp>
      <p:sp>
        <p:nvSpPr>
          <p:cNvPr id="4" name="TextBox 3">
            <a:extLst>
              <a:ext uri="{FF2B5EF4-FFF2-40B4-BE49-F238E27FC236}">
                <a16:creationId xmlns:a16="http://schemas.microsoft.com/office/drawing/2014/main" id="{6B52521E-E479-5364-018B-446FAA253712}"/>
              </a:ext>
            </a:extLst>
          </p:cNvPr>
          <p:cNvSpPr txBox="1"/>
          <p:nvPr/>
        </p:nvSpPr>
        <p:spPr>
          <a:xfrm>
            <a:off x="497957" y="1116835"/>
            <a:ext cx="11440632" cy="5262979"/>
          </a:xfrm>
          <a:prstGeom prst="rect">
            <a:avLst/>
          </a:prstGeom>
          <a:noFill/>
        </p:spPr>
        <p:txBody>
          <a:bodyPr wrap="square" rtlCol="0">
            <a:spAutoFit/>
          </a:bodyPr>
          <a:lstStyle/>
          <a:p>
            <a:r>
              <a:rPr lang="en-NZ" sz="2400" dirty="0">
                <a:latin typeface="Aptos" panose="020B0004020202020204" pitchFamily="34" charset="0"/>
              </a:rPr>
              <a:t>The UN Ocean Decade Goal is to make ”</a:t>
            </a:r>
            <a:r>
              <a:rPr lang="en-NZ" sz="2400" b="1" dirty="0">
                <a:solidFill>
                  <a:srgbClr val="0961A9"/>
                </a:solidFill>
                <a:latin typeface="Aptos" panose="020B0004020202020204" pitchFamily="34" charset="0"/>
              </a:rPr>
              <a:t>100% of communities at risk of tsunami prepared for and resilient to tsunamis by 2030 through the implementation of the UNESCO/IOC Tsunami Ready Recognition Programme and other initiatives</a:t>
            </a:r>
            <a:r>
              <a:rPr lang="en-NZ" sz="2400" dirty="0">
                <a:latin typeface="Aptos" panose="020B0004020202020204" pitchFamily="34" charset="0"/>
              </a:rPr>
              <a:t>.”</a:t>
            </a:r>
          </a:p>
          <a:p>
            <a:endParaRPr lang="en-NZ" sz="2400" i="1" dirty="0">
              <a:latin typeface="Aptos" panose="020B0004020202020204" pitchFamily="34" charset="0"/>
            </a:endParaRPr>
          </a:p>
          <a:p>
            <a:r>
              <a:rPr lang="en-NZ" sz="2400" dirty="0">
                <a:latin typeface="Aptos" panose="020B0004020202020204" pitchFamily="34" charset="0"/>
              </a:rPr>
              <a:t>For the proposed ‘equivalency’ concept, the 12 indicators of the Tsunami Ready Recognition Programme are taken as the definition of </a:t>
            </a:r>
            <a:r>
              <a:rPr lang="en-NZ" sz="2400" b="1" dirty="0">
                <a:solidFill>
                  <a:srgbClr val="0961A9"/>
                </a:solidFill>
                <a:latin typeface="Aptos" panose="020B0004020202020204" pitchFamily="34" charset="0"/>
              </a:rPr>
              <a:t>‘prepared and resilient’</a:t>
            </a:r>
          </a:p>
          <a:p>
            <a:endParaRPr lang="en-NZ" sz="2400" dirty="0">
              <a:latin typeface="Aptos" panose="020B0004020202020204" pitchFamily="34" charset="0"/>
            </a:endParaRPr>
          </a:p>
          <a:p>
            <a:r>
              <a:rPr lang="en-NZ" sz="2400" dirty="0">
                <a:latin typeface="Aptos" panose="020B0004020202020204" pitchFamily="34" charset="0"/>
              </a:rPr>
              <a:t>The purpose of this ‘equivalency approach’ is to ensure that </a:t>
            </a:r>
            <a:r>
              <a:rPr lang="en-NZ" sz="2400" b="1" dirty="0">
                <a:solidFill>
                  <a:srgbClr val="0961A9"/>
                </a:solidFill>
                <a:latin typeface="Aptos" panose="020B0004020202020204" pitchFamily="34" charset="0"/>
              </a:rPr>
              <a:t>every country can contribute </a:t>
            </a:r>
            <a:r>
              <a:rPr lang="en-NZ" sz="2400" dirty="0">
                <a:latin typeface="Aptos" panose="020B0004020202020204" pitchFamily="34" charset="0"/>
              </a:rPr>
              <a:t>to progress reporting for the UN Ocean Decade Goal. </a:t>
            </a:r>
          </a:p>
          <a:p>
            <a:endParaRPr lang="en-NZ" sz="2400" dirty="0">
              <a:latin typeface="Aptos" panose="020B0004020202020204" pitchFamily="34" charset="0"/>
            </a:endParaRPr>
          </a:p>
          <a:p>
            <a:r>
              <a:rPr lang="en-NZ" sz="2400" dirty="0">
                <a:latin typeface="Aptos" panose="020B0004020202020204" pitchFamily="34" charset="0"/>
              </a:rPr>
              <a:t>		This process </a:t>
            </a:r>
            <a:r>
              <a:rPr lang="en-NZ" sz="2400" b="1" dirty="0">
                <a:solidFill>
                  <a:srgbClr val="0961A9"/>
                </a:solidFill>
                <a:latin typeface="Aptos" panose="020B0004020202020204" pitchFamily="34" charset="0"/>
              </a:rPr>
              <a:t>does not require application</a:t>
            </a:r>
            <a:r>
              <a:rPr lang="en-NZ" sz="2400" dirty="0">
                <a:latin typeface="Aptos" panose="020B0004020202020204" pitchFamily="34" charset="0"/>
              </a:rPr>
              <a:t> to IOC/UNESCO for formal 			TR recognition but will support ICG reporting. </a:t>
            </a:r>
            <a:endParaRPr lang="en-NZ" sz="2400" i="1" dirty="0">
              <a:latin typeface="Aptos" panose="020B0004020202020204" pitchFamily="34" charset="0"/>
            </a:endParaRPr>
          </a:p>
          <a:p>
            <a:endParaRPr lang="en-NZ" sz="2400" i="1" dirty="0">
              <a:latin typeface="Aptos" panose="020B0004020202020204" pitchFamily="34" charset="0"/>
            </a:endParaRPr>
          </a:p>
          <a:p>
            <a:r>
              <a:rPr lang="en-NZ" sz="2400" i="1" dirty="0">
                <a:latin typeface="Aptos" panose="020B0004020202020204" pitchFamily="34" charset="0"/>
              </a:rPr>
              <a:t>. </a:t>
            </a:r>
          </a:p>
        </p:txBody>
      </p:sp>
      <p:sp>
        <p:nvSpPr>
          <p:cNvPr id="6" name="Rectangle 5">
            <a:extLst>
              <a:ext uri="{FF2B5EF4-FFF2-40B4-BE49-F238E27FC236}">
                <a16:creationId xmlns:a16="http://schemas.microsoft.com/office/drawing/2014/main" id="{D2B76A08-3241-DB4D-D4A2-F6FA6F65C824}"/>
              </a:ext>
            </a:extLst>
          </p:cNvPr>
          <p:cNvSpPr/>
          <p:nvPr/>
        </p:nvSpPr>
        <p:spPr>
          <a:xfrm>
            <a:off x="0" y="0"/>
            <a:ext cx="12323135" cy="307777"/>
          </a:xfrm>
          <a:prstGeom prst="rect">
            <a:avLst/>
          </a:prstGeom>
          <a:solidFill>
            <a:srgbClr val="0961A9"/>
          </a:solidFill>
          <a:ln>
            <a:solidFill>
              <a:srgbClr val="0961A9"/>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8" name="TextBox 7">
            <a:extLst>
              <a:ext uri="{FF2B5EF4-FFF2-40B4-BE49-F238E27FC236}">
                <a16:creationId xmlns:a16="http://schemas.microsoft.com/office/drawing/2014/main" id="{0ABFFFC0-B180-41BF-36DB-50F81CD92F9F}"/>
              </a:ext>
            </a:extLst>
          </p:cNvPr>
          <p:cNvSpPr txBox="1"/>
          <p:nvPr/>
        </p:nvSpPr>
        <p:spPr>
          <a:xfrm>
            <a:off x="9572682" y="0"/>
            <a:ext cx="2488182" cy="307777"/>
          </a:xfrm>
          <a:prstGeom prst="rect">
            <a:avLst/>
          </a:prstGeom>
          <a:noFill/>
        </p:spPr>
        <p:txBody>
          <a:bodyPr wrap="none" rtlCol="0">
            <a:spAutoFit/>
          </a:bodyPr>
          <a:lstStyle/>
          <a:p>
            <a:pPr algn="r"/>
            <a:r>
              <a:rPr lang="mi-NZ" sz="1400" b="1" dirty="0">
                <a:solidFill>
                  <a:schemeClr val="bg1"/>
                </a:solidFill>
                <a:latin typeface="Aptos Black" panose="020F0502020204030204" pitchFamily="34" charset="0"/>
              </a:rPr>
              <a:t>TOWS TTDMP Meeting 2025</a:t>
            </a:r>
            <a:endParaRPr lang="en-NZ" sz="1400" b="1" dirty="0">
              <a:solidFill>
                <a:schemeClr val="bg1"/>
              </a:solidFill>
              <a:latin typeface="Aptos Black" panose="020F0502020204030204" pitchFamily="34" charset="0"/>
            </a:endParaRPr>
          </a:p>
        </p:txBody>
      </p:sp>
    </p:spTree>
    <p:extLst>
      <p:ext uri="{BB962C8B-B14F-4D97-AF65-F5344CB8AC3E}">
        <p14:creationId xmlns:p14="http://schemas.microsoft.com/office/powerpoint/2010/main" val="332393336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A blue and white logo&#10;&#10;Description automatically generated">
            <a:extLst>
              <a:ext uri="{FF2B5EF4-FFF2-40B4-BE49-F238E27FC236}">
                <a16:creationId xmlns:a16="http://schemas.microsoft.com/office/drawing/2014/main" id="{B139AC97-779F-4C82-2FC7-801C014B6F8D}"/>
              </a:ext>
            </a:extLst>
          </p:cNvPr>
          <p:cNvPicPr>
            <a:picLocks noChangeAspect="1"/>
          </p:cNvPicPr>
          <p:nvPr/>
        </p:nvPicPr>
        <p:blipFill rotWithShape="1">
          <a:blip r:embed="rId3" cstate="print">
            <a:extLst>
              <a:ext uri="{28A0092B-C50C-407E-A947-70E740481C1C}">
                <a14:useLocalDpi xmlns:a14="http://schemas.microsoft.com/office/drawing/2010/main"/>
              </a:ext>
            </a:extLst>
          </a:blip>
          <a:srcRect/>
          <a:stretch/>
        </p:blipFill>
        <p:spPr>
          <a:xfrm>
            <a:off x="-1110560" y="4638722"/>
            <a:ext cx="6270171" cy="2495725"/>
          </a:xfrm>
          <a:prstGeom prst="rect">
            <a:avLst/>
          </a:prstGeom>
        </p:spPr>
      </p:pic>
      <p:sp>
        <p:nvSpPr>
          <p:cNvPr id="3" name="TextBox 2">
            <a:extLst>
              <a:ext uri="{FF2B5EF4-FFF2-40B4-BE49-F238E27FC236}">
                <a16:creationId xmlns:a16="http://schemas.microsoft.com/office/drawing/2014/main" id="{2A80A15A-BB8E-E924-08C1-BD6412E90A27}"/>
              </a:ext>
            </a:extLst>
          </p:cNvPr>
          <p:cNvSpPr txBox="1"/>
          <p:nvPr/>
        </p:nvSpPr>
        <p:spPr>
          <a:xfrm>
            <a:off x="423369" y="346933"/>
            <a:ext cx="11947451" cy="584775"/>
          </a:xfrm>
          <a:prstGeom prst="rect">
            <a:avLst/>
          </a:prstGeom>
          <a:noFill/>
        </p:spPr>
        <p:txBody>
          <a:bodyPr wrap="square" rtlCol="0">
            <a:spAutoFit/>
          </a:bodyPr>
          <a:lstStyle/>
          <a:p>
            <a:r>
              <a:rPr lang="mi-NZ" sz="3200" dirty="0">
                <a:solidFill>
                  <a:srgbClr val="0961A9"/>
                </a:solidFill>
                <a:latin typeface="Aptos ExtraBold" panose="020B0004020202020204" pitchFamily="34" charset="0"/>
              </a:rPr>
              <a:t>TRRP “Equivalency”</a:t>
            </a:r>
            <a:endParaRPr lang="en-NZ" sz="3200" dirty="0">
              <a:solidFill>
                <a:srgbClr val="0961A9"/>
              </a:solidFill>
              <a:latin typeface="Aptos ExtraBold" panose="020B0004020202020204" pitchFamily="34" charset="0"/>
            </a:endParaRPr>
          </a:p>
        </p:txBody>
      </p:sp>
      <p:sp>
        <p:nvSpPr>
          <p:cNvPr id="4" name="TextBox 3">
            <a:extLst>
              <a:ext uri="{FF2B5EF4-FFF2-40B4-BE49-F238E27FC236}">
                <a16:creationId xmlns:a16="http://schemas.microsoft.com/office/drawing/2014/main" id="{6B52521E-E479-5364-018B-446FAA253712}"/>
              </a:ext>
            </a:extLst>
          </p:cNvPr>
          <p:cNvSpPr txBox="1"/>
          <p:nvPr/>
        </p:nvSpPr>
        <p:spPr>
          <a:xfrm>
            <a:off x="423369" y="992937"/>
            <a:ext cx="11345261" cy="4893647"/>
          </a:xfrm>
          <a:prstGeom prst="rect">
            <a:avLst/>
          </a:prstGeom>
          <a:noFill/>
        </p:spPr>
        <p:txBody>
          <a:bodyPr wrap="square" rtlCol="0">
            <a:spAutoFit/>
          </a:bodyPr>
          <a:lstStyle/>
          <a:p>
            <a:r>
              <a:rPr lang="en-NZ" sz="2400" dirty="0">
                <a:latin typeface="Aptos" panose="020B0004020202020204" pitchFamily="34" charset="0"/>
              </a:rPr>
              <a:t>The approach proposed at ICG/PTWS-XXX (September 2023) has the following principles:</a:t>
            </a:r>
            <a:r>
              <a:rPr lang="en-NZ" sz="2400" b="1" dirty="0">
                <a:solidFill>
                  <a:srgbClr val="0961A9"/>
                </a:solidFill>
                <a:latin typeface="Aptos" panose="020B0004020202020204" pitchFamily="34" charset="0"/>
              </a:rPr>
              <a:t>		</a:t>
            </a:r>
          </a:p>
          <a:p>
            <a:endParaRPr lang="en-NZ" sz="2400" b="1" dirty="0">
              <a:solidFill>
                <a:srgbClr val="0961A9"/>
              </a:solidFill>
              <a:latin typeface="Aptos" panose="020B0004020202020204" pitchFamily="34" charset="0"/>
            </a:endParaRPr>
          </a:p>
          <a:p>
            <a:pPr lvl="4"/>
            <a:r>
              <a:rPr lang="en-NZ" sz="2400" dirty="0">
                <a:solidFill>
                  <a:srgbClr val="0961A9"/>
                </a:solidFill>
                <a:latin typeface="Aptos" panose="020B0004020202020204" pitchFamily="34" charset="0"/>
              </a:rPr>
              <a:t>Countries have a strong motivation to ensure tsunami resilience 			</a:t>
            </a:r>
          </a:p>
          <a:p>
            <a:r>
              <a:rPr lang="en-NZ" sz="2400" dirty="0">
                <a:solidFill>
                  <a:srgbClr val="0961A9"/>
                </a:solidFill>
                <a:latin typeface="Aptos" panose="020B0004020202020204" pitchFamily="34" charset="0"/>
              </a:rPr>
              <a:t>		Builds upon existing programmes, capacities and strengths 	</a:t>
            </a:r>
          </a:p>
          <a:p>
            <a:endParaRPr lang="en-NZ" sz="2400" dirty="0">
              <a:solidFill>
                <a:srgbClr val="0961A9"/>
              </a:solidFill>
              <a:latin typeface="Aptos" panose="020B0004020202020204" pitchFamily="34" charset="0"/>
            </a:endParaRPr>
          </a:p>
          <a:p>
            <a:r>
              <a:rPr lang="en-NZ" sz="2400" dirty="0">
                <a:solidFill>
                  <a:srgbClr val="0961A9"/>
                </a:solidFill>
                <a:latin typeface="Aptos" panose="020B0004020202020204" pitchFamily="34" charset="0"/>
              </a:rPr>
              <a:t>		We use the 12 indicators of the Tsunami Ready Framework</a:t>
            </a:r>
          </a:p>
          <a:p>
            <a:endParaRPr lang="en-NZ" sz="2400" dirty="0">
              <a:solidFill>
                <a:srgbClr val="0961A9"/>
              </a:solidFill>
              <a:latin typeface="Aptos" panose="020B0004020202020204" pitchFamily="34" charset="0"/>
            </a:endParaRPr>
          </a:p>
          <a:p>
            <a:r>
              <a:rPr lang="en-NZ" sz="2400" dirty="0">
                <a:solidFill>
                  <a:srgbClr val="0961A9"/>
                </a:solidFill>
                <a:latin typeface="Aptos" panose="020B0004020202020204" pitchFamily="34" charset="0"/>
              </a:rPr>
              <a:t>		Contributes to ICG progress reporting for UNOD Tsunami 				Programme </a:t>
            </a:r>
          </a:p>
          <a:p>
            <a:pPr lvl="2"/>
            <a:endParaRPr lang="en-NZ" sz="2400" i="1" dirty="0">
              <a:solidFill>
                <a:srgbClr val="0961A9"/>
              </a:solidFill>
              <a:latin typeface="Aptos" panose="020B0004020202020204" pitchFamily="34" charset="0"/>
            </a:endParaRPr>
          </a:p>
          <a:p>
            <a:pPr lvl="4"/>
            <a:r>
              <a:rPr lang="en-NZ" sz="2400" b="1" dirty="0">
                <a:solidFill>
                  <a:srgbClr val="0961A9"/>
                </a:solidFill>
                <a:latin typeface="Aptos" panose="020B0004020202020204" pitchFamily="34" charset="0"/>
              </a:rPr>
              <a:t>Where possible, the TRRP should be implemented as a first option</a:t>
            </a:r>
            <a:endParaRPr lang="en-NZ" sz="2400" b="1" i="1" dirty="0">
              <a:latin typeface="Aptos" panose="020B0004020202020204" pitchFamily="34" charset="0"/>
            </a:endParaRPr>
          </a:p>
        </p:txBody>
      </p:sp>
      <p:sp>
        <p:nvSpPr>
          <p:cNvPr id="6" name="Rectangle 5">
            <a:extLst>
              <a:ext uri="{FF2B5EF4-FFF2-40B4-BE49-F238E27FC236}">
                <a16:creationId xmlns:a16="http://schemas.microsoft.com/office/drawing/2014/main" id="{D2B76A08-3241-DB4D-D4A2-F6FA6F65C824}"/>
              </a:ext>
            </a:extLst>
          </p:cNvPr>
          <p:cNvSpPr/>
          <p:nvPr/>
        </p:nvSpPr>
        <p:spPr>
          <a:xfrm>
            <a:off x="0" y="0"/>
            <a:ext cx="12323135" cy="307777"/>
          </a:xfrm>
          <a:prstGeom prst="rect">
            <a:avLst/>
          </a:prstGeom>
          <a:solidFill>
            <a:srgbClr val="0961A9"/>
          </a:solidFill>
          <a:ln>
            <a:solidFill>
              <a:srgbClr val="0961A9"/>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8" name="TextBox 7">
            <a:extLst>
              <a:ext uri="{FF2B5EF4-FFF2-40B4-BE49-F238E27FC236}">
                <a16:creationId xmlns:a16="http://schemas.microsoft.com/office/drawing/2014/main" id="{A5A853D8-D4F1-B41F-E9D8-A99F5D10DFC8}"/>
              </a:ext>
            </a:extLst>
          </p:cNvPr>
          <p:cNvSpPr txBox="1"/>
          <p:nvPr/>
        </p:nvSpPr>
        <p:spPr>
          <a:xfrm>
            <a:off x="9572682" y="0"/>
            <a:ext cx="2488182" cy="307777"/>
          </a:xfrm>
          <a:prstGeom prst="rect">
            <a:avLst/>
          </a:prstGeom>
          <a:noFill/>
        </p:spPr>
        <p:txBody>
          <a:bodyPr wrap="none" rtlCol="0">
            <a:spAutoFit/>
          </a:bodyPr>
          <a:lstStyle/>
          <a:p>
            <a:pPr algn="r"/>
            <a:r>
              <a:rPr lang="mi-NZ" sz="1400" b="1" dirty="0">
                <a:solidFill>
                  <a:schemeClr val="bg1"/>
                </a:solidFill>
                <a:latin typeface="Aptos Black" panose="020F0502020204030204" pitchFamily="34" charset="0"/>
              </a:rPr>
              <a:t>TOWS TTDMP Meeting 2025</a:t>
            </a:r>
            <a:endParaRPr lang="en-NZ" sz="1400" b="1" dirty="0">
              <a:solidFill>
                <a:schemeClr val="bg1"/>
              </a:solidFill>
              <a:latin typeface="Aptos Black" panose="020F0502020204030204" pitchFamily="34" charset="0"/>
            </a:endParaRPr>
          </a:p>
        </p:txBody>
      </p:sp>
      <p:pic>
        <p:nvPicPr>
          <p:cNvPr id="1028" name="Picture 4" descr="New Symbol&quot; Images – Browse 223 Stock Photos, Vectors, and Video | Adobe  Stock">
            <a:extLst>
              <a:ext uri="{FF2B5EF4-FFF2-40B4-BE49-F238E27FC236}">
                <a16:creationId xmlns:a16="http://schemas.microsoft.com/office/drawing/2014/main" id="{F12546BD-6BDA-18C8-179F-06946049F16C}"/>
              </a:ext>
            </a:extLst>
          </p:cNvPr>
          <p:cNvPicPr>
            <a:picLocks noChangeAspect="1" noChangeArrowheads="1"/>
          </p:cNvPicPr>
          <p:nvPr/>
        </p:nvPicPr>
        <p:blipFill rotWithShape="1">
          <a:blip r:embed="rId4">
            <a:extLst>
              <a:ext uri="{28A0092B-C50C-407E-A947-70E740481C1C}">
                <a14:useLocalDpi xmlns:a14="http://schemas.microsoft.com/office/drawing/2010/main" val="0"/>
              </a:ext>
            </a:extLst>
          </a:blip>
          <a:srcRect l="75561" t="9325" r="5563" b="52985"/>
          <a:stretch/>
        </p:blipFill>
        <p:spPr bwMode="auto">
          <a:xfrm>
            <a:off x="11445411" y="5334270"/>
            <a:ext cx="472612" cy="53079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016363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2A80A15A-BB8E-E924-08C1-BD6412E90A27}"/>
              </a:ext>
            </a:extLst>
          </p:cNvPr>
          <p:cNvSpPr txBox="1"/>
          <p:nvPr/>
        </p:nvSpPr>
        <p:spPr>
          <a:xfrm>
            <a:off x="244548" y="303588"/>
            <a:ext cx="11947451" cy="584775"/>
          </a:xfrm>
          <a:prstGeom prst="rect">
            <a:avLst/>
          </a:prstGeom>
          <a:noFill/>
        </p:spPr>
        <p:txBody>
          <a:bodyPr wrap="square" rtlCol="0">
            <a:spAutoFit/>
          </a:bodyPr>
          <a:lstStyle/>
          <a:p>
            <a:r>
              <a:rPr lang="mi-NZ" sz="3200" dirty="0">
                <a:solidFill>
                  <a:srgbClr val="0961A9"/>
                </a:solidFill>
                <a:latin typeface="Aptos ExtraBold" panose="020B0004020202020204" pitchFamily="34" charset="0"/>
              </a:rPr>
              <a:t>TRRP “Equivalency” is a country action</a:t>
            </a:r>
            <a:endParaRPr lang="en-NZ" sz="3200" dirty="0">
              <a:solidFill>
                <a:srgbClr val="0961A9"/>
              </a:solidFill>
              <a:latin typeface="Aptos ExtraBold" panose="020B0004020202020204" pitchFamily="34" charset="0"/>
            </a:endParaRPr>
          </a:p>
        </p:txBody>
      </p:sp>
      <p:sp>
        <p:nvSpPr>
          <p:cNvPr id="4" name="TextBox 3">
            <a:extLst>
              <a:ext uri="{FF2B5EF4-FFF2-40B4-BE49-F238E27FC236}">
                <a16:creationId xmlns:a16="http://schemas.microsoft.com/office/drawing/2014/main" id="{6B52521E-E479-5364-018B-446FAA253712}"/>
              </a:ext>
            </a:extLst>
          </p:cNvPr>
          <p:cNvSpPr txBox="1"/>
          <p:nvPr/>
        </p:nvSpPr>
        <p:spPr>
          <a:xfrm>
            <a:off x="244548" y="997715"/>
            <a:ext cx="11147969" cy="2308324"/>
          </a:xfrm>
          <a:prstGeom prst="rect">
            <a:avLst/>
          </a:prstGeom>
          <a:noFill/>
        </p:spPr>
        <p:txBody>
          <a:bodyPr wrap="square" rtlCol="0">
            <a:spAutoFit/>
          </a:bodyPr>
          <a:lstStyle/>
          <a:p>
            <a:r>
              <a:rPr lang="en-NZ" sz="2400" dirty="0">
                <a:latin typeface="Aptos" panose="020B0004020202020204" pitchFamily="34" charset="0"/>
              </a:rPr>
              <a:t>Approach proposed at ICG/PTWS-XXX had 4 steps, since simplified to 3:</a:t>
            </a:r>
          </a:p>
          <a:p>
            <a:endParaRPr lang="en-NZ" sz="500" dirty="0">
              <a:latin typeface="Aptos" panose="020B0004020202020204" pitchFamily="34" charset="0"/>
            </a:endParaRPr>
          </a:p>
          <a:p>
            <a:pPr marL="514350" indent="-514350">
              <a:buFont typeface="+mj-lt"/>
              <a:buAutoNum type="arabicPeriod"/>
            </a:pPr>
            <a:r>
              <a:rPr lang="en-NZ" sz="2400" b="1" dirty="0">
                <a:solidFill>
                  <a:srgbClr val="0961A9"/>
                </a:solidFill>
                <a:latin typeface="Aptos" panose="020B0004020202020204" pitchFamily="34" charset="0"/>
              </a:rPr>
              <a:t>Identify / establish national governance </a:t>
            </a:r>
            <a:endParaRPr lang="en-NZ" sz="2800" dirty="0">
              <a:latin typeface="Aptos" panose="020B0004020202020204" pitchFamily="34" charset="0"/>
            </a:endParaRPr>
          </a:p>
          <a:p>
            <a:pPr marL="514350" indent="-514350">
              <a:spcBef>
                <a:spcPts val="900"/>
              </a:spcBef>
              <a:buFont typeface="+mj-lt"/>
              <a:buAutoNum type="arabicPeriod"/>
            </a:pPr>
            <a:r>
              <a:rPr lang="en-NZ" sz="2400" b="1" dirty="0">
                <a:solidFill>
                  <a:srgbClr val="0961A9"/>
                </a:solidFill>
                <a:latin typeface="Aptos" panose="020B0004020202020204" pitchFamily="34" charset="0"/>
              </a:rPr>
              <a:t>Assess tsunami preparedness &amp; resiliency against TRRP indicators</a:t>
            </a:r>
          </a:p>
          <a:p>
            <a:pPr marL="514350" indent="-514350">
              <a:spcBef>
                <a:spcPts val="900"/>
              </a:spcBef>
              <a:buFont typeface="+mj-lt"/>
              <a:buAutoNum type="arabicPeriod"/>
            </a:pPr>
            <a:r>
              <a:rPr lang="en-NZ" sz="2400" b="1" dirty="0">
                <a:solidFill>
                  <a:srgbClr val="0961A9"/>
                </a:solidFill>
                <a:latin typeface="Aptos" panose="020B0004020202020204" pitchFamily="34" charset="0"/>
              </a:rPr>
              <a:t>Report  progress toward UNOD Goal to ICG.                                                                  </a:t>
            </a:r>
            <a:endParaRPr lang="en-NZ" sz="200" dirty="0">
              <a:latin typeface="Aptos" panose="020B0004020202020204" pitchFamily="34" charset="0"/>
            </a:endParaRPr>
          </a:p>
          <a:p>
            <a:pPr algn="r"/>
            <a:r>
              <a:rPr lang="en-NZ" sz="2400" i="1" dirty="0">
                <a:latin typeface="Aptos" panose="020B0004020202020204" pitchFamily="34" charset="0"/>
              </a:rPr>
              <a:t>     </a:t>
            </a:r>
            <a:r>
              <a:rPr lang="en-NZ" sz="2800" dirty="0">
                <a:latin typeface="Aptos" panose="020B0004020202020204" pitchFamily="34" charset="0"/>
              </a:rPr>
              <a:t>                     </a:t>
            </a:r>
            <a:endParaRPr lang="en-NZ" sz="2800" i="1" dirty="0">
              <a:latin typeface="Aptos" panose="020B0004020202020204" pitchFamily="34" charset="0"/>
            </a:endParaRPr>
          </a:p>
        </p:txBody>
      </p:sp>
      <p:sp>
        <p:nvSpPr>
          <p:cNvPr id="6" name="Rectangle 5">
            <a:extLst>
              <a:ext uri="{FF2B5EF4-FFF2-40B4-BE49-F238E27FC236}">
                <a16:creationId xmlns:a16="http://schemas.microsoft.com/office/drawing/2014/main" id="{D2B76A08-3241-DB4D-D4A2-F6FA6F65C824}"/>
              </a:ext>
            </a:extLst>
          </p:cNvPr>
          <p:cNvSpPr/>
          <p:nvPr/>
        </p:nvSpPr>
        <p:spPr>
          <a:xfrm>
            <a:off x="0" y="0"/>
            <a:ext cx="12323135" cy="307777"/>
          </a:xfrm>
          <a:prstGeom prst="rect">
            <a:avLst/>
          </a:prstGeom>
          <a:solidFill>
            <a:srgbClr val="0961A9"/>
          </a:solidFill>
          <a:ln>
            <a:solidFill>
              <a:srgbClr val="0961A9"/>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NZ"/>
          </a:p>
        </p:txBody>
      </p:sp>
      <p:pic>
        <p:nvPicPr>
          <p:cNvPr id="2" name="Picture 1" descr="A blue and white logo&#10;&#10;Description automatically generated">
            <a:extLst>
              <a:ext uri="{FF2B5EF4-FFF2-40B4-BE49-F238E27FC236}">
                <a16:creationId xmlns:a16="http://schemas.microsoft.com/office/drawing/2014/main" id="{D0405E05-7E3F-E314-A102-F852F5B0E563}"/>
              </a:ext>
            </a:extLst>
          </p:cNvPr>
          <p:cNvPicPr>
            <a:picLocks noChangeAspect="1"/>
          </p:cNvPicPr>
          <p:nvPr/>
        </p:nvPicPr>
        <p:blipFill rotWithShape="1">
          <a:blip r:embed="rId3" cstate="print">
            <a:extLst>
              <a:ext uri="{28A0092B-C50C-407E-A947-70E740481C1C}">
                <a14:useLocalDpi xmlns:a14="http://schemas.microsoft.com/office/drawing/2010/main"/>
              </a:ext>
            </a:extLst>
          </a:blip>
          <a:srcRect/>
          <a:stretch/>
        </p:blipFill>
        <p:spPr>
          <a:xfrm>
            <a:off x="-1110560" y="4638722"/>
            <a:ext cx="6270171" cy="2495725"/>
          </a:xfrm>
          <a:prstGeom prst="rect">
            <a:avLst/>
          </a:prstGeom>
        </p:spPr>
      </p:pic>
      <p:sp>
        <p:nvSpPr>
          <p:cNvPr id="8" name="TextBox 7">
            <a:extLst>
              <a:ext uri="{FF2B5EF4-FFF2-40B4-BE49-F238E27FC236}">
                <a16:creationId xmlns:a16="http://schemas.microsoft.com/office/drawing/2014/main" id="{B2A7662E-F453-E6AD-CE3C-03E3931041D7}"/>
              </a:ext>
            </a:extLst>
          </p:cNvPr>
          <p:cNvSpPr txBox="1"/>
          <p:nvPr/>
        </p:nvSpPr>
        <p:spPr>
          <a:xfrm>
            <a:off x="3452279" y="3207561"/>
            <a:ext cx="8495173" cy="2862322"/>
          </a:xfrm>
          <a:prstGeom prst="rect">
            <a:avLst/>
          </a:prstGeom>
          <a:noFill/>
        </p:spPr>
        <p:txBody>
          <a:bodyPr wrap="square" rtlCol="0">
            <a:spAutoFit/>
          </a:bodyPr>
          <a:lstStyle/>
          <a:p>
            <a:pPr algn="r"/>
            <a:r>
              <a:rPr lang="en-NZ" sz="2000" dirty="0">
                <a:latin typeface="Aptos" panose="020B0004020202020204" pitchFamily="34" charset="0"/>
              </a:rPr>
              <a:t>This process would be applied to the most pragmatic definition of community, so that the assessment can be conducted in a meaningful but sustainable manner.</a:t>
            </a:r>
          </a:p>
          <a:p>
            <a:pPr algn="r"/>
            <a:endParaRPr lang="en-NZ" sz="2000" dirty="0">
              <a:latin typeface="Aptos" panose="020B0004020202020204" pitchFamily="34" charset="0"/>
            </a:endParaRPr>
          </a:p>
          <a:p>
            <a:pPr algn="r"/>
            <a:r>
              <a:rPr lang="en-NZ" sz="2000" dirty="0">
                <a:latin typeface="Aptos" panose="020B0004020202020204" pitchFamily="34" charset="0"/>
              </a:rPr>
              <a:t>It is important that this is appropriate for each countries existing disaster management context  </a:t>
            </a:r>
          </a:p>
          <a:p>
            <a:pPr algn="r"/>
            <a:endParaRPr lang="en-NZ" sz="2000" dirty="0">
              <a:latin typeface="Aptos" panose="020B0004020202020204" pitchFamily="34" charset="0"/>
            </a:endParaRPr>
          </a:p>
          <a:p>
            <a:pPr algn="r"/>
            <a:r>
              <a:rPr lang="en-NZ" sz="2000" dirty="0">
                <a:latin typeface="Aptos" panose="020B0004020202020204" pitchFamily="34" charset="0"/>
              </a:rPr>
              <a:t>The Tsunami Ready Recognition Programme gives similar flexibility.</a:t>
            </a:r>
          </a:p>
          <a:p>
            <a:pPr algn="r"/>
            <a:endParaRPr lang="en-NZ" sz="2000" dirty="0">
              <a:latin typeface="Aptos" panose="020B0004020202020204" pitchFamily="34" charset="0"/>
            </a:endParaRPr>
          </a:p>
        </p:txBody>
      </p:sp>
      <p:sp>
        <p:nvSpPr>
          <p:cNvPr id="9" name="TextBox 8">
            <a:extLst>
              <a:ext uri="{FF2B5EF4-FFF2-40B4-BE49-F238E27FC236}">
                <a16:creationId xmlns:a16="http://schemas.microsoft.com/office/drawing/2014/main" id="{08B1E52F-3E1B-BD35-A72D-BA7A261C13F0}"/>
              </a:ext>
            </a:extLst>
          </p:cNvPr>
          <p:cNvSpPr txBox="1"/>
          <p:nvPr/>
        </p:nvSpPr>
        <p:spPr>
          <a:xfrm>
            <a:off x="9572682" y="0"/>
            <a:ext cx="2488182" cy="307777"/>
          </a:xfrm>
          <a:prstGeom prst="rect">
            <a:avLst/>
          </a:prstGeom>
          <a:noFill/>
        </p:spPr>
        <p:txBody>
          <a:bodyPr wrap="none" rtlCol="0">
            <a:spAutoFit/>
          </a:bodyPr>
          <a:lstStyle/>
          <a:p>
            <a:pPr algn="r"/>
            <a:r>
              <a:rPr lang="mi-NZ" sz="1400" b="1" dirty="0">
                <a:solidFill>
                  <a:schemeClr val="bg1"/>
                </a:solidFill>
                <a:latin typeface="Aptos Black" panose="020F0502020204030204" pitchFamily="34" charset="0"/>
              </a:rPr>
              <a:t>TOWS TTDMP Meeting 2025</a:t>
            </a:r>
            <a:endParaRPr lang="en-NZ" sz="1400" b="1" dirty="0">
              <a:solidFill>
                <a:schemeClr val="bg1"/>
              </a:solidFill>
              <a:latin typeface="Aptos Black" panose="020F0502020204030204" pitchFamily="34" charset="0"/>
            </a:endParaRPr>
          </a:p>
        </p:txBody>
      </p:sp>
      <p:pic>
        <p:nvPicPr>
          <p:cNvPr id="10" name="Picture 4" descr="New Symbol&quot; Images – Browse 223 Stock Photos, Vectors, and Video | Adobe  Stock">
            <a:extLst>
              <a:ext uri="{FF2B5EF4-FFF2-40B4-BE49-F238E27FC236}">
                <a16:creationId xmlns:a16="http://schemas.microsoft.com/office/drawing/2014/main" id="{53AB20FD-A4DC-75BF-8A52-C6942131D004}"/>
              </a:ext>
            </a:extLst>
          </p:cNvPr>
          <p:cNvPicPr>
            <a:picLocks noChangeAspect="1" noChangeArrowheads="1"/>
          </p:cNvPicPr>
          <p:nvPr/>
        </p:nvPicPr>
        <p:blipFill rotWithShape="1">
          <a:blip r:embed="rId4">
            <a:extLst>
              <a:ext uri="{28A0092B-C50C-407E-A947-70E740481C1C}">
                <a14:useLocalDpi xmlns:a14="http://schemas.microsoft.com/office/drawing/2010/main" val="0"/>
              </a:ext>
            </a:extLst>
          </a:blip>
          <a:srcRect l="75561" t="9325" r="5563" b="52985"/>
          <a:stretch/>
        </p:blipFill>
        <p:spPr bwMode="auto">
          <a:xfrm>
            <a:off x="9750175" y="936582"/>
            <a:ext cx="472612" cy="53079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7916104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A blue and white logo&#10;&#10;Description automatically generated">
            <a:extLst>
              <a:ext uri="{FF2B5EF4-FFF2-40B4-BE49-F238E27FC236}">
                <a16:creationId xmlns:a16="http://schemas.microsoft.com/office/drawing/2014/main" id="{B139AC97-779F-4C82-2FC7-801C014B6F8D}"/>
              </a:ext>
            </a:extLst>
          </p:cNvPr>
          <p:cNvPicPr>
            <a:picLocks noChangeAspect="1"/>
          </p:cNvPicPr>
          <p:nvPr/>
        </p:nvPicPr>
        <p:blipFill rotWithShape="1">
          <a:blip r:embed="rId3" cstate="print">
            <a:extLst>
              <a:ext uri="{28A0092B-C50C-407E-A947-70E740481C1C}">
                <a14:useLocalDpi xmlns:a14="http://schemas.microsoft.com/office/drawing/2010/main"/>
              </a:ext>
            </a:extLst>
          </a:blip>
          <a:srcRect/>
          <a:stretch/>
        </p:blipFill>
        <p:spPr>
          <a:xfrm>
            <a:off x="-1110560" y="4638722"/>
            <a:ext cx="6270171" cy="2495725"/>
          </a:xfrm>
          <a:prstGeom prst="rect">
            <a:avLst/>
          </a:prstGeom>
        </p:spPr>
      </p:pic>
      <p:sp>
        <p:nvSpPr>
          <p:cNvPr id="3" name="TextBox 2">
            <a:extLst>
              <a:ext uri="{FF2B5EF4-FFF2-40B4-BE49-F238E27FC236}">
                <a16:creationId xmlns:a16="http://schemas.microsoft.com/office/drawing/2014/main" id="{2A80A15A-BB8E-E924-08C1-BD6412E90A27}"/>
              </a:ext>
            </a:extLst>
          </p:cNvPr>
          <p:cNvSpPr txBox="1"/>
          <p:nvPr/>
        </p:nvSpPr>
        <p:spPr>
          <a:xfrm>
            <a:off x="122274" y="443669"/>
            <a:ext cx="11947451" cy="584775"/>
          </a:xfrm>
          <a:prstGeom prst="rect">
            <a:avLst/>
          </a:prstGeom>
          <a:noFill/>
        </p:spPr>
        <p:txBody>
          <a:bodyPr wrap="square" rtlCol="0">
            <a:spAutoFit/>
          </a:bodyPr>
          <a:lstStyle/>
          <a:p>
            <a:r>
              <a:rPr lang="en-NZ" sz="3200" dirty="0">
                <a:solidFill>
                  <a:srgbClr val="0961A9"/>
                </a:solidFill>
                <a:latin typeface="Aptos ExtraBold" panose="020B0004020202020204" pitchFamily="34" charset="0"/>
              </a:rPr>
              <a:t>1. Identify or Establish Governance </a:t>
            </a:r>
          </a:p>
        </p:txBody>
      </p:sp>
      <p:sp>
        <p:nvSpPr>
          <p:cNvPr id="6" name="Rectangle 5">
            <a:extLst>
              <a:ext uri="{FF2B5EF4-FFF2-40B4-BE49-F238E27FC236}">
                <a16:creationId xmlns:a16="http://schemas.microsoft.com/office/drawing/2014/main" id="{D2B76A08-3241-DB4D-D4A2-F6FA6F65C824}"/>
              </a:ext>
            </a:extLst>
          </p:cNvPr>
          <p:cNvSpPr/>
          <p:nvPr/>
        </p:nvSpPr>
        <p:spPr>
          <a:xfrm>
            <a:off x="0" y="0"/>
            <a:ext cx="12323135" cy="307777"/>
          </a:xfrm>
          <a:prstGeom prst="rect">
            <a:avLst/>
          </a:prstGeom>
          <a:solidFill>
            <a:srgbClr val="0961A9"/>
          </a:solidFill>
          <a:ln>
            <a:solidFill>
              <a:srgbClr val="0961A9"/>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8" name="TextBox 7">
            <a:extLst>
              <a:ext uri="{FF2B5EF4-FFF2-40B4-BE49-F238E27FC236}">
                <a16:creationId xmlns:a16="http://schemas.microsoft.com/office/drawing/2014/main" id="{562553D3-6381-F0C4-80F6-66BE093E4323}"/>
              </a:ext>
            </a:extLst>
          </p:cNvPr>
          <p:cNvSpPr txBox="1"/>
          <p:nvPr/>
        </p:nvSpPr>
        <p:spPr>
          <a:xfrm>
            <a:off x="209993" y="1071801"/>
            <a:ext cx="11772014" cy="5786199"/>
          </a:xfrm>
          <a:prstGeom prst="rect">
            <a:avLst/>
          </a:prstGeom>
          <a:noFill/>
        </p:spPr>
        <p:txBody>
          <a:bodyPr wrap="square">
            <a:spAutoFit/>
          </a:bodyPr>
          <a:lstStyle/>
          <a:p>
            <a:pPr algn="just" rtl="0">
              <a:spcBef>
                <a:spcPts val="0"/>
              </a:spcBef>
              <a:spcAft>
                <a:spcPts val="1200"/>
              </a:spcAft>
            </a:pPr>
            <a:r>
              <a:rPr lang="en-NZ" sz="2000" b="1" i="0" u="none" strike="noStrike" dirty="0">
                <a:solidFill>
                  <a:srgbClr val="0961A9"/>
                </a:solidFill>
                <a:effectLst/>
                <a:latin typeface="Aptos" panose="020B0004020202020204" pitchFamily="34" charset="0"/>
              </a:rPr>
              <a:t>National governance should be in place in order to provide oversight of this process</a:t>
            </a:r>
            <a:r>
              <a:rPr lang="en-NZ" sz="2000" b="0" i="0" u="none" strike="noStrike" dirty="0">
                <a:solidFill>
                  <a:srgbClr val="000000"/>
                </a:solidFill>
                <a:effectLst/>
                <a:latin typeface="Aptos" panose="020B0004020202020204" pitchFamily="34" charset="0"/>
              </a:rPr>
              <a:t>.  In many cases an existing governance body may be able to be identified for this purpose to avoid duplication, or a bespoke National Tsunami Ready Board could be established. </a:t>
            </a:r>
            <a:endParaRPr lang="en-NZ" sz="2000" dirty="0">
              <a:solidFill>
                <a:srgbClr val="000000"/>
              </a:solidFill>
              <a:latin typeface="Aptos" panose="020B0004020202020204" pitchFamily="34" charset="0"/>
            </a:endParaRPr>
          </a:p>
          <a:p>
            <a:pPr algn="just" rtl="0">
              <a:spcBef>
                <a:spcPts val="0"/>
              </a:spcBef>
              <a:spcAft>
                <a:spcPts val="1200"/>
              </a:spcAft>
            </a:pPr>
            <a:r>
              <a:rPr lang="en-NZ" sz="2000" b="0" i="0" u="none" strike="noStrike" dirty="0">
                <a:solidFill>
                  <a:srgbClr val="000000"/>
                </a:solidFill>
                <a:effectLst/>
                <a:latin typeface="Aptos" panose="020B0004020202020204" pitchFamily="34" charset="0"/>
              </a:rPr>
              <a:t>The functions of this governance group will be to:</a:t>
            </a:r>
            <a:endParaRPr lang="en-NZ" sz="2000" b="0" dirty="0">
              <a:effectLst/>
              <a:latin typeface="Aptos" panose="020B0004020202020204" pitchFamily="34" charset="0"/>
            </a:endParaRPr>
          </a:p>
          <a:p>
            <a:pPr marL="342900" indent="-342900" algn="just" rtl="0" fontAlgn="base">
              <a:spcBef>
                <a:spcPts val="600"/>
              </a:spcBef>
              <a:spcAft>
                <a:spcPts val="600"/>
              </a:spcAft>
              <a:buFont typeface="Arial" panose="020B0604020202020204" pitchFamily="34" charset="0"/>
              <a:buChar char="•"/>
            </a:pPr>
            <a:r>
              <a:rPr lang="en-NZ" sz="2000" b="1" i="0" u="none" strike="noStrike" dirty="0">
                <a:solidFill>
                  <a:srgbClr val="0961A9"/>
                </a:solidFill>
                <a:effectLst/>
                <a:latin typeface="Aptos" panose="020B0004020202020204" pitchFamily="34" charset="0"/>
              </a:rPr>
              <a:t>Provide expert interpretation of the tsunami ready indicators in the country's own context </a:t>
            </a:r>
          </a:p>
          <a:p>
            <a:pPr marL="342900" indent="-342900" algn="just" rtl="0" fontAlgn="base">
              <a:spcBef>
                <a:spcPts val="600"/>
              </a:spcBef>
              <a:spcAft>
                <a:spcPts val="600"/>
              </a:spcAft>
              <a:buFont typeface="Arial" panose="020B0604020202020204" pitchFamily="34" charset="0"/>
              <a:buChar char="•"/>
            </a:pPr>
            <a:r>
              <a:rPr lang="en-NZ" sz="2000" b="1" i="0" u="none" strike="noStrike" dirty="0">
                <a:solidFill>
                  <a:srgbClr val="0961A9"/>
                </a:solidFill>
                <a:effectLst/>
                <a:latin typeface="Aptos" panose="020B0004020202020204" pitchFamily="34" charset="0"/>
              </a:rPr>
              <a:t>Provide expert commentary on the definition of community in the country’s own context </a:t>
            </a:r>
          </a:p>
          <a:p>
            <a:pPr marL="342900" indent="-342900" algn="just" rtl="0" fontAlgn="base">
              <a:spcBef>
                <a:spcPts val="600"/>
              </a:spcBef>
              <a:spcAft>
                <a:spcPts val="600"/>
              </a:spcAft>
              <a:buFont typeface="Arial" panose="020B0604020202020204" pitchFamily="34" charset="0"/>
              <a:buChar char="•"/>
            </a:pPr>
            <a:r>
              <a:rPr lang="en-NZ" sz="2000" b="1" i="0" u="none" strike="noStrike" dirty="0">
                <a:solidFill>
                  <a:srgbClr val="0961A9"/>
                </a:solidFill>
                <a:effectLst/>
                <a:latin typeface="Aptos" panose="020B0004020202020204" pitchFamily="34" charset="0"/>
              </a:rPr>
              <a:t>Approve the implementation of this equivalency process </a:t>
            </a:r>
          </a:p>
          <a:p>
            <a:pPr algn="just" rtl="0">
              <a:spcBef>
                <a:spcPts val="0"/>
              </a:spcBef>
              <a:spcAft>
                <a:spcPts val="1200"/>
              </a:spcAft>
            </a:pPr>
            <a:endParaRPr lang="en-NZ" sz="2000" b="0" i="0" u="none" strike="noStrike" dirty="0">
              <a:solidFill>
                <a:srgbClr val="000000"/>
              </a:solidFill>
              <a:effectLst/>
              <a:latin typeface="Aptos" panose="020B0004020202020204" pitchFamily="34" charset="0"/>
            </a:endParaRPr>
          </a:p>
          <a:p>
            <a:pPr algn="just" rtl="0">
              <a:spcBef>
                <a:spcPts val="0"/>
              </a:spcBef>
              <a:spcAft>
                <a:spcPts val="1200"/>
              </a:spcAft>
            </a:pPr>
            <a:r>
              <a:rPr lang="en-NZ" sz="2000" b="0" i="0" u="none" strike="noStrike" dirty="0">
                <a:solidFill>
                  <a:srgbClr val="000000"/>
                </a:solidFill>
                <a:effectLst/>
                <a:latin typeface="Aptos" panose="020B0004020202020204" pitchFamily="34" charset="0"/>
              </a:rPr>
              <a:t>		Should formal Tsunami Ready Recognition appropriately wish to be pursued by any 				individual community, this governance structure may be able to be utilized for the 			recognition process as per IOC MG 74. </a:t>
            </a:r>
            <a:endParaRPr lang="en-NZ" sz="2000" b="0" dirty="0">
              <a:effectLst/>
              <a:latin typeface="Aptos" panose="020B0004020202020204" pitchFamily="34" charset="0"/>
            </a:endParaRPr>
          </a:p>
          <a:p>
            <a:br>
              <a:rPr lang="en-NZ" sz="2000" dirty="0">
                <a:latin typeface="Aptos" panose="020B0004020202020204" pitchFamily="34" charset="0"/>
              </a:rPr>
            </a:br>
            <a:endParaRPr lang="en-NZ" sz="2000" b="0" dirty="0">
              <a:effectLst/>
              <a:latin typeface="Aptos" panose="020B0004020202020204" pitchFamily="34" charset="0"/>
            </a:endParaRPr>
          </a:p>
          <a:p>
            <a:br>
              <a:rPr lang="en-NZ" sz="2000" dirty="0">
                <a:latin typeface="Aptos" panose="020B0004020202020204" pitchFamily="34" charset="0"/>
              </a:rPr>
            </a:br>
            <a:endParaRPr lang="en-NZ" sz="2000" dirty="0">
              <a:latin typeface="Aptos" panose="020B0004020202020204" pitchFamily="34" charset="0"/>
            </a:endParaRPr>
          </a:p>
        </p:txBody>
      </p:sp>
      <p:sp>
        <p:nvSpPr>
          <p:cNvPr id="4" name="TextBox 3">
            <a:extLst>
              <a:ext uri="{FF2B5EF4-FFF2-40B4-BE49-F238E27FC236}">
                <a16:creationId xmlns:a16="http://schemas.microsoft.com/office/drawing/2014/main" id="{D5955326-048D-D925-776F-95D9DE19C558}"/>
              </a:ext>
            </a:extLst>
          </p:cNvPr>
          <p:cNvSpPr txBox="1"/>
          <p:nvPr/>
        </p:nvSpPr>
        <p:spPr>
          <a:xfrm>
            <a:off x="9572682" y="0"/>
            <a:ext cx="2488182" cy="307777"/>
          </a:xfrm>
          <a:prstGeom prst="rect">
            <a:avLst/>
          </a:prstGeom>
          <a:noFill/>
        </p:spPr>
        <p:txBody>
          <a:bodyPr wrap="none" rtlCol="0">
            <a:spAutoFit/>
          </a:bodyPr>
          <a:lstStyle/>
          <a:p>
            <a:pPr algn="r"/>
            <a:r>
              <a:rPr lang="mi-NZ" sz="1400" b="1" dirty="0">
                <a:solidFill>
                  <a:schemeClr val="bg1"/>
                </a:solidFill>
                <a:latin typeface="Aptos Black" panose="020F0502020204030204" pitchFamily="34" charset="0"/>
              </a:rPr>
              <a:t>TOWS TTDMP Meeting 2025</a:t>
            </a:r>
            <a:endParaRPr lang="en-NZ" sz="1400" b="1" dirty="0">
              <a:solidFill>
                <a:schemeClr val="bg1"/>
              </a:solidFill>
              <a:latin typeface="Aptos Black" panose="020F0502020204030204" pitchFamily="34" charset="0"/>
            </a:endParaRPr>
          </a:p>
        </p:txBody>
      </p:sp>
    </p:spTree>
    <p:extLst>
      <p:ext uri="{BB962C8B-B14F-4D97-AF65-F5344CB8AC3E}">
        <p14:creationId xmlns:p14="http://schemas.microsoft.com/office/powerpoint/2010/main" val="2761893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A blue and white logo&#10;&#10;Description automatically generated">
            <a:extLst>
              <a:ext uri="{FF2B5EF4-FFF2-40B4-BE49-F238E27FC236}">
                <a16:creationId xmlns:a16="http://schemas.microsoft.com/office/drawing/2014/main" id="{B139AC97-779F-4C82-2FC7-801C014B6F8D}"/>
              </a:ext>
            </a:extLst>
          </p:cNvPr>
          <p:cNvPicPr>
            <a:picLocks noChangeAspect="1"/>
          </p:cNvPicPr>
          <p:nvPr/>
        </p:nvPicPr>
        <p:blipFill rotWithShape="1">
          <a:blip r:embed="rId3" cstate="print">
            <a:extLst>
              <a:ext uri="{28A0092B-C50C-407E-A947-70E740481C1C}">
                <a14:useLocalDpi xmlns:a14="http://schemas.microsoft.com/office/drawing/2010/main"/>
              </a:ext>
            </a:extLst>
          </a:blip>
          <a:srcRect/>
          <a:stretch/>
        </p:blipFill>
        <p:spPr>
          <a:xfrm>
            <a:off x="-1110560" y="4638722"/>
            <a:ext cx="6270171" cy="2495725"/>
          </a:xfrm>
          <a:prstGeom prst="rect">
            <a:avLst/>
          </a:prstGeom>
        </p:spPr>
      </p:pic>
      <p:sp>
        <p:nvSpPr>
          <p:cNvPr id="3" name="TextBox 2">
            <a:extLst>
              <a:ext uri="{FF2B5EF4-FFF2-40B4-BE49-F238E27FC236}">
                <a16:creationId xmlns:a16="http://schemas.microsoft.com/office/drawing/2014/main" id="{2A80A15A-BB8E-E924-08C1-BD6412E90A27}"/>
              </a:ext>
            </a:extLst>
          </p:cNvPr>
          <p:cNvSpPr txBox="1"/>
          <p:nvPr/>
        </p:nvSpPr>
        <p:spPr>
          <a:xfrm>
            <a:off x="122274" y="381324"/>
            <a:ext cx="11947451" cy="584775"/>
          </a:xfrm>
          <a:prstGeom prst="rect">
            <a:avLst/>
          </a:prstGeom>
          <a:noFill/>
        </p:spPr>
        <p:txBody>
          <a:bodyPr wrap="square" rtlCol="0">
            <a:spAutoFit/>
          </a:bodyPr>
          <a:lstStyle/>
          <a:p>
            <a:r>
              <a:rPr lang="en-NZ" sz="3200" dirty="0">
                <a:solidFill>
                  <a:srgbClr val="0961A9"/>
                </a:solidFill>
                <a:latin typeface="Aptos ExtraBold" panose="020B0004020202020204" pitchFamily="34" charset="0"/>
              </a:rPr>
              <a:t>2. Cross-Referencing Process</a:t>
            </a:r>
          </a:p>
        </p:txBody>
      </p:sp>
      <p:sp>
        <p:nvSpPr>
          <p:cNvPr id="6" name="Rectangle 5">
            <a:extLst>
              <a:ext uri="{FF2B5EF4-FFF2-40B4-BE49-F238E27FC236}">
                <a16:creationId xmlns:a16="http://schemas.microsoft.com/office/drawing/2014/main" id="{D2B76A08-3241-DB4D-D4A2-F6FA6F65C824}"/>
              </a:ext>
            </a:extLst>
          </p:cNvPr>
          <p:cNvSpPr/>
          <p:nvPr/>
        </p:nvSpPr>
        <p:spPr>
          <a:xfrm>
            <a:off x="0" y="0"/>
            <a:ext cx="12323135" cy="307777"/>
          </a:xfrm>
          <a:prstGeom prst="rect">
            <a:avLst/>
          </a:prstGeom>
          <a:solidFill>
            <a:srgbClr val="0961A9"/>
          </a:solidFill>
          <a:ln>
            <a:solidFill>
              <a:srgbClr val="0961A9"/>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10" name="TextBox 9">
            <a:extLst>
              <a:ext uri="{FF2B5EF4-FFF2-40B4-BE49-F238E27FC236}">
                <a16:creationId xmlns:a16="http://schemas.microsoft.com/office/drawing/2014/main" id="{25FCAEC5-451F-32E3-550C-A7511AFC1957}"/>
              </a:ext>
            </a:extLst>
          </p:cNvPr>
          <p:cNvSpPr txBox="1"/>
          <p:nvPr/>
        </p:nvSpPr>
        <p:spPr>
          <a:xfrm>
            <a:off x="360947" y="1323474"/>
            <a:ext cx="184731" cy="369332"/>
          </a:xfrm>
          <a:prstGeom prst="rect">
            <a:avLst/>
          </a:prstGeom>
          <a:noFill/>
        </p:spPr>
        <p:txBody>
          <a:bodyPr wrap="none" rtlCol="0">
            <a:spAutoFit/>
          </a:bodyPr>
          <a:lstStyle/>
          <a:p>
            <a:endParaRPr lang="en-NZ" dirty="0"/>
          </a:p>
        </p:txBody>
      </p:sp>
      <p:sp>
        <p:nvSpPr>
          <p:cNvPr id="12" name="TextBox 11">
            <a:extLst>
              <a:ext uri="{FF2B5EF4-FFF2-40B4-BE49-F238E27FC236}">
                <a16:creationId xmlns:a16="http://schemas.microsoft.com/office/drawing/2014/main" id="{2DBF36F9-5D9A-A88A-5315-B94ED525F8A9}"/>
              </a:ext>
            </a:extLst>
          </p:cNvPr>
          <p:cNvSpPr txBox="1"/>
          <p:nvPr/>
        </p:nvSpPr>
        <p:spPr>
          <a:xfrm>
            <a:off x="122274" y="1039646"/>
            <a:ext cx="11838117" cy="3293209"/>
          </a:xfrm>
          <a:prstGeom prst="rect">
            <a:avLst/>
          </a:prstGeom>
          <a:noFill/>
        </p:spPr>
        <p:txBody>
          <a:bodyPr wrap="square">
            <a:spAutoFit/>
          </a:bodyPr>
          <a:lstStyle/>
          <a:p>
            <a:pPr algn="just">
              <a:spcAft>
                <a:spcPts val="1200"/>
              </a:spcAft>
            </a:pPr>
            <a:r>
              <a:rPr lang="en-NZ" sz="2000" b="0" dirty="0">
                <a:solidFill>
                  <a:srgbClr val="000000"/>
                </a:solidFill>
                <a:effectLst/>
                <a:latin typeface="Aptos" panose="020B0004020202020204" pitchFamily="34" charset="0"/>
              </a:rPr>
              <a:t>A cross-referencing guide is provided in the documentation, which is intended to be broad enough for multiple contexts, while remaining a high standard of tsunami preparedness. For example, </a:t>
            </a:r>
            <a:r>
              <a:rPr lang="en-NZ" sz="2000" dirty="0">
                <a:solidFill>
                  <a:srgbClr val="000000"/>
                </a:solidFill>
                <a:latin typeface="Aptos" panose="020B0004020202020204" pitchFamily="34" charset="0"/>
              </a:rPr>
              <a:t>i</a:t>
            </a:r>
            <a:r>
              <a:rPr lang="en-NZ" sz="2000" b="0" i="0" u="none" strike="noStrike" dirty="0">
                <a:solidFill>
                  <a:srgbClr val="000000"/>
                </a:solidFill>
                <a:effectLst/>
                <a:latin typeface="Aptos" panose="020B0004020202020204" pitchFamily="34" charset="0"/>
              </a:rPr>
              <a:t>f it is believed that the preparedness activities conducted by the communities in accordance with the law contribute appropriately to an indicator in the communities, this can be appropriately recorded as justification to meet the overall indicator.</a:t>
            </a:r>
            <a:endParaRPr lang="en-NZ" sz="2000" dirty="0">
              <a:solidFill>
                <a:srgbClr val="000000"/>
              </a:solidFill>
              <a:latin typeface="Aptos" panose="020B0004020202020204" pitchFamily="34" charset="0"/>
            </a:endParaRPr>
          </a:p>
          <a:p>
            <a:pPr algn="just" rtl="0">
              <a:spcBef>
                <a:spcPts val="0"/>
              </a:spcBef>
              <a:spcAft>
                <a:spcPts val="1200"/>
              </a:spcAft>
            </a:pPr>
            <a:r>
              <a:rPr lang="en-NZ" sz="2400" b="1" dirty="0">
                <a:solidFill>
                  <a:srgbClr val="0961A9"/>
                </a:solidFill>
                <a:effectLst/>
                <a:latin typeface="Aptos" panose="020B0004020202020204" pitchFamily="34" charset="0"/>
              </a:rPr>
              <a:t>This process is a self-assessment, and countries are encouraged to apply it according to the principles of the equivalency process</a:t>
            </a:r>
            <a:r>
              <a:rPr lang="en-NZ" sz="2400" b="0" dirty="0">
                <a:solidFill>
                  <a:srgbClr val="000000"/>
                </a:solidFill>
                <a:effectLst/>
                <a:latin typeface="Aptos" panose="020B0004020202020204" pitchFamily="34" charset="0"/>
              </a:rPr>
              <a:t>. </a:t>
            </a:r>
            <a:endParaRPr lang="en-NZ" sz="2000" i="0" u="none" strike="noStrike" dirty="0">
              <a:solidFill>
                <a:srgbClr val="000000"/>
              </a:solidFill>
              <a:latin typeface="Aptos" panose="020B0004020202020204" pitchFamily="34" charset="0"/>
            </a:endParaRPr>
          </a:p>
          <a:p>
            <a:pPr algn="just" rtl="0">
              <a:spcBef>
                <a:spcPts val="0"/>
              </a:spcBef>
              <a:spcAft>
                <a:spcPts val="1200"/>
              </a:spcAft>
            </a:pPr>
            <a:br>
              <a:rPr lang="en-NZ" sz="2000" dirty="0">
                <a:latin typeface="Aptos" panose="020B0004020202020204" pitchFamily="34" charset="0"/>
              </a:rPr>
            </a:br>
            <a:endParaRPr lang="en-NZ" sz="2000" dirty="0">
              <a:latin typeface="Aptos" panose="020B0004020202020204" pitchFamily="34" charset="0"/>
            </a:endParaRPr>
          </a:p>
        </p:txBody>
      </p:sp>
      <p:sp>
        <p:nvSpPr>
          <p:cNvPr id="14" name="TextBox 13">
            <a:extLst>
              <a:ext uri="{FF2B5EF4-FFF2-40B4-BE49-F238E27FC236}">
                <a16:creationId xmlns:a16="http://schemas.microsoft.com/office/drawing/2014/main" id="{7A525FB2-27A3-48D7-19D4-3C0D664DF81F}"/>
              </a:ext>
            </a:extLst>
          </p:cNvPr>
          <p:cNvSpPr txBox="1"/>
          <p:nvPr/>
        </p:nvSpPr>
        <p:spPr>
          <a:xfrm>
            <a:off x="3527793" y="3837910"/>
            <a:ext cx="8263154" cy="2554545"/>
          </a:xfrm>
          <a:prstGeom prst="rect">
            <a:avLst/>
          </a:prstGeom>
          <a:noFill/>
        </p:spPr>
        <p:txBody>
          <a:bodyPr wrap="square">
            <a:spAutoFit/>
          </a:bodyPr>
          <a:lstStyle/>
          <a:p>
            <a:pPr algn="just" rtl="0">
              <a:spcBef>
                <a:spcPts val="0"/>
              </a:spcBef>
              <a:spcAft>
                <a:spcPts val="1200"/>
              </a:spcAft>
            </a:pPr>
            <a:r>
              <a:rPr lang="en-NZ" sz="2000" b="0" i="0" u="none" strike="noStrike" dirty="0">
                <a:solidFill>
                  <a:srgbClr val="000000"/>
                </a:solidFill>
                <a:effectLst/>
                <a:latin typeface="Aptos" panose="020B0004020202020204" pitchFamily="34" charset="0"/>
              </a:rPr>
              <a:t>This review, along with supporting documentation such as plans, should then be </a:t>
            </a:r>
            <a:r>
              <a:rPr lang="en-NZ" sz="2000" dirty="0">
                <a:solidFill>
                  <a:srgbClr val="000000"/>
                </a:solidFill>
                <a:latin typeface="Aptos" panose="020B0004020202020204" pitchFamily="34" charset="0"/>
              </a:rPr>
              <a:t>reviewed</a:t>
            </a:r>
            <a:r>
              <a:rPr lang="en-NZ" sz="2000" b="0" i="0" u="none" strike="noStrike" dirty="0">
                <a:solidFill>
                  <a:srgbClr val="000000"/>
                </a:solidFill>
                <a:effectLst/>
                <a:latin typeface="Aptos" panose="020B0004020202020204" pitchFamily="34" charset="0"/>
              </a:rPr>
              <a:t> by the established governance mechanism. </a:t>
            </a:r>
          </a:p>
          <a:p>
            <a:pPr algn="just" rtl="0">
              <a:spcBef>
                <a:spcPts val="0"/>
              </a:spcBef>
              <a:spcAft>
                <a:spcPts val="1200"/>
              </a:spcAft>
            </a:pPr>
            <a:r>
              <a:rPr lang="en-NZ" sz="2000" b="0" i="0" u="none" strike="noStrike" dirty="0">
                <a:solidFill>
                  <a:srgbClr val="000000"/>
                </a:solidFill>
                <a:effectLst/>
                <a:latin typeface="Aptos" panose="020B0004020202020204" pitchFamily="34" charset="0"/>
              </a:rPr>
              <a:t>The cross-referencing process should be completed at least once every four years, in alignment with the Tsunami Ready Recognition Programme renewal timeframe.</a:t>
            </a:r>
            <a:endParaRPr lang="en-NZ" sz="2000" i="0" u="none" strike="noStrike" dirty="0">
              <a:solidFill>
                <a:srgbClr val="000000"/>
              </a:solidFill>
              <a:latin typeface="Aptos" panose="020B0004020202020204" pitchFamily="34" charset="0"/>
            </a:endParaRPr>
          </a:p>
          <a:p>
            <a:pPr algn="just" rtl="0">
              <a:spcBef>
                <a:spcPts val="0"/>
              </a:spcBef>
              <a:spcAft>
                <a:spcPts val="1200"/>
              </a:spcAft>
            </a:pPr>
            <a:br>
              <a:rPr lang="en-NZ" sz="2000" dirty="0">
                <a:latin typeface="Aptos" panose="020B0004020202020204" pitchFamily="34" charset="0"/>
              </a:rPr>
            </a:br>
            <a:endParaRPr lang="en-NZ" sz="2000" dirty="0">
              <a:latin typeface="Aptos" panose="020B0004020202020204" pitchFamily="34" charset="0"/>
            </a:endParaRPr>
          </a:p>
        </p:txBody>
      </p:sp>
      <p:sp>
        <p:nvSpPr>
          <p:cNvPr id="4" name="TextBox 3">
            <a:extLst>
              <a:ext uri="{FF2B5EF4-FFF2-40B4-BE49-F238E27FC236}">
                <a16:creationId xmlns:a16="http://schemas.microsoft.com/office/drawing/2014/main" id="{38486533-062E-F17A-6B01-C5FDBE48FE55}"/>
              </a:ext>
            </a:extLst>
          </p:cNvPr>
          <p:cNvSpPr txBox="1"/>
          <p:nvPr/>
        </p:nvSpPr>
        <p:spPr>
          <a:xfrm>
            <a:off x="9572682" y="0"/>
            <a:ext cx="2488182" cy="307777"/>
          </a:xfrm>
          <a:prstGeom prst="rect">
            <a:avLst/>
          </a:prstGeom>
          <a:noFill/>
        </p:spPr>
        <p:txBody>
          <a:bodyPr wrap="none" rtlCol="0">
            <a:spAutoFit/>
          </a:bodyPr>
          <a:lstStyle/>
          <a:p>
            <a:pPr algn="r"/>
            <a:r>
              <a:rPr lang="mi-NZ" sz="1400" b="1" dirty="0">
                <a:solidFill>
                  <a:schemeClr val="bg1"/>
                </a:solidFill>
                <a:latin typeface="Aptos Black" panose="020F0502020204030204" pitchFamily="34" charset="0"/>
              </a:rPr>
              <a:t>TOWS TTDMP Meeting 2025</a:t>
            </a:r>
            <a:endParaRPr lang="en-NZ" sz="1400" b="1" dirty="0">
              <a:solidFill>
                <a:schemeClr val="bg1"/>
              </a:solidFill>
              <a:latin typeface="Aptos Black" panose="020F0502020204030204" pitchFamily="34" charset="0"/>
            </a:endParaRPr>
          </a:p>
        </p:txBody>
      </p:sp>
    </p:spTree>
    <p:extLst>
      <p:ext uri="{BB962C8B-B14F-4D97-AF65-F5344CB8AC3E}">
        <p14:creationId xmlns:p14="http://schemas.microsoft.com/office/powerpoint/2010/main" val="313184665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A blue and white logo&#10;&#10;Description automatically generated">
            <a:extLst>
              <a:ext uri="{FF2B5EF4-FFF2-40B4-BE49-F238E27FC236}">
                <a16:creationId xmlns:a16="http://schemas.microsoft.com/office/drawing/2014/main" id="{B139AC97-779F-4C82-2FC7-801C014B6F8D}"/>
              </a:ext>
            </a:extLst>
          </p:cNvPr>
          <p:cNvPicPr>
            <a:picLocks noChangeAspect="1"/>
          </p:cNvPicPr>
          <p:nvPr/>
        </p:nvPicPr>
        <p:blipFill rotWithShape="1">
          <a:blip r:embed="rId2" cstate="print">
            <a:extLst>
              <a:ext uri="{28A0092B-C50C-407E-A947-70E740481C1C}">
                <a14:useLocalDpi xmlns:a14="http://schemas.microsoft.com/office/drawing/2010/main"/>
              </a:ext>
            </a:extLst>
          </a:blip>
          <a:srcRect/>
          <a:stretch/>
        </p:blipFill>
        <p:spPr>
          <a:xfrm>
            <a:off x="-1110560" y="4638722"/>
            <a:ext cx="6270171" cy="2495725"/>
          </a:xfrm>
          <a:prstGeom prst="rect">
            <a:avLst/>
          </a:prstGeom>
        </p:spPr>
      </p:pic>
      <p:sp>
        <p:nvSpPr>
          <p:cNvPr id="3" name="TextBox 2">
            <a:extLst>
              <a:ext uri="{FF2B5EF4-FFF2-40B4-BE49-F238E27FC236}">
                <a16:creationId xmlns:a16="http://schemas.microsoft.com/office/drawing/2014/main" id="{2A80A15A-BB8E-E924-08C1-BD6412E90A27}"/>
              </a:ext>
            </a:extLst>
          </p:cNvPr>
          <p:cNvSpPr txBox="1"/>
          <p:nvPr/>
        </p:nvSpPr>
        <p:spPr>
          <a:xfrm>
            <a:off x="122274" y="411686"/>
            <a:ext cx="11947451" cy="584775"/>
          </a:xfrm>
          <a:prstGeom prst="rect">
            <a:avLst/>
          </a:prstGeom>
          <a:noFill/>
        </p:spPr>
        <p:txBody>
          <a:bodyPr wrap="square" rtlCol="0">
            <a:spAutoFit/>
          </a:bodyPr>
          <a:lstStyle/>
          <a:p>
            <a:r>
              <a:rPr lang="en-NZ" sz="3200">
                <a:solidFill>
                  <a:srgbClr val="0961A9"/>
                </a:solidFill>
                <a:latin typeface="Aptos ExtraBold" panose="020B0004020202020204" pitchFamily="34" charset="0"/>
              </a:rPr>
              <a:t>3. </a:t>
            </a:r>
            <a:r>
              <a:rPr lang="en-NZ" sz="3200" dirty="0">
                <a:solidFill>
                  <a:srgbClr val="0961A9"/>
                </a:solidFill>
                <a:latin typeface="Aptos ExtraBold" panose="020B0004020202020204" pitchFamily="34" charset="0"/>
              </a:rPr>
              <a:t>Reporting </a:t>
            </a:r>
          </a:p>
        </p:txBody>
      </p:sp>
      <p:sp>
        <p:nvSpPr>
          <p:cNvPr id="6" name="Rectangle 5">
            <a:extLst>
              <a:ext uri="{FF2B5EF4-FFF2-40B4-BE49-F238E27FC236}">
                <a16:creationId xmlns:a16="http://schemas.microsoft.com/office/drawing/2014/main" id="{D2B76A08-3241-DB4D-D4A2-F6FA6F65C824}"/>
              </a:ext>
            </a:extLst>
          </p:cNvPr>
          <p:cNvSpPr/>
          <p:nvPr/>
        </p:nvSpPr>
        <p:spPr>
          <a:xfrm>
            <a:off x="0" y="0"/>
            <a:ext cx="12323135" cy="307777"/>
          </a:xfrm>
          <a:prstGeom prst="rect">
            <a:avLst/>
          </a:prstGeom>
          <a:solidFill>
            <a:srgbClr val="0961A9"/>
          </a:solidFill>
          <a:ln>
            <a:solidFill>
              <a:srgbClr val="0961A9"/>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9" name="TextBox 8">
            <a:extLst>
              <a:ext uri="{FF2B5EF4-FFF2-40B4-BE49-F238E27FC236}">
                <a16:creationId xmlns:a16="http://schemas.microsoft.com/office/drawing/2014/main" id="{16F6FFBE-0ADF-DF69-E0C2-782FF889BC74}"/>
              </a:ext>
            </a:extLst>
          </p:cNvPr>
          <p:cNvSpPr txBox="1"/>
          <p:nvPr/>
        </p:nvSpPr>
        <p:spPr>
          <a:xfrm>
            <a:off x="295938" y="1284085"/>
            <a:ext cx="11600122" cy="2769989"/>
          </a:xfrm>
          <a:prstGeom prst="rect">
            <a:avLst/>
          </a:prstGeom>
          <a:noFill/>
        </p:spPr>
        <p:txBody>
          <a:bodyPr wrap="square">
            <a:spAutoFit/>
          </a:bodyPr>
          <a:lstStyle/>
          <a:p>
            <a:pPr algn="just" rtl="0">
              <a:spcBef>
                <a:spcPts val="0"/>
              </a:spcBef>
              <a:spcAft>
                <a:spcPts val="1200"/>
              </a:spcAft>
            </a:pPr>
            <a:r>
              <a:rPr lang="en-NZ" sz="2000" b="0" i="0" u="none" strike="noStrike" dirty="0">
                <a:solidFill>
                  <a:srgbClr val="000000"/>
                </a:solidFill>
                <a:effectLst/>
                <a:latin typeface="Aptos" panose="020B0004020202020204" pitchFamily="34" charset="0"/>
              </a:rPr>
              <a:t>PTWS Member States should report the progress of the preparedness and resilience of at-risk communities either through the Tsunami Ready Recognition Programme Implementation or through the equivalency approach through national reporting to the ICG. </a:t>
            </a:r>
            <a:endParaRPr lang="en-NZ" sz="2000" b="0" dirty="0">
              <a:effectLst/>
              <a:latin typeface="Aptos" panose="020B0004020202020204" pitchFamily="34" charset="0"/>
            </a:endParaRPr>
          </a:p>
          <a:p>
            <a:pPr algn="just" rtl="0">
              <a:spcBef>
                <a:spcPts val="0"/>
              </a:spcBef>
              <a:spcAft>
                <a:spcPts val="1200"/>
              </a:spcAft>
            </a:pPr>
            <a:r>
              <a:rPr lang="en-NZ" sz="2000" dirty="0">
                <a:solidFill>
                  <a:srgbClr val="000000"/>
                </a:solidFill>
                <a:latin typeface="Aptos" panose="020B0004020202020204" pitchFamily="34" charset="0"/>
              </a:rPr>
              <a:t>Ideally, these should be integrated with future PTWS KPI and National Reporting frameworks, but reporting could be along the lines of the following:</a:t>
            </a:r>
          </a:p>
          <a:p>
            <a:pPr algn="just" rtl="0">
              <a:spcBef>
                <a:spcPts val="0"/>
              </a:spcBef>
              <a:spcAft>
                <a:spcPts val="1200"/>
              </a:spcAft>
            </a:pPr>
            <a:endParaRPr lang="en-NZ" sz="2000" b="0" dirty="0">
              <a:effectLst/>
              <a:latin typeface="Aptos" panose="020B0004020202020204" pitchFamily="34" charset="0"/>
            </a:endParaRPr>
          </a:p>
          <a:p>
            <a:pPr algn="ctr"/>
            <a:r>
              <a:rPr lang="en-NZ" sz="2400" b="1" i="0" u="none" strike="noStrike" dirty="0">
                <a:solidFill>
                  <a:srgbClr val="0961A9"/>
                </a:solidFill>
                <a:effectLst/>
                <a:latin typeface="Aptos" panose="020B0004020202020204" pitchFamily="34" charset="0"/>
              </a:rPr>
              <a:t>What % of your at-risk communities are </a:t>
            </a:r>
            <a:r>
              <a:rPr lang="en-NZ" sz="2400" b="1" dirty="0">
                <a:solidFill>
                  <a:srgbClr val="0961A9"/>
                </a:solidFill>
                <a:latin typeface="Aptos" panose="020B0004020202020204" pitchFamily="34" charset="0"/>
              </a:rPr>
              <a:t>‘prepared for and resilient to tsunami’?</a:t>
            </a:r>
          </a:p>
        </p:txBody>
      </p:sp>
      <p:sp>
        <p:nvSpPr>
          <p:cNvPr id="4" name="TextBox 3">
            <a:extLst>
              <a:ext uri="{FF2B5EF4-FFF2-40B4-BE49-F238E27FC236}">
                <a16:creationId xmlns:a16="http://schemas.microsoft.com/office/drawing/2014/main" id="{48553755-28C9-F92C-3B05-E7ECCD9188CA}"/>
              </a:ext>
            </a:extLst>
          </p:cNvPr>
          <p:cNvSpPr txBox="1"/>
          <p:nvPr/>
        </p:nvSpPr>
        <p:spPr>
          <a:xfrm>
            <a:off x="9572682" y="0"/>
            <a:ext cx="2488182" cy="307777"/>
          </a:xfrm>
          <a:prstGeom prst="rect">
            <a:avLst/>
          </a:prstGeom>
          <a:noFill/>
        </p:spPr>
        <p:txBody>
          <a:bodyPr wrap="none" rtlCol="0">
            <a:spAutoFit/>
          </a:bodyPr>
          <a:lstStyle/>
          <a:p>
            <a:pPr algn="r"/>
            <a:r>
              <a:rPr lang="mi-NZ" sz="1400" b="1" dirty="0">
                <a:solidFill>
                  <a:schemeClr val="bg1"/>
                </a:solidFill>
                <a:latin typeface="Aptos Black" panose="020F0502020204030204" pitchFamily="34" charset="0"/>
              </a:rPr>
              <a:t>TOWS TTDMP Meeting 2025</a:t>
            </a:r>
            <a:endParaRPr lang="en-NZ" sz="1400" b="1" dirty="0">
              <a:solidFill>
                <a:schemeClr val="bg1"/>
              </a:solidFill>
              <a:latin typeface="Aptos Black" panose="020F0502020204030204" pitchFamily="34" charset="0"/>
            </a:endParaRPr>
          </a:p>
        </p:txBody>
      </p:sp>
    </p:spTree>
    <p:extLst>
      <p:ext uri="{BB962C8B-B14F-4D97-AF65-F5344CB8AC3E}">
        <p14:creationId xmlns:p14="http://schemas.microsoft.com/office/powerpoint/2010/main" val="99877339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A blue and white logo&#10;&#10;Description automatically generated">
            <a:extLst>
              <a:ext uri="{FF2B5EF4-FFF2-40B4-BE49-F238E27FC236}">
                <a16:creationId xmlns:a16="http://schemas.microsoft.com/office/drawing/2014/main" id="{B139AC97-779F-4C82-2FC7-801C014B6F8D}"/>
              </a:ext>
            </a:extLst>
          </p:cNvPr>
          <p:cNvPicPr>
            <a:picLocks noChangeAspect="1"/>
          </p:cNvPicPr>
          <p:nvPr/>
        </p:nvPicPr>
        <p:blipFill rotWithShape="1">
          <a:blip r:embed="rId2" cstate="print">
            <a:extLst>
              <a:ext uri="{28A0092B-C50C-407E-A947-70E740481C1C}">
                <a14:useLocalDpi xmlns:a14="http://schemas.microsoft.com/office/drawing/2010/main"/>
              </a:ext>
            </a:extLst>
          </a:blip>
          <a:srcRect/>
          <a:stretch/>
        </p:blipFill>
        <p:spPr>
          <a:xfrm>
            <a:off x="-1643778" y="5120211"/>
            <a:ext cx="6270171" cy="2495725"/>
          </a:xfrm>
          <a:prstGeom prst="rect">
            <a:avLst/>
          </a:prstGeom>
        </p:spPr>
      </p:pic>
      <p:sp>
        <p:nvSpPr>
          <p:cNvPr id="3" name="TextBox 2">
            <a:extLst>
              <a:ext uri="{FF2B5EF4-FFF2-40B4-BE49-F238E27FC236}">
                <a16:creationId xmlns:a16="http://schemas.microsoft.com/office/drawing/2014/main" id="{2A80A15A-BB8E-E924-08C1-BD6412E90A27}"/>
              </a:ext>
            </a:extLst>
          </p:cNvPr>
          <p:cNvSpPr txBox="1"/>
          <p:nvPr/>
        </p:nvSpPr>
        <p:spPr>
          <a:xfrm>
            <a:off x="122274" y="380513"/>
            <a:ext cx="11947451" cy="584775"/>
          </a:xfrm>
          <a:prstGeom prst="rect">
            <a:avLst/>
          </a:prstGeom>
          <a:noFill/>
        </p:spPr>
        <p:txBody>
          <a:bodyPr wrap="square" rtlCol="0">
            <a:spAutoFit/>
          </a:bodyPr>
          <a:lstStyle/>
          <a:p>
            <a:r>
              <a:rPr lang="en-NZ" sz="3200">
                <a:solidFill>
                  <a:srgbClr val="0961A9"/>
                </a:solidFill>
                <a:latin typeface="Aptos ExtraBold" panose="020B0004020202020204" pitchFamily="34" charset="0"/>
              </a:rPr>
              <a:t>Next Steps </a:t>
            </a:r>
          </a:p>
        </p:txBody>
      </p:sp>
      <p:sp>
        <p:nvSpPr>
          <p:cNvPr id="6" name="Rectangle 5">
            <a:extLst>
              <a:ext uri="{FF2B5EF4-FFF2-40B4-BE49-F238E27FC236}">
                <a16:creationId xmlns:a16="http://schemas.microsoft.com/office/drawing/2014/main" id="{D2B76A08-3241-DB4D-D4A2-F6FA6F65C824}"/>
              </a:ext>
            </a:extLst>
          </p:cNvPr>
          <p:cNvSpPr/>
          <p:nvPr/>
        </p:nvSpPr>
        <p:spPr>
          <a:xfrm>
            <a:off x="0" y="0"/>
            <a:ext cx="12323135" cy="307777"/>
          </a:xfrm>
          <a:prstGeom prst="rect">
            <a:avLst/>
          </a:prstGeom>
          <a:solidFill>
            <a:srgbClr val="0961A9"/>
          </a:solidFill>
          <a:ln>
            <a:solidFill>
              <a:srgbClr val="0961A9"/>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NZ"/>
          </a:p>
        </p:txBody>
      </p:sp>
      <p:sp>
        <p:nvSpPr>
          <p:cNvPr id="8" name="TextBox 7">
            <a:extLst>
              <a:ext uri="{FF2B5EF4-FFF2-40B4-BE49-F238E27FC236}">
                <a16:creationId xmlns:a16="http://schemas.microsoft.com/office/drawing/2014/main" id="{F19871DD-535C-057E-2597-F421BF9847C5}"/>
              </a:ext>
            </a:extLst>
          </p:cNvPr>
          <p:cNvSpPr txBox="1"/>
          <p:nvPr/>
        </p:nvSpPr>
        <p:spPr>
          <a:xfrm>
            <a:off x="502389" y="1038024"/>
            <a:ext cx="11567336" cy="3477875"/>
          </a:xfrm>
          <a:prstGeom prst="rect">
            <a:avLst/>
          </a:prstGeom>
          <a:noFill/>
        </p:spPr>
        <p:txBody>
          <a:bodyPr wrap="square">
            <a:spAutoFit/>
          </a:bodyPr>
          <a:lstStyle/>
          <a:p>
            <a:pPr marL="342900" indent="-342900">
              <a:buFont typeface="Arial" panose="020B0604020202020204" pitchFamily="34" charset="0"/>
              <a:buChar char="•"/>
            </a:pPr>
            <a:r>
              <a:rPr lang="en-NZ" sz="2000" dirty="0">
                <a:latin typeface="Aptos" panose="020B0004020202020204" pitchFamily="34" charset="0"/>
              </a:rPr>
              <a:t>The  PTWS Task Team will be providing examples of community definitions, and an indication of the usability of this guidance in their own context by the time of the ICG</a:t>
            </a:r>
          </a:p>
          <a:p>
            <a:endParaRPr lang="en-NZ" sz="2000" b="1" dirty="0">
              <a:solidFill>
                <a:srgbClr val="0961A9"/>
              </a:solidFill>
              <a:latin typeface="Aptos" panose="020B0004020202020204" pitchFamily="34" charset="0"/>
            </a:endParaRPr>
          </a:p>
          <a:p>
            <a:pPr marL="342900" indent="-342900">
              <a:buFont typeface="Arial" panose="020B0604020202020204" pitchFamily="34" charset="0"/>
              <a:buChar char="•"/>
            </a:pPr>
            <a:r>
              <a:rPr lang="en-NZ" sz="2000" dirty="0">
                <a:latin typeface="Aptos" panose="020B0004020202020204" pitchFamily="34" charset="0"/>
              </a:rPr>
              <a:t>The drafted guidance will be presented at ICG/PTWS-XXXI, and </a:t>
            </a:r>
            <a:r>
              <a:rPr lang="en-NZ" sz="2000" b="1" dirty="0">
                <a:solidFill>
                  <a:srgbClr val="0961A9"/>
                </a:solidFill>
                <a:latin typeface="Aptos" panose="020B0004020202020204" pitchFamily="34" charset="0"/>
              </a:rPr>
              <a:t>the recommendation will likely be to run as a couple of pilots in countries with existing DRR </a:t>
            </a:r>
            <a:r>
              <a:rPr lang="en-NZ" sz="2000" dirty="0">
                <a:latin typeface="Aptos" panose="020B0004020202020204" pitchFamily="34" charset="0"/>
              </a:rPr>
              <a:t>programmes before final approval at ICG/PTWS-XXXII. </a:t>
            </a:r>
          </a:p>
          <a:p>
            <a:pPr marL="342900" indent="-342900">
              <a:buFont typeface="Arial" panose="020B0604020202020204" pitchFamily="34" charset="0"/>
              <a:buChar char="•"/>
            </a:pPr>
            <a:endParaRPr lang="en-NZ" sz="2000" dirty="0">
              <a:latin typeface="Aptos" panose="020B0004020202020204" pitchFamily="34" charset="0"/>
            </a:endParaRPr>
          </a:p>
          <a:p>
            <a:pPr marL="342900" indent="-342900">
              <a:buFont typeface="Arial" panose="020B0604020202020204" pitchFamily="34" charset="0"/>
              <a:buChar char="•"/>
            </a:pPr>
            <a:r>
              <a:rPr lang="en-NZ" sz="2000" b="1" dirty="0">
                <a:solidFill>
                  <a:srgbClr val="0961A9"/>
                </a:solidFill>
                <a:latin typeface="Aptos" panose="020B0004020202020204" pitchFamily="34" charset="0"/>
              </a:rPr>
              <a:t>We welcome any and all feedback from </a:t>
            </a:r>
            <a:r>
              <a:rPr lang="en-NZ" sz="2000" dirty="0">
                <a:latin typeface="Aptos" panose="020B0004020202020204" pitchFamily="34" charset="0"/>
              </a:rPr>
              <a:t>TOWS TT-DMP</a:t>
            </a:r>
          </a:p>
          <a:p>
            <a:pPr marL="342900" indent="-342900">
              <a:buFont typeface="Arial" panose="020B0604020202020204" pitchFamily="34" charset="0"/>
              <a:buChar char="•"/>
            </a:pPr>
            <a:endParaRPr lang="en-NZ" sz="2000" dirty="0">
              <a:latin typeface="Aptos" panose="020B0004020202020204" pitchFamily="34" charset="0"/>
            </a:endParaRPr>
          </a:p>
          <a:p>
            <a:pPr marL="1714500" lvl="3" indent="-342900">
              <a:buFont typeface="Arial" panose="020B0604020202020204" pitchFamily="34" charset="0"/>
              <a:buChar char="•"/>
            </a:pPr>
            <a:r>
              <a:rPr lang="en-NZ" sz="2000" dirty="0">
                <a:latin typeface="Aptos" panose="020B0004020202020204" pitchFamily="34" charset="0"/>
              </a:rPr>
              <a:t>Alongside this, the PTWS Task Team will also look into whether there is </a:t>
            </a:r>
            <a:r>
              <a:rPr lang="en-NZ" sz="2000" b="1" dirty="0">
                <a:solidFill>
                  <a:srgbClr val="0961A9"/>
                </a:solidFill>
                <a:latin typeface="Aptos" panose="020B0004020202020204" pitchFamily="34" charset="0"/>
              </a:rPr>
              <a:t>more that can be done to recognise and celebrate the benefits of formal Tsunami Ready Recognition. </a:t>
            </a:r>
          </a:p>
        </p:txBody>
      </p:sp>
      <p:sp>
        <p:nvSpPr>
          <p:cNvPr id="4" name="TextBox 3">
            <a:extLst>
              <a:ext uri="{FF2B5EF4-FFF2-40B4-BE49-F238E27FC236}">
                <a16:creationId xmlns:a16="http://schemas.microsoft.com/office/drawing/2014/main" id="{4C80CD33-FDC6-B618-AF50-400786C3B928}"/>
              </a:ext>
            </a:extLst>
          </p:cNvPr>
          <p:cNvSpPr txBox="1"/>
          <p:nvPr/>
        </p:nvSpPr>
        <p:spPr>
          <a:xfrm>
            <a:off x="9572682" y="0"/>
            <a:ext cx="2488182" cy="307777"/>
          </a:xfrm>
          <a:prstGeom prst="rect">
            <a:avLst/>
          </a:prstGeom>
          <a:noFill/>
        </p:spPr>
        <p:txBody>
          <a:bodyPr wrap="none" rtlCol="0">
            <a:spAutoFit/>
          </a:bodyPr>
          <a:lstStyle/>
          <a:p>
            <a:pPr algn="r"/>
            <a:r>
              <a:rPr lang="mi-NZ" sz="1400" b="1" dirty="0">
                <a:solidFill>
                  <a:schemeClr val="bg1"/>
                </a:solidFill>
                <a:latin typeface="Aptos Black" panose="020F0502020204030204" pitchFamily="34" charset="0"/>
              </a:rPr>
              <a:t>TOWS TTDMP Meeting 2025</a:t>
            </a:r>
            <a:endParaRPr lang="en-NZ" sz="1400" b="1" dirty="0">
              <a:solidFill>
                <a:schemeClr val="bg1"/>
              </a:solidFill>
              <a:latin typeface="Aptos Black" panose="020F0502020204030204" pitchFamily="34" charset="0"/>
            </a:endParaRPr>
          </a:p>
        </p:txBody>
      </p:sp>
    </p:spTree>
    <p:extLst>
      <p:ext uri="{BB962C8B-B14F-4D97-AF65-F5344CB8AC3E}">
        <p14:creationId xmlns:p14="http://schemas.microsoft.com/office/powerpoint/2010/main" val="147983089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BE36272F-772F-2713-5943-B56F7580B176}"/>
              </a:ext>
            </a:extLst>
          </p:cNvPr>
          <p:cNvSpPr/>
          <p:nvPr/>
        </p:nvSpPr>
        <p:spPr>
          <a:xfrm>
            <a:off x="-65568" y="0"/>
            <a:ext cx="12323135" cy="7474688"/>
          </a:xfrm>
          <a:prstGeom prst="rect">
            <a:avLst/>
          </a:prstGeom>
          <a:solidFill>
            <a:srgbClr val="0961A9"/>
          </a:solidFill>
          <a:ln>
            <a:solidFill>
              <a:srgbClr val="0961A9"/>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NZ"/>
          </a:p>
        </p:txBody>
      </p:sp>
      <p:pic>
        <p:nvPicPr>
          <p:cNvPr id="5" name="Picture 4" descr="A blue and white logo&#10;&#10;Description automatically generated">
            <a:extLst>
              <a:ext uri="{FF2B5EF4-FFF2-40B4-BE49-F238E27FC236}">
                <a16:creationId xmlns:a16="http://schemas.microsoft.com/office/drawing/2014/main" id="{AB8FBE76-A096-B739-3E29-3980027E8B0A}"/>
              </a:ext>
            </a:extLst>
          </p:cNvPr>
          <p:cNvPicPr>
            <a:picLocks noChangeAspect="1"/>
          </p:cNvPicPr>
          <p:nvPr/>
        </p:nvPicPr>
        <p:blipFill rotWithShape="1">
          <a:blip r:embed="rId3" cstate="print">
            <a:duotone>
              <a:schemeClr val="bg2">
                <a:shade val="45000"/>
                <a:satMod val="135000"/>
              </a:schemeClr>
              <a:prstClr val="white"/>
            </a:duotone>
            <a:extLst>
              <a:ext uri="{28A0092B-C50C-407E-A947-70E740481C1C}">
                <a14:useLocalDpi xmlns:a14="http://schemas.microsoft.com/office/drawing/2010/main"/>
              </a:ext>
            </a:extLst>
          </a:blip>
          <a:srcRect/>
          <a:stretch/>
        </p:blipFill>
        <p:spPr>
          <a:xfrm>
            <a:off x="-1110560" y="4638722"/>
            <a:ext cx="6270171" cy="2495725"/>
          </a:xfrm>
          <a:prstGeom prst="rect">
            <a:avLst/>
          </a:prstGeom>
        </p:spPr>
      </p:pic>
      <p:sp>
        <p:nvSpPr>
          <p:cNvPr id="2" name="TextBox 1">
            <a:extLst>
              <a:ext uri="{FF2B5EF4-FFF2-40B4-BE49-F238E27FC236}">
                <a16:creationId xmlns:a16="http://schemas.microsoft.com/office/drawing/2014/main" id="{B075B67B-A456-D892-D22A-C73182CAABE9}"/>
              </a:ext>
            </a:extLst>
          </p:cNvPr>
          <p:cNvSpPr txBox="1"/>
          <p:nvPr/>
        </p:nvSpPr>
        <p:spPr>
          <a:xfrm>
            <a:off x="1495179" y="2367738"/>
            <a:ext cx="9105441" cy="1015663"/>
          </a:xfrm>
          <a:prstGeom prst="rect">
            <a:avLst/>
          </a:prstGeom>
          <a:noFill/>
        </p:spPr>
        <p:txBody>
          <a:bodyPr wrap="none" rtlCol="0">
            <a:spAutoFit/>
          </a:bodyPr>
          <a:lstStyle/>
          <a:p>
            <a:r>
              <a:rPr lang="mi-NZ" sz="6000" b="1" dirty="0" err="1">
                <a:solidFill>
                  <a:schemeClr val="bg1"/>
                </a:solidFill>
                <a:latin typeface="Aptos Black" panose="020F0502020204030204" pitchFamily="34" charset="0"/>
              </a:rPr>
              <a:t>Opt</a:t>
            </a:r>
            <a:r>
              <a:rPr lang="mi-NZ" sz="6000" b="1" dirty="0">
                <a:solidFill>
                  <a:schemeClr val="bg1"/>
                </a:solidFill>
                <a:latin typeface="Aptos Black" panose="020F0502020204030204" pitchFamily="34" charset="0"/>
              </a:rPr>
              <a:t>: </a:t>
            </a:r>
            <a:r>
              <a:rPr lang="mi-NZ" sz="6000" b="1" dirty="0" err="1">
                <a:solidFill>
                  <a:schemeClr val="bg1"/>
                </a:solidFill>
                <a:latin typeface="Aptos Black" panose="020F0502020204030204" pitchFamily="34" charset="0"/>
              </a:rPr>
              <a:t>Example</a:t>
            </a:r>
            <a:r>
              <a:rPr lang="mi-NZ" sz="6000" b="1" dirty="0">
                <a:solidFill>
                  <a:schemeClr val="bg1"/>
                </a:solidFill>
                <a:latin typeface="Aptos Black" panose="020F0502020204030204" pitchFamily="34" charset="0"/>
              </a:rPr>
              <a:t> </a:t>
            </a:r>
            <a:r>
              <a:rPr lang="mi-NZ" sz="6000" b="1" dirty="0" err="1">
                <a:solidFill>
                  <a:schemeClr val="bg1"/>
                </a:solidFill>
                <a:latin typeface="Aptos Black" panose="020F0502020204030204" pitchFamily="34" charset="0"/>
              </a:rPr>
              <a:t>in</a:t>
            </a:r>
            <a:r>
              <a:rPr lang="mi-NZ" sz="6000" b="1" dirty="0">
                <a:solidFill>
                  <a:schemeClr val="bg1"/>
                </a:solidFill>
                <a:latin typeface="Aptos Black" panose="020F0502020204030204" pitchFamily="34" charset="0"/>
              </a:rPr>
              <a:t> </a:t>
            </a:r>
            <a:r>
              <a:rPr lang="mi-NZ" sz="6000" b="1" dirty="0" err="1">
                <a:solidFill>
                  <a:schemeClr val="bg1"/>
                </a:solidFill>
                <a:latin typeface="Aptos Black" panose="020F0502020204030204" pitchFamily="34" charset="0"/>
              </a:rPr>
              <a:t>Practice</a:t>
            </a:r>
            <a:endParaRPr lang="en-NZ" sz="6000" b="1" dirty="0">
              <a:solidFill>
                <a:schemeClr val="bg1"/>
              </a:solidFill>
              <a:latin typeface="Aptos Black" panose="020F0502020204030204" pitchFamily="34" charset="0"/>
            </a:endParaRPr>
          </a:p>
        </p:txBody>
      </p:sp>
      <p:sp>
        <p:nvSpPr>
          <p:cNvPr id="4" name="TextBox 3">
            <a:extLst>
              <a:ext uri="{FF2B5EF4-FFF2-40B4-BE49-F238E27FC236}">
                <a16:creationId xmlns:a16="http://schemas.microsoft.com/office/drawing/2014/main" id="{121AE65A-787B-4F9A-FA22-0AB46B2A4EEA}"/>
              </a:ext>
            </a:extLst>
          </p:cNvPr>
          <p:cNvSpPr txBox="1"/>
          <p:nvPr/>
        </p:nvSpPr>
        <p:spPr>
          <a:xfrm>
            <a:off x="9572682" y="0"/>
            <a:ext cx="2488182" cy="307777"/>
          </a:xfrm>
          <a:prstGeom prst="rect">
            <a:avLst/>
          </a:prstGeom>
          <a:noFill/>
        </p:spPr>
        <p:txBody>
          <a:bodyPr wrap="none" rtlCol="0">
            <a:spAutoFit/>
          </a:bodyPr>
          <a:lstStyle/>
          <a:p>
            <a:pPr algn="r"/>
            <a:r>
              <a:rPr lang="mi-NZ" sz="1400" b="1" dirty="0">
                <a:solidFill>
                  <a:schemeClr val="bg1"/>
                </a:solidFill>
                <a:latin typeface="Aptos Black" panose="020F0502020204030204" pitchFamily="34" charset="0"/>
              </a:rPr>
              <a:t>TOWS TTDMP Meeting 2025</a:t>
            </a:r>
            <a:endParaRPr lang="en-NZ" sz="1400" b="1" dirty="0">
              <a:solidFill>
                <a:schemeClr val="bg1"/>
              </a:solidFill>
              <a:latin typeface="Aptos Black" panose="020F0502020204030204" pitchFamily="34" charset="0"/>
            </a:endParaRPr>
          </a:p>
        </p:txBody>
      </p:sp>
    </p:spTree>
    <p:extLst>
      <p:ext uri="{BB962C8B-B14F-4D97-AF65-F5344CB8AC3E}">
        <p14:creationId xmlns:p14="http://schemas.microsoft.com/office/powerpoint/2010/main" val="418808911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itl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Metadata/LabelInfo.xml><?xml version="1.0" encoding="utf-8"?>
<clbl:labelList xmlns:clbl="http://schemas.microsoft.com/office/2020/mipLabelMetadata">
  <clbl:label id="{f8e024d6-51f2-471b-ac2c-b1117d65062e}" enabled="1" method="Standard" siteId="{1d4fae52-39b3-4bfa-b0b3-022956b11194}" contentBits="0" removed="0"/>
</clbl:labelList>
</file>

<file path=docProps/app.xml><?xml version="1.0" encoding="utf-8"?>
<Properties xmlns="http://schemas.openxmlformats.org/officeDocument/2006/extended-properties" xmlns:vt="http://schemas.openxmlformats.org/officeDocument/2006/docPropsVTypes">
  <TotalTime>1812</TotalTime>
  <Words>1225</Words>
  <Application>Microsoft Office PowerPoint</Application>
  <PresentationFormat>Widescreen</PresentationFormat>
  <Paragraphs>108</Paragraphs>
  <Slides>12</Slides>
  <Notes>7</Notes>
  <HiddenSlides>0</HiddenSlides>
  <MMClips>0</MMClips>
  <ScaleCrop>false</ScaleCrop>
  <HeadingPairs>
    <vt:vector size="6" baseType="variant">
      <vt:variant>
        <vt:lpstr>Fonts Used</vt:lpstr>
      </vt:variant>
      <vt:variant>
        <vt:i4>6</vt:i4>
      </vt:variant>
      <vt:variant>
        <vt:lpstr>Theme</vt:lpstr>
      </vt:variant>
      <vt:variant>
        <vt:i4>2</vt:i4>
      </vt:variant>
      <vt:variant>
        <vt:lpstr>Slide Titles</vt:lpstr>
      </vt:variant>
      <vt:variant>
        <vt:i4>12</vt:i4>
      </vt:variant>
    </vt:vector>
  </HeadingPairs>
  <TitlesOfParts>
    <vt:vector size="20" baseType="lpstr">
      <vt:lpstr>Aptos</vt:lpstr>
      <vt:lpstr>Aptos Black</vt:lpstr>
      <vt:lpstr>Aptos ExtraBold</vt:lpstr>
      <vt:lpstr>Arial</vt:lpstr>
      <vt:lpstr>Calibri</vt:lpstr>
      <vt:lpstr>Calibri Light</vt:lpstr>
      <vt:lpstr>Office Theme</vt:lpstr>
      <vt:lpstr>Title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Central Agencies Shared Services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Ashleigh Fromont [NEMA]</dc:creator>
  <cp:lastModifiedBy>Chang Seng, Denis</cp:lastModifiedBy>
  <cp:revision>17</cp:revision>
  <dcterms:created xsi:type="dcterms:W3CDTF">2024-07-10T01:00:56Z</dcterms:created>
  <dcterms:modified xsi:type="dcterms:W3CDTF">2025-02-13T20:24:41Z</dcterms:modified>
</cp:coreProperties>
</file>