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0"/>
  </p:notesMasterIdLst>
  <p:sldIdLst>
    <p:sldId id="257" r:id="rId3"/>
    <p:sldId id="259" r:id="rId4"/>
    <p:sldId id="266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2" y="33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5D7A-F6C2-429D-9900-74782D72F63B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8EA8E-E3B7-4CBC-B444-D0EB8F480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3A1E1-D89E-4D9F-ACC7-724568FAD569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3A1E1-D89E-4D9F-ACC7-724568FAD569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3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939B-A42E-451E-B7B1-AEBDA3FF056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E7DA-12BF-4802-A01C-C6DE4C400865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6148554"/>
            <a:ext cx="12192000" cy="70944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0510" y="6148552"/>
            <a:ext cx="12225127" cy="70944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16200000">
            <a:off x="5717632" y="420414"/>
            <a:ext cx="756742" cy="1219199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1409" y="1881352"/>
            <a:ext cx="3490843" cy="353147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/>
          <a:srcRect l="-9850" t="-943" r="-1"/>
          <a:stretch>
            <a:fillRect/>
          </a:stretch>
        </p:blipFill>
        <p:spPr>
          <a:xfrm>
            <a:off x="7338430" y="1779105"/>
            <a:ext cx="3970735" cy="3977470"/>
          </a:xfrm>
          <a:prstGeom prst="rect">
            <a:avLst/>
          </a:prstGeom>
        </p:spPr>
      </p:pic>
      <p:sp>
        <p:nvSpPr>
          <p:cNvPr id="4" name="Slide Number Placeholder 5"/>
          <p:cNvSpPr txBox="1"/>
          <p:nvPr userDrawn="1"/>
        </p:nvSpPr>
        <p:spPr>
          <a:xfrm>
            <a:off x="9045603" y="6356347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900" smtClean="0"/>
              <a:t>‹#›</a:t>
            </a:fld>
            <a:endParaRPr lang="fr-FR" sz="900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730-0DCE-48DD-9E93-7B74F8592BC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C563-6D40-43C8-8B29-88A681590551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48953" y="2025894"/>
            <a:ext cx="2920169" cy="2806212"/>
          </a:xfrm>
          <a:prstGeom prst="rect">
            <a:avLst/>
          </a:prstGeom>
        </p:spPr>
      </p:pic>
      <p:sp>
        <p:nvSpPr>
          <p:cNvPr id="12" name="Rectangle"/>
          <p:cNvSpPr/>
          <p:nvPr/>
        </p:nvSpPr>
        <p:spPr>
          <a:xfrm rot="5400000">
            <a:off x="4884289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 spd="med"/>
  <p:hf sldNum="0"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327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327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327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327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327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327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327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327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327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63830" marR="0" indent="-163830" algn="l" defTabSz="685800" rtl="0" eaLnBrk="1" latinLnBrk="0" hangingPunct="1">
        <a:lnSpc>
          <a:spcPct val="90000"/>
        </a:lnSpc>
        <a:spcBef>
          <a:spcPts val="740"/>
        </a:spcBef>
        <a:spcAft>
          <a:spcPts val="0"/>
        </a:spcAft>
        <a:buClrTx/>
        <a:buSzPct val="100000"/>
        <a:buFont typeface="Arial" panose="020B0604020202020204"/>
        <a:buChar char="•"/>
        <a:defRPr kumimoji="1" sz="20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431800" marR="0" indent="-191135" algn="l" defTabSz="685800" rtl="0" eaLnBrk="1" latinLnBrk="0" hangingPunct="1">
        <a:lnSpc>
          <a:spcPct val="90000"/>
        </a:lnSpc>
        <a:spcBef>
          <a:spcPts val="740"/>
        </a:spcBef>
        <a:spcAft>
          <a:spcPts val="0"/>
        </a:spcAft>
        <a:buClrTx/>
        <a:buSzPct val="100000"/>
        <a:buFont typeface="Arial" panose="020B0604020202020204"/>
        <a:buChar char="•"/>
        <a:defRPr kumimoji="1" sz="20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711200" marR="0" indent="-229235" algn="l" defTabSz="685800" rtl="0" eaLnBrk="1" latinLnBrk="0" hangingPunct="1">
        <a:lnSpc>
          <a:spcPct val="90000"/>
        </a:lnSpc>
        <a:spcBef>
          <a:spcPts val="740"/>
        </a:spcBef>
        <a:spcAft>
          <a:spcPts val="0"/>
        </a:spcAft>
        <a:buClrTx/>
        <a:buSzPct val="100000"/>
        <a:buFont typeface="Arial" panose="020B0604020202020204"/>
        <a:buChar char="•"/>
        <a:defRPr kumimoji="1" sz="20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977900" marR="0" indent="-254635" algn="l" defTabSz="685800" rtl="0" eaLnBrk="1" latinLnBrk="0" hangingPunct="1">
        <a:lnSpc>
          <a:spcPct val="90000"/>
        </a:lnSpc>
        <a:spcBef>
          <a:spcPts val="740"/>
        </a:spcBef>
        <a:spcAft>
          <a:spcPts val="0"/>
        </a:spcAft>
        <a:buClrTx/>
        <a:buSzPct val="100000"/>
        <a:buFont typeface="Arial" panose="020B0604020202020204"/>
        <a:buChar char="•"/>
        <a:defRPr kumimoji="1" sz="20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218565" marR="0" indent="-254635" algn="l" defTabSz="685800" rtl="0" eaLnBrk="1" latinLnBrk="0" hangingPunct="1">
        <a:lnSpc>
          <a:spcPct val="90000"/>
        </a:lnSpc>
        <a:spcBef>
          <a:spcPts val="740"/>
        </a:spcBef>
        <a:spcAft>
          <a:spcPts val="0"/>
        </a:spcAft>
        <a:buClrTx/>
        <a:buSzPct val="100000"/>
        <a:buFont typeface="Arial" panose="020B0604020202020204"/>
        <a:buChar char="•"/>
        <a:defRPr kumimoji="1" sz="20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459865" marR="0" indent="-254635" algn="l" defTabSz="685800" rtl="0" eaLnBrk="1" latinLnBrk="0" hangingPunct="1">
        <a:lnSpc>
          <a:spcPct val="90000"/>
        </a:lnSpc>
        <a:spcBef>
          <a:spcPts val="740"/>
        </a:spcBef>
        <a:spcAft>
          <a:spcPts val="0"/>
        </a:spcAft>
        <a:buClrTx/>
        <a:buSzPct val="100000"/>
        <a:buFont typeface="Arial" panose="020B0604020202020204"/>
        <a:buChar char="•"/>
        <a:defRPr kumimoji="1" sz="20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1701165" marR="0" indent="-254635" algn="l" defTabSz="685800" rtl="0" eaLnBrk="1" latinLnBrk="0" hangingPunct="1">
        <a:lnSpc>
          <a:spcPct val="90000"/>
        </a:lnSpc>
        <a:spcBef>
          <a:spcPts val="740"/>
        </a:spcBef>
        <a:spcAft>
          <a:spcPts val="0"/>
        </a:spcAft>
        <a:buClrTx/>
        <a:buSzPct val="100000"/>
        <a:buFont typeface="Arial" panose="020B0604020202020204"/>
        <a:buChar char="•"/>
        <a:defRPr kumimoji="1" sz="20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1941830" marR="0" indent="-254635" algn="l" defTabSz="685800" rtl="0" eaLnBrk="1" latinLnBrk="0" hangingPunct="1">
        <a:lnSpc>
          <a:spcPct val="90000"/>
        </a:lnSpc>
        <a:spcBef>
          <a:spcPts val="740"/>
        </a:spcBef>
        <a:spcAft>
          <a:spcPts val="0"/>
        </a:spcAft>
        <a:buClrTx/>
        <a:buSzPct val="100000"/>
        <a:buFont typeface="Arial" panose="020B0604020202020204"/>
        <a:buChar char="•"/>
        <a:defRPr kumimoji="1" sz="20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183130" marR="0" indent="-254635" algn="l" defTabSz="685800" rtl="0" eaLnBrk="1" latinLnBrk="0" hangingPunct="1">
        <a:lnSpc>
          <a:spcPct val="90000"/>
        </a:lnSpc>
        <a:spcBef>
          <a:spcPts val="740"/>
        </a:spcBef>
        <a:spcAft>
          <a:spcPts val="0"/>
        </a:spcAft>
        <a:buClrTx/>
        <a:buSzPct val="100000"/>
        <a:buFont typeface="Arial" panose="020B0604020202020204"/>
        <a:buChar char="•"/>
        <a:defRPr kumimoji="1" sz="20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8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2413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8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481965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8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723265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8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964565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8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20523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8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44653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8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168783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8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1928495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sz="8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4481735" y="4804036"/>
            <a:ext cx="3559175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NISHIMAE Yuji</a:t>
            </a:r>
          </a:p>
          <a:p>
            <a:pPr marL="0" indent="0" algn="ctr">
              <a:buNone/>
            </a:pP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TTTWO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5" name="タイトル 1"/>
          <p:cNvSpPr txBox="1"/>
          <p:nvPr/>
        </p:nvSpPr>
        <p:spPr>
          <a:xfrm>
            <a:off x="6140116" y="2525387"/>
            <a:ext cx="6051884" cy="1201378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 Light" panose="020B03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61323" y="2630484"/>
            <a:ext cx="5809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Agenda 6.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Area of Coverage and ESZ Maps of the ICGs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</a:t>
            </a:r>
            <a:endParaRPr kumimoji="1" lang="en-US" altLang="ja-JP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38052" y="0"/>
            <a:ext cx="4766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TOWS-WG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18th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Task Team on Tsunami Watch Operation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21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–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22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February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2025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/>
          <p:nvPr/>
        </p:nvPicPr>
        <p:blipFill rotWithShape="1">
          <a:blip r:embed="rId2"/>
          <a:srcRect t="988" r="329" b="816"/>
          <a:stretch>
            <a:fillRect/>
          </a:stretch>
        </p:blipFill>
        <p:spPr bwMode="auto">
          <a:xfrm>
            <a:off x="1338467" y="1210683"/>
            <a:ext cx="9157253" cy="4713039"/>
          </a:xfrm>
          <a:prstGeom prst="rect">
            <a:avLst/>
          </a:prstGeom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470991" y="6150114"/>
            <a:ext cx="9024729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5945" indent="-575945" algn="just">
              <a:spcBef>
                <a:spcPts val="600"/>
              </a:spcBef>
              <a:spcAft>
                <a:spcPts val="0"/>
              </a:spcAft>
            </a:pPr>
            <a:r>
              <a:rPr lang="en-US" altLang="ja-JP" sz="11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Figure 1:	Global coverage of the four IOC Regional Tsunami Warning Systems and their Tsunami Service Providers (Reference: IOC/TOWS-WG-XII/3 Annex IV, page 19</a:t>
            </a:r>
            <a:r>
              <a:rPr lang="en-US" altLang="ja-JP" sz="1000" dirty="0" smtClean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 </a:t>
            </a:r>
            <a:r>
              <a:rPr lang="en-US" altLang="ja-JP" sz="11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)</a:t>
            </a:r>
            <a:endParaRPr lang="ja-JP" altLang="ja-JP" sz="1600" dirty="0" smtClean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>
              <a:spcAft>
                <a:spcPts val="0"/>
              </a:spcAft>
            </a:pPr>
            <a:r>
              <a:rPr lang="en-US" altLang="ja-JP" sz="1000" dirty="0" smtClean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 </a:t>
            </a:r>
            <a:r>
              <a:rPr lang="en-US" altLang="ja-JP" sz="1100" dirty="0" smtClean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This map will need to be latest at the time of GSDD publication and may need to reflect the coastal service area of CATAC</a:t>
            </a:r>
            <a:r>
              <a:rPr lang="en-US" altLang="ja-JP" sz="1000" dirty="0" smtClean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.</a:t>
            </a:r>
            <a:endParaRPr lang="ja-JP" altLang="ja-JP" sz="10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3052" y="399516"/>
            <a:ext cx="759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altLang="ja-JP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Area of Service of each TSP of the ICGs</a:t>
            </a:r>
            <a:endParaRPr lang="ja-JP" altLang="en-US" sz="32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4481735" y="4984789"/>
            <a:ext cx="3559175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NISHIMAE Yuji</a:t>
            </a:r>
          </a:p>
          <a:p>
            <a:pPr marL="0" indent="0" algn="ctr">
              <a:buNone/>
            </a:pPr>
            <a:r>
              <a:rPr lang="en-US" altLang="ja-JP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TTTWO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5" name="タイトル 1"/>
          <p:cNvSpPr txBox="1"/>
          <p:nvPr/>
        </p:nvSpPr>
        <p:spPr>
          <a:xfrm>
            <a:off x="6140116" y="2525387"/>
            <a:ext cx="6051884" cy="1201378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 Light" panose="020B03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61323" y="2630484"/>
            <a:ext cx="5809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Agenda 7. </a:t>
            </a:r>
            <a:r>
              <a:rPr lang="en-US" altLang="ja-JP" sz="2400" kern="1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Tsunami Service Provision Considerations for Events Outside ICG Earthquake Source Zones</a:t>
            </a:r>
            <a:endParaRPr kumimoji="1" lang="en-US" altLang="ja-JP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38052" y="0"/>
            <a:ext cx="4766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TOWS-WG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18th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Task Team on Tsunami Watch Operation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21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–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22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February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2025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/>
          <p:nvPr/>
        </p:nvPicPr>
        <p:blipFill rotWithShape="1">
          <a:blip r:embed="rId3"/>
          <a:srcRect l="33355" t="30778" r="23645" b="11365"/>
          <a:stretch>
            <a:fillRect/>
          </a:stretch>
        </p:blipFill>
        <p:spPr bwMode="auto">
          <a:xfrm>
            <a:off x="92429" y="1226077"/>
            <a:ext cx="6824110" cy="4919842"/>
          </a:xfrm>
          <a:prstGeom prst="rect">
            <a:avLst/>
          </a:prstGeom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0311" y="6340717"/>
            <a:ext cx="6826228" cy="30822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PTWS Earthquake Source Zone Map (Reference: IOC/TOWS-WG-IX/3 Annex IV, page 52)</a:t>
            </a:r>
            <a:endParaRPr lang="ja-JP" altLang="ja-JP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9370" y="528513"/>
            <a:ext cx="5716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altLang="ja-JP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Earthquake Source Zone Map</a:t>
            </a:r>
            <a:r>
              <a:rPr kumimoji="0" lang="ja-JP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altLang="ja-JP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of the ICG/PTWS</a:t>
            </a:r>
            <a:endParaRPr lang="ja-JP" altLang="en-US" sz="36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6895465" y="2395220"/>
            <a:ext cx="5295900" cy="2067560"/>
            <a:chOff x="10859" y="3772"/>
            <a:chExt cx="8340" cy="3256"/>
          </a:xfrm>
        </p:grpSpPr>
        <p:sp>
          <p:nvSpPr>
            <p:cNvPr id="4" name="テキストボックス 3"/>
            <p:cNvSpPr txBox="1"/>
            <p:nvPr/>
          </p:nvSpPr>
          <p:spPr>
            <a:xfrm>
              <a:off x="11993" y="3772"/>
              <a:ext cx="7207" cy="325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t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Roboto"/>
                </a:rPr>
                <a:t>Bulletine issued by any earthquakes which poses a tsunmi threat</a:t>
              </a: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Roboto"/>
                </a:rPr>
                <a:t>Bulletines are issued earthquakes outside the Paicific that have a potensial for generating a tsunami 30 cm or more in the Pacific</a:t>
              </a:r>
            </a:p>
          </p:txBody>
        </p:sp>
        <p:sp>
          <p:nvSpPr>
            <p:cNvPr id="7" name="四角形 6"/>
            <p:cNvSpPr/>
            <p:nvPr/>
          </p:nvSpPr>
          <p:spPr>
            <a:xfrm>
              <a:off x="10859" y="3942"/>
              <a:ext cx="1139" cy="723"/>
            </a:xfrm>
            <a:prstGeom prst="rect">
              <a:avLst/>
            </a:prstGeom>
            <a:solidFill>
              <a:srgbClr val="92D050"/>
            </a:solidFill>
            <a:ln w="127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ctr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sp>
          <p:nvSpPr>
            <p:cNvPr id="10" name="四角形 9"/>
            <p:cNvSpPr/>
            <p:nvPr/>
          </p:nvSpPr>
          <p:spPr>
            <a:xfrm>
              <a:off x="10893" y="5291"/>
              <a:ext cx="1139" cy="72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ctr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 rotWithShape="1">
          <a:blip r:embed="rId2"/>
          <a:srcRect l="32612" t="19172" r="30539" b="15605"/>
          <a:stretch>
            <a:fillRect/>
          </a:stretch>
        </p:blipFill>
        <p:spPr bwMode="auto">
          <a:xfrm>
            <a:off x="724825" y="1344557"/>
            <a:ext cx="4613275" cy="4592955"/>
          </a:xfrm>
          <a:prstGeom prst="rect">
            <a:avLst/>
          </a:prstGeom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37780" y="5937512"/>
            <a:ext cx="4890052" cy="5103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>
              <a:lnSpc>
                <a:spcPct val="130000"/>
              </a:lnSpc>
              <a:spcAft>
                <a:spcPts val="0"/>
              </a:spcAft>
            </a:pPr>
            <a:r>
              <a:rPr lang="en-US" altLang="ja-JP" sz="11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CARIBE-EWS Earthquake Source Zone Map (Reference: IOC/TOWS-WG-VII/3 Annex V, page 19)</a:t>
            </a:r>
            <a:endParaRPr lang="ja-JP" altLang="ja-JP" sz="16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8874" y="634169"/>
            <a:ext cx="6601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altLang="ja-JP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Earthquake Source Zone Map of the ICG/CARIBE-EWS</a:t>
            </a:r>
            <a:endParaRPr kumimoji="0" lang="en-US" altLang="ja-JP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096000" y="2381250"/>
            <a:ext cx="5602605" cy="2899410"/>
            <a:chOff x="10859" y="3772"/>
            <a:chExt cx="8341" cy="4566"/>
          </a:xfrm>
        </p:grpSpPr>
        <p:sp>
          <p:nvSpPr>
            <p:cNvPr id="4" name="テキストボックス 3"/>
            <p:cNvSpPr txBox="1"/>
            <p:nvPr/>
          </p:nvSpPr>
          <p:spPr>
            <a:xfrm>
              <a:off x="11993" y="3772"/>
              <a:ext cx="7207" cy="456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t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Roboto"/>
                </a:rPr>
                <a:t>Bulletine issued for EQs of M &gt; 6.0</a:t>
              </a: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Roboto"/>
                </a:rPr>
                <a:t>Bulletines issued for EQs of M&gt; 6.5</a:t>
              </a: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Roboto"/>
                </a:rPr>
                <a:t>for EQ in the Pacific and Inidian Oceans, forecast wave amplitude  &gt; 30 cm in CARIBE-EWS AoR will trigger bulletine</a:t>
              </a: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7" name="四角形 6"/>
            <p:cNvSpPr/>
            <p:nvPr/>
          </p:nvSpPr>
          <p:spPr>
            <a:xfrm>
              <a:off x="10859" y="3942"/>
              <a:ext cx="1139" cy="723"/>
            </a:xfrm>
            <a:prstGeom prst="rect">
              <a:avLst/>
            </a:prstGeom>
            <a:solidFill>
              <a:srgbClr val="92D050"/>
            </a:solidFill>
            <a:ln w="127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ctr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sp>
          <p:nvSpPr>
            <p:cNvPr id="10" name="四角形 9"/>
            <p:cNvSpPr/>
            <p:nvPr/>
          </p:nvSpPr>
          <p:spPr>
            <a:xfrm>
              <a:off x="10893" y="5291"/>
              <a:ext cx="1139" cy="723"/>
            </a:xfrm>
            <a:prstGeom prst="rect">
              <a:avLst/>
            </a:prstGeom>
            <a:solidFill>
              <a:schemeClr val="accent3"/>
            </a:solidFill>
            <a:ln w="127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ctr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t="21069" r="9002" b="11180"/>
          <a:stretch>
            <a:fillRect/>
          </a:stretch>
        </p:blipFill>
        <p:spPr bwMode="auto">
          <a:xfrm>
            <a:off x="0" y="1703705"/>
            <a:ext cx="6684645" cy="3957955"/>
          </a:xfrm>
          <a:prstGeom prst="rect">
            <a:avLst/>
          </a:prstGeom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3754" y="5661198"/>
            <a:ext cx="7118808" cy="30822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457200"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</a:rPr>
              <a:t>IOTWMS Earthquake Source Zone Map (Reference: IOC/TOWS-WG-VIII/3 Annex VI, page 14)</a:t>
            </a:r>
            <a:endParaRPr lang="ja-JP" altLang="ja-JP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6608" y="551998"/>
            <a:ext cx="6027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altLang="ja-JP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Earthquake Source Zone Map of the ICG/IOTWMS</a:t>
            </a:r>
            <a:endParaRPr kumimoji="0" lang="en-US" altLang="ja-JP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0" name="四角形 9"/>
          <p:cNvSpPr/>
          <p:nvPr/>
        </p:nvSpPr>
        <p:spPr>
          <a:xfrm>
            <a:off x="6828155" y="4236720"/>
            <a:ext cx="765175" cy="459105"/>
          </a:xfrm>
          <a:prstGeom prst="rect">
            <a:avLst/>
          </a:prstGeom>
          <a:solidFill>
            <a:schemeClr val="accent3"/>
          </a:solidFill>
          <a:ln w="127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5023" tIns="65023" rIns="65023" bIns="65023" numCol="1" spcCol="38100" rtlCol="0" anchor="ctr" forceAA="0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ja-JP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828155" y="2605405"/>
            <a:ext cx="5205095" cy="2683510"/>
            <a:chOff x="10753" y="4103"/>
            <a:chExt cx="8197" cy="4226"/>
          </a:xfrm>
        </p:grpSpPr>
        <p:sp>
          <p:nvSpPr>
            <p:cNvPr id="7" name="四角形 6"/>
            <p:cNvSpPr/>
            <p:nvPr/>
          </p:nvSpPr>
          <p:spPr>
            <a:xfrm>
              <a:off x="10753" y="4557"/>
              <a:ext cx="1205" cy="723"/>
            </a:xfrm>
            <a:prstGeom prst="rect">
              <a:avLst/>
            </a:prstGeom>
            <a:solidFill>
              <a:srgbClr val="92D050"/>
            </a:solidFill>
            <a:ln w="127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ctr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sp>
          <p:nvSpPr>
            <p:cNvPr id="4" name="テキストボックス 3"/>
            <p:cNvSpPr txBox="1"/>
            <p:nvPr/>
          </p:nvSpPr>
          <p:spPr>
            <a:xfrm>
              <a:off x="11958" y="4103"/>
              <a:ext cx="6992" cy="422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t" forceAA="0">
              <a:spAutoFit/>
            </a:bodyPr>
            <a:lstStyle/>
            <a:p>
              <a:pPr marL="1377950" marR="0" indent="-137795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Roboto"/>
                </a:rPr>
                <a:t>Service Level - 1 Products issued for EQs of M ≥ 6.5 at any depth</a:t>
              </a:r>
            </a:p>
            <a:p>
              <a:pPr marL="1390650" marR="0" indent="-139065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sz="1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Roboto"/>
                </a:rPr>
                <a:t>Service Level - 2 Products issued for EQs of M ≥ 6.5 within a depth of 100 km</a:t>
              </a: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1377950" marR="0" indent="-137795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sz="1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Roboto"/>
                </a:rPr>
                <a:t>Service Level - 1 Products issued for EQs of M ≥ 6.5 at any depth</a:t>
              </a:r>
              <a:endParaRPr kumimoji="0" lang="en-US" altLang="ja-JP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1377950" marR="0" indent="-137795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sz="14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Roboto"/>
                </a:rPr>
                <a:t>Service Level - 2 Products issued for EQs of M ≥ 8.0 within a depth of 100 km</a:t>
              </a: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4" t="27387" r="32726" b="12413"/>
          <a:stretch>
            <a:fillRect/>
          </a:stretch>
        </p:blipFill>
        <p:spPr bwMode="auto">
          <a:xfrm>
            <a:off x="264285" y="1253066"/>
            <a:ext cx="5116099" cy="4918067"/>
          </a:xfrm>
          <a:prstGeom prst="rect">
            <a:avLst/>
          </a:prstGeom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4285" y="6171134"/>
            <a:ext cx="7391639" cy="30822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</a:pP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NEAMTWS Earthquake Source Zone Map (Reference: IOC/TOWS-WG-VII/3 Annex V, page 21)</a:t>
            </a:r>
            <a:endParaRPr lang="ja-JP" altLang="ja-JP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0785" y="587623"/>
            <a:ext cx="6287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altLang="ja-JP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Earthquake Source Zone Map of the ICG/NEAMTWS</a:t>
            </a:r>
            <a:endParaRPr kumimoji="0" lang="en-US" altLang="ja-JP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706110" y="2394585"/>
            <a:ext cx="6097270" cy="2068195"/>
            <a:chOff x="9600" y="3750"/>
            <a:chExt cx="9602" cy="3257"/>
          </a:xfrm>
        </p:grpSpPr>
        <p:sp>
          <p:nvSpPr>
            <p:cNvPr id="6" name="テキストボックス 5"/>
            <p:cNvSpPr txBox="1"/>
            <p:nvPr/>
          </p:nvSpPr>
          <p:spPr>
            <a:xfrm>
              <a:off x="10800" y="3750"/>
              <a:ext cx="8402" cy="325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t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Roboto"/>
                </a:rPr>
                <a:t>Messages issued for EQs of M &gt; 5.5</a:t>
              </a: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ja-JP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Roboto"/>
                </a:rPr>
                <a:t>Advisory messages issued for M 7.5 &lt; EQ ≤ M 7.8 Watch messages issued for EQs of M &gt;79</a:t>
              </a: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ja-JP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7" name="四角形 6"/>
            <p:cNvSpPr/>
            <p:nvPr/>
          </p:nvSpPr>
          <p:spPr>
            <a:xfrm>
              <a:off x="9600" y="3920"/>
              <a:ext cx="1205" cy="723"/>
            </a:xfrm>
            <a:prstGeom prst="rect">
              <a:avLst/>
            </a:prstGeom>
            <a:solidFill>
              <a:srgbClr val="92D050"/>
            </a:solidFill>
            <a:ln w="127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ctr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sp>
          <p:nvSpPr>
            <p:cNvPr id="10" name="四角形 9"/>
            <p:cNvSpPr/>
            <p:nvPr/>
          </p:nvSpPr>
          <p:spPr>
            <a:xfrm>
              <a:off x="9636" y="5269"/>
              <a:ext cx="1205" cy="723"/>
            </a:xfrm>
            <a:prstGeom prst="rect">
              <a:avLst/>
            </a:prstGeom>
            <a:solidFill>
              <a:schemeClr val="accent3"/>
            </a:solidFill>
            <a:ln w="127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5023" tIns="65023" rIns="65023" bIns="65023" numCol="1" spcCol="38100" rtlCol="0" anchor="ctr" forceAA="0">
              <a:spAutoFit/>
            </a:bodyPr>
            <a:lstStyle/>
            <a:p>
              <a:pPr marL="0" marR="0" indent="0" algn="l" defTabSz="130048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ワイド画面</PresentationFormat>
  <Paragraphs>45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8" baseType="lpstr">
      <vt:lpstr>ＭＳ Ｐゴシック</vt:lpstr>
      <vt:lpstr>ＭＳ 明朝</vt:lpstr>
      <vt:lpstr>Open Sans</vt:lpstr>
      <vt:lpstr>Roboto</vt:lpstr>
      <vt:lpstr>游ゴシック</vt:lpstr>
      <vt:lpstr>游ゴシック Light</vt:lpstr>
      <vt:lpstr>Arial</vt:lpstr>
      <vt:lpstr>Calibri</vt:lpstr>
      <vt:lpstr>Times New Roman</vt:lpstr>
      <vt:lpstr>9_Custom Design</vt:lpstr>
      <vt:lpstr>1_Office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気象庁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Nishimae</dc:creator>
  <cp:lastModifiedBy>Nishimae</cp:lastModifiedBy>
  <cp:revision>13</cp:revision>
  <dcterms:created xsi:type="dcterms:W3CDTF">2025-01-28T08:28:00Z</dcterms:created>
  <dcterms:modified xsi:type="dcterms:W3CDTF">2025-02-18T02:08:04Z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