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  <p:sldMasterId id="2147483660" r:id="rId3"/>
    <p:sldMasterId id="2147483669" r:id="rId4"/>
    <p:sldMasterId id="2147483680" r:id="rId5"/>
  </p:sldMasterIdLst>
  <p:notesMasterIdLst>
    <p:notesMasterId r:id="rId13"/>
  </p:notesMasterIdLst>
  <p:sldIdLst>
    <p:sldId id="257" r:id="rId6"/>
    <p:sldId id="266" r:id="rId7"/>
    <p:sldId id="267" r:id="rId8"/>
    <p:sldId id="261" r:id="rId9"/>
    <p:sldId id="264" r:id="rId10"/>
    <p:sldId id="265" r:id="rId11"/>
    <p:sldId id="268" r:id="rId1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9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08" y="21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93C7F-C9E0-4BF8-9C92-CE1D7A1CBD2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977E91C9-0122-4E06-8E48-4077A79A6093}">
      <dgm:prSet phldrT="[テキスト]" custT="1"/>
      <dgm:spPr/>
      <dgm:t>
        <a:bodyPr/>
        <a:lstStyle/>
        <a:p>
          <a:endParaRPr kumimoji="1" lang="en-US" altLang="ja-JP" sz="1400" b="0" dirty="0" smtClean="0">
            <a:solidFill>
              <a:schemeClr val="bg1"/>
            </a:solidFill>
            <a:latin typeface="Arial" panose="020B0604020202020204" pitchFamily="34" charset="0"/>
            <a:ea typeface="ＭＳ Ｐゴシック" panose="020B0600070205080204" pitchFamily="50" charset="-128"/>
            <a:cs typeface="Arial" panose="020B0604020202020204" pitchFamily="34" charset="0"/>
          </a:endParaRPr>
        </a:p>
        <a:p>
          <a:r>
            <a:rPr kumimoji="1" lang="en-US" altLang="ja-JP" sz="1400" b="0" dirty="0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IOC Decision A-32/3.4.1</a:t>
          </a:r>
        </a:p>
        <a:p>
          <a:r>
            <a:rPr kumimoji="1" lang="en-US" altLang="ja-JP" sz="1400" b="0" dirty="0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Warning and Mitigation Systems for Ocean Hazards</a:t>
          </a:r>
          <a:endParaRPr kumimoji="1" lang="ja-JP" altLang="en-US" sz="1400" b="0" dirty="0">
            <a:solidFill>
              <a:schemeClr val="bg1"/>
            </a:solidFill>
          </a:endParaRPr>
        </a:p>
      </dgm:t>
    </dgm:pt>
    <dgm:pt modelId="{2042AFC2-0D47-43C6-AB11-C8ADBFB47B58}" type="parTrans" cxnId="{635BCF4F-EE53-4388-8D76-E18DB6468224}">
      <dgm:prSet/>
      <dgm:spPr/>
      <dgm:t>
        <a:bodyPr/>
        <a:lstStyle/>
        <a:p>
          <a:endParaRPr kumimoji="1" lang="ja-JP" altLang="en-US"/>
        </a:p>
      </dgm:t>
    </dgm:pt>
    <dgm:pt modelId="{EAB616A5-BDED-4772-AC4F-EDAA08DA26AA}" type="sibTrans" cxnId="{635BCF4F-EE53-4388-8D76-E18DB6468224}">
      <dgm:prSet/>
      <dgm:spPr/>
      <dgm:t>
        <a:bodyPr/>
        <a:lstStyle/>
        <a:p>
          <a:endParaRPr kumimoji="1" lang="ja-JP" altLang="en-US"/>
        </a:p>
      </dgm:t>
    </dgm:pt>
    <dgm:pt modelId="{4A8A698E-2742-4931-BC73-D9CEDE718B9E}">
      <dgm:prSet phldrT="[テキスト]" custT="1"/>
      <dgm:spPr/>
      <dgm:t>
        <a:bodyPr/>
        <a:lstStyle/>
        <a:p>
          <a:r>
            <a:rPr kumimoji="1" lang="en-US" altLang="ja-JP" sz="1800" b="1" u="sng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TOWS-WG </a:t>
          </a:r>
          <a:r>
            <a:rPr kumimoji="1" lang="en-GB" altLang="ja-JP" sz="1800" b="1" u="sng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I</a:t>
          </a:r>
          <a:r>
            <a:rPr kumimoji="1" lang="en-GB" altLang="ja-JP" sz="1800" b="1" u="none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nstructs</a:t>
          </a:r>
          <a:r>
            <a:rPr kumimoji="1" lang="en-GB" altLang="ja-JP" sz="18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 the regional Intergovernmental Coordination Groups (ICGs) to;</a:t>
          </a:r>
          <a:endParaRPr kumimoji="1" lang="ja-JP" altLang="en-US" sz="1800" dirty="0"/>
        </a:p>
      </dgm:t>
    </dgm:pt>
    <dgm:pt modelId="{57F7DD4B-80BA-4388-BA98-F0E166B4AA83}" type="parTrans" cxnId="{752E7AC3-B8AC-4A81-95CA-4C235F42BB16}">
      <dgm:prSet/>
      <dgm:spPr/>
      <dgm:t>
        <a:bodyPr/>
        <a:lstStyle/>
        <a:p>
          <a:endParaRPr kumimoji="1" lang="ja-JP" altLang="en-US"/>
        </a:p>
      </dgm:t>
    </dgm:pt>
    <dgm:pt modelId="{E8FE2944-0DF6-4CB7-BAA0-91CEDF703D8A}" type="sibTrans" cxnId="{752E7AC3-B8AC-4A81-95CA-4C235F42BB16}">
      <dgm:prSet/>
      <dgm:spPr/>
      <dgm:t>
        <a:bodyPr/>
        <a:lstStyle/>
        <a:p>
          <a:endParaRPr kumimoji="1" lang="ja-JP" altLang="en-US"/>
        </a:p>
      </dgm:t>
    </dgm:pt>
    <dgm:pt modelId="{4000CCFE-366F-4D67-897D-B76F62175D31}">
      <dgm:prSet phldrT="[テキスト]"/>
      <dgm:spPr/>
      <dgm:t>
        <a:bodyPr/>
        <a:lstStyle/>
        <a:p>
          <a:r>
            <a:rPr lang="en-US" altLang="ja-JP" b="0" dirty="0" smtClean="0">
              <a:latin typeface="Arial" panose="020B0604020202020204" pitchFamily="34" charset="0"/>
              <a:cs typeface="Arial" panose="020B0604020202020204" pitchFamily="34" charset="0"/>
            </a:rPr>
            <a:t>IOC/TOWS-WG-XVII DECISIONS AND RECOMMENDATIONS</a:t>
          </a:r>
          <a:endParaRPr kumimoji="1" lang="ja-JP" altLang="en-US" b="0" dirty="0"/>
        </a:p>
      </dgm:t>
    </dgm:pt>
    <dgm:pt modelId="{AC912E43-88BD-4B5E-8EEC-B7B7BFA45B82}" type="parTrans" cxnId="{FA9F368A-7B85-418D-9F05-CCC0B1B4920E}">
      <dgm:prSet/>
      <dgm:spPr/>
      <dgm:t>
        <a:bodyPr/>
        <a:lstStyle/>
        <a:p>
          <a:endParaRPr kumimoji="1" lang="ja-JP" altLang="en-US"/>
        </a:p>
      </dgm:t>
    </dgm:pt>
    <dgm:pt modelId="{D22B28C2-0BB9-4DFE-A9A9-73D0944E26AA}" type="sibTrans" cxnId="{FA9F368A-7B85-418D-9F05-CCC0B1B4920E}">
      <dgm:prSet/>
      <dgm:spPr/>
      <dgm:t>
        <a:bodyPr/>
        <a:lstStyle/>
        <a:p>
          <a:endParaRPr kumimoji="1" lang="ja-JP" altLang="en-US"/>
        </a:p>
      </dgm:t>
    </dgm:pt>
    <dgm:pt modelId="{A5CB4995-5F8F-400F-A92F-369566D2EE93}">
      <dgm:prSet phldrT="[テキスト]"/>
      <dgm:spPr/>
      <dgm:t>
        <a:bodyPr/>
        <a:lstStyle/>
        <a:p>
          <a:r>
            <a:rPr kumimoji="1" lang="en-US" altLang="ja-JP" b="1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The TOWS-WG Group recommended to Intergovernmental Coordination Groups (ICGs):</a:t>
          </a:r>
          <a:endParaRPr kumimoji="1" lang="ja-JP" altLang="en-US" b="1" dirty="0"/>
        </a:p>
      </dgm:t>
    </dgm:pt>
    <dgm:pt modelId="{E7DDBB4C-1E82-4CDF-ABC6-9FB33E3B998D}" type="parTrans" cxnId="{09AECFEE-0D0D-4C22-AA3D-3CCFFAB436EE}">
      <dgm:prSet/>
      <dgm:spPr/>
      <dgm:t>
        <a:bodyPr/>
        <a:lstStyle/>
        <a:p>
          <a:endParaRPr kumimoji="1" lang="ja-JP" altLang="en-US"/>
        </a:p>
      </dgm:t>
    </dgm:pt>
    <dgm:pt modelId="{017A5050-31F7-44F2-AD40-8FAEC71A6655}" type="sibTrans" cxnId="{09AECFEE-0D0D-4C22-AA3D-3CCFFAB436EE}">
      <dgm:prSet/>
      <dgm:spPr/>
      <dgm:t>
        <a:bodyPr/>
        <a:lstStyle/>
        <a:p>
          <a:endParaRPr kumimoji="1" lang="ja-JP" altLang="en-US"/>
        </a:p>
      </dgm:t>
    </dgm:pt>
    <dgm:pt modelId="{B14746A6-2376-458D-BB79-E700E129B8BD}">
      <dgm:prSet custT="1"/>
      <dgm:spPr/>
      <dgm:t>
        <a:bodyPr/>
        <a:lstStyle/>
        <a:p>
          <a:r>
            <a:rPr kumimoji="1" lang="en-GB" altLang="ja-JP" sz="18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TSPs in collaboration with NAVAREA operators of the International Hydrographic Organization (IHO) test the tsunami maritime safety products in 2023/24, with a view to operationally implementing them in 2024-2025</a:t>
          </a:r>
          <a:endParaRPr kumimoji="1" lang="en-GB" altLang="ja-JP" sz="1800" dirty="0">
            <a:solidFill>
              <a:prstClr val="black"/>
            </a:solidFill>
            <a:latin typeface="Arial" panose="020B0604020202020204" pitchFamily="34" charset="0"/>
            <a:ea typeface="ＭＳ Ｐゴシック" panose="020B0600070205080204" pitchFamily="50" charset="-128"/>
            <a:cs typeface="Arial" panose="020B0604020202020204" pitchFamily="34" charset="0"/>
          </a:endParaRPr>
        </a:p>
      </dgm:t>
    </dgm:pt>
    <dgm:pt modelId="{DBE3D1F1-9E0A-4534-A1DD-050E283FB211}" type="parTrans" cxnId="{C1899E99-4726-42CB-8F3B-FD32504F1BE2}">
      <dgm:prSet/>
      <dgm:spPr/>
      <dgm:t>
        <a:bodyPr/>
        <a:lstStyle/>
        <a:p>
          <a:endParaRPr kumimoji="1" lang="ja-JP" altLang="en-US"/>
        </a:p>
      </dgm:t>
    </dgm:pt>
    <dgm:pt modelId="{DB6BB71B-7BBA-4DF6-B1C6-5651C2B33E2F}" type="sibTrans" cxnId="{C1899E99-4726-42CB-8F3B-FD32504F1BE2}">
      <dgm:prSet/>
      <dgm:spPr/>
      <dgm:t>
        <a:bodyPr/>
        <a:lstStyle/>
        <a:p>
          <a:endParaRPr kumimoji="1" lang="ja-JP" altLang="en-US"/>
        </a:p>
      </dgm:t>
    </dgm:pt>
    <dgm:pt modelId="{7B1706EB-352D-47EA-B809-69BE71931426}">
      <dgm:prSet/>
      <dgm:spPr/>
      <dgm:t>
        <a:bodyPr/>
        <a:lstStyle/>
        <a:p>
          <a:r>
            <a:rPr kumimoji="1" lang="en-GB" altLang="ja-JP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TSPs identified for each ICG to trial dissemination of maritime bulletins to respective NAVAREA operators in their Area of Service (</a:t>
          </a:r>
          <a:r>
            <a:rPr kumimoji="1" lang="en-GB" altLang="ja-JP" dirty="0" err="1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AoS</a:t>
          </a:r>
          <a:r>
            <a:rPr kumimoji="1" lang="en-GB" altLang="ja-JP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) in the second half of 2024 for full operational implementation in 2025;</a:t>
          </a:r>
          <a:endParaRPr kumimoji="1" lang="en-GB" altLang="ja-JP" dirty="0">
            <a:solidFill>
              <a:prstClr val="black"/>
            </a:solidFill>
            <a:latin typeface="Arial" panose="020B0604020202020204" pitchFamily="34" charset="0"/>
            <a:ea typeface="ＭＳ Ｐゴシック" panose="020B0600070205080204" pitchFamily="50" charset="-128"/>
            <a:cs typeface="Arial" panose="020B0604020202020204" pitchFamily="34" charset="0"/>
          </a:endParaRPr>
        </a:p>
      </dgm:t>
    </dgm:pt>
    <dgm:pt modelId="{451B73A3-1887-4A9C-B42E-490266B5A0E2}" type="parTrans" cxnId="{A3E557C9-4467-4928-8079-939A2D5BBB56}">
      <dgm:prSet/>
      <dgm:spPr/>
      <dgm:t>
        <a:bodyPr/>
        <a:lstStyle/>
        <a:p>
          <a:endParaRPr kumimoji="1" lang="ja-JP" altLang="en-US"/>
        </a:p>
      </dgm:t>
    </dgm:pt>
    <dgm:pt modelId="{1C628724-E7A7-4038-8CC9-00EF5BF758B9}" type="sibTrans" cxnId="{A3E557C9-4467-4928-8079-939A2D5BBB56}">
      <dgm:prSet/>
      <dgm:spPr/>
      <dgm:t>
        <a:bodyPr/>
        <a:lstStyle/>
        <a:p>
          <a:endParaRPr kumimoji="1" lang="ja-JP" altLang="en-US"/>
        </a:p>
      </dgm:t>
    </dgm:pt>
    <dgm:pt modelId="{F16309C0-73B9-4489-B420-B08C712F49A8}" type="pres">
      <dgm:prSet presAssocID="{B0493C7F-C9E0-4BF8-9C92-CE1D7A1CBD2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995DBCC2-24BF-4EF0-905C-00377688F718}" type="pres">
      <dgm:prSet presAssocID="{977E91C9-0122-4E06-8E48-4077A79A6093}" presName="composite" presStyleCnt="0"/>
      <dgm:spPr/>
    </dgm:pt>
    <dgm:pt modelId="{4DDE54BB-E2AC-4E13-A81E-507D6F390BBA}" type="pres">
      <dgm:prSet presAssocID="{977E91C9-0122-4E06-8E48-4077A79A609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5253889-7739-4662-B86C-5134A70609BE}" type="pres">
      <dgm:prSet presAssocID="{977E91C9-0122-4E06-8E48-4077A79A6093}" presName="descendantText" presStyleLbl="alignAcc1" presStyleIdx="0" presStyleCnt="2" custScaleY="10671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DD108B9-6EB9-412C-968E-780F5CC1883D}" type="pres">
      <dgm:prSet presAssocID="{EAB616A5-BDED-4772-AC4F-EDAA08DA26AA}" presName="sp" presStyleCnt="0"/>
      <dgm:spPr/>
    </dgm:pt>
    <dgm:pt modelId="{A73A640D-1189-4E0A-862A-84EC321A3DBA}" type="pres">
      <dgm:prSet presAssocID="{4000CCFE-366F-4D67-897D-B76F62175D31}" presName="composite" presStyleCnt="0"/>
      <dgm:spPr/>
    </dgm:pt>
    <dgm:pt modelId="{760A7242-DFE5-46DC-AE7D-C36D84ACB044}" type="pres">
      <dgm:prSet presAssocID="{4000CCFE-366F-4D67-897D-B76F62175D31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5901615-20A0-4C02-8FB3-9B6D1D9FF29B}" type="pres">
      <dgm:prSet presAssocID="{4000CCFE-366F-4D67-897D-B76F62175D31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2508E96-BC34-4E6E-BAD2-0B950645323B}" type="presOf" srcId="{B14746A6-2376-458D-BB79-E700E129B8BD}" destId="{C5253889-7739-4662-B86C-5134A70609BE}" srcOrd="0" destOrd="1" presId="urn:microsoft.com/office/officeart/2005/8/layout/chevron2"/>
    <dgm:cxn modelId="{C1899E99-4726-42CB-8F3B-FD32504F1BE2}" srcId="{977E91C9-0122-4E06-8E48-4077A79A6093}" destId="{B14746A6-2376-458D-BB79-E700E129B8BD}" srcOrd="1" destOrd="0" parTransId="{DBE3D1F1-9E0A-4534-A1DD-050E283FB211}" sibTransId="{DB6BB71B-7BBA-4DF6-B1C6-5651C2B33E2F}"/>
    <dgm:cxn modelId="{635BCF4F-EE53-4388-8D76-E18DB6468224}" srcId="{B0493C7F-C9E0-4BF8-9C92-CE1D7A1CBD21}" destId="{977E91C9-0122-4E06-8E48-4077A79A6093}" srcOrd="0" destOrd="0" parTransId="{2042AFC2-0D47-43C6-AB11-C8ADBFB47B58}" sibTransId="{EAB616A5-BDED-4772-AC4F-EDAA08DA26AA}"/>
    <dgm:cxn modelId="{752E7AC3-B8AC-4A81-95CA-4C235F42BB16}" srcId="{977E91C9-0122-4E06-8E48-4077A79A6093}" destId="{4A8A698E-2742-4931-BC73-D9CEDE718B9E}" srcOrd="0" destOrd="0" parTransId="{57F7DD4B-80BA-4388-BA98-F0E166B4AA83}" sibTransId="{E8FE2944-0DF6-4CB7-BAA0-91CEDF703D8A}"/>
    <dgm:cxn modelId="{09AECFEE-0D0D-4C22-AA3D-3CCFFAB436EE}" srcId="{4000CCFE-366F-4D67-897D-B76F62175D31}" destId="{A5CB4995-5F8F-400F-A92F-369566D2EE93}" srcOrd="0" destOrd="0" parTransId="{E7DDBB4C-1E82-4CDF-ABC6-9FB33E3B998D}" sibTransId="{017A5050-31F7-44F2-AD40-8FAEC71A6655}"/>
    <dgm:cxn modelId="{C23F8F64-7F1D-44BB-ADB6-16EA9D1C2FC9}" type="presOf" srcId="{977E91C9-0122-4E06-8E48-4077A79A6093}" destId="{4DDE54BB-E2AC-4E13-A81E-507D6F390BBA}" srcOrd="0" destOrd="0" presId="urn:microsoft.com/office/officeart/2005/8/layout/chevron2"/>
    <dgm:cxn modelId="{DA981EE6-8747-4EBB-A4A6-495692AE54DA}" type="presOf" srcId="{4A8A698E-2742-4931-BC73-D9CEDE718B9E}" destId="{C5253889-7739-4662-B86C-5134A70609BE}" srcOrd="0" destOrd="0" presId="urn:microsoft.com/office/officeart/2005/8/layout/chevron2"/>
    <dgm:cxn modelId="{ED055508-B34D-4F58-A789-D4B001BD8360}" type="presOf" srcId="{4000CCFE-366F-4D67-897D-B76F62175D31}" destId="{760A7242-DFE5-46DC-AE7D-C36D84ACB044}" srcOrd="0" destOrd="0" presId="urn:microsoft.com/office/officeart/2005/8/layout/chevron2"/>
    <dgm:cxn modelId="{A3E557C9-4467-4928-8079-939A2D5BBB56}" srcId="{4000CCFE-366F-4D67-897D-B76F62175D31}" destId="{7B1706EB-352D-47EA-B809-69BE71931426}" srcOrd="1" destOrd="0" parTransId="{451B73A3-1887-4A9C-B42E-490266B5A0E2}" sibTransId="{1C628724-E7A7-4038-8CC9-00EF5BF758B9}"/>
    <dgm:cxn modelId="{A0A09B7F-4670-4ED2-B881-63F92009F705}" type="presOf" srcId="{A5CB4995-5F8F-400F-A92F-369566D2EE93}" destId="{15901615-20A0-4C02-8FB3-9B6D1D9FF29B}" srcOrd="0" destOrd="0" presId="urn:microsoft.com/office/officeart/2005/8/layout/chevron2"/>
    <dgm:cxn modelId="{3A5CC73D-1C0B-4CF4-B8F9-04EC1F66D108}" type="presOf" srcId="{B0493C7F-C9E0-4BF8-9C92-CE1D7A1CBD21}" destId="{F16309C0-73B9-4489-B420-B08C712F49A8}" srcOrd="0" destOrd="0" presId="urn:microsoft.com/office/officeart/2005/8/layout/chevron2"/>
    <dgm:cxn modelId="{7E5D7156-9854-49B3-93E8-612E2A1DDBBA}" type="presOf" srcId="{7B1706EB-352D-47EA-B809-69BE71931426}" destId="{15901615-20A0-4C02-8FB3-9B6D1D9FF29B}" srcOrd="0" destOrd="1" presId="urn:microsoft.com/office/officeart/2005/8/layout/chevron2"/>
    <dgm:cxn modelId="{FA9F368A-7B85-418D-9F05-CCC0B1B4920E}" srcId="{B0493C7F-C9E0-4BF8-9C92-CE1D7A1CBD21}" destId="{4000CCFE-366F-4D67-897D-B76F62175D31}" srcOrd="1" destOrd="0" parTransId="{AC912E43-88BD-4B5E-8EEC-B7B7BFA45B82}" sibTransId="{D22B28C2-0BB9-4DFE-A9A9-73D0944E26AA}"/>
    <dgm:cxn modelId="{CB4018A4-DC9C-4A07-8247-FBC8AB7311AA}" type="presParOf" srcId="{F16309C0-73B9-4489-B420-B08C712F49A8}" destId="{995DBCC2-24BF-4EF0-905C-00377688F718}" srcOrd="0" destOrd="0" presId="urn:microsoft.com/office/officeart/2005/8/layout/chevron2"/>
    <dgm:cxn modelId="{E16C3093-896D-4C03-AEC6-85E2F7B99FF4}" type="presParOf" srcId="{995DBCC2-24BF-4EF0-905C-00377688F718}" destId="{4DDE54BB-E2AC-4E13-A81E-507D6F390BBA}" srcOrd="0" destOrd="0" presId="urn:microsoft.com/office/officeart/2005/8/layout/chevron2"/>
    <dgm:cxn modelId="{81C079AF-DEB6-47A1-904B-F5316AAA86E3}" type="presParOf" srcId="{995DBCC2-24BF-4EF0-905C-00377688F718}" destId="{C5253889-7739-4662-B86C-5134A70609BE}" srcOrd="1" destOrd="0" presId="urn:microsoft.com/office/officeart/2005/8/layout/chevron2"/>
    <dgm:cxn modelId="{98295B2A-7B47-47A8-B03A-DEFAC3BDE18F}" type="presParOf" srcId="{F16309C0-73B9-4489-B420-B08C712F49A8}" destId="{1DD108B9-6EB9-412C-968E-780F5CC1883D}" srcOrd="1" destOrd="0" presId="urn:microsoft.com/office/officeart/2005/8/layout/chevron2"/>
    <dgm:cxn modelId="{96E48518-AA6A-4904-901A-B74FFF85147C}" type="presParOf" srcId="{F16309C0-73B9-4489-B420-B08C712F49A8}" destId="{A73A640D-1189-4E0A-862A-84EC321A3DBA}" srcOrd="2" destOrd="0" presId="urn:microsoft.com/office/officeart/2005/8/layout/chevron2"/>
    <dgm:cxn modelId="{5EE8C2A5-0F04-4114-AEC5-78875BDF737C}" type="presParOf" srcId="{A73A640D-1189-4E0A-862A-84EC321A3DBA}" destId="{760A7242-DFE5-46DC-AE7D-C36D84ACB044}" srcOrd="0" destOrd="0" presId="urn:microsoft.com/office/officeart/2005/8/layout/chevron2"/>
    <dgm:cxn modelId="{5A170885-EB16-455A-BE84-590A2511DE2D}" type="presParOf" srcId="{A73A640D-1189-4E0A-862A-84EC321A3DBA}" destId="{15901615-20A0-4C02-8FB3-9B6D1D9FF29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E54BB-E2AC-4E13-A81E-507D6F390BBA}">
      <dsp:nvSpPr>
        <dsp:cNvPr id="0" name=""/>
        <dsp:cNvSpPr/>
      </dsp:nvSpPr>
      <dsp:spPr>
        <a:xfrm rot="5400000">
          <a:off x="-370546" y="429256"/>
          <a:ext cx="2470310" cy="17292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1400" b="0" kern="1200" dirty="0" smtClean="0">
            <a:solidFill>
              <a:schemeClr val="bg1"/>
            </a:solidFill>
            <a:latin typeface="Arial" panose="020B0604020202020204" pitchFamily="34" charset="0"/>
            <a:ea typeface="ＭＳ Ｐゴシック" panose="020B0600070205080204" pitchFamily="50" charset="-128"/>
            <a:cs typeface="Arial" panose="020B0604020202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b="0" kern="1200" dirty="0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IOC Decision A-32/3.4.1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b="0" kern="1200" dirty="0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Warning and Mitigation Systems for Ocean Hazards</a:t>
          </a:r>
          <a:endParaRPr kumimoji="1" lang="ja-JP" altLang="en-US" sz="1400" b="0" kern="1200" dirty="0">
            <a:solidFill>
              <a:schemeClr val="bg1"/>
            </a:solidFill>
          </a:endParaRPr>
        </a:p>
      </dsp:txBody>
      <dsp:txXfrm rot="-5400000">
        <a:off x="1" y="923319"/>
        <a:ext cx="1729217" cy="741093"/>
      </dsp:txXfrm>
    </dsp:sp>
    <dsp:sp modelId="{C5253889-7739-4662-B86C-5134A70609BE}">
      <dsp:nvSpPr>
        <dsp:cNvPr id="0" name=""/>
        <dsp:cNvSpPr/>
      </dsp:nvSpPr>
      <dsp:spPr>
        <a:xfrm rot="5400000">
          <a:off x="3911201" y="-2177181"/>
          <a:ext cx="1714361" cy="60783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800" b="1" u="sng" kern="12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TOWS-WG </a:t>
          </a:r>
          <a:r>
            <a:rPr kumimoji="1" lang="en-GB" altLang="ja-JP" sz="1800" b="1" u="sng" kern="12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I</a:t>
          </a:r>
          <a:r>
            <a:rPr kumimoji="1" lang="en-GB" altLang="ja-JP" sz="1800" b="1" u="none" kern="12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nstructs</a:t>
          </a:r>
          <a:r>
            <a:rPr kumimoji="1" lang="en-GB" altLang="ja-JP" sz="1800" kern="12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 the regional Intergovernmental Coordination Groups (ICGs) to;</a:t>
          </a:r>
          <a:endParaRPr kumimoji="1" lang="ja-JP" alt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GB" altLang="ja-JP" sz="1800" kern="12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TSPs in collaboration with NAVAREA operators of the International Hydrographic Organization (IHO) test the tsunami maritime safety products in 2023/24, with a view to operationally implementing them in 2024-2025</a:t>
          </a:r>
          <a:endParaRPr kumimoji="1" lang="en-GB" altLang="ja-JP" sz="1800" kern="1200" dirty="0">
            <a:solidFill>
              <a:prstClr val="black"/>
            </a:solidFill>
            <a:latin typeface="Arial" panose="020B0604020202020204" pitchFamily="34" charset="0"/>
            <a:ea typeface="ＭＳ Ｐゴシック" panose="020B0600070205080204" pitchFamily="50" charset="-128"/>
            <a:cs typeface="Arial" panose="020B0604020202020204" pitchFamily="34" charset="0"/>
          </a:endParaRPr>
        </a:p>
      </dsp:txBody>
      <dsp:txXfrm rot="-5400000">
        <a:off x="1729217" y="88491"/>
        <a:ext cx="5994641" cy="1546985"/>
      </dsp:txXfrm>
    </dsp:sp>
    <dsp:sp modelId="{760A7242-DFE5-46DC-AE7D-C36D84ACB044}">
      <dsp:nvSpPr>
        <dsp:cNvPr id="0" name=""/>
        <dsp:cNvSpPr/>
      </dsp:nvSpPr>
      <dsp:spPr>
        <a:xfrm rot="5400000">
          <a:off x="-370546" y="2619445"/>
          <a:ext cx="2470310" cy="172921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IOC/TOWS-WG-XVII DECISIONS AND RECOMMENDATIONS</a:t>
          </a:r>
          <a:endParaRPr kumimoji="1" lang="ja-JP" altLang="en-US" sz="1300" b="0" kern="1200" dirty="0"/>
        </a:p>
      </dsp:txBody>
      <dsp:txXfrm rot="-5400000">
        <a:off x="1" y="3113508"/>
        <a:ext cx="1729217" cy="741093"/>
      </dsp:txXfrm>
    </dsp:sp>
    <dsp:sp modelId="{15901615-20A0-4C02-8FB3-9B6D1D9FF29B}">
      <dsp:nvSpPr>
        <dsp:cNvPr id="0" name=""/>
        <dsp:cNvSpPr/>
      </dsp:nvSpPr>
      <dsp:spPr>
        <a:xfrm rot="5400000">
          <a:off x="3965531" y="12585"/>
          <a:ext cx="1605701" cy="60783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700" b="1" kern="12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The TOWS-WG Group recommended to Intergovernmental Coordination Groups (ICGs):</a:t>
          </a:r>
          <a:endParaRPr kumimoji="1" lang="ja-JP" altLang="en-US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GB" altLang="ja-JP" sz="1700" kern="12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TSPs identified for each ICG to trial dissemination of maritime bulletins to respective NAVAREA operators in their Area of Service (</a:t>
          </a:r>
          <a:r>
            <a:rPr kumimoji="1" lang="en-GB" altLang="ja-JP" sz="1700" kern="1200" dirty="0" err="1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AoS</a:t>
          </a:r>
          <a:r>
            <a:rPr kumimoji="1" lang="en-GB" altLang="ja-JP" sz="1700" kern="1200" dirty="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rPr>
            <a:t>) in the second half of 2024 for full operational implementation in 2025;</a:t>
          </a:r>
          <a:endParaRPr kumimoji="1" lang="en-GB" altLang="ja-JP" sz="1700" kern="1200" dirty="0">
            <a:solidFill>
              <a:prstClr val="black"/>
            </a:solidFill>
            <a:latin typeface="Arial" panose="020B0604020202020204" pitchFamily="34" charset="0"/>
            <a:ea typeface="ＭＳ Ｐゴシック" panose="020B0600070205080204" pitchFamily="50" charset="-128"/>
            <a:cs typeface="Arial" panose="020B0604020202020204" pitchFamily="34" charset="0"/>
          </a:endParaRPr>
        </a:p>
      </dsp:txBody>
      <dsp:txXfrm rot="-5400000">
        <a:off x="1729217" y="2327283"/>
        <a:ext cx="5999945" cy="1448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CE84B-7249-4BB6-BA80-A7BCC69FACE7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14D6A-D90E-4C37-8F57-7F3B6B91D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D23A1E1-D89E-4D9F-ACC7-724568FAD569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14D6A-D90E-4C37-8F57-7F3B6B91D29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132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14D6A-D90E-4C37-8F57-7F3B6B91D29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597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14D6A-D90E-4C37-8F57-7F3B6B91D29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511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14D6A-D90E-4C37-8F57-7F3B6B91D29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42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14D6A-D90E-4C37-8F57-7F3B6B91D29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363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46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B0371C-02AF-423F-ACD9-1E599073F152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 panose="020B0400000000000000" pitchFamily="50" charset="-128"/>
                <a:cs typeface="+mn-cs"/>
              </a:rPr>
              <a:pPr marL="0" marR="0" lvl="0" indent="0" algn="r" defTabSz="95466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544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939B-A42E-451E-B7B1-AEBDA3FF056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074419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148554"/>
            <a:ext cx="12192000" cy="7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3941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510" y="6148552"/>
            <a:ext cx="12225127" cy="70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65980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2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5717632" y="420414"/>
            <a:ext cx="756742" cy="121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8987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1409" y="1881352"/>
            <a:ext cx="3490843" cy="353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54289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850" t="-943" r="-1"/>
          <a:stretch/>
        </p:blipFill>
        <p:spPr>
          <a:xfrm>
            <a:off x="7338430" y="1779105"/>
            <a:ext cx="3970735" cy="3977470"/>
          </a:xfrm>
          <a:prstGeom prst="rect">
            <a:avLst/>
          </a:prstGeom>
        </p:spPr>
      </p:pic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9045603" y="6356347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79096A-E1C7-4DE6-944A-D4A34A5826EA}" type="slidenum">
              <a:rPr lang="fr-FR" sz="900" smtClean="0"/>
              <a:pPr/>
              <a:t>‹#›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50017997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B730-0DCE-48DD-9E93-7B74F8592BC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453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939B-A42E-451E-B7B1-AEBDA3FF056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476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19539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E7DA-12BF-4802-A01C-C6DE4C400865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6148554"/>
            <a:ext cx="12192000" cy="7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89683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0510" y="6148552"/>
            <a:ext cx="12225127" cy="70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050877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2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 rot="16200000">
            <a:off x="5717632" y="420414"/>
            <a:ext cx="756742" cy="121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462763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1409" y="1881352"/>
            <a:ext cx="3490843" cy="353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189102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850" t="-943" r="-1"/>
          <a:stretch>
            <a:fillRect/>
          </a:stretch>
        </p:blipFill>
        <p:spPr>
          <a:xfrm>
            <a:off x="7338430" y="1779105"/>
            <a:ext cx="3970735" cy="3977470"/>
          </a:xfrm>
          <a:prstGeom prst="rect">
            <a:avLst/>
          </a:prstGeom>
        </p:spPr>
      </p:pic>
      <p:sp>
        <p:nvSpPr>
          <p:cNvPr id="4" name="Slide Number Placeholder 5"/>
          <p:cNvSpPr txBox="1"/>
          <p:nvPr userDrawn="1"/>
        </p:nvSpPr>
        <p:spPr>
          <a:xfrm>
            <a:off x="9045603" y="6356347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79096A-E1C7-4DE6-944A-D4A34A5826EA}" type="slidenum">
              <a:rPr lang="fr-FR" sz="900" smtClean="0"/>
              <a:t>‹#›</a:t>
            </a:fld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687722615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B730-0DCE-48DD-9E93-7B74F8592BC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369815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A569-B11D-4A16-867C-BA7906E53C34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25181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BC18-4819-4AC7-8250-AF3C763A0A15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074407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939B-A42E-451E-B7B1-AEBDA3FF056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835668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52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9209-D5C1-4B1F-841C-E5381314ADB6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B2C6-7C73-471D-A01A-36EF365A68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13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0" y="6148554"/>
            <a:ext cx="12192000" cy="709447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2"/>
          <p:cNvPicPr>
            <a:picLocks noChangeAspect="1"/>
          </p:cNvPicPr>
          <p:nvPr userDrawn="1"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-10510" y="6148552"/>
            <a:ext cx="12225127" cy="70944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2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 rot="16200000">
            <a:off x="5717632" y="420414"/>
            <a:ext cx="756742" cy="1219199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61409" y="1881352"/>
            <a:ext cx="3490843" cy="3531476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/>
          <a:srcRect l="-9850" t="-943" r="-1"/>
          <a:stretch>
            <a:fillRect/>
          </a:stretch>
        </p:blipFill>
        <p:spPr>
          <a:xfrm>
            <a:off x="7338430" y="1779105"/>
            <a:ext cx="3970735" cy="3977470"/>
          </a:xfrm>
          <a:prstGeom prst="rect">
            <a:avLst/>
          </a:prstGeom>
        </p:spPr>
      </p:pic>
      <p:sp>
        <p:nvSpPr>
          <p:cNvPr id="4" name="Slide Number Placeholder 5"/>
          <p:cNvSpPr txBox="1"/>
          <p:nvPr userDrawn="1"/>
        </p:nvSpPr>
        <p:spPr>
          <a:xfrm>
            <a:off x="9045603" y="6356347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79096A-E1C7-4DE6-944A-D4A34A5826EA}" type="slidenum">
              <a:rPr lang="fr-FR" sz="900" smtClean="0"/>
              <a:t>‹#›</a:t>
            </a:fld>
            <a:endParaRPr lang="fr-FR" sz="900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B730-0DCE-48DD-9E93-7B74F8592BC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0C563-6D40-43C8-8B29-88A681590551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0071545" y="216364"/>
            <a:ext cx="1999700" cy="951923"/>
          </a:xfrm>
          <a:prstGeom prst="rect">
            <a:avLst/>
          </a:prstGeom>
        </p:spPr>
      </p:pic>
      <p:sp>
        <p:nvSpPr>
          <p:cNvPr id="10" name="Rectangle"/>
          <p:cNvSpPr/>
          <p:nvPr/>
        </p:nvSpPr>
        <p:spPr>
          <a:xfrm rot="5400000">
            <a:off x="1721008" y="3812569"/>
            <a:ext cx="1639614" cy="11048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  <p:sp>
        <p:nvSpPr>
          <p:cNvPr id="11" name="Rectangle 10"/>
          <p:cNvSpPr/>
          <p:nvPr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548953" y="2025894"/>
            <a:ext cx="2920169" cy="2806212"/>
          </a:xfrm>
          <a:prstGeom prst="rect">
            <a:avLst/>
          </a:prstGeom>
        </p:spPr>
      </p:pic>
      <p:sp>
        <p:nvSpPr>
          <p:cNvPr id="12" name="Rectangle"/>
          <p:cNvSpPr/>
          <p:nvPr/>
        </p:nvSpPr>
        <p:spPr>
          <a:xfrm rot="5400000">
            <a:off x="4884289" y="3379882"/>
            <a:ext cx="2423422" cy="98239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/>
          <p:cNvSpPr/>
          <p:nvPr/>
        </p:nvSpPr>
        <p:spPr>
          <a:xfrm rot="10800000">
            <a:off x="518275" y="1074002"/>
            <a:ext cx="2423423" cy="98238"/>
          </a:xfrm>
          <a:prstGeom prst="rect">
            <a:avLst/>
          </a:prstGeom>
          <a:solidFill>
            <a:srgbClr val="0069B4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0" cstate="email"/>
          <a:srcRect/>
          <a:stretch>
            <a:fillRect/>
          </a:stretch>
        </p:blipFill>
        <p:spPr>
          <a:xfrm>
            <a:off x="10575486" y="152365"/>
            <a:ext cx="1495759" cy="140571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5535"/>
            <a:ext cx="12192000" cy="375485"/>
          </a:xfrm>
          <a:prstGeom prst="rect">
            <a:avLst/>
          </a:prstGeom>
          <a:solidFill>
            <a:srgbClr val="0069B4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767" tIns="48767" rIns="48767" bIns="48767" numCol="1" spcCol="38100" rtlCol="0" anchor="ctr">
            <a:spAutoFit/>
          </a:bodyPr>
          <a:lstStyle/>
          <a:p>
            <a:pPr marL="0" marR="0" indent="0" algn="l" defTabSz="97536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hf sldNum="0" hdr="0" ftr="0" dt="0"/>
  <p:txStyles>
    <p:titleStyle>
      <a:lvl1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163830" marR="0" indent="-163830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1pPr>
      <a:lvl2pPr marL="431800" marR="0" indent="-1911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2pPr>
      <a:lvl3pPr marL="711200" marR="0" indent="-2292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3pPr>
      <a:lvl4pPr marL="977900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4pPr>
      <a:lvl5pPr marL="1218565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5pPr>
      <a:lvl6pPr marL="1459865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6pPr>
      <a:lvl7pPr marL="1701165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7pPr>
      <a:lvl8pPr marL="1941830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8pPr>
      <a:lvl9pPr marL="2183130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9pPr>
    </p:bodyStyle>
    <p:otherStyle>
      <a:lvl1pPr marL="0" marR="0" indent="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1pPr>
      <a:lvl2pPr marL="0" marR="0" indent="24130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2pPr>
      <a:lvl3pPr marL="0" marR="0" indent="481965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3pPr>
      <a:lvl4pPr marL="0" marR="0" indent="723265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4pPr>
      <a:lvl5pPr marL="0" marR="0" indent="964565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5pPr>
      <a:lvl6pPr marL="0" marR="0" indent="120523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6pPr>
      <a:lvl7pPr marL="0" marR="0" indent="144653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7pPr>
      <a:lvl8pPr marL="0" marR="0" indent="168783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8pPr>
      <a:lvl9pPr marL="0" marR="0" indent="1928495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C10E1C6E-56AE-4A56-82D7-922AEEE28BA1}"/>
              </a:ext>
            </a:extLst>
          </p:cNvPr>
          <p:cNvSpPr/>
          <p:nvPr/>
        </p:nvSpPr>
        <p:spPr>
          <a:xfrm rot="10800000">
            <a:off x="518275" y="1074002"/>
            <a:ext cx="2423423" cy="98238"/>
          </a:xfrm>
          <a:prstGeom prst="rect">
            <a:avLst/>
          </a:prstGeom>
          <a:solidFill>
            <a:srgbClr val="0069B4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4AB9F8-DCDF-4F56-BFC8-6D6873D2C011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75486" y="152365"/>
            <a:ext cx="1495759" cy="140571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17863F2-11A4-4389-99C2-FE101F254974}"/>
              </a:ext>
            </a:extLst>
          </p:cNvPr>
          <p:cNvSpPr/>
          <p:nvPr/>
        </p:nvSpPr>
        <p:spPr>
          <a:xfrm>
            <a:off x="0" y="6315535"/>
            <a:ext cx="12192000" cy="375485"/>
          </a:xfrm>
          <a:prstGeom prst="rect">
            <a:avLst/>
          </a:prstGeom>
          <a:solidFill>
            <a:srgbClr val="0069B4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767" tIns="48767" rIns="48767" bIns="48767" numCol="1" spcCol="38100" rtlCol="0" anchor="ctr">
            <a:spAutoFit/>
          </a:bodyPr>
          <a:lstStyle/>
          <a:p>
            <a:pPr marL="0" marR="0" indent="0" algn="l" defTabSz="97536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33282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 spd="med"/>
  <p:hf sldNum="0" hdr="0" ftr="0" dt="0"/>
  <p:txStyles>
    <p:titleStyle>
      <a:lvl1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0" algn="l" defTabSz="685775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69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163598" marR="0" indent="-163598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1pPr>
      <a:lvl2pPr marL="431958" marR="0" indent="-190865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2pPr>
      <a:lvl3pPr marL="711224" marR="0" indent="-229038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3pPr>
      <a:lvl4pPr marL="977766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4pPr>
      <a:lvl5pPr marL="1218859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5pPr>
      <a:lvl6pPr marL="1459952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6pPr>
      <a:lvl7pPr marL="1701045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7pPr>
      <a:lvl8pPr marL="1942138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8pPr>
      <a:lvl9pPr marL="2183231" marR="0" indent="-254487" algn="l" defTabSz="685775" rtl="0" eaLnBrk="1" latinLnBrk="0" hangingPunct="1">
        <a:lnSpc>
          <a:spcPct val="90000"/>
        </a:lnSpc>
        <a:spcBef>
          <a:spcPts val="738"/>
        </a:spcBef>
        <a:spcAft>
          <a:spcPts val="0"/>
        </a:spcAft>
        <a:buClrTx/>
        <a:buSzPct val="100000"/>
        <a:buFont typeface="Arial"/>
        <a:buChar char="•"/>
        <a:tabLst/>
        <a:defRPr kumimoji="1" sz="200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9pPr>
    </p:bodyStyle>
    <p:otherStyle>
      <a:lvl1pPr marL="0" marR="0" indent="0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1pPr>
      <a:lvl2pPr marL="0" marR="0" indent="241093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2pPr>
      <a:lvl3pPr marL="0" marR="0" indent="482186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3pPr>
      <a:lvl4pPr marL="0" marR="0" indent="723279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4pPr>
      <a:lvl5pPr marL="0" marR="0" indent="964372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5pPr>
      <a:lvl6pPr marL="0" marR="0" indent="1205465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6pPr>
      <a:lvl7pPr marL="0" marR="0" indent="1446558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7pPr>
      <a:lvl8pPr marL="0" marR="0" indent="1687651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8pPr>
      <a:lvl9pPr marL="0" marR="0" indent="1928744" algn="r" defTabSz="6857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4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/>
          <p:cNvSpPr/>
          <p:nvPr/>
        </p:nvSpPr>
        <p:spPr>
          <a:xfrm rot="10800000">
            <a:off x="518275" y="1074002"/>
            <a:ext cx="2423423" cy="98238"/>
          </a:xfrm>
          <a:prstGeom prst="rect">
            <a:avLst/>
          </a:prstGeom>
          <a:solidFill>
            <a:srgbClr val="0069B4"/>
          </a:solidFill>
          <a:ln w="12700">
            <a:miter lim="400000"/>
          </a:ln>
        </p:spPr>
        <p:txBody>
          <a:bodyPr lIns="48767" tIns="48767" rIns="48767" bIns="48767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35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75486" y="152365"/>
            <a:ext cx="1495759" cy="140571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5535"/>
            <a:ext cx="12192000" cy="375485"/>
          </a:xfrm>
          <a:prstGeom prst="rect">
            <a:avLst/>
          </a:prstGeom>
          <a:solidFill>
            <a:srgbClr val="0069B4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767" tIns="48767" rIns="48767" bIns="48767" numCol="1" spcCol="38100" rtlCol="0" anchor="ctr">
            <a:spAutoFit/>
          </a:bodyPr>
          <a:lstStyle/>
          <a:p>
            <a:pPr marL="0" marR="0" indent="0" algn="l" defTabSz="97536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58441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</p:sldLayoutIdLst>
  <p:transition spd="med"/>
  <p:hf sldNum="0" hdr="0" ftr="0" dt="0"/>
  <p:txStyles>
    <p:titleStyle>
      <a:lvl1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3270" b="0" i="0" u="none" strike="noStrike" cap="none" spc="0" baseline="0">
          <a:ln>
            <a:noFill/>
          </a:ln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163830" marR="0" indent="-163830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1pPr>
      <a:lvl2pPr marL="431800" marR="0" indent="-1911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2pPr>
      <a:lvl3pPr marL="711200" marR="0" indent="-2292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3pPr>
      <a:lvl4pPr marL="977900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4pPr>
      <a:lvl5pPr marL="1218565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5pPr>
      <a:lvl6pPr marL="1459865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6pPr>
      <a:lvl7pPr marL="1701165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7pPr>
      <a:lvl8pPr marL="1941830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8pPr>
      <a:lvl9pPr marL="2183130" marR="0" indent="-254635" algn="l" defTabSz="685800" rtl="0" eaLnBrk="1" latinLnBrk="0" hangingPunct="1">
        <a:lnSpc>
          <a:spcPct val="90000"/>
        </a:lnSpc>
        <a:spcBef>
          <a:spcPts val="740"/>
        </a:spcBef>
        <a:spcAft>
          <a:spcPts val="0"/>
        </a:spcAft>
        <a:buClrTx/>
        <a:buSzPct val="100000"/>
        <a:buFont typeface="Arial" panose="020B0604020202020204"/>
        <a:buChar char="•"/>
        <a:defRPr kumimoji="1" sz="200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Roboto"/>
        </a:defRPr>
      </a:lvl9pPr>
    </p:bodyStyle>
    <p:otherStyle>
      <a:lvl1pPr marL="0" marR="0" indent="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1pPr>
      <a:lvl2pPr marL="0" marR="0" indent="24130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2pPr>
      <a:lvl3pPr marL="0" marR="0" indent="481965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3pPr>
      <a:lvl4pPr marL="0" marR="0" indent="723265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4pPr>
      <a:lvl5pPr marL="0" marR="0" indent="964565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5pPr>
      <a:lvl6pPr marL="0" marR="0" indent="120523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6pPr>
      <a:lvl7pPr marL="0" marR="0" indent="144653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7pPr>
      <a:lvl8pPr marL="0" marR="0" indent="1687830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8pPr>
      <a:lvl9pPr marL="0" marR="0" indent="1928495" algn="r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kumimoji="1" sz="84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8897" y="63563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9045603" y="63563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79096A-E1C7-4DE6-944A-D4A34A5826EA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397117-F3A1-41B5-B5A5-0FD5A7D43CA4}" type="slidenum">
              <a:rPr lang="fr-FR" smtClean="0"/>
              <a:t>‹#›</a:t>
            </a:fld>
            <a:endParaRPr lang="fr-FR"/>
          </a:p>
        </p:txBody>
      </p:sp>
      <p:sp>
        <p:nvSpPr>
          <p:cNvPr id="14" name="Rectangle"/>
          <p:cNvSpPr/>
          <p:nvPr/>
        </p:nvSpPr>
        <p:spPr>
          <a:xfrm rot="5400000">
            <a:off x="1974074" y="3090727"/>
            <a:ext cx="1328398" cy="12577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/>
          </a:p>
        </p:txBody>
      </p:sp>
      <p:sp>
        <p:nvSpPr>
          <p:cNvPr id="16" name="Rectangle 15"/>
          <p:cNvSpPr/>
          <p:nvPr/>
        </p:nvSpPr>
        <p:spPr>
          <a:xfrm>
            <a:off x="2396836" y="0"/>
            <a:ext cx="9826971" cy="6858000"/>
          </a:xfrm>
          <a:prstGeom prst="rect">
            <a:avLst/>
          </a:prstGeom>
          <a:solidFill>
            <a:srgbClr val="0069B4"/>
          </a:solidFill>
          <a:ln>
            <a:solidFill>
              <a:srgbClr val="41B7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2557322" y="2786402"/>
            <a:ext cx="753291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30048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"/>
              </a:rPr>
              <a:t>THANK YOU</a:t>
            </a:r>
            <a:endParaRPr kumimoji="0" lang="fr-FR" sz="7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4095" r="-1568"/>
          <a:stretch/>
        </p:blipFill>
        <p:spPr>
          <a:xfrm>
            <a:off x="8255299" y="2786397"/>
            <a:ext cx="1161899" cy="8683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64F7D3D-79F0-46CE-815A-70D872E7A56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75486" y="136525"/>
            <a:ext cx="1495758" cy="1437388"/>
          </a:xfrm>
          <a:prstGeom prst="rect">
            <a:avLst/>
          </a:prstGeom>
        </p:spPr>
      </p:pic>
      <p:sp>
        <p:nvSpPr>
          <p:cNvPr id="13" name="Rectangle">
            <a:extLst>
              <a:ext uri="{FF2B5EF4-FFF2-40B4-BE49-F238E27FC236}">
                <a16:creationId xmlns:a16="http://schemas.microsoft.com/office/drawing/2014/main" id="{A47F5B70-A4B3-46E6-B156-999A54EA23A3}"/>
              </a:ext>
            </a:extLst>
          </p:cNvPr>
          <p:cNvSpPr/>
          <p:nvPr/>
        </p:nvSpPr>
        <p:spPr>
          <a:xfrm rot="5400000">
            <a:off x="1001943" y="3379881"/>
            <a:ext cx="2423422" cy="98238"/>
          </a:xfrm>
          <a:prstGeom prst="rect">
            <a:avLst/>
          </a:prstGeom>
          <a:solidFill>
            <a:srgbClr val="183254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189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4590107" y="4931627"/>
            <a:ext cx="3559175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NISHIMAE Yuji</a:t>
            </a:r>
          </a:p>
          <a:p>
            <a:pPr marL="0" indent="0" algn="ctr">
              <a:buNone/>
            </a:pPr>
            <a:r>
              <a:rPr lang="en-US" altLang="ja-JP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TTTWO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</a:p>
        </p:txBody>
      </p:sp>
      <p:sp>
        <p:nvSpPr>
          <p:cNvPr id="5" name="タイトル 1"/>
          <p:cNvSpPr txBox="1"/>
          <p:nvPr/>
        </p:nvSpPr>
        <p:spPr>
          <a:xfrm>
            <a:off x="6140116" y="2525387"/>
            <a:ext cx="6051884" cy="1201378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 Light" panose="020B03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261100" y="2630170"/>
            <a:ext cx="593153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Agenda 8. Updates on Products for Maritime Community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38052" y="0"/>
            <a:ext cx="47663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TOWS-WG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18th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Session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Task Team on Tsunami Watch Operation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21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–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22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February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2025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3550274079"/>
              </p:ext>
            </p:extLst>
          </p:nvPr>
        </p:nvGraphicFramePr>
        <p:xfrm>
          <a:off x="698500" y="1364127"/>
          <a:ext cx="7807547" cy="4724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08489" y="1971344"/>
            <a:ext cx="3340969" cy="2659139"/>
          </a:xfrm>
          <a:prstGeom prst="rect">
            <a:avLst/>
          </a:prstGeom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27000" y="-44109"/>
            <a:ext cx="10667999" cy="3873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9ED9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Helvetica"/>
              </a:rPr>
              <a:t>Recommendations</a:t>
            </a:r>
            <a:r>
              <a:rPr kumimoji="1" lang="en-US" altLang="ja-JP" sz="2800" b="0" i="0" u="none" strike="noStrike" kern="1200" cap="none" spc="0" normalizeH="0" noProof="0" dirty="0" smtClean="0">
                <a:ln>
                  <a:noFill/>
                </a:ln>
                <a:solidFill>
                  <a:srgbClr val="189ED9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Helvetica"/>
              </a:rPr>
              <a:t> at the TOWS-WG for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9ED9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Helvetica"/>
              </a:rPr>
              <a:t>TSP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189ED9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Helvetica"/>
              </a:rPr>
              <a:t>Messages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9ED9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Helvetica"/>
              </a:rPr>
              <a:t>to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189ED9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Helvetica"/>
              </a:rPr>
              <a:t>the Maritime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9ED9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Helvetica"/>
              </a:rPr>
              <a:t>Community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89ED9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Helvetica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A6798"/>
                </a:solidFill>
                <a:effectLst/>
                <a:uLnTx/>
                <a:uFillTx/>
                <a:latin typeface="Roboto"/>
                <a:cs typeface="Helvetica"/>
              </a:rPr>
              <a:t>　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940841-3A9A-F94F-5C87-6CEC8BBFC286}"/>
              </a:ext>
            </a:extLst>
          </p:cNvPr>
          <p:cNvSpPr txBox="1"/>
          <p:nvPr/>
        </p:nvSpPr>
        <p:spPr>
          <a:xfrm>
            <a:off x="520700" y="6258587"/>
            <a:ext cx="10566400" cy="5006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130048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Trial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Transmission of a dummy message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 the NAVAREA coordinators in the PacWave24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4497743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118558" cy="10699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kumimoji="1" lang="en-US" altLang="ja-JP" sz="2400" dirty="0" smtClean="0">
                <a:solidFill>
                  <a:srgbClr val="00B0F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Timeline fo</a:t>
            </a:r>
            <a:r>
              <a:rPr lang="en-US" altLang="ja-JP" sz="2400" dirty="0" smtClean="0">
                <a:solidFill>
                  <a:srgbClr val="00B0F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r full-scale operation </a:t>
            </a:r>
            <a:r>
              <a:rPr lang="en-US" altLang="ja-JP" sz="2400" dirty="0">
                <a:solidFill>
                  <a:srgbClr val="00B0F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of  </a:t>
            </a:r>
            <a:r>
              <a:rPr lang="en-US" altLang="ja-JP" sz="2400" dirty="0" smtClean="0">
                <a:solidFill>
                  <a:srgbClr val="00B0F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provision </a:t>
            </a:r>
            <a:r>
              <a:rPr lang="en-US" altLang="ja-JP" sz="2400" dirty="0">
                <a:solidFill>
                  <a:srgbClr val="00B0F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of special tsunami maritime safety products to the NAVAREA </a:t>
            </a:r>
            <a:r>
              <a:rPr lang="en-US" altLang="ja-JP" sz="2400" dirty="0" smtClean="0">
                <a:solidFill>
                  <a:srgbClr val="00B0F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coordinators in </a:t>
            </a:r>
            <a:r>
              <a:rPr lang="en-US" altLang="ja-JP" sz="2400" smtClean="0">
                <a:solidFill>
                  <a:srgbClr val="00B0F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the ICG/PTWS</a:t>
            </a:r>
            <a:endParaRPr kumimoji="1" lang="ja-JP" altLang="en-US" sz="2400" dirty="0">
              <a:solidFill>
                <a:srgbClr val="00B0F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47077" y="1819540"/>
          <a:ext cx="11497846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369">
                  <a:extLst>
                    <a:ext uri="{9D8B030D-6E8A-4147-A177-3AD203B41FA5}">
                      <a16:colId xmlns:a16="http://schemas.microsoft.com/office/drawing/2014/main" val="302701545"/>
                    </a:ext>
                  </a:extLst>
                </a:gridCol>
                <a:gridCol w="3816465">
                  <a:extLst>
                    <a:ext uri="{9D8B030D-6E8A-4147-A177-3AD203B41FA5}">
                      <a16:colId xmlns:a16="http://schemas.microsoft.com/office/drawing/2014/main" val="447940256"/>
                    </a:ext>
                  </a:extLst>
                </a:gridCol>
                <a:gridCol w="4957012">
                  <a:extLst>
                    <a:ext uri="{9D8B030D-6E8A-4147-A177-3AD203B41FA5}">
                      <a16:colId xmlns:a16="http://schemas.microsoft.com/office/drawing/2014/main" val="3388866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Remarks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677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– 20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September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ICG/PTWS Steering Committee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Finalization of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timeline to the full-scale operation </a:t>
                      </a:r>
                      <a:endParaRPr kumimoji="1" lang="en-US" altLang="ja-JP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449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November 2024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Trial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Transmission in the </a:t>
                      </a:r>
                      <a:r>
                        <a:rPr kumimoji="1" lang="en-US" altLang="ja-JP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PacWave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24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Trial transmission of the dummy test message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the </a:t>
                      </a: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NAVAREA Coordinators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935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February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2025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with the WWNWS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 Transmission from PTWC to NAVAREA Coordinators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NAVAREA Coordinators updated</a:t>
                      </a:r>
                      <a:r>
                        <a:rPr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WWNWS</a:t>
                      </a:r>
                      <a:r>
                        <a:rPr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5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February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2025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TOWS-WG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TOWS-WG TTTWO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527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2025</a:t>
                      </a:r>
                      <a:r>
                        <a:rPr kumimoji="1" lang="ja-JP" alt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ICG/PTWS-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XXXI Session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Finalization of the information format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Finalization of the date for the full-scale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operation</a:t>
                      </a: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75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2025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IOC 33</a:t>
                      </a:r>
                      <a:r>
                        <a:rPr kumimoji="1" lang="en-US" altLang="ja-JP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Assembly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521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September 2025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WWNWS Meeting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010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2025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</a:t>
                      </a:r>
                      <a:r>
                        <a:rPr kumimoji="1" lang="en-US" altLang="ja-JP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Scale Operation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6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89018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テキストボックス 99"/>
          <p:cNvSpPr txBox="1"/>
          <p:nvPr/>
        </p:nvSpPr>
        <p:spPr>
          <a:xfrm>
            <a:off x="421005" y="295275"/>
            <a:ext cx="671322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l"/>
            <a:r>
              <a:rPr lang="en-US" sz="2000" b="0">
                <a:solidFill>
                  <a:schemeClr val="accent2"/>
                </a:solidFill>
                <a:latin typeface="Calibri" panose="020F0502020204030204" charset="0"/>
                <a:cs typeface="Times New Roman" panose="02020603050405020304" charset="0"/>
              </a:rPr>
              <a:t>(Draft) Pacific Tsunami Warning Center Maritime Products </a:t>
            </a:r>
          </a:p>
          <a:p>
            <a:pPr indent="0" algn="l"/>
            <a:r>
              <a:rPr lang="en-US" sz="2000" b="0">
                <a:solidFill>
                  <a:schemeClr val="accent2"/>
                </a:solidFill>
                <a:latin typeface="Calibri" panose="020F0502020204030204" charset="0"/>
                <a:cs typeface="Times New Roman" panose="02020603050405020304" charset="0"/>
              </a:rPr>
              <a:t>for the UNESCO/IOC Pacific Tsunami Warning System</a:t>
            </a:r>
            <a:endParaRPr lang="en-US" altLang="en-US" sz="2000" b="0">
              <a:solidFill>
                <a:schemeClr val="accent2"/>
              </a:solidFill>
              <a:latin typeface="Calibri" panose="020F0502020204030204" charset="0"/>
              <a:cs typeface="Times New Roman" panose="02020603050405020304" charset="0"/>
            </a:endParaRPr>
          </a:p>
        </p:txBody>
      </p:sp>
      <p:pic>
        <p:nvPicPr>
          <p:cNvPr id="2" name="図形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05" y="1297305"/>
            <a:ext cx="4486275" cy="46386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図形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8430" y="1830705"/>
            <a:ext cx="6562725" cy="35718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テキストボックス 99"/>
          <p:cNvSpPr txBox="1"/>
          <p:nvPr/>
        </p:nvSpPr>
        <p:spPr>
          <a:xfrm>
            <a:off x="421005" y="280670"/>
            <a:ext cx="671322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l"/>
            <a:r>
              <a:rPr lang="en-US" sz="2000" b="0">
                <a:solidFill>
                  <a:schemeClr val="accent2"/>
                </a:solidFill>
                <a:latin typeface="Calibri" panose="020F0502020204030204" charset="0"/>
                <a:cs typeface="Times New Roman" panose="02020603050405020304" charset="0"/>
              </a:rPr>
              <a:t>(Draft) Timeline and Sample maritime message</a:t>
            </a:r>
            <a:endParaRPr lang="en-US" altLang="en-US" sz="2000" b="0">
              <a:solidFill>
                <a:schemeClr val="accent2"/>
              </a:solidFill>
              <a:latin typeface="Calibri" panose="020F0502020204030204" charset="0"/>
              <a:cs typeface="Times New Roman" panose="02020603050405020304" charset="0"/>
            </a:endParaRPr>
          </a:p>
        </p:txBody>
      </p:sp>
      <p:pic>
        <p:nvPicPr>
          <p:cNvPr id="10" name="図形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60" y="2809875"/>
            <a:ext cx="6304280" cy="3497580"/>
          </a:xfrm>
          <a:prstGeom prst="rect">
            <a:avLst/>
          </a:prstGeom>
        </p:spPr>
      </p:pic>
      <p:pic>
        <p:nvPicPr>
          <p:cNvPr id="13" name="図形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910" y="991870"/>
            <a:ext cx="5143500" cy="1247775"/>
          </a:xfrm>
          <a:prstGeom prst="rect">
            <a:avLst/>
          </a:prstGeom>
        </p:spPr>
      </p:pic>
      <p:sp>
        <p:nvSpPr>
          <p:cNvPr id="16" name="テキストボックス 15"/>
          <p:cNvSpPr txBox="1"/>
          <p:nvPr/>
        </p:nvSpPr>
        <p:spPr>
          <a:xfrm>
            <a:off x="549910" y="585470"/>
            <a:ext cx="2542540" cy="4064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65023" tIns="65023" rIns="65023" bIns="65023" numCol="1" spcCol="38100" rtlCol="0" anchor="t" forceAA="0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ja-JP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Roboto"/>
              </a:rPr>
              <a:t>Earthquake Parameters</a:t>
            </a:r>
          </a:p>
        </p:txBody>
      </p:sp>
      <p:sp>
        <p:nvSpPr>
          <p:cNvPr id="17" name="テキストボックス 16"/>
          <p:cNvSpPr txBox="1"/>
          <p:nvPr/>
        </p:nvSpPr>
        <p:spPr>
          <a:xfrm>
            <a:off x="549910" y="2403475"/>
            <a:ext cx="3194050" cy="4064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65023" tIns="65023" rIns="65023" bIns="65023" numCol="1" spcCol="38100" rtlCol="0" anchor="t" forceAA="0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ja-JP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Roboto"/>
              </a:rPr>
              <a:t>Timeline of message issuance</a:t>
            </a:r>
          </a:p>
        </p:txBody>
      </p:sp>
      <p:pic>
        <p:nvPicPr>
          <p:cNvPr id="24" name="図形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0335" y="2900045"/>
            <a:ext cx="5676900" cy="35623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90" y="1669415"/>
            <a:ext cx="5514975" cy="44386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テキストボックス 4"/>
          <p:cNvSpPr txBox="1"/>
          <p:nvPr/>
        </p:nvSpPr>
        <p:spPr>
          <a:xfrm>
            <a:off x="580390" y="368300"/>
            <a:ext cx="3453130" cy="49847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65023" tIns="65023" rIns="65023" bIns="65023" numCol="1" spcCol="38100" rtlCol="0" anchor="t" forceAA="0">
            <a:spAutoFit/>
          </a:bodyPr>
          <a:lstStyle/>
          <a:p>
            <a:pPr indent="0" algn="l"/>
            <a:r>
              <a:rPr lang="en-US" sz="2400">
                <a:solidFill>
                  <a:schemeClr val="accent2"/>
                </a:solidFill>
                <a:latin typeface="Calibri" panose="020F0502020204030204" charset="0"/>
                <a:cs typeface="Times New Roman" panose="02020603050405020304" charset="0"/>
                <a:sym typeface="+mn-ea"/>
              </a:rPr>
              <a:t> Sample maritime message</a:t>
            </a:r>
            <a:endParaRPr kumimoji="0" lang="ja-JP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  <p:pic>
        <p:nvPicPr>
          <p:cNvPr id="6" name="図形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3340" y="1669415"/>
            <a:ext cx="5476875" cy="27241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06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6BEEC"/>
      </a:accent1>
      <a:accent2>
        <a:srgbClr val="31A8DF"/>
      </a:accent2>
      <a:accent3>
        <a:srgbClr val="238ACB"/>
      </a:accent3>
      <a:accent4>
        <a:srgbClr val="1A6798"/>
      </a:accent4>
      <a:accent5>
        <a:srgbClr val="189ED9"/>
      </a:accent5>
      <a:accent6>
        <a:srgbClr val="0D587A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Roboto"/>
        <a:ea typeface="Roboto"/>
        <a:cs typeface="Roboto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65023" tIns="65023" rIns="65023" bIns="65023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65023" tIns="65023" rIns="65023" bIns="65023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6BEEC"/>
      </a:accent1>
      <a:accent2>
        <a:srgbClr val="31A8DF"/>
      </a:accent2>
      <a:accent3>
        <a:srgbClr val="238ACB"/>
      </a:accent3>
      <a:accent4>
        <a:srgbClr val="1A6798"/>
      </a:accent4>
      <a:accent5>
        <a:srgbClr val="189ED9"/>
      </a:accent5>
      <a:accent6>
        <a:srgbClr val="0D587A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Roboto"/>
        <a:ea typeface="Roboto"/>
        <a:cs typeface="Roboto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65023" tIns="65023" rIns="65023" bIns="65023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5023" tIns="65023" rIns="65023" bIns="65023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IOC_PPT_Template_NewLogo_June2021.pptx" id="{E3C7363B-5C74-42EB-A3EB-6EBE46FBFE7A}" vid="{7D1EE385-4B87-49B7-A642-75E2E3944241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6BEEC"/>
      </a:accent1>
      <a:accent2>
        <a:srgbClr val="31A8DF"/>
      </a:accent2>
      <a:accent3>
        <a:srgbClr val="238ACB"/>
      </a:accent3>
      <a:accent4>
        <a:srgbClr val="1A6798"/>
      </a:accent4>
      <a:accent5>
        <a:srgbClr val="189ED9"/>
      </a:accent5>
      <a:accent6>
        <a:srgbClr val="0D587A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Roboto"/>
        <a:ea typeface="Roboto"/>
        <a:cs typeface="Roboto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65023" tIns="65023" rIns="65023" bIns="65023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65023" tIns="65023" rIns="65023" bIns="65023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C_PPT_Template_NewLogo_June2021.pptx" id="{E3C7363B-5C74-42EB-A3EB-6EBE46FBFE7A}" vid="{746743D3-9BF1-4F37-9E90-12BB0B17C0B2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316</Words>
  <Application>Microsoft Office PowerPoint</Application>
  <PresentationFormat>ワイド画面</PresentationFormat>
  <Paragraphs>55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7</vt:i4>
      </vt:variant>
    </vt:vector>
  </HeadingPairs>
  <TitlesOfParts>
    <vt:vector size="23" baseType="lpstr">
      <vt:lpstr>ＭＳ Ｐゴシック</vt:lpstr>
      <vt:lpstr>ＭＳ ゴシック</vt:lpstr>
      <vt:lpstr>Open Sans</vt:lpstr>
      <vt:lpstr>Roboto</vt:lpstr>
      <vt:lpstr>游ゴシック</vt:lpstr>
      <vt:lpstr>游ゴシック Light</vt:lpstr>
      <vt:lpstr>Arial</vt:lpstr>
      <vt:lpstr>Calibri</vt:lpstr>
      <vt:lpstr>Calibri Light</vt:lpstr>
      <vt:lpstr>Helvetica</vt:lpstr>
      <vt:lpstr>Times New Roman</vt:lpstr>
      <vt:lpstr>9_Custom Design</vt:lpstr>
      <vt:lpstr>1_Office Theme</vt:lpstr>
      <vt:lpstr>2_Office Theme</vt:lpstr>
      <vt:lpstr>3_Office Theme</vt:lpstr>
      <vt:lpstr>10_Custom Design</vt:lpstr>
      <vt:lpstr>PowerPoint プレゼンテーション</vt:lpstr>
      <vt:lpstr>PowerPoint プレゼンテーション</vt:lpstr>
      <vt:lpstr>Timeline for full-scale operation of  provision of special tsunami maritime safety products to the NAVAREA coordinators in the ICG/PTWS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気象庁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Nishimae</dc:creator>
  <cp:lastModifiedBy>Nishimae</cp:lastModifiedBy>
  <cp:revision>12</cp:revision>
  <cp:lastPrinted>2025-02-18T02:54:28Z</cp:lastPrinted>
  <dcterms:created xsi:type="dcterms:W3CDTF">2025-02-10T01:49:00Z</dcterms:created>
  <dcterms:modified xsi:type="dcterms:W3CDTF">2025-02-18T02:54:30Z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