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 id="2147483678" r:id="rId4"/>
  </p:sldMasterIdLst>
  <p:notesMasterIdLst>
    <p:notesMasterId r:id="rId16"/>
  </p:notesMasterIdLst>
  <p:sldIdLst>
    <p:sldId id="257" r:id="rId5"/>
    <p:sldId id="262" r:id="rId6"/>
    <p:sldId id="271" r:id="rId7"/>
    <p:sldId id="264" r:id="rId8"/>
    <p:sldId id="265" r:id="rId9"/>
    <p:sldId id="267" r:id="rId10"/>
    <p:sldId id="268" r:id="rId11"/>
    <p:sldId id="269" r:id="rId12"/>
    <p:sldId id="272" r:id="rId13"/>
    <p:sldId id="273" r:id="rId14"/>
    <p:sldId id="260"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1" autoAdjust="0"/>
    <p:restoredTop sz="73144" autoAdjust="0"/>
  </p:normalViewPr>
  <p:slideViewPr>
    <p:cSldViewPr snapToGrid="0" showGuides="1">
      <p:cViewPr varScale="1">
        <p:scale>
          <a:sx n="69" d="100"/>
          <a:sy n="69" d="100"/>
        </p:scale>
        <p:origin x="762" y="72"/>
      </p:cViewPr>
      <p:guideLst>
        <p:guide orient="horz" pos="3748"/>
        <p:guide pos="38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AC9AA-07EC-4BAD-937A-10948168D15E}"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804D8-CED4-41B4-AEA2-B126AD0C1AD9}" type="slidenum">
              <a:rPr kumimoji="1" lang="ja-JP" altLang="en-US" smtClean="0"/>
              <a:t>‹#›</a:t>
            </a:fld>
            <a:endParaRPr kumimoji="1" lang="ja-JP" altLang="en-US"/>
          </a:p>
        </p:txBody>
      </p:sp>
    </p:spTree>
    <p:extLst>
      <p:ext uri="{BB962C8B-B14F-4D97-AF65-F5344CB8AC3E}">
        <p14:creationId xmlns:p14="http://schemas.microsoft.com/office/powerpoint/2010/main" val="313045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091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10</a:t>
            </a:fld>
            <a:endParaRPr lang="en-NZ"/>
          </a:p>
        </p:txBody>
      </p:sp>
    </p:spTree>
    <p:extLst>
      <p:ext uri="{BB962C8B-B14F-4D97-AF65-F5344CB8AC3E}">
        <p14:creationId xmlns:p14="http://schemas.microsoft.com/office/powerpoint/2010/main" val="142924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11</a:t>
            </a:fld>
            <a:endPar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3854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11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3</a:t>
            </a:fld>
            <a:endParaRPr lang="en-NZ"/>
          </a:p>
        </p:txBody>
      </p:sp>
    </p:spTree>
    <p:extLst>
      <p:ext uri="{BB962C8B-B14F-4D97-AF65-F5344CB8AC3E}">
        <p14:creationId xmlns:p14="http://schemas.microsoft.com/office/powerpoint/2010/main" val="144404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4</a:t>
            </a:fld>
            <a:endParaRPr lang="en-NZ"/>
          </a:p>
        </p:txBody>
      </p:sp>
    </p:spTree>
    <p:extLst>
      <p:ext uri="{BB962C8B-B14F-4D97-AF65-F5344CB8AC3E}">
        <p14:creationId xmlns:p14="http://schemas.microsoft.com/office/powerpoint/2010/main" val="63968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5</a:t>
            </a:fld>
            <a:endParaRPr lang="en-NZ"/>
          </a:p>
        </p:txBody>
      </p:sp>
    </p:spTree>
    <p:extLst>
      <p:ext uri="{BB962C8B-B14F-4D97-AF65-F5344CB8AC3E}">
        <p14:creationId xmlns:p14="http://schemas.microsoft.com/office/powerpoint/2010/main" val="409738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6</a:t>
            </a:fld>
            <a:endParaRPr lang="en-NZ"/>
          </a:p>
        </p:txBody>
      </p:sp>
    </p:spTree>
    <p:extLst>
      <p:ext uri="{BB962C8B-B14F-4D97-AF65-F5344CB8AC3E}">
        <p14:creationId xmlns:p14="http://schemas.microsoft.com/office/powerpoint/2010/main" val="79164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7</a:t>
            </a:fld>
            <a:endParaRPr lang="en-NZ"/>
          </a:p>
        </p:txBody>
      </p:sp>
    </p:spTree>
    <p:extLst>
      <p:ext uri="{BB962C8B-B14F-4D97-AF65-F5344CB8AC3E}">
        <p14:creationId xmlns:p14="http://schemas.microsoft.com/office/powerpoint/2010/main" val="252858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8</a:t>
            </a:fld>
            <a:endParaRPr lang="en-NZ"/>
          </a:p>
        </p:txBody>
      </p:sp>
    </p:spTree>
    <p:extLst>
      <p:ext uri="{BB962C8B-B14F-4D97-AF65-F5344CB8AC3E}">
        <p14:creationId xmlns:p14="http://schemas.microsoft.com/office/powerpoint/2010/main" val="330188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FC25B7E-3D44-4E40-B0D2-55A8E9414320}" type="slidenum">
              <a:rPr lang="en-NZ" smtClean="0"/>
              <a:t>9</a:t>
            </a:fld>
            <a:endParaRPr lang="en-NZ"/>
          </a:p>
        </p:txBody>
      </p:sp>
    </p:spTree>
    <p:extLst>
      <p:ext uri="{BB962C8B-B14F-4D97-AF65-F5344CB8AC3E}">
        <p14:creationId xmlns:p14="http://schemas.microsoft.com/office/powerpoint/2010/main" val="401749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58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14507465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69686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3437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08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324180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9996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86329914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205408436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3680462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2303799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9863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263388892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9806078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20991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3253089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16420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6160248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8209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905030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12919747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2775109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36863542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1.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2025/2/18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7">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2991662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9774618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4" r:id="rId8"/>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435017091"/>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1"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9080311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8" r:id="rId9"/>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4531058" y="4853977"/>
            <a:ext cx="3559175" cy="1655762"/>
          </a:xfrm>
        </p:spPr>
        <p:txBody>
          <a:bodyPr>
            <a:normAutofit/>
          </a:bodyPr>
          <a:lstStyle/>
          <a:p>
            <a:pPr marL="0" indent="0" algn="ctr">
              <a:buNone/>
            </a:pPr>
            <a:r>
              <a:rPr lang="en-US" altLang="ja-JP" sz="2400" dirty="0">
                <a:solidFill>
                  <a:schemeClr val="bg1"/>
                </a:solidFill>
                <a:latin typeface="Arial" panose="020B0604020202020204" pitchFamily="34" charset="0"/>
                <a:cs typeface="Arial" panose="020B0604020202020204" pitchFamily="34" charset="0"/>
              </a:rPr>
              <a:t>NISHIMAE Yuji</a:t>
            </a:r>
          </a:p>
          <a:p>
            <a:pPr marL="0" indent="0" algn="ctr">
              <a:buNone/>
            </a:pPr>
            <a:r>
              <a:rPr lang="en-US" altLang="ja-JP" sz="2400" smtClean="0">
                <a:solidFill>
                  <a:schemeClr val="bg1"/>
                </a:solidFill>
                <a:latin typeface="Arial" panose="020B0604020202020204" pitchFamily="34" charset="0"/>
                <a:cs typeface="Arial" panose="020B0604020202020204" pitchFamily="34" charset="0"/>
              </a:rPr>
              <a:t>TTTWO </a:t>
            </a:r>
            <a:r>
              <a:rPr lang="en-US" altLang="ja-JP" sz="2400" dirty="0">
                <a:solidFill>
                  <a:schemeClr val="bg1"/>
                </a:solidFill>
                <a:latin typeface="Arial" panose="020B0604020202020204" pitchFamily="34" charset="0"/>
                <a:cs typeface="Arial" panose="020B0604020202020204" pitchFamily="34" charset="0"/>
              </a:rPr>
              <a:t>Chair</a:t>
            </a:r>
          </a:p>
        </p:txBody>
      </p:sp>
      <p:sp>
        <p:nvSpPr>
          <p:cNvPr id="5" name="タイトル 1"/>
          <p:cNvSpPr txBox="1">
            <a:spLocks/>
          </p:cNvSpPr>
          <p:nvPr/>
        </p:nvSpPr>
        <p:spPr>
          <a:xfrm>
            <a:off x="6140116" y="2525387"/>
            <a:ext cx="6051884" cy="1201378"/>
          </a:xfr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endParaRPr>
          </a:p>
        </p:txBody>
      </p:sp>
      <p:sp>
        <p:nvSpPr>
          <p:cNvPr id="6" name="正方形/長方形 5"/>
          <p:cNvSpPr/>
          <p:nvPr/>
        </p:nvSpPr>
        <p:spPr>
          <a:xfrm>
            <a:off x="6310646" y="2643736"/>
            <a:ext cx="5809467" cy="523220"/>
          </a:xfrm>
          <a:prstGeom prst="rect">
            <a:avLst/>
          </a:prstGeom>
        </p:spPr>
        <p:txBody>
          <a:bodyPr wrap="square">
            <a:spAutoFit/>
          </a:bodyPr>
          <a:lstStyle/>
          <a:p>
            <a:r>
              <a:rPr lang="en-US" altLang="ja-JP" sz="2800" dirty="0" smtClean="0">
                <a:solidFill>
                  <a:schemeClr val="bg1"/>
                </a:solidFill>
                <a:latin typeface="Arial" panose="020B0604020202020204" pitchFamily="34" charset="0"/>
                <a:cs typeface="Arial" panose="020B0604020202020204" pitchFamily="34" charset="0"/>
              </a:rPr>
              <a:t>Exercise Pacific Wave 24 </a:t>
            </a:r>
          </a:p>
        </p:txBody>
      </p:sp>
      <p:sp>
        <p:nvSpPr>
          <p:cNvPr id="7" name="テキスト ボックス 6"/>
          <p:cNvSpPr txBox="1"/>
          <p:nvPr/>
        </p:nvSpPr>
        <p:spPr>
          <a:xfrm>
            <a:off x="9025612" y="0"/>
            <a:ext cx="309450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TOWS-WG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18th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Session</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ja-JP" sz="2000" noProof="0" dirty="0" smtClean="0">
                <a:solidFill>
                  <a:prstClr val="white"/>
                </a:solidFill>
                <a:latin typeface="Arial" panose="020B0604020202020204" pitchFamily="34" charset="0"/>
                <a:ea typeface="游ゴシック" panose="020B0400000000000000" pitchFamily="50" charset="-128"/>
                <a:cs typeface="Arial" panose="020B0604020202020204" pitchFamily="34" charset="0"/>
              </a:rPr>
              <a:t>Joint Task </a:t>
            </a:r>
            <a:r>
              <a:rPr lang="en-US" altLang="ja-JP" sz="2000" noProof="0" dirty="0">
                <a:solidFill>
                  <a:prstClr val="white"/>
                </a:solidFill>
                <a:latin typeface="Arial" panose="020B0604020202020204" pitchFamily="34" charset="0"/>
                <a:ea typeface="游ゴシック" panose="020B0400000000000000" pitchFamily="50" charset="-128"/>
                <a:cs typeface="Arial" panose="020B0604020202020204" pitchFamily="34" charset="0"/>
              </a:rPr>
              <a:t>Team </a:t>
            </a:r>
            <a:r>
              <a:rPr lang="en-US" altLang="ja-JP" sz="2000" noProof="0" dirty="0" smtClean="0">
                <a:solidFill>
                  <a:prstClr val="white"/>
                </a:solidFill>
                <a:latin typeface="Arial" panose="020B0604020202020204" pitchFamily="34" charset="0"/>
                <a:ea typeface="游ゴシック" panose="020B0400000000000000" pitchFamily="50" charset="-128"/>
                <a:cs typeface="Arial" panose="020B0604020202020204" pitchFamily="34" charset="0"/>
              </a:rPr>
              <a:t>Meeting</a:t>
            </a:r>
            <a:endPar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20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February 2024</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08918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187841" y="350891"/>
            <a:ext cx="11947451" cy="584775"/>
          </a:xfrm>
          <a:prstGeom prst="rect">
            <a:avLst/>
          </a:prstGeom>
          <a:noFill/>
        </p:spPr>
        <p:txBody>
          <a:bodyPr wrap="square" rtlCol="0">
            <a:spAutoFit/>
          </a:bodyPr>
          <a:lstStyle/>
          <a:p>
            <a:r>
              <a:rPr lang="en-US" sz="3200" dirty="0">
                <a:solidFill>
                  <a:srgbClr val="0961A9"/>
                </a:solidFill>
                <a:latin typeface="Aptos ExtraBold" panose="020B0004020202020204" pitchFamily="34" charset="0"/>
              </a:rPr>
              <a:t>Exercise evaluation forms</a:t>
            </a:r>
            <a:endParaRPr lang="en-NZ" sz="3200" dirty="0">
              <a:solidFill>
                <a:srgbClr val="0961A9"/>
              </a:solidFill>
              <a:latin typeface="Aptos ExtraBold" panose="020B0004020202020204" pitchFamily="34" charset="0"/>
            </a:endParaRPr>
          </a:p>
        </p:txBody>
      </p:sp>
      <p:sp>
        <p:nvSpPr>
          <p:cNvPr id="9" name="TextBox 8">
            <a:extLst>
              <a:ext uri="{FF2B5EF4-FFF2-40B4-BE49-F238E27FC236}">
                <a16:creationId xmlns:a16="http://schemas.microsoft.com/office/drawing/2014/main" id="{10E1C562-4BCD-F731-F343-0641111C7EC9}"/>
              </a:ext>
            </a:extLst>
          </p:cNvPr>
          <p:cNvSpPr txBox="1"/>
          <p:nvPr/>
        </p:nvSpPr>
        <p:spPr>
          <a:xfrm>
            <a:off x="450806" y="1364053"/>
            <a:ext cx="10466576" cy="2246769"/>
          </a:xfrm>
          <a:prstGeom prst="rect">
            <a:avLst/>
          </a:prstGeom>
          <a:noFill/>
        </p:spPr>
        <p:txBody>
          <a:bodyPr wrap="square" rtlCol="0">
            <a:spAutoFit/>
          </a:bodyPr>
          <a:lstStyle/>
          <a:p>
            <a:pPr marL="457200" indent="-457200">
              <a:buFont typeface="Arial" panose="020B0604020202020204" pitchFamily="34" charset="0"/>
              <a:buChar char="•"/>
            </a:pPr>
            <a:r>
              <a:rPr lang="en-US" sz="2800" b="0" dirty="0">
                <a:solidFill>
                  <a:srgbClr val="FF0000"/>
                </a:solidFill>
                <a:latin typeface="Arial" panose="020B0604020202020204" pitchFamily="34" charset="0"/>
                <a:cs typeface="Arial" panose="020B0604020202020204" pitchFamily="34" charset="0"/>
              </a:rPr>
              <a:t>Comm test and NAVAREA 2024 Post-Exercise Evaluation Form</a:t>
            </a:r>
            <a:r>
              <a:rPr lang="en-NZ" sz="2800" dirty="0">
                <a:solidFill>
                  <a:srgbClr val="FF0000"/>
                </a:solidFill>
                <a:latin typeface="Arial" panose="020B0604020202020204" pitchFamily="34" charset="0"/>
                <a:cs typeface="Arial" panose="020B0604020202020204" pitchFamily="34" charset="0"/>
              </a:rPr>
              <a:t> </a:t>
            </a:r>
            <a:endParaRPr lang="en-US" sz="2800" b="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0" dirty="0">
                <a:latin typeface="Arial" panose="020B0604020202020204" pitchFamily="34" charset="0"/>
                <a:cs typeface="Arial" panose="020B0604020202020204" pitchFamily="34" charset="0"/>
              </a:rPr>
              <a:t>National/Regional Communication and Cooperation Post-Exercise Evaluation Form</a:t>
            </a:r>
            <a:r>
              <a:rPr lang="en-NZ"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6687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48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244548" y="318978"/>
            <a:ext cx="11947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0" i="0" u="none" strike="noStrike" kern="1200" cap="none" spc="0" normalizeH="0" baseline="0" noProof="0" dirty="0" err="1">
                <a:ln>
                  <a:noFill/>
                </a:ln>
                <a:solidFill>
                  <a:srgbClr val="0961A9"/>
                </a:solidFill>
                <a:effectLst/>
                <a:uLnTx/>
                <a:uFillTx/>
                <a:latin typeface="Aptos ExtraBold" panose="020B0004020202020204" pitchFamily="34" charset="0"/>
                <a:ea typeface="+mn-ea"/>
                <a:cs typeface="+mn-cs"/>
              </a:rPr>
              <a:t>PacWave</a:t>
            </a:r>
            <a:r>
              <a:rPr kumimoji="0" lang="en-NZ" sz="3200" b="0" i="0" u="none" strike="noStrike" kern="1200" cap="none" spc="0" normalizeH="0" baseline="0" noProof="0" dirty="0">
                <a:ln>
                  <a:noFill/>
                </a:ln>
                <a:solidFill>
                  <a:srgbClr val="0961A9"/>
                </a:solidFill>
                <a:effectLst/>
                <a:uLnTx/>
                <a:uFillTx/>
                <a:latin typeface="Aptos ExtraBold" panose="020B0004020202020204" pitchFamily="34" charset="0"/>
                <a:ea typeface="+mn-ea"/>
                <a:cs typeface="+mn-cs"/>
              </a:rPr>
              <a:t> Exercises Task Team</a:t>
            </a:r>
          </a:p>
        </p:txBody>
      </p:sp>
      <p:sp>
        <p:nvSpPr>
          <p:cNvPr id="3" name="Content Placeholder 2">
            <a:extLst>
              <a:ext uri="{FF2B5EF4-FFF2-40B4-BE49-F238E27FC236}">
                <a16:creationId xmlns:a16="http://schemas.microsoft.com/office/drawing/2014/main" id="{E70A254E-A3F0-9E42-B0D2-17E03A3505B1}"/>
              </a:ext>
            </a:extLst>
          </p:cNvPr>
          <p:cNvSpPr txBox="1">
            <a:spLocks/>
          </p:cNvSpPr>
          <p:nvPr/>
        </p:nvSpPr>
        <p:spPr bwMode="auto">
          <a:xfrm>
            <a:off x="3411414" y="4475487"/>
            <a:ext cx="8536037" cy="1740211"/>
          </a:xfrm>
          <a:prstGeom prst="rect">
            <a:avLst/>
          </a:prstGeom>
          <a:solidFill>
            <a:srgbClr val="CAF6FE"/>
          </a:solidFill>
          <a:ln>
            <a:noFill/>
          </a:ln>
        </p:spPr>
        <p:txBody>
          <a:bodyPr vert="horz" wrap="square" lIns="91440" tIns="45720" rIns="91440" bIns="45720" numCol="1" anchor="t" anchorCtr="0" compatLnSpc="1">
            <a:prstTxWarp prst="textNoShape">
              <a:avLst/>
            </a:prstTxWarp>
          </a:bodyPr>
          <a:lstStyle>
            <a:lvl1pPr marL="347654" indent="-347654" algn="l" rtl="0" eaLnBrk="0" fontAlgn="base" hangingPunct="0">
              <a:lnSpc>
                <a:spcPct val="90000"/>
              </a:lnSpc>
              <a:spcBef>
                <a:spcPct val="20000"/>
              </a:spcBef>
              <a:spcAft>
                <a:spcPct val="0"/>
              </a:spcAft>
              <a:buClr>
                <a:schemeClr val="accent2"/>
              </a:buClr>
              <a:buSzPct val="80000"/>
              <a:buFont typeface="Wingdings" pitchFamily="2" charset="2"/>
              <a:buChar char="o"/>
              <a:defRPr sz="2200" b="1">
                <a:solidFill>
                  <a:schemeClr val="tx1"/>
                </a:solidFill>
                <a:latin typeface="+mn-lt"/>
                <a:ea typeface="ＭＳ Ｐゴシック" charset="0"/>
                <a:cs typeface="+mn-cs"/>
              </a:defRPr>
            </a:lvl1pPr>
            <a:lvl2pPr marL="674671" indent="-322255" algn="l" rtl="0" eaLnBrk="0" fontAlgn="base" hangingPunct="0">
              <a:lnSpc>
                <a:spcPct val="90000"/>
              </a:lnSpc>
              <a:spcBef>
                <a:spcPct val="20000"/>
              </a:spcBef>
              <a:spcAft>
                <a:spcPct val="0"/>
              </a:spcAft>
              <a:buClr>
                <a:schemeClr val="accent2"/>
              </a:buClr>
              <a:buSzPct val="80000"/>
              <a:buFont typeface="Wingdings" pitchFamily="2" charset="2"/>
              <a:buChar char="n"/>
              <a:defRPr sz="2100">
                <a:solidFill>
                  <a:schemeClr val="tx1"/>
                </a:solidFill>
                <a:latin typeface="+mn-lt"/>
                <a:ea typeface="+mn-ea"/>
                <a:cs typeface="+mn-cs"/>
              </a:defRPr>
            </a:lvl2pPr>
            <a:lvl3pPr marL="971526" indent="-290506" algn="l" rtl="0" eaLnBrk="0" fontAlgn="base" hangingPunct="0">
              <a:lnSpc>
                <a:spcPct val="90000"/>
              </a:lnSpc>
              <a:spcBef>
                <a:spcPct val="20000"/>
              </a:spcBef>
              <a:spcAft>
                <a:spcPct val="0"/>
              </a:spcAft>
              <a:buClr>
                <a:schemeClr val="accent2"/>
              </a:buClr>
              <a:buSzPct val="80000"/>
              <a:buFont typeface="Wingdings" pitchFamily="2" charset="2"/>
              <a:buChar char="o"/>
              <a:defRPr>
                <a:solidFill>
                  <a:schemeClr val="tx1"/>
                </a:solidFill>
                <a:latin typeface="+mn-lt"/>
                <a:ea typeface="+mn-ea"/>
                <a:cs typeface="+mn-cs"/>
              </a:defRPr>
            </a:lvl3pPr>
            <a:lvl4pPr marL="1260443" indent="-285744" algn="l" rtl="0" eaLnBrk="0" fontAlgn="base" hangingPunct="0">
              <a:lnSpc>
                <a:spcPct val="90000"/>
              </a:lnSpc>
              <a:spcBef>
                <a:spcPct val="20000"/>
              </a:spcBef>
              <a:spcAft>
                <a:spcPct val="0"/>
              </a:spcAft>
              <a:buClr>
                <a:schemeClr val="accent2"/>
              </a:buClr>
              <a:buSzPct val="80000"/>
              <a:buFont typeface="Wingdings" pitchFamily="2" charset="2"/>
              <a:buChar char="n"/>
              <a:defRPr>
                <a:solidFill>
                  <a:schemeClr val="tx1"/>
                </a:solidFill>
                <a:latin typeface="+mn-lt"/>
                <a:ea typeface="+mn-ea"/>
                <a:cs typeface="+mn-cs"/>
              </a:defRPr>
            </a:lvl4pPr>
            <a:lvl5pPr marL="1558886" indent="-293681" algn="l" rtl="0" eaLnBrk="0" fontAlgn="base" hangingPunct="0">
              <a:lnSpc>
                <a:spcPct val="90000"/>
              </a:lnSpc>
              <a:spcBef>
                <a:spcPct val="25000"/>
              </a:spcBef>
              <a:spcAft>
                <a:spcPct val="0"/>
              </a:spcAft>
              <a:buClr>
                <a:schemeClr val="accent2"/>
              </a:buClr>
              <a:buSzPct val="80000"/>
              <a:buFont typeface="Wingdings" pitchFamily="2" charset="2"/>
              <a:buChar char="§"/>
              <a:defRPr>
                <a:solidFill>
                  <a:schemeClr val="tx1"/>
                </a:solidFill>
                <a:latin typeface="+mn-lt"/>
                <a:ea typeface="+mn-ea"/>
                <a:cs typeface="+mn-cs"/>
              </a:defRPr>
            </a:lvl5pPr>
            <a:lvl6pPr marL="1902858"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6pPr>
            <a:lvl7pPr marL="2243880"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7pPr>
            <a:lvl8pPr marL="2584899"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8pPr>
            <a:lvl9pPr marL="2925926"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9pPr>
          </a:lstStyle>
          <a:p>
            <a:pPr marL="0" lvl="1" indent="0" defTabSz="1219170">
              <a:buClr>
                <a:srgbClr val="CC0000"/>
              </a:buClr>
              <a:buNone/>
              <a:defRPr/>
            </a:pPr>
            <a:r>
              <a:rPr lang="en-US" altLang="en-US" sz="2400" b="1" kern="0" dirty="0">
                <a:cs typeface="Arial" panose="020B0604020202020204" pitchFamily="34" charset="0"/>
              </a:rPr>
              <a:t>Also, Regional Exercises organized by Regional Working Groups  </a:t>
            </a:r>
            <a:endParaRPr lang="en-US" altLang="en-US" sz="2400" b="1" i="1" kern="0" dirty="0">
              <a:cs typeface="Arial" panose="020B0604020202020204" pitchFamily="34" charset="0"/>
            </a:endParaRPr>
          </a:p>
          <a:p>
            <a:pPr>
              <a:spcBef>
                <a:spcPts val="1032"/>
              </a:spcBef>
            </a:pPr>
            <a:r>
              <a:rPr lang="en-US" sz="1800" b="0" dirty="0">
                <a:effectLst/>
                <a:latin typeface="Arial" panose="020B0604020202020204" pitchFamily="34" charset="0"/>
                <a:cs typeface="Arial" panose="020B0604020202020204" pitchFamily="34" charset="0"/>
              </a:rPr>
              <a:t>Tsunami Warning and Mitigation System in the South China Sea Region</a:t>
            </a:r>
          </a:p>
          <a:p>
            <a:r>
              <a:rPr lang="en-US" sz="1800" b="0" dirty="0">
                <a:effectLst/>
                <a:latin typeface="Arial" panose="020B0604020202020204" pitchFamily="34" charset="0"/>
                <a:cs typeface="Arial" panose="020B0604020202020204" pitchFamily="34" charset="0"/>
              </a:rPr>
              <a:t>Tsunami Warning and Mitigation System on the Central American Pacific Coast</a:t>
            </a:r>
          </a:p>
          <a:p>
            <a:r>
              <a:rPr lang="en-US" sz="1800" b="0" dirty="0">
                <a:effectLst/>
                <a:latin typeface="Arial" panose="020B0604020202020204" pitchFamily="34" charset="0"/>
                <a:cs typeface="Arial" panose="020B0604020202020204" pitchFamily="34" charset="0"/>
              </a:rPr>
              <a:t>Tsunami Warning and Mitigation System in the Southeast Pacific Region</a:t>
            </a:r>
          </a:p>
          <a:p>
            <a:r>
              <a:rPr lang="en-US" sz="1800" b="0" dirty="0">
                <a:effectLst/>
                <a:latin typeface="Arial" panose="020B0604020202020204" pitchFamily="34" charset="0"/>
                <a:cs typeface="Arial" panose="020B0604020202020204" pitchFamily="34" charset="0"/>
              </a:rPr>
              <a:t>Pacific Island Countries and Territories</a:t>
            </a:r>
            <a:endParaRPr lang="en-US" altLang="en-US" sz="1800" b="0" kern="0" dirty="0">
              <a:solidFill>
                <a:srgbClr val="000000"/>
              </a:solidFill>
              <a:latin typeface="Arial" panose="020B0604020202020204" pitchFamily="34" charset="0"/>
              <a:cs typeface="Arial" panose="020B0604020202020204" pitchFamily="34" charset="0"/>
            </a:endParaRPr>
          </a:p>
          <a:p>
            <a:pPr marL="0" indent="0" defTabSz="1219170">
              <a:lnSpc>
                <a:spcPct val="110000"/>
              </a:lnSpc>
              <a:spcBef>
                <a:spcPts val="1200"/>
              </a:spcBef>
              <a:buClr>
                <a:srgbClr val="CC0000"/>
              </a:buClr>
              <a:buNone/>
              <a:defRPr/>
            </a:pPr>
            <a:endParaRPr lang="en-US" altLang="en-US" sz="1867" kern="0" dirty="0">
              <a:solidFill>
                <a:srgbClr val="00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ECCF6104-68BA-249B-93C0-E53F0B8DCF9B}"/>
              </a:ext>
            </a:extLst>
          </p:cNvPr>
          <p:cNvSpPr txBox="1">
            <a:spLocks/>
          </p:cNvSpPr>
          <p:nvPr/>
        </p:nvSpPr>
        <p:spPr bwMode="auto">
          <a:xfrm>
            <a:off x="357373" y="1055143"/>
            <a:ext cx="11590078" cy="3293464"/>
          </a:xfrm>
          <a:prstGeom prst="rect">
            <a:avLst/>
          </a:prstGeom>
          <a:solidFill>
            <a:srgbClr val="FBEB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7654" indent="-347654" algn="l" rtl="0" eaLnBrk="0" fontAlgn="base" hangingPunct="0">
              <a:lnSpc>
                <a:spcPct val="90000"/>
              </a:lnSpc>
              <a:spcBef>
                <a:spcPct val="20000"/>
              </a:spcBef>
              <a:spcAft>
                <a:spcPct val="0"/>
              </a:spcAft>
              <a:buClr>
                <a:schemeClr val="accent2"/>
              </a:buClr>
              <a:buSzPct val="80000"/>
              <a:buFont typeface="Wingdings" pitchFamily="2" charset="2"/>
              <a:buChar char="o"/>
              <a:defRPr sz="2200" b="1">
                <a:solidFill>
                  <a:schemeClr val="tx1"/>
                </a:solidFill>
                <a:latin typeface="+mn-lt"/>
                <a:ea typeface="ＭＳ Ｐゴシック" charset="0"/>
                <a:cs typeface="+mn-cs"/>
              </a:defRPr>
            </a:lvl1pPr>
            <a:lvl2pPr marL="674671" indent="-322255" algn="l" rtl="0" eaLnBrk="0" fontAlgn="base" hangingPunct="0">
              <a:lnSpc>
                <a:spcPct val="90000"/>
              </a:lnSpc>
              <a:spcBef>
                <a:spcPct val="20000"/>
              </a:spcBef>
              <a:spcAft>
                <a:spcPct val="0"/>
              </a:spcAft>
              <a:buClr>
                <a:schemeClr val="accent2"/>
              </a:buClr>
              <a:buSzPct val="80000"/>
              <a:buFont typeface="Wingdings" pitchFamily="2" charset="2"/>
              <a:buChar char="n"/>
              <a:defRPr sz="2100">
                <a:solidFill>
                  <a:schemeClr val="tx1"/>
                </a:solidFill>
                <a:latin typeface="+mn-lt"/>
                <a:ea typeface="+mn-ea"/>
                <a:cs typeface="+mn-cs"/>
              </a:defRPr>
            </a:lvl2pPr>
            <a:lvl3pPr marL="971526" indent="-290506" algn="l" rtl="0" eaLnBrk="0" fontAlgn="base" hangingPunct="0">
              <a:lnSpc>
                <a:spcPct val="90000"/>
              </a:lnSpc>
              <a:spcBef>
                <a:spcPct val="20000"/>
              </a:spcBef>
              <a:spcAft>
                <a:spcPct val="0"/>
              </a:spcAft>
              <a:buClr>
                <a:schemeClr val="accent2"/>
              </a:buClr>
              <a:buSzPct val="80000"/>
              <a:buFont typeface="Wingdings" pitchFamily="2" charset="2"/>
              <a:buChar char="o"/>
              <a:defRPr>
                <a:solidFill>
                  <a:schemeClr val="tx1"/>
                </a:solidFill>
                <a:latin typeface="+mn-lt"/>
                <a:ea typeface="+mn-ea"/>
                <a:cs typeface="+mn-cs"/>
              </a:defRPr>
            </a:lvl3pPr>
            <a:lvl4pPr marL="1260443" indent="-285744" algn="l" rtl="0" eaLnBrk="0" fontAlgn="base" hangingPunct="0">
              <a:lnSpc>
                <a:spcPct val="90000"/>
              </a:lnSpc>
              <a:spcBef>
                <a:spcPct val="20000"/>
              </a:spcBef>
              <a:spcAft>
                <a:spcPct val="0"/>
              </a:spcAft>
              <a:buClr>
                <a:schemeClr val="accent2"/>
              </a:buClr>
              <a:buSzPct val="80000"/>
              <a:buFont typeface="Wingdings" pitchFamily="2" charset="2"/>
              <a:buChar char="n"/>
              <a:defRPr>
                <a:solidFill>
                  <a:schemeClr val="tx1"/>
                </a:solidFill>
                <a:latin typeface="+mn-lt"/>
                <a:ea typeface="+mn-ea"/>
                <a:cs typeface="+mn-cs"/>
              </a:defRPr>
            </a:lvl4pPr>
            <a:lvl5pPr marL="1558886" indent="-293681" algn="l" rtl="0" eaLnBrk="0" fontAlgn="base" hangingPunct="0">
              <a:lnSpc>
                <a:spcPct val="90000"/>
              </a:lnSpc>
              <a:spcBef>
                <a:spcPct val="25000"/>
              </a:spcBef>
              <a:spcAft>
                <a:spcPct val="0"/>
              </a:spcAft>
              <a:buClr>
                <a:schemeClr val="accent2"/>
              </a:buClr>
              <a:buSzPct val="80000"/>
              <a:buFont typeface="Wingdings" pitchFamily="2" charset="2"/>
              <a:buChar char="§"/>
              <a:defRPr>
                <a:solidFill>
                  <a:schemeClr val="tx1"/>
                </a:solidFill>
                <a:latin typeface="+mn-lt"/>
                <a:ea typeface="+mn-ea"/>
                <a:cs typeface="+mn-cs"/>
              </a:defRPr>
            </a:lvl5pPr>
            <a:lvl6pPr marL="1902858"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6pPr>
            <a:lvl7pPr marL="2243880"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7pPr>
            <a:lvl8pPr marL="2584899"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8pPr>
            <a:lvl9pPr marL="2925926" indent="-297214" algn="l" rtl="0" fontAlgn="base">
              <a:lnSpc>
                <a:spcPct val="90000"/>
              </a:lnSpc>
              <a:spcBef>
                <a:spcPct val="25000"/>
              </a:spcBef>
              <a:spcAft>
                <a:spcPct val="0"/>
              </a:spcAft>
              <a:buClr>
                <a:schemeClr val="accent2"/>
              </a:buClr>
              <a:buSzPct val="80000"/>
              <a:buFont typeface="Wingdings" charset="2"/>
              <a:buChar char="§"/>
              <a:defRPr sz="1800">
                <a:solidFill>
                  <a:schemeClr val="tx1"/>
                </a:solidFill>
                <a:latin typeface="+mn-lt"/>
                <a:ea typeface="+mn-ea"/>
                <a:cs typeface="+mn-cs"/>
              </a:defRPr>
            </a:lvl9pPr>
          </a:lstStyle>
          <a:p>
            <a:pPr marL="0" indent="0">
              <a:buNone/>
              <a:defRPr/>
            </a:pPr>
            <a:r>
              <a:rPr lang="en-US" altLang="en-US" sz="2400" b="0" dirty="0">
                <a:latin typeface="Arial" panose="020B0604020202020204" pitchFamily="34" charset="0"/>
                <a:cs typeface="Arial" panose="020B0604020202020204" pitchFamily="34" charset="0"/>
              </a:rPr>
              <a:t>Members (PacWave24)</a:t>
            </a:r>
          </a:p>
          <a:p>
            <a:pPr>
              <a:lnSpc>
                <a:spcPct val="100000"/>
              </a:lnSpc>
              <a:spcBef>
                <a:spcPts val="600"/>
              </a:spcBef>
            </a:pPr>
            <a:r>
              <a:rPr lang="en-US" sz="2000" b="0" dirty="0">
                <a:latin typeface="Arial" panose="020B0604020202020204" pitchFamily="34" charset="0"/>
                <a:cs typeface="Arial" panose="020B0604020202020204" pitchFamily="34" charset="0"/>
              </a:rPr>
              <a:t>Chile, China, Colombia, Fiji, </a:t>
            </a:r>
            <a:r>
              <a:rPr lang="en-US" sz="2000" b="0" dirty="0" smtClean="0">
                <a:latin typeface="Arial" panose="020B0604020202020204" pitchFamily="34" charset="0"/>
                <a:cs typeface="Arial" panose="020B0604020202020204" pitchFamily="34" charset="0"/>
              </a:rPr>
              <a:t>France-French </a:t>
            </a:r>
            <a:r>
              <a:rPr lang="en-US" sz="2000" b="0" dirty="0">
                <a:latin typeface="Arial" panose="020B0604020202020204" pitchFamily="34" charset="0"/>
                <a:cs typeface="Arial" panose="020B0604020202020204" pitchFamily="34" charset="0"/>
              </a:rPr>
              <a:t>Polynesia, </a:t>
            </a:r>
            <a:r>
              <a:rPr lang="en-US" sz="2000" b="0" dirty="0" smtClean="0">
                <a:latin typeface="Arial" panose="020B0604020202020204" pitchFamily="34" charset="0"/>
                <a:cs typeface="Arial" panose="020B0604020202020204" pitchFamily="34" charset="0"/>
              </a:rPr>
              <a:t>France-New </a:t>
            </a:r>
            <a:r>
              <a:rPr lang="en-US" sz="2000" b="0" dirty="0">
                <a:latin typeface="Arial" panose="020B0604020202020204" pitchFamily="34" charset="0"/>
                <a:cs typeface="Arial" panose="020B0604020202020204" pitchFamily="34" charset="0"/>
              </a:rPr>
              <a:t>Caledonia, Guatemala, Indonesia, Japan, Republic of Korea, </a:t>
            </a:r>
            <a:r>
              <a:rPr lang="en-US" sz="2000" b="0" dirty="0" smtClean="0">
                <a:latin typeface="Arial" panose="020B0604020202020204" pitchFamily="34" charset="0"/>
                <a:cs typeface="Arial" panose="020B0604020202020204" pitchFamily="34" charset="0"/>
              </a:rPr>
              <a:t>New </a:t>
            </a:r>
            <a:r>
              <a:rPr lang="en-US" sz="2000" b="0" dirty="0">
                <a:latin typeface="Arial" panose="020B0604020202020204" pitchFamily="34" charset="0"/>
                <a:cs typeface="Arial" panose="020B0604020202020204" pitchFamily="34" charset="0"/>
              </a:rPr>
              <a:t>Zealand, Panama, Solomon Islands, Tonga, USA (ITIC and PTWC), and Vanuatu </a:t>
            </a:r>
            <a:endParaRPr lang="en-US" sz="2000" b="0" dirty="0" smtClean="0">
              <a:latin typeface="Arial" panose="020B0604020202020204" pitchFamily="34" charset="0"/>
              <a:cs typeface="Arial" panose="020B0604020202020204" pitchFamily="34" charset="0"/>
            </a:endParaRPr>
          </a:p>
          <a:p>
            <a:pPr marL="0" indent="0">
              <a:lnSpc>
                <a:spcPct val="100000"/>
              </a:lnSpc>
              <a:spcBef>
                <a:spcPts val="600"/>
              </a:spcBef>
              <a:buNone/>
            </a:pPr>
            <a:endParaRPr lang="en-US" sz="2000" b="0" dirty="0">
              <a:latin typeface="Arial" panose="020B0604020202020204" pitchFamily="34" charset="0"/>
              <a:cs typeface="Arial" panose="020B0604020202020204" pitchFamily="34" charset="0"/>
            </a:endParaRPr>
          </a:p>
          <a:p>
            <a:pPr marL="0" lvl="1" indent="0" defTabSz="1219170">
              <a:buClr>
                <a:srgbClr val="CC0000"/>
              </a:buClr>
              <a:buNone/>
              <a:defRPr/>
            </a:pPr>
            <a:r>
              <a:rPr lang="en-US" altLang="en-US" sz="2400" kern="0" dirty="0">
                <a:solidFill>
                  <a:srgbClr val="000000"/>
                </a:solidFill>
                <a:latin typeface="Arial" panose="020B0604020202020204" pitchFamily="34" charset="0"/>
                <a:cs typeface="Arial" panose="020B0604020202020204" pitchFamily="34" charset="0"/>
              </a:rPr>
              <a:t>Co-Chairs </a:t>
            </a:r>
            <a:endParaRPr lang="en-US" altLang="en-US" sz="2400" i="1" kern="0" dirty="0">
              <a:solidFill>
                <a:srgbClr val="000000"/>
              </a:solidFill>
              <a:latin typeface="Arial" panose="020B0604020202020204" pitchFamily="34" charset="0"/>
              <a:cs typeface="Arial" panose="020B0604020202020204" pitchFamily="34" charset="0"/>
            </a:endParaRPr>
          </a:p>
          <a:p>
            <a:pPr marL="701657" lvl="2" indent="-285744" defTabSz="1219170">
              <a:buClr>
                <a:srgbClr val="CC0000"/>
              </a:buClr>
              <a:defRPr/>
            </a:pPr>
            <a:r>
              <a:rPr lang="en-US" altLang="en-US" sz="2400" kern="0" dirty="0">
                <a:solidFill>
                  <a:srgbClr val="000000"/>
                </a:solidFill>
                <a:latin typeface="Arial" panose="020B0604020202020204" pitchFamily="34" charset="0"/>
                <a:cs typeface="Arial" panose="020B0604020202020204" pitchFamily="34" charset="0"/>
              </a:rPr>
              <a:t>Margarita Martinez – Chile</a:t>
            </a:r>
          </a:p>
          <a:p>
            <a:pPr marL="701657" lvl="2" indent="-285744" defTabSz="1219170">
              <a:buClr>
                <a:srgbClr val="CC0000"/>
              </a:buClr>
              <a:defRPr/>
            </a:pPr>
            <a:r>
              <a:rPr lang="en-US" altLang="en-US" sz="2400" kern="0" dirty="0">
                <a:solidFill>
                  <a:srgbClr val="000000"/>
                </a:solidFill>
                <a:latin typeface="Arial" panose="020B0604020202020204" pitchFamily="34" charset="0"/>
                <a:cs typeface="Arial" panose="020B0604020202020204" pitchFamily="34" charset="0"/>
              </a:rPr>
              <a:t>Laitia Fifita – Tonga</a:t>
            </a:r>
          </a:p>
          <a:p>
            <a:pPr marL="990574" lvl="3" defTabSz="1219170">
              <a:buClr>
                <a:srgbClr val="CC0000"/>
              </a:buClr>
              <a:defRPr/>
            </a:pPr>
            <a:r>
              <a:rPr lang="en-US" altLang="en-US" sz="2400" kern="0" dirty="0">
                <a:solidFill>
                  <a:srgbClr val="000000"/>
                </a:solidFill>
                <a:latin typeface="Arial" panose="020B0604020202020204" pitchFamily="34" charset="0"/>
                <a:cs typeface="Arial" panose="020B0604020202020204" pitchFamily="34" charset="0"/>
              </a:rPr>
              <a:t>4 meetings </a:t>
            </a:r>
          </a:p>
          <a:p>
            <a:pPr>
              <a:lnSpc>
                <a:spcPct val="100000"/>
              </a:lnSpc>
              <a:spcBef>
                <a:spcPts val="600"/>
              </a:spcBef>
            </a:pPr>
            <a:endParaRPr lang="en-US" sz="1100" dirty="0"/>
          </a:p>
          <a:p>
            <a:pPr marL="0" indent="0" defTabSz="1219170">
              <a:lnSpc>
                <a:spcPct val="110000"/>
              </a:lnSpc>
              <a:spcBef>
                <a:spcPts val="1200"/>
              </a:spcBef>
              <a:buClr>
                <a:srgbClr val="CC0000"/>
              </a:buClr>
              <a:buNone/>
              <a:defRPr/>
            </a:pPr>
            <a:endParaRPr lang="en-US" altLang="en-US" sz="1867"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29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158787" y="94760"/>
            <a:ext cx="11947451" cy="430887"/>
          </a:xfrm>
          <a:prstGeom prst="rect">
            <a:avLst/>
          </a:prstGeom>
          <a:noFill/>
        </p:spPr>
        <p:txBody>
          <a:bodyPr wrap="square" rtlCol="0">
            <a:spAutoFit/>
          </a:bodyPr>
          <a:lstStyle/>
          <a:p>
            <a:r>
              <a:rPr lang="pt-BR" sz="2200" dirty="0">
                <a:solidFill>
                  <a:srgbClr val="0961A9"/>
                </a:solidFill>
                <a:latin typeface="Arial" panose="020B0604020202020204" pitchFamily="34" charset="0"/>
                <a:cs typeface="Arial" panose="020B0604020202020204" pitchFamily="34" charset="0"/>
              </a:rPr>
              <a:t>IOC Circular Letter No </a:t>
            </a:r>
            <a:r>
              <a:rPr lang="pt-BR" sz="2200" dirty="0" smtClean="0">
                <a:solidFill>
                  <a:srgbClr val="0961A9"/>
                </a:solidFill>
                <a:latin typeface="Arial" panose="020B0604020202020204" pitchFamily="34" charset="0"/>
                <a:cs typeface="Arial" panose="020B0604020202020204" pitchFamily="34" charset="0"/>
              </a:rPr>
              <a:t>2999 and t</a:t>
            </a:r>
            <a:r>
              <a:rPr lang="en-US" sz="2200" dirty="0" smtClean="0">
                <a:solidFill>
                  <a:srgbClr val="0961A9"/>
                </a:solidFill>
                <a:latin typeface="Arial" panose="020B0604020202020204" pitchFamily="34" charset="0"/>
                <a:cs typeface="Arial" panose="020B0604020202020204" pitchFamily="34" charset="0"/>
              </a:rPr>
              <a:t>he </a:t>
            </a:r>
            <a:r>
              <a:rPr lang="en-US" sz="2200" dirty="0">
                <a:solidFill>
                  <a:srgbClr val="0961A9"/>
                </a:solidFill>
                <a:latin typeface="Arial" panose="020B0604020202020204" pitchFamily="34" charset="0"/>
                <a:cs typeface="Arial" panose="020B0604020202020204" pitchFamily="34" charset="0"/>
              </a:rPr>
              <a:t>Exercise Manual (IOC Technical Series, 191)</a:t>
            </a:r>
            <a:endParaRPr lang="en-NZ" sz="2200" dirty="0">
              <a:solidFill>
                <a:srgbClr val="0961A9"/>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8B3B59D-BB27-0C92-1094-E6A8C24E35ED}"/>
              </a:ext>
            </a:extLst>
          </p:cNvPr>
          <p:cNvPicPr>
            <a:picLocks noChangeAspect="1"/>
          </p:cNvPicPr>
          <p:nvPr/>
        </p:nvPicPr>
        <p:blipFill rotWithShape="1">
          <a:blip r:embed="rId3"/>
          <a:srcRect b="4686"/>
          <a:stretch/>
        </p:blipFill>
        <p:spPr>
          <a:xfrm>
            <a:off x="8075464" y="1454714"/>
            <a:ext cx="4030774" cy="5084632"/>
          </a:xfrm>
          <a:prstGeom prst="rect">
            <a:avLst/>
          </a:prstGeom>
          <a:ln>
            <a:solidFill>
              <a:schemeClr val="tx1"/>
            </a:solidFill>
          </a:ln>
        </p:spPr>
      </p:pic>
      <p:pic>
        <p:nvPicPr>
          <p:cNvPr id="11" name="Picture 10">
            <a:extLst>
              <a:ext uri="{FF2B5EF4-FFF2-40B4-BE49-F238E27FC236}">
                <a16:creationId xmlns:a16="http://schemas.microsoft.com/office/drawing/2014/main" id="{8CF22A51-A859-FC37-F8D1-02100B9411EF}"/>
              </a:ext>
            </a:extLst>
          </p:cNvPr>
          <p:cNvPicPr>
            <a:picLocks noChangeAspect="1"/>
          </p:cNvPicPr>
          <p:nvPr/>
        </p:nvPicPr>
        <p:blipFill>
          <a:blip r:embed="rId4"/>
          <a:stretch>
            <a:fillRect/>
          </a:stretch>
        </p:blipFill>
        <p:spPr>
          <a:xfrm>
            <a:off x="4308764" y="914963"/>
            <a:ext cx="3825374" cy="5175506"/>
          </a:xfrm>
          <a:prstGeom prst="rect">
            <a:avLst/>
          </a:prstGeom>
          <a:ln>
            <a:solidFill>
              <a:schemeClr val="tx1"/>
            </a:solidFill>
          </a:ln>
        </p:spPr>
      </p:pic>
      <p:pic>
        <p:nvPicPr>
          <p:cNvPr id="2" name="図 1"/>
          <p:cNvPicPr>
            <a:picLocks noChangeAspect="1"/>
          </p:cNvPicPr>
          <p:nvPr/>
        </p:nvPicPr>
        <p:blipFill>
          <a:blip r:embed="rId5"/>
          <a:stretch>
            <a:fillRect/>
          </a:stretch>
        </p:blipFill>
        <p:spPr>
          <a:xfrm>
            <a:off x="173603" y="525647"/>
            <a:ext cx="4149977" cy="4786190"/>
          </a:xfrm>
          <a:prstGeom prst="rect">
            <a:avLst/>
          </a:prstGeom>
          <a:ln>
            <a:solidFill>
              <a:schemeClr val="tx1"/>
            </a:solidFill>
          </a:ln>
        </p:spPr>
      </p:pic>
    </p:spTree>
    <p:extLst>
      <p:ext uri="{BB962C8B-B14F-4D97-AF65-F5344CB8AC3E}">
        <p14:creationId xmlns:p14="http://schemas.microsoft.com/office/powerpoint/2010/main" val="247500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0E1C562-4BCD-F731-F343-0641111C7EC9}"/>
              </a:ext>
            </a:extLst>
          </p:cNvPr>
          <p:cNvSpPr txBox="1"/>
          <p:nvPr/>
        </p:nvSpPr>
        <p:spPr>
          <a:xfrm>
            <a:off x="545656" y="1232972"/>
            <a:ext cx="10830658" cy="5262979"/>
          </a:xfrm>
          <a:prstGeom prst="rect">
            <a:avLst/>
          </a:prstGeom>
          <a:solidFill>
            <a:schemeClr val="bg1"/>
          </a:solidFill>
        </p:spPr>
        <p:txBody>
          <a:bodyPr wrap="square" rtlCol="0">
            <a:spAutoFit/>
          </a:bodyPr>
          <a:lstStyle/>
          <a:p>
            <a:pPr marL="514350" indent="-514350">
              <a:buFont typeface="+mj-lt"/>
              <a:buAutoNum type="arabicPeriod"/>
            </a:pPr>
            <a:r>
              <a:rPr lang="en-US" sz="2800" dirty="0">
                <a:effectLst/>
                <a:latin typeface="Arial" panose="020B0604020202020204" pitchFamily="34" charset="0"/>
                <a:cs typeface="Arial" panose="020B0604020202020204" pitchFamily="34" charset="0"/>
              </a:rPr>
              <a:t>PacWave24 will test PTWS Tsunami Service Provider (TSP), and country operational plans and procedures to respond to a destructive tsunami. PacWave24 is the eleventh in a series of </a:t>
            </a:r>
            <a:r>
              <a:rPr lang="en-US" sz="2800" dirty="0" err="1">
                <a:effectLst/>
                <a:latin typeface="Arial" panose="020B0604020202020204" pitchFamily="34" charset="0"/>
                <a:cs typeface="Arial" panose="020B0604020202020204" pitchFamily="34" charset="0"/>
              </a:rPr>
              <a:t>PacWave</a:t>
            </a:r>
            <a:r>
              <a:rPr lang="en-US" sz="2800" dirty="0">
                <a:effectLst/>
                <a:latin typeface="Arial" panose="020B0604020202020204" pitchFamily="34" charset="0"/>
                <a:cs typeface="Arial" panose="020B0604020202020204" pitchFamily="34" charset="0"/>
              </a:rPr>
              <a:t> exercises that have been conducted biennially since </a:t>
            </a:r>
            <a:r>
              <a:rPr lang="en-US" sz="2800" dirty="0" smtClean="0">
                <a:effectLst/>
                <a:latin typeface="Arial" panose="020B0604020202020204" pitchFamily="34" charset="0"/>
                <a:cs typeface="Arial" panose="020B0604020202020204" pitchFamily="34" charset="0"/>
              </a:rPr>
              <a:t>2006.</a:t>
            </a:r>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effectLst/>
              <a:latin typeface="Arial" panose="020B0604020202020204" pitchFamily="34" charset="0"/>
              <a:cs typeface="Arial" panose="020B0604020202020204" pitchFamily="34" charset="0"/>
            </a:endParaRPr>
          </a:p>
          <a:p>
            <a:pPr marL="514350" indent="-514350">
              <a:buFont typeface="+mj-lt"/>
              <a:buAutoNum type="arabicPeriod"/>
            </a:pPr>
            <a:r>
              <a:rPr lang="en-US" sz="2800" dirty="0" smtClean="0">
                <a:effectLst/>
                <a:latin typeface="Arial" panose="020B0604020202020204" pitchFamily="34" charset="0"/>
                <a:cs typeface="Arial" panose="020B0604020202020204" pitchFamily="34" charset="0"/>
              </a:rPr>
              <a:t>Steering </a:t>
            </a:r>
            <a:r>
              <a:rPr lang="en-US" sz="2800" dirty="0">
                <a:effectLst/>
                <a:latin typeface="Arial" panose="020B0604020202020204" pitchFamily="34" charset="0"/>
                <a:cs typeface="Arial" panose="020B0604020202020204" pitchFamily="34" charset="0"/>
              </a:rPr>
              <a:t>Committee decided to provide special tsunami maritime safety products to NAVAREA coordinators through the NTWC from the PTWC, and further decided to conduct a trial dissemination of the dummy message from the PTWC to the NAVAREA coordinators through the NTWCs as part of Exercise Pacific Wave 2024.</a:t>
            </a:r>
          </a:p>
        </p:txBody>
      </p:sp>
      <p:sp>
        <p:nvSpPr>
          <p:cNvPr id="7" name="TextBox 6">
            <a:extLst>
              <a:ext uri="{FF2B5EF4-FFF2-40B4-BE49-F238E27FC236}">
                <a16:creationId xmlns:a16="http://schemas.microsoft.com/office/drawing/2014/main" id="{50BDBC2B-93FB-1618-E184-DD580F751114}"/>
              </a:ext>
            </a:extLst>
          </p:cNvPr>
          <p:cNvSpPr txBox="1"/>
          <p:nvPr/>
        </p:nvSpPr>
        <p:spPr>
          <a:xfrm>
            <a:off x="244549" y="304800"/>
            <a:ext cx="11947451" cy="584775"/>
          </a:xfrm>
          <a:prstGeom prst="rect">
            <a:avLst/>
          </a:prstGeom>
          <a:noFill/>
        </p:spPr>
        <p:txBody>
          <a:bodyPr wrap="square" rtlCol="0">
            <a:spAutoFit/>
          </a:bodyPr>
          <a:lstStyle/>
          <a:p>
            <a:r>
              <a:rPr lang="mi-NZ" sz="3200" dirty="0">
                <a:solidFill>
                  <a:schemeClr val="accent3">
                    <a:lumMod val="75000"/>
                  </a:schemeClr>
                </a:solidFill>
                <a:latin typeface="Arial" panose="020B0604020202020204" pitchFamily="34" charset="0"/>
                <a:cs typeface="Arial" panose="020B0604020202020204" pitchFamily="34" charset="0"/>
              </a:rPr>
              <a:t>Exercise Aim and </a:t>
            </a:r>
            <a:r>
              <a:rPr lang="mi-NZ" sz="3200" dirty="0" smtClean="0">
                <a:solidFill>
                  <a:schemeClr val="accent3">
                    <a:lumMod val="75000"/>
                  </a:schemeClr>
                </a:solidFill>
                <a:latin typeface="Arial" panose="020B0604020202020204" pitchFamily="34" charset="0"/>
                <a:cs typeface="Arial" panose="020B0604020202020204" pitchFamily="34" charset="0"/>
              </a:rPr>
              <a:t>Objectives (1)</a:t>
            </a:r>
            <a:endParaRPr lang="en-NZ" sz="32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27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363441" y="0"/>
            <a:ext cx="11947451" cy="584775"/>
          </a:xfrm>
          <a:prstGeom prst="rect">
            <a:avLst/>
          </a:prstGeom>
          <a:noFill/>
        </p:spPr>
        <p:txBody>
          <a:bodyPr wrap="square" rtlCol="0">
            <a:spAutoFit/>
          </a:bodyPr>
          <a:lstStyle/>
          <a:p>
            <a:r>
              <a:rPr lang="mi-NZ" sz="3200" dirty="0">
                <a:solidFill>
                  <a:srgbClr val="0961A9"/>
                </a:solidFill>
                <a:latin typeface="Aptos ExtraBold" panose="020B0004020202020204" pitchFamily="34" charset="0"/>
              </a:rPr>
              <a:t>Exercise Aim and Objectives </a:t>
            </a:r>
            <a:r>
              <a:rPr lang="mi-NZ" sz="3200" dirty="0" smtClean="0">
                <a:solidFill>
                  <a:srgbClr val="0961A9"/>
                </a:solidFill>
                <a:latin typeface="Aptos ExtraBold" panose="020B0004020202020204" pitchFamily="34" charset="0"/>
              </a:rPr>
              <a:t>(2)</a:t>
            </a:r>
            <a:endParaRPr lang="en-NZ" sz="3200" dirty="0">
              <a:solidFill>
                <a:srgbClr val="0961A9"/>
              </a:solidFill>
              <a:latin typeface="Aptos ExtraBold" panose="020B0004020202020204" pitchFamily="34" charset="0"/>
            </a:endParaRPr>
          </a:p>
        </p:txBody>
      </p:sp>
      <p:sp>
        <p:nvSpPr>
          <p:cNvPr id="9" name="TextBox 8">
            <a:extLst>
              <a:ext uri="{FF2B5EF4-FFF2-40B4-BE49-F238E27FC236}">
                <a16:creationId xmlns:a16="http://schemas.microsoft.com/office/drawing/2014/main" id="{10E1C562-4BCD-F731-F343-0641111C7EC9}"/>
              </a:ext>
            </a:extLst>
          </p:cNvPr>
          <p:cNvSpPr txBox="1"/>
          <p:nvPr/>
        </p:nvSpPr>
        <p:spPr>
          <a:xfrm>
            <a:off x="114059" y="584775"/>
            <a:ext cx="11040461" cy="6163226"/>
          </a:xfrm>
          <a:prstGeom prst="rect">
            <a:avLst/>
          </a:prstGeom>
          <a:solidFill>
            <a:schemeClr val="bg1"/>
          </a:solidFill>
        </p:spPr>
        <p:txBody>
          <a:bodyPr wrap="square" rtlCol="0">
            <a:spAutoFit/>
          </a:bodyPr>
          <a:lstStyle/>
          <a:p>
            <a:pPr marL="0" indent="0">
              <a:buNone/>
            </a:pPr>
            <a:r>
              <a:rPr lang="en-US" sz="2400" dirty="0">
                <a:latin typeface="Arial" panose="020B0604020202020204" pitchFamily="34" charset="0"/>
                <a:cs typeface="Arial" panose="020B0604020202020204" pitchFamily="34" charset="0"/>
              </a:rPr>
              <a:t>PTWS Member States should choose to participate in all applicable modes of exercise outlined below</a:t>
            </a:r>
            <a:r>
              <a:rPr lang="en-US" sz="2400" dirty="0" smtClean="0">
                <a:latin typeface="Arial" panose="020B0604020202020204" pitchFamily="34" charset="0"/>
                <a:cs typeface="Arial" panose="020B0604020202020204" pitchFamily="34" charset="0"/>
              </a:rPr>
              <a:t>:</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s-CL" sz="2400" dirty="0" smtClean="0">
                <a:latin typeface="Arial" panose="020B0604020202020204" pitchFamily="34" charset="0"/>
                <a:cs typeface="Arial" panose="020B0604020202020204" pitchFamily="34" charset="0"/>
              </a:rPr>
              <a:t>(i) </a:t>
            </a:r>
            <a:r>
              <a:rPr lang="en-US" sz="2400" dirty="0" smtClean="0">
                <a:solidFill>
                  <a:srgbClr val="FF0000"/>
                </a:solidFill>
                <a:latin typeface="Arial" panose="020B0604020202020204" pitchFamily="34" charset="0"/>
                <a:cs typeface="Arial" panose="020B0604020202020204" pitchFamily="34" charset="0"/>
              </a:rPr>
              <a:t>One Live Communication Test </a:t>
            </a:r>
            <a:r>
              <a:rPr lang="en-US" sz="2400" dirty="0" smtClean="0">
                <a:latin typeface="Arial" panose="020B0604020202020204" pitchFamily="34" charset="0"/>
                <a:cs typeface="Arial" panose="020B0604020202020204" pitchFamily="34" charset="0"/>
              </a:rPr>
              <a:t>from the PTWS TSPs to PTWS Member States on 5 of November 2024 at 0000UTC.</a:t>
            </a:r>
          </a:p>
          <a:p>
            <a:pPr marL="0" lvl="4"/>
            <a:endParaRPr lang="es-CL" sz="2400" dirty="0" smtClean="0">
              <a:latin typeface="Arial" panose="020B0604020202020204" pitchFamily="34" charset="0"/>
              <a:cs typeface="Arial" panose="020B0604020202020204" pitchFamily="34" charset="0"/>
            </a:endParaRPr>
          </a:p>
          <a:p>
            <a:pPr marL="0" lvl="4"/>
            <a:r>
              <a:rPr lang="es-CL" sz="2400" dirty="0" smtClean="0">
                <a:latin typeface="Arial" panose="020B0604020202020204" pitchFamily="34" charset="0"/>
                <a:cs typeface="Arial" panose="020B0604020202020204" pitchFamily="34" charset="0"/>
              </a:rPr>
              <a:t>(ii) </a:t>
            </a:r>
            <a:r>
              <a:rPr lang="en-US" sz="2400" dirty="0" smtClean="0">
                <a:solidFill>
                  <a:srgbClr val="FF0000"/>
                </a:solidFill>
                <a:latin typeface="Arial" panose="020B0604020202020204" pitchFamily="34" charset="0"/>
                <a:cs typeface="Arial" panose="020B0604020202020204" pitchFamily="34" charset="0"/>
              </a:rPr>
              <a:t>One NAVAREA Live Communication Test </a:t>
            </a:r>
            <a:r>
              <a:rPr lang="en-US" sz="2400" dirty="0" smtClean="0">
                <a:latin typeface="Arial" panose="020B0604020202020204" pitchFamily="34" charset="0"/>
                <a:cs typeface="Arial" panose="020B0604020202020204" pitchFamily="34" charset="0"/>
              </a:rPr>
              <a:t>from PTWC to the NAVAREA Coordinators referred above through concerned NTWCs, or in the absence of an NTWC, upon request to the PTWS Technical Secretary, directly to the NAVAREA Coordinator, on 5 of November 2024 at 0100 UTC.</a:t>
            </a:r>
          </a:p>
          <a:p>
            <a:pPr algn="just"/>
            <a:endParaRPr lang="es-CL" altLang="ja-JP" sz="2400" dirty="0" smtClean="0">
              <a:latin typeface="Arial" panose="020B0604020202020204" pitchFamily="34" charset="0"/>
              <a:cs typeface="Arial" panose="020B0604020202020204" pitchFamily="34" charset="0"/>
            </a:endParaRPr>
          </a:p>
          <a:p>
            <a:pPr algn="just"/>
            <a:r>
              <a:rPr lang="es-CL" altLang="ja-JP" sz="2400" dirty="0" smtClean="0">
                <a:latin typeface="Arial" panose="020B0604020202020204" pitchFamily="34" charset="0"/>
                <a:cs typeface="Arial" panose="020B0604020202020204" pitchFamily="34" charset="0"/>
              </a:rPr>
              <a:t>(</a:t>
            </a:r>
            <a:r>
              <a:rPr lang="es-CL" altLang="ja-JP" sz="2400" dirty="0">
                <a:latin typeface="Arial" panose="020B0604020202020204" pitchFamily="34" charset="0"/>
                <a:cs typeface="Arial" panose="020B0604020202020204" pitchFamily="34" charset="0"/>
              </a:rPr>
              <a:t>iii) </a:t>
            </a:r>
            <a:r>
              <a:rPr lang="en-US" altLang="ja-JP" sz="2400" dirty="0">
                <a:solidFill>
                  <a:srgbClr val="FF0000"/>
                </a:solidFill>
                <a:latin typeface="Arial" panose="020B0604020202020204" pitchFamily="34" charset="0"/>
                <a:cs typeface="Arial" panose="020B0604020202020204" pitchFamily="34" charset="0"/>
              </a:rPr>
              <a:t>A national exercise from September to November 2024</a:t>
            </a:r>
            <a:r>
              <a:rPr lang="en-US" altLang="ja-JP"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and/or</a:t>
            </a:r>
            <a:endParaRPr lang="en-US" altLang="ja-JP" sz="2400" dirty="0">
              <a:latin typeface="Arial" panose="020B0604020202020204" pitchFamily="34" charset="0"/>
              <a:cs typeface="Arial" panose="020B0604020202020204" pitchFamily="34" charset="0"/>
            </a:endParaRPr>
          </a:p>
          <a:p>
            <a:pPr algn="just"/>
            <a:endParaRPr lang="es-CL" altLang="ja-JP" sz="2400" dirty="0" smtClean="0">
              <a:latin typeface="Arial" panose="020B0604020202020204" pitchFamily="34" charset="0"/>
              <a:cs typeface="Arial" panose="020B0604020202020204" pitchFamily="34" charset="0"/>
            </a:endParaRPr>
          </a:p>
          <a:p>
            <a:pPr algn="just"/>
            <a:r>
              <a:rPr lang="es-CL" altLang="ja-JP" sz="2400" dirty="0" smtClean="0">
                <a:latin typeface="Arial" panose="020B0604020202020204" pitchFamily="34" charset="0"/>
                <a:cs typeface="Arial" panose="020B0604020202020204" pitchFamily="34" charset="0"/>
              </a:rPr>
              <a:t>(</a:t>
            </a:r>
            <a:r>
              <a:rPr lang="es-CL" altLang="ja-JP" sz="2400" dirty="0">
                <a:latin typeface="Arial" panose="020B0604020202020204" pitchFamily="34" charset="0"/>
                <a:cs typeface="Arial" panose="020B0604020202020204" pitchFamily="34" charset="0"/>
              </a:rPr>
              <a:t>iv) </a:t>
            </a:r>
            <a:r>
              <a:rPr lang="en-US" altLang="ja-JP" sz="2400" dirty="0">
                <a:solidFill>
                  <a:srgbClr val="FF0000"/>
                </a:solidFill>
                <a:latin typeface="Arial" panose="020B0604020202020204" pitchFamily="34" charset="0"/>
                <a:cs typeface="Arial" panose="020B0604020202020204" pitchFamily="34" charset="0"/>
              </a:rPr>
              <a:t>A regional exercise </a:t>
            </a:r>
            <a:r>
              <a:rPr lang="en-US" altLang="ja-JP" sz="2400" dirty="0">
                <a:latin typeface="Arial" panose="020B0604020202020204" pitchFamily="34" charset="0"/>
                <a:cs typeface="Arial" panose="020B0604020202020204" pitchFamily="34" charset="0"/>
              </a:rPr>
              <a:t>involving </a:t>
            </a:r>
            <a:r>
              <a:rPr lang="en-US" altLang="ja-JP" sz="2400" dirty="0" err="1">
                <a:latin typeface="Arial" panose="020B0604020202020204" pitchFamily="34" charset="0"/>
                <a:cs typeface="Arial" panose="020B0604020202020204" pitchFamily="34" charset="0"/>
              </a:rPr>
              <a:t>neighbouring</a:t>
            </a:r>
            <a:r>
              <a:rPr lang="en-US" altLang="ja-JP" sz="2400" dirty="0">
                <a:latin typeface="Arial" panose="020B0604020202020204" pitchFamily="34" charset="0"/>
                <a:cs typeface="Arial" panose="020B0604020202020204" pitchFamily="34" charset="0"/>
              </a:rPr>
              <a:t> Member States within a region, such as within the PTWS Regional Working Groups where applicable, with a common scenario</a:t>
            </a:r>
            <a:r>
              <a:rPr lang="en-US" altLang="ja-JP" sz="2400" dirty="0" smtClean="0">
                <a:latin typeface="Arial" panose="020B0604020202020204" pitchFamily="34" charset="0"/>
                <a:cs typeface="Arial" panose="020B0604020202020204" pitchFamily="34" charset="0"/>
              </a:rPr>
              <a:t>.</a:t>
            </a:r>
            <a:endParaRPr lang="en-US" altLang="en-US" sz="2000" dirty="0" smtClean="0">
              <a:latin typeface="Arial" panose="020B0604020202020204" pitchFamily="34" charset="0"/>
              <a:cs typeface="Arial" panose="020B0604020202020204" pitchFamily="34" charset="0"/>
            </a:endParaRPr>
          </a:p>
          <a:p>
            <a:pPr algn="r"/>
            <a:r>
              <a:rPr lang="en-NZ" sz="1050" dirty="0" smtClean="0">
                <a:latin typeface="Aptos" panose="020B0004020202020204" pitchFamily="34" charset="0"/>
              </a:rPr>
              <a:t> </a:t>
            </a:r>
            <a:endParaRPr lang="en-NZ" sz="2000" dirty="0">
              <a:latin typeface="Aptos" panose="020B0004020202020204" pitchFamily="34" charset="0"/>
            </a:endParaRPr>
          </a:p>
        </p:txBody>
      </p:sp>
    </p:spTree>
    <p:extLst>
      <p:ext uri="{BB962C8B-B14F-4D97-AF65-F5344CB8AC3E}">
        <p14:creationId xmlns:p14="http://schemas.microsoft.com/office/powerpoint/2010/main" val="84265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3AA867B-115E-5FC1-F0E1-6B3A44124464}"/>
              </a:ext>
            </a:extLst>
          </p:cNvPr>
          <p:cNvGrpSpPr/>
          <p:nvPr/>
        </p:nvGrpSpPr>
        <p:grpSpPr>
          <a:xfrm>
            <a:off x="-65568" y="0"/>
            <a:ext cx="12323135" cy="7474688"/>
            <a:chOff x="0" y="0"/>
            <a:chExt cx="12323135" cy="307777"/>
          </a:xfrm>
        </p:grpSpPr>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A69F35E7-2314-3811-2B8B-CBA3623C0812}"/>
                </a:ext>
              </a:extLst>
            </p:cNvPr>
            <p:cNvSpPr txBox="1"/>
            <p:nvPr/>
          </p:nvSpPr>
          <p:spPr>
            <a:xfrm>
              <a:off x="7949940" y="0"/>
              <a:ext cx="4242059" cy="12673"/>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ICG/PTWS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Steering</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Committee</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a:t>
              </a:r>
              <a:r>
                <a:rPr kumimoji="0" lang="mi-NZ" sz="1400" b="1" i="0" u="none" strike="noStrike" kern="1200" cap="none" spc="0" normalizeH="0" baseline="0" noProof="0" dirty="0" err="1">
                  <a:ln>
                    <a:noFill/>
                  </a:ln>
                  <a:solidFill>
                    <a:prstClr val="white"/>
                  </a:solidFill>
                  <a:effectLst/>
                  <a:uLnTx/>
                  <a:uFillTx/>
                  <a:latin typeface="Aptos Black" panose="020F0502020204030204" pitchFamily="34" charset="0"/>
                  <a:ea typeface="+mn-ea"/>
                  <a:cs typeface="+mn-cs"/>
                </a:rPr>
                <a:t>September</a:t>
              </a:r>
              <a:r>
                <a:rPr kumimoji="0" lang="mi-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 2024</a:t>
              </a:r>
              <a:endParaRPr kumimoji="0" lang="en-NZ" sz="1400" b="1"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endParaRPr>
            </a:p>
          </p:txBody>
        </p:sp>
      </p:grpSp>
      <p:sp>
        <p:nvSpPr>
          <p:cNvPr id="2" name="TextBox 1">
            <a:extLst>
              <a:ext uri="{FF2B5EF4-FFF2-40B4-BE49-F238E27FC236}">
                <a16:creationId xmlns:a16="http://schemas.microsoft.com/office/drawing/2014/main" id="{B075B67B-A456-D892-D22A-C73182CAABE9}"/>
              </a:ext>
            </a:extLst>
          </p:cNvPr>
          <p:cNvSpPr txBox="1"/>
          <p:nvPr/>
        </p:nvSpPr>
        <p:spPr>
          <a:xfrm>
            <a:off x="1261783" y="1798352"/>
            <a:ext cx="10723833" cy="1938992"/>
          </a:xfrm>
          <a:prstGeom prst="rect">
            <a:avLst/>
          </a:prstGeom>
          <a:noFill/>
        </p:spPr>
        <p:txBody>
          <a:bodyPr wrap="none" rtlCol="0">
            <a:spAutoFit/>
          </a:bodyPr>
          <a:lstStyle/>
          <a:p>
            <a:r>
              <a:rPr lang="mi-NZ" sz="6000" b="1" dirty="0">
                <a:solidFill>
                  <a:schemeClr val="bg1"/>
                </a:solidFill>
                <a:latin typeface="Aptos Black" panose="020F0502020204030204" pitchFamily="34" charset="0"/>
              </a:rPr>
              <a:t>Timeline Milestones </a:t>
            </a:r>
          </a:p>
          <a:p>
            <a:r>
              <a:rPr lang="mi-NZ" sz="6000" b="1" dirty="0">
                <a:solidFill>
                  <a:schemeClr val="bg1"/>
                </a:solidFill>
                <a:latin typeface="Aptos Black" panose="020F0502020204030204" pitchFamily="34" charset="0"/>
              </a:rPr>
              <a:t>(IOC Circular Letter No 2999)</a:t>
            </a:r>
          </a:p>
        </p:txBody>
      </p:sp>
    </p:spTree>
    <p:extLst>
      <p:ext uri="{BB962C8B-B14F-4D97-AF65-F5344CB8AC3E}">
        <p14:creationId xmlns:p14="http://schemas.microsoft.com/office/powerpoint/2010/main" val="378956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158787" y="43610"/>
            <a:ext cx="11947451" cy="584775"/>
          </a:xfrm>
          <a:prstGeom prst="rect">
            <a:avLst/>
          </a:prstGeom>
          <a:noFill/>
        </p:spPr>
        <p:txBody>
          <a:bodyPr wrap="square" rtlCol="0">
            <a:spAutoFit/>
          </a:bodyPr>
          <a:lstStyle/>
          <a:p>
            <a:r>
              <a:rPr lang="mi-NZ" sz="3200" dirty="0">
                <a:solidFill>
                  <a:srgbClr val="0961A9"/>
                </a:solidFill>
                <a:latin typeface="Aptos ExtraBold" panose="020B0004020202020204" pitchFamily="34" charset="0"/>
              </a:rPr>
              <a:t>Timeline Milestones </a:t>
            </a:r>
            <a:r>
              <a:rPr lang="pt-BR" sz="3200" dirty="0" smtClean="0">
                <a:solidFill>
                  <a:srgbClr val="0961A9"/>
                </a:solidFill>
                <a:latin typeface="Aptos ExtraBold" panose="020B0004020202020204" pitchFamily="34" charset="0"/>
              </a:rPr>
              <a:t>(1)</a:t>
            </a:r>
            <a:endParaRPr lang="en-NZ" sz="3200" dirty="0">
              <a:solidFill>
                <a:srgbClr val="0961A9"/>
              </a:solidFill>
              <a:latin typeface="Aptos ExtraBold" panose="020B0004020202020204" pitchFamily="34" charset="0"/>
            </a:endParaRPr>
          </a:p>
        </p:txBody>
      </p:sp>
      <p:sp>
        <p:nvSpPr>
          <p:cNvPr id="9" name="TextBox 8">
            <a:extLst>
              <a:ext uri="{FF2B5EF4-FFF2-40B4-BE49-F238E27FC236}">
                <a16:creationId xmlns:a16="http://schemas.microsoft.com/office/drawing/2014/main" id="{10E1C562-4BCD-F731-F343-0641111C7EC9}"/>
              </a:ext>
            </a:extLst>
          </p:cNvPr>
          <p:cNvSpPr txBox="1"/>
          <p:nvPr/>
        </p:nvSpPr>
        <p:spPr>
          <a:xfrm>
            <a:off x="272445" y="905878"/>
            <a:ext cx="11440632" cy="1015663"/>
          </a:xfrm>
          <a:prstGeom prst="rect">
            <a:avLst/>
          </a:prstGeom>
          <a:noFill/>
        </p:spPr>
        <p:txBody>
          <a:bodyPr wrap="square" rtlCol="0">
            <a:spAutoFit/>
          </a:bodyPr>
          <a:lstStyle/>
          <a:p>
            <a:pPr algn="r"/>
            <a:endParaRPr lang="en-NZ" sz="2000" dirty="0">
              <a:latin typeface="Aptos" panose="020B0004020202020204" pitchFamily="34" charset="0"/>
            </a:endParaRPr>
          </a:p>
          <a:p>
            <a:pPr algn="r"/>
            <a:endParaRPr lang="en-NZ" sz="2000" dirty="0">
              <a:latin typeface="Aptos" panose="020B0004020202020204" pitchFamily="34" charset="0"/>
            </a:endParaRPr>
          </a:p>
          <a:p>
            <a:pPr algn="r"/>
            <a:r>
              <a:rPr lang="en-NZ" sz="2000" i="1" dirty="0">
                <a:latin typeface="Aptos" panose="020B0004020202020204" pitchFamily="34" charset="0"/>
              </a:rPr>
              <a:t>. </a:t>
            </a:r>
          </a:p>
        </p:txBody>
      </p:sp>
      <p:graphicFrame>
        <p:nvGraphicFramePr>
          <p:cNvPr id="2" name="Content Placeholder 3">
            <a:extLst>
              <a:ext uri="{FF2B5EF4-FFF2-40B4-BE49-F238E27FC236}">
                <a16:creationId xmlns:a16="http://schemas.microsoft.com/office/drawing/2014/main" id="{2B95A72F-95CF-73C7-74C6-F6796067929A}"/>
              </a:ext>
            </a:extLst>
          </p:cNvPr>
          <p:cNvGraphicFramePr>
            <a:graphicFrameLocks/>
          </p:cNvGraphicFramePr>
          <p:nvPr>
            <p:extLst>
              <p:ext uri="{D42A27DB-BD31-4B8C-83A1-F6EECF244321}">
                <p14:modId xmlns:p14="http://schemas.microsoft.com/office/powerpoint/2010/main" val="4220672780"/>
              </p:ext>
            </p:extLst>
          </p:nvPr>
        </p:nvGraphicFramePr>
        <p:xfrm>
          <a:off x="383664" y="661427"/>
          <a:ext cx="11329413" cy="5549540"/>
        </p:xfrm>
        <a:graphic>
          <a:graphicData uri="http://schemas.openxmlformats.org/drawingml/2006/table">
            <a:tbl>
              <a:tblPr firstRow="1" bandRow="1">
                <a:tableStyleId>{5C22544A-7EE6-4342-B048-85BDC9FD1C3A}</a:tableStyleId>
              </a:tblPr>
              <a:tblGrid>
                <a:gridCol w="3839142">
                  <a:extLst>
                    <a:ext uri="{9D8B030D-6E8A-4147-A177-3AD203B41FA5}">
                      <a16:colId xmlns:a16="http://schemas.microsoft.com/office/drawing/2014/main" val="3110386517"/>
                    </a:ext>
                  </a:extLst>
                </a:gridCol>
                <a:gridCol w="7490271">
                  <a:extLst>
                    <a:ext uri="{9D8B030D-6E8A-4147-A177-3AD203B41FA5}">
                      <a16:colId xmlns:a16="http://schemas.microsoft.com/office/drawing/2014/main" val="3988292450"/>
                    </a:ext>
                  </a:extLst>
                </a:gridCol>
              </a:tblGrid>
              <a:tr h="497462">
                <a:tc gridSpan="2">
                  <a:txBody>
                    <a:bodyPr/>
                    <a:lstStyle/>
                    <a:p>
                      <a:pPr algn="l"/>
                      <a:r>
                        <a:rPr lang="es-MX" sz="2400" dirty="0">
                          <a:solidFill>
                            <a:schemeClr val="bg1"/>
                          </a:solidFill>
                        </a:rPr>
                        <a:t>KEY DATES</a:t>
                      </a:r>
                      <a:endParaRPr lang="es-CL" sz="2400" dirty="0">
                        <a:solidFill>
                          <a:schemeClr val="bg1"/>
                        </a:solidFill>
                      </a:endParaRPr>
                    </a:p>
                  </a:txBody>
                  <a:tcPr/>
                </a:tc>
                <a:tc hMerge="1">
                  <a:txBody>
                    <a:bodyPr/>
                    <a:lstStyle/>
                    <a:p>
                      <a:endParaRPr lang="es-CL" dirty="0"/>
                    </a:p>
                  </a:txBody>
                  <a:tcPr/>
                </a:tc>
                <a:extLst>
                  <a:ext uri="{0D108BD9-81ED-4DB2-BD59-A6C34878D82A}">
                    <a16:rowId xmlns:a16="http://schemas.microsoft.com/office/drawing/2014/main" val="1386647604"/>
                  </a:ext>
                </a:extLst>
              </a:tr>
              <a:tr h="787648">
                <a:tc>
                  <a:txBody>
                    <a:bodyPr/>
                    <a:lstStyle/>
                    <a:p>
                      <a:pPr algn="l"/>
                      <a:r>
                        <a:rPr lang="es-CL" sz="2000" dirty="0">
                          <a:latin typeface="Arial" panose="020B0604020202020204" pitchFamily="34" charset="0"/>
                          <a:cs typeface="Arial" panose="020B0604020202020204" pitchFamily="34" charset="0"/>
                        </a:rPr>
                        <a:t>31 August 2024</a:t>
                      </a: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Deadline for PTWS Regional Working Groups to inform TSPs if products needed, copied to ITIC</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0018494"/>
                  </a:ext>
                </a:extLst>
              </a:tr>
              <a:tr h="787648">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1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September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 30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PacWave24 Member State national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8149511"/>
                  </a:ext>
                </a:extLst>
              </a:tr>
              <a:tr h="787648">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2 weeks before Regional Exercise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5 Nov.</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s-CL" sz="2000" dirty="0">
                        <a:latin typeface="Arial" panose="020B0604020202020204" pitchFamily="34" charset="0"/>
                        <a:cs typeface="Arial" panose="020B0604020202020204" pitchFamily="34" charset="0"/>
                      </a:endParaRP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TSP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products</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available</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on</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regional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exercise</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webpage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9745100"/>
                  </a:ext>
                </a:extLst>
              </a:tr>
              <a:tr h="497635">
                <a:tc>
                  <a:txBody>
                    <a:bodyPr/>
                    <a:lstStyle/>
                    <a:p>
                      <a:pPr algn="l"/>
                      <a:r>
                        <a:rPr lang="nb-NO" sz="2000" b="0" i="0" u="none" strike="noStrike" kern="1200" baseline="0" dirty="0">
                          <a:solidFill>
                            <a:schemeClr val="dk1"/>
                          </a:solidFill>
                          <a:latin typeface="Arial" panose="020B0604020202020204" pitchFamily="34" charset="0"/>
                          <a:ea typeface="+mn-ea"/>
                          <a:cs typeface="Arial" panose="020B0604020202020204" pitchFamily="34" charset="0"/>
                        </a:rPr>
                        <a:t>5 November 2024 (0000 UTC)</a:t>
                      </a:r>
                      <a:endParaRPr lang="es-CL" sz="2000" dirty="0">
                        <a:latin typeface="Arial" panose="020B0604020202020204" pitchFamily="34" charset="0"/>
                        <a:cs typeface="Arial" panose="020B0604020202020204" pitchFamily="34" charset="0"/>
                      </a:endParaRP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Live TSP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Communications</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Test</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1575861"/>
                  </a:ext>
                </a:extLst>
              </a:tr>
              <a:tr h="870904">
                <a:tc>
                  <a:txBody>
                    <a:bodyPr/>
                    <a:lstStyle/>
                    <a:p>
                      <a:pPr algn="l"/>
                      <a:r>
                        <a:rPr lang="nb-NO" sz="2000" b="0" i="0" u="none" strike="noStrike" kern="1200" baseline="0" dirty="0">
                          <a:solidFill>
                            <a:schemeClr val="dk1"/>
                          </a:solidFill>
                          <a:latin typeface="Arial" panose="020B0604020202020204" pitchFamily="34" charset="0"/>
                          <a:ea typeface="+mn-ea"/>
                          <a:cs typeface="Arial" panose="020B0604020202020204" pitchFamily="34" charset="0"/>
                        </a:rPr>
                        <a:t>5 November 2024 (0100 UTC)</a:t>
                      </a:r>
                      <a:endParaRPr lang="es-CL" sz="2000" dirty="0">
                        <a:latin typeface="Arial" panose="020B0604020202020204" pitchFamily="34" charset="0"/>
                        <a:cs typeface="Arial" panose="020B0604020202020204" pitchFamily="34" charset="0"/>
                      </a:endParaRPr>
                    </a:p>
                  </a:txBody>
                  <a:tcPr/>
                </a:tc>
                <a:tc>
                  <a:txBody>
                    <a:bodyPr/>
                    <a:lstStyle/>
                    <a:p>
                      <a:pPr algn="l"/>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Live NAVAREA Coordinators Communication Test from PTWC through concerned NTWC</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2356643"/>
                  </a:ext>
                </a:extLst>
              </a:tr>
              <a:tr h="497635">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4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2024</a:t>
                      </a:r>
                    </a:p>
                  </a:txBody>
                  <a:tcPr/>
                </a:tc>
                <a:tc>
                  <a:txBody>
                    <a:bodyPr/>
                    <a:lstStyle/>
                    <a:p>
                      <a:pPr algn="l"/>
                      <a:r>
                        <a:rPr lang="es-CL" sz="2400" b="0" i="0" u="none" strike="noStrike" kern="1200" baseline="0" dirty="0" smtClean="0">
                          <a:solidFill>
                            <a:schemeClr val="dk1"/>
                          </a:solidFill>
                          <a:latin typeface="Arial" panose="020B0604020202020204" pitchFamily="34" charset="0"/>
                          <a:ea typeface="+mn-ea"/>
                          <a:cs typeface="Arial" panose="020B0604020202020204" pitchFamily="34" charset="0"/>
                        </a:rPr>
                        <a:t>Pacific Island Countries and Teritories </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Regional Exercise</a:t>
                      </a:r>
                    </a:p>
                  </a:txBody>
                  <a:tcPr/>
                </a:tc>
                <a:extLst>
                  <a:ext uri="{0D108BD9-81ED-4DB2-BD59-A6C34878D82A}">
                    <a16:rowId xmlns:a16="http://schemas.microsoft.com/office/drawing/2014/main" val="310768303"/>
                  </a:ext>
                </a:extLst>
              </a:tr>
              <a:tr h="497635">
                <a:tc>
                  <a:txBody>
                    <a:bodyPr/>
                    <a:lstStyle/>
                    <a:p>
                      <a:pPr marL="0" algn="l" defTabSz="914400" rtl="0" eaLnBrk="1" latinLnBrk="0" hangingPunct="1"/>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21 </a:t>
                      </a:r>
                      <a:r>
                        <a:rPr lang="es-MX" sz="24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s-MX" sz="2400" b="0" i="0" u="none" strike="noStrike" kern="1200" baseline="0" dirty="0" smtClean="0">
                          <a:solidFill>
                            <a:schemeClr val="dk1"/>
                          </a:solidFill>
                          <a:latin typeface="Arial" panose="020B0604020202020204" pitchFamily="34" charset="0"/>
                          <a:ea typeface="+mn-ea"/>
                          <a:cs typeface="Arial" panose="020B0604020202020204" pitchFamily="34" charset="0"/>
                        </a:rPr>
                        <a:t>South East Pacific </a:t>
                      </a:r>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Regional Exercise </a:t>
                      </a:r>
                      <a:endParaRPr lang="es-CL" sz="2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25292615"/>
                  </a:ext>
                </a:extLst>
              </a:tr>
            </a:tbl>
          </a:graphicData>
        </a:graphic>
      </p:graphicFrame>
    </p:spTree>
    <p:extLst>
      <p:ext uri="{BB962C8B-B14F-4D97-AF65-F5344CB8AC3E}">
        <p14:creationId xmlns:p14="http://schemas.microsoft.com/office/powerpoint/2010/main" val="94241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3019CA1-CF4F-AC99-6D2D-856E7A026244}"/>
              </a:ext>
            </a:extLst>
          </p:cNvPr>
          <p:cNvGraphicFramePr>
            <a:graphicFrameLocks noGrp="1"/>
          </p:cNvGraphicFramePr>
          <p:nvPr>
            <p:extLst>
              <p:ext uri="{D42A27DB-BD31-4B8C-83A1-F6EECF244321}">
                <p14:modId xmlns:p14="http://schemas.microsoft.com/office/powerpoint/2010/main" val="222288331"/>
              </p:ext>
            </p:extLst>
          </p:nvPr>
        </p:nvGraphicFramePr>
        <p:xfrm>
          <a:off x="369809" y="822168"/>
          <a:ext cx="11240299" cy="5151980"/>
        </p:xfrm>
        <a:graphic>
          <a:graphicData uri="http://schemas.openxmlformats.org/drawingml/2006/table">
            <a:tbl>
              <a:tblPr firstRow="1" bandRow="1">
                <a:tableStyleId>{5C22544A-7EE6-4342-B048-85BDC9FD1C3A}</a:tableStyleId>
              </a:tblPr>
              <a:tblGrid>
                <a:gridCol w="3412482">
                  <a:extLst>
                    <a:ext uri="{9D8B030D-6E8A-4147-A177-3AD203B41FA5}">
                      <a16:colId xmlns:a16="http://schemas.microsoft.com/office/drawing/2014/main" val="2007300340"/>
                    </a:ext>
                  </a:extLst>
                </a:gridCol>
                <a:gridCol w="7827817">
                  <a:extLst>
                    <a:ext uri="{9D8B030D-6E8A-4147-A177-3AD203B41FA5}">
                      <a16:colId xmlns:a16="http://schemas.microsoft.com/office/drawing/2014/main" val="660754895"/>
                    </a:ext>
                  </a:extLst>
                </a:gridCol>
              </a:tblGrid>
              <a:tr h="448706">
                <a:tc gridSpan="2">
                  <a:txBody>
                    <a:bodyPr/>
                    <a:lstStyle/>
                    <a:p>
                      <a:pPr marL="0" marR="0" lvl="0" indent="0" algn="l" defTabSz="454685" rtl="0" eaLnBrk="1" fontAlgn="auto" latinLnBrk="0" hangingPunct="1">
                        <a:lnSpc>
                          <a:spcPct val="100000"/>
                        </a:lnSpc>
                        <a:spcBef>
                          <a:spcPts val="0"/>
                        </a:spcBef>
                        <a:spcAft>
                          <a:spcPts val="0"/>
                        </a:spcAft>
                        <a:buClrTx/>
                        <a:buSzTx/>
                        <a:buFontTx/>
                        <a:buNone/>
                        <a:tabLst/>
                        <a:defRPr/>
                      </a:pPr>
                      <a:r>
                        <a:rPr lang="es-MX" sz="2400" dirty="0">
                          <a:solidFill>
                            <a:schemeClr val="bg1"/>
                          </a:solidFill>
                        </a:rPr>
                        <a:t>KEY DATES</a:t>
                      </a:r>
                      <a:endParaRPr lang="es-CL" sz="2400" dirty="0">
                        <a:solidFill>
                          <a:schemeClr val="bg1"/>
                        </a:solidFill>
                      </a:endParaRPr>
                    </a:p>
                  </a:txBody>
                  <a:tcPr/>
                </a:tc>
                <a:tc hMerge="1">
                  <a:txBody>
                    <a:bodyPr/>
                    <a:lstStyle/>
                    <a:p>
                      <a:endParaRPr lang="es-CL" sz="1600" dirty="0"/>
                    </a:p>
                  </a:txBody>
                  <a:tcPr/>
                </a:tc>
                <a:extLst>
                  <a:ext uri="{0D108BD9-81ED-4DB2-BD59-A6C34878D82A}">
                    <a16:rowId xmlns:a16="http://schemas.microsoft.com/office/drawing/2014/main" val="3205723193"/>
                  </a:ext>
                </a:extLst>
              </a:tr>
              <a:tr h="1884567">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15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December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dirty="0">
                          <a:latin typeface="Arial" panose="020B0604020202020204" pitchFamily="34" charset="0"/>
                          <a:cs typeface="Arial" panose="020B0604020202020204" pitchFamily="34" charset="0"/>
                        </a:rPr>
                        <a:t>Deadline for Member States to complete and submit online PacWave24 Post-Exercise Evaluation Surveys for:</a:t>
                      </a:r>
                    </a:p>
                    <a:p>
                      <a:pPr algn="l"/>
                      <a:r>
                        <a:rPr lang="en-US" sz="2000" dirty="0">
                          <a:latin typeface="Arial" panose="020B0604020202020204" pitchFamily="34" charset="0"/>
                          <a:cs typeface="Arial" panose="020B0604020202020204" pitchFamily="34" charset="0"/>
                        </a:rPr>
                        <a:t>• Live TSP Communication Test</a:t>
                      </a:r>
                    </a:p>
                    <a:p>
                      <a:pPr algn="l"/>
                      <a:r>
                        <a:rPr lang="en-US" sz="2000" dirty="0">
                          <a:latin typeface="Arial" panose="020B0604020202020204" pitchFamily="34" charset="0"/>
                          <a:cs typeface="Arial" panose="020B0604020202020204" pitchFamily="34" charset="0"/>
                        </a:rPr>
                        <a:t>•Live NAVAREA Coordinators Communication Test</a:t>
                      </a:r>
                    </a:p>
                    <a:p>
                      <a:pPr algn="l"/>
                      <a:r>
                        <a:rPr lang="en-US" sz="2000" dirty="0">
                          <a:latin typeface="Arial" panose="020B0604020202020204" pitchFamily="34" charset="0"/>
                          <a:cs typeface="Arial" panose="020B0604020202020204" pitchFamily="34" charset="0"/>
                        </a:rPr>
                        <a:t>•National Exercise</a:t>
                      </a:r>
                    </a:p>
                    <a:p>
                      <a:pPr algn="l"/>
                      <a:r>
                        <a:rPr lang="en-US" sz="2000" dirty="0">
                          <a:latin typeface="Arial" panose="020B0604020202020204" pitchFamily="34" charset="0"/>
                          <a:cs typeface="Arial" panose="020B0604020202020204" pitchFamily="34" charset="0"/>
                        </a:rPr>
                        <a:t>•Regional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9558899"/>
                  </a:ext>
                </a:extLst>
              </a:tr>
              <a:tr h="1086346">
                <a:tc>
                  <a:txBody>
                    <a:bodyPr/>
                    <a:lstStyle/>
                    <a:p>
                      <a:pPr algn="l"/>
                      <a:r>
                        <a:rPr lang="es-CL" sz="2000" dirty="0">
                          <a:latin typeface="Arial" panose="020B0604020202020204" pitchFamily="34" charset="0"/>
                          <a:cs typeface="Arial" panose="020B0604020202020204" pitchFamily="34" charset="0"/>
                        </a:rPr>
                        <a:t>15 </a:t>
                      </a:r>
                      <a:r>
                        <a:rPr lang="es-CL" sz="2000" dirty="0" err="1">
                          <a:latin typeface="Arial" panose="020B0604020202020204" pitchFamily="34" charset="0"/>
                          <a:cs typeface="Arial" panose="020B0604020202020204" pitchFamily="34" charset="0"/>
                        </a:rPr>
                        <a:t>December</a:t>
                      </a:r>
                      <a:r>
                        <a:rPr lang="es-CL" sz="2000" dirty="0">
                          <a:latin typeface="Arial" panose="020B0604020202020204" pitchFamily="34" charset="0"/>
                          <a:cs typeface="Arial" panose="020B0604020202020204" pitchFamily="34" charset="0"/>
                        </a:rPr>
                        <a:t> 2024</a:t>
                      </a:r>
                    </a:p>
                  </a:txBody>
                  <a:tcPr/>
                </a:tc>
                <a:tc>
                  <a:txBody>
                    <a:bodyPr/>
                    <a:lstStyle/>
                    <a:p>
                      <a:pPr algn="l"/>
                      <a:r>
                        <a:rPr lang="en-US" sz="2000" dirty="0">
                          <a:latin typeface="Arial" panose="020B0604020202020204" pitchFamily="34" charset="0"/>
                          <a:cs typeface="Arial" panose="020B0604020202020204" pitchFamily="34" charset="0"/>
                        </a:rPr>
                        <a:t>Deadline for Submission of Regional Exercise Reports.</a:t>
                      </a:r>
                    </a:p>
                    <a:p>
                      <a:pPr algn="l"/>
                      <a:r>
                        <a:rPr lang="en-US" sz="2000" dirty="0">
                          <a:latin typeface="Arial" panose="020B0604020202020204" pitchFamily="34" charset="0"/>
                          <a:cs typeface="Arial" panose="020B0604020202020204" pitchFamily="34" charset="0"/>
                        </a:rPr>
                        <a:t>•PICT Regional Exercise</a:t>
                      </a:r>
                    </a:p>
                    <a:p>
                      <a:pPr algn="l"/>
                      <a:r>
                        <a:rPr lang="en-US" sz="2000" dirty="0">
                          <a:latin typeface="Arial" panose="020B0604020202020204" pitchFamily="34" charset="0"/>
                          <a:cs typeface="Arial" panose="020B0604020202020204" pitchFamily="34" charset="0"/>
                        </a:rPr>
                        <a:t>•SEP Regional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49304"/>
                  </a:ext>
                </a:extLst>
              </a:tr>
              <a:tr h="987154">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10 days prior to ICG/PTWS-XXXI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April 2025)</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Draft PacWave24 Summary Report shared with Member States</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8046768"/>
                  </a:ext>
                </a:extLst>
              </a:tr>
              <a:tr h="688017">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30 June 2025</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dirty="0">
                          <a:latin typeface="Arial" panose="020B0604020202020204" pitchFamily="34" charset="0"/>
                          <a:cs typeface="Arial" panose="020B0604020202020204" pitchFamily="34" charset="0"/>
                        </a:rPr>
                        <a:t>Final PacWave24 Summary Report published and posted at http://www.pacwave.info/</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9620141"/>
                  </a:ext>
                </a:extLst>
              </a:tr>
            </a:tbl>
          </a:graphicData>
        </a:graphic>
      </p:graphicFrame>
      <p:sp>
        <p:nvSpPr>
          <p:cNvPr id="10" name="TextBox 6">
            <a:extLst>
              <a:ext uri="{FF2B5EF4-FFF2-40B4-BE49-F238E27FC236}">
                <a16:creationId xmlns:a16="http://schemas.microsoft.com/office/drawing/2014/main" id="{50BDBC2B-93FB-1618-E184-DD580F751114}"/>
              </a:ext>
            </a:extLst>
          </p:cNvPr>
          <p:cNvSpPr txBox="1"/>
          <p:nvPr/>
        </p:nvSpPr>
        <p:spPr>
          <a:xfrm>
            <a:off x="244549" y="134085"/>
            <a:ext cx="11947451" cy="584775"/>
          </a:xfrm>
          <a:prstGeom prst="rect">
            <a:avLst/>
          </a:prstGeom>
          <a:noFill/>
        </p:spPr>
        <p:txBody>
          <a:bodyPr wrap="square" rtlCol="0">
            <a:spAutoFit/>
          </a:bodyPr>
          <a:lstStyle/>
          <a:p>
            <a:r>
              <a:rPr lang="mi-NZ" sz="3200" dirty="0">
                <a:solidFill>
                  <a:srgbClr val="0961A9"/>
                </a:solidFill>
                <a:latin typeface="Aptos ExtraBold" panose="020B0004020202020204" pitchFamily="34" charset="0"/>
              </a:rPr>
              <a:t>Timeline Milestones </a:t>
            </a:r>
            <a:r>
              <a:rPr lang="pt-BR" sz="3200" dirty="0" smtClean="0">
                <a:solidFill>
                  <a:srgbClr val="0961A9"/>
                </a:solidFill>
                <a:latin typeface="Aptos ExtraBold" panose="020B0004020202020204" pitchFamily="34" charset="0"/>
              </a:rPr>
              <a:t>(2)</a:t>
            </a:r>
            <a:endParaRPr lang="en-NZ" sz="3200" dirty="0">
              <a:solidFill>
                <a:srgbClr val="0961A9"/>
              </a:solidFill>
              <a:latin typeface="Aptos ExtraBold" panose="020B0004020202020204" pitchFamily="34" charset="0"/>
            </a:endParaRPr>
          </a:p>
        </p:txBody>
      </p:sp>
    </p:spTree>
    <p:extLst>
      <p:ext uri="{BB962C8B-B14F-4D97-AF65-F5344CB8AC3E}">
        <p14:creationId xmlns:p14="http://schemas.microsoft.com/office/powerpoint/2010/main" val="244469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3AA867B-115E-5FC1-F0E1-6B3A44124464}"/>
              </a:ext>
            </a:extLst>
          </p:cNvPr>
          <p:cNvGrpSpPr/>
          <p:nvPr/>
        </p:nvGrpSpPr>
        <p:grpSpPr>
          <a:xfrm>
            <a:off x="-65568" y="0"/>
            <a:ext cx="12323135" cy="7474688"/>
            <a:chOff x="0" y="0"/>
            <a:chExt cx="12323135" cy="307777"/>
          </a:xfrm>
        </p:grpSpPr>
        <p:sp>
          <p:nvSpPr>
            <p:cNvPr id="11" name="Rectangle 10">
              <a:extLst>
                <a:ext uri="{FF2B5EF4-FFF2-40B4-BE49-F238E27FC236}">
                  <a16:creationId xmlns:a16="http://schemas.microsoft.com/office/drawing/2014/main" id="{BE36272F-772F-2713-5943-B56F7580B176}"/>
                </a:ext>
              </a:extLst>
            </p:cNvPr>
            <p:cNvSpPr/>
            <p:nvPr/>
          </p:nvSpPr>
          <p:spPr>
            <a:xfrm>
              <a:off x="0" y="0"/>
              <a:ext cx="12323135" cy="307777"/>
            </a:xfrm>
            <a:prstGeom prst="rect">
              <a:avLst/>
            </a:prstGeom>
            <a:solidFill>
              <a:srgbClr val="0961A9"/>
            </a:solidFill>
            <a:ln>
              <a:solidFill>
                <a:srgbClr val="096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A69F35E7-2314-3811-2B8B-CBA3623C0812}"/>
                </a:ext>
              </a:extLst>
            </p:cNvPr>
            <p:cNvSpPr txBox="1"/>
            <p:nvPr/>
          </p:nvSpPr>
          <p:spPr>
            <a:xfrm>
              <a:off x="7446917" y="0"/>
              <a:ext cx="4745082" cy="12673"/>
            </a:xfrm>
            <a:prstGeom prst="rect">
              <a:avLst/>
            </a:prstGeom>
            <a:noFill/>
          </p:spPr>
          <p:txBody>
            <a:bodyPr wrap="none" rtlCol="0">
              <a:spAutoFit/>
            </a:bodyPr>
            <a:lstStyle/>
            <a:p>
              <a:pPr algn="r"/>
              <a:r>
                <a:rPr lang="mi-NZ" sz="1400" b="1" dirty="0">
                  <a:solidFill>
                    <a:schemeClr val="bg1"/>
                  </a:solidFill>
                  <a:latin typeface="Aptos Black" panose="020F0502020204030204" pitchFamily="34" charset="0"/>
                </a:rPr>
                <a:t>ICG/PTWS WG3 Task Team on Tsunami Ready July 2024</a:t>
              </a:r>
              <a:endParaRPr lang="en-NZ" sz="1400" b="1" dirty="0">
                <a:solidFill>
                  <a:schemeClr val="bg1"/>
                </a:solidFill>
                <a:latin typeface="Aptos Black" panose="020F0502020204030204" pitchFamily="34" charset="0"/>
              </a:endParaRPr>
            </a:p>
          </p:txBody>
        </p:sp>
      </p:grpSp>
      <p:sp>
        <p:nvSpPr>
          <p:cNvPr id="2" name="TextBox 1">
            <a:extLst>
              <a:ext uri="{FF2B5EF4-FFF2-40B4-BE49-F238E27FC236}">
                <a16:creationId xmlns:a16="http://schemas.microsoft.com/office/drawing/2014/main" id="{B075B67B-A456-D892-D22A-C73182CAABE9}"/>
              </a:ext>
            </a:extLst>
          </p:cNvPr>
          <p:cNvSpPr txBox="1"/>
          <p:nvPr/>
        </p:nvSpPr>
        <p:spPr>
          <a:xfrm>
            <a:off x="1495179" y="2367738"/>
            <a:ext cx="9709646" cy="1938992"/>
          </a:xfrm>
          <a:prstGeom prst="rect">
            <a:avLst/>
          </a:prstGeom>
          <a:noFill/>
        </p:spPr>
        <p:txBody>
          <a:bodyPr wrap="none" rtlCol="0">
            <a:spAutoFit/>
          </a:bodyPr>
          <a:lstStyle/>
          <a:p>
            <a:r>
              <a:rPr lang="en-NZ" sz="6000" b="1" dirty="0">
                <a:solidFill>
                  <a:schemeClr val="bg1"/>
                </a:solidFill>
                <a:latin typeface="Aptos Black" panose="020F0502020204030204" pitchFamily="34" charset="0"/>
              </a:rPr>
              <a:t>PacWave24 Post-Exercise </a:t>
            </a:r>
          </a:p>
          <a:p>
            <a:r>
              <a:rPr lang="en-NZ" sz="6000" b="1" dirty="0">
                <a:solidFill>
                  <a:schemeClr val="bg1"/>
                </a:solidFill>
                <a:latin typeface="Aptos Black" panose="020F0502020204030204" pitchFamily="34" charset="0"/>
              </a:rPr>
              <a:t>evaluation form</a:t>
            </a:r>
          </a:p>
        </p:txBody>
      </p:sp>
    </p:spTree>
    <p:extLst>
      <p:ext uri="{BB962C8B-B14F-4D97-AF65-F5344CB8AC3E}">
        <p14:creationId xmlns:p14="http://schemas.microsoft.com/office/powerpoint/2010/main" val="2548268395"/>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4.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2957</TotalTime>
  <Words>632</Words>
  <Application>Microsoft Office PowerPoint</Application>
  <PresentationFormat>ワイド画面</PresentationFormat>
  <Paragraphs>91</Paragraphs>
  <Slides>11</Slides>
  <Notes>11</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11</vt:i4>
      </vt:variant>
    </vt:vector>
  </HeadingPairs>
  <TitlesOfParts>
    <vt:vector size="27" baseType="lpstr">
      <vt:lpstr>Aptos</vt:lpstr>
      <vt:lpstr>Aptos Black</vt:lpstr>
      <vt:lpstr>Aptos ExtraBold</vt:lpstr>
      <vt:lpstr>ＭＳ Ｐゴシック</vt:lpstr>
      <vt:lpstr>Open Sans</vt:lpstr>
      <vt:lpstr>Roboto</vt:lpstr>
      <vt:lpstr>游ゴシック</vt:lpstr>
      <vt:lpstr>游ゴシック Light</vt:lpstr>
      <vt:lpstr>Arial</vt:lpstr>
      <vt:lpstr>Calibri</vt:lpstr>
      <vt:lpstr>Calibri Light</vt:lpstr>
      <vt:lpstr>Wingdings</vt:lpstr>
      <vt:lpstr>9_Custom Design</vt:lpstr>
      <vt:lpstr>1_Office Theme</vt:lpstr>
      <vt:lpstr>10_Custom Design</vt:lpstr>
      <vt:lpstr>2_Office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Nishimae</dc:creator>
  <cp:lastModifiedBy>Nishimae</cp:lastModifiedBy>
  <cp:revision>107</cp:revision>
  <dcterms:created xsi:type="dcterms:W3CDTF">2024-10-28T06:05:53Z</dcterms:created>
  <dcterms:modified xsi:type="dcterms:W3CDTF">2025-02-18T02:11:28Z</dcterms:modified>
</cp:coreProperties>
</file>