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78" r:id="rId4"/>
  </p:sldMasterIdLst>
  <p:notesMasterIdLst>
    <p:notesMasterId r:id="rId20"/>
  </p:notesMasterIdLst>
  <p:sldIdLst>
    <p:sldId id="257" r:id="rId5"/>
    <p:sldId id="271" r:id="rId6"/>
    <p:sldId id="270" r:id="rId7"/>
    <p:sldId id="297" r:id="rId8"/>
    <p:sldId id="290" r:id="rId9"/>
    <p:sldId id="291" r:id="rId10"/>
    <p:sldId id="292" r:id="rId11"/>
    <p:sldId id="293" r:id="rId12"/>
    <p:sldId id="294" r:id="rId13"/>
    <p:sldId id="296" r:id="rId14"/>
    <p:sldId id="283" r:id="rId15"/>
    <p:sldId id="266" r:id="rId16"/>
    <p:sldId id="275" r:id="rId17"/>
    <p:sldId id="282" r:id="rId18"/>
    <p:sldId id="260"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1" autoAdjust="0"/>
    <p:restoredTop sz="73144" autoAdjust="0"/>
  </p:normalViewPr>
  <p:slideViewPr>
    <p:cSldViewPr snapToGrid="0" showGuides="1">
      <p:cViewPr varScale="1">
        <p:scale>
          <a:sx n="69" d="100"/>
          <a:sy n="69" d="100"/>
        </p:scale>
        <p:origin x="762" y="66"/>
      </p:cViewPr>
      <p:guideLst>
        <p:guide orient="horz" pos="3748"/>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AC9AA-07EC-4BAD-937A-10948168D15E}"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804D8-CED4-41B4-AEA2-B126AD0C1AD9}" type="slidenum">
              <a:rPr kumimoji="1" lang="ja-JP" altLang="en-US" smtClean="0"/>
              <a:t>‹#›</a:t>
            </a:fld>
            <a:endParaRPr kumimoji="1" lang="ja-JP" altLang="en-US"/>
          </a:p>
        </p:txBody>
      </p:sp>
    </p:spTree>
    <p:extLst>
      <p:ext uri="{BB962C8B-B14F-4D97-AF65-F5344CB8AC3E}">
        <p14:creationId xmlns:p14="http://schemas.microsoft.com/office/powerpoint/2010/main" val="3130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091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12</a:t>
            </a:fld>
            <a:endParaRPr kumimoji="1" lang="ja-JP" altLang="en-US"/>
          </a:p>
        </p:txBody>
      </p:sp>
    </p:spTree>
    <p:extLst>
      <p:ext uri="{BB962C8B-B14F-4D97-AF65-F5344CB8AC3E}">
        <p14:creationId xmlns:p14="http://schemas.microsoft.com/office/powerpoint/2010/main" val="360130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15</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3854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t>
            </a:r>
            <a:r>
              <a:rPr lang="en-US" altLang="ja-JP" dirty="0"/>
              <a:t>4:42 pm </a:t>
            </a:r>
            <a:r>
              <a:rPr kumimoji="1" lang="en-US" altLang="ja-JP" dirty="0"/>
              <a:t>on August 8,</a:t>
            </a:r>
            <a:r>
              <a:rPr kumimoji="1" lang="en-US" altLang="ja-JP" baseline="0" dirty="0"/>
              <a:t> the earthquake with a moment magnitude of 7.1 occurred in the </a:t>
            </a:r>
            <a:r>
              <a:rPr kumimoji="1" lang="en-US" altLang="ja-JP" baseline="0" dirty="0" err="1"/>
              <a:t>Hyuganada</a:t>
            </a:r>
            <a:r>
              <a:rPr kumimoji="1" lang="en-US" altLang="ja-JP" baseline="0" dirty="0"/>
              <a:t> Sea off Miyazaki in Kyushu.</a:t>
            </a:r>
          </a:p>
          <a:p>
            <a:r>
              <a:rPr kumimoji="1" lang="en-US" altLang="ja-JP" baseline="0" dirty="0"/>
              <a:t>Due to this earthquake, tsunami advisory was issued by JMA.</a:t>
            </a:r>
          </a:p>
          <a:p>
            <a:endParaRPr kumimoji="1" lang="en-US" altLang="ja-JP"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After this earthquake, JMA issued “</a:t>
            </a:r>
            <a:r>
              <a:rPr lang="en-US" altLang="ja-JP" b="1" dirty="0" err="1">
                <a:solidFill>
                  <a:srgbClr val="FF0000"/>
                </a:solidFill>
              </a:rPr>
              <a:t>Nankai</a:t>
            </a:r>
            <a:r>
              <a:rPr lang="en-US" altLang="ja-JP" b="1" dirty="0">
                <a:solidFill>
                  <a:srgbClr val="FF0000"/>
                </a:solidFill>
              </a:rPr>
              <a:t> Trough Earthquake Extra Information (Under Analysis)” </a:t>
            </a:r>
            <a:r>
              <a:rPr lang="en-US" altLang="ja-JP" b="0" dirty="0">
                <a:solidFill>
                  <a:srgbClr val="FF0000"/>
                </a:solidFill>
              </a:rPr>
              <a:t>because this earthquake occurred </a:t>
            </a:r>
            <a:r>
              <a:rPr lang="en-US" altLang="ja-JP" sz="1200" dirty="0">
                <a:latin typeface="Meiryo UI" panose="020B0604030504040204" pitchFamily="50" charset="-128"/>
                <a:ea typeface="Meiryo UI" panose="020B0604030504040204" pitchFamily="50" charset="-128"/>
                <a:cs typeface="Arial" panose="020B0604020202020204" pitchFamily="34" charset="0"/>
              </a:rPr>
              <a:t>in the possible epicenter area for </a:t>
            </a:r>
            <a:r>
              <a:rPr lang="en-US" altLang="ja-JP" sz="1200" dirty="0" err="1">
                <a:latin typeface="Meiryo UI" panose="020B0604030504040204" pitchFamily="50" charset="-128"/>
                <a:ea typeface="Meiryo UI" panose="020B0604030504040204" pitchFamily="50" charset="-128"/>
                <a:cs typeface="Arial" panose="020B0604020202020204" pitchFamily="34" charset="0"/>
              </a:rPr>
              <a:t>Nankai</a:t>
            </a:r>
            <a:r>
              <a:rPr lang="en-US" altLang="ja-JP" sz="1200" dirty="0">
                <a:latin typeface="Meiryo UI" panose="020B0604030504040204" pitchFamily="50" charset="-128"/>
                <a:ea typeface="Meiryo UI" panose="020B0604030504040204" pitchFamily="50" charset="-128"/>
                <a:cs typeface="Arial" panose="020B0604020202020204" pitchFamily="34" charset="0"/>
              </a:rPr>
              <a:t> Trough Earthquake.</a:t>
            </a:r>
            <a:endParaRPr kumimoji="1" lang="ja-JP" altLang="en-US" dirty="0"/>
          </a:p>
        </p:txBody>
      </p:sp>
      <p:sp>
        <p:nvSpPr>
          <p:cNvPr id="4" name="スライド番号プレースホルダー 3"/>
          <p:cNvSpPr>
            <a:spLocks noGrp="1"/>
          </p:cNvSpPr>
          <p:nvPr>
            <p:ph type="sldNum" sz="quarter" idx="10"/>
          </p:nvPr>
        </p:nvSpPr>
        <p:spPr/>
        <p:txBody>
          <a:bodyPr/>
          <a:lstStyle/>
          <a:p>
            <a:fld id="{634624FB-46D8-443E-B7B2-A4FA82E02995}" type="slidenum">
              <a:rPr kumimoji="1" lang="ja-JP" altLang="en-US" smtClean="0"/>
              <a:t>4</a:t>
            </a:fld>
            <a:endParaRPr kumimoji="1" lang="ja-JP" altLang="en-US"/>
          </a:p>
        </p:txBody>
      </p:sp>
    </p:spTree>
    <p:extLst>
      <p:ext uri="{BB962C8B-B14F-4D97-AF65-F5344CB8AC3E}">
        <p14:creationId xmlns:p14="http://schemas.microsoft.com/office/powerpoint/2010/main" val="395442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is located where the Philippine Sea plate </a:t>
            </a:r>
            <a:r>
              <a:rPr kumimoji="1" lang="en-US" altLang="ja-JP" sz="1200" kern="1200" dirty="0" err="1" smtClean="0">
                <a:solidFill>
                  <a:schemeClr val="tx1"/>
                </a:solidFill>
                <a:effectLst/>
                <a:latin typeface="+mn-lt"/>
                <a:ea typeface="+mn-ea"/>
                <a:cs typeface="+mn-cs"/>
              </a:rPr>
              <a:t>subducts</a:t>
            </a:r>
            <a:r>
              <a:rPr kumimoji="1" lang="en-US" altLang="ja-JP" sz="1200" kern="1200" dirty="0" smtClean="0">
                <a:solidFill>
                  <a:schemeClr val="tx1"/>
                </a:solidFill>
                <a:effectLst/>
                <a:latin typeface="+mn-lt"/>
                <a:ea typeface="+mn-ea"/>
                <a:cs typeface="+mn-cs"/>
              </a:rPr>
              <a:t> under the continental plate at the southwest of Japan. Earthquakes occurred in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mainly are the </a:t>
            </a:r>
            <a:r>
              <a:rPr kumimoji="1" lang="en-US" altLang="ja-JP" sz="1200" kern="1200" dirty="0" err="1" smtClean="0">
                <a:solidFill>
                  <a:schemeClr val="tx1"/>
                </a:solidFill>
                <a:effectLst/>
                <a:latin typeface="+mn-lt"/>
                <a:ea typeface="+mn-ea"/>
                <a:cs typeface="+mn-cs"/>
              </a:rPr>
              <a:t>interplate</a:t>
            </a:r>
            <a:r>
              <a:rPr kumimoji="1" lang="en-US" altLang="ja-JP" sz="1200" kern="1200" dirty="0" smtClean="0">
                <a:solidFill>
                  <a:schemeClr val="tx1"/>
                </a:solidFill>
                <a:effectLst/>
                <a:latin typeface="+mn-lt"/>
                <a:ea typeface="+mn-ea"/>
                <a:cs typeface="+mn-cs"/>
              </a:rPr>
              <a:t> earthquake type caused by the subduction of the Philippine Sea Plate under the continental plate.</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Earthquakes occur with a cycle of roughly 100-150 years in the region ranging from Suruga Bay to the </a:t>
            </a:r>
            <a:r>
              <a:rPr kumimoji="1" lang="en-US" altLang="ja-JP" sz="1200" kern="1200" dirty="0" err="1" smtClean="0">
                <a:solidFill>
                  <a:schemeClr val="tx1"/>
                </a:solidFill>
                <a:effectLst/>
                <a:latin typeface="+mn-lt"/>
                <a:ea typeface="+mn-ea"/>
                <a:cs typeface="+mn-cs"/>
              </a:rPr>
              <a:t>Hyuganada</a:t>
            </a:r>
            <a:r>
              <a:rPr kumimoji="1" lang="en-US" altLang="ja-JP" sz="1200" kern="1200" dirty="0" smtClean="0">
                <a:solidFill>
                  <a:schemeClr val="tx1"/>
                </a:solidFill>
                <a:effectLst/>
                <a:latin typeface="+mn-lt"/>
                <a:ea typeface="+mn-ea"/>
                <a:cs typeface="+mn-cs"/>
              </a:rPr>
              <a:t> sea with various repetition intervals and source areas.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About 80 years have passed since the massive 1944 Showa </a:t>
            </a:r>
            <a:r>
              <a:rPr kumimoji="1" lang="en-US" altLang="ja-JP" sz="1200" kern="1200" dirty="0" err="1" smtClean="0">
                <a:solidFill>
                  <a:schemeClr val="tx1"/>
                </a:solidFill>
                <a:effectLst/>
                <a:latin typeface="+mn-lt"/>
                <a:ea typeface="+mn-ea"/>
                <a:cs typeface="+mn-cs"/>
              </a:rPr>
              <a:t>Tonankai</a:t>
            </a:r>
            <a:r>
              <a:rPr kumimoji="1" lang="en-US" altLang="ja-JP" sz="1200" kern="1200" dirty="0" smtClean="0">
                <a:solidFill>
                  <a:schemeClr val="tx1"/>
                </a:solidFill>
                <a:effectLst/>
                <a:latin typeface="+mn-lt"/>
                <a:ea typeface="+mn-ea"/>
                <a:cs typeface="+mn-cs"/>
              </a:rPr>
              <a:t> and 1946 Showa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earthquakes. This suggests that another mega earthquake is imminent.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some cases, multiple earthquakes occur within a certain period, and in others most of the trough can rupture at once.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For example, in 1854, 32 hours after an earthquake occurred on the east side of the plate, another earthquake occurred on the west side. Ninety years later, an earthquake occurred on the east side of the plate, and two years after that on the west side.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5</a:t>
            </a:fld>
            <a:endParaRPr kumimoji="1" lang="ja-JP" altLang="en-US"/>
          </a:p>
        </p:txBody>
      </p:sp>
    </p:spTree>
    <p:extLst>
      <p:ext uri="{BB962C8B-B14F-4D97-AF65-F5344CB8AC3E}">
        <p14:creationId xmlns:p14="http://schemas.microsoft.com/office/powerpoint/2010/main" val="364011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mega-earthquake could cause severe damage over a wide area due to strong shaking and subsequent tsunami.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Strong shaking is estimated to occur over the Main Island, Shikoku Island and Kyusyu Island. Tsunamis exceeding 10 meters in height are estimated to occur over large areas along the Pacific coast.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number of victims in the worst-case scenario is estimated at more than 320,000. The damages by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mega earthquake could be greatly reduced by taking countermeasures in advance, such as preparedness and evacuation.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6</a:t>
            </a:fld>
            <a:endParaRPr kumimoji="1" lang="ja-JP" altLang="en-US"/>
          </a:p>
        </p:txBody>
      </p:sp>
    </p:spTree>
    <p:extLst>
      <p:ext uri="{BB962C8B-B14F-4D97-AF65-F5344CB8AC3E}">
        <p14:creationId xmlns:p14="http://schemas.microsoft.com/office/powerpoint/2010/main" val="336396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JMA monitors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around the clock. In the event of anomalies, JMA convenes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Assessment Committee for discussions on the expected potential for an earthquake and issues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Extra Information” as needed.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Extra Information is that the probability of a mega-earthquake occurring is assessed to be relatively higher than usual. It should be noted that this information does not necessarily mean that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will actually strike.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order to reduce damage, based on a law, the Japanese government has designated areas where earthquake disaster prevention measures should be promoted in preparation for a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7</a:t>
            </a:fld>
            <a:endParaRPr kumimoji="1" lang="ja-JP" altLang="en-US"/>
          </a:p>
        </p:txBody>
      </p:sp>
    </p:spTree>
    <p:extLst>
      <p:ext uri="{BB962C8B-B14F-4D97-AF65-F5344CB8AC3E}">
        <p14:creationId xmlns:p14="http://schemas.microsoft.com/office/powerpoint/2010/main" val="239822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Three cases of anomalous phenomena are assumed, indicating an increased potential for a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first case is the </a:t>
            </a:r>
            <a:r>
              <a:rPr kumimoji="1" lang="en-US" altLang="ja-JP" sz="1200" kern="1200" dirty="0" err="1" smtClean="0">
                <a:solidFill>
                  <a:schemeClr val="tx1"/>
                </a:solidFill>
                <a:effectLst/>
                <a:latin typeface="+mn-lt"/>
                <a:ea typeface="+mn-ea"/>
                <a:cs typeface="+mn-cs"/>
              </a:rPr>
              <a:t>the</a:t>
            </a:r>
            <a:r>
              <a:rPr kumimoji="1" lang="en-US" altLang="ja-JP" sz="1200" kern="1200" dirty="0" smtClean="0">
                <a:solidFill>
                  <a:schemeClr val="tx1"/>
                </a:solidFill>
                <a:effectLst/>
                <a:latin typeface="+mn-lt"/>
                <a:ea typeface="+mn-ea"/>
                <a:cs typeface="+mn-cs"/>
              </a:rPr>
              <a:t> occurrence of the large-scale earthquake with a moment magnitude of 8.0 or higher, with serious damage. This figure shows an example that a magnitude 8-class earthquake occurs on the east side of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Based on the statistics, in this case, the probability of a mega earthquake occurring along the other side of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is considered to be higher than normal.</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second case is the occurrence of the earthquake with a moment magnitude between 7.0 and 8.0.  In this case a magnitude 7-class earthquake occurs along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There is a possibility that this earthquake is a foreshock of the mega earthquake.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third case is unusual slow slip is case. Normally, at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the Philippine Sea plate is </a:t>
            </a:r>
            <a:r>
              <a:rPr kumimoji="1" lang="en-US" altLang="ja-JP" sz="1200" kern="1200" dirty="0" err="1" smtClean="0">
                <a:solidFill>
                  <a:schemeClr val="tx1"/>
                </a:solidFill>
                <a:effectLst/>
                <a:latin typeface="+mn-lt"/>
                <a:ea typeface="+mn-ea"/>
                <a:cs typeface="+mn-cs"/>
              </a:rPr>
              <a:t>subducting</a:t>
            </a:r>
            <a:r>
              <a:rPr kumimoji="1" lang="en-US" altLang="ja-JP" sz="1200" kern="1200" dirty="0" smtClean="0">
                <a:solidFill>
                  <a:schemeClr val="tx1"/>
                </a:solidFill>
                <a:effectLst/>
                <a:latin typeface="+mn-lt"/>
                <a:ea typeface="+mn-ea"/>
                <a:cs typeface="+mn-cs"/>
              </a:rPr>
              <a:t> under the continental plate and the boundary between the two plates is strongly attached. The continental plate is dragged in, and strains build up. Slow slip occurs when strains build up to the limit. It is similar to a mega-earthquake in that the strain exceeds a limit, but the slip on the fault plane in a slow-slip is slow. The JMA monitors slow slip with </a:t>
            </a:r>
            <a:r>
              <a:rPr kumimoji="1" lang="en-US" altLang="ja-JP" sz="1200" kern="1200" dirty="0" err="1" smtClean="0">
                <a:solidFill>
                  <a:schemeClr val="tx1"/>
                </a:solidFill>
                <a:effectLst/>
                <a:latin typeface="+mn-lt"/>
                <a:ea typeface="+mn-ea"/>
                <a:cs typeface="+mn-cs"/>
              </a:rPr>
              <a:t>strainmeters</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8</a:t>
            </a:fld>
            <a:endParaRPr kumimoji="1" lang="ja-JP" altLang="en-US"/>
          </a:p>
        </p:txBody>
      </p:sp>
    </p:spTree>
    <p:extLst>
      <p:ext uri="{BB962C8B-B14F-4D97-AF65-F5344CB8AC3E}">
        <p14:creationId xmlns:p14="http://schemas.microsoft.com/office/powerpoint/2010/main" val="426150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If anomalous phenomena (JMA magnitude 6.8 or higher, or unusual slow slip) observes in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Extra Information (Under Analysis) “is issued.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JMA then holds a meeting of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Assessment Committee to analyze the anomalous phenomena and probability of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The committee is composed of six researchers. In order to use the observation data along the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in the assessment, research institutes in Japan participate in the activities of the committee.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After the Assessment Committee meeting,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Extra Information” with keywords (Megathrust Earthquake Alert, Megathrust Earthquake Attention, and Analysis Complete) is issued.</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On the occasion of Megathrust Earthquake Alert or Megathrust Earthquake Attention, the government calls for special attention to be prepared for an earthquake for at least one week.</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9</a:t>
            </a:fld>
            <a:endParaRPr kumimoji="1" lang="ja-JP" altLang="en-US"/>
          </a:p>
        </p:txBody>
      </p:sp>
    </p:spTree>
    <p:extLst>
      <p:ext uri="{BB962C8B-B14F-4D97-AF65-F5344CB8AC3E}">
        <p14:creationId xmlns:p14="http://schemas.microsoft.com/office/powerpoint/2010/main" val="172321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earthquake in the </a:t>
            </a:r>
            <a:r>
              <a:rPr kumimoji="1" lang="en-US" altLang="ja-JP" sz="1200" kern="1200" dirty="0" err="1" smtClean="0">
                <a:solidFill>
                  <a:schemeClr val="tx1"/>
                </a:solidFill>
                <a:effectLst/>
                <a:latin typeface="+mn-lt"/>
                <a:ea typeface="+mn-ea"/>
                <a:cs typeface="+mn-cs"/>
              </a:rPr>
              <a:t>Hyuganada</a:t>
            </a:r>
            <a:r>
              <a:rPr kumimoji="1" lang="en-US" altLang="ja-JP" sz="1200" kern="1200" dirty="0" smtClean="0">
                <a:solidFill>
                  <a:schemeClr val="tx1"/>
                </a:solidFill>
                <a:effectLst/>
                <a:latin typeface="+mn-lt"/>
                <a:ea typeface="+mn-ea"/>
                <a:cs typeface="+mn-cs"/>
              </a:rPr>
              <a:t> Sea corresponds to the “Case of the occurrence of the earthquake with a moment magnitude between 7.0 and 8.0” because this earthquake had a moment magnitude of 7.0 and occurred in the possible epicenter area for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In this case there is a possibility that this earthquake is a foreshock of the great </a:t>
            </a:r>
            <a:r>
              <a:rPr kumimoji="1" lang="en-US" altLang="ja-JP" sz="1200" kern="1200" dirty="0" err="1" smtClean="0">
                <a:solidFill>
                  <a:schemeClr val="tx1"/>
                </a:solidFill>
                <a:effectLst/>
                <a:latin typeface="+mn-lt"/>
                <a:ea typeface="+mn-ea"/>
                <a:cs typeface="+mn-cs"/>
              </a:rPr>
              <a:t>Nankai</a:t>
            </a:r>
            <a:r>
              <a:rPr kumimoji="1" lang="en-US" altLang="ja-JP" sz="1200" kern="1200" dirty="0" smtClean="0">
                <a:solidFill>
                  <a:schemeClr val="tx1"/>
                </a:solidFill>
                <a:effectLst/>
                <a:latin typeface="+mn-lt"/>
                <a:ea typeface="+mn-ea"/>
                <a:cs typeface="+mn-cs"/>
              </a:rPr>
              <a:t> Trough earthquake. So, the JMA issued the information of Megathrust Earthquake Attention.</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10</a:t>
            </a:fld>
            <a:endParaRPr kumimoji="1" lang="ja-JP" altLang="en-US"/>
          </a:p>
        </p:txBody>
      </p:sp>
    </p:spTree>
    <p:extLst>
      <p:ext uri="{BB962C8B-B14F-4D97-AF65-F5344CB8AC3E}">
        <p14:creationId xmlns:p14="http://schemas.microsoft.com/office/powerpoint/2010/main" val="406770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津波より地震動による被害が大きかった。</a:t>
            </a:r>
            <a:r>
              <a:rPr kumimoji="1" lang="en-US" altLang="ja-JP" dirty="0" smtClean="0"/>
              <a:t>OCHA</a:t>
            </a:r>
            <a:r>
              <a:rPr kumimoji="1" lang="ja-JP" altLang="en-US" dirty="0" smtClean="0"/>
              <a:t>によりまとめられた資料によれば、死者</a:t>
            </a:r>
            <a:r>
              <a:rPr kumimoji="1" lang="en-US" altLang="ja-JP" dirty="0" smtClean="0"/>
              <a:t>14</a:t>
            </a:r>
            <a:r>
              <a:rPr kumimoji="1" lang="ja-JP" altLang="en-US" dirty="0" smtClean="0"/>
              <a:t>名</a:t>
            </a:r>
            <a:endParaRPr kumimoji="1" lang="ja-JP" altLang="en-US" dirty="0"/>
          </a:p>
        </p:txBody>
      </p:sp>
      <p:sp>
        <p:nvSpPr>
          <p:cNvPr id="4" name="スライド番号プレースホルダー 3"/>
          <p:cNvSpPr>
            <a:spLocks noGrp="1"/>
          </p:cNvSpPr>
          <p:nvPr>
            <p:ph type="sldNum" sz="quarter" idx="10"/>
          </p:nvPr>
        </p:nvSpPr>
        <p:spPr/>
        <p:txBody>
          <a:bodyPr/>
          <a:lstStyle/>
          <a:p>
            <a:fld id="{72A804D8-CED4-41B4-AEA2-B126AD0C1AD9}" type="slidenum">
              <a:rPr kumimoji="1" lang="ja-JP" altLang="en-US" smtClean="0"/>
              <a:t>11</a:t>
            </a:fld>
            <a:endParaRPr kumimoji="1" lang="ja-JP" altLang="en-US"/>
          </a:p>
        </p:txBody>
      </p:sp>
    </p:spTree>
    <p:extLst>
      <p:ext uri="{BB962C8B-B14F-4D97-AF65-F5344CB8AC3E}">
        <p14:creationId xmlns:p14="http://schemas.microsoft.com/office/powerpoint/2010/main" val="46556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8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14507465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69686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3437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0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324180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9996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86329914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205408436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3680462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230379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9863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263388892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980607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2099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3253089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16420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6160248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820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905030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12919747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277510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36863542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1.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299166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9774618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435017091"/>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1"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9080311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8" r:id="rId9"/>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emf"/><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4531058" y="5236489"/>
            <a:ext cx="3559175" cy="1655762"/>
          </a:xfrm>
        </p:spPr>
        <p:txBody>
          <a:bodyPr>
            <a:normAutofit/>
          </a:bodyPr>
          <a:lstStyle/>
          <a:p>
            <a:pPr marL="0" indent="0" algn="ctr">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None/>
            </a:pPr>
            <a:r>
              <a:rPr lang="en-US" altLang="ja-JP" sz="2400" dirty="0">
                <a:solidFill>
                  <a:schemeClr val="bg1"/>
                </a:solidFill>
                <a:latin typeface="Arial" panose="020B0604020202020204" pitchFamily="34" charset="0"/>
                <a:cs typeface="Arial" panose="020B0604020202020204" pitchFamily="34" charset="0"/>
              </a:rPr>
              <a:t>ICG/PTWS Chair</a:t>
            </a:r>
          </a:p>
        </p:txBody>
      </p:sp>
      <p:sp>
        <p:nvSpPr>
          <p:cNvPr id="5" name="タイトル 1"/>
          <p:cNvSpPr txBox="1">
            <a:spLocks/>
          </p:cNvSpPr>
          <p:nvPr/>
        </p:nvSpPr>
        <p:spPr>
          <a:xfrm>
            <a:off x="6140116" y="2525387"/>
            <a:ext cx="6051884" cy="1201378"/>
          </a:xfr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p:txBody>
      </p:sp>
      <p:sp>
        <p:nvSpPr>
          <p:cNvPr id="6" name="正方形/長方形 5"/>
          <p:cNvSpPr/>
          <p:nvPr/>
        </p:nvSpPr>
        <p:spPr>
          <a:xfrm>
            <a:off x="6310646" y="2985053"/>
            <a:ext cx="5809467" cy="954107"/>
          </a:xfrm>
          <a:prstGeom prst="rect">
            <a:avLst/>
          </a:prstGeom>
        </p:spPr>
        <p:txBody>
          <a:bodyPr wrap="square">
            <a:spAutoFit/>
          </a:bodyPr>
          <a:lstStyle/>
          <a:p>
            <a:r>
              <a:rPr lang="en-US" altLang="ja-JP" sz="2800" dirty="0">
                <a:solidFill>
                  <a:schemeClr val="bg1"/>
                </a:solidFill>
                <a:latin typeface="Arial" panose="020B0604020202020204" pitchFamily="34" charset="0"/>
                <a:cs typeface="Arial" panose="020B0604020202020204" pitchFamily="34" charset="0"/>
              </a:rPr>
              <a:t>Significant Events from February </a:t>
            </a:r>
            <a:r>
              <a:rPr lang="en-US" altLang="ja-JP" sz="2800" dirty="0" smtClean="0">
                <a:solidFill>
                  <a:schemeClr val="bg1"/>
                </a:solidFill>
                <a:latin typeface="Arial" panose="020B0604020202020204" pitchFamily="34" charset="0"/>
                <a:cs typeface="Arial" panose="020B0604020202020204" pitchFamily="34" charset="0"/>
              </a:rPr>
              <a:t>2024 </a:t>
            </a:r>
            <a:r>
              <a:rPr lang="en-US" altLang="ja-JP" sz="2800" dirty="0">
                <a:solidFill>
                  <a:schemeClr val="bg1"/>
                </a:solidFill>
                <a:latin typeface="Arial" panose="020B0604020202020204" pitchFamily="34" charset="0"/>
                <a:cs typeface="Arial" panose="020B0604020202020204" pitchFamily="34" charset="0"/>
              </a:rPr>
              <a:t>to February </a:t>
            </a:r>
            <a:r>
              <a:rPr lang="en-US" altLang="ja-JP" sz="2800" dirty="0" smtClean="0">
                <a:solidFill>
                  <a:schemeClr val="bg1"/>
                </a:solidFill>
                <a:latin typeface="Arial" panose="020B0604020202020204" pitchFamily="34" charset="0"/>
                <a:cs typeface="Arial" panose="020B0604020202020204" pitchFamily="34" charset="0"/>
              </a:rPr>
              <a:t>2025 </a:t>
            </a:r>
          </a:p>
        </p:txBody>
      </p:sp>
      <p:sp>
        <p:nvSpPr>
          <p:cNvPr id="7" name="テキスト ボックス 6"/>
          <p:cNvSpPr txBox="1"/>
          <p:nvPr/>
        </p:nvSpPr>
        <p:spPr>
          <a:xfrm>
            <a:off x="9025612" y="0"/>
            <a:ext cx="309450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TOWS-WG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18th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Session</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Joint Task </a:t>
            </a:r>
            <a:r>
              <a:rPr lang="en-US" altLang="ja-JP" sz="2000" noProof="0" dirty="0">
                <a:solidFill>
                  <a:prstClr val="white"/>
                </a:solidFill>
                <a:latin typeface="Arial" panose="020B0604020202020204" pitchFamily="34" charset="0"/>
                <a:ea typeface="游ゴシック" panose="020B0400000000000000" pitchFamily="50" charset="-128"/>
                <a:cs typeface="Arial" panose="020B0604020202020204" pitchFamily="34" charset="0"/>
              </a:rPr>
              <a:t>Team </a:t>
            </a: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Meeting</a:t>
            </a:r>
            <a:endPar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20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February 2024</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8918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0909"/>
          <a:stretch/>
        </p:blipFill>
        <p:spPr>
          <a:xfrm>
            <a:off x="401782" y="568035"/>
            <a:ext cx="9144000" cy="6109855"/>
          </a:xfrm>
          <a:prstGeom prst="rect">
            <a:avLst/>
          </a:prstGeom>
        </p:spPr>
      </p:pic>
      <p:sp>
        <p:nvSpPr>
          <p:cNvPr id="3" name="正方形/長方形 2"/>
          <p:cNvSpPr/>
          <p:nvPr/>
        </p:nvSpPr>
        <p:spPr>
          <a:xfrm>
            <a:off x="13854" y="0"/>
            <a:ext cx="9850581" cy="369332"/>
          </a:xfrm>
          <a:prstGeom prst="rect">
            <a:avLst/>
          </a:prstGeom>
        </p:spPr>
        <p:txBody>
          <a:bodyPr wrap="square">
            <a:spAutoFit/>
          </a:bodyPr>
          <a:lstStyle/>
          <a:p>
            <a:r>
              <a:rPr lang="en-US" altLang="ja-JP" dirty="0">
                <a:solidFill>
                  <a:schemeClr val="accent1"/>
                </a:solidFill>
                <a:latin typeface="Arial" panose="020B0604020202020204" pitchFamily="34" charset="0"/>
                <a:cs typeface="Arial" panose="020B0604020202020204" pitchFamily="34" charset="0"/>
              </a:rPr>
              <a:t>“</a:t>
            </a:r>
            <a:r>
              <a:rPr lang="en-US" altLang="ja-JP" dirty="0" err="1">
                <a:solidFill>
                  <a:schemeClr val="accent1"/>
                </a:solidFill>
                <a:latin typeface="Arial" panose="020B0604020202020204" pitchFamily="34" charset="0"/>
                <a:cs typeface="Arial" panose="020B0604020202020204" pitchFamily="34" charset="0"/>
              </a:rPr>
              <a:t>Nankai</a:t>
            </a:r>
            <a:r>
              <a:rPr lang="en-US" altLang="ja-JP" dirty="0">
                <a:solidFill>
                  <a:schemeClr val="accent1"/>
                </a:solidFill>
                <a:latin typeface="Arial" panose="020B0604020202020204" pitchFamily="34" charset="0"/>
                <a:cs typeface="Arial" panose="020B0604020202020204" pitchFamily="34" charset="0"/>
              </a:rPr>
              <a:t> Trough Earthquake Extra Information” for the earthquake occurred in </a:t>
            </a:r>
            <a:r>
              <a:rPr lang="en-US" altLang="ja-JP" dirty="0" err="1">
                <a:solidFill>
                  <a:schemeClr val="accent1"/>
                </a:solidFill>
                <a:latin typeface="Arial" panose="020B0604020202020204" pitchFamily="34" charset="0"/>
                <a:cs typeface="Arial" panose="020B0604020202020204" pitchFamily="34" charset="0"/>
              </a:rPr>
              <a:t>Hyuganada</a:t>
            </a:r>
            <a:endParaRPr lang="en-US" altLang="ja-JP"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5429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601" y="94277"/>
            <a:ext cx="7972301" cy="461665"/>
          </a:xfrm>
          <a:prstGeom prst="rect">
            <a:avLst/>
          </a:prstGeom>
        </p:spPr>
        <p:txBody>
          <a:bodyPr wrap="square">
            <a:spAutoFit/>
          </a:bodyPr>
          <a:lstStyle/>
          <a:p>
            <a:r>
              <a:rPr kumimoji="0" lang="en-US" altLang="ja-JP" sz="2400" dirty="0">
                <a:solidFill>
                  <a:schemeClr val="accent3"/>
                </a:solidFill>
                <a:latin typeface="Arial" panose="020B0604020202020204" pitchFamily="34" charset="0"/>
                <a:cs typeface="Arial" panose="020B0604020202020204" pitchFamily="34" charset="0"/>
                <a:sym typeface="Roboto"/>
              </a:rPr>
              <a:t>Earthquake (Mw </a:t>
            </a:r>
            <a:r>
              <a:rPr kumimoji="0" lang="en-US" altLang="ja-JP" sz="2400" dirty="0" smtClean="0">
                <a:solidFill>
                  <a:schemeClr val="accent3"/>
                </a:solidFill>
                <a:latin typeface="Arial" panose="020B0604020202020204" pitchFamily="34" charset="0"/>
                <a:cs typeface="Arial" panose="020B0604020202020204" pitchFamily="34" charset="0"/>
                <a:sym typeface="Roboto"/>
              </a:rPr>
              <a:t>7.3) </a:t>
            </a:r>
            <a:r>
              <a:rPr kumimoji="0" lang="en-US" altLang="ja-JP" sz="2400" dirty="0">
                <a:solidFill>
                  <a:schemeClr val="accent3"/>
                </a:solidFill>
                <a:latin typeface="Arial" panose="020B0604020202020204" pitchFamily="34" charset="0"/>
                <a:cs typeface="Arial" panose="020B0604020202020204" pitchFamily="34" charset="0"/>
                <a:sym typeface="Roboto"/>
              </a:rPr>
              <a:t>near </a:t>
            </a:r>
            <a:r>
              <a:rPr kumimoji="0" lang="en-US" altLang="ja-JP" sz="2400" dirty="0" smtClean="0">
                <a:solidFill>
                  <a:schemeClr val="accent3"/>
                </a:solidFill>
                <a:latin typeface="Arial" panose="020B0604020202020204" pitchFamily="34" charset="0"/>
                <a:cs typeface="Arial" panose="020B0604020202020204" pitchFamily="34" charset="0"/>
                <a:sym typeface="Roboto"/>
              </a:rPr>
              <a:t>Vanuatu </a:t>
            </a:r>
            <a:r>
              <a:rPr kumimoji="0" lang="en-US" altLang="ja-JP" sz="2400" dirty="0">
                <a:solidFill>
                  <a:schemeClr val="accent3"/>
                </a:solidFill>
                <a:latin typeface="Arial" panose="020B0604020202020204" pitchFamily="34" charset="0"/>
                <a:cs typeface="Arial" panose="020B0604020202020204" pitchFamily="34" charset="0"/>
                <a:sym typeface="Roboto"/>
              </a:rPr>
              <a:t>on </a:t>
            </a:r>
            <a:r>
              <a:rPr kumimoji="0" lang="en-US" altLang="ja-JP" sz="2400" dirty="0" smtClean="0">
                <a:solidFill>
                  <a:schemeClr val="accent3"/>
                </a:solidFill>
                <a:latin typeface="Arial" panose="020B0604020202020204" pitchFamily="34" charset="0"/>
                <a:cs typeface="Arial" panose="020B0604020202020204" pitchFamily="34" charset="0"/>
                <a:sym typeface="Roboto"/>
              </a:rPr>
              <a:t>17 December</a:t>
            </a:r>
            <a:endParaRPr lang="ja-JP" altLang="en-US" sz="2400" dirty="0"/>
          </a:p>
        </p:txBody>
      </p:sp>
      <p:pic>
        <p:nvPicPr>
          <p:cNvPr id="3" name="図 2"/>
          <p:cNvPicPr>
            <a:picLocks noChangeAspect="1"/>
          </p:cNvPicPr>
          <p:nvPr/>
        </p:nvPicPr>
        <p:blipFill>
          <a:blip r:embed="rId3"/>
          <a:stretch>
            <a:fillRect/>
          </a:stretch>
        </p:blipFill>
        <p:spPr>
          <a:xfrm>
            <a:off x="460741" y="1900939"/>
            <a:ext cx="3315565" cy="2629692"/>
          </a:xfrm>
          <a:prstGeom prst="rect">
            <a:avLst/>
          </a:prstGeom>
          <a:ln>
            <a:solidFill>
              <a:schemeClr val="tx1"/>
            </a:solidFill>
          </a:ln>
        </p:spPr>
      </p:pic>
      <p:sp>
        <p:nvSpPr>
          <p:cNvPr id="4" name="正方形/長方形 3"/>
          <p:cNvSpPr/>
          <p:nvPr/>
        </p:nvSpPr>
        <p:spPr>
          <a:xfrm>
            <a:off x="438474" y="1289227"/>
            <a:ext cx="3234046" cy="553998"/>
          </a:xfrm>
          <a:prstGeom prst="rect">
            <a:avLst/>
          </a:prstGeom>
        </p:spPr>
        <p:txBody>
          <a:bodyPr wrap="square">
            <a:spAutoFit/>
          </a:bodyPr>
          <a:lstStyle/>
          <a:p>
            <a:r>
              <a:rPr lang="pt-BR" altLang="ja-JP" sz="1600" dirty="0">
                <a:latin typeface="Arial" panose="020B0604020202020204" pitchFamily="34" charset="0"/>
                <a:cs typeface="Arial" panose="020B0604020202020204" pitchFamily="34" charset="0"/>
              </a:rPr>
              <a:t> </a:t>
            </a:r>
            <a:r>
              <a:rPr lang="pt-BR" altLang="ja-JP" sz="1400" dirty="0">
                <a:latin typeface="Arial" panose="020B0604020202020204" pitchFamily="34" charset="0"/>
                <a:cs typeface="Arial" panose="020B0604020202020204" pitchFamily="34" charset="0"/>
              </a:rPr>
              <a:t>2024-12-17 01:47:25 (UTC</a:t>
            </a:r>
            <a:r>
              <a:rPr lang="pt-BR" altLang="ja-JP" sz="1400" dirty="0" smtClean="0">
                <a:latin typeface="Arial" panose="020B0604020202020204" pitchFamily="34" charset="0"/>
                <a:cs typeface="Arial" panose="020B0604020202020204" pitchFamily="34" charset="0"/>
              </a:rPr>
              <a:t>)  17.691°S 168.084°E  54.4 </a:t>
            </a:r>
            <a:r>
              <a:rPr lang="pt-BR" altLang="ja-JP" sz="1400" dirty="0">
                <a:latin typeface="Arial" panose="020B0604020202020204" pitchFamily="34" charset="0"/>
                <a:cs typeface="Arial" panose="020B0604020202020204" pitchFamily="34" charset="0"/>
              </a:rPr>
              <a:t>km depth</a:t>
            </a:r>
            <a:endParaRPr lang="ja-JP" altLang="en-US" sz="1400" dirty="0">
              <a:latin typeface="Arial" panose="020B0604020202020204" pitchFamily="34" charset="0"/>
              <a:cs typeface="Arial" panose="020B0604020202020204" pitchFamily="34" charset="0"/>
            </a:endParaRPr>
          </a:p>
        </p:txBody>
      </p:sp>
      <p:pic>
        <p:nvPicPr>
          <p:cNvPr id="6" name="図 5"/>
          <p:cNvPicPr>
            <a:picLocks noChangeAspect="1"/>
          </p:cNvPicPr>
          <p:nvPr/>
        </p:nvPicPr>
        <p:blipFill>
          <a:blip r:embed="rId4"/>
          <a:stretch>
            <a:fillRect/>
          </a:stretch>
        </p:blipFill>
        <p:spPr>
          <a:xfrm>
            <a:off x="960164" y="4951647"/>
            <a:ext cx="1992624" cy="1656886"/>
          </a:xfrm>
          <a:prstGeom prst="rect">
            <a:avLst/>
          </a:prstGeom>
          <a:ln>
            <a:solidFill>
              <a:schemeClr val="tx1"/>
            </a:solidFill>
          </a:ln>
        </p:spPr>
      </p:pic>
      <p:pic>
        <p:nvPicPr>
          <p:cNvPr id="7" name="図 6"/>
          <p:cNvPicPr>
            <a:picLocks noChangeAspect="1"/>
          </p:cNvPicPr>
          <p:nvPr/>
        </p:nvPicPr>
        <p:blipFill>
          <a:blip r:embed="rId5"/>
          <a:stretch>
            <a:fillRect/>
          </a:stretch>
        </p:blipFill>
        <p:spPr>
          <a:xfrm>
            <a:off x="3860092" y="3111235"/>
            <a:ext cx="3817876" cy="1840412"/>
          </a:xfrm>
          <a:prstGeom prst="rect">
            <a:avLst/>
          </a:prstGeom>
          <a:ln>
            <a:solidFill>
              <a:schemeClr val="tx1"/>
            </a:solidFill>
          </a:ln>
        </p:spPr>
      </p:pic>
      <p:graphicFrame>
        <p:nvGraphicFramePr>
          <p:cNvPr id="8" name="表 7"/>
          <p:cNvGraphicFramePr>
            <a:graphicFrameLocks noGrp="1"/>
          </p:cNvGraphicFramePr>
          <p:nvPr>
            <p:extLst>
              <p:ext uri="{D42A27DB-BD31-4B8C-83A1-F6EECF244321}">
                <p14:modId xmlns:p14="http://schemas.microsoft.com/office/powerpoint/2010/main" val="1648790647"/>
              </p:ext>
            </p:extLst>
          </p:nvPr>
        </p:nvGraphicFramePr>
        <p:xfrm>
          <a:off x="3793314" y="891111"/>
          <a:ext cx="5391027" cy="1882534"/>
        </p:xfrm>
        <a:graphic>
          <a:graphicData uri="http://schemas.openxmlformats.org/drawingml/2006/table">
            <a:tbl>
              <a:tblPr firstRow="1" bandRow="1">
                <a:tableStyleId>{5C22544A-7EE6-4342-B048-85BDC9FD1C3A}</a:tableStyleId>
              </a:tblPr>
              <a:tblGrid>
                <a:gridCol w="1135798">
                  <a:extLst>
                    <a:ext uri="{9D8B030D-6E8A-4147-A177-3AD203B41FA5}">
                      <a16:colId xmlns:a16="http://schemas.microsoft.com/office/drawing/2014/main" val="384753893"/>
                    </a:ext>
                  </a:extLst>
                </a:gridCol>
                <a:gridCol w="705206">
                  <a:extLst>
                    <a:ext uri="{9D8B030D-6E8A-4147-A177-3AD203B41FA5}">
                      <a16:colId xmlns:a16="http://schemas.microsoft.com/office/drawing/2014/main" val="1632491235"/>
                    </a:ext>
                  </a:extLst>
                </a:gridCol>
                <a:gridCol w="2124635">
                  <a:extLst>
                    <a:ext uri="{9D8B030D-6E8A-4147-A177-3AD203B41FA5}">
                      <a16:colId xmlns:a16="http://schemas.microsoft.com/office/drawing/2014/main" val="3740180925"/>
                    </a:ext>
                  </a:extLst>
                </a:gridCol>
                <a:gridCol w="1425388">
                  <a:extLst>
                    <a:ext uri="{9D8B030D-6E8A-4147-A177-3AD203B41FA5}">
                      <a16:colId xmlns:a16="http://schemas.microsoft.com/office/drawing/2014/main" val="2240671881"/>
                    </a:ext>
                  </a:extLst>
                </a:gridCol>
              </a:tblGrid>
              <a:tr h="602374">
                <a:tc>
                  <a:txBody>
                    <a:bodyPr/>
                    <a:lstStyle/>
                    <a:p>
                      <a:pPr algn="l"/>
                      <a:r>
                        <a:rPr kumimoji="1" lang="en-US" altLang="ja-JP" sz="1100" dirty="0" smtClean="0"/>
                        <a:t>Date</a:t>
                      </a:r>
                      <a:endParaRPr kumimoji="1" lang="ja-JP" altLang="en-US" sz="1100" dirty="0"/>
                    </a:p>
                  </a:txBody>
                  <a:tcPr/>
                </a:tc>
                <a:tc>
                  <a:txBody>
                    <a:bodyPr/>
                    <a:lstStyle/>
                    <a:p>
                      <a:pPr algn="l"/>
                      <a:r>
                        <a:rPr kumimoji="1" lang="en-US" altLang="ja-JP" sz="1100" dirty="0" smtClean="0"/>
                        <a:t>Message No</a:t>
                      </a:r>
                      <a:endParaRPr kumimoji="1" lang="ja-JP" altLang="en-US" sz="1100" dirty="0"/>
                    </a:p>
                  </a:txBody>
                  <a:tcPr/>
                </a:tc>
                <a:tc>
                  <a:txBody>
                    <a:bodyPr/>
                    <a:lstStyle/>
                    <a:p>
                      <a:pPr algn="l"/>
                      <a:r>
                        <a:rPr kumimoji="1" lang="en-US" altLang="ja-JP" sz="1100" dirty="0" smtClean="0"/>
                        <a:t>Type</a:t>
                      </a:r>
                      <a:r>
                        <a:rPr kumimoji="1" lang="en-US" altLang="ja-JP" sz="1100" baseline="0" dirty="0" smtClean="0"/>
                        <a:t> of Message</a:t>
                      </a:r>
                      <a:endParaRPr kumimoji="1" lang="ja-JP" altLang="en-US" sz="1100" dirty="0"/>
                    </a:p>
                  </a:txBody>
                  <a:tcPr/>
                </a:tc>
                <a:tc>
                  <a:txBody>
                    <a:bodyPr/>
                    <a:lstStyle/>
                    <a:p>
                      <a:pPr algn="l"/>
                      <a:r>
                        <a:rPr kumimoji="1" lang="en-US" altLang="ja-JP" sz="1100" dirty="0" smtClean="0">
                          <a:latin typeface="Arial" panose="020B0604020202020204" pitchFamily="34" charset="0"/>
                          <a:cs typeface="Arial" panose="020B0604020202020204" pitchFamily="34" charset="0"/>
                        </a:rPr>
                        <a:t>Reported Tsunami</a:t>
                      </a:r>
                      <a:r>
                        <a:rPr kumimoji="1" lang="en-US" altLang="ja-JP" sz="1100" baseline="0" dirty="0" smtClean="0">
                          <a:latin typeface="Arial" panose="020B0604020202020204" pitchFamily="34" charset="0"/>
                          <a:cs typeface="Arial" panose="020B0604020202020204" pitchFamily="34" charset="0"/>
                        </a:rPr>
                        <a:t> Amplitude</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539994"/>
                  </a:ext>
                </a:extLst>
              </a:tr>
              <a:tr h="370840">
                <a:tc>
                  <a:txBody>
                    <a:bodyPr/>
                    <a:lstStyle/>
                    <a:p>
                      <a:pPr algn="l"/>
                      <a:r>
                        <a:rPr kumimoji="1" lang="en-US" altLang="ja-JP" sz="1100" dirty="0" smtClean="0">
                          <a:latin typeface="Arial" panose="020B0604020202020204" pitchFamily="34" charset="0"/>
                          <a:cs typeface="Arial" panose="020B0604020202020204" pitchFamily="34" charset="0"/>
                        </a:rPr>
                        <a:t>0152 UTC December 17</a:t>
                      </a:r>
                      <a:endParaRPr kumimoji="1" lang="ja-JP" altLang="en-US" sz="1100" dirty="0">
                        <a:latin typeface="Arial" panose="020B0604020202020204" pitchFamily="34" charset="0"/>
                        <a:cs typeface="Arial" panose="020B0604020202020204" pitchFamily="34" charset="0"/>
                      </a:endParaRPr>
                    </a:p>
                  </a:txBody>
                  <a:tcPr/>
                </a:tc>
                <a:tc>
                  <a:txBody>
                    <a:bodyPr/>
                    <a:lstStyle/>
                    <a:p>
                      <a:pPr algn="ctr"/>
                      <a:r>
                        <a:rPr kumimoji="1" lang="en-US" altLang="ja-JP" sz="1100" dirty="0" smtClean="0">
                          <a:latin typeface="Arial" panose="020B0604020202020204" pitchFamily="34" charset="0"/>
                          <a:cs typeface="Arial" panose="020B0604020202020204" pitchFamily="34" charset="0"/>
                        </a:rPr>
                        <a:t>1</a:t>
                      </a:r>
                      <a:endParaRPr kumimoji="1" lang="ja-JP" altLang="en-US" sz="1100" dirty="0">
                        <a:latin typeface="Arial" panose="020B0604020202020204" pitchFamily="34" charset="0"/>
                        <a:cs typeface="Arial" panose="020B0604020202020204" pitchFamily="34" charset="0"/>
                      </a:endParaRPr>
                    </a:p>
                  </a:txBody>
                  <a:tcPr/>
                </a:tc>
                <a:tc>
                  <a:txBody>
                    <a:bodyPr/>
                    <a:lstStyle/>
                    <a:p>
                      <a:pPr algn="l"/>
                      <a:r>
                        <a:rPr kumimoji="1" lang="en-US" altLang="ja-JP" sz="1100" dirty="0" smtClean="0">
                          <a:latin typeface="Arial" panose="020B0604020202020204" pitchFamily="34" charset="0"/>
                          <a:cs typeface="Arial" panose="020B0604020202020204" pitchFamily="34" charset="0"/>
                        </a:rPr>
                        <a:t>Tsunami</a:t>
                      </a:r>
                      <a:r>
                        <a:rPr kumimoji="1" lang="en-US" altLang="ja-JP" sz="1100" baseline="0" dirty="0" smtClean="0">
                          <a:latin typeface="Arial" panose="020B0604020202020204" pitchFamily="34" charset="0"/>
                          <a:cs typeface="Arial" panose="020B0604020202020204" pitchFamily="34" charset="0"/>
                        </a:rPr>
                        <a:t> Threat Message</a:t>
                      </a:r>
                      <a:endParaRPr kumimoji="1" lang="ja-JP" altLang="en-US" sz="1100" dirty="0">
                        <a:latin typeface="Arial" panose="020B0604020202020204" pitchFamily="34" charset="0"/>
                        <a:cs typeface="Arial" panose="020B0604020202020204" pitchFamily="34" charset="0"/>
                      </a:endParaRPr>
                    </a:p>
                  </a:txBody>
                  <a:tcPr/>
                </a:tc>
                <a:tc>
                  <a:txBody>
                    <a:bodyPr/>
                    <a:lstStyle/>
                    <a:p>
                      <a:endParaRPr kumimoji="1" lang="ja-JP" altLang="en-US"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1144080"/>
                  </a:ext>
                </a:extLst>
              </a:tr>
              <a:tr h="370840">
                <a:tc>
                  <a:txBody>
                    <a:bodyPr/>
                    <a:lstStyle/>
                    <a:p>
                      <a:pPr algn="l"/>
                      <a:r>
                        <a:rPr kumimoji="1" lang="en-US" altLang="ja-JP" sz="1100" dirty="0" smtClean="0">
                          <a:latin typeface="Arial" panose="020B0604020202020204" pitchFamily="34" charset="0"/>
                          <a:cs typeface="Arial" panose="020B0604020202020204" pitchFamily="34" charset="0"/>
                        </a:rPr>
                        <a:t>0221 UTC December 17</a:t>
                      </a:r>
                      <a:endParaRPr kumimoji="1" lang="ja-JP" altLang="en-US" sz="1100" dirty="0">
                        <a:latin typeface="Arial" panose="020B0604020202020204" pitchFamily="34" charset="0"/>
                        <a:cs typeface="Arial" panose="020B0604020202020204" pitchFamily="34" charset="0"/>
                      </a:endParaRPr>
                    </a:p>
                  </a:txBody>
                  <a:tcPr/>
                </a:tc>
                <a:tc>
                  <a:txBody>
                    <a:bodyPr/>
                    <a:lstStyle/>
                    <a:p>
                      <a:pPr algn="ctr"/>
                      <a:r>
                        <a:rPr kumimoji="1" lang="en-US" altLang="ja-JP" sz="1100" dirty="0" smtClean="0">
                          <a:latin typeface="Arial" panose="020B0604020202020204" pitchFamily="34" charset="0"/>
                          <a:cs typeface="Arial" panose="020B0604020202020204" pitchFamily="34" charset="0"/>
                        </a:rPr>
                        <a:t>2</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100" dirty="0" smtClean="0">
                          <a:latin typeface="Arial" panose="020B0604020202020204" pitchFamily="34" charset="0"/>
                          <a:cs typeface="Arial" panose="020B0604020202020204" pitchFamily="34" charset="0"/>
                        </a:rPr>
                        <a:t>Tsunami</a:t>
                      </a:r>
                      <a:r>
                        <a:rPr kumimoji="1" lang="en-US" altLang="ja-JP" sz="1100" baseline="0" dirty="0" smtClean="0">
                          <a:latin typeface="Arial" panose="020B0604020202020204" pitchFamily="34" charset="0"/>
                          <a:cs typeface="Arial" panose="020B0604020202020204" pitchFamily="34" charset="0"/>
                        </a:rPr>
                        <a:t> Threat Message</a:t>
                      </a:r>
                      <a:endParaRPr kumimoji="1" lang="ja-JP" altLang="en-US" sz="1100" dirty="0" smtClean="0">
                        <a:latin typeface="Arial" panose="020B0604020202020204" pitchFamily="34" charset="0"/>
                        <a:cs typeface="Arial" panose="020B0604020202020204" pitchFamily="34" charset="0"/>
                      </a:endParaRPr>
                    </a:p>
                    <a:p>
                      <a:endParaRPr kumimoji="1" lang="ja-JP" altLang="en-US" sz="800" dirty="0">
                        <a:latin typeface="Arial" panose="020B0604020202020204" pitchFamily="34" charset="0"/>
                        <a:cs typeface="Arial" panose="020B0604020202020204" pitchFamily="34" charset="0"/>
                      </a:endParaRPr>
                    </a:p>
                  </a:txBody>
                  <a:tcPr/>
                </a:tc>
                <a:tc>
                  <a:txBody>
                    <a:bodyPr/>
                    <a:lstStyle/>
                    <a:p>
                      <a:pPr algn="l"/>
                      <a:r>
                        <a:rPr kumimoji="1" lang="en-US" altLang="ja-JP" sz="1100" dirty="0" smtClean="0">
                          <a:latin typeface="Arial" panose="020B0604020202020204" pitchFamily="34" charset="0"/>
                          <a:cs typeface="Arial" panose="020B0604020202020204" pitchFamily="34" charset="0"/>
                        </a:rPr>
                        <a:t>Port Vila VU 0.25 m</a:t>
                      </a:r>
                    </a:p>
                    <a:p>
                      <a:pPr algn="l"/>
                      <a:r>
                        <a:rPr kumimoji="1" lang="en-US" altLang="ja-JP" sz="1100" dirty="0" err="1" smtClean="0">
                          <a:latin typeface="Arial" panose="020B0604020202020204" pitchFamily="34" charset="0"/>
                          <a:cs typeface="Arial" panose="020B0604020202020204" pitchFamily="34" charset="0"/>
                        </a:rPr>
                        <a:t>Lenakel</a:t>
                      </a:r>
                      <a:r>
                        <a:rPr kumimoji="1" lang="en-US" altLang="ja-JP" sz="1100" dirty="0" smtClean="0">
                          <a:latin typeface="Arial" panose="020B0604020202020204" pitchFamily="34" charset="0"/>
                          <a:cs typeface="Arial" panose="020B0604020202020204" pitchFamily="34" charset="0"/>
                        </a:rPr>
                        <a:t> VU 0.17m</a:t>
                      </a:r>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42622420"/>
                  </a:ext>
                </a:extLst>
              </a:tr>
              <a:tr h="37084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100" dirty="0" smtClean="0">
                          <a:latin typeface="Arial" panose="020B0604020202020204" pitchFamily="34" charset="0"/>
                          <a:cs typeface="Arial" panose="020B0604020202020204" pitchFamily="34" charset="0"/>
                        </a:rPr>
                        <a:t>0314 UTC December 17</a:t>
                      </a:r>
                      <a:endParaRPr kumimoji="1" lang="ja-JP" altLang="en-US" sz="1100" dirty="0" smtClean="0">
                        <a:latin typeface="Arial" panose="020B0604020202020204" pitchFamily="34" charset="0"/>
                        <a:cs typeface="Arial" panose="020B0604020202020204" pitchFamily="34" charset="0"/>
                      </a:endParaRPr>
                    </a:p>
                  </a:txBody>
                  <a:tcPr/>
                </a:tc>
                <a:tc>
                  <a:txBody>
                    <a:bodyPr/>
                    <a:lstStyle/>
                    <a:p>
                      <a:pPr algn="ctr"/>
                      <a:r>
                        <a:rPr kumimoji="1" lang="en-US" altLang="ja-JP" sz="1100" dirty="0" smtClean="0">
                          <a:latin typeface="Arial" panose="020B0604020202020204" pitchFamily="34" charset="0"/>
                          <a:cs typeface="Arial" panose="020B0604020202020204" pitchFamily="34" charset="0"/>
                        </a:rPr>
                        <a:t>3</a:t>
                      </a:r>
                      <a:endParaRPr kumimoji="1" lang="ja-JP" altLang="en-US" sz="11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100" dirty="0" smtClean="0">
                          <a:latin typeface="Arial" panose="020B0604020202020204" pitchFamily="34" charset="0"/>
                          <a:cs typeface="Arial" panose="020B0604020202020204" pitchFamily="34" charset="0"/>
                        </a:rPr>
                        <a:t>Final Tsunami</a:t>
                      </a:r>
                      <a:r>
                        <a:rPr kumimoji="1" lang="en-US" altLang="ja-JP" sz="1100" baseline="0" dirty="0" smtClean="0">
                          <a:latin typeface="Arial" panose="020B0604020202020204" pitchFamily="34" charset="0"/>
                          <a:cs typeface="Arial" panose="020B0604020202020204" pitchFamily="34" charset="0"/>
                        </a:rPr>
                        <a:t> Threat Message</a:t>
                      </a:r>
                      <a:endParaRPr kumimoji="1" lang="ja-JP" altLang="en-US" sz="1100" dirty="0" smtClean="0">
                        <a:latin typeface="Arial" panose="020B0604020202020204" pitchFamily="34" charset="0"/>
                        <a:cs typeface="Arial" panose="020B0604020202020204" pitchFamily="34" charset="0"/>
                      </a:endParaRPr>
                    </a:p>
                  </a:txBody>
                  <a:tcPr/>
                </a:tc>
                <a:tc>
                  <a:txBody>
                    <a:bodyPr/>
                    <a:lstStyle/>
                    <a:p>
                      <a:pPr algn="l"/>
                      <a:endParaRPr kumimoji="1" lang="ja-JP" alt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5739341"/>
                  </a:ext>
                </a:extLst>
              </a:tr>
            </a:tbl>
          </a:graphicData>
        </a:graphic>
      </p:graphicFrame>
      <p:sp>
        <p:nvSpPr>
          <p:cNvPr id="9" name="テキスト ボックス 8"/>
          <p:cNvSpPr txBox="1"/>
          <p:nvPr/>
        </p:nvSpPr>
        <p:spPr>
          <a:xfrm>
            <a:off x="456710" y="4575745"/>
            <a:ext cx="3263103" cy="377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W-phase moment</a:t>
            </a:r>
            <a:r>
              <a:rPr kumimoji="0" lang="en-US" altLang="ja-JP" sz="16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Roboto"/>
              </a:rPr>
              <a:t> tensor (Mw 7.3)</a:t>
            </a:r>
            <a:endParaRPr kumimoji="0" lang="ja-JP" alt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12" name="テキスト ボックス 11"/>
          <p:cNvSpPr txBox="1"/>
          <p:nvPr/>
        </p:nvSpPr>
        <p:spPr>
          <a:xfrm>
            <a:off x="3834719" y="533312"/>
            <a:ext cx="1525929"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PTWC messages</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3" name="テキスト ボックス 12"/>
          <p:cNvSpPr txBox="1"/>
          <p:nvPr/>
        </p:nvSpPr>
        <p:spPr>
          <a:xfrm>
            <a:off x="3834719" y="2795724"/>
            <a:ext cx="4297456"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Observed sea level changes at Port Vila and </a:t>
            </a:r>
            <a:r>
              <a:rPr kumimoji="0" lang="en-US" altLang="ja-JP" sz="14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Lenakel</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14" name="図 13"/>
          <p:cNvPicPr>
            <a:picLocks noChangeAspect="1"/>
          </p:cNvPicPr>
          <p:nvPr/>
        </p:nvPicPr>
        <p:blipFill>
          <a:blip r:embed="rId6"/>
          <a:stretch>
            <a:fillRect/>
          </a:stretch>
        </p:blipFill>
        <p:spPr>
          <a:xfrm>
            <a:off x="3860092" y="4951647"/>
            <a:ext cx="3868618" cy="1843739"/>
          </a:xfrm>
          <a:prstGeom prst="rect">
            <a:avLst/>
          </a:prstGeom>
          <a:ln>
            <a:solidFill>
              <a:schemeClr val="tx1"/>
            </a:solidFill>
          </a:ln>
        </p:spPr>
      </p:pic>
      <p:pic>
        <p:nvPicPr>
          <p:cNvPr id="5" name="図 4"/>
          <p:cNvPicPr>
            <a:picLocks noChangeAspect="1"/>
          </p:cNvPicPr>
          <p:nvPr/>
        </p:nvPicPr>
        <p:blipFill>
          <a:blip r:embed="rId7"/>
          <a:stretch>
            <a:fillRect/>
          </a:stretch>
        </p:blipFill>
        <p:spPr>
          <a:xfrm>
            <a:off x="7798948" y="5453459"/>
            <a:ext cx="4333009" cy="992981"/>
          </a:xfrm>
          <a:prstGeom prst="rect">
            <a:avLst/>
          </a:prstGeom>
          <a:ln>
            <a:solidFill>
              <a:schemeClr val="tx1"/>
            </a:solidFill>
          </a:ln>
        </p:spPr>
      </p:pic>
      <p:sp>
        <p:nvSpPr>
          <p:cNvPr id="15" name="テキスト ボックス 14"/>
          <p:cNvSpPr txBox="1"/>
          <p:nvPr/>
        </p:nvSpPr>
        <p:spPr>
          <a:xfrm>
            <a:off x="9537793" y="1767446"/>
            <a:ext cx="2026678"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Report of</a:t>
            </a:r>
            <a:r>
              <a:rPr kumimoji="0" lang="en-US" altLang="ja-JP" sz="14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Roboto"/>
              </a:rPr>
              <a:t> the</a:t>
            </a:r>
            <a:r>
              <a:rPr kumimoji="0" lang="en-US" altLang="ja-JP" sz="14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OCHA dated on 7 Jan. 2025</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10" name="図 9"/>
          <p:cNvPicPr>
            <a:picLocks noChangeAspect="1"/>
          </p:cNvPicPr>
          <p:nvPr/>
        </p:nvPicPr>
        <p:blipFill>
          <a:blip r:embed="rId8"/>
          <a:stretch>
            <a:fillRect/>
          </a:stretch>
        </p:blipFill>
        <p:spPr>
          <a:xfrm>
            <a:off x="9484005" y="2349731"/>
            <a:ext cx="2134254" cy="2923326"/>
          </a:xfrm>
          <a:prstGeom prst="rect">
            <a:avLst/>
          </a:prstGeom>
          <a:ln>
            <a:solidFill>
              <a:schemeClr val="tx1"/>
            </a:solidFill>
          </a:ln>
        </p:spPr>
      </p:pic>
      <p:sp>
        <p:nvSpPr>
          <p:cNvPr id="16" name="正方形/長方形 15"/>
          <p:cNvSpPr/>
          <p:nvPr/>
        </p:nvSpPr>
        <p:spPr>
          <a:xfrm>
            <a:off x="9663626" y="4015317"/>
            <a:ext cx="1775012" cy="379194"/>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cxnSp>
        <p:nvCxnSpPr>
          <p:cNvPr id="18" name="直線矢印コネクタ 17"/>
          <p:cNvCxnSpPr/>
          <p:nvPr/>
        </p:nvCxnSpPr>
        <p:spPr>
          <a:xfrm flipH="1">
            <a:off x="7818247" y="4394511"/>
            <a:ext cx="1845379" cy="10589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11469664" y="4394511"/>
            <a:ext cx="681592" cy="11774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836026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481996" y="1995054"/>
            <a:ext cx="3525903" cy="4090951"/>
          </a:xfrm>
          <a:prstGeom prst="rect">
            <a:avLst/>
          </a:prstGeom>
        </p:spPr>
      </p:pic>
      <p:sp>
        <p:nvSpPr>
          <p:cNvPr id="6" name="テキスト ボックス 5"/>
          <p:cNvSpPr txBox="1"/>
          <p:nvPr/>
        </p:nvSpPr>
        <p:spPr>
          <a:xfrm>
            <a:off x="6481996" y="1470129"/>
            <a:ext cx="4055595"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Tsunami Advisories issued by the JMA</a:t>
            </a:r>
            <a:endParaRPr kumimoji="0" lang="ja-JP" altLang="en-US"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3" name="図 2"/>
          <p:cNvPicPr>
            <a:picLocks noChangeAspect="1"/>
          </p:cNvPicPr>
          <p:nvPr/>
        </p:nvPicPr>
        <p:blipFill>
          <a:blip r:embed="rId4"/>
          <a:stretch>
            <a:fillRect/>
          </a:stretch>
        </p:blipFill>
        <p:spPr>
          <a:xfrm>
            <a:off x="4098799" y="2353424"/>
            <a:ext cx="1348325" cy="1291783"/>
          </a:xfrm>
          <a:prstGeom prst="rect">
            <a:avLst/>
          </a:prstGeom>
        </p:spPr>
      </p:pic>
      <p:sp>
        <p:nvSpPr>
          <p:cNvPr id="8" name="テキスト ボックス 7"/>
          <p:cNvSpPr txBox="1"/>
          <p:nvPr/>
        </p:nvSpPr>
        <p:spPr>
          <a:xfrm>
            <a:off x="3466334" y="1033172"/>
            <a:ext cx="1656184" cy="338554"/>
          </a:xfrm>
          <a:prstGeom prst="rect">
            <a:avLst/>
          </a:prstGeom>
          <a:noFill/>
        </p:spPr>
        <p:txBody>
          <a:bodyPr wrap="square" rtlCol="0">
            <a:spAutoFit/>
          </a:bodyPr>
          <a:lstStyle/>
          <a:p>
            <a:r>
              <a:rPr lang="en-US" altLang="ja-JP" sz="1600" dirty="0" smtClean="0">
                <a:solidFill>
                  <a:prstClr val="black"/>
                </a:solidFill>
                <a:latin typeface="Arial" panose="020B0604020202020204" pitchFamily="34" charset="0"/>
                <a:ea typeface="MS UI Gothic" panose="020B0600070205080204" pitchFamily="50" charset="-128"/>
                <a:cs typeface="Arial" panose="020B0604020202020204" pitchFamily="34" charset="0"/>
              </a:rPr>
              <a:t>CMT Solutions</a:t>
            </a:r>
          </a:p>
        </p:txBody>
      </p:sp>
      <p:graphicFrame>
        <p:nvGraphicFramePr>
          <p:cNvPr id="9" name="表 8"/>
          <p:cNvGraphicFramePr>
            <a:graphicFrameLocks noGrp="1"/>
          </p:cNvGraphicFramePr>
          <p:nvPr>
            <p:extLst>
              <p:ext uri="{D42A27DB-BD31-4B8C-83A1-F6EECF244321}">
                <p14:modId xmlns:p14="http://schemas.microsoft.com/office/powerpoint/2010/main" val="2793464239"/>
              </p:ext>
            </p:extLst>
          </p:nvPr>
        </p:nvGraphicFramePr>
        <p:xfrm>
          <a:off x="3144317" y="1405715"/>
          <a:ext cx="3264060" cy="975360"/>
        </p:xfrm>
        <a:graphic>
          <a:graphicData uri="http://schemas.openxmlformats.org/drawingml/2006/table">
            <a:tbl>
              <a:tblPr firstRow="1" bandRow="1"/>
              <a:tblGrid>
                <a:gridCol w="1273215">
                  <a:extLst>
                    <a:ext uri="{9D8B030D-6E8A-4147-A177-3AD203B41FA5}">
                      <a16:colId xmlns:a16="http://schemas.microsoft.com/office/drawing/2014/main" val="20000"/>
                    </a:ext>
                  </a:extLst>
                </a:gridCol>
                <a:gridCol w="1990845">
                  <a:extLst>
                    <a:ext uri="{9D8B030D-6E8A-4147-A177-3AD203B41FA5}">
                      <a16:colId xmlns:a16="http://schemas.microsoft.com/office/drawing/2014/main" val="20001"/>
                    </a:ext>
                  </a:extLst>
                </a:gridCol>
              </a:tblGrid>
              <a:tr h="0">
                <a:tc>
                  <a:txBody>
                    <a:bodyPr/>
                    <a:lst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9pPr>
                    </a:lstStyle>
                    <a:p>
                      <a:pPr algn="ctr" fontAlgn="ctr"/>
                      <a:r>
                        <a:rPr lang="en-US" altLang="ja-JP" sz="1600" b="0" i="0" u="none" strike="noStrike" dirty="0" smtClean="0">
                          <a:solidFill>
                            <a:srgbClr val="000000"/>
                          </a:solidFill>
                          <a:effectLst/>
                          <a:latin typeface="Arial" panose="020B0604020202020204" pitchFamily="34" charset="0"/>
                          <a:ea typeface="+mn-ea"/>
                          <a:cs typeface="Arial" panose="020B0604020202020204" pitchFamily="34" charset="0"/>
                        </a:rPr>
                        <a:t>Moment magnitude</a:t>
                      </a:r>
                      <a:endParaRPr lang="ja-JP" altLang="en-US" sz="1600" b="0" i="0" u="none" strike="noStrike"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9pPr>
                    </a:lstStyle>
                    <a:p>
                      <a:pPr algn="ctr" fontAlgn="ctr"/>
                      <a:r>
                        <a:rPr lang="en-US" altLang="ja-JP" sz="1600" b="0" i="0" u="none" strike="noStrike" dirty="0" smtClean="0">
                          <a:solidFill>
                            <a:srgbClr val="000000"/>
                          </a:solidFill>
                          <a:effectLst/>
                          <a:latin typeface="Arial" panose="020B0604020202020204" pitchFamily="34" charset="0"/>
                          <a:ea typeface="+mn-ea"/>
                          <a:cs typeface="Arial" panose="020B0604020202020204" pitchFamily="34" charset="0"/>
                        </a:rPr>
                        <a:t>5.7 (by JMA)</a:t>
                      </a:r>
                      <a:endParaRPr lang="ja-JP" altLang="en-US" sz="1600" b="0" i="0" u="none" strike="noStrike"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1828">
                <a:tc>
                  <a:txBody>
                    <a:bodyPr/>
                    <a:lst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9pPr>
                    </a:lstStyle>
                    <a:p>
                      <a:pPr algn="ctr" fontAlgn="ctr"/>
                      <a:r>
                        <a:rPr lang="en-US" altLang="ja-JP" sz="1600" b="0" i="0" u="none" strike="noStrike" dirty="0" smtClean="0">
                          <a:solidFill>
                            <a:srgbClr val="000000"/>
                          </a:solidFill>
                          <a:effectLst/>
                          <a:latin typeface="Arial" panose="020B0604020202020204" pitchFamily="34" charset="0"/>
                          <a:ea typeface="+mn-ea"/>
                          <a:cs typeface="Arial" panose="020B0604020202020204" pitchFamily="34" charset="0"/>
                        </a:rPr>
                        <a:t>Centroid</a:t>
                      </a:r>
                      <a:r>
                        <a:rPr lang="en-US" altLang="ja-JP" sz="1600" b="0" i="0" u="none" strike="noStrike" baseline="0" dirty="0" smtClean="0">
                          <a:solidFill>
                            <a:srgbClr val="000000"/>
                          </a:solidFill>
                          <a:effectLst/>
                          <a:latin typeface="Arial" panose="020B0604020202020204" pitchFamily="34" charset="0"/>
                          <a:ea typeface="+mn-ea"/>
                          <a:cs typeface="Arial" panose="020B0604020202020204" pitchFamily="34" charset="0"/>
                        </a:rPr>
                        <a:t> depth</a:t>
                      </a:r>
                      <a:endParaRPr lang="ja-JP" altLang="en-US" sz="1600" b="0" i="0" u="none" strike="noStrike"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Calibri"/>
                          <a:sym typeface="Roboto"/>
                        </a:defRPr>
                      </a:lvl9pPr>
                    </a:lstStyle>
                    <a:p>
                      <a:pPr algn="ctr" fontAlgn="ctr"/>
                      <a:r>
                        <a:rPr lang="en-US" altLang="ja-JP" sz="1600" b="0" i="0" u="none" strike="noStrike" dirty="0" smtClean="0">
                          <a:solidFill>
                            <a:srgbClr val="000000"/>
                          </a:solidFill>
                          <a:effectLst/>
                          <a:latin typeface="Arial" panose="020B0604020202020204" pitchFamily="34" charset="0"/>
                          <a:ea typeface="+mn-ea"/>
                          <a:cs typeface="Arial" panose="020B0604020202020204" pitchFamily="34" charset="0"/>
                        </a:rPr>
                        <a:t>12km</a:t>
                      </a:r>
                      <a:endParaRPr lang="ja-JP" altLang="en-US" sz="1600" b="0" i="0" u="none" strike="noStrike"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文字列プレースホルダ 7171"/>
          <p:cNvSpPr txBox="1"/>
          <p:nvPr/>
        </p:nvSpPr>
        <p:spPr>
          <a:xfrm>
            <a:off x="243661" y="1419906"/>
            <a:ext cx="2721212" cy="1780494"/>
          </a:xfrm>
          <a:prstGeom prst="rect">
            <a:avLst/>
          </a:prstGeom>
          <a:solidFill>
            <a:sysClr val="window" lastClr="FFFFFF"/>
          </a:solidFill>
          <a:ln>
            <a:solidFill>
              <a:sysClr val="windowText" lastClr="000000"/>
            </a:solidFill>
            <a:miter/>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OT:</a:t>
            </a:r>
            <a:r>
              <a:rPr lang="ja-JP" altLang="en-US" sz="1800" dirty="0">
                <a:solidFill>
                  <a:prstClr val="black"/>
                </a:solidFill>
                <a:latin typeface="Calibri"/>
                <a:ea typeface="ＭＳ Ｐゴシック" panose="020B0600070205080204" pitchFamily="50" charset="-128"/>
              </a:rPr>
              <a:t> </a:t>
            </a:r>
            <a:r>
              <a:rPr lang="en-US" altLang="ja-JP" sz="1800" dirty="0" smtClean="0">
                <a:solidFill>
                  <a:prstClr val="black"/>
                </a:solidFill>
                <a:latin typeface="Calibri"/>
                <a:ea typeface="ＭＳ Ｐゴシック" panose="020B0600070205080204" pitchFamily="50" charset="-128"/>
              </a:rPr>
              <a:t>08</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:14:16.8 JST </a:t>
            </a:r>
            <a:r>
              <a:rPr kumimoji="1" lang="en-US" altLang="ja-JP" sz="18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rPr>
              <a:t>Sep. 24th </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Lat.</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31°29.0’N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endParaRPr lang="en-US" altLang="ja-JP" sz="1800" dirty="0">
              <a:solidFill>
                <a:prstClr val="black"/>
              </a:solidFill>
              <a:latin typeface="Calibri"/>
              <a:ea typeface="ＭＳ Ｐゴシック" panose="020B0600070205080204" pitchFamily="50" charset="-128"/>
            </a:endParaRPr>
          </a:p>
          <a:p>
            <a:pPr lvl="0">
              <a:lnSpc>
                <a:spcPct val="80000"/>
              </a:lnSpc>
              <a:buNone/>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Lon</a:t>
            </a:r>
            <a:r>
              <a:rPr lang="en-US" altLang="ja-JP" sz="1800" dirty="0">
                <a:solidFill>
                  <a:prstClr val="black"/>
                </a:solidFill>
                <a:latin typeface="Calibri"/>
                <a:ea typeface="ＭＳ Ｐゴシック" panose="020B0600070205080204" pitchFamily="50" charset="-128"/>
              </a:rPr>
              <a:t>.  </a:t>
            </a:r>
            <a:r>
              <a:rPr lang="en-US" altLang="ja-JP" sz="1800" dirty="0" smtClean="0">
                <a:solidFill>
                  <a:prstClr val="black"/>
                </a:solidFill>
                <a:latin typeface="Calibri"/>
                <a:ea typeface="ＭＳ Ｐゴシック" panose="020B0600070205080204" pitchFamily="50" charset="-128"/>
              </a:rPr>
              <a:t>140°07.8’E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Depth</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19km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M(JMA)   5.8</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11" name="正方形/長方形 10"/>
          <p:cNvSpPr/>
          <p:nvPr/>
        </p:nvSpPr>
        <p:spPr>
          <a:xfrm>
            <a:off x="3142386" y="2353424"/>
            <a:ext cx="3261153" cy="1291783"/>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90160" y="1124885"/>
            <a:ext cx="3606866" cy="338554"/>
          </a:xfrm>
          <a:prstGeom prst="rect">
            <a:avLst/>
          </a:prstGeom>
          <a:noFill/>
          <a:ln>
            <a:noFill/>
          </a:ln>
        </p:spPr>
        <p:txBody>
          <a:bodyPr wrap="square" rtlCol="0">
            <a:spAutoFit/>
          </a:bodyPr>
          <a:lstStyle/>
          <a:p>
            <a:r>
              <a:rPr lang="en-US" altLang="ja-JP" sz="1600" dirty="0" smtClean="0">
                <a:solidFill>
                  <a:prstClr val="black"/>
                </a:solidFill>
                <a:latin typeface="Arial" panose="020B0604020202020204" pitchFamily="34" charset="0"/>
                <a:ea typeface="MS UI Gothic" panose="020B0600070205080204" pitchFamily="50" charset="-128"/>
                <a:cs typeface="Arial" panose="020B0604020202020204" pitchFamily="34" charset="0"/>
              </a:rPr>
              <a:t>Source Parameters</a:t>
            </a:r>
            <a:endParaRPr lang="ja-JP" altLang="en-US" sz="1600" dirty="0">
              <a:solidFill>
                <a:prstClr val="black"/>
              </a:solidFill>
              <a:latin typeface="Arial" panose="020B0604020202020204" pitchFamily="34" charset="0"/>
              <a:ea typeface="MS UI Gothic"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755552063"/>
              </p:ext>
            </p:extLst>
          </p:nvPr>
        </p:nvGraphicFramePr>
        <p:xfrm>
          <a:off x="260255" y="3913979"/>
          <a:ext cx="6143284" cy="2062480"/>
        </p:xfrm>
        <a:graphic>
          <a:graphicData uri="http://schemas.openxmlformats.org/drawingml/2006/table">
            <a:tbl>
              <a:tblPr firstRow="1" bandRow="1">
                <a:tableStyleId>{5C22544A-7EE6-4342-B048-85BDC9FD1C3A}</a:tableStyleId>
              </a:tblPr>
              <a:tblGrid>
                <a:gridCol w="2845903">
                  <a:extLst>
                    <a:ext uri="{9D8B030D-6E8A-4147-A177-3AD203B41FA5}">
                      <a16:colId xmlns:a16="http://schemas.microsoft.com/office/drawing/2014/main" val="4191802632"/>
                    </a:ext>
                  </a:extLst>
                </a:gridCol>
                <a:gridCol w="3297381">
                  <a:extLst>
                    <a:ext uri="{9D8B030D-6E8A-4147-A177-3AD203B41FA5}">
                      <a16:colId xmlns:a16="http://schemas.microsoft.com/office/drawing/2014/main" val="3394667702"/>
                    </a:ext>
                  </a:extLst>
                </a:gridCol>
              </a:tblGrid>
              <a:tr h="370840">
                <a:tc>
                  <a:txBody>
                    <a:bodyPr/>
                    <a:lstStyle/>
                    <a:p>
                      <a:pPr algn="l"/>
                      <a:r>
                        <a:rPr kumimoji="1" lang="en-US" altLang="ja-JP" sz="1600" dirty="0" smtClean="0">
                          <a:latin typeface="Arial" panose="020B0604020202020204" pitchFamily="34" charset="0"/>
                          <a:cs typeface="Arial" panose="020B0604020202020204" pitchFamily="34" charset="0"/>
                        </a:rPr>
                        <a:t>Date and</a:t>
                      </a:r>
                      <a:r>
                        <a:rPr kumimoji="1" lang="en-US" altLang="ja-JP" sz="1600" baseline="0" dirty="0" smtClean="0">
                          <a:latin typeface="Arial" panose="020B0604020202020204" pitchFamily="34" charset="0"/>
                          <a:cs typeface="Arial" panose="020B0604020202020204" pitchFamily="34" charset="0"/>
                        </a:rPr>
                        <a:t> Time (JST)</a:t>
                      </a:r>
                      <a:endParaRPr kumimoji="1" lang="ja-JP" altLang="en-US" sz="1600" dirty="0">
                        <a:latin typeface="Arial" panose="020B0604020202020204" pitchFamily="34" charset="0"/>
                        <a:cs typeface="Arial" panose="020B0604020202020204" pitchFamily="34" charset="0"/>
                      </a:endParaRPr>
                    </a:p>
                  </a:txBody>
                  <a:tcPr/>
                </a:tc>
                <a:tc>
                  <a:txBody>
                    <a:bodyPr/>
                    <a:lstStyle/>
                    <a:p>
                      <a:endParaRPr kumimoji="1" lang="ja-JP" altLang="en-US" dirty="0"/>
                    </a:p>
                  </a:txBody>
                  <a:tcPr/>
                </a:tc>
                <a:extLst>
                  <a:ext uri="{0D108BD9-81ED-4DB2-BD59-A6C34878D82A}">
                    <a16:rowId xmlns:a16="http://schemas.microsoft.com/office/drawing/2014/main" val="184767145"/>
                  </a:ext>
                </a:extLst>
              </a:tr>
              <a:tr h="370840">
                <a:tc>
                  <a:txBody>
                    <a:bodyPr/>
                    <a:lstStyle/>
                    <a:p>
                      <a:pPr algn="l"/>
                      <a:r>
                        <a:rPr kumimoji="1" lang="en-US" altLang="ja-JP" sz="1600" dirty="0" smtClean="0">
                          <a:latin typeface="Arial" panose="020B0604020202020204" pitchFamily="34" charset="0"/>
                          <a:cs typeface="Arial" panose="020B0604020202020204" pitchFamily="34" charset="0"/>
                        </a:rPr>
                        <a:t>08:14:16.8</a:t>
                      </a:r>
                      <a:r>
                        <a:rPr kumimoji="1" lang="en-US" altLang="ja-JP" sz="1600" baseline="0" dirty="0" smtClean="0">
                          <a:latin typeface="Arial" panose="020B0604020202020204" pitchFamily="34" charset="0"/>
                          <a:cs typeface="Arial" panose="020B0604020202020204" pitchFamily="34" charset="0"/>
                        </a:rPr>
                        <a:t> September 24</a:t>
                      </a:r>
                      <a:r>
                        <a:rPr kumimoji="1" lang="en-US" altLang="ja-JP" sz="1600" baseline="30000" dirty="0" smtClean="0">
                          <a:latin typeface="Arial" panose="020B0604020202020204" pitchFamily="34" charset="0"/>
                          <a:cs typeface="Arial" panose="020B0604020202020204" pitchFamily="34" charset="0"/>
                        </a:rPr>
                        <a:t>th</a:t>
                      </a:r>
                      <a:r>
                        <a:rPr kumimoji="1" lang="en-US" altLang="ja-JP" sz="1600" baseline="0" dirty="0" smtClean="0">
                          <a:latin typeface="Arial" panose="020B0604020202020204" pitchFamily="34" charset="0"/>
                          <a:cs typeface="Arial" panose="020B0604020202020204" pitchFamily="34" charset="0"/>
                        </a:rPr>
                        <a:t> </a:t>
                      </a:r>
                      <a:endParaRPr kumimoji="1" lang="ja-JP" altLang="en-US" sz="1600" dirty="0">
                        <a:latin typeface="Arial" panose="020B0604020202020204" pitchFamily="34" charset="0"/>
                        <a:cs typeface="Arial" panose="020B0604020202020204" pitchFamily="34" charset="0"/>
                      </a:endParaRPr>
                    </a:p>
                  </a:txBody>
                  <a:tcPr/>
                </a:tc>
                <a:tc>
                  <a:txBody>
                    <a:bodyPr/>
                    <a:lstStyle/>
                    <a:p>
                      <a:pPr algn="l"/>
                      <a:r>
                        <a:rPr kumimoji="1" lang="en-US" altLang="ja-JP" sz="1600" dirty="0" smtClean="0">
                          <a:latin typeface="Arial" panose="020B0604020202020204" pitchFamily="34" charset="0"/>
                          <a:cs typeface="Arial" panose="020B0604020202020204" pitchFamily="34" charset="0"/>
                        </a:rPr>
                        <a:t>Earthquake Occurred</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4506392"/>
                  </a:ext>
                </a:extLst>
              </a:tr>
              <a:tr h="37084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400" dirty="0" smtClean="0">
                          <a:latin typeface="Arial" panose="020B0604020202020204" pitchFamily="34" charset="0"/>
                          <a:cs typeface="Arial" panose="020B0604020202020204" pitchFamily="34" charset="0"/>
                        </a:rPr>
                        <a:t>08:20</a:t>
                      </a:r>
                      <a:r>
                        <a:rPr kumimoji="1" lang="en-US" altLang="ja-JP" sz="1400" baseline="0" dirty="0" smtClean="0">
                          <a:latin typeface="Arial" panose="020B0604020202020204" pitchFamily="34" charset="0"/>
                          <a:cs typeface="Arial" panose="020B0604020202020204" pitchFamily="34" charset="0"/>
                        </a:rPr>
                        <a:t> September 24</a:t>
                      </a:r>
                      <a:r>
                        <a:rPr kumimoji="1" lang="en-US" altLang="ja-JP" sz="1400" baseline="30000" dirty="0" smtClean="0">
                          <a:latin typeface="Arial" panose="020B0604020202020204" pitchFamily="34" charset="0"/>
                          <a:cs typeface="Arial" panose="020B0604020202020204" pitchFamily="34" charset="0"/>
                        </a:rPr>
                        <a:t>th</a:t>
                      </a:r>
                      <a:r>
                        <a:rPr kumimoji="1" lang="en-US" altLang="ja-JP" sz="1400" baseline="0" dirty="0" smtClean="0">
                          <a:latin typeface="Arial" panose="020B0604020202020204" pitchFamily="34" charset="0"/>
                          <a:cs typeface="Arial" panose="020B0604020202020204" pitchFamily="34" charset="0"/>
                        </a:rPr>
                        <a:t> </a:t>
                      </a:r>
                      <a:endParaRPr kumimoji="1" lang="ja-JP" altLang="en-US" sz="1400" dirty="0" smtClean="0">
                        <a:latin typeface="Arial" panose="020B0604020202020204" pitchFamily="34" charset="0"/>
                        <a:cs typeface="Arial" panose="020B0604020202020204" pitchFamily="34" charset="0"/>
                      </a:endParaRPr>
                    </a:p>
                  </a:txBody>
                  <a:tcPr/>
                </a:tc>
                <a:tc>
                  <a:txBody>
                    <a:bodyPr/>
                    <a:lstStyle/>
                    <a:p>
                      <a:pPr algn="l"/>
                      <a:r>
                        <a:rPr kumimoji="1" lang="en-US" altLang="ja-JP" sz="1600" dirty="0" smtClean="0">
                          <a:latin typeface="Arial" panose="020B0604020202020204" pitchFamily="34" charset="0"/>
                          <a:cs typeface="Arial" panose="020B0604020202020204" pitchFamily="34" charset="0"/>
                        </a:rPr>
                        <a:t>Tsunami</a:t>
                      </a:r>
                      <a:r>
                        <a:rPr kumimoji="1" lang="en-US" altLang="ja-JP" sz="1600" baseline="0" dirty="0" smtClean="0">
                          <a:latin typeface="Arial" panose="020B0604020202020204" pitchFamily="34" charset="0"/>
                          <a:cs typeface="Arial" panose="020B0604020202020204" pitchFamily="34" charset="0"/>
                        </a:rPr>
                        <a:t> Advisory Issued</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461138"/>
                  </a:ext>
                </a:extLst>
              </a:tr>
              <a:tr h="370840">
                <a:tc>
                  <a:txBody>
                    <a:bodyPr/>
                    <a:lstStyle/>
                    <a:p>
                      <a:pPr algn="l"/>
                      <a:r>
                        <a:rPr kumimoji="1" lang="en-US" altLang="ja-JP" sz="1400" dirty="0" smtClean="0">
                          <a:latin typeface="Arial" panose="020B0604020202020204" pitchFamily="34" charset="0"/>
                          <a:cs typeface="Arial" panose="020B0604020202020204" pitchFamily="34" charset="0"/>
                        </a:rPr>
                        <a:t>08:40</a:t>
                      </a:r>
                      <a:r>
                        <a:rPr kumimoji="1" lang="en-US" altLang="ja-JP" sz="1400" baseline="0" dirty="0" smtClean="0">
                          <a:latin typeface="Arial" panose="020B0604020202020204" pitchFamily="34" charset="0"/>
                          <a:cs typeface="Arial" panose="020B0604020202020204" pitchFamily="34" charset="0"/>
                        </a:rPr>
                        <a:t> ~ 08:50 September 24</a:t>
                      </a:r>
                      <a:r>
                        <a:rPr kumimoji="1" lang="en-US" altLang="ja-JP" sz="1400" baseline="30000" dirty="0" smtClean="0">
                          <a:latin typeface="Arial" panose="020B0604020202020204" pitchFamily="34" charset="0"/>
                          <a:cs typeface="Arial" panose="020B0604020202020204" pitchFamily="34" charset="0"/>
                        </a:rPr>
                        <a:t>th</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600" dirty="0" smtClean="0">
                          <a:latin typeface="Arial" panose="020B0604020202020204" pitchFamily="34" charset="0"/>
                          <a:cs typeface="Arial" panose="020B0604020202020204" pitchFamily="34" charset="0"/>
                        </a:rPr>
                        <a:t>The</a:t>
                      </a:r>
                      <a:r>
                        <a:rPr kumimoji="1" lang="en-US" altLang="ja-JP" sz="1600" baseline="0" dirty="0" smtClean="0">
                          <a:latin typeface="Arial" panose="020B0604020202020204" pitchFamily="34" charset="0"/>
                          <a:cs typeface="Arial" panose="020B0604020202020204" pitchFamily="34" charset="0"/>
                        </a:rPr>
                        <a:t> first arrival of tsunamis observed at </a:t>
                      </a:r>
                      <a:r>
                        <a:rPr kumimoji="1" lang="en-US" altLang="ja-JP" sz="1600" baseline="0" dirty="0" err="1" smtClean="0">
                          <a:latin typeface="Arial" panose="020B0604020202020204" pitchFamily="34" charset="0"/>
                          <a:cs typeface="Arial" panose="020B0604020202020204" pitchFamily="34" charset="0"/>
                        </a:rPr>
                        <a:t>Hachijou</a:t>
                      </a:r>
                      <a:r>
                        <a:rPr kumimoji="1" lang="en-US" altLang="ja-JP" sz="1600" baseline="0" dirty="0" smtClean="0">
                          <a:latin typeface="Arial" panose="020B0604020202020204" pitchFamily="34" charset="0"/>
                          <a:cs typeface="Arial" panose="020B0604020202020204" pitchFamily="34" charset="0"/>
                        </a:rPr>
                        <a:t> Island</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7330898"/>
                  </a:ext>
                </a:extLst>
              </a:tr>
              <a:tr h="370840">
                <a:tc>
                  <a:txBody>
                    <a:bodyPr/>
                    <a:lstStyle/>
                    <a:p>
                      <a:pPr algn="l"/>
                      <a:r>
                        <a:rPr kumimoji="1" lang="en-US" altLang="ja-JP" sz="1400" dirty="0" smtClean="0">
                          <a:latin typeface="Arial" panose="020B0604020202020204" pitchFamily="34" charset="0"/>
                          <a:cs typeface="Arial" panose="020B0604020202020204" pitchFamily="34" charset="0"/>
                        </a:rPr>
                        <a:t>11:00 September 24th</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600" dirty="0" smtClean="0">
                          <a:latin typeface="Arial" panose="020B0604020202020204" pitchFamily="34" charset="0"/>
                          <a:cs typeface="Arial" panose="020B0604020202020204" pitchFamily="34" charset="0"/>
                        </a:rPr>
                        <a:t>All tsunami Advisories lifted</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0924816"/>
                  </a:ext>
                </a:extLst>
              </a:tr>
            </a:tbl>
          </a:graphicData>
        </a:graphic>
      </p:graphicFrame>
      <p:sp>
        <p:nvSpPr>
          <p:cNvPr id="13" name="テキスト ボックス 12"/>
          <p:cNvSpPr txBox="1"/>
          <p:nvPr/>
        </p:nvSpPr>
        <p:spPr>
          <a:xfrm>
            <a:off x="243661" y="3583680"/>
            <a:ext cx="3606866" cy="338554"/>
          </a:xfrm>
          <a:prstGeom prst="rect">
            <a:avLst/>
          </a:prstGeom>
          <a:noFill/>
          <a:ln>
            <a:noFill/>
          </a:ln>
        </p:spPr>
        <p:txBody>
          <a:bodyPr wrap="square" rtlCol="0">
            <a:spAutoFit/>
          </a:bodyPr>
          <a:lstStyle/>
          <a:p>
            <a:r>
              <a:rPr lang="en-US" altLang="ja-JP" sz="1600" dirty="0" smtClean="0">
                <a:solidFill>
                  <a:prstClr val="black"/>
                </a:solidFill>
                <a:latin typeface="Arial" panose="020B0604020202020204" pitchFamily="34" charset="0"/>
                <a:ea typeface="MS UI Gothic" panose="020B0600070205080204" pitchFamily="50" charset="-128"/>
                <a:cs typeface="Arial" panose="020B0604020202020204" pitchFamily="34" charset="0"/>
              </a:rPr>
              <a:t>Timeline</a:t>
            </a:r>
            <a:endParaRPr lang="ja-JP" altLang="en-US" sz="1600" dirty="0">
              <a:solidFill>
                <a:prstClr val="black"/>
              </a:solidFill>
              <a:latin typeface="Arial" panose="020B0604020202020204" pitchFamily="34" charset="0"/>
              <a:ea typeface="MS UI Gothic" panose="020B0600070205080204" pitchFamily="50" charset="-128"/>
              <a:cs typeface="Arial" panose="020B0604020202020204" pitchFamily="34" charset="0"/>
            </a:endParaRPr>
          </a:p>
        </p:txBody>
      </p:sp>
      <p:sp>
        <p:nvSpPr>
          <p:cNvPr id="14" name="テキスト ボックス 13"/>
          <p:cNvSpPr txBox="1"/>
          <p:nvPr/>
        </p:nvSpPr>
        <p:spPr>
          <a:xfrm>
            <a:off x="167444" y="134387"/>
            <a:ext cx="9316523" cy="469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Earthquake (Mw 5.7) near </a:t>
            </a:r>
            <a:r>
              <a:rPr kumimoji="0" lang="en-US" altLang="ja-JP" sz="2200" b="0" i="0" u="none" strike="noStrike" cap="none" spc="0" normalizeH="0" baseline="0" dirty="0" err="1" smtClean="0">
                <a:ln>
                  <a:noFill/>
                </a:ln>
                <a:solidFill>
                  <a:schemeClr val="accent3"/>
                </a:solidFill>
                <a:effectLst/>
                <a:uFillTx/>
                <a:latin typeface="Arial" panose="020B0604020202020204" pitchFamily="34" charset="0"/>
                <a:cs typeface="Arial" panose="020B0604020202020204" pitchFamily="34" charset="0"/>
                <a:sym typeface="Roboto"/>
              </a:rPr>
              <a:t>Sumisujima</a:t>
            </a: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 (Smith Rock) on 24 September (1)</a:t>
            </a:r>
            <a:endParaRPr kumimoji="0" lang="ja-JP" altLang="en-US" sz="22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endParaRPr>
          </a:p>
        </p:txBody>
      </p:sp>
      <p:sp>
        <p:nvSpPr>
          <p:cNvPr id="7" name="正方形/長方形 6"/>
          <p:cNvSpPr/>
          <p:nvPr/>
        </p:nvSpPr>
        <p:spPr>
          <a:xfrm>
            <a:off x="260255" y="6354778"/>
            <a:ext cx="11599236" cy="461665"/>
          </a:xfrm>
          <a:prstGeom prst="rect">
            <a:avLst/>
          </a:prstGeom>
        </p:spPr>
        <p:txBody>
          <a:bodyPr wrap="square">
            <a:spAutoFit/>
          </a:bodyPr>
          <a:lstStyle/>
          <a:p>
            <a:pPr defTabSz="1300480" hangingPunct="0"/>
            <a:r>
              <a:rPr kumimoji="0" lang="en-US" altLang="ja-JP" sz="2400" b="1" dirty="0">
                <a:solidFill>
                  <a:schemeClr val="bg1"/>
                </a:solidFill>
                <a:latin typeface="Arial" panose="020B0604020202020204" pitchFamily="34" charset="0"/>
                <a:cs typeface="Arial" panose="020B0604020202020204" pitchFamily="34" charset="0"/>
                <a:sym typeface="Roboto"/>
              </a:rPr>
              <a:t>The JMA was able to </a:t>
            </a:r>
            <a:r>
              <a:rPr kumimoji="0" lang="en-US" altLang="ja-JP" sz="2400" b="1" dirty="0" smtClean="0">
                <a:solidFill>
                  <a:schemeClr val="bg1"/>
                </a:solidFill>
                <a:latin typeface="Arial" panose="020B0604020202020204" pitchFamily="34" charset="0"/>
                <a:cs typeface="Arial" panose="020B0604020202020204" pitchFamily="34" charset="0"/>
                <a:sym typeface="Roboto"/>
              </a:rPr>
              <a:t>issue </a:t>
            </a:r>
            <a:r>
              <a:rPr kumimoji="0" lang="en-US" altLang="ja-JP" sz="2400" b="1" dirty="0">
                <a:solidFill>
                  <a:schemeClr val="bg1"/>
                </a:solidFill>
                <a:latin typeface="Arial" panose="020B0604020202020204" pitchFamily="34" charset="0"/>
                <a:cs typeface="Arial" panose="020B0604020202020204" pitchFamily="34" charset="0"/>
                <a:sym typeface="Roboto"/>
              </a:rPr>
              <a:t>tsunami advisories before tsunami arrivals.</a:t>
            </a:r>
            <a:endParaRPr kumimoji="0" lang="ja-JP" altLang="en-US" sz="2400" b="1" dirty="0">
              <a:solidFill>
                <a:schemeClr val="bg1"/>
              </a:solidFill>
              <a:latin typeface="Arial" panose="020B0604020202020204" pitchFamily="34" charset="0"/>
              <a:cs typeface="Arial" panose="020B0604020202020204" pitchFamily="34" charset="0"/>
              <a:sym typeface="Roboto"/>
            </a:endParaRPr>
          </a:p>
        </p:txBody>
      </p:sp>
      <p:pic>
        <p:nvPicPr>
          <p:cNvPr id="15" name="図 14"/>
          <p:cNvPicPr>
            <a:picLocks noChangeAspect="1"/>
          </p:cNvPicPr>
          <p:nvPr/>
        </p:nvPicPr>
        <p:blipFill>
          <a:blip r:embed="rId5"/>
          <a:stretch>
            <a:fillRect/>
          </a:stretch>
        </p:blipFill>
        <p:spPr>
          <a:xfrm>
            <a:off x="10086356" y="4725709"/>
            <a:ext cx="2022764" cy="1250750"/>
          </a:xfrm>
          <a:prstGeom prst="rect">
            <a:avLst/>
          </a:prstGeom>
        </p:spPr>
      </p:pic>
    </p:spTree>
    <p:extLst>
      <p:ext uri="{BB962C8B-B14F-4D97-AF65-F5344CB8AC3E}">
        <p14:creationId xmlns:p14="http://schemas.microsoft.com/office/powerpoint/2010/main" val="13201844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t="12327" b="10673"/>
          <a:stretch/>
        </p:blipFill>
        <p:spPr>
          <a:xfrm>
            <a:off x="6132513" y="1780943"/>
            <a:ext cx="6076196" cy="4265294"/>
          </a:xfrm>
          <a:prstGeom prst="rect">
            <a:avLst/>
          </a:prstGeom>
        </p:spPr>
      </p:pic>
      <p:pic>
        <p:nvPicPr>
          <p:cNvPr id="3" name="図 2"/>
          <p:cNvPicPr>
            <a:picLocks noChangeAspect="1"/>
          </p:cNvPicPr>
          <p:nvPr/>
        </p:nvPicPr>
        <p:blipFill rotWithShape="1">
          <a:blip r:embed="rId3"/>
          <a:srcRect r="17020" b="13028"/>
          <a:stretch/>
        </p:blipFill>
        <p:spPr>
          <a:xfrm>
            <a:off x="-37322" y="1451441"/>
            <a:ext cx="6212401" cy="4672205"/>
          </a:xfrm>
          <a:prstGeom prst="rect">
            <a:avLst/>
          </a:prstGeom>
        </p:spPr>
      </p:pic>
      <p:pic>
        <p:nvPicPr>
          <p:cNvPr id="9" name="図 8"/>
          <p:cNvPicPr>
            <a:picLocks noChangeAspect="1"/>
          </p:cNvPicPr>
          <p:nvPr/>
        </p:nvPicPr>
        <p:blipFill>
          <a:blip r:embed="rId4"/>
          <a:stretch>
            <a:fillRect/>
          </a:stretch>
        </p:blipFill>
        <p:spPr>
          <a:xfrm>
            <a:off x="3752739" y="4585895"/>
            <a:ext cx="1481456" cy="1091279"/>
          </a:xfrm>
          <a:prstGeom prst="rect">
            <a:avLst/>
          </a:prstGeom>
        </p:spPr>
      </p:pic>
      <p:sp>
        <p:nvSpPr>
          <p:cNvPr id="10" name="テキスト ボックス 9"/>
          <p:cNvSpPr txBox="1"/>
          <p:nvPr/>
        </p:nvSpPr>
        <p:spPr>
          <a:xfrm>
            <a:off x="970397" y="1305791"/>
            <a:ext cx="4455680" cy="3467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1400" dirty="0">
                <a:solidFill>
                  <a:srgbClr val="000000"/>
                </a:solidFill>
                <a:latin typeface="Arial" panose="020B0604020202020204" pitchFamily="34" charset="0"/>
                <a:cs typeface="Arial" panose="020B0604020202020204" pitchFamily="34" charset="0"/>
                <a:sym typeface="Roboto"/>
              </a:rPr>
              <a:t>Tsunami height observed at coastal gauges </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44" name="正方形/長方形 43"/>
          <p:cNvSpPr/>
          <p:nvPr/>
        </p:nvSpPr>
        <p:spPr>
          <a:xfrm>
            <a:off x="8114232" y="1210726"/>
            <a:ext cx="2112758" cy="338554"/>
          </a:xfrm>
          <a:prstGeom prst="rect">
            <a:avLst/>
          </a:prstGeom>
          <a:solidFill>
            <a:schemeClr val="bg1"/>
          </a:solidFill>
        </p:spPr>
        <p:txBody>
          <a:bodyPr wrap="none">
            <a:spAutoFit/>
          </a:bodyPr>
          <a:lstStyle/>
          <a:p>
            <a:r>
              <a:rPr lang="en-US" altLang="ja-JP" sz="1600" dirty="0" smtClean="0">
                <a:latin typeface="Arial" panose="020B0604020202020204" pitchFamily="34" charset="0"/>
                <a:cs typeface="Arial" panose="020B0604020202020204" pitchFamily="34" charset="0"/>
              </a:rPr>
              <a:t>Tsunami waveforms  </a:t>
            </a:r>
            <a:endParaRPr lang="en-US" altLang="ja-JP" sz="1600" dirty="0">
              <a:latin typeface="Arial" panose="020B0604020202020204" pitchFamily="34" charset="0"/>
              <a:cs typeface="Arial" panose="020B0604020202020204" pitchFamily="34" charset="0"/>
            </a:endParaRPr>
          </a:p>
        </p:txBody>
      </p:sp>
      <p:sp>
        <p:nvSpPr>
          <p:cNvPr id="18" name="テキスト ボックス 17"/>
          <p:cNvSpPr txBox="1"/>
          <p:nvPr/>
        </p:nvSpPr>
        <p:spPr>
          <a:xfrm>
            <a:off x="167444" y="134387"/>
            <a:ext cx="9316523" cy="469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Earthquake (Mw 5.7) near </a:t>
            </a:r>
            <a:r>
              <a:rPr kumimoji="0" lang="en-US" altLang="ja-JP" sz="2200" b="0" i="0" u="none" strike="noStrike" cap="none" spc="0" normalizeH="0" baseline="0" dirty="0" err="1" smtClean="0">
                <a:ln>
                  <a:noFill/>
                </a:ln>
                <a:solidFill>
                  <a:schemeClr val="accent3"/>
                </a:solidFill>
                <a:effectLst/>
                <a:uFillTx/>
                <a:latin typeface="Arial" panose="020B0604020202020204" pitchFamily="34" charset="0"/>
                <a:cs typeface="Arial" panose="020B0604020202020204" pitchFamily="34" charset="0"/>
                <a:sym typeface="Roboto"/>
              </a:rPr>
              <a:t>Sumisujima</a:t>
            </a: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 (Smith Rock) on 24 September (2)</a:t>
            </a:r>
            <a:endParaRPr kumimoji="0" lang="ja-JP" altLang="en-US" sz="22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endParaRPr>
          </a:p>
        </p:txBody>
      </p:sp>
      <p:grpSp>
        <p:nvGrpSpPr>
          <p:cNvPr id="4" name="グループ化 3"/>
          <p:cNvGrpSpPr/>
          <p:nvPr/>
        </p:nvGrpSpPr>
        <p:grpSpPr>
          <a:xfrm>
            <a:off x="6774023" y="1527941"/>
            <a:ext cx="2736887" cy="4074969"/>
            <a:chOff x="6774023" y="1527941"/>
            <a:chExt cx="2736887" cy="4074969"/>
          </a:xfrm>
        </p:grpSpPr>
        <p:sp>
          <p:nvSpPr>
            <p:cNvPr id="11" name="テキスト ボックス 10"/>
            <p:cNvSpPr txBox="1"/>
            <p:nvPr/>
          </p:nvSpPr>
          <p:spPr>
            <a:xfrm>
              <a:off x="7853535" y="1527941"/>
              <a:ext cx="1657375" cy="269815"/>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Occurrence of the earthquake</a:t>
              </a:r>
              <a:endParaRPr kumimoji="0" lang="ja-JP" alt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 name="テキスト ボックス 1"/>
            <p:cNvSpPr txBox="1"/>
            <p:nvPr/>
          </p:nvSpPr>
          <p:spPr>
            <a:xfrm>
              <a:off x="6774023" y="1925460"/>
              <a:ext cx="875109"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Tateyamashi</a:t>
              </a:r>
              <a:r>
                <a:rPr kumimoji="0" lang="en-US" altLang="ja-JP" sz="7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Mera</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9" name="テキスト ボックス 18"/>
            <p:cNvSpPr txBox="1"/>
            <p:nvPr/>
          </p:nvSpPr>
          <p:spPr>
            <a:xfrm>
              <a:off x="6861798" y="2302319"/>
              <a:ext cx="830225"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Izuoshima</a:t>
              </a:r>
              <a:r>
                <a:rPr kumimoji="0" lang="en-US" altLang="ja-JP" sz="7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Okada</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1" name="テキスト ボックス 20"/>
            <p:cNvSpPr txBox="1"/>
            <p:nvPr/>
          </p:nvSpPr>
          <p:spPr>
            <a:xfrm>
              <a:off x="6793199" y="2890691"/>
              <a:ext cx="1105942"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Hachijojima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Yaene</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2" name="テキスト ボックス 21"/>
            <p:cNvSpPr txBox="1"/>
            <p:nvPr/>
          </p:nvSpPr>
          <p:spPr>
            <a:xfrm>
              <a:off x="6774023" y="3412067"/>
              <a:ext cx="1367232"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3" name="テキスト ボックス 22"/>
            <p:cNvSpPr txBox="1"/>
            <p:nvPr/>
          </p:nvSpPr>
          <p:spPr>
            <a:xfrm>
              <a:off x="6793199" y="3871336"/>
              <a:ext cx="911979"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Miyakejima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4" name="テキスト ボックス 23"/>
            <p:cNvSpPr txBox="1"/>
            <p:nvPr/>
          </p:nvSpPr>
          <p:spPr>
            <a:xfrm>
              <a:off x="6793199" y="4480089"/>
              <a:ext cx="786945"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Tosashimizu</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5" name="テキスト ボックス 24"/>
            <p:cNvSpPr txBox="1"/>
            <p:nvPr/>
          </p:nvSpPr>
          <p:spPr>
            <a:xfrm>
              <a:off x="6847701" y="5363872"/>
              <a:ext cx="677940"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Nakanoshima</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grpSp>
      <p:sp>
        <p:nvSpPr>
          <p:cNvPr id="26" name="テキスト ボックス 25"/>
          <p:cNvSpPr txBox="1"/>
          <p:nvPr/>
        </p:nvSpPr>
        <p:spPr>
          <a:xfrm>
            <a:off x="1320590" y="4902291"/>
            <a:ext cx="883125"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Nakanoshima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7" name="テキスト ボックス 26"/>
          <p:cNvSpPr txBox="1"/>
          <p:nvPr/>
        </p:nvSpPr>
        <p:spPr>
          <a:xfrm>
            <a:off x="1815517" y="3961719"/>
            <a:ext cx="786945"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Tosashimizu</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0" name="テキスト ボックス 29"/>
          <p:cNvSpPr txBox="1"/>
          <p:nvPr/>
        </p:nvSpPr>
        <p:spPr>
          <a:xfrm>
            <a:off x="4530289" y="4060591"/>
            <a:ext cx="1182886" cy="3467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Hachijojima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Yaene</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a:solidFill>
                  <a:srgbClr val="000000"/>
                </a:solidFill>
                <a:latin typeface="Arial" panose="020B0604020202020204" pitchFamily="34" charset="0"/>
                <a:cs typeface="Arial" panose="020B0604020202020204" pitchFamily="34" charset="0"/>
                <a:sym typeface="Roboto"/>
              </a:rPr>
              <a:t> </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1" name="テキスト ボックス 30"/>
          <p:cNvSpPr txBox="1"/>
          <p:nvPr/>
        </p:nvSpPr>
        <p:spPr>
          <a:xfrm>
            <a:off x="2404592" y="3109764"/>
            <a:ext cx="1187695" cy="45448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p>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a:solidFill>
                  <a:srgbClr val="000000"/>
                </a:solidFill>
                <a:latin typeface="Arial" panose="020B0604020202020204" pitchFamily="34" charset="0"/>
                <a:cs typeface="Arial" panose="020B0604020202020204" pitchFamily="34" charset="0"/>
                <a:sym typeface="Roboto"/>
              </a:rPr>
              <a:t> </a:t>
            </a:r>
            <a:endParaRPr kumimoji="0" lang="en-US" altLang="ja-JP" sz="700" dirty="0" smtClean="0">
              <a:solidFill>
                <a:srgbClr val="000000"/>
              </a:solidFill>
              <a:latin typeface="Arial" panose="020B0604020202020204" pitchFamily="34" charset="0"/>
              <a:cs typeface="Arial" panose="020B0604020202020204" pitchFamily="34" charset="0"/>
              <a:sym typeface="Roboto"/>
            </a:endParaRPr>
          </a:p>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3" name="テキスト ボックス 32"/>
          <p:cNvSpPr txBox="1"/>
          <p:nvPr/>
        </p:nvSpPr>
        <p:spPr>
          <a:xfrm>
            <a:off x="2834391" y="3683893"/>
            <a:ext cx="1065867"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Miyakejima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4" name="テキスト ボックス 33"/>
          <p:cNvSpPr txBox="1"/>
          <p:nvPr/>
        </p:nvSpPr>
        <p:spPr>
          <a:xfrm>
            <a:off x="4751250" y="2281637"/>
            <a:ext cx="875109"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Tateyamashi</a:t>
            </a:r>
            <a:r>
              <a:rPr kumimoji="0" lang="en-US" altLang="ja-JP" sz="7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Mera</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6" name="テキスト ボックス 35"/>
          <p:cNvSpPr txBox="1"/>
          <p:nvPr/>
        </p:nvSpPr>
        <p:spPr>
          <a:xfrm>
            <a:off x="4758527" y="2755326"/>
            <a:ext cx="907169"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Izuoshima</a:t>
            </a:r>
            <a:r>
              <a:rPr kumimoji="0" lang="en-US" altLang="ja-JP" sz="7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Okada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37" name="図 36"/>
          <p:cNvPicPr>
            <a:picLocks noChangeAspect="1"/>
          </p:cNvPicPr>
          <p:nvPr/>
        </p:nvPicPr>
        <p:blipFill rotWithShape="1">
          <a:blip r:embed="rId5"/>
          <a:srcRect r="44881"/>
          <a:stretch/>
        </p:blipFill>
        <p:spPr>
          <a:xfrm>
            <a:off x="10445744" y="1588853"/>
            <a:ext cx="1487244" cy="229362"/>
          </a:xfrm>
          <a:prstGeom prst="rect">
            <a:avLst/>
          </a:prstGeom>
        </p:spPr>
      </p:pic>
    </p:spTree>
    <p:extLst>
      <p:ext uri="{BB962C8B-B14F-4D97-AF65-F5344CB8AC3E}">
        <p14:creationId xmlns:p14="http://schemas.microsoft.com/office/powerpoint/2010/main" val="6728807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15098" y="4536801"/>
            <a:ext cx="4762544" cy="2321199"/>
          </a:xfrm>
          <a:prstGeom prst="rect">
            <a:avLst/>
          </a:prstGeom>
        </p:spPr>
      </p:pic>
      <p:pic>
        <p:nvPicPr>
          <p:cNvPr id="3" name="図 2"/>
          <p:cNvPicPr>
            <a:picLocks noChangeAspect="1"/>
          </p:cNvPicPr>
          <p:nvPr/>
        </p:nvPicPr>
        <p:blipFill>
          <a:blip r:embed="rId3"/>
          <a:stretch>
            <a:fillRect/>
          </a:stretch>
        </p:blipFill>
        <p:spPr>
          <a:xfrm>
            <a:off x="1117342" y="604257"/>
            <a:ext cx="3358056" cy="3772265"/>
          </a:xfrm>
          <a:prstGeom prst="rect">
            <a:avLst/>
          </a:prstGeom>
        </p:spPr>
      </p:pic>
      <p:pic>
        <p:nvPicPr>
          <p:cNvPr id="4" name="図 3"/>
          <p:cNvPicPr>
            <a:picLocks noChangeAspect="1"/>
          </p:cNvPicPr>
          <p:nvPr/>
        </p:nvPicPr>
        <p:blipFill rotWithShape="1">
          <a:blip r:embed="rId4"/>
          <a:srcRect b="18960"/>
          <a:stretch/>
        </p:blipFill>
        <p:spPr>
          <a:xfrm>
            <a:off x="6040629" y="1177738"/>
            <a:ext cx="5942330" cy="3949847"/>
          </a:xfrm>
          <a:prstGeom prst="rect">
            <a:avLst/>
          </a:prstGeom>
        </p:spPr>
      </p:pic>
      <p:sp>
        <p:nvSpPr>
          <p:cNvPr id="6" name="テキスト ボックス 5"/>
          <p:cNvSpPr txBox="1"/>
          <p:nvPr/>
        </p:nvSpPr>
        <p:spPr>
          <a:xfrm>
            <a:off x="167444" y="134387"/>
            <a:ext cx="9316523" cy="469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Earthquake (Mw 5.7) near </a:t>
            </a:r>
            <a:r>
              <a:rPr kumimoji="0" lang="en-US" altLang="ja-JP" sz="2200" b="0" i="0" u="none" strike="noStrike" cap="none" spc="0" normalizeH="0" baseline="0" dirty="0" err="1" smtClean="0">
                <a:ln>
                  <a:noFill/>
                </a:ln>
                <a:solidFill>
                  <a:schemeClr val="accent3"/>
                </a:solidFill>
                <a:effectLst/>
                <a:uFillTx/>
                <a:latin typeface="Arial" panose="020B0604020202020204" pitchFamily="34" charset="0"/>
                <a:cs typeface="Arial" panose="020B0604020202020204" pitchFamily="34" charset="0"/>
                <a:sym typeface="Roboto"/>
              </a:rPr>
              <a:t>Sumisujima</a:t>
            </a:r>
            <a:r>
              <a:rPr kumimoji="0" lang="en-US" altLang="ja-JP" sz="2200" b="0" i="0" u="none" strike="noStrike" cap="none" spc="0" normalizeH="0" baseline="0" dirty="0" smtClean="0">
                <a:ln>
                  <a:noFill/>
                </a:ln>
                <a:solidFill>
                  <a:schemeClr val="accent3"/>
                </a:solidFill>
                <a:effectLst/>
                <a:uFillTx/>
                <a:latin typeface="Arial" panose="020B0604020202020204" pitchFamily="34" charset="0"/>
                <a:cs typeface="Arial" panose="020B0604020202020204" pitchFamily="34" charset="0"/>
                <a:sym typeface="Roboto"/>
              </a:rPr>
              <a:t> (Smith Rock) on 24 September (3)</a:t>
            </a:r>
            <a:endParaRPr kumimoji="0" lang="ja-JP" altLang="en-US" sz="22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endParaRPr>
          </a:p>
        </p:txBody>
      </p:sp>
      <p:cxnSp>
        <p:nvCxnSpPr>
          <p:cNvPr id="8" name="直線矢印コネクタ 7"/>
          <p:cNvCxnSpPr>
            <a:endCxn id="9" idx="1"/>
          </p:cNvCxnSpPr>
          <p:nvPr/>
        </p:nvCxnSpPr>
        <p:spPr>
          <a:xfrm flipV="1">
            <a:off x="2681288" y="2710879"/>
            <a:ext cx="1045717" cy="75184"/>
          </a:xfrm>
          <a:prstGeom prst="straightConnector1">
            <a:avLst/>
          </a:prstGeom>
          <a:noFill/>
          <a:ln w="9525"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テキスト ボックス 8"/>
          <p:cNvSpPr txBox="1"/>
          <p:nvPr/>
        </p:nvSpPr>
        <p:spPr>
          <a:xfrm>
            <a:off x="3727005" y="2552888"/>
            <a:ext cx="706883" cy="31598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600" b="0" i="0" u="none" strike="noStrike" cap="none" spc="0" normalizeH="0" baseline="0" dirty="0" err="1" smtClean="0">
                <a:ln>
                  <a:noFill/>
                </a:ln>
                <a:effectLst/>
                <a:uFillTx/>
                <a:latin typeface="Arial" panose="020B0604020202020204" pitchFamily="34" charset="0"/>
                <a:cs typeface="Arial" panose="020B0604020202020204" pitchFamily="34" charset="0"/>
                <a:sym typeface="Roboto"/>
              </a:rPr>
              <a:t>Sumisujima</a:t>
            </a:r>
            <a:r>
              <a:rPr kumimoji="0" lang="en-US" altLang="ja-JP" sz="600" b="0" i="0" u="none" strike="noStrike" cap="none" spc="0" normalizeH="0" dirty="0" smtClean="0">
                <a:ln>
                  <a:noFill/>
                </a:ln>
                <a:effectLst/>
                <a:uFillTx/>
                <a:latin typeface="Arial" panose="020B0604020202020204" pitchFamily="34" charset="0"/>
                <a:cs typeface="Arial" panose="020B0604020202020204" pitchFamily="34" charset="0"/>
                <a:sym typeface="Roboto"/>
              </a:rPr>
              <a:t> (Smith Rock)</a:t>
            </a:r>
            <a:endParaRPr kumimoji="0" lang="ja-JP" altLang="en-US" sz="600" b="0" i="0" u="none" strike="noStrike" cap="none" spc="0" normalizeH="0" baseline="0" dirty="0">
              <a:ln>
                <a:noFill/>
              </a:ln>
              <a:effectLst/>
              <a:uFillTx/>
              <a:latin typeface="Arial" panose="020B0604020202020204" pitchFamily="34" charset="0"/>
              <a:cs typeface="Arial" panose="020B0604020202020204" pitchFamily="34" charset="0"/>
              <a:sym typeface="Roboto"/>
            </a:endParaRPr>
          </a:p>
        </p:txBody>
      </p:sp>
      <p:sp>
        <p:nvSpPr>
          <p:cNvPr id="10" name="テキスト ボックス 9"/>
          <p:cNvSpPr txBox="1"/>
          <p:nvPr/>
        </p:nvSpPr>
        <p:spPr>
          <a:xfrm>
            <a:off x="5498412" y="2285680"/>
            <a:ext cx="830225"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Izuoshima</a:t>
            </a:r>
            <a:r>
              <a:rPr kumimoji="0" lang="en-US" altLang="ja-JP" sz="7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Okada</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1" name="テキスト ボックス 10"/>
          <p:cNvSpPr txBox="1"/>
          <p:nvPr/>
        </p:nvSpPr>
        <p:spPr>
          <a:xfrm>
            <a:off x="5278597" y="2978680"/>
            <a:ext cx="1367232" cy="239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Kozushimako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2" name="テキスト ボックス 11"/>
          <p:cNvSpPr txBox="1"/>
          <p:nvPr/>
        </p:nvSpPr>
        <p:spPr>
          <a:xfrm>
            <a:off x="5676523" y="3742749"/>
            <a:ext cx="911979" cy="239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Miyakejima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Ako</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3" name="テキスト ボックス 12"/>
          <p:cNvSpPr txBox="1"/>
          <p:nvPr/>
        </p:nvSpPr>
        <p:spPr>
          <a:xfrm>
            <a:off x="5546133" y="4435749"/>
            <a:ext cx="900757" cy="239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Hachijojima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Yaene</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p>
        </p:txBody>
      </p:sp>
      <p:sp>
        <p:nvSpPr>
          <p:cNvPr id="14" name="テキスト ボックス 13"/>
          <p:cNvSpPr txBox="1"/>
          <p:nvPr/>
        </p:nvSpPr>
        <p:spPr>
          <a:xfrm>
            <a:off x="5506605" y="1521611"/>
            <a:ext cx="1081897" cy="2390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err="1" smtClean="0">
                <a:solidFill>
                  <a:srgbClr val="000000"/>
                </a:solidFill>
                <a:latin typeface="Arial" panose="020B0604020202020204" pitchFamily="34" charset="0"/>
                <a:cs typeface="Arial" panose="020B0604020202020204" pitchFamily="34" charset="0"/>
                <a:sym typeface="Roboto"/>
              </a:rPr>
              <a:t>Miyakejima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r>
              <a:rPr kumimoji="0" lang="en-US" altLang="ja-JP" sz="700" dirty="0" err="1" smtClean="0">
                <a:solidFill>
                  <a:srgbClr val="000000"/>
                </a:solidFill>
                <a:latin typeface="Arial" panose="020B0604020202020204" pitchFamily="34" charset="0"/>
                <a:cs typeface="Arial" panose="020B0604020202020204" pitchFamily="34" charset="0"/>
                <a:sym typeface="Roboto"/>
              </a:rPr>
              <a:t>Tsubota</a:t>
            </a:r>
            <a:r>
              <a:rPr kumimoji="0" lang="en-US" altLang="ja-JP" sz="700" dirty="0" smtClean="0">
                <a:solidFill>
                  <a:srgbClr val="000000"/>
                </a:solidFill>
                <a:latin typeface="Arial" panose="020B0604020202020204" pitchFamily="34" charset="0"/>
                <a:cs typeface="Arial" panose="020B0604020202020204" pitchFamily="34" charset="0"/>
                <a:sym typeface="Roboto"/>
              </a:rPr>
              <a:t>      </a:t>
            </a:r>
            <a:endParaRPr kumimoji="0" lang="ja-JP" altLang="en-US" sz="7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15" name="テキスト ボックス 14"/>
          <p:cNvSpPr txBox="1"/>
          <p:nvPr/>
        </p:nvSpPr>
        <p:spPr>
          <a:xfrm>
            <a:off x="4536571" y="4929525"/>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10km </a:t>
            </a:r>
          </a:p>
        </p:txBody>
      </p:sp>
      <p:sp>
        <p:nvSpPr>
          <p:cNvPr id="16" name="テキスト ボックス 15"/>
          <p:cNvSpPr txBox="1"/>
          <p:nvPr/>
        </p:nvSpPr>
        <p:spPr>
          <a:xfrm>
            <a:off x="2955421" y="4929525"/>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10km </a:t>
            </a:r>
          </a:p>
        </p:txBody>
      </p:sp>
      <p:sp>
        <p:nvSpPr>
          <p:cNvPr id="17" name="テキスト ボックス 16"/>
          <p:cNvSpPr txBox="1"/>
          <p:nvPr/>
        </p:nvSpPr>
        <p:spPr>
          <a:xfrm>
            <a:off x="1374271" y="4929525"/>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10km </a:t>
            </a:r>
          </a:p>
        </p:txBody>
      </p:sp>
      <p:sp>
        <p:nvSpPr>
          <p:cNvPr id="18" name="テキスト ボックス 17"/>
          <p:cNvSpPr txBox="1"/>
          <p:nvPr/>
        </p:nvSpPr>
        <p:spPr>
          <a:xfrm>
            <a:off x="1360788" y="5837564"/>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10km </a:t>
            </a:r>
          </a:p>
        </p:txBody>
      </p:sp>
      <p:sp>
        <p:nvSpPr>
          <p:cNvPr id="19" name="テキスト ボックス 18"/>
          <p:cNvSpPr txBox="1"/>
          <p:nvPr/>
        </p:nvSpPr>
        <p:spPr>
          <a:xfrm>
            <a:off x="2883610" y="5869145"/>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10km </a:t>
            </a:r>
          </a:p>
        </p:txBody>
      </p:sp>
      <p:sp>
        <p:nvSpPr>
          <p:cNvPr id="20" name="テキスト ボックス 19"/>
          <p:cNvSpPr txBox="1"/>
          <p:nvPr/>
        </p:nvSpPr>
        <p:spPr>
          <a:xfrm>
            <a:off x="4470371" y="5830431"/>
            <a:ext cx="641071" cy="2390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700" dirty="0" smtClean="0">
                <a:solidFill>
                  <a:srgbClr val="000000"/>
                </a:solidFill>
                <a:latin typeface="Arial" panose="020B0604020202020204" pitchFamily="34" charset="0"/>
                <a:cs typeface="Arial" panose="020B0604020202020204" pitchFamily="34" charset="0"/>
                <a:sym typeface="Roboto"/>
              </a:rPr>
              <a:t>Depth 15km </a:t>
            </a:r>
          </a:p>
        </p:txBody>
      </p:sp>
      <p:sp>
        <p:nvSpPr>
          <p:cNvPr id="5" name="正方形/長方形 4"/>
          <p:cNvSpPr/>
          <p:nvPr/>
        </p:nvSpPr>
        <p:spPr>
          <a:xfrm>
            <a:off x="6396507" y="5652616"/>
            <a:ext cx="5540416" cy="461665"/>
          </a:xfrm>
          <a:prstGeom prst="rect">
            <a:avLst/>
          </a:prstGeom>
          <a:solidFill>
            <a:schemeClr val="bg1"/>
          </a:solidFill>
        </p:spPr>
        <p:txBody>
          <a:bodyPr wrap="square">
            <a:spAutoFit/>
          </a:bodyPr>
          <a:lstStyle/>
          <a:p>
            <a:r>
              <a:rPr lang="en-US" altLang="ja-JP" sz="1200" dirty="0">
                <a:latin typeface="Arial" panose="020B0604020202020204" pitchFamily="34" charset="0"/>
                <a:cs typeface="Arial" panose="020B0604020202020204" pitchFamily="34" charset="0"/>
              </a:rPr>
              <a:t>Comparison tsunami waveforms between the tsunami on 24 September 2024 and the tsunami on 3 May 2015</a:t>
            </a:r>
            <a:endParaRPr lang="ja-JP" altLang="en-US" sz="1200" dirty="0">
              <a:latin typeface="Arial" panose="020B0604020202020204" pitchFamily="34" charset="0"/>
              <a:cs typeface="Arial" panose="020B0604020202020204" pitchFamily="34" charset="0"/>
            </a:endParaRPr>
          </a:p>
        </p:txBody>
      </p:sp>
      <p:pic>
        <p:nvPicPr>
          <p:cNvPr id="21" name="図 20"/>
          <p:cNvPicPr>
            <a:picLocks noChangeAspect="1"/>
          </p:cNvPicPr>
          <p:nvPr/>
        </p:nvPicPr>
        <p:blipFill rotWithShape="1">
          <a:blip r:embed="rId5"/>
          <a:srcRect t="1" r="23103" b="-7404"/>
          <a:stretch/>
        </p:blipFill>
        <p:spPr>
          <a:xfrm>
            <a:off x="8705476" y="5270269"/>
            <a:ext cx="2904814" cy="344878"/>
          </a:xfrm>
          <a:prstGeom prst="rect">
            <a:avLst/>
          </a:prstGeom>
        </p:spPr>
      </p:pic>
    </p:spTree>
    <p:extLst>
      <p:ext uri="{BB962C8B-B14F-4D97-AF65-F5344CB8AC3E}">
        <p14:creationId xmlns:p14="http://schemas.microsoft.com/office/powerpoint/2010/main" val="17220199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8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p:nvPr/>
        </p:nvSpPr>
        <p:spPr>
          <a:xfrm>
            <a:off x="0" y="254574"/>
            <a:ext cx="10643166" cy="74490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Tsunami Bulletin issued by the </a:t>
            </a:r>
            <a:r>
              <a:rPr kumimoji="1" lang="en-US" altLang="ja-JP" sz="2400" b="0" i="0" u="none" strike="noStrike" kern="1200" cap="none" spc="0" normalizeH="0" baseline="0" noProof="0" dirty="0" smtClean="0">
                <a:ln>
                  <a:noFill/>
                </a:ln>
                <a:solidFill>
                  <a:srgbClr val="189ED9"/>
                </a:solidFill>
                <a:effectLst/>
                <a:uLnTx/>
                <a:uFillTx/>
                <a:latin typeface="Arial" panose="020B0604020202020204" pitchFamily="34" charset="0"/>
                <a:cs typeface="Arial" panose="020B0604020202020204" pitchFamily="34" charset="0"/>
              </a:rPr>
              <a:t>PTWC</a:t>
            </a:r>
            <a:r>
              <a:rPr lang="ja-JP" altLang="en-US" sz="2400" dirty="0">
                <a:solidFill>
                  <a:srgbClr val="189ED9"/>
                </a:solidFill>
                <a:latin typeface="Arial" panose="020B0604020202020204" pitchFamily="34" charset="0"/>
                <a:cs typeface="Arial" panose="020B0604020202020204" pitchFamily="34" charset="0"/>
              </a:rPr>
              <a:t> </a:t>
            </a:r>
            <a:r>
              <a:rPr kumimoji="1" lang="en-US" altLang="ja-JP" sz="2400" b="0" i="0" u="none" strike="noStrike" kern="1200" cap="none" spc="0" normalizeH="0" baseline="0" noProof="0" dirty="0" smtClean="0">
                <a:ln>
                  <a:noFill/>
                </a:ln>
                <a:solidFill>
                  <a:srgbClr val="189ED9"/>
                </a:solidFill>
                <a:effectLst/>
                <a:uLnTx/>
                <a:uFillTx/>
                <a:latin typeface="Helvetica"/>
                <a:cs typeface="Helvetica"/>
              </a:rPr>
              <a:t>from </a:t>
            </a:r>
            <a:r>
              <a:rPr lang="en-US" altLang="ja-JP" sz="2400" dirty="0" smtClean="0">
                <a:solidFill>
                  <a:srgbClr val="189ED9"/>
                </a:solidFill>
                <a:latin typeface="Helvetica"/>
                <a:cs typeface="Helvetica"/>
              </a:rPr>
              <a:t>February</a:t>
            </a:r>
            <a:r>
              <a:rPr kumimoji="1" lang="en-US" altLang="ja-JP" sz="2400" b="0" i="0" u="none" strike="noStrike" kern="1200" cap="none" spc="0" normalizeH="0" baseline="0" noProof="0" dirty="0" smtClean="0">
                <a:ln>
                  <a:noFill/>
                </a:ln>
                <a:solidFill>
                  <a:srgbClr val="189ED9"/>
                </a:solidFill>
                <a:effectLst/>
                <a:uLnTx/>
                <a:uFillTx/>
                <a:latin typeface="Helvetica"/>
                <a:cs typeface="Helvetica"/>
              </a:rPr>
              <a:t> 2024 </a:t>
            </a:r>
            <a:r>
              <a:rPr kumimoji="1" lang="en-US" altLang="ja-JP" sz="2400" b="0" i="0" u="none" strike="noStrike" kern="1200" cap="none" spc="0" normalizeH="0" baseline="0" noProof="0" dirty="0">
                <a:ln>
                  <a:noFill/>
                </a:ln>
                <a:solidFill>
                  <a:srgbClr val="189ED9"/>
                </a:solidFill>
                <a:effectLst/>
                <a:uLnTx/>
                <a:uFillTx/>
                <a:latin typeface="Helvetica"/>
                <a:cs typeface="Helvetica"/>
              </a:rPr>
              <a:t>to February </a:t>
            </a:r>
            <a:r>
              <a:rPr kumimoji="1" lang="en-US" altLang="ja-JP" sz="2400" b="0" i="0" u="none" strike="noStrike" kern="1200" cap="none" spc="0" normalizeH="0" baseline="0" noProof="0" dirty="0" smtClean="0">
                <a:ln>
                  <a:noFill/>
                </a:ln>
                <a:solidFill>
                  <a:srgbClr val="189ED9"/>
                </a:solidFill>
                <a:effectLst/>
                <a:uLnTx/>
                <a:uFillTx/>
                <a:latin typeface="Helvetica"/>
                <a:cs typeface="Helvetica"/>
              </a:rPr>
              <a:t>2025</a:t>
            </a:r>
            <a:r>
              <a:rPr kumimoji="1" lang="en-US" altLang="ja-JP" sz="2400" b="0" i="0" u="none" strike="noStrike" kern="1200" cap="none" spc="0" normalizeH="0" baseline="0" noProof="0" dirty="0" smtClean="0">
                <a:ln>
                  <a:noFill/>
                </a:ln>
                <a:solidFill>
                  <a:srgbClr val="189ED9"/>
                </a:solidFill>
                <a:effectLst/>
                <a:uLnTx/>
                <a:uFillTx/>
                <a:latin typeface="Arial" panose="020B0604020202020204" pitchFamily="34" charset="0"/>
                <a:cs typeface="Arial" panose="020B0604020202020204" pitchFamily="34" charset="0"/>
              </a:rPr>
              <a:t> </a:t>
            </a:r>
            <a:endParaRPr kumimoji="1" lang="ja-JP" altLang="en-US" sz="24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endParaRPr>
          </a:p>
        </p:txBody>
      </p:sp>
      <p:sp>
        <p:nvSpPr>
          <p:cNvPr id="8" name="テキスト ボックス 7"/>
          <p:cNvSpPr txBox="1"/>
          <p:nvPr/>
        </p:nvSpPr>
        <p:spPr>
          <a:xfrm>
            <a:off x="7392140" y="2309496"/>
            <a:ext cx="4799860" cy="236988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800" b="0" i="0" u="none" strike="noStrike" kern="1200" cap="none" spc="0" normalizeH="0" baseline="0" noProof="0" dirty="0">
                <a:ln>
                  <a:noFill/>
                </a:ln>
                <a:solidFill>
                  <a:srgbClr val="000000"/>
                </a:solidFill>
                <a:effectLst/>
                <a:uLnTx/>
                <a:uFillTx/>
                <a:latin typeface="Helvetica"/>
              </a:rPr>
              <a:t>PTWC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Helvetica"/>
              </a:rPr>
              <a:t>The number of events</a:t>
            </a:r>
            <a:r>
              <a:rPr kumimoji="1" lang="ja-JP" altLang="en-US" sz="2000" b="0" i="0" u="none" strike="noStrike" kern="1200" cap="none" spc="0" normalizeH="0" baseline="0" noProof="0" dirty="0" smtClean="0">
                <a:ln>
                  <a:noFill/>
                </a:ln>
                <a:solidFill>
                  <a:srgbClr val="000000"/>
                </a:solidFill>
                <a:effectLst/>
                <a:uLnTx/>
                <a:uFillTx/>
                <a:latin typeface="Helvetica"/>
              </a:rPr>
              <a:t>： </a:t>
            </a:r>
            <a:r>
              <a:rPr lang="en-US" altLang="ja-JP" sz="2000" dirty="0" smtClean="0">
                <a:solidFill>
                  <a:srgbClr val="000000"/>
                </a:solidFill>
                <a:latin typeface="Helvetica"/>
              </a:rPr>
              <a:t>28</a:t>
            </a:r>
            <a:endParaRPr kumimoji="1" lang="en-US" altLang="ja-JP" sz="2000" b="0" i="0" u="none" strike="noStrike" kern="1200" cap="none" spc="0" normalizeH="0" baseline="0" noProof="0" dirty="0">
              <a:ln>
                <a:noFill/>
              </a:ln>
              <a:solidFill>
                <a:srgbClr val="000000"/>
              </a:solidFill>
              <a:effectLst/>
              <a:uLnTx/>
              <a:uFillTx/>
              <a:latin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Helvetica"/>
              </a:rPr>
              <a:t>The number of bulletins</a:t>
            </a:r>
            <a:r>
              <a:rPr kumimoji="1" lang="ja-JP" altLang="en-US" sz="2000" b="0" i="0" u="none" strike="noStrike" kern="1200" cap="none" spc="0" normalizeH="0" baseline="0" noProof="0" dirty="0" smtClean="0">
                <a:ln>
                  <a:noFill/>
                </a:ln>
                <a:solidFill>
                  <a:srgbClr val="000000"/>
                </a:solidFill>
                <a:effectLst/>
                <a:uLnTx/>
                <a:uFillTx/>
                <a:latin typeface="Helvetica"/>
              </a:rPr>
              <a:t>： </a:t>
            </a:r>
            <a:r>
              <a:rPr kumimoji="1" lang="en-US" altLang="ja-JP" sz="2000" b="0" i="0" u="none" strike="noStrike" kern="1200" cap="none" spc="0" normalizeH="0" baseline="0" noProof="0" dirty="0" smtClean="0">
                <a:ln>
                  <a:noFill/>
                </a:ln>
                <a:solidFill>
                  <a:srgbClr val="000000"/>
                </a:solidFill>
                <a:effectLst/>
                <a:uLnTx/>
                <a:uFillTx/>
                <a:latin typeface="Helvetica"/>
              </a:rPr>
              <a:t>41</a:t>
            </a:r>
            <a:endParaRPr kumimoji="1" lang="en-US" altLang="ja-JP" sz="2000" b="0" i="0" u="none" strike="noStrike" kern="1200" cap="none" spc="0" normalizeH="0" baseline="0" noProof="0" dirty="0">
              <a:ln>
                <a:noFill/>
              </a:ln>
              <a:solidFill>
                <a:srgbClr val="000000"/>
              </a:solidFill>
              <a:effectLst/>
              <a:uLnTx/>
              <a:uFillTx/>
              <a:latin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Helvetica"/>
              </a:rPr>
              <a:t>The number of tsunami threat message: </a:t>
            </a:r>
            <a:r>
              <a:rPr kumimoji="1" lang="en-US" altLang="ja-JP" sz="2000" b="0" i="0" u="none" strike="noStrike" kern="1200" cap="none" spc="0" normalizeH="0" baseline="0" noProof="0" dirty="0" smtClean="0">
                <a:ln>
                  <a:noFill/>
                </a:ln>
                <a:solidFill>
                  <a:srgbClr val="000000"/>
                </a:solidFill>
                <a:effectLst/>
                <a:uLnTx/>
                <a:uFillTx/>
                <a:latin typeface="Helvetica"/>
              </a:rPr>
              <a:t>16</a:t>
            </a:r>
            <a:endParaRPr kumimoji="1" lang="en-US" altLang="ja-JP" sz="2000" b="0" i="0" u="none" strike="noStrike" kern="1200" cap="none" spc="0" normalizeH="0" baseline="0" noProof="0" dirty="0">
              <a:ln>
                <a:noFill/>
              </a:ln>
              <a:solidFill>
                <a:srgbClr val="000000"/>
              </a:solidFill>
              <a:effectLst/>
              <a:uLnTx/>
              <a:uFillTx/>
              <a:latin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solidFill>
                <a:effectLst/>
                <a:uLnTx/>
                <a:uFillTx/>
                <a:latin typeface="Helvetica"/>
              </a:rPr>
              <a:t>The number of tsunami information statement: </a:t>
            </a:r>
            <a:r>
              <a:rPr kumimoji="1" lang="en-US" altLang="ja-JP" sz="2000" b="0" i="0" u="none" strike="noStrike" kern="1200" cap="none" spc="0" normalizeH="0" baseline="0" noProof="0" dirty="0" smtClean="0">
                <a:ln>
                  <a:noFill/>
                </a:ln>
                <a:solidFill>
                  <a:srgbClr val="000000"/>
                </a:solidFill>
                <a:effectLst/>
                <a:uLnTx/>
                <a:uFillTx/>
                <a:latin typeface="Helvetica"/>
              </a:rPr>
              <a:t>25</a:t>
            </a:r>
            <a:endParaRPr kumimoji="1" lang="en-US" altLang="ja-JP" sz="2000" b="0" i="0" u="none" strike="noStrike" kern="1200" cap="none" spc="0" normalizeH="0" baseline="0" noProof="0" dirty="0">
              <a:ln>
                <a:noFill/>
              </a:ln>
              <a:solidFill>
                <a:srgbClr val="000000"/>
              </a:solidFill>
              <a:effectLst/>
              <a:uLnTx/>
              <a:uFillTx/>
              <a:latin typeface="Helvetica"/>
            </a:endParaRPr>
          </a:p>
        </p:txBody>
      </p:sp>
      <p:sp>
        <p:nvSpPr>
          <p:cNvPr id="11" name="テキスト ボックス 10"/>
          <p:cNvSpPr txBox="1"/>
          <p:nvPr/>
        </p:nvSpPr>
        <p:spPr>
          <a:xfrm>
            <a:off x="221596" y="1166718"/>
            <a:ext cx="3504034"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Events PTWC issued messages </a:t>
            </a:r>
            <a:endParaRPr kumimoji="0"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12" name="図 11"/>
          <p:cNvPicPr>
            <a:picLocks noChangeAspect="1"/>
          </p:cNvPicPr>
          <p:nvPr/>
        </p:nvPicPr>
        <p:blipFill>
          <a:blip r:embed="rId2"/>
          <a:stretch>
            <a:fillRect/>
          </a:stretch>
        </p:blipFill>
        <p:spPr>
          <a:xfrm>
            <a:off x="173336" y="1592115"/>
            <a:ext cx="7021943" cy="4078731"/>
          </a:xfrm>
          <a:prstGeom prst="rect">
            <a:avLst/>
          </a:prstGeom>
        </p:spPr>
      </p:pic>
      <p:grpSp>
        <p:nvGrpSpPr>
          <p:cNvPr id="3" name="グループ化 2"/>
          <p:cNvGrpSpPr/>
          <p:nvPr/>
        </p:nvGrpSpPr>
        <p:grpSpPr>
          <a:xfrm>
            <a:off x="4968880" y="5572874"/>
            <a:ext cx="3381981" cy="689354"/>
            <a:chOff x="6978311" y="5440357"/>
            <a:chExt cx="3381981" cy="689354"/>
          </a:xfrm>
        </p:grpSpPr>
        <p:sp>
          <p:nvSpPr>
            <p:cNvPr id="6" name="楕円 5"/>
            <p:cNvSpPr>
              <a:spLocks noChangeAspect="1"/>
            </p:cNvSpPr>
            <p:nvPr/>
          </p:nvSpPr>
          <p:spPr>
            <a:xfrm>
              <a:off x="6978770" y="5555411"/>
              <a:ext cx="182880" cy="182880"/>
            </a:xfrm>
            <a:prstGeom prst="ellipse">
              <a:avLst/>
            </a:prstGeom>
            <a:solidFill>
              <a:srgbClr val="FF0000"/>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sp>
          <p:nvSpPr>
            <p:cNvPr id="7" name="テキスト ボックス 6"/>
            <p:cNvSpPr txBox="1"/>
            <p:nvPr/>
          </p:nvSpPr>
          <p:spPr>
            <a:xfrm>
              <a:off x="7186724" y="5440357"/>
              <a:ext cx="2647389"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threat message issued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0" name="テキスト ボックス 9"/>
            <p:cNvSpPr txBox="1"/>
            <p:nvPr/>
          </p:nvSpPr>
          <p:spPr>
            <a:xfrm>
              <a:off x="7225590" y="5782951"/>
              <a:ext cx="3134702"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Tsunami information statement issued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3" name="楕円 12"/>
            <p:cNvSpPr>
              <a:spLocks noChangeAspect="1"/>
            </p:cNvSpPr>
            <p:nvPr/>
          </p:nvSpPr>
          <p:spPr>
            <a:xfrm>
              <a:off x="6978311" y="5819171"/>
              <a:ext cx="219456" cy="219456"/>
            </a:xfrm>
            <a:prstGeom prst="ellipse">
              <a:avLst/>
            </a:prstGeom>
            <a:solidFill>
              <a:srgbClr val="0070C0"/>
            </a:solidFill>
            <a:ln w="12700" cap="flat">
              <a:solidFill>
                <a:schemeClr val="bg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grpSp>
    </p:spTree>
    <p:extLst>
      <p:ext uri="{BB962C8B-B14F-4D97-AF65-F5344CB8AC3E}">
        <p14:creationId xmlns:p14="http://schemas.microsoft.com/office/powerpoint/2010/main" val="6471759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p:nvPr/>
        </p:nvSpPr>
        <p:spPr>
          <a:xfrm>
            <a:off x="203679" y="536635"/>
            <a:ext cx="9963509" cy="387350"/>
          </a:xfrm>
          <a:solidFill>
            <a:schemeClr val="accent6">
              <a:lumMod val="40000"/>
              <a:lumOff val="60000"/>
            </a:schemeClr>
          </a:solidFill>
        </p:spPr>
        <p:txBody>
          <a:bodyPr>
            <a:normAutofit fontScale="82500" lnSpcReduction="10000"/>
          </a:bodyPr>
          <a:lst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a:lstStyle>
          <a:p>
            <a:r>
              <a:rPr lang="en-US" altLang="ja-JP" sz="2800" kern="0" dirty="0">
                <a:solidFill>
                  <a:schemeClr val="accent5"/>
                </a:solidFill>
                <a:latin typeface="Arial" panose="020B0604020202020204" pitchFamily="34" charset="0"/>
                <a:cs typeface="Arial" panose="020B0604020202020204" pitchFamily="34" charset="0"/>
              </a:rPr>
              <a:t>Significant Earthquakes from </a:t>
            </a:r>
            <a:r>
              <a:rPr lang="en-US" altLang="ja-JP" sz="2800" kern="0" dirty="0" smtClean="0">
                <a:solidFill>
                  <a:schemeClr val="accent5"/>
                </a:solidFill>
                <a:latin typeface="Arial" panose="020B0604020202020204" pitchFamily="34" charset="0"/>
                <a:cs typeface="Arial" panose="020B0604020202020204" pitchFamily="34" charset="0"/>
              </a:rPr>
              <a:t>February </a:t>
            </a:r>
            <a:r>
              <a:rPr lang="en-US" altLang="ja-JP" sz="2800" kern="0" dirty="0">
                <a:solidFill>
                  <a:schemeClr val="accent5"/>
                </a:solidFill>
                <a:latin typeface="Arial" panose="020B0604020202020204" pitchFamily="34" charset="0"/>
                <a:cs typeface="Arial" panose="020B0604020202020204" pitchFamily="34" charset="0"/>
              </a:rPr>
              <a:t>2024 </a:t>
            </a:r>
            <a:r>
              <a:rPr lang="en-US" altLang="ja-JP" sz="2800" kern="0" dirty="0" smtClean="0">
                <a:solidFill>
                  <a:schemeClr val="accent5"/>
                </a:solidFill>
                <a:latin typeface="Arial" panose="020B0604020202020204" pitchFamily="34" charset="0"/>
                <a:cs typeface="Arial" panose="020B0604020202020204" pitchFamily="34" charset="0"/>
              </a:rPr>
              <a:t>to February 2025 ( </a:t>
            </a:r>
            <a:r>
              <a:rPr lang="en-US" altLang="ja-JP" sz="2800" kern="0" dirty="0">
                <a:solidFill>
                  <a:schemeClr val="accent5"/>
                </a:solidFill>
                <a:latin typeface="Arial" panose="020B0604020202020204" pitchFamily="34" charset="0"/>
                <a:cs typeface="Arial" panose="020B0604020202020204" pitchFamily="34" charset="0"/>
              </a:rPr>
              <a:t>M&gt;7.0)</a:t>
            </a:r>
            <a:endParaRPr lang="ja-JP" altLang="en-US" sz="2800" kern="0" dirty="0">
              <a:solidFill>
                <a:schemeClr val="accent5"/>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203679" y="3538959"/>
            <a:ext cx="4813540" cy="430887"/>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 Earthquake Source Parameters by USGS</a:t>
            </a:r>
          </a:p>
          <a:p>
            <a:r>
              <a:rPr lang="en-US" altLang="ja-JP" sz="1100" dirty="0">
                <a:latin typeface="Arial" panose="020B0604020202020204" pitchFamily="34" charset="0"/>
                <a:cs typeface="Arial" panose="020B0604020202020204" pitchFamily="34" charset="0"/>
              </a:rPr>
              <a:t>**) Earthquake Source Parameters by Japan Meteorological Agency</a:t>
            </a:r>
            <a:endParaRPr lang="ja-JP" altLang="en-US" sz="1100" dirty="0">
              <a:latin typeface="Arial" panose="020B0604020202020204" pitchFamily="34" charset="0"/>
              <a:cs typeface="Arial" panose="020B0604020202020204" pitchFamily="34" charset="0"/>
            </a:endParaRPr>
          </a:p>
        </p:txBody>
      </p:sp>
      <p:sp>
        <p:nvSpPr>
          <p:cNvPr id="4" name="正方形/長方形 3"/>
          <p:cNvSpPr/>
          <p:nvPr/>
        </p:nvSpPr>
        <p:spPr>
          <a:xfrm>
            <a:off x="8432759" y="3538959"/>
            <a:ext cx="3759241" cy="600164"/>
          </a:xfrm>
          <a:prstGeom prst="rect">
            <a:avLst/>
          </a:prstGeom>
        </p:spPr>
        <p:txBody>
          <a:bodyPr wrap="square">
            <a:spAutoFit/>
          </a:bodyPr>
          <a:lstStyle/>
          <a:p>
            <a:r>
              <a:rPr lang="en-US" altLang="ja-JP" sz="1100" dirty="0">
                <a:latin typeface="Arial" panose="020B0604020202020204" pitchFamily="34" charset="0"/>
                <a:cs typeface="Arial" panose="020B0604020202020204" pitchFamily="34" charset="0"/>
              </a:rPr>
              <a:t>Tsunami height by;</a:t>
            </a:r>
          </a:p>
          <a:p>
            <a:r>
              <a:rPr lang="en-US" altLang="ja-JP" sz="1100" dirty="0">
                <a:latin typeface="Arial" panose="020B0604020202020204" pitchFamily="34" charset="0"/>
                <a:cs typeface="Arial" panose="020B0604020202020204" pitchFamily="34" charset="0"/>
              </a:rPr>
              <a:t>*: NGDC/WDS Global Historical Tsunami Database</a:t>
            </a:r>
          </a:p>
          <a:p>
            <a:r>
              <a:rPr lang="en-US" altLang="ja-JP" sz="1100" dirty="0">
                <a:latin typeface="Arial" panose="020B0604020202020204" pitchFamily="34" charset="0"/>
                <a:cs typeface="Arial" panose="020B0604020202020204" pitchFamily="34" charset="0"/>
              </a:rPr>
              <a:t>**: Japan Meteorological Agency</a:t>
            </a:r>
            <a:endParaRPr lang="ja-JP" altLang="en-US" sz="1100" dirty="0">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030072790"/>
              </p:ext>
            </p:extLst>
          </p:nvPr>
        </p:nvGraphicFramePr>
        <p:xfrm>
          <a:off x="203679" y="1887934"/>
          <a:ext cx="11578586" cy="1639720"/>
        </p:xfrm>
        <a:graphic>
          <a:graphicData uri="http://schemas.openxmlformats.org/drawingml/2006/table">
            <a:tbl>
              <a:tblPr/>
              <a:tblGrid>
                <a:gridCol w="644046">
                  <a:extLst>
                    <a:ext uri="{9D8B030D-6E8A-4147-A177-3AD203B41FA5}">
                      <a16:colId xmlns:a16="http://schemas.microsoft.com/office/drawing/2014/main" val="3507393120"/>
                    </a:ext>
                  </a:extLst>
                </a:gridCol>
                <a:gridCol w="1095375">
                  <a:extLst>
                    <a:ext uri="{9D8B030D-6E8A-4147-A177-3AD203B41FA5}">
                      <a16:colId xmlns:a16="http://schemas.microsoft.com/office/drawing/2014/main" val="1035504845"/>
                    </a:ext>
                  </a:extLst>
                </a:gridCol>
                <a:gridCol w="1181100">
                  <a:extLst>
                    <a:ext uri="{9D8B030D-6E8A-4147-A177-3AD203B41FA5}">
                      <a16:colId xmlns:a16="http://schemas.microsoft.com/office/drawing/2014/main" val="408811085"/>
                    </a:ext>
                  </a:extLst>
                </a:gridCol>
                <a:gridCol w="800100">
                  <a:extLst>
                    <a:ext uri="{9D8B030D-6E8A-4147-A177-3AD203B41FA5}">
                      <a16:colId xmlns:a16="http://schemas.microsoft.com/office/drawing/2014/main" val="3707335184"/>
                    </a:ext>
                  </a:extLst>
                </a:gridCol>
                <a:gridCol w="771525">
                  <a:extLst>
                    <a:ext uri="{9D8B030D-6E8A-4147-A177-3AD203B41FA5}">
                      <a16:colId xmlns:a16="http://schemas.microsoft.com/office/drawing/2014/main" val="4161317972"/>
                    </a:ext>
                  </a:extLst>
                </a:gridCol>
                <a:gridCol w="714375">
                  <a:extLst>
                    <a:ext uri="{9D8B030D-6E8A-4147-A177-3AD203B41FA5}">
                      <a16:colId xmlns:a16="http://schemas.microsoft.com/office/drawing/2014/main" val="2947810067"/>
                    </a:ext>
                  </a:extLst>
                </a:gridCol>
                <a:gridCol w="390525">
                  <a:extLst>
                    <a:ext uri="{9D8B030D-6E8A-4147-A177-3AD203B41FA5}">
                      <a16:colId xmlns:a16="http://schemas.microsoft.com/office/drawing/2014/main" val="3622668720"/>
                    </a:ext>
                  </a:extLst>
                </a:gridCol>
                <a:gridCol w="723900">
                  <a:extLst>
                    <a:ext uri="{9D8B030D-6E8A-4147-A177-3AD203B41FA5}">
                      <a16:colId xmlns:a16="http://schemas.microsoft.com/office/drawing/2014/main" val="3302132736"/>
                    </a:ext>
                  </a:extLst>
                </a:gridCol>
                <a:gridCol w="3133725">
                  <a:extLst>
                    <a:ext uri="{9D8B030D-6E8A-4147-A177-3AD203B41FA5}">
                      <a16:colId xmlns:a16="http://schemas.microsoft.com/office/drawing/2014/main" val="1546559907"/>
                    </a:ext>
                  </a:extLst>
                </a:gridCol>
                <a:gridCol w="2123915">
                  <a:extLst>
                    <a:ext uri="{9D8B030D-6E8A-4147-A177-3AD203B41FA5}">
                      <a16:colId xmlns:a16="http://schemas.microsoft.com/office/drawing/2014/main" val="4140336202"/>
                    </a:ext>
                  </a:extLst>
                </a:gridCol>
              </a:tblGrid>
              <a:tr h="302992">
                <a:tc>
                  <a:txBody>
                    <a:bodyPr/>
                    <a:lstStyle/>
                    <a:p>
                      <a:pPr algn="ctr" fontAlgn="ct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date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time (UTC)</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latitude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ea typeface="游ゴシック" panose="020B0400000000000000" pitchFamily="50" charset="-128"/>
                        </a:rPr>
                        <a:t>longitude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depth(km)</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mag</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mag type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places</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ea typeface="游ゴシック" panose="020B0400000000000000" pitchFamily="50" charset="-128"/>
                        </a:rPr>
                        <a:t>Max. tsunami height (m)</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49237"/>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1*</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2024/4/2</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23:58:12.173Z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23.84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121.6</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40</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ea typeface="游ゴシック" panose="020B0400000000000000" pitchFamily="50" charset="-128"/>
                        </a:rPr>
                        <a:t>mww</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15 km S of Hualien City, Taiwan</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1*</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486436"/>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2*</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2024/6/28</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05:36:36.902Z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-15.83</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-74.45</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7.2</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Arial" panose="020B0604020202020204" pitchFamily="34" charset="0"/>
                          <a:ea typeface="游ゴシック" panose="020B0400000000000000" pitchFamily="50" charset="-128"/>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10 km WSW of </a:t>
                      </a:r>
                      <a:r>
                        <a:rPr lang="en-US" sz="1200" b="0" i="0" u="none" strike="noStrike" dirty="0" err="1">
                          <a:solidFill>
                            <a:srgbClr val="000000"/>
                          </a:solidFill>
                          <a:effectLst/>
                          <a:latin typeface="Arial" panose="020B0604020202020204" pitchFamily="34" charset="0"/>
                          <a:ea typeface="游ゴシック" panose="020B0400000000000000" pitchFamily="50" charset="-128"/>
                        </a:rPr>
                        <a:t>Atiquipa</a:t>
                      </a:r>
                      <a:r>
                        <a:rPr lang="en-US" sz="1200" b="0" i="0" u="none" strike="noStrike" dirty="0">
                          <a:solidFill>
                            <a:srgbClr val="000000"/>
                          </a:solidFill>
                          <a:effectLst/>
                          <a:latin typeface="Arial" panose="020B0604020202020204" pitchFamily="34" charset="0"/>
                          <a:ea typeface="游ゴシック" panose="020B0400000000000000" pitchFamily="50" charset="-128"/>
                        </a:rPr>
                        <a:t>, Peru</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0.2*</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619558"/>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3*</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2024/7/11</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02:13:18.585Z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6.08</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123.15</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640</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7.1</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ea typeface="游ゴシック" panose="020B0400000000000000" pitchFamily="50" charset="-128"/>
                        </a:rPr>
                        <a:t>mww</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ea typeface="游ゴシック" panose="020B0400000000000000" pitchFamily="50" charset="-128"/>
                        </a:rPr>
                        <a:t>106 km WSW of Sangay, Philippines</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No Tsunami</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021626"/>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4*</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2024/7/19</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01:50:48.571Z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-23.08</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-67.84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127</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Arial" panose="020B0604020202020204" pitchFamily="34" charset="0"/>
                          <a:ea typeface="游ゴシック" panose="020B0400000000000000" pitchFamily="50" charset="-128"/>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41 km ESE of San Pedro de Atacama, Chile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No Tsunami</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579684"/>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5*</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2024/8/8</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07:42:55.206Z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31.76</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131.5</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24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7.1</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ea typeface="游ゴシック" panose="020B0400000000000000" pitchFamily="50" charset="-128"/>
                        </a:rPr>
                        <a:t>mww</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Arial" panose="020B0604020202020204" pitchFamily="34" charset="0"/>
                          <a:ea typeface="游ゴシック" panose="020B0400000000000000" pitchFamily="50" charset="-128"/>
                        </a:rPr>
                        <a:t>Hyuganada</a:t>
                      </a:r>
                      <a:r>
                        <a:rPr lang="en-US" sz="1200" b="0" i="0" u="none" strike="noStrike" dirty="0">
                          <a:solidFill>
                            <a:srgbClr val="000000"/>
                          </a:solidFill>
                          <a:effectLst/>
                          <a:latin typeface="Arial" panose="020B0604020202020204" pitchFamily="34" charset="0"/>
                          <a:ea typeface="游ゴシック" panose="020B0400000000000000" pitchFamily="50" charset="-128"/>
                        </a:rPr>
                        <a:t> Sea, Japan Earthquake</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0.51**</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764635"/>
                  </a:ext>
                </a:extLst>
              </a:tr>
              <a:tr h="222788">
                <a:tc>
                  <a:txBody>
                    <a:bodyPr/>
                    <a:lstStyle/>
                    <a:p>
                      <a:pPr algn="ctr" fontAlgn="ct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6*</a:t>
                      </a:r>
                      <a:endParaRPr lang="en-US" altLang="ja-JP"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2024/12/17</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01:47:25.741Z</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-17.69</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168.08</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Arial" panose="020B0604020202020204" pitchFamily="34" charset="0"/>
                          <a:ea typeface="游ゴシック" panose="020B0400000000000000" pitchFamily="50" charset="-128"/>
                        </a:rPr>
                        <a:t>54</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rPr>
                        <a:t>7.3</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Arial" panose="020B0604020202020204" pitchFamily="34" charset="0"/>
                          <a:ea typeface="游ゴシック" panose="020B0400000000000000" pitchFamily="50" charset="-128"/>
                        </a:rPr>
                        <a:t>mww</a:t>
                      </a:r>
                      <a:endParaRPr 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rPr>
                        <a:t>24 km WNW of Port-Vila, Vanuatu</a:t>
                      </a: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Arial" panose="020B0604020202020204" pitchFamily="34" charset="0"/>
                          <a:ea typeface="游ゴシック" panose="020B0400000000000000" pitchFamily="50" charset="-128"/>
                        </a:rPr>
                        <a:t>　</a:t>
                      </a:r>
                      <a:r>
                        <a:rPr lang="en-US" altLang="ja-JP" sz="1200" b="0" i="0" u="none" strike="noStrike" dirty="0" smtClean="0">
                          <a:solidFill>
                            <a:srgbClr val="000000"/>
                          </a:solidFill>
                          <a:effectLst/>
                          <a:latin typeface="Arial" panose="020B0604020202020204" pitchFamily="34" charset="0"/>
                          <a:ea typeface="游ゴシック" panose="020B0400000000000000" pitchFamily="50" charset="-128"/>
                        </a:rPr>
                        <a:t>0.25*</a:t>
                      </a:r>
                      <a:endParaRPr lang="ja-JP" altLang="en-US" sz="1200" b="0" i="0" u="none" strike="noStrike" dirty="0">
                        <a:solidFill>
                          <a:srgbClr val="000000"/>
                        </a:solidFill>
                        <a:effectLst/>
                        <a:latin typeface="Arial" panose="020B0604020202020204" pitchFamily="34" charset="0"/>
                        <a:ea typeface="游ゴシック" panose="020B0400000000000000" pitchFamily="50" charset="-128"/>
                      </a:endParaRPr>
                    </a:p>
                  </a:txBody>
                  <a:tcPr marL="8912" marR="8912" marT="8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175667"/>
                  </a:ext>
                </a:extLst>
              </a:tr>
            </a:tbl>
          </a:graphicData>
        </a:graphic>
      </p:graphicFrame>
    </p:spTree>
    <p:extLst>
      <p:ext uri="{BB962C8B-B14F-4D97-AF65-F5344CB8AC3E}">
        <p14:creationId xmlns:p14="http://schemas.microsoft.com/office/powerpoint/2010/main" val="27659946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9E55EB6-73C8-0805-4C6D-00AFE546BAD0}"/>
              </a:ext>
            </a:extLst>
          </p:cNvPr>
          <p:cNvSpPr txBox="1">
            <a:spLocks/>
          </p:cNvSpPr>
          <p:nvPr/>
        </p:nvSpPr>
        <p:spPr>
          <a:xfrm>
            <a:off x="129553" y="26914"/>
            <a:ext cx="7940842" cy="600931"/>
          </a:xfrm>
          <a:prstGeom prst="rect">
            <a:avLst/>
          </a:prstGeom>
          <a:noFill/>
        </p:spPr>
        <p:txBody>
          <a:bodyPr vert="horz" lIns="91440" tIns="45720" rIns="91440" bIns="45720" rtlCol="0" anchor="ctr">
            <a:noAutofit/>
          </a:bodyPr>
          <a:lstStyle/>
          <a:p>
            <a:r>
              <a:rPr lang="en-US" altLang="ja-JP" sz="2400" dirty="0">
                <a:solidFill>
                  <a:schemeClr val="accent3"/>
                </a:solidFill>
                <a:latin typeface="Arial" panose="020B0604020202020204" pitchFamily="34" charset="0"/>
                <a:ea typeface="HGP創英角ｺﾞｼｯｸUB" panose="020B0900000000000000" pitchFamily="50" charset="-128"/>
                <a:cs typeface="Arial" panose="020B0604020202020204" pitchFamily="34" charset="0"/>
              </a:rPr>
              <a:t>Earthquake in </a:t>
            </a:r>
            <a:r>
              <a:rPr lang="en-US" altLang="ja-JP" sz="2400" dirty="0" err="1">
                <a:solidFill>
                  <a:schemeClr val="accent3"/>
                </a:solidFill>
                <a:latin typeface="Arial" panose="020B0604020202020204" pitchFamily="34" charset="0"/>
                <a:ea typeface="HGP創英角ｺﾞｼｯｸUB" panose="020B0900000000000000" pitchFamily="50" charset="-128"/>
                <a:cs typeface="Arial" panose="020B0604020202020204" pitchFamily="34" charset="0"/>
              </a:rPr>
              <a:t>Hyuganada</a:t>
            </a:r>
            <a:r>
              <a:rPr lang="en-US" altLang="ja-JP" sz="2400" dirty="0">
                <a:solidFill>
                  <a:schemeClr val="accent3"/>
                </a:solidFill>
                <a:latin typeface="Arial" panose="020B0604020202020204" pitchFamily="34" charset="0"/>
                <a:ea typeface="HGP創英角ｺﾞｼｯｸUB" panose="020B0900000000000000" pitchFamily="50" charset="-128"/>
                <a:cs typeface="Arial" panose="020B0604020202020204" pitchFamily="34" charset="0"/>
              </a:rPr>
              <a:t> on August 8</a:t>
            </a:r>
            <a:endParaRPr lang="en-US" altLang="ja-JP" sz="2400" dirty="0">
              <a:solidFill>
                <a:schemeClr val="accent3"/>
              </a:solidFill>
              <a:latin typeface="Arial" panose="020B0604020202020204" pitchFamily="34" charset="0"/>
              <a:ea typeface="Meiryo UI" panose="020B0604030504040204" pitchFamily="50" charset="-128"/>
              <a:cs typeface="Arial" panose="020B0604020202020204" pitchFamily="34" charset="0"/>
            </a:endParaRPr>
          </a:p>
        </p:txBody>
      </p:sp>
      <p:grpSp>
        <p:nvGrpSpPr>
          <p:cNvPr id="9" name="グループ化 8"/>
          <p:cNvGrpSpPr/>
          <p:nvPr/>
        </p:nvGrpSpPr>
        <p:grpSpPr>
          <a:xfrm>
            <a:off x="7786902" y="3479139"/>
            <a:ext cx="4300550" cy="3294552"/>
            <a:chOff x="7786902" y="2897247"/>
            <a:chExt cx="4300550" cy="3294552"/>
          </a:xfrm>
        </p:grpSpPr>
        <p:pic>
          <p:nvPicPr>
            <p:cNvPr id="77" name="図 76"/>
            <p:cNvPicPr>
              <a:picLocks noChangeAspect="1"/>
            </p:cNvPicPr>
            <p:nvPr/>
          </p:nvPicPr>
          <p:blipFill rotWithShape="1">
            <a:blip r:embed="rId3"/>
            <a:srcRect t="12049" b="7072"/>
            <a:stretch/>
          </p:blipFill>
          <p:spPr>
            <a:xfrm>
              <a:off x="7786902" y="3167062"/>
              <a:ext cx="4300550" cy="3024737"/>
            </a:xfrm>
            <a:prstGeom prst="rect">
              <a:avLst/>
            </a:prstGeom>
          </p:spPr>
        </p:pic>
        <p:sp>
          <p:nvSpPr>
            <p:cNvPr id="24" name="テキスト ボックス 23"/>
            <p:cNvSpPr txBox="1"/>
            <p:nvPr/>
          </p:nvSpPr>
          <p:spPr>
            <a:xfrm>
              <a:off x="8355023" y="2897247"/>
              <a:ext cx="1657375" cy="269815"/>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Occurrence of the earthquake</a:t>
              </a:r>
              <a:endParaRPr kumimoji="0" lang="ja-JP" alt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 name="テキスト ボックス 1"/>
            <p:cNvSpPr txBox="1"/>
            <p:nvPr/>
          </p:nvSpPr>
          <p:spPr>
            <a:xfrm>
              <a:off x="7891171" y="3253086"/>
              <a:ext cx="927707"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Kushimoto-cho</a:t>
              </a:r>
              <a:r>
                <a:rPr kumimoji="0" lang="en-US" altLang="ja-JP" sz="500" dirty="0">
                  <a:solidFill>
                    <a:srgbClr val="000000"/>
                  </a:solidFill>
                  <a:latin typeface="Arial" panose="020B0604020202020204" pitchFamily="34" charset="0"/>
                  <a:cs typeface="Arial" panose="020B0604020202020204" pitchFamily="34" charset="0"/>
                  <a:sym typeface="Roboto"/>
                </a:rPr>
                <a:t> </a:t>
              </a: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Fukuro-ko</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7" name="テキスト ボックス 26"/>
            <p:cNvSpPr txBox="1"/>
            <p:nvPr/>
          </p:nvSpPr>
          <p:spPr>
            <a:xfrm>
              <a:off x="7958278" y="3592705"/>
              <a:ext cx="927707"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Muroto-shi</a:t>
              </a:r>
              <a:r>
                <a:rPr kumimoji="0" lang="en-US" altLang="ja-JP" sz="5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Muroto-misaki</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8" name="テキスト ボックス 27"/>
            <p:cNvSpPr txBox="1"/>
            <p:nvPr/>
          </p:nvSpPr>
          <p:spPr>
            <a:xfrm>
              <a:off x="7958279" y="3942987"/>
              <a:ext cx="623192"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Tosa-shimizu</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9" name="テキスト ボックス 28"/>
            <p:cNvSpPr txBox="1"/>
            <p:nvPr/>
          </p:nvSpPr>
          <p:spPr>
            <a:xfrm>
              <a:off x="7969262" y="4226012"/>
              <a:ext cx="861025"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dirty="0">
                  <a:solidFill>
                    <a:srgbClr val="000000"/>
                  </a:solidFill>
                  <a:latin typeface="Arial" panose="020B0604020202020204" pitchFamily="34" charset="0"/>
                  <a:cs typeface="Arial" panose="020B0604020202020204" pitchFamily="34" charset="0"/>
                  <a:sym typeface="Roboto"/>
                </a:rPr>
                <a:t> </a:t>
              </a:r>
              <a:r>
                <a:rPr kumimoji="0" lang="en-US" altLang="ja-JP" sz="500" dirty="0" smtClean="0">
                  <a:solidFill>
                    <a:srgbClr val="000000"/>
                  </a:solidFill>
                  <a:latin typeface="Arial" panose="020B0604020202020204" pitchFamily="34" charset="0"/>
                  <a:cs typeface="Arial" panose="020B0604020202020204" pitchFamily="34" charset="0"/>
                  <a:sym typeface="Roboto"/>
                </a:rPr>
                <a:t>   </a:t>
              </a:r>
              <a:r>
                <a:rPr kumimoji="0" lang="en-US" altLang="ja-JP" sz="500" dirty="0" err="1" smtClean="0">
                  <a:solidFill>
                    <a:srgbClr val="000000"/>
                  </a:solidFill>
                  <a:latin typeface="Arial" panose="020B0604020202020204" pitchFamily="34" charset="0"/>
                  <a:cs typeface="Arial" panose="020B0604020202020204" pitchFamily="34" charset="0"/>
                  <a:sym typeface="Roboto"/>
                </a:rPr>
                <a:t>Hyuga-shi</a:t>
              </a:r>
              <a:r>
                <a:rPr kumimoji="0" lang="en-US" altLang="ja-JP" sz="500" dirty="0" smtClean="0">
                  <a:solidFill>
                    <a:srgbClr val="000000"/>
                  </a:solidFill>
                  <a:latin typeface="Arial" panose="020B0604020202020204" pitchFamily="34" charset="0"/>
                  <a:cs typeface="Arial" panose="020B0604020202020204" pitchFamily="34" charset="0"/>
                  <a:sym typeface="Roboto"/>
                </a:rPr>
                <a:t> </a:t>
              </a:r>
              <a:r>
                <a:rPr kumimoji="0" lang="en-US" altLang="ja-JP" sz="500" dirty="0" err="1" smtClean="0">
                  <a:solidFill>
                    <a:srgbClr val="000000"/>
                  </a:solidFill>
                  <a:latin typeface="Arial" panose="020B0604020202020204" pitchFamily="34" charset="0"/>
                  <a:cs typeface="Arial" panose="020B0604020202020204" pitchFamily="34" charset="0"/>
                  <a:sym typeface="Roboto"/>
                </a:rPr>
                <a:t>Hosojima</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0" name="テキスト ボックス 29"/>
            <p:cNvSpPr txBox="1"/>
            <p:nvPr/>
          </p:nvSpPr>
          <p:spPr>
            <a:xfrm>
              <a:off x="7924511" y="4570566"/>
              <a:ext cx="861025"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dirty="0">
                  <a:solidFill>
                    <a:srgbClr val="000000"/>
                  </a:solidFill>
                  <a:latin typeface="Arial" panose="020B0604020202020204" pitchFamily="34" charset="0"/>
                  <a:cs typeface="Arial" panose="020B0604020202020204" pitchFamily="34" charset="0"/>
                  <a:sym typeface="Roboto"/>
                </a:rPr>
                <a:t> </a:t>
              </a:r>
              <a:r>
                <a:rPr kumimoji="0" lang="en-US" altLang="ja-JP" sz="500" dirty="0" smtClean="0">
                  <a:solidFill>
                    <a:srgbClr val="000000"/>
                  </a:solidFill>
                  <a:latin typeface="Arial" panose="020B0604020202020204" pitchFamily="34" charset="0"/>
                  <a:cs typeface="Arial" panose="020B0604020202020204" pitchFamily="34" charset="0"/>
                  <a:sym typeface="Roboto"/>
                </a:rPr>
                <a:t>   </a:t>
              </a:r>
              <a:r>
                <a:rPr kumimoji="0" lang="en-US" altLang="ja-JP" sz="500" dirty="0" err="1" smtClean="0">
                  <a:solidFill>
                    <a:srgbClr val="000000"/>
                  </a:solidFill>
                  <a:latin typeface="Arial" panose="020B0604020202020204" pitchFamily="34" charset="0"/>
                  <a:cs typeface="Arial" panose="020B0604020202020204" pitchFamily="34" charset="0"/>
                  <a:sym typeface="Roboto"/>
                </a:rPr>
                <a:t>Nichinan-shi</a:t>
              </a:r>
              <a:r>
                <a:rPr kumimoji="0" lang="en-US" altLang="ja-JP" sz="500" dirty="0" smtClean="0">
                  <a:solidFill>
                    <a:srgbClr val="000000"/>
                  </a:solidFill>
                  <a:latin typeface="Arial" panose="020B0604020202020204" pitchFamily="34" charset="0"/>
                  <a:cs typeface="Arial" panose="020B0604020202020204" pitchFamily="34" charset="0"/>
                  <a:sym typeface="Roboto"/>
                </a:rPr>
                <a:t> </a:t>
              </a:r>
              <a:r>
                <a:rPr kumimoji="0" lang="en-US" altLang="ja-JP" sz="500" dirty="0" err="1" smtClean="0">
                  <a:solidFill>
                    <a:srgbClr val="000000"/>
                  </a:solidFill>
                  <a:latin typeface="Arial" panose="020B0604020202020204" pitchFamily="34" charset="0"/>
                  <a:cs typeface="Arial" panose="020B0604020202020204" pitchFamily="34" charset="0"/>
                  <a:sym typeface="Roboto"/>
                </a:rPr>
                <a:t>Aburatsu</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1" name="テキスト ボックス 30"/>
            <p:cNvSpPr txBox="1"/>
            <p:nvPr/>
          </p:nvSpPr>
          <p:spPr>
            <a:xfrm>
              <a:off x="8144775" y="4982762"/>
              <a:ext cx="583519"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dirty="0" smtClean="0">
                  <a:solidFill>
                    <a:srgbClr val="000000"/>
                  </a:solidFill>
                  <a:latin typeface="Arial" panose="020B0604020202020204" pitchFamily="34" charset="0"/>
                  <a:cs typeface="Arial" panose="020B0604020202020204" pitchFamily="34" charset="0"/>
                  <a:sym typeface="Roboto"/>
                </a:rPr>
                <a:t>Miyazaki-</a:t>
              </a:r>
              <a:r>
                <a:rPr kumimoji="0" lang="en-US" altLang="ja-JP" sz="500" dirty="0" err="1" smtClean="0">
                  <a:solidFill>
                    <a:srgbClr val="000000"/>
                  </a:solidFill>
                  <a:latin typeface="Arial" panose="020B0604020202020204" pitchFamily="34" charset="0"/>
                  <a:cs typeface="Arial" panose="020B0604020202020204" pitchFamily="34" charset="0"/>
                  <a:sym typeface="Roboto"/>
                </a:rPr>
                <a:t>ko</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2" name="テキスト ボックス 31"/>
            <p:cNvSpPr txBox="1"/>
            <p:nvPr/>
          </p:nvSpPr>
          <p:spPr>
            <a:xfrm>
              <a:off x="8138399" y="5332890"/>
              <a:ext cx="583519"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dirty="0" err="1" smtClean="0">
                  <a:solidFill>
                    <a:srgbClr val="000000"/>
                  </a:solidFill>
                  <a:latin typeface="Arial" panose="020B0604020202020204" pitchFamily="34" charset="0"/>
                  <a:cs typeface="Arial" panose="020B0604020202020204" pitchFamily="34" charset="0"/>
                  <a:sym typeface="Roboto"/>
                </a:rPr>
                <a:t>Shibushi-ko</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3" name="テキスト ボックス 32"/>
            <p:cNvSpPr txBox="1"/>
            <p:nvPr/>
          </p:nvSpPr>
          <p:spPr>
            <a:xfrm>
              <a:off x="8107427" y="5690786"/>
              <a:ext cx="927707" cy="208260"/>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500" b="0" i="0" u="none" strike="noStrike" cap="none" spc="0" normalizeH="0" baseline="0" dirty="0" err="1" smtClean="0">
                  <a:ln>
                    <a:noFill/>
                  </a:ln>
                  <a:solidFill>
                    <a:srgbClr val="000000"/>
                  </a:solidFill>
                  <a:effectLst/>
                  <a:uFillTx/>
                  <a:latin typeface="Arial" panose="020B0604020202020204" pitchFamily="34" charset="0"/>
                  <a:cs typeface="Arial" panose="020B0604020202020204" pitchFamily="34" charset="0"/>
                  <a:sym typeface="Roboto"/>
                </a:rPr>
                <a:t>Tanegashima</a:t>
              </a:r>
              <a:r>
                <a:rPr kumimoji="0" lang="en-US" altLang="ja-JP" sz="5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Roboto"/>
                </a:rPr>
                <a:t> Kumano</a:t>
              </a:r>
              <a:endParaRPr kumimoji="0" lang="ja-JP" altLang="en-US" sz="5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grpSp>
      <p:sp>
        <p:nvSpPr>
          <p:cNvPr id="36" name="正方形/長方形 35"/>
          <p:cNvSpPr/>
          <p:nvPr/>
        </p:nvSpPr>
        <p:spPr>
          <a:xfrm>
            <a:off x="8761970" y="2987130"/>
            <a:ext cx="2112758" cy="338554"/>
          </a:xfrm>
          <a:prstGeom prst="rect">
            <a:avLst/>
          </a:prstGeom>
          <a:solidFill>
            <a:schemeClr val="bg1"/>
          </a:solidFill>
        </p:spPr>
        <p:txBody>
          <a:bodyPr wrap="none">
            <a:spAutoFit/>
          </a:bodyPr>
          <a:lstStyle/>
          <a:p>
            <a:r>
              <a:rPr lang="en-US" altLang="ja-JP" sz="1600" dirty="0" smtClean="0">
                <a:latin typeface="Arial" panose="020B0604020202020204" pitchFamily="34" charset="0"/>
                <a:cs typeface="Arial" panose="020B0604020202020204" pitchFamily="34" charset="0"/>
              </a:rPr>
              <a:t>Tsunami waveforms  </a:t>
            </a:r>
            <a:endParaRPr lang="en-US" altLang="ja-JP" sz="1600" dirty="0">
              <a:latin typeface="Arial" panose="020B0604020202020204" pitchFamily="34" charset="0"/>
              <a:cs typeface="Arial" panose="020B0604020202020204" pitchFamily="34" charset="0"/>
            </a:endParaRPr>
          </a:p>
        </p:txBody>
      </p:sp>
      <p:pic>
        <p:nvPicPr>
          <p:cNvPr id="8" name="図 7"/>
          <p:cNvPicPr>
            <a:picLocks noChangeAspect="1"/>
          </p:cNvPicPr>
          <p:nvPr/>
        </p:nvPicPr>
        <p:blipFill rotWithShape="1">
          <a:blip r:embed="rId4"/>
          <a:srcRect r="44881"/>
          <a:stretch/>
        </p:blipFill>
        <p:spPr>
          <a:xfrm>
            <a:off x="10347371" y="3515874"/>
            <a:ext cx="1487244" cy="229362"/>
          </a:xfrm>
          <a:prstGeom prst="rect">
            <a:avLst/>
          </a:prstGeom>
        </p:spPr>
      </p:pic>
      <p:pic>
        <p:nvPicPr>
          <p:cNvPr id="37" name="図 36"/>
          <p:cNvPicPr>
            <a:picLocks noChangeAspect="1"/>
          </p:cNvPicPr>
          <p:nvPr/>
        </p:nvPicPr>
        <p:blipFill rotWithShape="1">
          <a:blip r:embed="rId5">
            <a:extLst>
              <a:ext uri="{28A0092B-C50C-407E-A947-70E740481C1C}">
                <a14:useLocalDpi xmlns:a14="http://schemas.microsoft.com/office/drawing/2010/main" val="0"/>
              </a:ext>
            </a:extLst>
          </a:blip>
          <a:srcRect l="1363" t="9292" r="1363" b="38384"/>
          <a:stretch/>
        </p:blipFill>
        <p:spPr>
          <a:xfrm>
            <a:off x="4083343" y="577114"/>
            <a:ext cx="7749869" cy="3126505"/>
          </a:xfrm>
          <a:prstGeom prst="rect">
            <a:avLst/>
          </a:prstGeom>
          <a:ln>
            <a:solidFill>
              <a:schemeClr val="tx1"/>
            </a:solidFill>
          </a:ln>
        </p:spPr>
      </p:pic>
      <p:pic>
        <p:nvPicPr>
          <p:cNvPr id="38" name="図 37"/>
          <p:cNvPicPr>
            <a:picLocks noChangeAspect="1"/>
          </p:cNvPicPr>
          <p:nvPr/>
        </p:nvPicPr>
        <p:blipFill rotWithShape="1">
          <a:blip r:embed="rId6"/>
          <a:srcRect t="14489"/>
          <a:stretch/>
        </p:blipFill>
        <p:spPr>
          <a:xfrm>
            <a:off x="73196" y="3976254"/>
            <a:ext cx="7632245" cy="3083041"/>
          </a:xfrm>
          <a:prstGeom prst="rect">
            <a:avLst/>
          </a:prstGeom>
        </p:spPr>
      </p:pic>
      <p:sp>
        <p:nvSpPr>
          <p:cNvPr id="3" name="テキスト ボックス 2"/>
          <p:cNvSpPr txBox="1"/>
          <p:nvPr/>
        </p:nvSpPr>
        <p:spPr>
          <a:xfrm>
            <a:off x="651164" y="3696478"/>
            <a:ext cx="2580704" cy="3467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14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Roboto"/>
              </a:rPr>
              <a:t>Seismic Intensity</a:t>
            </a:r>
            <a:r>
              <a:rPr kumimoji="0" lang="ja-JP" altLang="en-US" sz="1400" dirty="0">
                <a:solidFill>
                  <a:srgbClr val="000000"/>
                </a:solidFill>
                <a:latin typeface="Arial" panose="020B0604020202020204" pitchFamily="34" charset="0"/>
                <a:cs typeface="Arial" panose="020B0604020202020204" pitchFamily="34" charset="0"/>
                <a:sym typeface="Roboto"/>
              </a:rPr>
              <a:t> </a:t>
            </a:r>
            <a:r>
              <a:rPr kumimoji="0" lang="en-US" altLang="ja-JP" sz="1400" dirty="0" smtClean="0">
                <a:solidFill>
                  <a:srgbClr val="000000"/>
                </a:solidFill>
                <a:latin typeface="Arial" panose="020B0604020202020204" pitchFamily="34" charset="0"/>
                <a:cs typeface="Arial" panose="020B0604020202020204" pitchFamily="34" charset="0"/>
                <a:sym typeface="Roboto"/>
              </a:rPr>
              <a:t>Observations</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39" name="テキスト ボックス 38"/>
          <p:cNvSpPr txBox="1"/>
          <p:nvPr/>
        </p:nvSpPr>
        <p:spPr>
          <a:xfrm>
            <a:off x="4518328" y="3696478"/>
            <a:ext cx="1951686" cy="3467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1400" dirty="0" smtClean="0">
                <a:solidFill>
                  <a:srgbClr val="000000"/>
                </a:solidFill>
                <a:latin typeface="Arial" panose="020B0604020202020204" pitchFamily="34" charset="0"/>
                <a:cs typeface="Arial" panose="020B0604020202020204" pitchFamily="34" charset="0"/>
                <a:sym typeface="Roboto"/>
              </a:rPr>
              <a:t>Tsunami Observations</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
        <p:nvSpPr>
          <p:cNvPr id="20" name="CustomShape 2">
            <a:extLst>
              <a:ext uri="{FF2B5EF4-FFF2-40B4-BE49-F238E27FC236}">
                <a16:creationId xmlns:a16="http://schemas.microsoft.com/office/drawing/2014/main" id="{755C432D-BF31-6E5F-4204-146C27F41D9E}"/>
              </a:ext>
            </a:extLst>
          </p:cNvPr>
          <p:cNvSpPr/>
          <p:nvPr/>
        </p:nvSpPr>
        <p:spPr>
          <a:xfrm>
            <a:off x="34361" y="541054"/>
            <a:ext cx="3748369" cy="2974820"/>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p:style>
        <p:txBody>
          <a:bodyPr lIns="63189" tIns="7669" rIns="63189" bIns="7669"/>
          <a:lstStyle/>
          <a:p>
            <a:pPr marL="285750" indent="-285750">
              <a:buFont typeface="Wingdings" panose="05000000000000000000" pitchFamily="2" charset="2"/>
              <a:buChar char="ü"/>
              <a:defRPr/>
            </a:pPr>
            <a:r>
              <a:rPr lang="en-US" altLang="ja-JP" sz="1600" dirty="0">
                <a:latin typeface="Century" panose="02040604050505020304" pitchFamily="18" charset="0"/>
                <a:ea typeface="Meiryo UI" panose="020B0604030504040204" pitchFamily="50" charset="-128"/>
                <a:cs typeface="Times New Roman" panose="02020603050405020304" pitchFamily="18" charset="0"/>
              </a:rPr>
              <a:t>The earthquake with a JMA magnitude (</a:t>
            </a:r>
            <a:r>
              <a:rPr lang="en-US" altLang="ja-JP" sz="1600" dirty="0" err="1">
                <a:latin typeface="Century" panose="02040604050505020304" pitchFamily="18" charset="0"/>
                <a:ea typeface="Meiryo UI" panose="020B0604030504040204" pitchFamily="50" charset="-128"/>
                <a:cs typeface="Times New Roman" panose="02020603050405020304" pitchFamily="18" charset="0"/>
              </a:rPr>
              <a:t>Mjma</a:t>
            </a:r>
            <a:r>
              <a:rPr lang="en-US" altLang="ja-JP" sz="1600" dirty="0">
                <a:latin typeface="Century" panose="02040604050505020304" pitchFamily="18" charset="0"/>
                <a:ea typeface="Meiryo UI" panose="020B0604030504040204" pitchFamily="50" charset="-128"/>
                <a:cs typeface="Times New Roman" panose="02020603050405020304" pitchFamily="18" charset="0"/>
              </a:rPr>
              <a:t>) of 7.1 occurred in the </a:t>
            </a:r>
            <a:r>
              <a:rPr lang="en-US" altLang="ja-JP" sz="1600" dirty="0" err="1">
                <a:latin typeface="Century" panose="02040604050505020304" pitchFamily="18" charset="0"/>
                <a:ea typeface="Meiryo UI" panose="020B0604030504040204" pitchFamily="50" charset="-128"/>
                <a:cs typeface="Times New Roman" panose="02020603050405020304" pitchFamily="18" charset="0"/>
              </a:rPr>
              <a:t>Hyuganada</a:t>
            </a:r>
            <a:r>
              <a:rPr lang="en-US" altLang="ja-JP" sz="1600" dirty="0">
                <a:latin typeface="Century" panose="02040604050505020304" pitchFamily="18" charset="0"/>
                <a:ea typeface="Meiryo UI" panose="020B0604030504040204" pitchFamily="50" charset="-128"/>
                <a:cs typeface="Times New Roman" panose="02020603050405020304" pitchFamily="18" charset="0"/>
              </a:rPr>
              <a:t> Sea off SE Kyushu </a:t>
            </a:r>
            <a:r>
              <a:rPr lang="en-US" altLang="ja-JP" sz="1600" b="1" dirty="0">
                <a:solidFill>
                  <a:srgbClr val="FF0000"/>
                </a:solidFill>
                <a:latin typeface="Century" panose="02040604050505020304" pitchFamily="18" charset="0"/>
                <a:ea typeface="Meiryo UI" panose="020B0604030504040204" pitchFamily="50" charset="-128"/>
                <a:cs typeface="Times New Roman" panose="02020603050405020304" pitchFamily="18" charset="0"/>
              </a:rPr>
              <a:t>in the </a:t>
            </a:r>
            <a:r>
              <a:rPr lang="en-US" altLang="ja-JP" sz="1600" b="1" dirty="0" err="1">
                <a:solidFill>
                  <a:srgbClr val="FF0000"/>
                </a:solidFill>
                <a:latin typeface="Century" panose="02040604050505020304" pitchFamily="18" charset="0"/>
                <a:ea typeface="Meiryo UI" panose="020B0604030504040204" pitchFamily="50" charset="-128"/>
                <a:cs typeface="Times New Roman" panose="02020603050405020304" pitchFamily="18" charset="0"/>
              </a:rPr>
              <a:t>Nankai</a:t>
            </a:r>
            <a:r>
              <a:rPr lang="en-US" altLang="ja-JP" sz="1600" b="1" dirty="0">
                <a:solidFill>
                  <a:srgbClr val="FF0000"/>
                </a:solidFill>
                <a:latin typeface="Century" panose="02040604050505020304" pitchFamily="18" charset="0"/>
                <a:ea typeface="Meiryo UI" panose="020B0604030504040204" pitchFamily="50" charset="-128"/>
                <a:cs typeface="Times New Roman" panose="02020603050405020304" pitchFamily="18" charset="0"/>
              </a:rPr>
              <a:t> Trough</a:t>
            </a:r>
            <a:r>
              <a:rPr lang="en-US" altLang="ja-JP" sz="1600" dirty="0">
                <a:latin typeface="Century" panose="02040604050505020304" pitchFamily="18" charset="0"/>
                <a:ea typeface="Meiryo UI" panose="020B0604030504040204" pitchFamily="50" charset="-128"/>
                <a:cs typeface="Times New Roman" panose="02020603050405020304" pitchFamily="18" charset="0"/>
              </a:rPr>
              <a:t> around 4:42 p.m. on August 8 (JST).</a:t>
            </a:r>
            <a:r>
              <a:rPr lang="en-US" sz="1600" dirty="0">
                <a:latin typeface="Century" panose="02040604050505020304" pitchFamily="18" charset="0"/>
                <a:ea typeface="Meiryo UI" panose="020B0604030504040204" pitchFamily="50" charset="-128"/>
                <a:cs typeface="Times New Roman" panose="02020603050405020304" pitchFamily="18" charset="0"/>
              </a:rPr>
              <a:t> </a:t>
            </a:r>
            <a:endParaRPr lang="en-US" altLang="ja-JP" sz="1600" dirty="0">
              <a:latin typeface="Century" panose="02040604050505020304" pitchFamily="18" charset="0"/>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ü"/>
              <a:defRPr/>
            </a:pPr>
            <a:r>
              <a:rPr lang="en-US" sz="1600" dirty="0">
                <a:latin typeface="Century" panose="02040604050505020304" pitchFamily="18" charset="0"/>
                <a:ea typeface="Meiryo UI" panose="020B0604030504040204" pitchFamily="50" charset="-128"/>
                <a:cs typeface="Times New Roman" panose="02020603050405020304" pitchFamily="18" charset="0"/>
              </a:rPr>
              <a:t>Tsunami waves were observed from Chiba to Kagoshima.  </a:t>
            </a:r>
          </a:p>
          <a:p>
            <a:pPr marL="285750" indent="-285750">
              <a:buFont typeface="Wingdings" panose="05000000000000000000" pitchFamily="2" charset="2"/>
              <a:buChar char="ü"/>
              <a:defRPr/>
            </a:pPr>
            <a:r>
              <a:rPr lang="en-US" sz="1600" dirty="0">
                <a:latin typeface="Century" panose="02040604050505020304" pitchFamily="18" charset="0"/>
                <a:ea typeface="Meiryo UI" panose="020B0604030504040204" pitchFamily="50" charset="-128"/>
                <a:cs typeface="Times New Roman" panose="02020603050405020304" pitchFamily="18" charset="0"/>
              </a:rPr>
              <a:t>Seismic activity increased immediately after the earthquake, then the number of earthquakes has decreased over time.</a:t>
            </a:r>
          </a:p>
        </p:txBody>
      </p:sp>
    </p:spTree>
    <p:extLst>
      <p:ext uri="{BB962C8B-B14F-4D97-AF65-F5344CB8AC3E}">
        <p14:creationId xmlns:p14="http://schemas.microsoft.com/office/powerpoint/2010/main" val="190557180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9020"/>
          <a:stretch/>
        </p:blipFill>
        <p:spPr>
          <a:xfrm>
            <a:off x="313765" y="461665"/>
            <a:ext cx="9144000" cy="6239435"/>
          </a:xfrm>
          <a:prstGeom prst="rect">
            <a:avLst/>
          </a:prstGeom>
        </p:spPr>
      </p:pic>
      <p:sp>
        <p:nvSpPr>
          <p:cNvPr id="3" name="正方形/長方形 2"/>
          <p:cNvSpPr/>
          <p:nvPr/>
        </p:nvSpPr>
        <p:spPr>
          <a:xfrm>
            <a:off x="107466" y="0"/>
            <a:ext cx="6025047" cy="461665"/>
          </a:xfrm>
          <a:prstGeom prst="rect">
            <a:avLst/>
          </a:prstGeom>
        </p:spPr>
        <p:txBody>
          <a:bodyPr wrap="none">
            <a:spAutoFit/>
          </a:bodyPr>
          <a:lstStyle/>
          <a:p>
            <a:pPr algn="ctr">
              <a:defRPr/>
            </a:pPr>
            <a:r>
              <a:rPr lang="en-US" altLang="ja-JP" sz="2400" dirty="0">
                <a:solidFill>
                  <a:schemeClr val="accent1"/>
                </a:solidFill>
                <a:latin typeface="Arial" panose="020B0604020202020204" pitchFamily="34" charset="0"/>
                <a:ea typeface="Meiryo UI" panose="020B0604030504040204" pitchFamily="50" charset="-128"/>
                <a:cs typeface="Arial" panose="020B0604020202020204" pitchFamily="34" charset="0"/>
              </a:rPr>
              <a:t>Historical </a:t>
            </a:r>
            <a:r>
              <a:rPr lang="en-US" altLang="ja-JP" sz="2400" dirty="0" err="1">
                <a:solidFill>
                  <a:schemeClr val="accent1"/>
                </a:solidFill>
                <a:latin typeface="Arial" panose="020B0604020202020204" pitchFamily="34" charset="0"/>
                <a:ea typeface="Meiryo UI" panose="020B0604030504040204" pitchFamily="50" charset="-128"/>
                <a:cs typeface="Arial" panose="020B0604020202020204" pitchFamily="34" charset="0"/>
              </a:rPr>
              <a:t>Nankai</a:t>
            </a:r>
            <a:r>
              <a:rPr lang="en-US" altLang="ja-JP" sz="2400" dirty="0">
                <a:solidFill>
                  <a:schemeClr val="accent1"/>
                </a:solidFill>
                <a:latin typeface="Arial" panose="020B0604020202020204" pitchFamily="34" charset="0"/>
                <a:ea typeface="Meiryo UI" panose="020B0604030504040204" pitchFamily="50" charset="-128"/>
                <a:cs typeface="Arial" panose="020B0604020202020204" pitchFamily="34" charset="0"/>
              </a:rPr>
              <a:t> Trough mega earthquake</a:t>
            </a:r>
            <a:endParaRPr lang="ja-JP" altLang="en-US" sz="2400" dirty="0">
              <a:solidFill>
                <a:schemeClr val="accent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619978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9020"/>
          <a:stretch/>
        </p:blipFill>
        <p:spPr>
          <a:xfrm>
            <a:off x="380999" y="653517"/>
            <a:ext cx="9144000" cy="6239436"/>
          </a:xfrm>
          <a:prstGeom prst="rect">
            <a:avLst/>
          </a:prstGeom>
        </p:spPr>
      </p:pic>
      <p:sp>
        <p:nvSpPr>
          <p:cNvPr id="3" name="正方形/長方形 2"/>
          <p:cNvSpPr/>
          <p:nvPr/>
        </p:nvSpPr>
        <p:spPr>
          <a:xfrm>
            <a:off x="475129" y="191852"/>
            <a:ext cx="6281528" cy="461665"/>
          </a:xfrm>
          <a:prstGeom prst="rect">
            <a:avLst/>
          </a:prstGeom>
        </p:spPr>
        <p:txBody>
          <a:bodyPr wrap="none">
            <a:spAutoFit/>
          </a:bodyPr>
          <a:lstStyle/>
          <a:p>
            <a:r>
              <a:rPr lang="en-US" altLang="ja-JP" sz="2400" dirty="0">
                <a:solidFill>
                  <a:schemeClr val="accent1"/>
                </a:solidFill>
                <a:latin typeface="Arial" panose="020B0604020202020204" pitchFamily="34" charset="0"/>
                <a:cs typeface="Arial" panose="020B0604020202020204" pitchFamily="34" charset="0"/>
              </a:rPr>
              <a:t>Anticipated </a:t>
            </a:r>
            <a:r>
              <a:rPr lang="en-US" altLang="ja-JP" sz="2400" dirty="0" err="1">
                <a:solidFill>
                  <a:schemeClr val="accent1"/>
                </a:solidFill>
                <a:latin typeface="Arial" panose="020B0604020202020204" pitchFamily="34" charset="0"/>
                <a:cs typeface="Arial" panose="020B0604020202020204" pitchFamily="34" charset="0"/>
              </a:rPr>
              <a:t>Nankai</a:t>
            </a:r>
            <a:r>
              <a:rPr lang="en-US" altLang="ja-JP" sz="2400" dirty="0">
                <a:solidFill>
                  <a:schemeClr val="accent1"/>
                </a:solidFill>
                <a:latin typeface="Arial" panose="020B0604020202020204" pitchFamily="34" charset="0"/>
                <a:cs typeface="Arial" panose="020B0604020202020204" pitchFamily="34" charset="0"/>
              </a:rPr>
              <a:t> Trough mega earthquake</a:t>
            </a:r>
          </a:p>
        </p:txBody>
      </p:sp>
    </p:spTree>
    <p:extLst>
      <p:ext uri="{BB962C8B-B14F-4D97-AF65-F5344CB8AC3E}">
        <p14:creationId xmlns:p14="http://schemas.microsoft.com/office/powerpoint/2010/main" val="19084571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9216"/>
          <a:stretch/>
        </p:blipFill>
        <p:spPr>
          <a:xfrm>
            <a:off x="269595" y="523220"/>
            <a:ext cx="9144000" cy="6225988"/>
          </a:xfrm>
          <a:prstGeom prst="rect">
            <a:avLst/>
          </a:prstGeom>
        </p:spPr>
      </p:pic>
      <p:sp>
        <p:nvSpPr>
          <p:cNvPr id="3" name="正方形/長方形 2"/>
          <p:cNvSpPr/>
          <p:nvPr/>
        </p:nvSpPr>
        <p:spPr>
          <a:xfrm>
            <a:off x="130835" y="0"/>
            <a:ext cx="7543475" cy="523220"/>
          </a:xfrm>
          <a:prstGeom prst="rect">
            <a:avLst/>
          </a:prstGeom>
        </p:spPr>
        <p:txBody>
          <a:bodyPr wrap="none">
            <a:spAutoFit/>
          </a:bodyPr>
          <a:lstStyle/>
          <a:p>
            <a:r>
              <a:rPr lang="en-US" altLang="ja-JP" sz="2800" dirty="0">
                <a:solidFill>
                  <a:schemeClr val="accent1"/>
                </a:solidFill>
                <a:latin typeface="Arial" panose="020B0604020202020204" pitchFamily="34" charset="0"/>
                <a:cs typeface="Arial" panose="020B0604020202020204" pitchFamily="34" charset="0"/>
              </a:rPr>
              <a:t>“</a:t>
            </a:r>
            <a:r>
              <a:rPr lang="en-US" altLang="ja-JP" sz="2800" dirty="0" err="1">
                <a:solidFill>
                  <a:schemeClr val="accent1"/>
                </a:solidFill>
                <a:latin typeface="Arial" panose="020B0604020202020204" pitchFamily="34" charset="0"/>
                <a:cs typeface="Arial" panose="020B0604020202020204" pitchFamily="34" charset="0"/>
              </a:rPr>
              <a:t>Nankai</a:t>
            </a:r>
            <a:r>
              <a:rPr lang="en-US" altLang="ja-JP" sz="2800" dirty="0">
                <a:solidFill>
                  <a:schemeClr val="accent1"/>
                </a:solidFill>
                <a:latin typeface="Arial" panose="020B0604020202020204" pitchFamily="34" charset="0"/>
                <a:cs typeface="Arial" panose="020B0604020202020204" pitchFamily="34" charset="0"/>
              </a:rPr>
              <a:t> Trough Earthquake Extra Information”</a:t>
            </a:r>
          </a:p>
        </p:txBody>
      </p:sp>
    </p:spTree>
    <p:extLst>
      <p:ext uri="{BB962C8B-B14F-4D97-AF65-F5344CB8AC3E}">
        <p14:creationId xmlns:p14="http://schemas.microsoft.com/office/powerpoint/2010/main" val="33754496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9495"/>
          <a:stretch/>
        </p:blipFill>
        <p:spPr>
          <a:xfrm>
            <a:off x="350562" y="623455"/>
            <a:ext cx="9144000" cy="6206836"/>
          </a:xfrm>
          <a:prstGeom prst="rect">
            <a:avLst/>
          </a:prstGeom>
        </p:spPr>
      </p:pic>
      <p:sp>
        <p:nvSpPr>
          <p:cNvPr id="3" name="正方形/長方形 2"/>
          <p:cNvSpPr/>
          <p:nvPr/>
        </p:nvSpPr>
        <p:spPr>
          <a:xfrm>
            <a:off x="350562" y="154770"/>
            <a:ext cx="7407221" cy="523220"/>
          </a:xfrm>
          <a:prstGeom prst="rect">
            <a:avLst/>
          </a:prstGeom>
        </p:spPr>
        <p:txBody>
          <a:bodyPr wrap="none">
            <a:spAutoFit/>
          </a:bodyPr>
          <a:lstStyle/>
          <a:p>
            <a:r>
              <a:rPr lang="en-US" altLang="ja-JP" sz="2800" dirty="0">
                <a:solidFill>
                  <a:schemeClr val="accent1"/>
                </a:solidFill>
                <a:latin typeface="Arial" panose="020B0604020202020204" pitchFamily="34" charset="0"/>
                <a:cs typeface="Arial" panose="020B0604020202020204" pitchFamily="34" charset="0"/>
              </a:rPr>
              <a:t>Anomalous phenomena in the </a:t>
            </a:r>
            <a:r>
              <a:rPr lang="en-US" altLang="ja-JP" sz="2800" dirty="0" err="1">
                <a:solidFill>
                  <a:schemeClr val="accent1"/>
                </a:solidFill>
                <a:latin typeface="Arial" panose="020B0604020202020204" pitchFamily="34" charset="0"/>
                <a:cs typeface="Arial" panose="020B0604020202020204" pitchFamily="34" charset="0"/>
              </a:rPr>
              <a:t>Nankai</a:t>
            </a:r>
            <a:r>
              <a:rPr lang="en-US" altLang="ja-JP" sz="2800" dirty="0">
                <a:solidFill>
                  <a:schemeClr val="accent1"/>
                </a:solidFill>
                <a:latin typeface="Arial" panose="020B0604020202020204" pitchFamily="34" charset="0"/>
                <a:cs typeface="Arial" panose="020B0604020202020204" pitchFamily="34" charset="0"/>
              </a:rPr>
              <a:t> Trough</a:t>
            </a:r>
          </a:p>
        </p:txBody>
      </p:sp>
    </p:spTree>
    <p:extLst>
      <p:ext uri="{BB962C8B-B14F-4D97-AF65-F5344CB8AC3E}">
        <p14:creationId xmlns:p14="http://schemas.microsoft.com/office/powerpoint/2010/main" val="20529017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8889"/>
          <a:stretch/>
        </p:blipFill>
        <p:spPr>
          <a:xfrm>
            <a:off x="263237" y="609600"/>
            <a:ext cx="9144000" cy="6248400"/>
          </a:xfrm>
          <a:prstGeom prst="rect">
            <a:avLst/>
          </a:prstGeom>
        </p:spPr>
      </p:pic>
      <p:sp>
        <p:nvSpPr>
          <p:cNvPr id="4" name="テキスト ボックス 3"/>
          <p:cNvSpPr txBox="1"/>
          <p:nvPr/>
        </p:nvSpPr>
        <p:spPr>
          <a:xfrm>
            <a:off x="166254" y="0"/>
            <a:ext cx="2021257"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3200" b="0" i="0" u="none" strike="noStrike" cap="none" spc="0" normalizeH="0" baseline="0" dirty="0" smtClean="0">
                <a:ln>
                  <a:noFill/>
                </a:ln>
                <a:solidFill>
                  <a:schemeClr val="accent1"/>
                </a:solidFill>
                <a:effectLst/>
                <a:uFillTx/>
                <a:latin typeface="Arial" panose="020B0604020202020204" pitchFamily="34" charset="0"/>
                <a:cs typeface="Arial" panose="020B0604020202020204" pitchFamily="34" charset="0"/>
                <a:sym typeface="Roboto"/>
              </a:rPr>
              <a:t>Procedure</a:t>
            </a:r>
            <a:endParaRPr kumimoji="0" lang="ja-JP" altLang="en-US" sz="3200" b="0" i="0" u="none" strike="noStrike" cap="none" spc="0" normalizeH="0" baseline="0" dirty="0">
              <a:ln>
                <a:noFill/>
              </a:ln>
              <a:solidFill>
                <a:schemeClr val="accent1"/>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3323501424"/>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1688</Words>
  <Application>Microsoft Office PowerPoint</Application>
  <PresentationFormat>ワイド画面</PresentationFormat>
  <Paragraphs>245</Paragraphs>
  <Slides>15</Slides>
  <Notes>11</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15</vt:i4>
      </vt:variant>
    </vt:vector>
  </HeadingPairs>
  <TitlesOfParts>
    <vt:vector size="34" baseType="lpstr">
      <vt:lpstr>HGP創英角ｺﾞｼｯｸUB</vt:lpstr>
      <vt:lpstr>Meiryo UI</vt:lpstr>
      <vt:lpstr>ＭＳ Ｐゴシック</vt:lpstr>
      <vt:lpstr>MS UI Gothic</vt:lpstr>
      <vt:lpstr>Open Sans</vt:lpstr>
      <vt:lpstr>Roboto</vt:lpstr>
      <vt:lpstr>游ゴシック</vt:lpstr>
      <vt:lpstr>游ゴシック Light</vt:lpstr>
      <vt:lpstr>Arial</vt:lpstr>
      <vt:lpstr>Calibri</vt:lpstr>
      <vt:lpstr>Calibri Light</vt:lpstr>
      <vt:lpstr>Century</vt:lpstr>
      <vt:lpstr>Helvetica</vt:lpstr>
      <vt:lpstr>Times New Roman</vt:lpstr>
      <vt:lpstr>Wingdings</vt:lpstr>
      <vt:lpstr>9_Custom Design</vt:lpstr>
      <vt:lpstr>1_Office Theme</vt:lpstr>
      <vt:lpstr>10_Custom Design</vt:lpstr>
      <vt:lpstr>2_Office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Nishimae</cp:lastModifiedBy>
  <cp:revision>103</cp:revision>
  <dcterms:created xsi:type="dcterms:W3CDTF">2024-10-28T06:05:53Z</dcterms:created>
  <dcterms:modified xsi:type="dcterms:W3CDTF">2025-02-18T04:20:10Z</dcterms:modified>
</cp:coreProperties>
</file>