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48" y="6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914400" marR="0" lvl="1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371600" marR="0" lvl="2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828800" marR="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286000" marR="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743200" marR="0" lvl="5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3200400" marR="0" lvl="6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657600" marR="0" lvl="7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4114800" marR="0" lvl="8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" name="Google Shape;175;p24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  <p:sp>
        <p:nvSpPr>
          <p:cNvPr id="176" name="Google Shape;176;p24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" name="Google Shape;175;p24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  <p:sp>
        <p:nvSpPr>
          <p:cNvPr id="176" name="Google Shape;176;p24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" name="Google Shape;191;p25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  <p:sp>
        <p:nvSpPr>
          <p:cNvPr id="192" name="Google Shape;192;p25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  <p:sp>
        <p:nvSpPr>
          <p:cNvPr id="207" name="Google Shape;207;p26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6" name="Google Shape;216;p27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  <p:sp>
        <p:nvSpPr>
          <p:cNvPr id="217" name="Google Shape;217;p27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0" name="Google Shape;230;p28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  <p:sp>
        <p:nvSpPr>
          <p:cNvPr id="231" name="Google Shape;231;p28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3" name="Google Shape;243;p2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4" name="Google Shape;244;p29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" name="Google Shape;89;p18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  <p:sp>
        <p:nvSpPr>
          <p:cNvPr id="90" name="Google Shape;90;p18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2C26D8-09FE-F447-B229-36592BCCAE52}" type="slidenum">
              <a:rPr lang="it-IT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4</a:t>
            </a:fld>
            <a:endParaRPr lang="it-IT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320E353-7760-B9D0-0CA0-F46158E7ED20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" name="Google Shape;124;p20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  <p:sp>
        <p:nvSpPr>
          <p:cNvPr id="125" name="Google Shape;125;p20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" name="Google Shape;133;p21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  <p:sp>
        <p:nvSpPr>
          <p:cNvPr id="134" name="Google Shape;134;p21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" name="Google Shape;141;p22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  <p:sp>
        <p:nvSpPr>
          <p:cNvPr id="142" name="Google Shape;142;p22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" name="Google Shape;149;p2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  <p:sp>
        <p:nvSpPr>
          <p:cNvPr id="150" name="Google Shape;150;p2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Slide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sldNum" idx="12"/>
          </p:nvPr>
        </p:nvSpPr>
        <p:spPr bwMode="auto">
          <a:xfrm>
            <a:off x="8610599" y="6356350"/>
            <a:ext cx="33931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P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Content" type="obj" userDrawn="1">
  <p:cSld name="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Google Shape;18;p8"/>
          <p:cNvSpPr txBox="1"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34021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PT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 bwMode="auto">
          <a:xfrm>
            <a:off x="8610599" y="6356350"/>
            <a:ext cx="344692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PT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68169" y="0"/>
            <a:ext cx="1423831" cy="79011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 bwMode="auto">
          <a:xfrm>
            <a:off x="1524000" y="898480"/>
            <a:ext cx="9144000" cy="1670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702"/>
              <a:buFont typeface="Calibri"/>
              <a:buNone/>
              <a:defRPr/>
            </a:pPr>
            <a:r>
              <a:rPr lang="pt-PT" sz="4900" b="1">
                <a:latin typeface="Calibri"/>
                <a:ea typeface="Calibri"/>
                <a:cs typeface="Calibri"/>
              </a:rPr>
              <a:t>NEAMTWS</a:t>
            </a:r>
            <a:r>
              <a:rPr lang="pt-PT" sz="4000" b="1">
                <a:latin typeface="Calibri"/>
                <a:ea typeface="Calibri"/>
                <a:cs typeface="Calibri"/>
              </a:rPr>
              <a:t/>
            </a:r>
            <a:br>
              <a:rPr lang="pt-PT" sz="4000" b="1">
                <a:latin typeface="Calibri"/>
                <a:ea typeface="Calibri"/>
                <a:cs typeface="Calibri"/>
              </a:rPr>
            </a:br>
            <a:r>
              <a:rPr lang="pt-PT" sz="4000" b="1">
                <a:latin typeface="Calibri"/>
                <a:ea typeface="Calibri"/>
                <a:cs typeface="Calibri"/>
              </a:rPr>
              <a:t/>
            </a:r>
            <a:br>
              <a:rPr lang="pt-PT" sz="4000" b="1">
                <a:latin typeface="Calibri"/>
                <a:ea typeface="Calibri"/>
                <a:cs typeface="Calibri"/>
              </a:rPr>
            </a:br>
            <a:r>
              <a:rPr lang="pt-PT" sz="4000">
                <a:latin typeface="Calibri"/>
                <a:ea typeface="Calibri"/>
                <a:cs typeface="Calibri"/>
              </a:rPr>
              <a:t>Tsunami Watch Operations status and plans</a:t>
            </a:r>
            <a:endParaRPr/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 bwMode="auto">
          <a:xfrm>
            <a:off x="1524000" y="3258417"/>
            <a:ext cx="9144000" cy="1194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pPr>
            <a:r>
              <a:rPr lang="pt-PT"/>
              <a:t>Alessio Piatanesi &amp; Helene Hebert</a:t>
            </a:r>
            <a:endParaRPr/>
          </a:p>
          <a:p>
            <a:pPr marL="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pPr>
            <a:endParaRPr/>
          </a:p>
        </p:txBody>
      </p:sp>
      <p:sp>
        <p:nvSpPr>
          <p:cNvPr id="87" name="Google Shape;87;p1"/>
          <p:cNvSpPr txBox="1"/>
          <p:nvPr/>
        </p:nvSpPr>
        <p:spPr bwMode="auto">
          <a:xfrm>
            <a:off x="1409289" y="5622416"/>
            <a:ext cx="9144000" cy="93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pPr>
            <a:r>
              <a:rPr lang="pt-PT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TOWS-WG TT-TWO meeting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  <a:defRPr/>
            </a:pPr>
            <a:r>
              <a:rPr lang="pt-PT" sz="20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Unesco, Paris, 21-22</a:t>
            </a:r>
            <a:r>
              <a:rPr lang="pt-PT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February 2025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/>
          <p:nvPr/>
        </p:nvSpPr>
        <p:spPr bwMode="auto">
          <a:xfrm>
            <a:off x="0" y="0"/>
            <a:ext cx="10768889" cy="57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ONGOING ACTIVITIES: </a:t>
            </a:r>
            <a:r>
              <a:rPr lang="pt-PT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PROBABILISTIC</a:t>
            </a:r>
            <a:r>
              <a:rPr lang="pt-PT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t-PT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TSUNAMI FORECASTING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79" name="Google Shape;179;p24"/>
          <p:cNvPicPr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68169" y="0"/>
            <a:ext cx="1423831" cy="79011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4"/>
          <p:cNvSpPr txBox="1"/>
          <p:nvPr/>
        </p:nvSpPr>
        <p:spPr bwMode="auto">
          <a:xfrm>
            <a:off x="251865" y="694686"/>
            <a:ext cx="5340000" cy="9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PT" sz="1800" b="1" i="0" u="none" strike="noStrike" cap="none">
                <a:solidFill>
                  <a:srgbClr val="FE3200"/>
                </a:solidFill>
                <a:latin typeface="Arial"/>
                <a:ea typeface="Arial"/>
                <a:cs typeface="Arial"/>
              </a:rPr>
              <a:t>PRE-CALCULATED SCENARIOS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PT" sz="1800" b="1" i="0" u="none" strike="noStrike" cap="none">
                <a:solidFill>
                  <a:srgbClr val="FE3200"/>
                </a:solidFill>
                <a:latin typeface="Arial"/>
                <a:ea typeface="Arial"/>
                <a:cs typeface="Arial"/>
              </a:rPr>
              <a:t>EARLY WARNING VERSION</a:t>
            </a:r>
            <a:endParaRPr/>
          </a:p>
        </p:txBody>
      </p:sp>
      <p:sp>
        <p:nvSpPr>
          <p:cNvPr id="181" name="Google Shape;181;p24"/>
          <p:cNvSpPr txBox="1"/>
          <p:nvPr/>
        </p:nvSpPr>
        <p:spPr bwMode="auto">
          <a:xfrm>
            <a:off x="251865" y="3013474"/>
            <a:ext cx="5120100" cy="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PT" sz="1800" b="1" i="0" u="none" strike="noStrike" cap="none">
                <a:solidFill>
                  <a:srgbClr val="FE3200"/>
                </a:solidFill>
                <a:latin typeface="Arial"/>
                <a:ea typeface="Arial"/>
                <a:cs typeface="Arial"/>
              </a:rPr>
              <a:t>On-the-fly SCENARIOS (Urgent Computing)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PT" sz="1800" b="1" i="0" u="none" strike="noStrike" cap="none">
                <a:solidFill>
                  <a:srgbClr val="FE3200"/>
                </a:solidFill>
                <a:latin typeface="Arial"/>
                <a:ea typeface="Arial"/>
                <a:cs typeface="Arial"/>
              </a:rPr>
              <a:t>POST-EVENT ASSESSMENT VERSION</a:t>
            </a:r>
            <a:endParaRPr/>
          </a:p>
        </p:txBody>
      </p:sp>
      <p:sp>
        <p:nvSpPr>
          <p:cNvPr id="182" name="Google Shape;182;p24"/>
          <p:cNvSpPr txBox="1"/>
          <p:nvPr/>
        </p:nvSpPr>
        <p:spPr bwMode="auto">
          <a:xfrm>
            <a:off x="9325421" y="4292138"/>
            <a:ext cx="2603842" cy="8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PT" sz="1850" b="1" i="0" u="none" strike="noStrike" cap="none">
                <a:solidFill>
                  <a:srgbClr val="FE3200"/>
                </a:solidFill>
                <a:latin typeface="Comfortaa"/>
                <a:ea typeface="Comfortaa"/>
                <a:cs typeface="Comfortaa"/>
              </a:rPr>
              <a:t>Targeting minutes to tens of minutes execution time </a:t>
            </a:r>
            <a:endParaRPr sz="1350" b="1" i="0" u="none" strike="noStrike" cap="none">
              <a:solidFill>
                <a:srgbClr val="FE3200"/>
              </a:solidFill>
              <a:latin typeface="Comfortaa"/>
              <a:ea typeface="Comfortaa"/>
              <a:cs typeface="Comfortaa"/>
            </a:endParaRPr>
          </a:p>
        </p:txBody>
      </p:sp>
      <p:pic>
        <p:nvPicPr>
          <p:cNvPr id="183" name="Google Shape;183;p24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6443966" y="4926934"/>
            <a:ext cx="2325068" cy="155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4"/>
          <p:cNvPicPr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4014" y="3066402"/>
            <a:ext cx="1645701" cy="1813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/>
          <p:cNvPicPr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1991" y="1028500"/>
            <a:ext cx="2982152" cy="1468933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 txBox="1"/>
          <p:nvPr/>
        </p:nvSpPr>
        <p:spPr bwMode="auto">
          <a:xfrm>
            <a:off x="9182547" y="1084140"/>
            <a:ext cx="2776611" cy="201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1800" b="1" i="0" u="none" strike="noStrike" cap="none">
                <a:solidFill>
                  <a:srgbClr val="FE3200"/>
                </a:solidFill>
                <a:latin typeface="Comfortaa"/>
                <a:ea typeface="Comfortaa"/>
                <a:cs typeface="Comfortaa"/>
              </a:rPr>
              <a:t>Targeting few to tens of seconds execution time.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1" i="0" u="none" strike="noStrike" cap="none">
              <a:solidFill>
                <a:srgbClr val="FE3200"/>
              </a:solidFill>
              <a:latin typeface="Comfortaa"/>
              <a:ea typeface="Comfortaa"/>
              <a:cs typeface="Comforta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1800" b="1" i="0" u="none" strike="noStrike" cap="none">
                <a:solidFill>
                  <a:srgbClr val="FE3200"/>
                </a:solidFill>
                <a:latin typeface="Comfortaa"/>
                <a:ea typeface="Comfortaa"/>
                <a:cs typeface="Comfortaa"/>
              </a:rPr>
              <a:t>Using hundreds to thousands pre-calculated scenarios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7" name="Google Shape;187;p24"/>
          <p:cNvSpPr txBox="1"/>
          <p:nvPr/>
        </p:nvSpPr>
        <p:spPr bwMode="auto">
          <a:xfrm>
            <a:off x="251875" y="3920000"/>
            <a:ext cx="6121500" cy="1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Prototype for event analysis at INGV and potentially other Tsunami Service Providers worldwide. Global scope.</a:t>
            </a:r>
            <a:endParaRPr/>
          </a:p>
          <a:p>
            <a:pPr marL="0" marR="0" lvl="0" indent="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None/>
              <a:defRPr/>
            </a:pP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Simulation ensembles to be run from scratch on large enough HPC clusters in urgent computing mode. 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8" name="Google Shape;188;p24"/>
          <p:cNvSpPr txBox="1"/>
          <p:nvPr/>
        </p:nvSpPr>
        <p:spPr bwMode="auto">
          <a:xfrm>
            <a:off x="251865" y="1499734"/>
            <a:ext cx="5599280" cy="168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It works in near-real time at the INGV Tsunami Warning Centre</a:t>
            </a:r>
            <a:endParaRPr/>
          </a:p>
          <a:p>
            <a:pPr marL="0" marR="0" lvl="0" indent="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None/>
              <a:defRPr/>
            </a:pP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It is in the Calibration/Validation + Threshold defiinition phase towards the fully Operational Phase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PT"/>
              <a:t>10</a:t>
            </a:fld>
            <a:endParaRPr lang="pt-PT"/>
          </a:p>
        </p:txBody>
      </p:sp>
      <p:pic>
        <p:nvPicPr>
          <p:cNvPr id="1286804496" name="Image 128680449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526631" y="5473699"/>
            <a:ext cx="1752599" cy="1247774"/>
          </a:xfrm>
          <a:prstGeom prst="rect">
            <a:avLst/>
          </a:prstGeom>
        </p:spPr>
      </p:pic>
      <p:pic>
        <p:nvPicPr>
          <p:cNvPr id="1589756412" name="Image 15897564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46697" y="5473699"/>
            <a:ext cx="1419224" cy="1247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/>
          <p:nvPr/>
        </p:nvSpPr>
        <p:spPr bwMode="auto">
          <a:xfrm>
            <a:off x="-1" y="0"/>
            <a:ext cx="103441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ONGOING ACTIVITIES: </a:t>
            </a:r>
            <a:r>
              <a:rPr lang="pt-PT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COASTAL TSUNAMI FORECAST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79" name="Google Shape;179;p24"/>
          <p:cNvPicPr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68169" y="0"/>
            <a:ext cx="1423831" cy="79011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4"/>
          <p:cNvSpPr txBox="1"/>
          <p:nvPr/>
        </p:nvSpPr>
        <p:spPr bwMode="auto">
          <a:xfrm>
            <a:off x="251863" y="504185"/>
            <a:ext cx="7679561" cy="9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PT" sz="1800" b="1">
                <a:solidFill>
                  <a:srgbClr val="FE3200"/>
                </a:solidFill>
              </a:rPr>
              <a:t>TOWARDS USING AI APPLICATIONS (CENALT DEVELOPEMENT)</a:t>
            </a:r>
            <a:endParaRPr lang="pt-PT" sz="1800" b="1" i="0" u="none" strike="noStrike" cap="none">
              <a:solidFill>
                <a:srgbClr val="FE32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8" name="Google Shape;188;p24"/>
          <p:cNvSpPr txBox="1"/>
          <p:nvPr/>
        </p:nvSpPr>
        <p:spPr bwMode="auto">
          <a:xfrm>
            <a:off x="404264" y="3375459"/>
            <a:ext cx="4875254" cy="195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 sz="1800"/>
              <a:t>Applicable as soon as </a:t>
            </a:r>
            <a:r>
              <a:rPr lang="fr-FR" sz="1800" b="1"/>
              <a:t>HR bathymetry </a:t>
            </a:r>
            <a:r>
              <a:rPr lang="fr-FR" sz="1800"/>
              <a:t>is available for the coastal sites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fr-FR" sz="1800"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 sz="1800" b="1"/>
              <a:t>Cooperation needed </a:t>
            </a:r>
            <a:r>
              <a:rPr lang="fr-FR" sz="1800"/>
              <a:t>among NEAM TSP’s subscribers to strengthen data sharing (seismic data, bathymetry)</a:t>
            </a:r>
            <a:endParaRPr lang="fr-FR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32" name="Groupe 31"/>
          <p:cNvGrpSpPr/>
          <p:nvPr/>
        </p:nvGrpSpPr>
        <p:grpSpPr bwMode="auto">
          <a:xfrm>
            <a:off x="8034129" y="1144315"/>
            <a:ext cx="3225078" cy="1986625"/>
            <a:chOff x="5927927" y="100146"/>
            <a:chExt cx="3152368" cy="1941836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5927927" y="100146"/>
              <a:ext cx="3152368" cy="1941836"/>
            </a:xfrm>
            <a:prstGeom prst="rect">
              <a:avLst/>
            </a:prstGeom>
          </p:spPr>
        </p:pic>
        <p:sp>
          <p:nvSpPr>
            <p:cNvPr id="34" name="ZoneTexte 33"/>
            <p:cNvSpPr txBox="1"/>
            <p:nvPr/>
          </p:nvSpPr>
          <p:spPr bwMode="auto">
            <a:xfrm rot="1369954">
              <a:off x="7541196" y="768071"/>
              <a:ext cx="242621" cy="161583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0" rIns="36000" bIns="0" rtlCol="0">
              <a:spAutoFit/>
            </a:bodyPr>
            <a:lstStyle/>
            <a:p>
              <a:pPr>
                <a:defRPr/>
              </a:pPr>
              <a:r>
                <a:rPr lang="fr-FR" sz="1050" b="1">
                  <a:solidFill>
                    <a:srgbClr val="C00000"/>
                  </a:solidFill>
                </a:rPr>
                <a:t>1 h</a:t>
              </a:r>
            </a:p>
          </p:txBody>
        </p:sp>
        <p:sp>
          <p:nvSpPr>
            <p:cNvPr id="35" name="ZoneTexte 34"/>
            <p:cNvSpPr txBox="1"/>
            <p:nvPr/>
          </p:nvSpPr>
          <p:spPr bwMode="auto">
            <a:xfrm rot="2339462">
              <a:off x="7279785" y="1149985"/>
              <a:ext cx="455821" cy="161583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0" rIns="36000" bIns="0" rtlCol="0">
              <a:spAutoFit/>
            </a:bodyPr>
            <a:lstStyle/>
            <a:p>
              <a:pPr>
                <a:defRPr/>
              </a:pPr>
              <a:r>
                <a:rPr lang="fr-FR" sz="1050" b="1">
                  <a:solidFill>
                    <a:srgbClr val="C00000"/>
                  </a:solidFill>
                </a:rPr>
                <a:t>30 min</a:t>
              </a:r>
            </a:p>
          </p:txBody>
        </p:sp>
        <p:sp>
          <p:nvSpPr>
            <p:cNvPr id="36" name="ZoneTexte 35"/>
            <p:cNvSpPr txBox="1"/>
            <p:nvPr/>
          </p:nvSpPr>
          <p:spPr bwMode="auto">
            <a:xfrm rot="636355">
              <a:off x="7660729" y="377554"/>
              <a:ext cx="412540" cy="161583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0" rIns="36000" bIns="0" rtlCol="0">
              <a:spAutoFit/>
            </a:bodyPr>
            <a:lstStyle/>
            <a:p>
              <a:pPr>
                <a:defRPr/>
              </a:pPr>
              <a:r>
                <a:rPr lang="fr-FR" sz="1050" b="1">
                  <a:solidFill>
                    <a:srgbClr val="C00000"/>
                  </a:solidFill>
                </a:rPr>
                <a:t>1 h 30</a:t>
              </a:r>
            </a:p>
          </p:txBody>
        </p:sp>
      </p:grpSp>
      <p:sp>
        <p:nvSpPr>
          <p:cNvPr id="37" name="Google Shape;188;p24"/>
          <p:cNvSpPr txBox="1"/>
          <p:nvPr/>
        </p:nvSpPr>
        <p:spPr bwMode="auto">
          <a:xfrm>
            <a:off x="404264" y="1421878"/>
            <a:ext cx="706996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00:05</a:t>
            </a:r>
            <a:r>
              <a:rPr lang="fr-F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		Seismic source characterization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 sz="1800" b="1"/>
              <a:t>00:15</a:t>
            </a:r>
            <a:r>
              <a:rPr lang="fr-FR" sz="1800"/>
              <a:t>		Watch message to French civil protection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 sz="1800" b="1"/>
              <a:t>01:00 to 01:30	</a:t>
            </a:r>
            <a:r>
              <a:rPr lang="fr-FR" sz="1800"/>
              <a:t>Tsunami hits French coastline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fr-FR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 sz="1800" b="1" i="0" u="none" strike="noStrike" cap="none">
                <a:solidFill>
                  <a:srgbClr val="1B4A7F"/>
                </a:solidFill>
                <a:latin typeface="Arial"/>
                <a:ea typeface="Arial"/>
                <a:cs typeface="Arial"/>
              </a:rPr>
              <a:t>HPC</a:t>
            </a:r>
            <a:r>
              <a:rPr lang="fr-F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high resolution modeling ~ 1h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 sz="1800" b="1">
                <a:solidFill>
                  <a:srgbClr val="FF0000"/>
                </a:solidFill>
              </a:rPr>
              <a:t>AI</a:t>
            </a:r>
            <a:r>
              <a:rPr lang="fr-FR" sz="1800"/>
              <a:t> high resolution modeling ~1s once Focal mechanism available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PT"/>
              <a:t>11</a:t>
            </a:fld>
            <a:endParaRPr lang="pt-PT"/>
          </a:p>
        </p:txBody>
      </p:sp>
      <p:pic>
        <p:nvPicPr>
          <p:cNvPr id="1638802616" name="Image 163880261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028348" y="3375459"/>
            <a:ext cx="5926499" cy="3106303"/>
          </a:xfrm>
          <a:prstGeom prst="rect">
            <a:avLst/>
          </a:prstGeom>
        </p:spPr>
      </p:pic>
      <p:sp>
        <p:nvSpPr>
          <p:cNvPr id="482104408" name="Google Shape;188;p24"/>
          <p:cNvSpPr txBox="1"/>
          <p:nvPr/>
        </p:nvSpPr>
        <p:spPr bwMode="auto">
          <a:xfrm>
            <a:off x="118513" y="5475602"/>
            <a:ext cx="5777204" cy="1006159"/>
          </a:xfrm>
          <a:prstGeom prst="rect">
            <a:avLst/>
          </a:prstGeom>
          <a:noFill/>
          <a:ln w="28575">
            <a:solidFill>
              <a:srgbClr val="0070C0"/>
            </a:solidFill>
            <a:prstDash val="solid"/>
          </a:ln>
        </p:spPr>
        <p:txBody>
          <a:bodyPr spcFirstLastPara="1" wrap="square" lIns="91424" tIns="45699" rIns="91424" bIns="45699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2000" b="1">
                <a:solidFill>
                  <a:srgbClr val="0070C0"/>
                </a:solidFill>
              </a:rPr>
              <a:t>NEAM TSPs meeting, Lisbon (5-6 March 2025)</a:t>
            </a:r>
          </a:p>
          <a:p>
            <a:pPr marL="305908" marR="0" lvl="0" indent="-30590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sz="2000" b="0">
                <a:solidFill>
                  <a:srgbClr val="0070C0"/>
                </a:solidFill>
              </a:rPr>
              <a:t>Discussion on PTF and other forecast methodologies implementation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/>
          <p:nvPr/>
        </p:nvSpPr>
        <p:spPr bwMode="auto">
          <a:xfrm>
            <a:off x="1" y="3826412"/>
            <a:ext cx="12168453" cy="303158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C000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5" name="Google Shape;195;p25"/>
          <p:cNvSpPr txBox="1"/>
          <p:nvPr/>
        </p:nvSpPr>
        <p:spPr bwMode="auto">
          <a:xfrm>
            <a:off x="-1" y="0"/>
            <a:ext cx="100285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ONGOING ACTIVITIES: </a:t>
            </a:r>
            <a:r>
              <a:rPr lang="pt-PT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NON-SEISMIC TSUNAMI SOURCES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96" name="Google Shape;196;p25"/>
          <p:cNvPicPr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68169" y="0"/>
            <a:ext cx="1423831" cy="7901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25"/>
          <p:cNvGrpSpPr/>
          <p:nvPr/>
        </p:nvGrpSpPr>
        <p:grpSpPr bwMode="auto">
          <a:xfrm>
            <a:off x="81920" y="4674013"/>
            <a:ext cx="3413760" cy="1895463"/>
            <a:chOff x="176258" y="836980"/>
            <a:chExt cx="4842510" cy="2767149"/>
          </a:xfrm>
        </p:grpSpPr>
        <p:pic>
          <p:nvPicPr>
            <p:cNvPr id="198" name="Google Shape;198;p25"/>
            <p:cNvPicPr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176258" y="836980"/>
              <a:ext cx="4842510" cy="2767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25"/>
            <p:cNvSpPr/>
            <p:nvPr/>
          </p:nvSpPr>
          <p:spPr bwMode="auto">
            <a:xfrm>
              <a:off x="2366561" y="2032073"/>
              <a:ext cx="477829" cy="36576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200" name="Google Shape;200;p25"/>
          <p:cNvSpPr txBox="1"/>
          <p:nvPr/>
        </p:nvSpPr>
        <p:spPr bwMode="auto">
          <a:xfrm>
            <a:off x="322726" y="1043490"/>
            <a:ext cx="10819941" cy="2225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marL="283879" marR="0" lvl="0" indent="-28387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The ICG/NEAMTWS at the February 2024 session DECIDED to establish a new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Task Team on Non-Seismic Tsunami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283879" marR="0" lvl="0" indent="-28387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sz="18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An international workshop was held in Stromboli (5-7 October 2024)</a:t>
            </a: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on volcano tsunamis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  <a:p>
            <a:pPr marL="283879" marR="0" lvl="0" indent="-28387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Among other issues, this TT will be important to foster the </a:t>
            </a:r>
            <a:r>
              <a:rPr lang="pt-P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integration </a:t>
            </a: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of TWS specifically conceived for non-seismic tsunami with those already operating for seismic tsunami: Stromboli volcano is a good case-study for such a task</a:t>
            </a:r>
            <a:endParaRPr/>
          </a:p>
        </p:txBody>
      </p:sp>
      <p:pic>
        <p:nvPicPr>
          <p:cNvPr id="202" name="Google Shape;202;p25"/>
          <p:cNvPicPr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299603" y="4345771"/>
            <a:ext cx="2714687" cy="174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5"/>
          <p:cNvPicPr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3481" y="5021331"/>
            <a:ext cx="2161351" cy="177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5"/>
          <p:cNvPicPr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94834" y="4597700"/>
            <a:ext cx="2816086" cy="219709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 txBox="1"/>
          <p:nvPr/>
        </p:nvSpPr>
        <p:spPr bwMode="auto">
          <a:xfrm>
            <a:off x="3725721" y="3883182"/>
            <a:ext cx="5128096" cy="366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Local TEWS for Stromboli volcano, Italy</a:t>
            </a:r>
            <a:endParaRPr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PT"/>
              <a:t>12</a:t>
            </a:fld>
            <a:endParaRPr lang="pt-PT"/>
          </a:p>
        </p:txBody>
      </p:sp>
      <p:pic>
        <p:nvPicPr>
          <p:cNvPr id="174070311" name="Image 17407031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643894" y="4249262"/>
            <a:ext cx="2359845" cy="235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/>
          <p:nvPr/>
        </p:nvSpPr>
        <p:spPr bwMode="auto">
          <a:xfrm>
            <a:off x="-1" y="0"/>
            <a:ext cx="100285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ONGOING ACTIVITIES: </a:t>
            </a:r>
            <a:r>
              <a:rPr lang="pt-PT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SMART CABLES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10" name="Google Shape;210;p26"/>
          <p:cNvPicPr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68169" y="0"/>
            <a:ext cx="1423831" cy="79011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6"/>
          <p:cNvSpPr/>
          <p:nvPr/>
        </p:nvSpPr>
        <p:spPr bwMode="auto">
          <a:xfrm>
            <a:off x="154189" y="694861"/>
            <a:ext cx="9548593" cy="1737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/>
            </a:pPr>
            <a:r>
              <a:rPr lang="pt-PT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New Submarine Cable Ring connecting Portugal Mainland-Azores-Madeira</a:t>
            </a:r>
            <a:endParaRPr/>
          </a:p>
          <a:p>
            <a:pPr marL="285750" marR="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/>
            </a:pPr>
            <a:r>
              <a:rPr lang="pt-PT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S</a:t>
            </a:r>
            <a:r>
              <a:rPr lang="pt-PT" sz="1800" b="1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</a:rPr>
              <a:t>upport</a:t>
            </a:r>
            <a:r>
              <a:rPr lang="pt-PT" sz="1800" b="1">
                <a:solidFill>
                  <a:schemeClr val="dk1"/>
                </a:solidFill>
                <a:highlight>
                  <a:srgbClr val="FFFF00"/>
                </a:highlight>
              </a:rPr>
              <a:t>ed by Portugal</a:t>
            </a:r>
            <a:endParaRPr>
              <a:highlight>
                <a:srgbClr val="FFFF00"/>
              </a:highlight>
            </a:endParaRPr>
          </a:p>
          <a:p>
            <a:pPr marL="285750" marR="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/>
            </a:pPr>
            <a:r>
              <a:rPr lang="pt-PT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Operational in second half of 2026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13" name="Google Shape;213;p26"/>
          <p:cNvPicPr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926330" y="1579918"/>
            <a:ext cx="4620309" cy="198243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6"/>
          <p:cNvSpPr txBox="1"/>
          <p:nvPr/>
        </p:nvSpPr>
        <p:spPr bwMode="auto">
          <a:xfrm>
            <a:off x="6779319" y="1231901"/>
            <a:ext cx="5126912" cy="4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1600" b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Timeline of 1755-like tsunami propagation in NE Atlantic</a:t>
            </a:r>
            <a:endParaRPr sz="1600" b="1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PT"/>
              <a:t>13</a:t>
            </a:fld>
            <a:endParaRPr lang="pt-PT"/>
          </a:p>
        </p:txBody>
      </p:sp>
      <p:pic>
        <p:nvPicPr>
          <p:cNvPr id="1828669940" name="Image 182866993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-36309" y="2184890"/>
            <a:ext cx="6188533" cy="3173353"/>
          </a:xfrm>
          <a:prstGeom prst="rect">
            <a:avLst/>
          </a:prstGeom>
        </p:spPr>
      </p:pic>
      <p:pic>
        <p:nvPicPr>
          <p:cNvPr id="480548395" name="Image 48054839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75435" y="5690236"/>
            <a:ext cx="2182396" cy="666113"/>
          </a:xfrm>
          <a:prstGeom prst="rect">
            <a:avLst/>
          </a:prstGeom>
        </p:spPr>
      </p:pic>
      <p:pic>
        <p:nvPicPr>
          <p:cNvPr id="2086666762" name="Image 208666676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463885" y="5358243"/>
            <a:ext cx="3522614" cy="1550911"/>
          </a:xfrm>
          <a:prstGeom prst="rect">
            <a:avLst/>
          </a:prstGeom>
        </p:spPr>
      </p:pic>
      <p:pic>
        <p:nvPicPr>
          <p:cNvPr id="1101413285" name="Image 110141328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5160" y="3853648"/>
            <a:ext cx="5962649" cy="2867825"/>
          </a:xfrm>
          <a:prstGeom prst="rect">
            <a:avLst/>
          </a:prstGeom>
        </p:spPr>
      </p:pic>
      <p:sp>
        <p:nvSpPr>
          <p:cNvPr id="137252551" name="Flèche droite 137252550"/>
          <p:cNvSpPr/>
          <p:nvPr/>
        </p:nvSpPr>
        <p:spPr bwMode="auto">
          <a:xfrm rot="20128798">
            <a:off x="6307499" y="2571750"/>
            <a:ext cx="647699" cy="361949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9" name="Google Shape;219;p27"/>
          <p:cNvSpPr txBox="1"/>
          <p:nvPr/>
        </p:nvSpPr>
        <p:spPr bwMode="auto">
          <a:xfrm>
            <a:off x="-1" y="0"/>
            <a:ext cx="1043491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pt-PT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ONGOING ACTIVITIES: </a:t>
            </a:r>
            <a:r>
              <a:rPr lang="pt-PT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CABLED DEEP OCEAN OBSERVATORY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20" name="Google Shape;220;p27"/>
          <p:cNvPicPr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68169" y="0"/>
            <a:ext cx="1423831" cy="79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7"/>
          <p:cNvPicPr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052645" y="1482279"/>
            <a:ext cx="3483163" cy="2467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7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8676629" y="1255367"/>
            <a:ext cx="3327109" cy="217363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7"/>
          <p:cNvSpPr/>
          <p:nvPr/>
        </p:nvSpPr>
        <p:spPr bwMode="auto">
          <a:xfrm>
            <a:off x="8676629" y="3518272"/>
            <a:ext cx="3517529" cy="27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marL="0" marR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Courtesy of Giuditta Marinaro, INGV</a:t>
            </a:r>
            <a:endParaRPr/>
          </a:p>
        </p:txBody>
      </p:sp>
      <p:sp>
        <p:nvSpPr>
          <p:cNvPr id="228" name="Google Shape;228;p27"/>
          <p:cNvSpPr txBox="1"/>
          <p:nvPr/>
        </p:nvSpPr>
        <p:spPr bwMode="auto">
          <a:xfrm>
            <a:off x="5131809" y="790112"/>
            <a:ext cx="6808000" cy="64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Wester Ionian Sea Infrastructure:</a:t>
            </a: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deployed in December 2023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50 km from the coast, about 2000 m depth</a:t>
            </a:r>
            <a:endParaRPr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PT"/>
              <a:t>14</a:t>
            </a:fld>
            <a:endParaRPr lang="pt-PT"/>
          </a:p>
        </p:txBody>
      </p:sp>
      <p:pic>
        <p:nvPicPr>
          <p:cNvPr id="104073421" name="Image 10407342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48478" y="4306266"/>
            <a:ext cx="3467098" cy="2466973"/>
          </a:xfrm>
          <a:prstGeom prst="rect">
            <a:avLst/>
          </a:prstGeom>
        </p:spPr>
      </p:pic>
      <p:sp>
        <p:nvSpPr>
          <p:cNvPr id="7563668" name="ZoneTexte 7563667"/>
          <p:cNvSpPr txBox="1"/>
          <p:nvPr/>
        </p:nvSpPr>
        <p:spPr bwMode="auto">
          <a:xfrm>
            <a:off x="248478" y="3583429"/>
            <a:ext cx="3830285" cy="73187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/>
              <a:t>INFN </a:t>
            </a:r>
            <a:r>
              <a:rPr b="1"/>
              <a:t>Km3NeT Observatory</a:t>
            </a:r>
            <a:r>
              <a:rPr/>
              <a:t> @3500 m depth</a:t>
            </a:r>
          </a:p>
          <a:p>
            <a:pPr>
              <a:defRPr/>
            </a:pPr>
            <a:r>
              <a:rPr/>
              <a:t>Trillium 120s + hydrophone + Pressure sensor</a:t>
            </a:r>
          </a:p>
          <a:p>
            <a:pPr>
              <a:defRPr/>
            </a:pPr>
            <a:r>
              <a:rPr/>
              <a:t>Cabled with optical fiber to land (100 km)</a:t>
            </a:r>
          </a:p>
        </p:txBody>
      </p:sp>
      <p:pic>
        <p:nvPicPr>
          <p:cNvPr id="224" name="Google Shape;224;p27"/>
          <p:cNvPicPr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48478" y="876204"/>
            <a:ext cx="4523203" cy="2503762"/>
          </a:xfrm>
          <a:prstGeom prst="rect">
            <a:avLst/>
          </a:prstGeom>
          <a:noFill/>
          <a:ln>
            <a:noFill/>
          </a:ln>
        </p:spPr>
      </p:pic>
      <p:sp>
        <p:nvSpPr>
          <p:cNvPr id="2003229046" name="Rectangle 2003229045"/>
          <p:cNvSpPr/>
          <p:nvPr/>
        </p:nvSpPr>
        <p:spPr bwMode="auto">
          <a:xfrm>
            <a:off x="2641141" y="2308776"/>
            <a:ext cx="352010" cy="362364"/>
          </a:xfrm>
          <a:prstGeom prst="rect">
            <a:avLst/>
          </a:prstGeom>
          <a:solidFill>
            <a:srgbClr val="FF0000">
              <a:alpha val="48000"/>
            </a:srgbClr>
          </a:solidFill>
          <a:ln w="254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00943848" name="Image 20009438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715576" y="4563628"/>
            <a:ext cx="4156809" cy="1034006"/>
          </a:xfrm>
          <a:prstGeom prst="rect">
            <a:avLst/>
          </a:prstGeom>
        </p:spPr>
      </p:pic>
      <p:sp>
        <p:nvSpPr>
          <p:cNvPr id="214549156" name="Google Shape;227;p27"/>
          <p:cNvSpPr/>
          <p:nvPr/>
        </p:nvSpPr>
        <p:spPr bwMode="auto">
          <a:xfrm>
            <a:off x="3766284" y="5813796"/>
            <a:ext cx="35229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8" rIns="91422" bIns="45698" anchor="t" anchorCtr="0">
            <a:spAutoFit/>
          </a:bodyPr>
          <a:lstStyle/>
          <a:p>
            <a:pPr marL="0" marR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Courtesy of Sergio Sciré, INGV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3" name="Google Shape;233;p28"/>
          <p:cNvSpPr txBox="1"/>
          <p:nvPr/>
        </p:nvSpPr>
        <p:spPr bwMode="auto">
          <a:xfrm>
            <a:off x="-1" y="0"/>
            <a:ext cx="100285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ONGOING ACTIVITIES: </a:t>
            </a:r>
            <a:r>
              <a:rPr lang="pt-PT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TSUNAMI BUOYS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34" name="Google Shape;234;p28"/>
          <p:cNvPicPr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68169" y="0"/>
            <a:ext cx="1423831" cy="7901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28"/>
          <p:cNvGrpSpPr/>
          <p:nvPr/>
        </p:nvGrpSpPr>
        <p:grpSpPr bwMode="auto">
          <a:xfrm>
            <a:off x="119135" y="736323"/>
            <a:ext cx="6636969" cy="6037958"/>
            <a:chOff x="119135" y="736323"/>
            <a:chExt cx="6636969" cy="6037958"/>
          </a:xfrm>
        </p:grpSpPr>
        <p:pic>
          <p:nvPicPr>
            <p:cNvPr id="236" name="Google Shape;236;p28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119135" y="3499253"/>
              <a:ext cx="6636969" cy="3275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28"/>
            <p:cNvPicPr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119135" y="736323"/>
              <a:ext cx="4523203" cy="25037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28"/>
            <p:cNvSpPr/>
            <p:nvPr/>
          </p:nvSpPr>
          <p:spPr bwMode="auto">
            <a:xfrm>
              <a:off x="1997613" y="1662468"/>
              <a:ext cx="1167618" cy="1012874"/>
            </a:xfrm>
            <a:prstGeom prst="rect">
              <a:avLst/>
            </a:prstGeom>
            <a:solidFill>
              <a:srgbClr val="FF000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cxnSp>
          <p:nvCxnSpPr>
            <p:cNvPr id="239" name="Google Shape;239;p28"/>
            <p:cNvCxnSpPr>
              <a:cxnSpLocks/>
            </p:cNvCxnSpPr>
            <p:nvPr/>
          </p:nvCxnSpPr>
          <p:spPr bwMode="auto">
            <a:xfrm>
              <a:off x="1997613" y="2675342"/>
              <a:ext cx="196947" cy="823911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0" name="Google Shape;240;p28"/>
            <p:cNvCxnSpPr>
              <a:cxnSpLocks/>
            </p:cNvCxnSpPr>
            <p:nvPr/>
          </p:nvCxnSpPr>
          <p:spPr bwMode="auto">
            <a:xfrm>
              <a:off x="3165231" y="2675342"/>
              <a:ext cx="3560842" cy="823911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41" name="Google Shape;241;p28"/>
          <p:cNvSpPr txBox="1"/>
          <p:nvPr/>
        </p:nvSpPr>
        <p:spPr bwMode="auto">
          <a:xfrm>
            <a:off x="4956693" y="790111"/>
            <a:ext cx="5269151" cy="2011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/>
            </a:pP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2 (+2 spare) tsunami buoys will be installed in the Ionian sea during summer 2025</a:t>
            </a:r>
            <a:endParaRPr/>
          </a:p>
          <a:p>
            <a:pPr marL="285750" marR="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/>
            </a:pP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Location and technical requirements decided</a:t>
            </a:r>
            <a:endParaRPr/>
          </a:p>
          <a:p>
            <a:pPr marL="285750" marR="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/>
            </a:pP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The </a:t>
            </a:r>
            <a:r>
              <a:rPr lang="pt-PT" sz="1800"/>
              <a:t>E</a:t>
            </a: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uropean tender has been won by MSM (Spain) </a:t>
            </a:r>
            <a:endParaRPr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PT"/>
              <a:t>15</a:t>
            </a:fld>
            <a:endParaRPr lang="pt-PT"/>
          </a:p>
        </p:txBody>
      </p:sp>
      <p:pic>
        <p:nvPicPr>
          <p:cNvPr id="754135450" name="Image 7541354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936684" y="3499252"/>
            <a:ext cx="4638674" cy="3114675"/>
          </a:xfrm>
          <a:prstGeom prst="rect">
            <a:avLst/>
          </a:prstGeom>
        </p:spPr>
      </p:pic>
      <p:pic>
        <p:nvPicPr>
          <p:cNvPr id="1905908109" name="Image 190590810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307169" y="1142999"/>
            <a:ext cx="1552574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6" name="Google Shape;246;p29"/>
          <p:cNvSpPr txBox="1"/>
          <p:nvPr/>
        </p:nvSpPr>
        <p:spPr bwMode="auto">
          <a:xfrm>
            <a:off x="3582295" y="3001383"/>
            <a:ext cx="528381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3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Thank you for your attention</a:t>
            </a:r>
            <a:endParaRPr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PT"/>
              <a:t>16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/>
        </p:nvSpPr>
        <p:spPr bwMode="auto">
          <a:xfrm>
            <a:off x="0" y="0"/>
            <a:ext cx="566530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pt-PT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NEAMTWS EVENT CALENDAR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3" name="Google Shape;93;p18"/>
          <p:cNvPicPr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68169" y="0"/>
            <a:ext cx="1423831" cy="79011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/>
        </p:nvSpPr>
        <p:spPr bwMode="auto">
          <a:xfrm>
            <a:off x="1295400" y="1270000"/>
            <a:ext cx="9626600" cy="4124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After the last TT-TWO meeting on February 2024 we had:</a:t>
            </a:r>
            <a:endParaRPr sz="1600"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/>
            </a:pPr>
            <a:r>
              <a:rPr lang="pt-P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13 May 2024</a:t>
            </a: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: Steering Committee</a:t>
            </a:r>
            <a:endParaRPr/>
          </a:p>
          <a:p>
            <a:pPr marL="285750" marR="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285750" lvl="0" indent="-285750">
              <a:buSzPts val="1800"/>
              <a:buFont typeface="Arial"/>
              <a:buChar char="-"/>
              <a:defRPr/>
            </a:pPr>
            <a:r>
              <a:rPr lang="pt-PT" sz="1800" b="1"/>
              <a:t>6-7 June, 2024 </a:t>
            </a:r>
            <a:r>
              <a:rPr lang="pt-PT" sz="1800"/>
              <a:t>(Athens, Greece): Joint </a:t>
            </a: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Meeting of TT on Operations, TT on Documentation, TSP representatives, on OUG revision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endParaRPr/>
          </a:p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/>
            </a:pPr>
            <a:r>
              <a:rPr lang="pt-P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30 Sept-1 Oct, 2024</a:t>
            </a: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(Roma, Italy): Joint Meeting of TT on Operations, TT on Documentation, TSP representatives, on OUG revision</a:t>
            </a:r>
            <a:endParaRPr/>
          </a:p>
          <a:p>
            <a:pPr marL="285750" marR="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285750" lvl="0" indent="-285750">
              <a:buSzPts val="1800"/>
              <a:buFont typeface="Arial"/>
              <a:buChar char="-"/>
              <a:defRPr/>
            </a:pPr>
            <a:r>
              <a:rPr lang="pt-PT" sz="1800" b="1" i="0" u="none" strike="noStrike" cap="none">
                <a:solidFill>
                  <a:srgbClr val="000000"/>
                </a:solidFill>
              </a:rPr>
              <a:t>26 Nov, 2024</a:t>
            </a:r>
            <a:r>
              <a:rPr lang="pt-PT" sz="1800" b="1"/>
              <a:t> </a:t>
            </a:r>
            <a:r>
              <a:rPr lang="pt-PT" sz="1800"/>
              <a:t>(Unesco, Paris): Steering Committee </a:t>
            </a:r>
          </a:p>
          <a:p>
            <a:pPr marL="285750" lvl="0" indent="-285750">
              <a:buSzPts val="1800"/>
              <a:buFont typeface="Arial"/>
              <a:buChar char="-"/>
              <a:defRPr/>
            </a:pPr>
            <a:endParaRPr lang="pt-PT" sz="1800"/>
          </a:p>
          <a:p>
            <a:pPr marL="285750" lvl="0" indent="-285750">
              <a:buSzPts val="1800"/>
              <a:buFont typeface="Arial"/>
              <a:buChar char="-"/>
              <a:defRPr/>
            </a:pPr>
            <a:r>
              <a:rPr lang="pt-PT" sz="1800" b="1"/>
              <a:t>27-29 Nov, 2024 </a:t>
            </a:r>
            <a:r>
              <a:rPr lang="pt-PT" sz="1800"/>
              <a:t>(Unesco, Paris): ICG/NEAMTWS </a:t>
            </a: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XIX Session </a:t>
            </a:r>
            <a:endParaRPr/>
          </a:p>
          <a:p>
            <a:pPr marL="285750" marR="0" lvl="0" indent="-196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PT"/>
              <a:t>2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/>
          <p:nvPr/>
        </p:nvSpPr>
        <p:spPr bwMode="auto">
          <a:xfrm>
            <a:off x="0" y="0"/>
            <a:ext cx="4953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pt-PT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NEAMTWS OVERVIEW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00" name="Google Shape;100;p2"/>
          <p:cNvPicPr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68169" y="0"/>
            <a:ext cx="1423831" cy="79011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 bwMode="auto">
          <a:xfrm>
            <a:off x="5651118" y="1082817"/>
            <a:ext cx="5876556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5 TSPs operating in the region: IPMA (Portugal), CENALT (France), INGV (Italy), NOA (Greece), KOERI (Turkey)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Different and partly overlapping monitoring area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02" name="Google Shape;102;p2"/>
          <p:cNvPicPr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59806" y="1841500"/>
            <a:ext cx="4915930" cy="4800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2"/>
          <p:cNvGrpSpPr/>
          <p:nvPr/>
        </p:nvGrpSpPr>
        <p:grpSpPr bwMode="auto">
          <a:xfrm>
            <a:off x="5651118" y="2806700"/>
            <a:ext cx="5876557" cy="3835400"/>
            <a:chOff x="5651118" y="2806700"/>
            <a:chExt cx="5876557" cy="3835400"/>
          </a:xfrm>
        </p:grpSpPr>
        <p:pic>
          <p:nvPicPr>
            <p:cNvPr id="104" name="Google Shape;104;p2"/>
            <p:cNvPicPr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5651118" y="2806700"/>
              <a:ext cx="5876557" cy="3835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2"/>
            <p:cNvSpPr txBox="1"/>
            <p:nvPr/>
          </p:nvSpPr>
          <p:spPr bwMode="auto">
            <a:xfrm>
              <a:off x="5981700" y="4826000"/>
              <a:ext cx="62388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pt-P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IPMA</a:t>
              </a:r>
              <a:endParaRPr/>
            </a:p>
          </p:txBody>
        </p:sp>
        <p:sp>
          <p:nvSpPr>
            <p:cNvPr id="106" name="Google Shape;106;p2"/>
            <p:cNvSpPr txBox="1"/>
            <p:nvPr/>
          </p:nvSpPr>
          <p:spPr bwMode="auto">
            <a:xfrm>
              <a:off x="7302500" y="3835400"/>
              <a:ext cx="8931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pt-P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CENALT</a:t>
              </a:r>
              <a:endParaRPr/>
            </a:p>
          </p:txBody>
        </p:sp>
        <p:sp>
          <p:nvSpPr>
            <p:cNvPr id="107" name="Google Shape;107;p2"/>
            <p:cNvSpPr txBox="1"/>
            <p:nvPr/>
          </p:nvSpPr>
          <p:spPr bwMode="auto">
            <a:xfrm>
              <a:off x="8391942" y="4738588"/>
              <a:ext cx="62388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pt-P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INGV</a:t>
              </a:r>
              <a:endParaRPr/>
            </a:p>
          </p:txBody>
        </p:sp>
        <p:sp>
          <p:nvSpPr>
            <p:cNvPr id="108" name="Google Shape;108;p2"/>
            <p:cNvSpPr txBox="1"/>
            <p:nvPr/>
          </p:nvSpPr>
          <p:spPr bwMode="auto">
            <a:xfrm>
              <a:off x="9613900" y="5257800"/>
              <a:ext cx="57419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pt-P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NOA</a:t>
              </a:r>
              <a:endParaRPr/>
            </a:p>
          </p:txBody>
        </p:sp>
        <p:sp>
          <p:nvSpPr>
            <p:cNvPr id="109" name="Google Shape;109;p2"/>
            <p:cNvSpPr txBox="1"/>
            <p:nvPr/>
          </p:nvSpPr>
          <p:spPr bwMode="auto">
            <a:xfrm>
              <a:off x="10217482" y="4825999"/>
              <a:ext cx="7441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pt-P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KOERI</a:t>
              </a:r>
              <a:endParaRPr/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PT"/>
              <a:t>3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Google Shape;196;p2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 bwMode="auto">
          <a:xfrm>
            <a:off x="399149" y="234740"/>
            <a:ext cx="10515600" cy="66477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sz="3600" b="1">
                <a:solidFill>
                  <a:schemeClr val="accent5">
                    <a:lumMod val="75000"/>
                  </a:schemeClr>
                </a:solidFill>
              </a:rPr>
              <a:t>The ICG/NEAMTWS activities/advancements 2023-2024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type="body" idx="1"/>
          </p:nvPr>
        </p:nvSpPr>
        <p:spPr bwMode="auto">
          <a:xfrm>
            <a:off x="399148" y="1109836"/>
            <a:ext cx="11769305" cy="4867927"/>
          </a:xfrm>
        </p:spPr>
        <p:txBody>
          <a:bodyPr>
            <a:normAutofit fontScale="92500" lnSpcReduction="10000"/>
          </a:bodyPr>
          <a:lstStyle/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2600">
                <a:solidFill>
                  <a:srgbClr val="002060"/>
                </a:solidFill>
              </a:rPr>
              <a:t>Key messages from ICG Chair, ICG/NEAMTWS XIX (A. Amato, INGV):</a:t>
            </a:r>
          </a:p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600">
              <a:solidFill>
                <a:srgbClr val="002060"/>
              </a:solidFill>
            </a:endParaRPr>
          </a:p>
          <a:p>
            <a:pPr marR="0" lvl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defRPr/>
            </a:pPr>
            <a:r>
              <a:rPr lang="it-IT" sz="2600">
                <a:solidFill>
                  <a:srgbClr val="002060"/>
                </a:solidFill>
              </a:rPr>
              <a:t> Recalling the NEAMTWS Strategic plan and goals</a:t>
            </a:r>
          </a:p>
          <a:p>
            <a:pPr marR="0" lvl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defRPr/>
            </a:pPr>
            <a:r>
              <a:rPr lang="it-IT" sz="2600">
                <a:solidFill>
                  <a:srgbClr val="002060"/>
                </a:solidFill>
              </a:rPr>
              <a:t> Continued operations (monitoring, warning, meetings, etc.) by 5 TSPs</a:t>
            </a:r>
          </a:p>
          <a:p>
            <a:pPr marR="0" lvl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defRPr/>
            </a:pPr>
            <a:r>
              <a:rPr lang="it-IT" sz="2600">
                <a:solidFill>
                  <a:srgbClr val="002060"/>
                </a:solidFill>
              </a:rPr>
              <a:t> 6 recognized </a:t>
            </a:r>
            <a:r>
              <a:rPr lang="it-IT" sz="2600" b="1">
                <a:solidFill>
                  <a:srgbClr val="002060"/>
                </a:solidFill>
              </a:rPr>
              <a:t>Tsunami Ready </a:t>
            </a:r>
            <a:r>
              <a:rPr lang="it-IT" sz="2600">
                <a:solidFill>
                  <a:srgbClr val="002060"/>
                </a:solidFill>
              </a:rPr>
              <a:t>communities (and others coming soon)</a:t>
            </a:r>
            <a:endParaRPr/>
          </a:p>
          <a:p>
            <a:pPr marR="0" lvl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defRPr/>
            </a:pPr>
            <a:r>
              <a:rPr lang="it-IT" sz="2600">
                <a:solidFill>
                  <a:srgbClr val="002060"/>
                </a:solidFill>
              </a:rPr>
              <a:t> Improved response in the </a:t>
            </a:r>
            <a:r>
              <a:rPr lang="it-IT" sz="2600" b="1">
                <a:solidFill>
                  <a:srgbClr val="002060"/>
                </a:solidFill>
              </a:rPr>
              <a:t>NEAMWave23</a:t>
            </a:r>
            <a:r>
              <a:rPr lang="it-IT" sz="2600">
                <a:solidFill>
                  <a:srgbClr val="002060"/>
                </a:solidFill>
              </a:rPr>
              <a:t> (+ local exercises)</a:t>
            </a:r>
            <a:endParaRPr/>
          </a:p>
          <a:p>
            <a:pPr marR="0" lvl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defRPr/>
            </a:pPr>
            <a:r>
              <a:rPr lang="it-IT" sz="2600">
                <a:solidFill>
                  <a:srgbClr val="002060"/>
                </a:solidFill>
              </a:rPr>
              <a:t> Closing of </a:t>
            </a:r>
            <a:r>
              <a:rPr lang="it-IT" sz="2600" b="1">
                <a:solidFill>
                  <a:srgbClr val="002060"/>
                </a:solidFill>
              </a:rPr>
              <a:t>CoastWave</a:t>
            </a:r>
            <a:r>
              <a:rPr lang="it-IT" sz="2600">
                <a:solidFill>
                  <a:srgbClr val="002060"/>
                </a:solidFill>
              </a:rPr>
              <a:t> project (2022-2024), </a:t>
            </a:r>
            <a:r>
              <a:rPr lang="it-IT" sz="2600" b="1">
                <a:solidFill>
                  <a:srgbClr val="002060"/>
                </a:solidFill>
              </a:rPr>
              <a:t>Phase-2</a:t>
            </a:r>
            <a:r>
              <a:rPr lang="it-IT" sz="2600">
                <a:solidFill>
                  <a:srgbClr val="002060"/>
                </a:solidFill>
              </a:rPr>
              <a:t> started July 2024 (DG-ECHO)</a:t>
            </a:r>
            <a:endParaRPr/>
          </a:p>
          <a:p>
            <a:pPr marR="0" lvl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defRPr/>
            </a:pPr>
            <a:r>
              <a:rPr lang="it-IT" sz="2600">
                <a:solidFill>
                  <a:srgbClr val="002060"/>
                </a:solidFill>
              </a:rPr>
              <a:t> Other projects on tsunami science and hazard - risk mitigation (+ EPOS, GTM, etc.)</a:t>
            </a:r>
            <a:endParaRPr/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/>
              <a:buChar char="ü"/>
              <a:defRPr/>
            </a:pPr>
            <a:r>
              <a:rPr lang="it-IT" sz="2600">
                <a:solidFill>
                  <a:srgbClr val="002060"/>
                </a:solidFill>
              </a:rPr>
              <a:t> New Task Team on </a:t>
            </a:r>
            <a:r>
              <a:rPr lang="it-IT" sz="2600" b="1">
                <a:solidFill>
                  <a:srgbClr val="002060"/>
                </a:solidFill>
              </a:rPr>
              <a:t>Non-seismic tsunami sources </a:t>
            </a:r>
            <a:r>
              <a:rPr lang="it-IT" sz="2600">
                <a:solidFill>
                  <a:srgbClr val="002060"/>
                </a:solidFill>
              </a:rPr>
              <a:t>(Stromboli test case, etc.)</a:t>
            </a:r>
            <a:endParaRPr/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/>
              <a:buChar char="ü"/>
              <a:defRPr/>
            </a:pPr>
            <a:r>
              <a:rPr lang="it-IT" sz="2600">
                <a:solidFill>
                  <a:srgbClr val="002060"/>
                </a:solidFill>
              </a:rPr>
              <a:t> New developments and technologies:</a:t>
            </a:r>
            <a:endParaRPr/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/>
              <a:buChar char="Ø"/>
              <a:defRPr/>
            </a:pPr>
            <a:r>
              <a:rPr lang="it-IT" sz="2600">
                <a:solidFill>
                  <a:srgbClr val="002060"/>
                </a:solidFill>
              </a:rPr>
              <a:t> New tide gauges in several MS coastal areas (</a:t>
            </a:r>
            <a:r>
              <a:rPr lang="it-IT" sz="2600" b="1">
                <a:solidFill>
                  <a:srgbClr val="002060"/>
                </a:solidFill>
              </a:rPr>
              <a:t>20 in Marmara Sea</a:t>
            </a:r>
            <a:r>
              <a:rPr lang="it-IT" sz="2600">
                <a:solidFill>
                  <a:srgbClr val="002060"/>
                </a:solidFill>
              </a:rPr>
              <a:t>, Türkiye)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/>
              <a:buChar char="Ø"/>
              <a:defRPr/>
            </a:pPr>
            <a:r>
              <a:rPr lang="it-IT" sz="2600">
                <a:solidFill>
                  <a:srgbClr val="002060"/>
                </a:solidFill>
              </a:rPr>
              <a:t> First cabled </a:t>
            </a:r>
            <a:r>
              <a:rPr lang="it-IT" sz="2600" b="1">
                <a:solidFill>
                  <a:srgbClr val="002060"/>
                </a:solidFill>
              </a:rPr>
              <a:t>deep-ocean sensors </a:t>
            </a:r>
            <a:r>
              <a:rPr lang="it-IT" sz="2600">
                <a:solidFill>
                  <a:srgbClr val="002060"/>
                </a:solidFill>
              </a:rPr>
              <a:t>connected to TSPs </a:t>
            </a:r>
            <a:endParaRPr/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/>
              <a:buChar char="Ø"/>
              <a:defRPr/>
            </a:pPr>
            <a:r>
              <a:rPr lang="it-IT" sz="2600">
                <a:solidFill>
                  <a:srgbClr val="002060"/>
                </a:solidFill>
              </a:rPr>
              <a:t>Two </a:t>
            </a:r>
            <a:r>
              <a:rPr lang="it-IT" sz="2600" b="1">
                <a:solidFill>
                  <a:srgbClr val="002060"/>
                </a:solidFill>
              </a:rPr>
              <a:t>DART-like buoys </a:t>
            </a:r>
            <a:r>
              <a:rPr lang="it-IT" sz="2600">
                <a:solidFill>
                  <a:srgbClr val="002060"/>
                </a:solidFill>
              </a:rPr>
              <a:t>coming in the Ionian sea (2025) + 1 near Stromboli</a:t>
            </a:r>
            <a:endParaRPr/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/>
              <a:buChar char="Ø"/>
              <a:defRPr/>
            </a:pPr>
            <a:r>
              <a:rPr lang="it-IT" sz="2600">
                <a:solidFill>
                  <a:srgbClr val="002060"/>
                </a:solidFill>
              </a:rPr>
              <a:t> Probabilistic Tsunami Forecasting - </a:t>
            </a:r>
            <a:r>
              <a:rPr lang="it-IT" sz="2600" b="1">
                <a:solidFill>
                  <a:srgbClr val="002060"/>
                </a:solidFill>
              </a:rPr>
              <a:t>PTF </a:t>
            </a:r>
            <a:r>
              <a:rPr lang="it-IT" sz="2600">
                <a:solidFill>
                  <a:srgbClr val="002060"/>
                </a:solidFill>
              </a:rPr>
              <a:t>implementation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>
              <a:defRPr/>
            </a:pPr>
            <a:fld id="{A071F953-55CE-4F69-B114-32A052554844}" type="slidenum">
              <a:rPr lang="fr-FR"/>
              <a:t>4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6596390"/>
            <a:ext cx="1219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b="1" i="1" u="none" strike="noStrike" cap="none" spc="0">
                <a:ln>
                  <a:noFill/>
                </a:ln>
                <a:solidFill>
                  <a:srgbClr val="002060"/>
                </a:solidFill>
                <a:latin typeface="Calibri"/>
                <a:ea typeface="Arial"/>
                <a:cs typeface="Arial"/>
              </a:rPr>
              <a:t>WG2&amp;WG3 – Seismic, Geophysical &amp; Sea Level Measurements	                  				                            IOC-UNESCO ICG/NEAMTWS, 27-29 November 2024, Paris, France</a:t>
            </a:r>
            <a:endParaRPr lang="tr-TR" sz="1100" b="1" i="1" u="none" strike="noStrike" cap="none" spc="0">
              <a:ln>
                <a:noFill/>
              </a:ln>
              <a:solidFill>
                <a:srgbClr val="002060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075376" y="6899"/>
            <a:ext cx="1116624" cy="6972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3269957" y="1723092"/>
            <a:ext cx="5843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b="1" i="1" u="none" strike="noStrike" cap="none" spc="0">
                <a:ln>
                  <a:noFill/>
                </a:ln>
                <a:solidFill>
                  <a:srgbClr val="002060"/>
                </a:solidFill>
                <a:latin typeface="Calibri"/>
                <a:ea typeface="Times New Roman"/>
                <a:cs typeface="Arial"/>
              </a:rPr>
              <a:t>Seismic and Sea Level Data Base in NEAM REGION (2024) </a:t>
            </a:r>
            <a:endParaRPr lang="tr-TR" sz="1800" b="1" i="0" u="none" strike="noStrike" cap="none" spc="0">
              <a:ln>
                <a:noFill/>
              </a:ln>
              <a:solidFill>
                <a:srgbClr val="002060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336427" y="2185353"/>
            <a:ext cx="3381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b="0" i="1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Times New Roman"/>
                <a:cs typeface="Arial"/>
              </a:rPr>
              <a:t>Seismic Stations Monitored by TSP</a:t>
            </a:r>
            <a:endParaRPr lang="tr-TR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124616" y="2213175"/>
            <a:ext cx="3569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b="0" i="1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Times New Roman"/>
                <a:cs typeface="Arial"/>
              </a:rPr>
              <a:t>Sea-Level Stations Monitored by TSP</a:t>
            </a:r>
            <a:endParaRPr lang="tr-TR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5598" y="2687089"/>
            <a:ext cx="6001547" cy="35542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107145" y="2687089"/>
            <a:ext cx="5985971" cy="3545067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 bwMode="auto">
          <a:xfrm>
            <a:off x="0" y="-19705"/>
            <a:ext cx="10515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SzPts val="3200"/>
              <a:buFont typeface="Arial"/>
              <a:defRPr/>
            </a:pPr>
            <a:r>
              <a:rPr lang="en-US" sz="3200" b="1">
                <a:solidFill>
                  <a:srgbClr val="FF0000"/>
                </a:solidFill>
              </a:rPr>
              <a:t>Seismic, Geophysical and Sea Level measurements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>
              <a:defRPr/>
            </a:pPr>
            <a:fld id="{0089823C-20D7-4B05-8A96-4671D95B5F48}" type="slidenum">
              <a:rPr lang="tr-TR"/>
              <a:t>5</a:t>
            </a:fld>
            <a:endParaRPr lang="tr-TR"/>
          </a:p>
        </p:txBody>
      </p:sp>
      <p:sp>
        <p:nvSpPr>
          <p:cNvPr id="4" name="Ellipse 3"/>
          <p:cNvSpPr/>
          <p:nvPr/>
        </p:nvSpPr>
        <p:spPr bwMode="auto">
          <a:xfrm rot="21313665">
            <a:off x="2112264" y="4937761"/>
            <a:ext cx="1371600" cy="4846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2" name="Ellipse 11"/>
          <p:cNvSpPr/>
          <p:nvPr/>
        </p:nvSpPr>
        <p:spPr bwMode="auto">
          <a:xfrm rot="21313665">
            <a:off x="3328997" y="5245217"/>
            <a:ext cx="1371600" cy="4846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5" name="ZoneTexte 4"/>
          <p:cNvSpPr txBox="1"/>
          <p:nvPr/>
        </p:nvSpPr>
        <p:spPr bwMode="auto">
          <a:xfrm rot="606970">
            <a:off x="2107919" y="5600589"/>
            <a:ext cx="1838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600" b="1">
                <a:solidFill>
                  <a:schemeClr val="bg1"/>
                </a:solidFill>
              </a:rPr>
              <a:t>Instrumental gap</a:t>
            </a:r>
          </a:p>
        </p:txBody>
      </p:sp>
      <p:sp>
        <p:nvSpPr>
          <p:cNvPr id="1723597250" name="Ellipse 3"/>
          <p:cNvSpPr/>
          <p:nvPr/>
        </p:nvSpPr>
        <p:spPr bwMode="auto">
          <a:xfrm rot="21313650">
            <a:off x="8223631" y="4914664"/>
            <a:ext cx="1371600" cy="4846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890856290" name="Ellipse 11"/>
          <p:cNvSpPr/>
          <p:nvPr/>
        </p:nvSpPr>
        <p:spPr bwMode="auto">
          <a:xfrm rot="21313650">
            <a:off x="9440364" y="5222120"/>
            <a:ext cx="1371600" cy="4846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22580451" name="ZoneTexte 4"/>
          <p:cNvSpPr txBox="1"/>
          <p:nvPr/>
        </p:nvSpPr>
        <p:spPr bwMode="auto">
          <a:xfrm rot="606968">
            <a:off x="8034765" y="5521786"/>
            <a:ext cx="1820694" cy="335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600" b="1">
                <a:solidFill>
                  <a:schemeClr val="bg1"/>
                </a:solidFill>
              </a:rPr>
              <a:t>Instrumental gap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/>
        </p:nvSpPr>
        <p:spPr bwMode="auto">
          <a:xfrm>
            <a:off x="0" y="0"/>
            <a:ext cx="4953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pt-PT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NEAMTWS OVERVIEW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28" name="Google Shape;128;p20"/>
          <p:cNvPicPr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68169" y="0"/>
            <a:ext cx="1423831" cy="79011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/>
        </p:nvSpPr>
        <p:spPr bwMode="auto">
          <a:xfrm>
            <a:off x="223679" y="4468532"/>
            <a:ext cx="11700015" cy="2215951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Tsunami forecast method</a:t>
            </a:r>
            <a:endParaRPr/>
          </a:p>
          <a:p>
            <a:pPr marL="285750" marR="0" lvl="0" indent="-2857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/>
            </a:pP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All TSPs are using Decision Matrices (DMs) (differentiating between NE Atlantic and Mediterranean Sea)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285750" lvl="0" indent="-285750">
              <a:spcBef>
                <a:spcPts val="600"/>
              </a:spcBef>
              <a:buSzPts val="1800"/>
              <a:buFont typeface="Arial"/>
              <a:buChar char="-"/>
              <a:defRPr/>
            </a:pPr>
            <a:r>
              <a:rPr lang="pt-PT" sz="1800"/>
              <a:t>ICG/NEAM XIX (Nov 2024)</a:t>
            </a:r>
            <a:r>
              <a:rPr lang="en-US" sz="1800"/>
              <a:t> </a:t>
            </a:r>
            <a:r>
              <a:rPr lang="en-US" sz="1800" b="1"/>
              <a:t>welcomes the continued progress of the investigation and the possibility to adopt tsunami forecasting methods </a:t>
            </a:r>
            <a:r>
              <a:rPr lang="en-US" sz="1800"/>
              <a:t>by TSPs which represent an improvement over DMs presently in use with a view to reducing uncertainty and false alarms, particularly the forecasting methods which consider tsunami numerical modeling and uncertainty quantification (e.g., the Probabilistic Tsunami Forecasting ( PTF), pre-calculated scenario databases, etc.);</a:t>
            </a:r>
            <a:endParaRPr/>
          </a:p>
        </p:txBody>
      </p:sp>
      <p:sp>
        <p:nvSpPr>
          <p:cNvPr id="130" name="Google Shape;130;p20"/>
          <p:cNvSpPr txBox="1"/>
          <p:nvPr/>
        </p:nvSpPr>
        <p:spPr bwMode="auto">
          <a:xfrm>
            <a:off x="223678" y="603052"/>
            <a:ext cx="6645480" cy="1570038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Alert levels</a:t>
            </a:r>
            <a:endParaRPr/>
          </a:p>
          <a:p>
            <a:pPr marL="285750" marR="0" lvl="0" indent="-2857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/>
            </a:pP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All TSPs are using the same 3 levels at the forecast points:</a:t>
            </a:r>
            <a:endParaRPr/>
          </a:p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/>
            </a:pP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INFORMATION: no damage or relevant effect expected</a:t>
            </a:r>
            <a:endParaRPr/>
          </a:p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/>
            </a:pP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ADVISORY: wave height &lt; 0.5 m and/or runup &lt; 1 m </a:t>
            </a:r>
            <a:endParaRPr/>
          </a:p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/>
            </a:pP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WATCH: wave height &gt; 0.5 m and/or runup &gt; 1 m </a:t>
            </a:r>
            <a:endParaRPr/>
          </a:p>
        </p:txBody>
      </p:sp>
      <p:sp>
        <p:nvSpPr>
          <p:cNvPr id="131" name="Google Shape;131;p20"/>
          <p:cNvSpPr txBox="1"/>
          <p:nvPr/>
        </p:nvSpPr>
        <p:spPr bwMode="auto">
          <a:xfrm>
            <a:off x="223679" y="2497320"/>
            <a:ext cx="11157090" cy="1661953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Alert levels and Threat levels</a:t>
            </a:r>
            <a:endParaRPr/>
          </a:p>
          <a:p>
            <a:pPr lvl="0">
              <a:spcBef>
                <a:spcPts val="600"/>
              </a:spcBef>
              <a:defRPr/>
            </a:pPr>
            <a:r>
              <a:rPr lang="pt-P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ICG/NEAM XIX (Nov 2024)</a:t>
            </a:r>
            <a:r>
              <a:rPr lang="en-US" sz="1800"/>
              <a:t> </a:t>
            </a:r>
            <a:r>
              <a:rPr lang="en-US" sz="1800" b="1"/>
              <a:t>agrees to adopt the threat levels </a:t>
            </a:r>
            <a:r>
              <a:rPr lang="en-US" sz="1800"/>
              <a:t>according to the request by the TT-TWO which is reflected in the draft of the new Global Service Definition Document (GSDD)</a:t>
            </a:r>
            <a:endParaRPr/>
          </a:p>
          <a:p>
            <a:pPr lvl="0">
              <a:spcBef>
                <a:spcPts val="600"/>
              </a:spcBef>
              <a:defRPr/>
            </a:pPr>
            <a:r>
              <a:rPr lang="en-US" sz="1800" b="1"/>
              <a:t>TT Operations to prepare a template </a:t>
            </a:r>
            <a:r>
              <a:rPr lang="en-US" sz="1800"/>
              <a:t>for the implementation of the threat levels in the TSP messages until December for consideration and feedback of the WG4 which agreed</a:t>
            </a:r>
            <a:endParaRPr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PT"/>
              <a:t>6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/>
        </p:nvSpPr>
        <p:spPr bwMode="auto">
          <a:xfrm>
            <a:off x="-1" y="0"/>
            <a:ext cx="100285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ONGOING ACTIVITIES: </a:t>
            </a:r>
            <a:r>
              <a:rPr lang="pt-PT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NEW OPERATIONAL USER GUIDE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37" name="Google Shape;137;p21"/>
          <p:cNvPicPr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68169" y="0"/>
            <a:ext cx="1423831" cy="79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33183" y="814464"/>
            <a:ext cx="5381354" cy="500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359791" y="814463"/>
            <a:ext cx="6638650" cy="59295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PT"/>
              <a:t>7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13310814" name=" 1813310813"/>
          <p:cNvSpPr/>
          <p:nvPr/>
        </p:nvSpPr>
        <p:spPr bwMode="auto">
          <a:xfrm>
            <a:off x="134644" y="572202"/>
            <a:ext cx="10049803" cy="594395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3879" indent="-283879">
              <a:buFont typeface="Arial"/>
              <a:buChar char="–"/>
              <a:defRPr/>
            </a:pPr>
            <a: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Establishment of the Technical Core Service (TCS) Tsunami (February 2024)</a:t>
            </a:r>
            <a:b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/>
            </a:r>
            <a:b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/>
            </a:r>
            <a:b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/>
            </a:r>
            <a:b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/>
            </a:r>
            <a:b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/>
            </a:r>
            <a:b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/>
            </a:r>
            <a:b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/>
            </a:r>
            <a:b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/>
            </a:r>
            <a:b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endParaRPr/>
          </a:p>
          <a:p>
            <a:pPr>
              <a:defRPr/>
            </a:pPr>
            <a:r>
              <a:rPr sz="1800" b="1" i="1" u="none">
                <a:solidFill>
                  <a:srgbClr val="4A86E8"/>
                </a:solidFill>
                <a:latin typeface="Arial"/>
                <a:ea typeface="Arial"/>
                <a:cs typeface="Arial"/>
              </a:rPr>
              <a:t>tsunamidata.org</a:t>
            </a:r>
            <a:br>
              <a:rPr sz="1800" b="1" i="1" u="none">
                <a:solidFill>
                  <a:srgbClr val="4A86E8"/>
                </a:solidFill>
                <a:latin typeface="Arial"/>
                <a:ea typeface="Arial"/>
                <a:cs typeface="Arial"/>
              </a:rPr>
            </a:br>
            <a:r>
              <a:rPr sz="1800" b="1" i="1" u="none">
                <a:solidFill>
                  <a:srgbClr val="4A86E8"/>
                </a:solidFill>
                <a:latin typeface="Arial"/>
                <a:ea typeface="Arial"/>
                <a:cs typeface="Arial"/>
              </a:rPr>
              <a:t/>
            </a:r>
            <a:br>
              <a:rPr sz="1800" b="1" i="1" u="none">
                <a:solidFill>
                  <a:srgbClr val="4A86E8"/>
                </a:solidFill>
                <a:latin typeface="Arial"/>
                <a:ea typeface="Arial"/>
                <a:cs typeface="Arial"/>
              </a:rPr>
            </a:br>
            <a:r>
              <a:rPr sz="1800" b="1" i="1" u="none">
                <a:solidFill>
                  <a:srgbClr val="4A86E8"/>
                </a:solidFill>
                <a:latin typeface="Arial"/>
                <a:ea typeface="Arial"/>
                <a:cs typeface="Arial"/>
              </a:rPr>
              <a:t/>
            </a:r>
            <a:br>
              <a:rPr sz="1800" b="1" i="1" u="none">
                <a:solidFill>
                  <a:srgbClr val="4A86E8"/>
                </a:solidFill>
                <a:latin typeface="Arial"/>
                <a:ea typeface="Arial"/>
                <a:cs typeface="Arial"/>
              </a:rPr>
            </a:br>
            <a:endParaRPr/>
          </a:p>
          <a:p>
            <a:pPr>
              <a:defRPr/>
            </a:pPr>
            <a:endParaRPr/>
          </a:p>
          <a:p>
            <a:pPr marL="283879" indent="-283879">
              <a:buFont typeface="Arial"/>
              <a:buChar char="–"/>
              <a:defRPr/>
            </a:pPr>
            <a: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EPOS-ON Horizon Europe project funds the development of the TSP-IOT prototype</a:t>
            </a:r>
          </a:p>
          <a:p>
            <a:pPr>
              <a:defRPr/>
            </a:pPr>
            <a:r>
              <a: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This service is a </a:t>
            </a:r>
            <a:r>
              <a:rPr sz="1800" b="1" i="0" u="none">
                <a:solidFill>
                  <a:srgbClr val="0070C0"/>
                </a:solidFill>
                <a:latin typeface="Arial"/>
                <a:ea typeface="Arial"/>
                <a:cs typeface="Arial"/>
              </a:rPr>
              <a:t>virtual access </a:t>
            </a:r>
            <a:r>
              <a: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to a web service including a </a:t>
            </a:r>
            <a:r>
              <a:rPr sz="1800" b="1" i="0" u="none">
                <a:solidFill>
                  <a:srgbClr val="0070C0"/>
                </a:solidFill>
                <a:latin typeface="Arial"/>
                <a:ea typeface="Arial"/>
                <a:cs typeface="Arial"/>
              </a:rPr>
              <a:t>common database</a:t>
            </a:r>
            <a:r>
              <a: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(forecast points, sensor locations, bathymetry and topography models, etc.) that, along with </a:t>
            </a:r>
            <a:r>
              <a:rPr sz="1800" b="1" i="0" u="none">
                <a:solidFill>
                  <a:srgbClr val="0070C0"/>
                </a:solidFill>
                <a:latin typeface="Arial"/>
                <a:ea typeface="Arial"/>
                <a:cs typeface="Arial"/>
              </a:rPr>
              <a:t>additional tools</a:t>
            </a:r>
            <a:r>
              <a: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will help warning centres to make their </a:t>
            </a:r>
            <a:r>
              <a:rPr sz="1800" b="1" i="0" u="none">
                <a:solidFill>
                  <a:srgbClr val="0070C0"/>
                </a:solidFill>
                <a:latin typeface="Arial"/>
                <a:ea typeface="Arial"/>
                <a:cs typeface="Arial"/>
              </a:rPr>
              <a:t>early warning operations interoperable</a:t>
            </a:r>
            <a:r>
              <a: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and consistent, and to increase redundancy and fall-back solutions during event processing.</a:t>
            </a:r>
            <a:endParaRPr/>
          </a:p>
          <a:p>
            <a:pPr>
              <a:defRPr/>
            </a:pPr>
            <a:r>
              <a: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This activity is supported in the framework of EPOS (European Plate Observing System) – The European distributed Research Infrastructure for solid Earth science</a:t>
            </a:r>
            <a:endParaRPr/>
          </a:p>
        </p:txBody>
      </p:sp>
      <p:sp>
        <p:nvSpPr>
          <p:cNvPr id="144" name="Google Shape;144;p22"/>
          <p:cNvSpPr txBox="1"/>
          <p:nvPr/>
        </p:nvSpPr>
        <p:spPr bwMode="auto">
          <a:xfrm>
            <a:off x="-1" y="0"/>
            <a:ext cx="100285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ONGOING ACTIVITIES: </a:t>
            </a:r>
            <a:r>
              <a:rPr lang="pt-PT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EPOS EU Research Infrastructure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45" name="Google Shape;145;p22"/>
          <p:cNvPicPr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68169" y="0"/>
            <a:ext cx="1423831" cy="79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8803559" y="1034031"/>
            <a:ext cx="2676525" cy="109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PT"/>
              <a:t>8</a:t>
            </a:fld>
            <a:endParaRPr lang="pt-PT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"/>
          <a:stretch/>
        </p:blipFill>
        <p:spPr bwMode="auto">
          <a:xfrm>
            <a:off x="134644" y="927974"/>
            <a:ext cx="4748694" cy="2390282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813856" y="1418790"/>
            <a:ext cx="4809745" cy="2860969"/>
          </a:xfrm>
          <a:prstGeom prst="rect">
            <a:avLst/>
          </a:prstGeom>
        </p:spPr>
      </p:pic>
      <p:pic>
        <p:nvPicPr>
          <p:cNvPr id="508160824" name="Image 5081608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302669" y="2177062"/>
            <a:ext cx="3758516" cy="22823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/>
          <p:nvPr/>
        </p:nvSpPr>
        <p:spPr bwMode="auto">
          <a:xfrm>
            <a:off x="0" y="0"/>
            <a:ext cx="11261219" cy="57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ONGOING ACTIVITIES: </a:t>
            </a:r>
            <a:r>
              <a:rPr lang="pt-PT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PROBABILISTIC</a:t>
            </a:r>
            <a:r>
              <a:rPr lang="pt-PT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t-PT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TSUNAMI FORECASTING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53" name="Google Shape;153;p23"/>
          <p:cNvPicPr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68169" y="0"/>
            <a:ext cx="1423831" cy="790113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 txBox="1"/>
          <p:nvPr/>
        </p:nvSpPr>
        <p:spPr bwMode="auto">
          <a:xfrm>
            <a:off x="232921" y="615513"/>
            <a:ext cx="325511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P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The 2023 February 6 Mw 7.8 earthquake was the first one of a doublet which shook Türkiye and Syria causing about 60,000 casualties.</a:t>
            </a:r>
            <a:endParaRPr/>
          </a:p>
        </p:txBody>
      </p:sp>
      <p:pic>
        <p:nvPicPr>
          <p:cNvPr id="155" name="Google Shape;155;p23" descr="Fig. 2"/>
          <p:cNvPicPr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61565" y="1600398"/>
            <a:ext cx="2889102" cy="23098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" name="Google Shape;156;p23"/>
          <p:cNvGrpSpPr/>
          <p:nvPr/>
        </p:nvGrpSpPr>
        <p:grpSpPr bwMode="auto">
          <a:xfrm>
            <a:off x="3611881" y="3685735"/>
            <a:ext cx="4014869" cy="2729750"/>
            <a:chOff x="3611881" y="3685735"/>
            <a:chExt cx="4014869" cy="2729750"/>
          </a:xfrm>
        </p:grpSpPr>
        <p:pic>
          <p:nvPicPr>
            <p:cNvPr id="157" name="Google Shape;157;p23"/>
            <p:cNvPicPr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3611881" y="4219698"/>
              <a:ext cx="4014869" cy="21957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Google Shape;158;p23"/>
            <p:cNvSpPr/>
            <p:nvPr/>
          </p:nvSpPr>
          <p:spPr bwMode="auto">
            <a:xfrm>
              <a:off x="5556738" y="3685735"/>
              <a:ext cx="267287" cy="50241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159" name="Google Shape;159;p23"/>
          <p:cNvGrpSpPr/>
          <p:nvPr/>
        </p:nvGrpSpPr>
        <p:grpSpPr bwMode="auto">
          <a:xfrm>
            <a:off x="7730285" y="3426584"/>
            <a:ext cx="4349271" cy="3293219"/>
            <a:chOff x="7730285" y="3426584"/>
            <a:chExt cx="4349271" cy="3293219"/>
          </a:xfrm>
        </p:grpSpPr>
        <p:pic>
          <p:nvPicPr>
            <p:cNvPr id="160" name="Google Shape;160;p23"/>
            <p:cNvPicPr/>
            <p:nvPr/>
          </p:nvPicPr>
          <p:blipFill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7730285" y="4117809"/>
              <a:ext cx="4349271" cy="26019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23"/>
            <p:cNvSpPr/>
            <p:nvPr/>
          </p:nvSpPr>
          <p:spPr bwMode="auto">
            <a:xfrm>
              <a:off x="9719092" y="3426584"/>
              <a:ext cx="267287" cy="50241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162" name="Google Shape;162;p23"/>
          <p:cNvSpPr txBox="1"/>
          <p:nvPr/>
        </p:nvSpPr>
        <p:spPr bwMode="auto">
          <a:xfrm>
            <a:off x="80287" y="4042596"/>
            <a:ext cx="3250666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0990" marR="0" lvl="0" indent="-38099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/>
            </a:pPr>
            <a:r>
              <a:rPr lang="pt-P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In response to the tsunami warning, trains were stopped in different locations in Southern Italy for several hours, and evacuation of some coastal areas was enforced. </a:t>
            </a:r>
            <a:endParaRPr/>
          </a:p>
          <a:p>
            <a:pPr marL="380990" marR="0" lvl="0" indent="-38099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/>
            </a:pPr>
            <a:r>
              <a:rPr lang="pt-P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However, only a relatively small tsunami was recorded by Turkish close-by tide-gauges in the Eastern Mediterranean, with a maximum recorded amplitude of less than 50 cm. </a:t>
            </a:r>
            <a:endParaRPr/>
          </a:p>
        </p:txBody>
      </p:sp>
      <p:grpSp>
        <p:nvGrpSpPr>
          <p:cNvPr id="163" name="Google Shape;163;p23"/>
          <p:cNvGrpSpPr/>
          <p:nvPr/>
        </p:nvGrpSpPr>
        <p:grpSpPr bwMode="auto">
          <a:xfrm>
            <a:off x="3684834" y="775520"/>
            <a:ext cx="3914374" cy="2757983"/>
            <a:chOff x="3684834" y="775520"/>
            <a:chExt cx="3914374" cy="2757983"/>
          </a:xfrm>
        </p:grpSpPr>
        <p:grpSp>
          <p:nvGrpSpPr>
            <p:cNvPr id="164" name="Google Shape;164;p23"/>
            <p:cNvGrpSpPr/>
            <p:nvPr/>
          </p:nvGrpSpPr>
          <p:grpSpPr bwMode="auto">
            <a:xfrm>
              <a:off x="3684834" y="1031777"/>
              <a:ext cx="3914374" cy="2501727"/>
              <a:chOff x="3684834" y="1031777"/>
              <a:chExt cx="3914374" cy="2501727"/>
            </a:xfrm>
          </p:grpSpPr>
          <p:pic>
            <p:nvPicPr>
              <p:cNvPr id="165" name="Google Shape;165;p23"/>
              <p:cNvPicPr/>
              <p:nvPr/>
            </p:nvPicPr>
            <p:blipFill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>
                <a:off x="3684834" y="1031777"/>
                <a:ext cx="3914374" cy="250172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6" name="Google Shape;166;p23"/>
              <p:cNvSpPr/>
              <p:nvPr/>
            </p:nvSpPr>
            <p:spPr bwMode="auto">
              <a:xfrm>
                <a:off x="4161956" y="2831848"/>
                <a:ext cx="319835" cy="202482"/>
              </a:xfrm>
              <a:prstGeom prst="ellipse">
                <a:avLst/>
              </a:prstGeom>
              <a:noFill/>
              <a:ln w="127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7" name="Google Shape;167;p23"/>
              <p:cNvSpPr/>
              <p:nvPr/>
            </p:nvSpPr>
            <p:spPr bwMode="auto">
              <a:xfrm>
                <a:off x="3708935" y="2140590"/>
                <a:ext cx="319835" cy="202482"/>
              </a:xfrm>
              <a:prstGeom prst="ellipse">
                <a:avLst/>
              </a:prstGeom>
              <a:noFill/>
              <a:ln w="127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8" name="Google Shape;168;p23"/>
              <p:cNvSpPr/>
              <p:nvPr/>
            </p:nvSpPr>
            <p:spPr bwMode="auto">
              <a:xfrm>
                <a:off x="4641708" y="2366802"/>
                <a:ext cx="651971" cy="407646"/>
              </a:xfrm>
              <a:prstGeom prst="ellipse">
                <a:avLst/>
              </a:prstGeom>
              <a:noFill/>
              <a:ln w="127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9" name="Google Shape;169;p23"/>
              <p:cNvSpPr/>
              <p:nvPr/>
            </p:nvSpPr>
            <p:spPr bwMode="auto">
              <a:xfrm>
                <a:off x="6524500" y="2782648"/>
                <a:ext cx="651971" cy="321464"/>
              </a:xfrm>
              <a:prstGeom prst="ellipse">
                <a:avLst/>
              </a:prstGeom>
              <a:noFill/>
              <a:ln w="127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70" name="Google Shape;170;p23"/>
            <p:cNvSpPr txBox="1"/>
            <p:nvPr/>
          </p:nvSpPr>
          <p:spPr bwMode="auto">
            <a:xfrm>
              <a:off x="4852058" y="775520"/>
              <a:ext cx="14093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pt-PT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Decision Matrix</a:t>
              </a:r>
              <a:endParaRPr/>
            </a:p>
          </p:txBody>
        </p:sp>
      </p:grpSp>
      <p:grpSp>
        <p:nvGrpSpPr>
          <p:cNvPr id="171" name="Google Shape;171;p23"/>
          <p:cNvGrpSpPr/>
          <p:nvPr/>
        </p:nvGrpSpPr>
        <p:grpSpPr bwMode="auto">
          <a:xfrm>
            <a:off x="7836581" y="1031777"/>
            <a:ext cx="4242975" cy="1783671"/>
            <a:chOff x="7836581" y="1031777"/>
            <a:chExt cx="4242975" cy="1783671"/>
          </a:xfrm>
        </p:grpSpPr>
        <p:pic>
          <p:nvPicPr>
            <p:cNvPr id="172" name="Google Shape;172;p23"/>
            <p:cNvPicPr/>
            <p:nvPr/>
          </p:nvPicPr>
          <p:blipFill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7836581" y="1031777"/>
              <a:ext cx="4242975" cy="17836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p23"/>
            <p:cNvSpPr/>
            <p:nvPr/>
          </p:nvSpPr>
          <p:spPr bwMode="auto">
            <a:xfrm>
              <a:off x="8092440" y="2057400"/>
              <a:ext cx="3703320" cy="285672"/>
            </a:xfrm>
            <a:prstGeom prst="rect">
              <a:avLst/>
            </a:prstGeom>
            <a:solidFill>
              <a:srgbClr val="FF000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PT"/>
              <a:t>9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1261</Words>
  <Application>Microsoft Office PowerPoint</Application>
  <PresentationFormat>Grand écran</PresentationFormat>
  <Paragraphs>148</Paragraphs>
  <Slides>16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Times New Roman</vt:lpstr>
      <vt:lpstr>Comfortaa</vt:lpstr>
      <vt:lpstr>Calibri</vt:lpstr>
      <vt:lpstr>Wingdings</vt:lpstr>
      <vt:lpstr>Office Theme</vt:lpstr>
      <vt:lpstr>NEAMTWS  Tsunami Watch Operations status and plans</vt:lpstr>
      <vt:lpstr>Présentation PowerPoint</vt:lpstr>
      <vt:lpstr>Présentation PowerPoint</vt:lpstr>
      <vt:lpstr>The ICG/NEAMTWS activities/advancements 2023-2024</vt:lpstr>
      <vt:lpstr>Seismic, Geophysical and Sea Level measurements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NEAMTWS  Tsunami Watch Operations status and plans</dc:title>
  <dc:creator>Microsoft Office User</dc:creator>
  <cp:lastModifiedBy>HEBERT Helene 163798</cp:lastModifiedBy>
  <cp:revision>30</cp:revision>
  <dcterms:created xsi:type="dcterms:W3CDTF">2024-02-01T14:35:45Z</dcterms:created>
  <dcterms:modified xsi:type="dcterms:W3CDTF">2025-02-18T18:06:20Z</dcterms:modified>
</cp:coreProperties>
</file>