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80" r:id="rId3"/>
    <p:sldId id="283" r:id="rId4"/>
    <p:sldId id="284" r:id="rId5"/>
    <p:sldId id="285" r:id="rId6"/>
    <p:sldId id="300" r:id="rId7"/>
    <p:sldId id="301" r:id="rId8"/>
    <p:sldId id="299" r:id="rId9"/>
    <p:sldId id="281" r:id="rId10"/>
    <p:sldId id="297" r:id="rId11"/>
    <p:sldId id="298" r:id="rId12"/>
    <p:sldId id="294" r:id="rId13"/>
    <p:sldId id="302" r:id="rId14"/>
    <p:sldId id="303" r:id="rId15"/>
    <p:sldId id="304"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56780" autoAdjust="0"/>
  </p:normalViewPr>
  <p:slideViewPr>
    <p:cSldViewPr snapToGrid="0">
      <p:cViewPr varScale="1">
        <p:scale>
          <a:sx n="33" d="100"/>
          <a:sy n="33" d="100"/>
        </p:scale>
        <p:origin x="19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28479-D082-44E0-8D76-6872107DF298}" type="doc">
      <dgm:prSet loTypeId="urn:microsoft.com/office/officeart/2005/8/layout/chevron1" loCatId="process" qsTypeId="urn:microsoft.com/office/officeart/2005/8/quickstyle/simple1" qsCatId="simple" csTypeId="urn:microsoft.com/office/officeart/2005/8/colors/colorful5" csCatId="colorful" phldr="1"/>
      <dgm:spPr/>
    </dgm:pt>
    <dgm:pt modelId="{607D7F90-B011-4DD3-AB2F-6BB1D6B47CB1}">
      <dgm:prSet phldrT="[Text]"/>
      <dgm:spPr/>
      <dgm:t>
        <a:bodyPr/>
        <a:lstStyle/>
        <a:p>
          <a:r>
            <a:rPr lang="en-US" b="1" u="none" dirty="0">
              <a:latin typeface="Arial" panose="020B0604020202020204" pitchFamily="34" charset="0"/>
              <a:cs typeface="Arial" panose="020B0604020202020204" pitchFamily="34" charset="0"/>
            </a:rPr>
            <a:t>1. Risk </a:t>
          </a:r>
          <a:r>
            <a:rPr lang="en-US" b="1" u="none" dirty="0" err="1">
              <a:latin typeface="Arial" panose="020B0604020202020204" pitchFamily="34" charset="0"/>
              <a:cs typeface="Arial" panose="020B0604020202020204" pitchFamily="34" charset="0"/>
            </a:rPr>
            <a:t>Assesment</a:t>
          </a:r>
          <a:endParaRPr lang="en-US" dirty="0"/>
        </a:p>
      </dgm:t>
    </dgm:pt>
    <dgm:pt modelId="{34A0CAE9-FFF7-48CF-9F2B-618292D4C7F5}" type="parTrans" cxnId="{58F754DC-115F-442F-87A9-DD93358B1385}">
      <dgm:prSet/>
      <dgm:spPr/>
      <dgm:t>
        <a:bodyPr/>
        <a:lstStyle/>
        <a:p>
          <a:endParaRPr lang="en-US"/>
        </a:p>
      </dgm:t>
    </dgm:pt>
    <dgm:pt modelId="{06F2A1DD-4A96-40B4-90A7-DD5AC740AFE3}" type="sibTrans" cxnId="{58F754DC-115F-442F-87A9-DD93358B1385}">
      <dgm:prSet/>
      <dgm:spPr/>
      <dgm:t>
        <a:bodyPr/>
        <a:lstStyle/>
        <a:p>
          <a:endParaRPr lang="en-US"/>
        </a:p>
      </dgm:t>
    </dgm:pt>
    <dgm:pt modelId="{7426B00F-5ACA-4D30-8941-B1059B187D70}">
      <dgm:prSet phldrT="[Text]"/>
      <dgm:spPr/>
      <dgm:t>
        <a:bodyPr/>
        <a:lstStyle/>
        <a:p>
          <a:r>
            <a:rPr lang="en-US" b="1" u="none" dirty="0">
              <a:latin typeface="Arial" panose="020B0604020202020204" pitchFamily="34" charset="0"/>
              <a:cs typeface="Arial" panose="020B0604020202020204" pitchFamily="34" charset="0"/>
            </a:rPr>
            <a:t>2. Dissemination and Knowledge Communication</a:t>
          </a:r>
          <a:endParaRPr lang="en-US" dirty="0"/>
        </a:p>
      </dgm:t>
    </dgm:pt>
    <dgm:pt modelId="{EB4E17FE-5575-4C97-8182-03C132AD98E0}" type="parTrans" cxnId="{C4685E2A-88FF-4DC3-8AB0-B2566DFAB5DB}">
      <dgm:prSet/>
      <dgm:spPr/>
      <dgm:t>
        <a:bodyPr/>
        <a:lstStyle/>
        <a:p>
          <a:endParaRPr lang="en-US"/>
        </a:p>
      </dgm:t>
    </dgm:pt>
    <dgm:pt modelId="{AD5344D5-41A5-4E7C-9B7F-1158BECD53ED}" type="sibTrans" cxnId="{C4685E2A-88FF-4DC3-8AB0-B2566DFAB5DB}">
      <dgm:prSet/>
      <dgm:spPr/>
      <dgm:t>
        <a:bodyPr/>
        <a:lstStyle/>
        <a:p>
          <a:endParaRPr lang="en-US"/>
        </a:p>
      </dgm:t>
    </dgm:pt>
    <dgm:pt modelId="{E5804987-10B8-4AEF-A644-C71DBCFD6262}">
      <dgm:prSet phldrT="[Text]"/>
      <dgm:spPr/>
      <dgm:t>
        <a:bodyPr/>
        <a:lstStyle/>
        <a:p>
          <a:r>
            <a:rPr lang="en-US" b="1" dirty="0">
              <a:latin typeface="Arial" panose="020B0604020202020204" pitchFamily="34" charset="0"/>
              <a:cs typeface="Arial" panose="020B0604020202020204" pitchFamily="34" charset="0"/>
            </a:rPr>
            <a:t>3. Monitoring and Warning Service</a:t>
          </a:r>
          <a:endParaRPr lang="en-US" dirty="0"/>
        </a:p>
      </dgm:t>
    </dgm:pt>
    <dgm:pt modelId="{7385F753-89B5-4B2F-A5A6-F51072874DE1}" type="parTrans" cxnId="{986A17EF-0865-423D-BC62-AB15CD1F528C}">
      <dgm:prSet/>
      <dgm:spPr/>
      <dgm:t>
        <a:bodyPr/>
        <a:lstStyle/>
        <a:p>
          <a:endParaRPr lang="en-US"/>
        </a:p>
      </dgm:t>
    </dgm:pt>
    <dgm:pt modelId="{9D85C2A6-93E1-4230-879F-C3352F5F5479}" type="sibTrans" cxnId="{986A17EF-0865-423D-BC62-AB15CD1F528C}">
      <dgm:prSet/>
      <dgm:spPr/>
      <dgm:t>
        <a:bodyPr/>
        <a:lstStyle/>
        <a:p>
          <a:endParaRPr lang="en-US"/>
        </a:p>
      </dgm:t>
    </dgm:pt>
    <dgm:pt modelId="{BC850A62-862E-43AA-89E9-695731A4BC3B}">
      <dgm:prSet phldrT="[Text]"/>
      <dgm:spPr/>
      <dgm:t>
        <a:bodyPr/>
        <a:lstStyle/>
        <a:p>
          <a:r>
            <a:rPr lang="en-US" b="1" dirty="0">
              <a:latin typeface="Arial" panose="020B0604020202020204" pitchFamily="34" charset="0"/>
              <a:cs typeface="Arial" panose="020B0604020202020204" pitchFamily="34" charset="0"/>
            </a:rPr>
            <a:t>4. Response Capability</a:t>
          </a:r>
          <a:endParaRPr lang="en-US" dirty="0"/>
        </a:p>
      </dgm:t>
    </dgm:pt>
    <dgm:pt modelId="{0E99E5C8-F08A-4A1D-B382-C7F38C9F1EB7}" type="parTrans" cxnId="{DA7E073D-D0FE-4B75-9E20-33F1333A194D}">
      <dgm:prSet/>
      <dgm:spPr/>
      <dgm:t>
        <a:bodyPr/>
        <a:lstStyle/>
        <a:p>
          <a:endParaRPr lang="en-US"/>
        </a:p>
      </dgm:t>
    </dgm:pt>
    <dgm:pt modelId="{3838986B-FF4E-491C-9921-3BE3E767B5FA}" type="sibTrans" cxnId="{DA7E073D-D0FE-4B75-9E20-33F1333A194D}">
      <dgm:prSet/>
      <dgm:spPr/>
      <dgm:t>
        <a:bodyPr/>
        <a:lstStyle/>
        <a:p>
          <a:endParaRPr lang="en-US"/>
        </a:p>
      </dgm:t>
    </dgm:pt>
    <dgm:pt modelId="{2E9AD85A-BA48-470F-8CE1-FFC9E9FBF957}">
      <dgm:prSet phldrT="[Text]"/>
      <dgm:spPr/>
      <dgm:t>
        <a:bodyPr/>
        <a:lstStyle/>
        <a:p>
          <a:r>
            <a:rPr lang="en-US" b="1" dirty="0">
              <a:latin typeface="Arial" panose="020B0604020202020204" pitchFamily="34" charset="0"/>
              <a:cs typeface="Arial" panose="020B0604020202020204" pitchFamily="34" charset="0"/>
            </a:rPr>
            <a:t>5. Commitment of the authority and community  </a:t>
          </a:r>
          <a:endParaRPr lang="en-US" b="1" dirty="0"/>
        </a:p>
      </dgm:t>
    </dgm:pt>
    <dgm:pt modelId="{11596719-739A-4F77-8335-51C8E2D711E6}" type="parTrans" cxnId="{452BCEBA-814C-4B4A-B0DD-AFCBBA2E6392}">
      <dgm:prSet/>
      <dgm:spPr/>
      <dgm:t>
        <a:bodyPr/>
        <a:lstStyle/>
        <a:p>
          <a:endParaRPr lang="en-US"/>
        </a:p>
      </dgm:t>
    </dgm:pt>
    <dgm:pt modelId="{9F737DD8-5A3A-4397-9429-590E01226809}" type="sibTrans" cxnId="{452BCEBA-814C-4B4A-B0DD-AFCBBA2E6392}">
      <dgm:prSet/>
      <dgm:spPr/>
      <dgm:t>
        <a:bodyPr/>
        <a:lstStyle/>
        <a:p>
          <a:endParaRPr lang="en-US"/>
        </a:p>
      </dgm:t>
    </dgm:pt>
    <dgm:pt modelId="{4C777803-3595-44E2-A5D5-1703485615E9}" type="pres">
      <dgm:prSet presAssocID="{C9C28479-D082-44E0-8D76-6872107DF298}" presName="Name0" presStyleCnt="0">
        <dgm:presLayoutVars>
          <dgm:dir/>
          <dgm:animLvl val="lvl"/>
          <dgm:resizeHandles val="exact"/>
        </dgm:presLayoutVars>
      </dgm:prSet>
      <dgm:spPr/>
    </dgm:pt>
    <dgm:pt modelId="{2AA8C976-91E6-4E56-B25D-A071CE79EDBE}" type="pres">
      <dgm:prSet presAssocID="{607D7F90-B011-4DD3-AB2F-6BB1D6B47CB1}" presName="parTxOnly" presStyleLbl="node1" presStyleIdx="0" presStyleCnt="5" custLinFactNeighborX="-43895">
        <dgm:presLayoutVars>
          <dgm:chMax val="0"/>
          <dgm:chPref val="0"/>
          <dgm:bulletEnabled val="1"/>
        </dgm:presLayoutVars>
      </dgm:prSet>
      <dgm:spPr/>
    </dgm:pt>
    <dgm:pt modelId="{DA6882A1-9B5C-490B-A303-4AB52EF0F980}" type="pres">
      <dgm:prSet presAssocID="{06F2A1DD-4A96-40B4-90A7-DD5AC740AFE3}" presName="parTxOnlySpace" presStyleCnt="0"/>
      <dgm:spPr/>
    </dgm:pt>
    <dgm:pt modelId="{CBB21245-2E80-42C6-9988-80CF41A22051}" type="pres">
      <dgm:prSet presAssocID="{7426B00F-5ACA-4D30-8941-B1059B187D70}" presName="parTxOnly" presStyleLbl="node1" presStyleIdx="1" presStyleCnt="5">
        <dgm:presLayoutVars>
          <dgm:chMax val="0"/>
          <dgm:chPref val="0"/>
          <dgm:bulletEnabled val="1"/>
        </dgm:presLayoutVars>
      </dgm:prSet>
      <dgm:spPr/>
    </dgm:pt>
    <dgm:pt modelId="{1A7CBA96-4DB0-48FD-9D22-99EC134FF0AD}" type="pres">
      <dgm:prSet presAssocID="{AD5344D5-41A5-4E7C-9B7F-1158BECD53ED}" presName="parTxOnlySpace" presStyleCnt="0"/>
      <dgm:spPr/>
    </dgm:pt>
    <dgm:pt modelId="{A2AC8D98-B645-43B9-A043-9DEDBF97017A}" type="pres">
      <dgm:prSet presAssocID="{E5804987-10B8-4AEF-A644-C71DBCFD6262}" presName="parTxOnly" presStyleLbl="node1" presStyleIdx="2" presStyleCnt="5">
        <dgm:presLayoutVars>
          <dgm:chMax val="0"/>
          <dgm:chPref val="0"/>
          <dgm:bulletEnabled val="1"/>
        </dgm:presLayoutVars>
      </dgm:prSet>
      <dgm:spPr/>
    </dgm:pt>
    <dgm:pt modelId="{BCC18BEE-A09C-49C4-85DB-B294C8E0F960}" type="pres">
      <dgm:prSet presAssocID="{9D85C2A6-93E1-4230-879F-C3352F5F5479}" presName="parTxOnlySpace" presStyleCnt="0"/>
      <dgm:spPr/>
    </dgm:pt>
    <dgm:pt modelId="{A90EFFA5-BB10-4155-A181-8879448EBDB0}" type="pres">
      <dgm:prSet presAssocID="{BC850A62-862E-43AA-89E9-695731A4BC3B}" presName="parTxOnly" presStyleLbl="node1" presStyleIdx="3" presStyleCnt="5">
        <dgm:presLayoutVars>
          <dgm:chMax val="0"/>
          <dgm:chPref val="0"/>
          <dgm:bulletEnabled val="1"/>
        </dgm:presLayoutVars>
      </dgm:prSet>
      <dgm:spPr/>
    </dgm:pt>
    <dgm:pt modelId="{A5205D5D-C777-4A93-8929-1C48D1F44630}" type="pres">
      <dgm:prSet presAssocID="{3838986B-FF4E-491C-9921-3BE3E767B5FA}" presName="parTxOnlySpace" presStyleCnt="0"/>
      <dgm:spPr/>
    </dgm:pt>
    <dgm:pt modelId="{2CE16DF5-1120-44C1-8B86-B1DDDC94AFD1}" type="pres">
      <dgm:prSet presAssocID="{2E9AD85A-BA48-470F-8CE1-FFC9E9FBF957}" presName="parTxOnly" presStyleLbl="node1" presStyleIdx="4" presStyleCnt="5">
        <dgm:presLayoutVars>
          <dgm:chMax val="0"/>
          <dgm:chPref val="0"/>
          <dgm:bulletEnabled val="1"/>
        </dgm:presLayoutVars>
      </dgm:prSet>
      <dgm:spPr/>
    </dgm:pt>
  </dgm:ptLst>
  <dgm:cxnLst>
    <dgm:cxn modelId="{C4685E2A-88FF-4DC3-8AB0-B2566DFAB5DB}" srcId="{C9C28479-D082-44E0-8D76-6872107DF298}" destId="{7426B00F-5ACA-4D30-8941-B1059B187D70}" srcOrd="1" destOrd="0" parTransId="{EB4E17FE-5575-4C97-8182-03C132AD98E0}" sibTransId="{AD5344D5-41A5-4E7C-9B7F-1158BECD53ED}"/>
    <dgm:cxn modelId="{DA7E073D-D0FE-4B75-9E20-33F1333A194D}" srcId="{C9C28479-D082-44E0-8D76-6872107DF298}" destId="{BC850A62-862E-43AA-89E9-695731A4BC3B}" srcOrd="3" destOrd="0" parTransId="{0E99E5C8-F08A-4A1D-B382-C7F38C9F1EB7}" sibTransId="{3838986B-FF4E-491C-9921-3BE3E767B5FA}"/>
    <dgm:cxn modelId="{8F77605A-7474-491C-AEBF-A3F5D6EC5DDB}" type="presOf" srcId="{C9C28479-D082-44E0-8D76-6872107DF298}" destId="{4C777803-3595-44E2-A5D5-1703485615E9}" srcOrd="0" destOrd="0" presId="urn:microsoft.com/office/officeart/2005/8/layout/chevron1"/>
    <dgm:cxn modelId="{223C178F-0AEB-4AE4-A126-C8884C0D12FE}" type="presOf" srcId="{607D7F90-B011-4DD3-AB2F-6BB1D6B47CB1}" destId="{2AA8C976-91E6-4E56-B25D-A071CE79EDBE}" srcOrd="0" destOrd="0" presId="urn:microsoft.com/office/officeart/2005/8/layout/chevron1"/>
    <dgm:cxn modelId="{7830CD9E-3D15-422C-B883-0CA7A098E340}" type="presOf" srcId="{2E9AD85A-BA48-470F-8CE1-FFC9E9FBF957}" destId="{2CE16DF5-1120-44C1-8B86-B1DDDC94AFD1}" srcOrd="0" destOrd="0" presId="urn:microsoft.com/office/officeart/2005/8/layout/chevron1"/>
    <dgm:cxn modelId="{452BCEBA-814C-4B4A-B0DD-AFCBBA2E6392}" srcId="{C9C28479-D082-44E0-8D76-6872107DF298}" destId="{2E9AD85A-BA48-470F-8CE1-FFC9E9FBF957}" srcOrd="4" destOrd="0" parTransId="{11596719-739A-4F77-8335-51C8E2D711E6}" sibTransId="{9F737DD8-5A3A-4397-9429-590E01226809}"/>
    <dgm:cxn modelId="{90ABA8C4-AECB-4FE4-B982-1A996C3F33FE}" type="presOf" srcId="{E5804987-10B8-4AEF-A644-C71DBCFD6262}" destId="{A2AC8D98-B645-43B9-A043-9DEDBF97017A}" srcOrd="0" destOrd="0" presId="urn:microsoft.com/office/officeart/2005/8/layout/chevron1"/>
    <dgm:cxn modelId="{58F754DC-115F-442F-87A9-DD93358B1385}" srcId="{C9C28479-D082-44E0-8D76-6872107DF298}" destId="{607D7F90-B011-4DD3-AB2F-6BB1D6B47CB1}" srcOrd="0" destOrd="0" parTransId="{34A0CAE9-FFF7-48CF-9F2B-618292D4C7F5}" sibTransId="{06F2A1DD-4A96-40B4-90A7-DD5AC740AFE3}"/>
    <dgm:cxn modelId="{7ECBC8EA-DBCD-4B76-8E8D-48C7F31C236C}" type="presOf" srcId="{BC850A62-862E-43AA-89E9-695731A4BC3B}" destId="{A90EFFA5-BB10-4155-A181-8879448EBDB0}" srcOrd="0" destOrd="0" presId="urn:microsoft.com/office/officeart/2005/8/layout/chevron1"/>
    <dgm:cxn modelId="{986A17EF-0865-423D-BC62-AB15CD1F528C}" srcId="{C9C28479-D082-44E0-8D76-6872107DF298}" destId="{E5804987-10B8-4AEF-A644-C71DBCFD6262}" srcOrd="2" destOrd="0" parTransId="{7385F753-89B5-4B2F-A5A6-F51072874DE1}" sibTransId="{9D85C2A6-93E1-4230-879F-C3352F5F5479}"/>
    <dgm:cxn modelId="{736889FF-4846-4A37-AA32-A39C67A15286}" type="presOf" srcId="{7426B00F-5ACA-4D30-8941-B1059B187D70}" destId="{CBB21245-2E80-42C6-9988-80CF41A22051}" srcOrd="0" destOrd="0" presId="urn:microsoft.com/office/officeart/2005/8/layout/chevron1"/>
    <dgm:cxn modelId="{217CA939-C916-4DC1-8A04-FDBF51F3A56F}" type="presParOf" srcId="{4C777803-3595-44E2-A5D5-1703485615E9}" destId="{2AA8C976-91E6-4E56-B25D-A071CE79EDBE}" srcOrd="0" destOrd="0" presId="urn:microsoft.com/office/officeart/2005/8/layout/chevron1"/>
    <dgm:cxn modelId="{41DE194D-2F37-442E-B08E-A6B7AF00A89C}" type="presParOf" srcId="{4C777803-3595-44E2-A5D5-1703485615E9}" destId="{DA6882A1-9B5C-490B-A303-4AB52EF0F980}" srcOrd="1" destOrd="0" presId="urn:microsoft.com/office/officeart/2005/8/layout/chevron1"/>
    <dgm:cxn modelId="{547B7E93-160B-47B8-A7DF-297D45B9A5CE}" type="presParOf" srcId="{4C777803-3595-44E2-A5D5-1703485615E9}" destId="{CBB21245-2E80-42C6-9988-80CF41A22051}" srcOrd="2" destOrd="0" presId="urn:microsoft.com/office/officeart/2005/8/layout/chevron1"/>
    <dgm:cxn modelId="{422DB766-0172-4F1E-90EF-54524C070AC6}" type="presParOf" srcId="{4C777803-3595-44E2-A5D5-1703485615E9}" destId="{1A7CBA96-4DB0-48FD-9D22-99EC134FF0AD}" srcOrd="3" destOrd="0" presId="urn:microsoft.com/office/officeart/2005/8/layout/chevron1"/>
    <dgm:cxn modelId="{3F23973B-3944-47F6-8C75-CF4173AEAB4B}" type="presParOf" srcId="{4C777803-3595-44E2-A5D5-1703485615E9}" destId="{A2AC8D98-B645-43B9-A043-9DEDBF97017A}" srcOrd="4" destOrd="0" presId="urn:microsoft.com/office/officeart/2005/8/layout/chevron1"/>
    <dgm:cxn modelId="{B76146EA-BD7D-4BA5-8032-74C468D66EBA}" type="presParOf" srcId="{4C777803-3595-44E2-A5D5-1703485615E9}" destId="{BCC18BEE-A09C-49C4-85DB-B294C8E0F960}" srcOrd="5" destOrd="0" presId="urn:microsoft.com/office/officeart/2005/8/layout/chevron1"/>
    <dgm:cxn modelId="{4DC92272-1ED3-43D6-BFDE-8096B28B9101}" type="presParOf" srcId="{4C777803-3595-44E2-A5D5-1703485615E9}" destId="{A90EFFA5-BB10-4155-A181-8879448EBDB0}" srcOrd="6" destOrd="0" presId="urn:microsoft.com/office/officeart/2005/8/layout/chevron1"/>
    <dgm:cxn modelId="{CAD0C8EC-3104-4461-B040-5B3617090678}" type="presParOf" srcId="{4C777803-3595-44E2-A5D5-1703485615E9}" destId="{A5205D5D-C777-4A93-8929-1C48D1F44630}" srcOrd="7" destOrd="0" presId="urn:microsoft.com/office/officeart/2005/8/layout/chevron1"/>
    <dgm:cxn modelId="{4889AB9C-79C5-49A0-8852-C675628A2029}" type="presParOf" srcId="{4C777803-3595-44E2-A5D5-1703485615E9}" destId="{2CE16DF5-1120-44C1-8B86-B1DDDC94AFD1}" srcOrd="8" destOrd="0" presId="urn:microsoft.com/office/officeart/2005/8/layout/chevron1"/>
  </dgm:cxnLst>
  <dgm:bg>
    <a:solidFill>
      <a:schemeClr val="bg1">
        <a:lumMod val="8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C976-91E6-4E56-B25D-A071CE79EDBE}">
      <dsp:nvSpPr>
        <dsp:cNvPr id="0" name=""/>
        <dsp:cNvSpPr/>
      </dsp:nvSpPr>
      <dsp:spPr>
        <a:xfrm>
          <a:off x="0" y="263117"/>
          <a:ext cx="2254648" cy="90185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u="none" kern="1200" dirty="0">
              <a:latin typeface="Arial" panose="020B0604020202020204" pitchFamily="34" charset="0"/>
              <a:cs typeface="Arial" panose="020B0604020202020204" pitchFamily="34" charset="0"/>
            </a:rPr>
            <a:t>1. Risk </a:t>
          </a:r>
          <a:r>
            <a:rPr lang="en-US" sz="1300" b="1" u="none" kern="1200" dirty="0" err="1">
              <a:latin typeface="Arial" panose="020B0604020202020204" pitchFamily="34" charset="0"/>
              <a:cs typeface="Arial" panose="020B0604020202020204" pitchFamily="34" charset="0"/>
            </a:rPr>
            <a:t>Assesment</a:t>
          </a:r>
          <a:endParaRPr lang="en-US" sz="1300" kern="1200" dirty="0"/>
        </a:p>
      </dsp:txBody>
      <dsp:txXfrm>
        <a:off x="450930" y="263117"/>
        <a:ext cx="1352789" cy="901859"/>
      </dsp:txXfrm>
    </dsp:sp>
    <dsp:sp modelId="{CBB21245-2E80-42C6-9988-80CF41A22051}">
      <dsp:nvSpPr>
        <dsp:cNvPr id="0" name=""/>
        <dsp:cNvSpPr/>
      </dsp:nvSpPr>
      <dsp:spPr>
        <a:xfrm>
          <a:off x="2031717" y="263117"/>
          <a:ext cx="2254648" cy="901859"/>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u="none" kern="1200" dirty="0">
              <a:latin typeface="Arial" panose="020B0604020202020204" pitchFamily="34" charset="0"/>
              <a:cs typeface="Arial" panose="020B0604020202020204" pitchFamily="34" charset="0"/>
            </a:rPr>
            <a:t>2. Dissemination and Knowledge Communication</a:t>
          </a:r>
          <a:endParaRPr lang="en-US" sz="1300" kern="1200" dirty="0"/>
        </a:p>
      </dsp:txBody>
      <dsp:txXfrm>
        <a:off x="2482647" y="263117"/>
        <a:ext cx="1352789" cy="901859"/>
      </dsp:txXfrm>
    </dsp:sp>
    <dsp:sp modelId="{A2AC8D98-B645-43B9-A043-9DEDBF97017A}">
      <dsp:nvSpPr>
        <dsp:cNvPr id="0" name=""/>
        <dsp:cNvSpPr/>
      </dsp:nvSpPr>
      <dsp:spPr>
        <a:xfrm>
          <a:off x="4060901" y="263117"/>
          <a:ext cx="2254648" cy="901859"/>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3. Monitoring and Warning Service</a:t>
          </a:r>
          <a:endParaRPr lang="en-US" sz="1300" kern="1200" dirty="0"/>
        </a:p>
      </dsp:txBody>
      <dsp:txXfrm>
        <a:off x="4511831" y="263117"/>
        <a:ext cx="1352789" cy="901859"/>
      </dsp:txXfrm>
    </dsp:sp>
    <dsp:sp modelId="{A90EFFA5-BB10-4155-A181-8879448EBDB0}">
      <dsp:nvSpPr>
        <dsp:cNvPr id="0" name=""/>
        <dsp:cNvSpPr/>
      </dsp:nvSpPr>
      <dsp:spPr>
        <a:xfrm>
          <a:off x="6090085" y="263117"/>
          <a:ext cx="2254648" cy="901859"/>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4. Response Capability</a:t>
          </a:r>
          <a:endParaRPr lang="en-US" sz="1300" kern="1200" dirty="0"/>
        </a:p>
      </dsp:txBody>
      <dsp:txXfrm>
        <a:off x="6541015" y="263117"/>
        <a:ext cx="1352789" cy="901859"/>
      </dsp:txXfrm>
    </dsp:sp>
    <dsp:sp modelId="{2CE16DF5-1120-44C1-8B86-B1DDDC94AFD1}">
      <dsp:nvSpPr>
        <dsp:cNvPr id="0" name=""/>
        <dsp:cNvSpPr/>
      </dsp:nvSpPr>
      <dsp:spPr>
        <a:xfrm>
          <a:off x="8119268" y="263117"/>
          <a:ext cx="2254648" cy="901859"/>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5. Commitment of the authority and community  </a:t>
          </a:r>
          <a:endParaRPr lang="en-US" sz="1300" b="1" kern="1200" dirty="0"/>
        </a:p>
      </dsp:txBody>
      <dsp:txXfrm>
        <a:off x="8570198" y="263117"/>
        <a:ext cx="1352789" cy="9018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15C12-4B24-464D-AE74-C254A59D9F1B}"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647DE-3CFF-4691-9B74-2179DA963963}" type="slidenum">
              <a:rPr lang="en-US" smtClean="0"/>
              <a:t>‹#›</a:t>
            </a:fld>
            <a:endParaRPr lang="en-US"/>
          </a:p>
        </p:txBody>
      </p:sp>
    </p:spTree>
    <p:extLst>
      <p:ext uri="{BB962C8B-B14F-4D97-AF65-F5344CB8AC3E}">
        <p14:creationId xmlns:p14="http://schemas.microsoft.com/office/powerpoint/2010/main" val="113361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647DE-3CFF-4691-9B74-2179DA963963}" type="slidenum">
              <a:rPr lang="en-US" smtClean="0"/>
              <a:t>1</a:t>
            </a:fld>
            <a:endParaRPr lang="en-US"/>
          </a:p>
        </p:txBody>
      </p:sp>
    </p:spTree>
    <p:extLst>
      <p:ext uri="{BB962C8B-B14F-4D97-AF65-F5344CB8AC3E}">
        <p14:creationId xmlns:p14="http://schemas.microsoft.com/office/powerpoint/2010/main" val="168141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In tsunami-prone countries, a tsunami causes catastrophic disaster, loss of lives, damage to the ecosystem and great socioeconomic losses. Many area of tsunami high risk tend to be coastal region around the pacific, </a:t>
            </a:r>
            <a:r>
              <a:rPr lang="en-US" sz="1200" b="0" i="0" u="none" strike="noStrike" kern="1200" baseline="0" dirty="0" err="1">
                <a:solidFill>
                  <a:schemeClr val="tx1"/>
                </a:solidFill>
                <a:latin typeface="+mn-lt"/>
                <a:ea typeface="+mn-ea"/>
                <a:cs typeface="+mn-cs"/>
              </a:rPr>
              <a:t>indian</a:t>
            </a:r>
            <a:r>
              <a:rPr lang="en-US" sz="1200" b="0" i="0" u="none" strike="noStrike" kern="1200" baseline="0" dirty="0">
                <a:solidFill>
                  <a:schemeClr val="tx1"/>
                </a:solidFill>
                <a:latin typeface="+mn-lt"/>
                <a:ea typeface="+mn-ea"/>
                <a:cs typeface="+mn-cs"/>
              </a:rPr>
              <a:t> ocean and </a:t>
            </a:r>
            <a:r>
              <a:rPr lang="en-US" sz="1200" b="0" i="0" u="none" strike="noStrike" kern="1200" baseline="0" dirty="0" err="1">
                <a:solidFill>
                  <a:schemeClr val="tx1"/>
                </a:solidFill>
                <a:latin typeface="+mn-lt"/>
                <a:ea typeface="+mn-ea"/>
                <a:cs typeface="+mn-cs"/>
              </a:rPr>
              <a:t>atlatic</a:t>
            </a:r>
            <a:r>
              <a:rPr lang="en-US" sz="1200" b="0" i="0" u="none" strike="noStrike" kern="1200" baseline="0" dirty="0">
                <a:solidFill>
                  <a:schemeClr val="tx1"/>
                </a:solidFill>
                <a:latin typeface="+mn-lt"/>
                <a:ea typeface="+mn-ea"/>
                <a:cs typeface="+mn-cs"/>
              </a:rPr>
              <a:t> ocean.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8AB3B-9489-4A8C-8FAB-ECF9AFA23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1434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6106-3A73-FF08-7C81-ADBED7103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EA0CB-3BEA-A1FF-C5AA-7FC0B6EC1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07AB6-E176-CD1C-A02E-31AB0A9DD3A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11F80A3-8E37-5EDB-C4C8-D66B5F134E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8AB3B-9489-4A8C-8FAB-ECF9AFA23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0972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E8B24-4FA9-B472-AFEE-EECDF9843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2C127-9E43-E618-4963-36E3395C9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81CEF-2407-A2F3-9D51-4E3BABE87ED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93901D7-BA0B-F994-1CA3-C14C35A2F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8AB3B-9489-4A8C-8FAB-ECF9AFA23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8749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A67A-9FE0-1E99-44C3-0E2C2122D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3A620-4F85-DAC2-94B5-0203F3643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02E72-131A-0CB9-F956-2264CA3D2EF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1FD5B11-6B57-811C-186F-A351EC88AA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8AB3B-9489-4A8C-8FAB-ECF9AFA23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9373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community disaster preparedness teams should conduct a risk identification to understand the combination of tsunami hazard and vulnerability at one particular location.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tsunami hazard map should be developed and updated by community-preparedness teams to identify the geographical areas susceptible to a tsunami. The tsunami hazard map should actively involve public participation in its development, address local knowledge,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vulnerability assessment analyses the exposure, conditions, assets and capacities the community at risk has to deal with related to the tsunami hazard. It considers the physical, economic, social and cultural dimensions of community vulnerability. </a:t>
            </a:r>
          </a:p>
          <a:p>
            <a:r>
              <a:rPr lang="en-US" sz="1200" b="0" i="0" u="none" strike="noStrike" kern="1200" baseline="0" dirty="0">
                <a:solidFill>
                  <a:schemeClr val="tx1"/>
                </a:solidFill>
                <a:latin typeface="+mn-lt"/>
                <a:ea typeface="+mn-ea"/>
                <a:cs typeface="+mn-cs"/>
              </a:rPr>
              <a:t>The hazards should be documented and mapped for people or communities located along the identified coastline.  </a:t>
            </a:r>
            <a:endParaRPr lang="en-US" dirty="0"/>
          </a:p>
        </p:txBody>
      </p:sp>
      <p:sp>
        <p:nvSpPr>
          <p:cNvPr id="4" name="Slide Number Placeholder 3"/>
          <p:cNvSpPr>
            <a:spLocks noGrp="1"/>
          </p:cNvSpPr>
          <p:nvPr>
            <p:ph type="sldNum" sz="quarter" idx="10"/>
          </p:nvPr>
        </p:nvSpPr>
        <p:spPr/>
        <p:txBody>
          <a:bodyPr/>
          <a:lstStyle/>
          <a:p>
            <a:fld id="{B6A647DE-3CFF-4691-9B74-2179DA963963}" type="slidenum">
              <a:rPr lang="en-US" smtClean="0"/>
              <a:t>8</a:t>
            </a:fld>
            <a:endParaRPr lang="en-US"/>
          </a:p>
        </p:txBody>
      </p:sp>
    </p:spTree>
    <p:extLst>
      <p:ext uri="{BB962C8B-B14F-4D97-AF65-F5344CB8AC3E}">
        <p14:creationId xmlns:p14="http://schemas.microsoft.com/office/powerpoint/2010/main" val="268272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522A-E7A6-B23D-F628-3576EC93A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BC185-AC90-C3D1-F76B-516163878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03A23-EA37-4467-F130-0C4585288127}"/>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C6772E5-2F5C-1196-6A01-887DFDF30F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8AB3B-9489-4A8C-8FAB-ECF9AFA23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6347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522A-E7A6-B23D-F628-3576EC93A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BC185-AC90-C3D1-F76B-516163878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03A23-EA37-4467-F130-0C4585288127}"/>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C6772E5-2F5C-1196-6A01-887DFDF30F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8AB3B-9489-4A8C-8FAB-ECF9AFA23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69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647DE-3CFF-4691-9B74-2179DA963963}" type="slidenum">
              <a:rPr lang="en-US" smtClean="0"/>
              <a:t>16</a:t>
            </a:fld>
            <a:endParaRPr lang="en-US"/>
          </a:p>
        </p:txBody>
      </p:sp>
    </p:spTree>
    <p:extLst>
      <p:ext uri="{BB962C8B-B14F-4D97-AF65-F5344CB8AC3E}">
        <p14:creationId xmlns:p14="http://schemas.microsoft.com/office/powerpoint/2010/main" val="25179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7B792C-52D3-4832-BBF7-A7D32702FB4E}"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297391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792C-52D3-4832-BBF7-A7D32702FB4E}"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304978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792C-52D3-4832-BBF7-A7D32702FB4E}"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178701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792C-52D3-4832-BBF7-A7D32702FB4E}"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427559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B792C-52D3-4832-BBF7-A7D32702FB4E}"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420966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B792C-52D3-4832-BBF7-A7D32702FB4E}"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14982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B792C-52D3-4832-BBF7-A7D32702FB4E}"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284311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B792C-52D3-4832-BBF7-A7D32702FB4E}"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324688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B792C-52D3-4832-BBF7-A7D32702FB4E}"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150628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7B792C-52D3-4832-BBF7-A7D32702FB4E}"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50056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7B792C-52D3-4832-BBF7-A7D32702FB4E}"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2CEBF-34BC-4125-862B-50A4BFE9171D}" type="slidenum">
              <a:rPr lang="en-US" smtClean="0"/>
              <a:t>‹#›</a:t>
            </a:fld>
            <a:endParaRPr lang="en-US"/>
          </a:p>
        </p:txBody>
      </p:sp>
    </p:spTree>
    <p:extLst>
      <p:ext uri="{BB962C8B-B14F-4D97-AF65-F5344CB8AC3E}">
        <p14:creationId xmlns:p14="http://schemas.microsoft.com/office/powerpoint/2010/main" val="278269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B792C-52D3-4832-BBF7-A7D32702FB4E}"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2CEBF-34BC-4125-862B-50A4BFE9171D}" type="slidenum">
              <a:rPr lang="en-US" smtClean="0"/>
              <a:t>‹#›</a:t>
            </a:fld>
            <a:endParaRPr lang="en-US"/>
          </a:p>
        </p:txBody>
      </p:sp>
    </p:spTree>
    <p:extLst>
      <p:ext uri="{BB962C8B-B14F-4D97-AF65-F5344CB8AC3E}">
        <p14:creationId xmlns:p14="http://schemas.microsoft.com/office/powerpoint/2010/main" val="332576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8.png"/><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1EDDD1-6D34-4A58-BD0E-F6D6E4C1C66D}"/>
              </a:ext>
            </a:extLst>
          </p:cNvPr>
          <p:cNvSpPr/>
          <p:nvPr/>
        </p:nvSpPr>
        <p:spPr>
          <a:xfrm>
            <a:off x="0" y="2058832"/>
            <a:ext cx="12192000" cy="2327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1EDDD1-6D34-4A58-BD0E-F6D6E4C1C66D}"/>
              </a:ext>
            </a:extLst>
          </p:cNvPr>
          <p:cNvSpPr/>
          <p:nvPr/>
        </p:nvSpPr>
        <p:spPr>
          <a:xfrm>
            <a:off x="40696" y="6648450"/>
            <a:ext cx="12192000" cy="2404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6807D1A1-B565-47A8-A615-DBCA8F13F346}"/>
              </a:ext>
            </a:extLst>
          </p:cNvPr>
          <p:cNvSpPr>
            <a:spLocks noGrp="1"/>
          </p:cNvSpPr>
          <p:nvPr>
            <p:ph type="ctrTitle"/>
          </p:nvPr>
        </p:nvSpPr>
        <p:spPr>
          <a:xfrm>
            <a:off x="314324" y="2512739"/>
            <a:ext cx="11716075" cy="1551194"/>
          </a:xfrm>
        </p:spPr>
        <p:txBody>
          <a:bodyPr wrap="square" lIns="0" tIns="0" rIns="0" bIns="0" anchor="t">
            <a:spAutoFit/>
          </a:bodyPr>
          <a:lstStyle/>
          <a:p>
            <a:r>
              <a:rPr lang="en-US" sz="2800" b="1" dirty="0">
                <a:solidFill>
                  <a:schemeClr val="bg1"/>
                </a:solidFill>
                <a:latin typeface="Bitter"/>
              </a:rPr>
              <a:t>ISO 22328-3 </a:t>
            </a:r>
            <a:br>
              <a:rPr lang="en-US" sz="2800" b="1" dirty="0">
                <a:solidFill>
                  <a:schemeClr val="bg1"/>
                </a:solidFill>
                <a:latin typeface="Bitter"/>
              </a:rPr>
            </a:br>
            <a:r>
              <a:rPr lang="en-US" sz="2800" dirty="0">
                <a:solidFill>
                  <a:schemeClr val="bg1"/>
                </a:solidFill>
                <a:latin typeface="Bitter"/>
              </a:rPr>
              <a:t>Security and resilience –Emergency Management- Part 3 : </a:t>
            </a:r>
            <a:br>
              <a:rPr lang="en-US" sz="2800" dirty="0">
                <a:solidFill>
                  <a:schemeClr val="bg1"/>
                </a:solidFill>
                <a:latin typeface="Bitter"/>
              </a:rPr>
            </a:br>
            <a:r>
              <a:rPr lang="en-US" sz="2800" b="1" dirty="0">
                <a:solidFill>
                  <a:schemeClr val="bg1"/>
                </a:solidFill>
                <a:latin typeface="Bitter"/>
              </a:rPr>
              <a:t>Guidelines for the Implementation of a Community-Based Early Warning System for Tsunami</a:t>
            </a:r>
            <a:endParaRPr lang="en-US" sz="2800" b="1" dirty="0">
              <a:solidFill>
                <a:schemeClr val="bg1"/>
              </a:solidFill>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237960"/>
            <a:ext cx="1228745" cy="1128975"/>
          </a:xfrm>
          <a:prstGeom prst="rect">
            <a:avLst/>
          </a:prstGeom>
        </p:spPr>
      </p:pic>
      <p:sp>
        <p:nvSpPr>
          <p:cNvPr id="41" name="Title 1"/>
          <p:cNvSpPr txBox="1">
            <a:spLocks/>
          </p:cNvSpPr>
          <p:nvPr/>
        </p:nvSpPr>
        <p:spPr>
          <a:xfrm>
            <a:off x="669600" y="128591"/>
            <a:ext cx="11360800" cy="892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Bitter"/>
              <a:buNone/>
              <a:defRPr sz="6933" b="0" i="0" u="none" strike="noStrike" cap="none">
                <a:solidFill>
                  <a:schemeClr val="dk2"/>
                </a:solidFill>
                <a:latin typeface="Bitter"/>
                <a:ea typeface="Bitter"/>
                <a:cs typeface="Bitter"/>
                <a:sym typeface="Bitter"/>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r>
              <a:rPr lang="en-US" sz="2000" dirty="0">
                <a:solidFill>
                  <a:schemeClr val="tx1"/>
                </a:solidFill>
              </a:rPr>
              <a:t>ICG Meeting</a:t>
            </a:r>
          </a:p>
          <a:p>
            <a:r>
              <a:rPr lang="en-US" sz="2000" dirty="0">
                <a:solidFill>
                  <a:schemeClr val="tx1"/>
                </a:solidFill>
              </a:rPr>
              <a:t>Jakarta, 17-19 November 2024  </a:t>
            </a:r>
          </a:p>
        </p:txBody>
      </p:sp>
      <p:grpSp>
        <p:nvGrpSpPr>
          <p:cNvPr id="6" name="Group 10">
            <a:extLst>
              <a:ext uri="{FF2B5EF4-FFF2-40B4-BE49-F238E27FC236}">
                <a16:creationId xmlns:a16="http://schemas.microsoft.com/office/drawing/2014/main" id="{966E113E-1891-8F77-824B-7AF024F4C07D}"/>
              </a:ext>
            </a:extLst>
          </p:cNvPr>
          <p:cNvGrpSpPr/>
          <p:nvPr/>
        </p:nvGrpSpPr>
        <p:grpSpPr>
          <a:xfrm>
            <a:off x="10597243" y="76923"/>
            <a:ext cx="1219200" cy="1241943"/>
            <a:chOff x="0" y="0"/>
            <a:chExt cx="1219200" cy="1241943"/>
          </a:xfrm>
        </p:grpSpPr>
        <p:sp>
          <p:nvSpPr>
            <p:cNvPr id="7" name="Rectangle 6">
              <a:extLst>
                <a:ext uri="{FF2B5EF4-FFF2-40B4-BE49-F238E27FC236}">
                  <a16:creationId xmlns:a16="http://schemas.microsoft.com/office/drawing/2014/main" id="{69DD2123-B506-3F6D-2215-AE4D30390462}"/>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8" name="Picture 3">
              <a:extLst>
                <a:ext uri="{FF2B5EF4-FFF2-40B4-BE49-F238E27FC236}">
                  <a16:creationId xmlns:a16="http://schemas.microsoft.com/office/drawing/2014/main" id="{F6A1F2BF-4C97-8478-9839-8FF8E052CE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6096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EDDD1-6D34-4A58-BD0E-F6D6E4C1C66D}"/>
              </a:ext>
            </a:extLst>
          </p:cNvPr>
          <p:cNvSpPr/>
          <p:nvPr/>
        </p:nvSpPr>
        <p:spPr>
          <a:xfrm>
            <a:off x="1123789" y="136842"/>
            <a:ext cx="9963311" cy="75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title"/>
          </p:nvPr>
        </p:nvSpPr>
        <p:spPr>
          <a:xfrm>
            <a:off x="1221509" y="246212"/>
            <a:ext cx="10453670" cy="828296"/>
          </a:xfrm>
        </p:spPr>
        <p:txBody>
          <a:bodyPr>
            <a:noAutofit/>
          </a:bodyPr>
          <a:lstStyle/>
          <a:p>
            <a:pPr algn="ctr"/>
            <a:r>
              <a:rPr lang="en-US" sz="2800" b="1" dirty="0">
                <a:solidFill>
                  <a:prstClr val="white"/>
                </a:solidFill>
                <a:latin typeface="Arial" panose="020B0604020202020204" pitchFamily="34" charset="0"/>
                <a:cs typeface="Arial" panose="020B0604020202020204" pitchFamily="34" charset="0"/>
              </a:rPr>
              <a:t>Components of ISO</a:t>
            </a:r>
            <a:br>
              <a:rPr lang="ko-KR" altLang="en-US" sz="2800" b="1" dirty="0">
                <a:latin typeface="Arial" panose="020B0604020202020204" pitchFamily="34" charset="0"/>
                <a:cs typeface="Arial" panose="020B0604020202020204" pitchFamily="34" charset="0"/>
              </a:rPr>
            </a:b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4" y="92195"/>
            <a:ext cx="755073" cy="693764"/>
          </a:xfrm>
          <a:prstGeom prst="rect">
            <a:avLst/>
          </a:prstGeom>
        </p:spPr>
      </p:pic>
      <p:sp>
        <p:nvSpPr>
          <p:cNvPr id="14" name="Rectangle 13">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16" name="Oval 15">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a:stretch>
            <a:fillRect/>
          </a:stretch>
        </p:blipFill>
        <p:spPr>
          <a:xfrm>
            <a:off x="545810" y="1801681"/>
            <a:ext cx="11227090" cy="3053768"/>
          </a:xfrm>
          <a:prstGeom prst="rect">
            <a:avLst/>
          </a:prstGeom>
        </p:spPr>
      </p:pic>
      <p:grpSp>
        <p:nvGrpSpPr>
          <p:cNvPr id="12" name="Group 10">
            <a:extLst>
              <a:ext uri="{FF2B5EF4-FFF2-40B4-BE49-F238E27FC236}">
                <a16:creationId xmlns:a16="http://schemas.microsoft.com/office/drawing/2014/main" id="{FD6D15FF-E552-BC8C-6933-65F964AD2F94}"/>
              </a:ext>
            </a:extLst>
          </p:cNvPr>
          <p:cNvGrpSpPr/>
          <p:nvPr/>
        </p:nvGrpSpPr>
        <p:grpSpPr>
          <a:xfrm>
            <a:off x="11080027" y="133666"/>
            <a:ext cx="951599" cy="996714"/>
            <a:chOff x="0" y="0"/>
            <a:chExt cx="1219200" cy="1241943"/>
          </a:xfrm>
        </p:grpSpPr>
        <p:sp>
          <p:nvSpPr>
            <p:cNvPr id="13" name="Rectangle 12">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9"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 name="Rectangle 19"/>
          <p:cNvSpPr/>
          <p:nvPr/>
        </p:nvSpPr>
        <p:spPr>
          <a:xfrm>
            <a:off x="456911" y="1794287"/>
            <a:ext cx="11218268" cy="3061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81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EDDD1-6D34-4A58-BD0E-F6D6E4C1C66D}"/>
              </a:ext>
            </a:extLst>
          </p:cNvPr>
          <p:cNvSpPr/>
          <p:nvPr/>
        </p:nvSpPr>
        <p:spPr>
          <a:xfrm>
            <a:off x="1123789" y="163887"/>
            <a:ext cx="10052211" cy="6491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title"/>
          </p:nvPr>
        </p:nvSpPr>
        <p:spPr>
          <a:xfrm>
            <a:off x="1221509" y="246212"/>
            <a:ext cx="10453670" cy="828296"/>
          </a:xfrm>
        </p:spPr>
        <p:txBody>
          <a:bodyPr>
            <a:noAutofit/>
          </a:bodyPr>
          <a:lstStyle/>
          <a:p>
            <a:pPr algn="ctr"/>
            <a:r>
              <a:rPr lang="en-US" sz="2800" b="1" dirty="0">
                <a:solidFill>
                  <a:schemeClr val="bg1"/>
                </a:solidFill>
                <a:latin typeface="Arial" panose="020B0604020202020204" pitchFamily="34" charset="0"/>
                <a:cs typeface="Arial" panose="020B0604020202020204" pitchFamily="34" charset="0"/>
              </a:rPr>
              <a:t>Implementation Plan</a:t>
            </a:r>
            <a:br>
              <a:rPr lang="ko-KR" altLang="en-US" sz="2800" b="1" dirty="0">
                <a:latin typeface="Arial" panose="020B0604020202020204" pitchFamily="34" charset="0"/>
                <a:cs typeface="Arial" panose="020B0604020202020204" pitchFamily="34" charset="0"/>
              </a:rPr>
            </a:b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4" y="92195"/>
            <a:ext cx="755073" cy="693764"/>
          </a:xfrm>
          <a:prstGeom prst="rect">
            <a:avLst/>
          </a:prstGeom>
        </p:spPr>
      </p:pic>
      <p:sp>
        <p:nvSpPr>
          <p:cNvPr id="14" name="Rectangle 13">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16" name="Oval 15">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D9EB029-8F8A-5AE6-3678-E34252E61CDD}"/>
              </a:ext>
            </a:extLst>
          </p:cNvPr>
          <p:cNvPicPr>
            <a:picLocks noChangeAspect="1"/>
          </p:cNvPicPr>
          <p:nvPr/>
        </p:nvPicPr>
        <p:blipFill>
          <a:blip r:embed="rId3"/>
          <a:stretch>
            <a:fillRect/>
          </a:stretch>
        </p:blipFill>
        <p:spPr>
          <a:xfrm>
            <a:off x="168274" y="1021440"/>
            <a:ext cx="11150330" cy="5301566"/>
          </a:xfrm>
          <a:prstGeom prst="rect">
            <a:avLst/>
          </a:prstGeom>
        </p:spPr>
      </p:pic>
      <p:sp>
        <p:nvSpPr>
          <p:cNvPr id="12" name="TextBox 11">
            <a:extLst>
              <a:ext uri="{FF2B5EF4-FFF2-40B4-BE49-F238E27FC236}">
                <a16:creationId xmlns:a16="http://schemas.microsoft.com/office/drawing/2014/main" id="{6F29A35F-B7C9-441E-AEFA-3AA2A5F00B30}"/>
              </a:ext>
            </a:extLst>
          </p:cNvPr>
          <p:cNvSpPr txBox="1"/>
          <p:nvPr/>
        </p:nvSpPr>
        <p:spPr>
          <a:xfrm>
            <a:off x="7724527" y="1096342"/>
            <a:ext cx="395065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Arial Narrow" panose="020B0606020202030204" pitchFamily="34" charset="0"/>
              </a:rPr>
              <a:t>ISO targets:</a:t>
            </a:r>
          </a:p>
          <a:p>
            <a:pPr marL="342900" indent="-342900">
              <a:buFont typeface="+mj-lt"/>
              <a:buAutoNum type="arabicPeriod"/>
            </a:pPr>
            <a:r>
              <a:rPr lang="en-US" b="1" dirty="0">
                <a:solidFill>
                  <a:srgbClr val="FF0000"/>
                </a:solidFill>
                <a:latin typeface="Arial Narrow" panose="020B0606020202030204" pitchFamily="34" charset="0"/>
              </a:rPr>
              <a:t>5,732 tsunami-risk </a:t>
            </a:r>
            <a:r>
              <a:rPr lang="en-US" dirty="0">
                <a:latin typeface="Arial Narrow" panose="020B0606020202030204" pitchFamily="34" charset="0"/>
              </a:rPr>
              <a:t>villages/ communities  across Indonesia;</a:t>
            </a:r>
          </a:p>
          <a:p>
            <a:pPr marL="342900" indent="-342900">
              <a:buFont typeface="+mj-lt"/>
              <a:buAutoNum type="arabicPeriod"/>
            </a:pPr>
            <a:r>
              <a:rPr lang="en-US" b="1" dirty="0">
                <a:solidFill>
                  <a:srgbClr val="FF0000"/>
                </a:solidFill>
                <a:latin typeface="Arial Narrow" panose="020B0606020202030204" pitchFamily="34" charset="0"/>
              </a:rPr>
              <a:t>35 commercial airports </a:t>
            </a:r>
            <a:r>
              <a:rPr lang="en-US" dirty="0">
                <a:latin typeface="Arial Narrow" panose="020B0606020202030204" pitchFamily="34" charset="0"/>
              </a:rPr>
              <a:t>(National and International).</a:t>
            </a:r>
          </a:p>
          <a:p>
            <a:pPr marL="342900" indent="-342900">
              <a:buFont typeface="+mj-lt"/>
              <a:buAutoNum type="arabicPeriod"/>
            </a:pPr>
            <a:r>
              <a:rPr lang="en-US" b="1" dirty="0">
                <a:solidFill>
                  <a:srgbClr val="FF0000"/>
                </a:solidFill>
                <a:latin typeface="Arial Narrow" panose="020B0606020202030204" pitchFamily="34" charset="0"/>
              </a:rPr>
              <a:t>111 commercial seaports.</a:t>
            </a:r>
          </a:p>
        </p:txBody>
      </p:sp>
      <p:grpSp>
        <p:nvGrpSpPr>
          <p:cNvPr id="13" name="Group 10">
            <a:extLst>
              <a:ext uri="{FF2B5EF4-FFF2-40B4-BE49-F238E27FC236}">
                <a16:creationId xmlns:a16="http://schemas.microsoft.com/office/drawing/2014/main" id="{FD6D15FF-E552-BC8C-6933-65F964AD2F94}"/>
              </a:ext>
            </a:extLst>
          </p:cNvPr>
          <p:cNvGrpSpPr/>
          <p:nvPr/>
        </p:nvGrpSpPr>
        <p:grpSpPr>
          <a:xfrm>
            <a:off x="11176000" y="133666"/>
            <a:ext cx="855626" cy="844234"/>
            <a:chOff x="0" y="0"/>
            <a:chExt cx="1219200" cy="1241943"/>
          </a:xfrm>
        </p:grpSpPr>
        <p:sp>
          <p:nvSpPr>
            <p:cNvPr id="19" name="Rectangle 18">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20"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91085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863E6-21BE-2052-14A4-B83ACDBDCCDB}"/>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83C0185E-C132-DF98-4AE1-3849B716D3C7}"/>
              </a:ext>
            </a:extLst>
          </p:cNvPr>
          <p:cNvPicPr>
            <a:picLocks noChangeAspect="1"/>
          </p:cNvPicPr>
          <p:nvPr/>
        </p:nvPicPr>
        <p:blipFill>
          <a:blip r:embed="rId3"/>
          <a:stretch>
            <a:fillRect/>
          </a:stretch>
        </p:blipFill>
        <p:spPr>
          <a:xfrm>
            <a:off x="874851" y="1355806"/>
            <a:ext cx="10364650" cy="5157192"/>
          </a:xfrm>
          <a:prstGeom prst="rect">
            <a:avLst/>
          </a:prstGeom>
        </p:spPr>
      </p:pic>
      <p:sp>
        <p:nvSpPr>
          <p:cNvPr id="14" name="TextBox 13">
            <a:extLst>
              <a:ext uri="{FF2B5EF4-FFF2-40B4-BE49-F238E27FC236}">
                <a16:creationId xmlns:a16="http://schemas.microsoft.com/office/drawing/2014/main" id="{BC630F06-AB06-C5D0-A7DC-1CE7A2ECDA65}"/>
              </a:ext>
            </a:extLst>
          </p:cNvPr>
          <p:cNvSpPr txBox="1"/>
          <p:nvPr/>
        </p:nvSpPr>
        <p:spPr>
          <a:xfrm>
            <a:off x="1463634" y="5861356"/>
            <a:ext cx="5637557"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10 Communities across 10 Regencies</a:t>
            </a:r>
            <a:endParaRPr lang="en-US"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234A98-B6D8-7A4E-7F10-608F775D0809}"/>
              </a:ext>
            </a:extLst>
          </p:cNvPr>
          <p:cNvSpPr txBox="1"/>
          <p:nvPr/>
        </p:nvSpPr>
        <p:spPr>
          <a:xfrm>
            <a:off x="1463634" y="5140287"/>
            <a:ext cx="5637557"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3 Airports, 1 Seaports, 1 Industry</a:t>
            </a: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AECF240-2EC0-97FB-0B3E-2EDEBE07458E}"/>
              </a:ext>
            </a:extLst>
          </p:cNvPr>
          <p:cNvSpPr txBox="1"/>
          <p:nvPr/>
        </p:nvSpPr>
        <p:spPr>
          <a:xfrm>
            <a:off x="6721494" y="4984193"/>
            <a:ext cx="489770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dirty="0">
                <a:solidFill>
                  <a:schemeClr val="tx1"/>
                </a:solidFill>
                <a:latin typeface="Arial Narrow" panose="020B0606020202030204" pitchFamily="34" charset="0"/>
              </a:rPr>
              <a:t>ISO implementation starts in </a:t>
            </a:r>
            <a:r>
              <a:rPr lang="en-US" b="1" dirty="0">
                <a:solidFill>
                  <a:schemeClr val="tx1"/>
                </a:solidFill>
                <a:latin typeface="Arial Narrow" panose="020B0606020202030204" pitchFamily="34" charset="0"/>
              </a:rPr>
              <a:t>10 communities and 5 critical infrastructure</a:t>
            </a:r>
            <a:r>
              <a:rPr lang="en-US" dirty="0">
                <a:solidFill>
                  <a:schemeClr val="tx1"/>
                </a:solidFill>
                <a:latin typeface="Arial Narrow" panose="020B0606020202030204" pitchFamily="34" charset="0"/>
              </a:rPr>
              <a:t> (Airport ,Seaport, Industrial area);</a:t>
            </a:r>
          </a:p>
          <a:p>
            <a:pPr marL="285750" indent="-285750">
              <a:buFont typeface="Arial" panose="020B0604020202020204" pitchFamily="34" charset="0"/>
              <a:buChar char="•"/>
            </a:pPr>
            <a:r>
              <a:rPr lang="en-US" dirty="0">
                <a:solidFill>
                  <a:schemeClr val="tx1"/>
                </a:solidFill>
                <a:latin typeface="Arial Narrow" panose="020B0606020202030204" pitchFamily="34" charset="0"/>
              </a:rPr>
              <a:t>Implementation is done through BMKG </a:t>
            </a:r>
            <a:r>
              <a:rPr lang="en-US" b="1" dirty="0">
                <a:solidFill>
                  <a:schemeClr val="tx1"/>
                </a:solidFill>
                <a:latin typeface="Arial Narrow" panose="020B0606020202030204" pitchFamily="34" charset="0"/>
              </a:rPr>
              <a:t>Earthquake and Tsunami Field School </a:t>
            </a:r>
            <a:r>
              <a:rPr lang="en-US" dirty="0">
                <a:solidFill>
                  <a:schemeClr val="tx1"/>
                </a:solidFill>
                <a:latin typeface="Arial Narrow" panose="020B0606020202030204" pitchFamily="34" charset="0"/>
              </a:rPr>
              <a:t>and other outreach activities.</a:t>
            </a:r>
          </a:p>
        </p:txBody>
      </p:sp>
      <p:sp>
        <p:nvSpPr>
          <p:cNvPr id="11" name="Rectangle 10">
            <a:extLst>
              <a:ext uri="{FF2B5EF4-FFF2-40B4-BE49-F238E27FC236}">
                <a16:creationId xmlns:a16="http://schemas.microsoft.com/office/drawing/2014/main" id="{D21EDDD1-6D34-4A58-BD0E-F6D6E4C1C66D}"/>
              </a:ext>
            </a:extLst>
          </p:cNvPr>
          <p:cNvSpPr/>
          <p:nvPr/>
        </p:nvSpPr>
        <p:spPr>
          <a:xfrm>
            <a:off x="1295401" y="113863"/>
            <a:ext cx="9715499" cy="82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latin typeface="Arial" panose="020B0604020202020204" pitchFamily="34" charset="0"/>
                <a:cs typeface="Arial" panose="020B0604020202020204" pitchFamily="34" charset="0"/>
              </a:rPr>
              <a:t>Implementation Plan</a:t>
            </a:r>
            <a:endParaRPr lang="en-US">
              <a:solidFill>
                <a:schemeClr val="bg1"/>
              </a:solidFill>
            </a:endParaRPr>
          </a:p>
        </p:txBody>
      </p:sp>
      <p:grpSp>
        <p:nvGrpSpPr>
          <p:cNvPr id="17" name="Group 10">
            <a:extLst>
              <a:ext uri="{FF2B5EF4-FFF2-40B4-BE49-F238E27FC236}">
                <a16:creationId xmlns:a16="http://schemas.microsoft.com/office/drawing/2014/main" id="{FD6D15FF-E552-BC8C-6933-65F964AD2F94}"/>
              </a:ext>
            </a:extLst>
          </p:cNvPr>
          <p:cNvGrpSpPr/>
          <p:nvPr/>
        </p:nvGrpSpPr>
        <p:grpSpPr>
          <a:xfrm>
            <a:off x="11191386" y="113863"/>
            <a:ext cx="855626" cy="844234"/>
            <a:chOff x="0" y="0"/>
            <a:chExt cx="1219200" cy="1241943"/>
          </a:xfrm>
        </p:grpSpPr>
        <p:sp>
          <p:nvSpPr>
            <p:cNvPr id="19" name="Rectangle 18">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20"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238" y="113863"/>
            <a:ext cx="918840" cy="844234"/>
          </a:xfrm>
          <a:prstGeom prst="rect">
            <a:avLst/>
          </a:prstGeom>
        </p:spPr>
      </p:pic>
    </p:spTree>
    <p:extLst>
      <p:ext uri="{BB962C8B-B14F-4D97-AF65-F5344CB8AC3E}">
        <p14:creationId xmlns:p14="http://schemas.microsoft.com/office/powerpoint/2010/main" val="129294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863E6-21BE-2052-14A4-B83ACDBDCCD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21EDDD1-6D34-4A58-BD0E-F6D6E4C1C66D}"/>
              </a:ext>
            </a:extLst>
          </p:cNvPr>
          <p:cNvSpPr/>
          <p:nvPr/>
        </p:nvSpPr>
        <p:spPr>
          <a:xfrm>
            <a:off x="1295401" y="113863"/>
            <a:ext cx="9715499" cy="82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latin typeface="Arial" panose="020B0604020202020204" pitchFamily="34" charset="0"/>
                <a:cs typeface="Arial" panose="020B0604020202020204" pitchFamily="34" charset="0"/>
              </a:rPr>
              <a:t>Implementation Plan</a:t>
            </a:r>
            <a:endParaRPr lang="en-US">
              <a:solidFill>
                <a:schemeClr val="bg1"/>
              </a:solidFill>
            </a:endParaRPr>
          </a:p>
        </p:txBody>
      </p:sp>
      <p:grpSp>
        <p:nvGrpSpPr>
          <p:cNvPr id="17" name="Group 10">
            <a:extLst>
              <a:ext uri="{FF2B5EF4-FFF2-40B4-BE49-F238E27FC236}">
                <a16:creationId xmlns:a16="http://schemas.microsoft.com/office/drawing/2014/main" id="{FD6D15FF-E552-BC8C-6933-65F964AD2F94}"/>
              </a:ext>
            </a:extLst>
          </p:cNvPr>
          <p:cNvGrpSpPr/>
          <p:nvPr/>
        </p:nvGrpSpPr>
        <p:grpSpPr>
          <a:xfrm>
            <a:off x="11191386" y="113863"/>
            <a:ext cx="855626" cy="844234"/>
            <a:chOff x="0" y="0"/>
            <a:chExt cx="1219200" cy="1241943"/>
          </a:xfrm>
        </p:grpSpPr>
        <p:sp>
          <p:nvSpPr>
            <p:cNvPr id="19" name="Rectangle 18">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20"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38" y="113863"/>
            <a:ext cx="918840" cy="844234"/>
          </a:xfrm>
          <a:prstGeom prst="rect">
            <a:avLst/>
          </a:prstGeom>
        </p:spPr>
      </p:pic>
      <p:sp>
        <p:nvSpPr>
          <p:cNvPr id="23" name="TextBox 22">
            <a:extLst>
              <a:ext uri="{FF2B5EF4-FFF2-40B4-BE49-F238E27FC236}">
                <a16:creationId xmlns:a16="http://schemas.microsoft.com/office/drawing/2014/main" id="{9E2D2A0F-1768-DAAA-EAA1-381A5B71DC70}"/>
              </a:ext>
            </a:extLst>
          </p:cNvPr>
          <p:cNvSpPr txBox="1"/>
          <p:nvPr/>
        </p:nvSpPr>
        <p:spPr>
          <a:xfrm>
            <a:off x="1542476" y="2615569"/>
            <a:ext cx="3345774" cy="907941"/>
          </a:xfrm>
          <a:prstGeom prst="rect">
            <a:avLst/>
          </a:prstGeom>
          <a:noFill/>
        </p:spPr>
        <p:txBody>
          <a:bodyPr wrap="square" rtlCol="0">
            <a:spAutoFit/>
          </a:bodyPr>
          <a:lstStyle/>
          <a:p>
            <a:r>
              <a:rPr lang="en-US" sz="1400" b="1" dirty="0"/>
              <a:t>Fig 1: </a:t>
            </a:r>
            <a:r>
              <a:rPr lang="en-US" sz="1400" dirty="0"/>
              <a:t>Earthquake &amp; Tsunami Emergency response plan drills in I Gusti Ngurah Rai Airport, Bali.</a:t>
            </a:r>
          </a:p>
          <a:p>
            <a:endParaRPr lang="en-US" sz="1100" dirty="0"/>
          </a:p>
        </p:txBody>
      </p:sp>
      <p:pic>
        <p:nvPicPr>
          <p:cNvPr id="24" name="Picture 23">
            <a:extLst>
              <a:ext uri="{FF2B5EF4-FFF2-40B4-BE49-F238E27FC236}">
                <a16:creationId xmlns:a16="http://schemas.microsoft.com/office/drawing/2014/main" id="{09EF9265-A187-263C-A37C-F5D3743FD494}"/>
              </a:ext>
            </a:extLst>
          </p:cNvPr>
          <p:cNvPicPr>
            <a:picLocks noChangeAspect="1"/>
          </p:cNvPicPr>
          <p:nvPr/>
        </p:nvPicPr>
        <p:blipFill>
          <a:blip r:embed="rId5"/>
          <a:stretch>
            <a:fillRect/>
          </a:stretch>
        </p:blipFill>
        <p:spPr>
          <a:xfrm>
            <a:off x="1542476" y="1148170"/>
            <a:ext cx="3010789" cy="1443441"/>
          </a:xfrm>
          <a:prstGeom prst="rect">
            <a:avLst/>
          </a:prstGeom>
        </p:spPr>
      </p:pic>
      <p:sp>
        <p:nvSpPr>
          <p:cNvPr id="25" name="TextBox 24">
            <a:extLst>
              <a:ext uri="{FF2B5EF4-FFF2-40B4-BE49-F238E27FC236}">
                <a16:creationId xmlns:a16="http://schemas.microsoft.com/office/drawing/2014/main" id="{B5347E24-BA1B-3D1A-4E8E-DFE7A5FC62D5}"/>
              </a:ext>
            </a:extLst>
          </p:cNvPr>
          <p:cNvSpPr txBox="1"/>
          <p:nvPr/>
        </p:nvSpPr>
        <p:spPr>
          <a:xfrm>
            <a:off x="4819167" y="2605118"/>
            <a:ext cx="3345774" cy="907941"/>
          </a:xfrm>
          <a:prstGeom prst="rect">
            <a:avLst/>
          </a:prstGeom>
          <a:noFill/>
        </p:spPr>
        <p:txBody>
          <a:bodyPr wrap="square" rtlCol="0">
            <a:spAutoFit/>
          </a:bodyPr>
          <a:lstStyle/>
          <a:p>
            <a:r>
              <a:rPr lang="en-US" sz="1400" b="1" dirty="0"/>
              <a:t>Fig 2: </a:t>
            </a:r>
            <a:r>
              <a:rPr lang="en-US" sz="1400" dirty="0"/>
              <a:t>Establishing and capacity building for local disaster preparedness team in a community.</a:t>
            </a:r>
          </a:p>
          <a:p>
            <a:endParaRPr lang="en-US" sz="1100" dirty="0"/>
          </a:p>
        </p:txBody>
      </p:sp>
      <p:pic>
        <p:nvPicPr>
          <p:cNvPr id="26" name="Picture 25">
            <a:extLst>
              <a:ext uri="{FF2B5EF4-FFF2-40B4-BE49-F238E27FC236}">
                <a16:creationId xmlns:a16="http://schemas.microsoft.com/office/drawing/2014/main" id="{FF353A73-A430-6ED4-06AC-C71BAC230168}"/>
              </a:ext>
            </a:extLst>
          </p:cNvPr>
          <p:cNvPicPr>
            <a:picLocks noChangeAspect="1"/>
          </p:cNvPicPr>
          <p:nvPr/>
        </p:nvPicPr>
        <p:blipFill>
          <a:blip r:embed="rId6"/>
          <a:stretch>
            <a:fillRect/>
          </a:stretch>
        </p:blipFill>
        <p:spPr>
          <a:xfrm>
            <a:off x="8000111" y="1154925"/>
            <a:ext cx="3010789" cy="1443439"/>
          </a:xfrm>
          <a:prstGeom prst="rect">
            <a:avLst/>
          </a:prstGeom>
        </p:spPr>
      </p:pic>
      <p:sp>
        <p:nvSpPr>
          <p:cNvPr id="27" name="TextBox 26">
            <a:extLst>
              <a:ext uri="{FF2B5EF4-FFF2-40B4-BE49-F238E27FC236}">
                <a16:creationId xmlns:a16="http://schemas.microsoft.com/office/drawing/2014/main" id="{5E891814-B00B-B44A-3479-8B8B976D2097}"/>
              </a:ext>
            </a:extLst>
          </p:cNvPr>
          <p:cNvSpPr txBox="1"/>
          <p:nvPr/>
        </p:nvSpPr>
        <p:spPr>
          <a:xfrm>
            <a:off x="7974891" y="2618626"/>
            <a:ext cx="3036009" cy="692497"/>
          </a:xfrm>
          <a:prstGeom prst="rect">
            <a:avLst/>
          </a:prstGeom>
          <a:noFill/>
        </p:spPr>
        <p:txBody>
          <a:bodyPr wrap="square" rtlCol="0">
            <a:spAutoFit/>
          </a:bodyPr>
          <a:lstStyle/>
          <a:p>
            <a:r>
              <a:rPr lang="en-US" sz="1400" b="1" dirty="0"/>
              <a:t>Fig 3: </a:t>
            </a:r>
            <a:r>
              <a:rPr lang="en-US" sz="1400" dirty="0"/>
              <a:t>Earthquake&amp; Tsunami evacuation drills in Cilegon Industrial Area, Banten.</a:t>
            </a:r>
          </a:p>
          <a:p>
            <a:endParaRPr lang="en-US" sz="1100" dirty="0"/>
          </a:p>
        </p:txBody>
      </p:sp>
      <p:pic>
        <p:nvPicPr>
          <p:cNvPr id="28" name="Picture 27">
            <a:extLst>
              <a:ext uri="{FF2B5EF4-FFF2-40B4-BE49-F238E27FC236}">
                <a16:creationId xmlns:a16="http://schemas.microsoft.com/office/drawing/2014/main" id="{25A061FD-64B8-603C-0FA7-4C779E74B417}"/>
              </a:ext>
            </a:extLst>
          </p:cNvPr>
          <p:cNvPicPr>
            <a:picLocks noChangeAspect="1"/>
          </p:cNvPicPr>
          <p:nvPr/>
        </p:nvPicPr>
        <p:blipFill>
          <a:blip r:embed="rId7"/>
          <a:stretch>
            <a:fillRect/>
          </a:stretch>
        </p:blipFill>
        <p:spPr>
          <a:xfrm>
            <a:off x="1542476" y="3567728"/>
            <a:ext cx="3010789" cy="2224187"/>
          </a:xfrm>
          <a:prstGeom prst="rect">
            <a:avLst/>
          </a:prstGeom>
        </p:spPr>
      </p:pic>
      <p:sp>
        <p:nvSpPr>
          <p:cNvPr id="29" name="TextBox 28">
            <a:extLst>
              <a:ext uri="{FF2B5EF4-FFF2-40B4-BE49-F238E27FC236}">
                <a16:creationId xmlns:a16="http://schemas.microsoft.com/office/drawing/2014/main" id="{0C5F00F8-29DC-09BA-C795-854D476D0052}"/>
              </a:ext>
            </a:extLst>
          </p:cNvPr>
          <p:cNvSpPr txBox="1"/>
          <p:nvPr/>
        </p:nvSpPr>
        <p:spPr>
          <a:xfrm>
            <a:off x="1542475" y="5817521"/>
            <a:ext cx="3010789" cy="907941"/>
          </a:xfrm>
          <a:prstGeom prst="rect">
            <a:avLst/>
          </a:prstGeom>
          <a:noFill/>
        </p:spPr>
        <p:txBody>
          <a:bodyPr wrap="square" rtlCol="0">
            <a:spAutoFit/>
          </a:bodyPr>
          <a:lstStyle/>
          <a:p>
            <a:r>
              <a:rPr lang="en-US" sz="1400" b="1" dirty="0"/>
              <a:t>Fig 4: </a:t>
            </a:r>
            <a:r>
              <a:rPr lang="en-US" sz="1400" dirty="0"/>
              <a:t>Tsunami hazard assessment and evacuation route planning in Central Java.</a:t>
            </a:r>
          </a:p>
          <a:p>
            <a:endParaRPr lang="en-US" sz="1100" dirty="0"/>
          </a:p>
        </p:txBody>
      </p:sp>
      <p:pic>
        <p:nvPicPr>
          <p:cNvPr id="30" name="Picture 29">
            <a:extLst>
              <a:ext uri="{FF2B5EF4-FFF2-40B4-BE49-F238E27FC236}">
                <a16:creationId xmlns:a16="http://schemas.microsoft.com/office/drawing/2014/main" id="{71A92EEC-FB5D-5654-2C0C-41B2519D4534}"/>
              </a:ext>
            </a:extLst>
          </p:cNvPr>
          <p:cNvPicPr>
            <a:picLocks noChangeAspect="1"/>
          </p:cNvPicPr>
          <p:nvPr/>
        </p:nvPicPr>
        <p:blipFill>
          <a:blip r:embed="rId8"/>
          <a:stretch>
            <a:fillRect/>
          </a:stretch>
        </p:blipFill>
        <p:spPr>
          <a:xfrm>
            <a:off x="4710631" y="3526567"/>
            <a:ext cx="3122502" cy="2213571"/>
          </a:xfrm>
          <a:prstGeom prst="rect">
            <a:avLst/>
          </a:prstGeom>
        </p:spPr>
      </p:pic>
      <p:sp>
        <p:nvSpPr>
          <p:cNvPr id="31" name="TextBox 30">
            <a:extLst>
              <a:ext uri="{FF2B5EF4-FFF2-40B4-BE49-F238E27FC236}">
                <a16:creationId xmlns:a16="http://schemas.microsoft.com/office/drawing/2014/main" id="{DBB2790F-6576-4522-ECBA-281316665731}"/>
              </a:ext>
            </a:extLst>
          </p:cNvPr>
          <p:cNvSpPr txBox="1"/>
          <p:nvPr/>
        </p:nvSpPr>
        <p:spPr>
          <a:xfrm>
            <a:off x="4710631" y="5825998"/>
            <a:ext cx="3010789" cy="907941"/>
          </a:xfrm>
          <a:prstGeom prst="rect">
            <a:avLst/>
          </a:prstGeom>
          <a:noFill/>
        </p:spPr>
        <p:txBody>
          <a:bodyPr wrap="square" rtlCol="0">
            <a:spAutoFit/>
          </a:bodyPr>
          <a:lstStyle/>
          <a:p>
            <a:r>
              <a:rPr lang="en-US" sz="1400" b="1" dirty="0"/>
              <a:t>Fig 5: </a:t>
            </a:r>
            <a:r>
              <a:rPr lang="en-US" sz="1400" dirty="0"/>
              <a:t>Alert receiver and dissemination system implemented in local community.</a:t>
            </a:r>
          </a:p>
          <a:p>
            <a:endParaRPr lang="en-US" sz="1100" dirty="0"/>
          </a:p>
        </p:txBody>
      </p:sp>
      <p:pic>
        <p:nvPicPr>
          <p:cNvPr id="32" name="Picture 31">
            <a:extLst>
              <a:ext uri="{FF2B5EF4-FFF2-40B4-BE49-F238E27FC236}">
                <a16:creationId xmlns:a16="http://schemas.microsoft.com/office/drawing/2014/main" id="{AB6AA479-8354-9130-E861-D978CBA22E2D}"/>
              </a:ext>
            </a:extLst>
          </p:cNvPr>
          <p:cNvPicPr>
            <a:picLocks noChangeAspect="1"/>
          </p:cNvPicPr>
          <p:nvPr/>
        </p:nvPicPr>
        <p:blipFill>
          <a:blip r:embed="rId9"/>
          <a:stretch>
            <a:fillRect/>
          </a:stretch>
        </p:blipFill>
        <p:spPr>
          <a:xfrm>
            <a:off x="8000111" y="3567728"/>
            <a:ext cx="3001177" cy="2172410"/>
          </a:xfrm>
          <a:prstGeom prst="rect">
            <a:avLst/>
          </a:prstGeom>
        </p:spPr>
      </p:pic>
      <p:sp>
        <p:nvSpPr>
          <p:cNvPr id="33" name="TextBox 32">
            <a:extLst>
              <a:ext uri="{FF2B5EF4-FFF2-40B4-BE49-F238E27FC236}">
                <a16:creationId xmlns:a16="http://schemas.microsoft.com/office/drawing/2014/main" id="{01DD1956-7E8D-1736-2F72-863E5DDFE634}"/>
              </a:ext>
            </a:extLst>
          </p:cNvPr>
          <p:cNvSpPr txBox="1"/>
          <p:nvPr/>
        </p:nvSpPr>
        <p:spPr>
          <a:xfrm>
            <a:off x="7974891" y="5817520"/>
            <a:ext cx="3010789" cy="907941"/>
          </a:xfrm>
          <a:prstGeom prst="rect">
            <a:avLst/>
          </a:prstGeom>
          <a:noFill/>
        </p:spPr>
        <p:txBody>
          <a:bodyPr wrap="square" rtlCol="0">
            <a:spAutoFit/>
          </a:bodyPr>
          <a:lstStyle/>
          <a:p>
            <a:r>
              <a:rPr lang="en-US" sz="1400" b="1" dirty="0"/>
              <a:t>Fig 6: </a:t>
            </a:r>
            <a:r>
              <a:rPr lang="en-US" sz="1400" dirty="0"/>
              <a:t>Dissemination and communication of knowledge for every member of communities.</a:t>
            </a:r>
          </a:p>
          <a:p>
            <a:endParaRPr lang="en-US" sz="1100" dirty="0"/>
          </a:p>
        </p:txBody>
      </p:sp>
      <p:pic>
        <p:nvPicPr>
          <p:cNvPr id="34" name="Picture 33">
            <a:extLst>
              <a:ext uri="{FF2B5EF4-FFF2-40B4-BE49-F238E27FC236}">
                <a16:creationId xmlns:a16="http://schemas.microsoft.com/office/drawing/2014/main" id="{A1A8621A-C2A6-3709-D92B-E1759445C4B0}"/>
              </a:ext>
            </a:extLst>
          </p:cNvPr>
          <p:cNvPicPr>
            <a:picLocks noChangeAspect="1"/>
          </p:cNvPicPr>
          <p:nvPr/>
        </p:nvPicPr>
        <p:blipFill>
          <a:blip r:embed="rId10"/>
          <a:srcRect b="53187"/>
          <a:stretch/>
        </p:blipFill>
        <p:spPr>
          <a:xfrm>
            <a:off x="4720243" y="1162521"/>
            <a:ext cx="3109713" cy="1449991"/>
          </a:xfrm>
          <a:prstGeom prst="rect">
            <a:avLst/>
          </a:prstGeom>
        </p:spPr>
      </p:pic>
    </p:spTree>
    <p:extLst>
      <p:ext uri="{BB962C8B-B14F-4D97-AF65-F5344CB8AC3E}">
        <p14:creationId xmlns:p14="http://schemas.microsoft.com/office/powerpoint/2010/main" val="107701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EDDD1-6D34-4A58-BD0E-F6D6E4C1C66D}"/>
              </a:ext>
            </a:extLst>
          </p:cNvPr>
          <p:cNvSpPr/>
          <p:nvPr/>
        </p:nvSpPr>
        <p:spPr>
          <a:xfrm>
            <a:off x="1123789" y="136842"/>
            <a:ext cx="9963311" cy="75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title"/>
          </p:nvPr>
        </p:nvSpPr>
        <p:spPr>
          <a:xfrm>
            <a:off x="1221509" y="246212"/>
            <a:ext cx="10453670" cy="828296"/>
          </a:xfrm>
        </p:spPr>
        <p:txBody>
          <a:bodyPr>
            <a:noAutofit/>
          </a:bodyPr>
          <a:lstStyle/>
          <a:p>
            <a:pPr algn="ctr"/>
            <a:r>
              <a:rPr lang="en-US" sz="2800" b="1" dirty="0">
                <a:solidFill>
                  <a:prstClr val="white"/>
                </a:solidFill>
                <a:latin typeface="Arial" panose="020B0604020202020204" pitchFamily="34" charset="0"/>
                <a:cs typeface="Arial" panose="020B0604020202020204" pitchFamily="34" charset="0"/>
              </a:rPr>
              <a:t>Summary</a:t>
            </a:r>
            <a:br>
              <a:rPr lang="ko-KR" altLang="en-US" sz="2800" b="1" dirty="0">
                <a:latin typeface="Arial" panose="020B0604020202020204" pitchFamily="34" charset="0"/>
                <a:cs typeface="Arial" panose="020B0604020202020204" pitchFamily="34" charset="0"/>
              </a:rPr>
            </a:b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4" y="92195"/>
            <a:ext cx="755073" cy="693764"/>
          </a:xfrm>
          <a:prstGeom prst="rect">
            <a:avLst/>
          </a:prstGeom>
        </p:spPr>
      </p:pic>
      <p:sp>
        <p:nvSpPr>
          <p:cNvPr id="14" name="Rectangle 13">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16" name="Oval 15">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
            <a:extLst>
              <a:ext uri="{FF2B5EF4-FFF2-40B4-BE49-F238E27FC236}">
                <a16:creationId xmlns:a16="http://schemas.microsoft.com/office/drawing/2014/main" id="{FD6D15FF-E552-BC8C-6933-65F964AD2F94}"/>
              </a:ext>
            </a:extLst>
          </p:cNvPr>
          <p:cNvGrpSpPr/>
          <p:nvPr/>
        </p:nvGrpSpPr>
        <p:grpSpPr>
          <a:xfrm>
            <a:off x="11080027" y="133666"/>
            <a:ext cx="951599" cy="996714"/>
            <a:chOff x="0" y="0"/>
            <a:chExt cx="1219200" cy="1241943"/>
          </a:xfrm>
        </p:grpSpPr>
        <p:sp>
          <p:nvSpPr>
            <p:cNvPr id="13" name="Rectangle 12">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9"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 name="TextBox 19">
            <a:extLst>
              <a:ext uri="{FF2B5EF4-FFF2-40B4-BE49-F238E27FC236}">
                <a16:creationId xmlns:a16="http://schemas.microsoft.com/office/drawing/2014/main" id="{F678D3C0-7134-16CF-1FEA-FCA91CE13067}"/>
              </a:ext>
            </a:extLst>
          </p:cNvPr>
          <p:cNvSpPr txBox="1"/>
          <p:nvPr/>
        </p:nvSpPr>
        <p:spPr>
          <a:xfrm>
            <a:off x="168275" y="1235658"/>
            <a:ext cx="11814026" cy="497059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Comprehensive Guidelines</a:t>
            </a:r>
            <a:r>
              <a:rPr lang="en-US" sz="2200" dirty="0">
                <a:latin typeface="Arial" panose="020B0604020202020204" pitchFamily="34" charset="0"/>
                <a:cs typeface="Arial" panose="020B0604020202020204" pitchFamily="34" charset="0"/>
              </a:rPr>
              <a:t>: ISO 22328-3 provides </a:t>
            </a:r>
            <a:r>
              <a:rPr lang="en-US" sz="2200" b="1" dirty="0">
                <a:latin typeface="Arial" panose="020B0604020202020204" pitchFamily="34" charset="0"/>
                <a:cs typeface="Arial" panose="020B0604020202020204" pitchFamily="34" charset="0"/>
              </a:rPr>
              <a:t>structured guidance for implementing community-based tsunami early warning systems</a:t>
            </a:r>
            <a:r>
              <a:rPr lang="en-US" sz="2200" dirty="0">
                <a:latin typeface="Arial" panose="020B0604020202020204" pitchFamily="34" charset="0"/>
                <a:cs typeface="Arial" panose="020B0604020202020204" pitchFamily="34" charset="0"/>
              </a:rPr>
              <a:t>, emphasizing </a:t>
            </a:r>
            <a:r>
              <a:rPr lang="en-US" sz="2200" b="1" dirty="0">
                <a:latin typeface="Arial" panose="020B0604020202020204" pitchFamily="34" charset="0"/>
                <a:cs typeface="Arial" panose="020B0604020202020204" pitchFamily="34" charset="0"/>
              </a:rPr>
              <a:t>safety management and business continuity</a:t>
            </a:r>
            <a:r>
              <a:rPr lang="en-US" sz="2200" dirty="0">
                <a:latin typeface="Arial" panose="020B0604020202020204" pitchFamily="34" charset="0"/>
                <a:cs typeface="Arial" panose="020B0604020202020204" pitchFamily="34" charset="0"/>
              </a:rPr>
              <a:t> for at-risk coastal areas.</a:t>
            </a:r>
          </a:p>
          <a:p>
            <a:pPr marL="285750" indent="-285750" algn="just">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Implementation Plan: </a:t>
            </a:r>
            <a:r>
              <a:rPr lang="en-US" sz="2200" dirty="0">
                <a:latin typeface="Arial" panose="020B0604020202020204" pitchFamily="34" charset="0"/>
                <a:cs typeface="Arial" panose="020B0604020202020204" pitchFamily="34" charset="0"/>
              </a:rPr>
              <a:t>The framework and guideline provided component by ISO 22328-3 have been implemented in several local communities and business entities in Indonesia, and have proven to increase their readiness to mitigate earthquake and tsunami risk.</a:t>
            </a:r>
          </a:p>
          <a:p>
            <a:pPr marL="285750" indent="-285750" algn="just">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Focus on Sustainability</a:t>
            </a:r>
            <a:r>
              <a:rPr lang="en-US" sz="2200" dirty="0">
                <a:latin typeface="Arial" panose="020B0604020202020204" pitchFamily="34" charset="0"/>
                <a:cs typeface="Arial" panose="020B0604020202020204" pitchFamily="34" charset="0"/>
              </a:rPr>
              <a:t>:  Long-term commitment from both authorities and communities is essential to ensure the usefulness and effectiveness of community-based tsunami early warning systems.</a:t>
            </a:r>
          </a:p>
          <a:p>
            <a:pPr marL="285750" indent="-285750" algn="jus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17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FB3B-4BB0-8EC4-C36D-8E8B7823E6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8C4B41D-A6FB-2D41-8B7F-6749FDEDCC4C}"/>
              </a:ext>
            </a:extLst>
          </p:cNvPr>
          <p:cNvSpPr/>
          <p:nvPr/>
        </p:nvSpPr>
        <p:spPr>
          <a:xfrm>
            <a:off x="1123789" y="136842"/>
            <a:ext cx="9963311" cy="75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D418A0DF-D1AB-25C4-7EB2-22BE746004B3}"/>
              </a:ext>
            </a:extLst>
          </p:cNvPr>
          <p:cNvSpPr>
            <a:spLocks noGrp="1"/>
          </p:cNvSpPr>
          <p:nvPr>
            <p:ph type="title"/>
          </p:nvPr>
        </p:nvSpPr>
        <p:spPr>
          <a:xfrm>
            <a:off x="1221509" y="246212"/>
            <a:ext cx="10453670" cy="828296"/>
          </a:xfrm>
        </p:spPr>
        <p:txBody>
          <a:bodyPr>
            <a:noAutofit/>
          </a:bodyPr>
          <a:lstStyle/>
          <a:p>
            <a:pPr algn="ctr"/>
            <a:r>
              <a:rPr lang="en-US" sz="2800" b="1" dirty="0">
                <a:solidFill>
                  <a:prstClr val="white"/>
                </a:solidFill>
                <a:latin typeface="Arial" panose="020B0604020202020204" pitchFamily="34" charset="0"/>
                <a:cs typeface="Arial" panose="020B0604020202020204" pitchFamily="34" charset="0"/>
              </a:rPr>
              <a:t>Summary</a:t>
            </a:r>
            <a:br>
              <a:rPr lang="ko-KR" altLang="en-US" sz="2800" b="1" dirty="0">
                <a:latin typeface="Arial" panose="020B0604020202020204" pitchFamily="34" charset="0"/>
                <a:cs typeface="Arial" panose="020B0604020202020204" pitchFamily="34" charset="0"/>
              </a:rPr>
            </a:br>
            <a:endParaRPr lang="en-US" sz="2800" dirty="0"/>
          </a:p>
        </p:txBody>
      </p:sp>
      <p:pic>
        <p:nvPicPr>
          <p:cNvPr id="7" name="Picture 6">
            <a:extLst>
              <a:ext uri="{FF2B5EF4-FFF2-40B4-BE49-F238E27FC236}">
                <a16:creationId xmlns:a16="http://schemas.microsoft.com/office/drawing/2014/main" id="{FD61F637-76F9-4E5E-FE82-62ED6205CB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4" y="92195"/>
            <a:ext cx="755073" cy="693764"/>
          </a:xfrm>
          <a:prstGeom prst="rect">
            <a:avLst/>
          </a:prstGeom>
        </p:spPr>
      </p:pic>
      <p:sp>
        <p:nvSpPr>
          <p:cNvPr id="14" name="Rectangle 13">
            <a:extLst>
              <a:ext uri="{FF2B5EF4-FFF2-40B4-BE49-F238E27FC236}">
                <a16:creationId xmlns:a16="http://schemas.microsoft.com/office/drawing/2014/main" id="{2509F024-C5BA-E13B-7E9A-373C976C6C9B}"/>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03C24E-0549-80B5-6437-6840FBA5A688}"/>
              </a:ext>
            </a:extLst>
          </p:cNvPr>
          <p:cNvGrpSpPr/>
          <p:nvPr/>
        </p:nvGrpSpPr>
        <p:grpSpPr>
          <a:xfrm>
            <a:off x="5666819" y="-163887"/>
            <a:ext cx="886382" cy="327774"/>
            <a:chOff x="4023366" y="2657385"/>
            <a:chExt cx="4173287" cy="1543230"/>
          </a:xfrm>
        </p:grpSpPr>
        <p:sp>
          <p:nvSpPr>
            <p:cNvPr id="16" name="Oval 15">
              <a:extLst>
                <a:ext uri="{FF2B5EF4-FFF2-40B4-BE49-F238E27FC236}">
                  <a16:creationId xmlns:a16="http://schemas.microsoft.com/office/drawing/2014/main" id="{31811516-9E4C-2D9E-34CD-2E5F35C8DB3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380D3AD-211C-2A3E-5802-3A5C22D069F3}"/>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AD6FE39-4FB2-8CC0-1072-BB135A31CEE3}"/>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
            <a:extLst>
              <a:ext uri="{FF2B5EF4-FFF2-40B4-BE49-F238E27FC236}">
                <a16:creationId xmlns:a16="http://schemas.microsoft.com/office/drawing/2014/main" id="{633FC41F-4F5C-139B-AEA3-0F3DDC88D551}"/>
              </a:ext>
            </a:extLst>
          </p:cNvPr>
          <p:cNvGrpSpPr/>
          <p:nvPr/>
        </p:nvGrpSpPr>
        <p:grpSpPr>
          <a:xfrm>
            <a:off x="11080027" y="133666"/>
            <a:ext cx="951599" cy="996714"/>
            <a:chOff x="0" y="0"/>
            <a:chExt cx="1219200" cy="1241943"/>
          </a:xfrm>
        </p:grpSpPr>
        <p:sp>
          <p:nvSpPr>
            <p:cNvPr id="13" name="Rectangle 12">
              <a:extLst>
                <a:ext uri="{FF2B5EF4-FFF2-40B4-BE49-F238E27FC236}">
                  <a16:creationId xmlns:a16="http://schemas.microsoft.com/office/drawing/2014/main" id="{D522CB6D-F88B-4B5B-6ED5-79E893078D59}"/>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9" name="Picture 3">
              <a:extLst>
                <a:ext uri="{FF2B5EF4-FFF2-40B4-BE49-F238E27FC236}">
                  <a16:creationId xmlns:a16="http://schemas.microsoft.com/office/drawing/2014/main" id="{AD1903D1-E933-F165-6D68-6AA9DDD70A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 name="Picture 1">
            <a:extLst>
              <a:ext uri="{FF2B5EF4-FFF2-40B4-BE49-F238E27FC236}">
                <a16:creationId xmlns:a16="http://schemas.microsoft.com/office/drawing/2014/main" id="{738D8439-5E87-BAE3-AF03-B25458376AF7}"/>
              </a:ext>
            </a:extLst>
          </p:cNvPr>
          <p:cNvPicPr>
            <a:picLocks noChangeAspect="1"/>
          </p:cNvPicPr>
          <p:nvPr/>
        </p:nvPicPr>
        <p:blipFill>
          <a:blip r:embed="rId4"/>
          <a:stretch>
            <a:fillRect/>
          </a:stretch>
        </p:blipFill>
        <p:spPr>
          <a:xfrm>
            <a:off x="763772" y="1187054"/>
            <a:ext cx="7772400" cy="3796930"/>
          </a:xfrm>
          <a:prstGeom prst="rect">
            <a:avLst/>
          </a:prstGeom>
        </p:spPr>
      </p:pic>
      <p:sp>
        <p:nvSpPr>
          <p:cNvPr id="6" name="TextBox 5">
            <a:extLst>
              <a:ext uri="{FF2B5EF4-FFF2-40B4-BE49-F238E27FC236}">
                <a16:creationId xmlns:a16="http://schemas.microsoft.com/office/drawing/2014/main" id="{BDE775A4-10B8-F0C4-A3E2-256AA46A82C1}"/>
              </a:ext>
            </a:extLst>
          </p:cNvPr>
          <p:cNvSpPr txBox="1"/>
          <p:nvPr/>
        </p:nvSpPr>
        <p:spPr>
          <a:xfrm>
            <a:off x="545810" y="5177433"/>
            <a:ext cx="11267854" cy="1477328"/>
          </a:xfrm>
          <a:prstGeom prst="rect">
            <a:avLst/>
          </a:prstGeom>
          <a:noFill/>
        </p:spPr>
        <p:txBody>
          <a:bodyPr wrap="square" rtlCol="0">
            <a:spAutoFit/>
          </a:bodyPr>
          <a:lstStyle/>
          <a:p>
            <a:pPr algn="l"/>
            <a:r>
              <a:rPr lang="en-GB" b="0" i="0" dirty="0">
                <a:solidFill>
                  <a:srgbClr val="212529"/>
                </a:solidFill>
                <a:effectLst/>
                <a:latin typeface="Inter var ISO"/>
              </a:rPr>
              <a:t>This ISO document gives guidelines for the implementation of a community-based disaster early warning system (EWS) for tsunamis. It complements the generic guidelines in </a:t>
            </a:r>
            <a:r>
              <a:rPr lang="en-GB" b="0" i="0" dirty="0">
                <a:solidFill>
                  <a:srgbClr val="000000"/>
                </a:solidFill>
                <a:effectLst/>
                <a:latin typeface="Inter var ISO"/>
              </a:rPr>
              <a:t>ISO</a:t>
            </a:r>
            <a:r>
              <a:rPr lang="en-GB" b="0" i="0" dirty="0">
                <a:solidFill>
                  <a:srgbClr val="212529"/>
                </a:solidFill>
                <a:effectLst/>
                <a:latin typeface="Inter var ISO"/>
              </a:rPr>
              <a:t> </a:t>
            </a:r>
            <a:r>
              <a:rPr lang="en-GB" b="0" i="0" dirty="0">
                <a:solidFill>
                  <a:srgbClr val="000000"/>
                </a:solidFill>
                <a:effectLst/>
                <a:latin typeface="Inter var ISO"/>
              </a:rPr>
              <a:t>22328</a:t>
            </a:r>
            <a:r>
              <a:rPr lang="en-GB" b="0" i="0" dirty="0">
                <a:solidFill>
                  <a:srgbClr val="212529"/>
                </a:solidFill>
                <a:effectLst/>
                <a:latin typeface="Inter var ISO"/>
              </a:rPr>
              <a:t>-</a:t>
            </a:r>
            <a:r>
              <a:rPr lang="en-GB" b="0" i="0" dirty="0">
                <a:solidFill>
                  <a:srgbClr val="000000"/>
                </a:solidFill>
                <a:effectLst/>
                <a:latin typeface="Inter var ISO"/>
              </a:rPr>
              <a:t>1</a:t>
            </a:r>
            <a:r>
              <a:rPr lang="en-GB" b="0" i="0" baseline="30000" dirty="0">
                <a:solidFill>
                  <a:srgbClr val="212529"/>
                </a:solidFill>
                <a:effectLst/>
                <a:latin typeface="Inter var ISO"/>
              </a:rPr>
              <a:t>[</a:t>
            </a:r>
            <a:r>
              <a:rPr lang="en-GB" b="0" i="0" baseline="30000" dirty="0">
                <a:solidFill>
                  <a:srgbClr val="000000"/>
                </a:solidFill>
                <a:effectLst/>
                <a:latin typeface="Inter var ISO"/>
              </a:rPr>
              <a:t>5</a:t>
            </a:r>
            <a:r>
              <a:rPr lang="en-GB" b="0" i="0" baseline="30000" dirty="0">
                <a:solidFill>
                  <a:srgbClr val="212529"/>
                </a:solidFill>
                <a:effectLst/>
                <a:latin typeface="Inter var ISO"/>
              </a:rPr>
              <a:t>]</a:t>
            </a:r>
            <a:r>
              <a:rPr lang="en-GB" b="0" i="0" dirty="0">
                <a:solidFill>
                  <a:srgbClr val="212529"/>
                </a:solidFill>
                <a:effectLst/>
                <a:latin typeface="Inter var ISO"/>
              </a:rPr>
              <a:t>. It describes the methods, procedures, implementation measures and activities specifically related to tsunamis.</a:t>
            </a:r>
          </a:p>
          <a:p>
            <a:pPr algn="l"/>
            <a:r>
              <a:rPr lang="en-GB" b="0" i="0" dirty="0">
                <a:solidFill>
                  <a:srgbClr val="212529"/>
                </a:solidFill>
                <a:effectLst/>
                <a:latin typeface="Inter var ISO"/>
              </a:rPr>
              <a:t>This document is applicable to communities vulnerable to tsunamis, without taking secondary/indirect effects into consideration.</a:t>
            </a:r>
          </a:p>
        </p:txBody>
      </p:sp>
    </p:spTree>
    <p:extLst>
      <p:ext uri="{BB962C8B-B14F-4D97-AF65-F5344CB8AC3E}">
        <p14:creationId xmlns:p14="http://schemas.microsoft.com/office/powerpoint/2010/main" val="392132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a:extLst>
              <a:ext uri="{FF2B5EF4-FFF2-40B4-BE49-F238E27FC236}">
                <a16:creationId xmlns:a16="http://schemas.microsoft.com/office/drawing/2014/main" id="{0477E850-1AE7-48BB-9509-FE82973FB85E}"/>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38D3BCC-715D-4715-9C1F-E3A0B8DC62DB}"/>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6C9A702-46D4-41B8-A392-91124E9EA268}"/>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1EDDD1-6D34-4A58-BD0E-F6D6E4C1C66D}"/>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6807D1A1-B565-47A8-A615-DBCA8F13F346}"/>
              </a:ext>
            </a:extLst>
          </p:cNvPr>
          <p:cNvSpPr>
            <a:spLocks noGrp="1"/>
          </p:cNvSpPr>
          <p:nvPr>
            <p:ph type="ctrTitle"/>
          </p:nvPr>
        </p:nvSpPr>
        <p:spPr>
          <a:xfrm>
            <a:off x="215900" y="4322628"/>
            <a:ext cx="11582400" cy="1495794"/>
          </a:xfrm>
        </p:spPr>
        <p:txBody>
          <a:bodyPr wrap="square" lIns="0" tIns="0" rIns="0" bIns="0" anchor="t">
            <a:spAutoFit/>
          </a:bodyPr>
          <a:lstStyle/>
          <a:p>
            <a:r>
              <a:rPr lang="en-US" sz="3600" dirty="0">
                <a:solidFill>
                  <a:schemeClr val="bg1"/>
                </a:solidFill>
                <a:latin typeface="Arial" panose="020B0604020202020204" pitchFamily="34" charset="0"/>
                <a:cs typeface="Arial" panose="020B0604020202020204" pitchFamily="34" charset="0"/>
              </a:rPr>
              <a:t>THANK YOU</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								 weniza@bmkg.go.id</a:t>
            </a:r>
          </a:p>
        </p:txBody>
      </p:sp>
      <p:pic>
        <p:nvPicPr>
          <p:cNvPr id="2" name="Picture 1"/>
          <p:cNvPicPr>
            <a:picLocks noChangeAspect="1"/>
          </p:cNvPicPr>
          <p:nvPr/>
        </p:nvPicPr>
        <p:blipFill>
          <a:blip r:embed="rId3"/>
          <a:stretch>
            <a:fillRect/>
          </a:stretch>
        </p:blipFill>
        <p:spPr>
          <a:xfrm>
            <a:off x="6867615" y="5173205"/>
            <a:ext cx="675941" cy="645217"/>
          </a:xfrm>
          <a:prstGeom prst="rect">
            <a:avLst/>
          </a:prstGeom>
        </p:spPr>
      </p:pic>
    </p:spTree>
    <p:extLst>
      <p:ext uri="{BB962C8B-B14F-4D97-AF65-F5344CB8AC3E}">
        <p14:creationId xmlns:p14="http://schemas.microsoft.com/office/powerpoint/2010/main" val="398038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1EDDD1-6D34-4A58-BD0E-F6D6E4C1C66D}"/>
              </a:ext>
            </a:extLst>
          </p:cNvPr>
          <p:cNvSpPr/>
          <p:nvPr/>
        </p:nvSpPr>
        <p:spPr>
          <a:xfrm>
            <a:off x="1561797" y="190547"/>
            <a:ext cx="9309403" cy="808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F2E4A14-B575-4404-9BFD-7FF3A5A8232D}"/>
              </a:ext>
            </a:extLst>
          </p:cNvPr>
          <p:cNvSpPr>
            <a:spLocks noGrp="1"/>
          </p:cNvSpPr>
          <p:nvPr>
            <p:ph type="title"/>
          </p:nvPr>
        </p:nvSpPr>
        <p:spPr>
          <a:xfrm>
            <a:off x="1561797" y="190546"/>
            <a:ext cx="10597409" cy="748392"/>
          </a:xfrm>
        </p:spPr>
        <p:txBody>
          <a:bodyPr/>
          <a:lstStyle/>
          <a:p>
            <a:pPr algn="ctr"/>
            <a:r>
              <a:rPr lang="en-US" sz="3600" b="1" dirty="0">
                <a:solidFill>
                  <a:schemeClr val="bg1"/>
                </a:solidFill>
                <a:latin typeface="Arial" panose="020B0604020202020204" pitchFamily="34" charset="0"/>
                <a:cs typeface="Arial" panose="020B0604020202020204" pitchFamily="34" charset="0"/>
              </a:rPr>
              <a:t>Background</a:t>
            </a:r>
            <a:endParaRPr lang="en-ID" sz="3600" b="1" dirty="0">
              <a:solidFill>
                <a:schemeClr val="bg1"/>
              </a:solidFill>
              <a:latin typeface="Arial" panose="020B0604020202020204" pitchFamily="34" charset="0"/>
              <a:cs typeface="Arial" panose="020B0604020202020204" pitchFamily="34" charset="0"/>
            </a:endParaRPr>
          </a:p>
        </p:txBody>
      </p:sp>
      <p:grpSp>
        <p:nvGrpSpPr>
          <p:cNvPr id="3" name="Group 10">
            <a:extLst>
              <a:ext uri="{FF2B5EF4-FFF2-40B4-BE49-F238E27FC236}">
                <a16:creationId xmlns:a16="http://schemas.microsoft.com/office/drawing/2014/main" id="{F9864EA6-C74E-40C2-BD77-E1924CF582F4}"/>
              </a:ext>
            </a:extLst>
          </p:cNvPr>
          <p:cNvGrpSpPr/>
          <p:nvPr/>
        </p:nvGrpSpPr>
        <p:grpSpPr>
          <a:xfrm>
            <a:off x="10759900" y="22408"/>
            <a:ext cx="1219200" cy="1241943"/>
            <a:chOff x="0" y="0"/>
            <a:chExt cx="1219200" cy="1241943"/>
          </a:xfrm>
        </p:grpSpPr>
        <p:sp>
          <p:nvSpPr>
            <p:cNvPr id="12" name="Rectangle 11">
              <a:extLst>
                <a:ext uri="{FF2B5EF4-FFF2-40B4-BE49-F238E27FC236}">
                  <a16:creationId xmlns:a16="http://schemas.microsoft.com/office/drawing/2014/main" id="{2CCC9EDB-F20B-4824-8834-66E541409A64}"/>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3" name="Picture 3">
              <a:extLst>
                <a:ext uri="{FF2B5EF4-FFF2-40B4-BE49-F238E27FC236}">
                  <a16:creationId xmlns:a16="http://schemas.microsoft.com/office/drawing/2014/main" id="{C80633B3-EBD8-488A-A0B5-122C929378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 name="Picture 3">
            <a:extLst>
              <a:ext uri="{FF2B5EF4-FFF2-40B4-BE49-F238E27FC236}">
                <a16:creationId xmlns:a16="http://schemas.microsoft.com/office/drawing/2014/main" id="{2EE06CD3-20D9-F47B-9AC4-435C634B4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98" y="1454086"/>
            <a:ext cx="10166789" cy="5225497"/>
          </a:xfrm>
          <a:prstGeom prst="rect">
            <a:avLst/>
          </a:prstGeom>
        </p:spPr>
      </p:pic>
      <p:sp>
        <p:nvSpPr>
          <p:cNvPr id="9" name="Rectangle 8">
            <a:extLst>
              <a:ext uri="{FF2B5EF4-FFF2-40B4-BE49-F238E27FC236}">
                <a16:creationId xmlns:a16="http://schemas.microsoft.com/office/drawing/2014/main" id="{8AF3A498-E5D6-E48B-2A74-C725AB07D55F}"/>
              </a:ext>
            </a:extLst>
          </p:cNvPr>
          <p:cNvSpPr/>
          <p:nvPr/>
        </p:nvSpPr>
        <p:spPr>
          <a:xfrm>
            <a:off x="1561797" y="1132893"/>
            <a:ext cx="3722913" cy="4771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“The urgency in executing best-practice of tsunami mitigation to minimize the risk”</a:t>
            </a:r>
          </a:p>
        </p:txBody>
      </p:sp>
      <p:sp>
        <p:nvSpPr>
          <p:cNvPr id="10" name="Rectangle 9">
            <a:extLst>
              <a:ext uri="{FF2B5EF4-FFF2-40B4-BE49-F238E27FC236}">
                <a16:creationId xmlns:a16="http://schemas.microsoft.com/office/drawing/2014/main" id="{EF068527-5370-45B7-9EE0-670F7E0B53F1}"/>
              </a:ext>
            </a:extLst>
          </p:cNvPr>
          <p:cNvSpPr/>
          <p:nvPr/>
        </p:nvSpPr>
        <p:spPr>
          <a:xfrm>
            <a:off x="6690094" y="4772298"/>
            <a:ext cx="3996225" cy="80989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“coastal communities throughout the world threatened by tsunami, yet rapidly developing to be most strategic area for business</a:t>
            </a:r>
          </a:p>
        </p:txBody>
      </p:sp>
      <p:sp>
        <p:nvSpPr>
          <p:cNvPr id="11" name="Rectangle 10">
            <a:extLst>
              <a:ext uri="{FF2B5EF4-FFF2-40B4-BE49-F238E27FC236}">
                <a16:creationId xmlns:a16="http://schemas.microsoft.com/office/drawing/2014/main" id="{D21EDDD1-6D34-4A58-BD0E-F6D6E4C1C66D}"/>
              </a:ext>
            </a:extLst>
          </p:cNvPr>
          <p:cNvSpPr/>
          <p:nvPr/>
        </p:nvSpPr>
        <p:spPr>
          <a:xfrm>
            <a:off x="-32794" y="6599758"/>
            <a:ext cx="12192000" cy="2404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19" y="164514"/>
            <a:ext cx="1228745" cy="1128975"/>
          </a:xfrm>
          <a:prstGeom prst="rect">
            <a:avLst/>
          </a:prstGeom>
        </p:spPr>
      </p:pic>
    </p:spTree>
    <p:extLst>
      <p:ext uri="{BB962C8B-B14F-4D97-AF65-F5344CB8AC3E}">
        <p14:creationId xmlns:p14="http://schemas.microsoft.com/office/powerpoint/2010/main" val="398230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0DD50-8C91-C135-AAE0-4EE4ECD749C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21EDDD1-6D34-4A58-BD0E-F6D6E4C1C66D}"/>
              </a:ext>
            </a:extLst>
          </p:cNvPr>
          <p:cNvSpPr/>
          <p:nvPr/>
        </p:nvSpPr>
        <p:spPr>
          <a:xfrm>
            <a:off x="1339688" y="268656"/>
            <a:ext cx="10649111" cy="8854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Arial" panose="020B0604020202020204" pitchFamily="34" charset="0"/>
                <a:cs typeface="Arial" panose="020B0604020202020204" pitchFamily="34" charset="0"/>
              </a:rPr>
              <a:t>Background: What is it?</a:t>
            </a:r>
            <a:endParaRPr lang="en-US" dirty="0">
              <a:solidFill>
                <a:schemeClr val="bg1"/>
              </a:solidFill>
            </a:endParaRPr>
          </a:p>
        </p:txBody>
      </p:sp>
      <p:pic>
        <p:nvPicPr>
          <p:cNvPr id="11" name="Picture 10">
            <a:extLst>
              <a:ext uri="{FF2B5EF4-FFF2-40B4-BE49-F238E27FC236}">
                <a16:creationId xmlns:a16="http://schemas.microsoft.com/office/drawing/2014/main" id="{4B82F509-90CC-3BAD-1393-26367C610A0C}"/>
              </a:ext>
            </a:extLst>
          </p:cNvPr>
          <p:cNvPicPr>
            <a:picLocks noChangeAspect="1"/>
          </p:cNvPicPr>
          <p:nvPr/>
        </p:nvPicPr>
        <p:blipFill>
          <a:blip r:embed="rId3"/>
          <a:stretch>
            <a:fillRect/>
          </a:stretch>
        </p:blipFill>
        <p:spPr>
          <a:xfrm>
            <a:off x="436791" y="1367074"/>
            <a:ext cx="11318418" cy="5026221"/>
          </a:xfrm>
          <a:prstGeom prst="rect">
            <a:avLst/>
          </a:prstGeom>
        </p:spPr>
      </p:pic>
      <p:grpSp>
        <p:nvGrpSpPr>
          <p:cNvPr id="3" name="Group 10">
            <a:extLst>
              <a:ext uri="{FF2B5EF4-FFF2-40B4-BE49-F238E27FC236}">
                <a16:creationId xmlns:a16="http://schemas.microsoft.com/office/drawing/2014/main" id="{A88D6778-6A7D-873C-4A04-5D81081E6A50}"/>
              </a:ext>
            </a:extLst>
          </p:cNvPr>
          <p:cNvGrpSpPr/>
          <p:nvPr/>
        </p:nvGrpSpPr>
        <p:grpSpPr>
          <a:xfrm>
            <a:off x="10821301" y="176370"/>
            <a:ext cx="1219200" cy="1190703"/>
            <a:chOff x="0" y="0"/>
            <a:chExt cx="1219200" cy="1241943"/>
          </a:xfrm>
        </p:grpSpPr>
        <p:sp>
          <p:nvSpPr>
            <p:cNvPr id="12" name="Rectangle 11">
              <a:extLst>
                <a:ext uri="{FF2B5EF4-FFF2-40B4-BE49-F238E27FC236}">
                  <a16:creationId xmlns:a16="http://schemas.microsoft.com/office/drawing/2014/main" id="{B15CB57E-05DD-0396-3331-7A4EB396E35A}"/>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3" name="Picture 3">
              <a:extLst>
                <a:ext uri="{FF2B5EF4-FFF2-40B4-BE49-F238E27FC236}">
                  <a16:creationId xmlns:a16="http://schemas.microsoft.com/office/drawing/2014/main" id="{08EF5384-1524-282D-38D0-2276BE1D73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 name="Rectangle 4">
            <a:extLst>
              <a:ext uri="{FF2B5EF4-FFF2-40B4-BE49-F238E27FC236}">
                <a16:creationId xmlns:a16="http://schemas.microsoft.com/office/drawing/2014/main" id="{D5734DE5-61D0-B340-9F58-798783DE3541}"/>
              </a:ext>
            </a:extLst>
          </p:cNvPr>
          <p:cNvSpPr/>
          <p:nvPr/>
        </p:nvSpPr>
        <p:spPr>
          <a:xfrm>
            <a:off x="748514" y="1826593"/>
            <a:ext cx="2598161" cy="176301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solidFill>
                <a:schemeClr val="tx1"/>
              </a:solidFill>
            </a:endParaRPr>
          </a:p>
        </p:txBody>
      </p:sp>
      <p:sp>
        <p:nvSpPr>
          <p:cNvPr id="6" name="Oval 5">
            <a:extLst>
              <a:ext uri="{FF2B5EF4-FFF2-40B4-BE49-F238E27FC236}">
                <a16:creationId xmlns:a16="http://schemas.microsoft.com/office/drawing/2014/main" id="{30EF51C2-AF0D-EF40-92C8-93A9DEC37E70}"/>
              </a:ext>
            </a:extLst>
          </p:cNvPr>
          <p:cNvSpPr/>
          <p:nvPr/>
        </p:nvSpPr>
        <p:spPr>
          <a:xfrm>
            <a:off x="1818844" y="1596300"/>
            <a:ext cx="457498" cy="456581"/>
          </a:xfrm>
          <a:prstGeom prst="ellipse">
            <a:avLst/>
          </a:prstGeom>
          <a:solidFill>
            <a:srgbClr val="5B9BD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p>
        </p:txBody>
      </p:sp>
      <p:sp>
        <p:nvSpPr>
          <p:cNvPr id="7" name="TextBox 6">
            <a:extLst>
              <a:ext uri="{FF2B5EF4-FFF2-40B4-BE49-F238E27FC236}">
                <a16:creationId xmlns:a16="http://schemas.microsoft.com/office/drawing/2014/main" id="{EF091EAA-F057-0332-77DB-CB74A4651A17}"/>
              </a:ext>
            </a:extLst>
          </p:cNvPr>
          <p:cNvSpPr txBox="1"/>
          <p:nvPr/>
        </p:nvSpPr>
        <p:spPr>
          <a:xfrm>
            <a:off x="764163" y="2049116"/>
            <a:ext cx="2606068" cy="1477328"/>
          </a:xfrm>
          <a:prstGeom prst="rect">
            <a:avLst/>
          </a:prstGeom>
          <a:noFill/>
        </p:spPr>
        <p:txBody>
          <a:bodyPr wrap="square" rtlCol="0">
            <a:spAutoFit/>
          </a:bodyPr>
          <a:lstStyle/>
          <a:p>
            <a:pPr algn="ctr"/>
            <a:r>
              <a:rPr lang="en-US" i="1" dirty="0">
                <a:solidFill>
                  <a:schemeClr val="bg1"/>
                </a:solidFill>
              </a:rPr>
              <a:t>“A guideline consist of standard procedures and requirements in executing end-to-end tsunami early warning system”</a:t>
            </a:r>
          </a:p>
        </p:txBody>
      </p:sp>
      <p:sp>
        <p:nvSpPr>
          <p:cNvPr id="8" name="Rectangle 7">
            <a:extLst>
              <a:ext uri="{FF2B5EF4-FFF2-40B4-BE49-F238E27FC236}">
                <a16:creationId xmlns:a16="http://schemas.microsoft.com/office/drawing/2014/main" id="{3B3CDCE1-EA68-36B1-1801-9ACCF4DE4441}"/>
              </a:ext>
            </a:extLst>
          </p:cNvPr>
          <p:cNvSpPr/>
          <p:nvPr/>
        </p:nvSpPr>
        <p:spPr>
          <a:xfrm>
            <a:off x="772071" y="4118556"/>
            <a:ext cx="2598161" cy="176301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schemeClr val="tx1"/>
              </a:solidFill>
            </a:endParaRPr>
          </a:p>
        </p:txBody>
      </p:sp>
      <p:sp>
        <p:nvSpPr>
          <p:cNvPr id="9" name="TextBox 8">
            <a:extLst>
              <a:ext uri="{FF2B5EF4-FFF2-40B4-BE49-F238E27FC236}">
                <a16:creationId xmlns:a16="http://schemas.microsoft.com/office/drawing/2014/main" id="{3D4AFBAC-ADF1-B6F5-F71B-7B836D9BE59A}"/>
              </a:ext>
            </a:extLst>
          </p:cNvPr>
          <p:cNvSpPr txBox="1"/>
          <p:nvPr/>
        </p:nvSpPr>
        <p:spPr>
          <a:xfrm>
            <a:off x="787720" y="4341079"/>
            <a:ext cx="2566860" cy="1477328"/>
          </a:xfrm>
          <a:prstGeom prst="rect">
            <a:avLst/>
          </a:prstGeom>
          <a:noFill/>
        </p:spPr>
        <p:txBody>
          <a:bodyPr wrap="square" rtlCol="0">
            <a:spAutoFit/>
          </a:bodyPr>
          <a:lstStyle/>
          <a:p>
            <a:pPr algn="ctr"/>
            <a:r>
              <a:rPr lang="en-US" i="1" dirty="0">
                <a:solidFill>
                  <a:schemeClr val="bg1"/>
                </a:solidFill>
              </a:rPr>
              <a:t>“specifies the definition, understanding, method, procedure, implementation, as well as types of activities”</a:t>
            </a:r>
          </a:p>
        </p:txBody>
      </p:sp>
      <p:sp>
        <p:nvSpPr>
          <p:cNvPr id="10" name="Oval 9">
            <a:extLst>
              <a:ext uri="{FF2B5EF4-FFF2-40B4-BE49-F238E27FC236}">
                <a16:creationId xmlns:a16="http://schemas.microsoft.com/office/drawing/2014/main" id="{3CC27723-A783-EBCB-0105-5537A5F5B013}"/>
              </a:ext>
            </a:extLst>
          </p:cNvPr>
          <p:cNvSpPr/>
          <p:nvPr/>
        </p:nvSpPr>
        <p:spPr>
          <a:xfrm>
            <a:off x="1818845" y="3819897"/>
            <a:ext cx="552181" cy="551074"/>
          </a:xfrm>
          <a:prstGeom prst="ellipse">
            <a:avLst/>
          </a:prstGeom>
          <a:solidFill>
            <a:srgbClr val="5B9BD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p>
        </p:txBody>
      </p:sp>
      <p:sp>
        <p:nvSpPr>
          <p:cNvPr id="15" name="Rectangle 14">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44" y="247390"/>
            <a:ext cx="1115400" cy="1024833"/>
          </a:xfrm>
          <a:prstGeom prst="rect">
            <a:avLst/>
          </a:prstGeom>
        </p:spPr>
      </p:pic>
    </p:spTree>
    <p:extLst>
      <p:ext uri="{BB962C8B-B14F-4D97-AF65-F5344CB8AC3E}">
        <p14:creationId xmlns:p14="http://schemas.microsoft.com/office/powerpoint/2010/main" val="41569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46FA-5E1C-BE2E-3A22-5D5C94140F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21EDDD1-6D34-4A58-BD0E-F6D6E4C1C66D}"/>
              </a:ext>
            </a:extLst>
          </p:cNvPr>
          <p:cNvSpPr/>
          <p:nvPr/>
        </p:nvSpPr>
        <p:spPr>
          <a:xfrm>
            <a:off x="1418988" y="247390"/>
            <a:ext cx="9618212" cy="837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D626A58-5C70-F998-609E-F6EE5012F92C}"/>
              </a:ext>
            </a:extLst>
          </p:cNvPr>
          <p:cNvSpPr>
            <a:spLocks noGrp="1"/>
          </p:cNvSpPr>
          <p:nvPr>
            <p:ph type="title"/>
          </p:nvPr>
        </p:nvSpPr>
        <p:spPr>
          <a:xfrm>
            <a:off x="1391390" y="117333"/>
            <a:ext cx="10597409" cy="748392"/>
          </a:xfrm>
        </p:spPr>
        <p:txBody>
          <a:bodyPr>
            <a:normAutofit fontScale="90000"/>
          </a:bodyPr>
          <a:lstStyle/>
          <a:p>
            <a:pPr algn="ctr"/>
            <a:r>
              <a:rPr lang="en-US" sz="3200" i="1" dirty="0">
                <a:solidFill>
                  <a:schemeClr val="bg1"/>
                </a:solidFill>
                <a:latin typeface="Arial" panose="020B0604020202020204" pitchFamily="34" charset="0"/>
                <a:cs typeface="Arial" panose="020B0604020202020204" pitchFamily="34" charset="0"/>
              </a:rPr>
              <a:t> </a:t>
            </a:r>
            <a:br>
              <a:rPr lang="en-US" sz="3200" i="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Background : G</a:t>
            </a:r>
            <a:r>
              <a:rPr lang="en-US" altLang="ko-KR" sz="3200" b="1" dirty="0">
                <a:solidFill>
                  <a:schemeClr val="bg1"/>
                </a:solidFill>
                <a:latin typeface="Arial" panose="020B0604020202020204" pitchFamily="34" charset="0"/>
                <a:cs typeface="Arial" panose="020B0604020202020204" pitchFamily="34" charset="0"/>
              </a:rPr>
              <a:t>rand Objectives</a:t>
            </a:r>
            <a:endParaRPr lang="ko-KR" altLang="en-US" sz="3200" b="1" dirty="0">
              <a:solidFill>
                <a:schemeClr val="bg1"/>
              </a:solidFill>
              <a:latin typeface="Arial" panose="020B0604020202020204" pitchFamily="34" charset="0"/>
              <a:cs typeface="Arial" panose="020B0604020202020204" pitchFamily="34" charset="0"/>
            </a:endParaRPr>
          </a:p>
        </p:txBody>
      </p:sp>
      <p:grpSp>
        <p:nvGrpSpPr>
          <p:cNvPr id="3" name="Group 10">
            <a:extLst>
              <a:ext uri="{FF2B5EF4-FFF2-40B4-BE49-F238E27FC236}">
                <a16:creationId xmlns:a16="http://schemas.microsoft.com/office/drawing/2014/main" id="{FD6D15FF-E552-BC8C-6933-65F964AD2F94}"/>
              </a:ext>
            </a:extLst>
          </p:cNvPr>
          <p:cNvGrpSpPr/>
          <p:nvPr/>
        </p:nvGrpSpPr>
        <p:grpSpPr>
          <a:xfrm>
            <a:off x="11037200" y="136485"/>
            <a:ext cx="951599" cy="996714"/>
            <a:chOff x="0" y="0"/>
            <a:chExt cx="1219200" cy="1241943"/>
          </a:xfrm>
        </p:grpSpPr>
        <p:sp>
          <p:nvSpPr>
            <p:cNvPr id="12" name="Rectangle 11">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3"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TextBox 10">
            <a:extLst>
              <a:ext uri="{FF2B5EF4-FFF2-40B4-BE49-F238E27FC236}">
                <a16:creationId xmlns:a16="http://schemas.microsoft.com/office/drawing/2014/main" id="{E9497FDB-337F-04C8-ED7E-B6B2FA3B22C3}"/>
              </a:ext>
            </a:extLst>
          </p:cNvPr>
          <p:cNvSpPr txBox="1"/>
          <p:nvPr/>
        </p:nvSpPr>
        <p:spPr>
          <a:xfrm>
            <a:off x="279400" y="1712069"/>
            <a:ext cx="11468100"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2400" b="1" dirty="0">
                <a:solidFill>
                  <a:srgbClr val="5B9BD5"/>
                </a:solidFill>
                <a:latin typeface="Arial" panose="020B0604020202020204" pitchFamily="34" charset="0"/>
                <a:cs typeface="Arial" panose="020B0604020202020204" pitchFamily="34" charset="0"/>
              </a:rPr>
              <a:t>Building</a:t>
            </a:r>
            <a:r>
              <a:rPr lang="en-US" sz="2400" dirty="0">
                <a:latin typeface="Arial" panose="020B0604020202020204" pitchFamily="34" charset="0"/>
                <a:cs typeface="Arial" panose="020B0604020202020204" pitchFamily="34" charset="0"/>
              </a:rPr>
              <a:t> a reliable early warning system within a community jurisdiction.</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Be </a:t>
            </a:r>
            <a:r>
              <a:rPr lang="en-US" sz="2400" b="1" dirty="0">
                <a:solidFill>
                  <a:srgbClr val="5B9BD5"/>
                </a:solidFill>
                <a:latin typeface="Arial" panose="020B0604020202020204" pitchFamily="34" charset="0"/>
                <a:cs typeface="Arial" panose="020B0604020202020204" pitchFamily="34" charset="0"/>
              </a:rPr>
              <a:t>a practical instrument </a:t>
            </a:r>
            <a:r>
              <a:rPr lang="en-US" sz="2400" dirty="0">
                <a:latin typeface="Arial" panose="020B0604020202020204" pitchFamily="34" charset="0"/>
                <a:cs typeface="Arial" panose="020B0604020202020204" pitchFamily="34" charset="0"/>
              </a:rPr>
              <a:t>to be referred by critical infrastructure/industry/private sector/public sector as well as  local authority prone to tsunami.</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Help </a:t>
            </a:r>
            <a:r>
              <a:rPr lang="en-US" sz="2400" b="1" dirty="0">
                <a:solidFill>
                  <a:srgbClr val="5B9BD5"/>
                </a:solidFill>
                <a:latin typeface="Arial" panose="020B0604020202020204" pitchFamily="34" charset="0"/>
                <a:cs typeface="Arial" panose="020B0604020202020204" pitchFamily="34" charset="0"/>
              </a:rPr>
              <a:t>ensuring</a:t>
            </a:r>
            <a:r>
              <a:rPr lang="en-US" sz="2400" dirty="0">
                <a:latin typeface="Arial" panose="020B0604020202020204" pitchFamily="34" charset="0"/>
                <a:cs typeface="Arial" panose="020B0604020202020204" pitchFamily="34" charset="0"/>
              </a:rPr>
              <a:t> the </a:t>
            </a:r>
            <a:r>
              <a:rPr lang="en-US" sz="2400" b="1" dirty="0">
                <a:solidFill>
                  <a:srgbClr val="5B9BD5"/>
                </a:solidFill>
                <a:latin typeface="Arial" panose="020B0604020202020204" pitchFamily="34" charset="0"/>
                <a:cs typeface="Arial" panose="020B0604020202020204" pitchFamily="34" charset="0"/>
              </a:rPr>
              <a:t>professional performance</a:t>
            </a:r>
            <a:r>
              <a:rPr lang="en-US" sz="2400" dirty="0">
                <a:latin typeface="Arial" panose="020B0604020202020204" pitchFamily="34" charset="0"/>
                <a:cs typeface="Arial" panose="020B0604020202020204" pitchFamily="34" charset="0"/>
              </a:rPr>
              <a:t> with respect to safety management system of the business or community.</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Help business </a:t>
            </a:r>
            <a:r>
              <a:rPr lang="en-US" sz="2400" b="1" dirty="0">
                <a:solidFill>
                  <a:srgbClr val="5B9BD5"/>
                </a:solidFill>
                <a:latin typeface="Arial" panose="020B0604020202020204" pitchFamily="34" charset="0"/>
                <a:cs typeface="Arial" panose="020B0604020202020204" pitchFamily="34" charset="0"/>
              </a:rPr>
              <a:t>ensuring</a:t>
            </a:r>
            <a:r>
              <a:rPr lang="en-US" sz="2400" dirty="0">
                <a:latin typeface="Arial" panose="020B0604020202020204" pitchFamily="34" charset="0"/>
                <a:cs typeface="Arial" panose="020B0604020202020204" pitchFamily="34" charset="0"/>
              </a:rPr>
              <a:t> the success of their </a:t>
            </a:r>
            <a:r>
              <a:rPr lang="en-US" sz="2400" b="1" dirty="0">
                <a:solidFill>
                  <a:srgbClr val="5B9BD5"/>
                </a:solidFill>
                <a:latin typeface="Arial" panose="020B0604020202020204" pitchFamily="34" charset="0"/>
                <a:cs typeface="Arial" panose="020B0604020202020204" pitchFamily="34" charset="0"/>
              </a:rPr>
              <a:t>business continuity.</a:t>
            </a:r>
          </a:p>
        </p:txBody>
      </p:sp>
      <p:sp>
        <p:nvSpPr>
          <p:cNvPr id="9" name="Rectangle 8">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62" y="209429"/>
            <a:ext cx="1115400" cy="1024833"/>
          </a:xfrm>
          <a:prstGeom prst="rect">
            <a:avLst/>
          </a:prstGeom>
        </p:spPr>
      </p:pic>
      <p:pic>
        <p:nvPicPr>
          <p:cNvPr id="5" name="Picture 4"/>
          <p:cNvPicPr>
            <a:picLocks noChangeAspect="1"/>
          </p:cNvPicPr>
          <p:nvPr/>
        </p:nvPicPr>
        <p:blipFill>
          <a:blip r:embed="rId5"/>
          <a:stretch>
            <a:fillRect/>
          </a:stretch>
        </p:blipFill>
        <p:spPr>
          <a:xfrm>
            <a:off x="471487" y="4330793"/>
            <a:ext cx="3211513" cy="2016764"/>
          </a:xfrm>
          <a:prstGeom prst="rect">
            <a:avLst/>
          </a:prstGeom>
        </p:spPr>
      </p:pic>
      <p:pic>
        <p:nvPicPr>
          <p:cNvPr id="6" name="Picture 5"/>
          <p:cNvPicPr>
            <a:picLocks noChangeAspect="1"/>
          </p:cNvPicPr>
          <p:nvPr/>
        </p:nvPicPr>
        <p:blipFill>
          <a:blip r:embed="rId6"/>
          <a:stretch>
            <a:fillRect/>
          </a:stretch>
        </p:blipFill>
        <p:spPr>
          <a:xfrm>
            <a:off x="4015237" y="4190367"/>
            <a:ext cx="7497762" cy="2170001"/>
          </a:xfrm>
          <a:prstGeom prst="rect">
            <a:avLst/>
          </a:prstGeom>
        </p:spPr>
      </p:pic>
    </p:spTree>
    <p:extLst>
      <p:ext uri="{BB962C8B-B14F-4D97-AF65-F5344CB8AC3E}">
        <p14:creationId xmlns:p14="http://schemas.microsoft.com/office/powerpoint/2010/main" val="319570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1640B-1AE2-C916-33EA-DA97FFB8D80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21EDDD1-6D34-4A58-BD0E-F6D6E4C1C66D}"/>
              </a:ext>
            </a:extLst>
          </p:cNvPr>
          <p:cNvSpPr/>
          <p:nvPr/>
        </p:nvSpPr>
        <p:spPr>
          <a:xfrm>
            <a:off x="1343395" y="150793"/>
            <a:ext cx="9657195" cy="9872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D044721-634E-4C3C-E34B-85DE42279CFA}"/>
              </a:ext>
            </a:extLst>
          </p:cNvPr>
          <p:cNvSpPr>
            <a:spLocks noGrp="1"/>
          </p:cNvSpPr>
          <p:nvPr>
            <p:ph type="title"/>
          </p:nvPr>
        </p:nvSpPr>
        <p:spPr>
          <a:xfrm>
            <a:off x="1391391" y="111952"/>
            <a:ext cx="9962410" cy="945858"/>
          </a:xfrm>
        </p:spPr>
        <p:txBody>
          <a:bodyPr/>
          <a:lstStyle/>
          <a:p>
            <a:r>
              <a:rPr lang="en-US" sz="3200" b="1" dirty="0">
                <a:solidFill>
                  <a:schemeClr val="bg1"/>
                </a:solidFill>
                <a:latin typeface="Arial" panose="020B0604020202020204" pitchFamily="34" charset="0"/>
                <a:cs typeface="Arial" panose="020B0604020202020204" pitchFamily="34" charset="0"/>
              </a:rPr>
              <a:t>Background : W</a:t>
            </a:r>
            <a:r>
              <a:rPr lang="en-US" altLang="ko-KR" sz="3200" b="1" dirty="0">
                <a:solidFill>
                  <a:schemeClr val="bg1"/>
                </a:solidFill>
                <a:latin typeface="Arial" panose="020B0604020202020204" pitchFamily="34" charset="0"/>
                <a:cs typeface="Arial" panose="020B0604020202020204" pitchFamily="34" charset="0"/>
              </a:rPr>
              <a:t>ho’s benefit from the ISO?</a:t>
            </a:r>
            <a:endParaRPr lang="ko-KR" altLang="en-US" sz="3200" b="1" dirty="0">
              <a:solidFill>
                <a:schemeClr val="bg1"/>
              </a:solidFill>
              <a:latin typeface="Arial" panose="020B0604020202020204" pitchFamily="34" charset="0"/>
              <a:cs typeface="Arial" panose="020B0604020202020204" pitchFamily="34" charset="0"/>
            </a:endParaRPr>
          </a:p>
        </p:txBody>
      </p:sp>
      <p:grpSp>
        <p:nvGrpSpPr>
          <p:cNvPr id="3" name="Group 10">
            <a:extLst>
              <a:ext uri="{FF2B5EF4-FFF2-40B4-BE49-F238E27FC236}">
                <a16:creationId xmlns:a16="http://schemas.microsoft.com/office/drawing/2014/main" id="{30FD3D62-5935-0758-15D8-F76AF8961E0A}"/>
              </a:ext>
            </a:extLst>
          </p:cNvPr>
          <p:cNvGrpSpPr/>
          <p:nvPr/>
        </p:nvGrpSpPr>
        <p:grpSpPr>
          <a:xfrm>
            <a:off x="11056545" y="111952"/>
            <a:ext cx="1079500" cy="1026043"/>
            <a:chOff x="0" y="0"/>
            <a:chExt cx="1219200" cy="1241943"/>
          </a:xfrm>
        </p:grpSpPr>
        <p:sp>
          <p:nvSpPr>
            <p:cNvPr id="12" name="Rectangle 11">
              <a:extLst>
                <a:ext uri="{FF2B5EF4-FFF2-40B4-BE49-F238E27FC236}">
                  <a16:creationId xmlns:a16="http://schemas.microsoft.com/office/drawing/2014/main" id="{8E996AFB-9DC7-3F66-0070-46FB91FD5EE9}"/>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13" name="Picture 3">
              <a:extLst>
                <a:ext uri="{FF2B5EF4-FFF2-40B4-BE49-F238E27FC236}">
                  <a16:creationId xmlns:a16="http://schemas.microsoft.com/office/drawing/2014/main" id="{1F153856-876B-8F03-A66B-1E945F98F1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aphicFrame>
        <p:nvGraphicFramePr>
          <p:cNvPr id="5" name="Table 4">
            <a:extLst>
              <a:ext uri="{FF2B5EF4-FFF2-40B4-BE49-F238E27FC236}">
                <a16:creationId xmlns:a16="http://schemas.microsoft.com/office/drawing/2014/main" id="{A21BF7D9-EFEC-30F7-1DAF-770543CB729A}"/>
              </a:ext>
            </a:extLst>
          </p:cNvPr>
          <p:cNvGraphicFramePr>
            <a:graphicFrameLocks noGrp="1"/>
          </p:cNvGraphicFramePr>
          <p:nvPr>
            <p:extLst>
              <p:ext uri="{D42A27DB-BD31-4B8C-83A1-F6EECF244321}">
                <p14:modId xmlns:p14="http://schemas.microsoft.com/office/powerpoint/2010/main" val="3383001765"/>
              </p:ext>
            </p:extLst>
          </p:nvPr>
        </p:nvGraphicFramePr>
        <p:xfrm>
          <a:off x="1247406" y="1435767"/>
          <a:ext cx="9753183" cy="5080623"/>
        </p:xfrm>
        <a:graphic>
          <a:graphicData uri="http://schemas.openxmlformats.org/drawingml/2006/table">
            <a:tbl>
              <a:tblPr firstRow="1" bandRow="1">
                <a:tableStyleId>{7DF18680-E054-41AD-8BC1-D1AEF772440D}</a:tableStyleId>
              </a:tblPr>
              <a:tblGrid>
                <a:gridCol w="3251061">
                  <a:extLst>
                    <a:ext uri="{9D8B030D-6E8A-4147-A177-3AD203B41FA5}">
                      <a16:colId xmlns:a16="http://schemas.microsoft.com/office/drawing/2014/main" val="909458413"/>
                    </a:ext>
                  </a:extLst>
                </a:gridCol>
                <a:gridCol w="3251061">
                  <a:extLst>
                    <a:ext uri="{9D8B030D-6E8A-4147-A177-3AD203B41FA5}">
                      <a16:colId xmlns:a16="http://schemas.microsoft.com/office/drawing/2014/main" val="3196611984"/>
                    </a:ext>
                  </a:extLst>
                </a:gridCol>
                <a:gridCol w="3251061">
                  <a:extLst>
                    <a:ext uri="{9D8B030D-6E8A-4147-A177-3AD203B41FA5}">
                      <a16:colId xmlns:a16="http://schemas.microsoft.com/office/drawing/2014/main" val="2714213992"/>
                    </a:ext>
                  </a:extLst>
                </a:gridCol>
              </a:tblGrid>
              <a:tr h="684567">
                <a:tc>
                  <a:txBody>
                    <a:bodyPr/>
                    <a:lstStyle/>
                    <a:p>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Benefits/ Impact</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Examples of organization</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69683105"/>
                  </a:ext>
                </a:extLst>
              </a:tr>
              <a:tr h="129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Industry and commerce – large and micro industry 	</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Human &amp; Resource safety</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Chemical Industry, Power Plan, Transportation company, Hotel &amp; Restaurant, </a:t>
                      </a:r>
                      <a:r>
                        <a:rPr lang="en-US" sz="2000" u="none" strike="noStrike" kern="1200" baseline="0" dirty="0" err="1">
                          <a:latin typeface="Arial" panose="020B0604020202020204" pitchFamily="34" charset="0"/>
                          <a:cs typeface="Arial" panose="020B0604020202020204" pitchFamily="34" charset="0"/>
                        </a:rPr>
                        <a:t>etc</a:t>
                      </a:r>
                      <a:r>
                        <a:rPr lang="en-US" sz="2000" u="none" strike="noStrike" kern="1200" baseline="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399503302"/>
                  </a:ext>
                </a:extLst>
              </a:tr>
              <a:tr h="103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Government</a:t>
                      </a:r>
                      <a:endParaRPr lang="en-US" sz="20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Human &amp; Resource Safety; sustainable and resilient</a:t>
                      </a:r>
                      <a:r>
                        <a:rPr lang="en-US" sz="2000" baseline="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communities</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National &amp; Local Government</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09617347"/>
                  </a:ext>
                </a:extLst>
              </a:tr>
              <a:tr h="103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Academic and Research Bodies</a:t>
                      </a:r>
                      <a:endParaRPr lang="en-US" sz="20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Research material and topic</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Academic and research bodies focusing on tsunami hazard</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48588816"/>
                  </a:ext>
                </a:extLst>
              </a:tr>
              <a:tr h="1006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Critical Infrastructure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Human</a:t>
                      </a:r>
                      <a:r>
                        <a:rPr lang="en-US" sz="2000" baseline="0" dirty="0">
                          <a:latin typeface="Arial" panose="020B0604020202020204" pitchFamily="34" charset="0"/>
                          <a:cs typeface="Arial" panose="020B0604020202020204" pitchFamily="34" charset="0"/>
                        </a:rPr>
                        <a:t> &amp; Resource Safety, Legal licensing</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latin typeface="Arial" panose="020B0604020202020204" pitchFamily="34" charset="0"/>
                          <a:cs typeface="Arial" panose="020B0604020202020204" pitchFamily="34" charset="0"/>
                        </a:rPr>
                        <a:t>Port, </a:t>
                      </a:r>
                      <a:r>
                        <a:rPr lang="en-US" sz="2000" u="none" strike="noStrike" kern="1200" baseline="0" dirty="0" err="1">
                          <a:latin typeface="Arial" panose="020B0604020202020204" pitchFamily="34" charset="0"/>
                          <a:cs typeface="Arial" panose="020B0604020202020204" pitchFamily="34" charset="0"/>
                        </a:rPr>
                        <a:t>harbour</a:t>
                      </a:r>
                      <a:r>
                        <a:rPr lang="en-US" sz="2000" u="none" strike="noStrike" kern="1200" baseline="0" dirty="0">
                          <a:latin typeface="Arial" panose="020B0604020202020204" pitchFamily="34" charset="0"/>
                          <a:cs typeface="Arial" panose="020B0604020202020204" pitchFamily="34" charset="0"/>
                        </a:rPr>
                        <a:t>, hospital</a:t>
                      </a:r>
                      <a:endParaRPr lang="en-US" sz="2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37764511"/>
                  </a:ext>
                </a:extLst>
              </a:tr>
            </a:tbl>
          </a:graphicData>
        </a:graphic>
      </p:graphicFrame>
      <p:sp>
        <p:nvSpPr>
          <p:cNvPr id="8" name="Rectangle 7">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06" y="113162"/>
            <a:ext cx="1115400" cy="1024833"/>
          </a:xfrm>
          <a:prstGeom prst="rect">
            <a:avLst/>
          </a:prstGeom>
        </p:spPr>
      </p:pic>
    </p:spTree>
    <p:extLst>
      <p:ext uri="{BB962C8B-B14F-4D97-AF65-F5344CB8AC3E}">
        <p14:creationId xmlns:p14="http://schemas.microsoft.com/office/powerpoint/2010/main" val="87764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21EDDD1-6D34-4A58-BD0E-F6D6E4C1C66D}"/>
              </a:ext>
            </a:extLst>
          </p:cNvPr>
          <p:cNvSpPr/>
          <p:nvPr/>
        </p:nvSpPr>
        <p:spPr>
          <a:xfrm>
            <a:off x="1418988" y="247390"/>
            <a:ext cx="9618212" cy="837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76991AE-5D1C-4E9D-BF28-52872657CEC4}"/>
              </a:ext>
            </a:extLst>
          </p:cNvPr>
          <p:cNvSpPr>
            <a:spLocks noGrp="1"/>
          </p:cNvSpPr>
          <p:nvPr>
            <p:ph type="title"/>
          </p:nvPr>
        </p:nvSpPr>
        <p:spPr>
          <a:xfrm>
            <a:off x="1452214" y="279401"/>
            <a:ext cx="9901585" cy="535531"/>
          </a:xfrm>
        </p:spPr>
        <p:txBody>
          <a:bodyPr wrap="square" anchor="t">
            <a:spAutoFit/>
          </a:bodyPr>
          <a:lstStyle/>
          <a:p>
            <a:pPr algn="ctr"/>
            <a:r>
              <a:rPr lang="en-US" sz="3200" b="1" dirty="0">
                <a:solidFill>
                  <a:schemeClr val="bg1"/>
                </a:solidFill>
                <a:latin typeface="Arial" panose="020B0604020202020204" pitchFamily="34" charset="0"/>
                <a:cs typeface="Arial" panose="020B0604020202020204" pitchFamily="34" charset="0"/>
              </a:rPr>
              <a:t>Process and Timeline</a:t>
            </a:r>
            <a:endParaRPr lang="en-US" sz="3200" dirty="0">
              <a:solidFill>
                <a:schemeClr val="bg1"/>
              </a:solidFill>
            </a:endParaRPr>
          </a:p>
        </p:txBody>
      </p:sp>
      <p:sp>
        <p:nvSpPr>
          <p:cNvPr id="6" name="Slide Number Placeholder 5">
            <a:extLst>
              <a:ext uri="{FF2B5EF4-FFF2-40B4-BE49-F238E27FC236}">
                <a16:creationId xmlns:a16="http://schemas.microsoft.com/office/drawing/2014/main" id="{C42DA1F0-77E9-49CD-994C-FE4242B05F43}"/>
              </a:ext>
            </a:extLst>
          </p:cNvPr>
          <p:cNvSpPr>
            <a:spLocks noGrp="1"/>
          </p:cNvSpPr>
          <p:nvPr>
            <p:ph type="sldNum" sz="quarter" idx="12"/>
          </p:nvPr>
        </p:nvSpPr>
        <p:spPr/>
        <p:txBody>
          <a:bodyPr/>
          <a:lstStyle/>
          <a:p>
            <a:fld id="{825A5B5D-08AF-4E9E-A5D2-8996A9B3FDA7}" type="slidenum">
              <a:rPr lang="en-US" smtClean="0"/>
              <a:t>6</a:t>
            </a:fld>
            <a:endParaRPr lang="en-US" dirty="0"/>
          </a:p>
        </p:txBody>
      </p:sp>
      <p:sp>
        <p:nvSpPr>
          <p:cNvPr id="11" name="Rectangle 10">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13" name="Oval 12">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4" y="92195"/>
            <a:ext cx="1060451" cy="974346"/>
          </a:xfrm>
          <a:prstGeom prst="rect">
            <a:avLst/>
          </a:prstGeom>
        </p:spPr>
      </p:pic>
      <p:pic>
        <p:nvPicPr>
          <p:cNvPr id="75" name="Picture 74"/>
          <p:cNvPicPr>
            <a:picLocks noChangeAspect="1"/>
          </p:cNvPicPr>
          <p:nvPr/>
        </p:nvPicPr>
        <p:blipFill rotWithShape="1">
          <a:blip r:embed="rId3"/>
          <a:srcRect l="9425" t="29233" r="36696" b="20805"/>
          <a:stretch/>
        </p:blipFill>
        <p:spPr>
          <a:xfrm>
            <a:off x="23930" y="4210949"/>
            <a:ext cx="2282087" cy="1272718"/>
          </a:xfrm>
          <a:prstGeom prst="rect">
            <a:avLst/>
          </a:prstGeom>
        </p:spPr>
      </p:pic>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25587"/>
          <a:stretch/>
        </p:blipFill>
        <p:spPr>
          <a:xfrm>
            <a:off x="2355965" y="4191512"/>
            <a:ext cx="2181239" cy="1293356"/>
          </a:xfrm>
          <a:prstGeom prst="rect">
            <a:avLst/>
          </a:prstGeom>
        </p:spPr>
      </p:pic>
      <p:grpSp>
        <p:nvGrpSpPr>
          <p:cNvPr id="4" name="Group 3"/>
          <p:cNvGrpSpPr/>
          <p:nvPr/>
        </p:nvGrpSpPr>
        <p:grpSpPr>
          <a:xfrm>
            <a:off x="33783" y="1169731"/>
            <a:ext cx="12192000" cy="2771707"/>
            <a:chOff x="0" y="2166752"/>
            <a:chExt cx="12192000" cy="2771707"/>
          </a:xfrm>
        </p:grpSpPr>
        <p:sp>
          <p:nvSpPr>
            <p:cNvPr id="184" name="TextBox 183">
              <a:extLst>
                <a:ext uri="{FF2B5EF4-FFF2-40B4-BE49-F238E27FC236}">
                  <a16:creationId xmlns:a16="http://schemas.microsoft.com/office/drawing/2014/main" id="{F8C12B03-1354-4CE0-8717-C7E3800AF179}"/>
                </a:ext>
              </a:extLst>
            </p:cNvPr>
            <p:cNvSpPr txBox="1"/>
            <p:nvPr/>
          </p:nvSpPr>
          <p:spPr>
            <a:xfrm>
              <a:off x="9818765" y="2454678"/>
              <a:ext cx="2173196" cy="646331"/>
            </a:xfrm>
            <a:prstGeom prst="rect">
              <a:avLst/>
            </a:prstGeom>
            <a:noFill/>
          </p:spPr>
          <p:txBody>
            <a:bodyPr wrap="square" lIns="0" tIns="0" rIns="0" bIns="0" rtlCol="0">
              <a:spAutoFit/>
            </a:bodyPr>
            <a:lstStyle/>
            <a:p>
              <a:pPr algn="ctr"/>
              <a:r>
                <a:rPr lang="en-US" sz="1400" b="1" dirty="0">
                  <a:latin typeface="Arial" panose="020B0604020202020204" pitchFamily="34" charset="0"/>
                  <a:cs typeface="Arial" panose="020B0604020202020204" pitchFamily="34" charset="0"/>
                </a:rPr>
                <a:t>IS (International Standard and Publication) : </a:t>
              </a:r>
            </a:p>
            <a:p>
              <a:pPr algn="ctr"/>
              <a:r>
                <a:rPr lang="en-GB" sz="1400" b="1" dirty="0">
                  <a:latin typeface="Arial" panose="020B0604020202020204" pitchFamily="34" charset="0"/>
                  <a:cs typeface="Arial" panose="020B0604020202020204" pitchFamily="34" charset="0"/>
                </a:rPr>
                <a:t>2022-12-30</a:t>
              </a:r>
              <a:endParaRPr lang="en-US" sz="1400" b="1" dirty="0"/>
            </a:p>
          </p:txBody>
        </p:sp>
        <p:sp>
          <p:nvSpPr>
            <p:cNvPr id="116" name="TextBox 115">
              <a:extLst>
                <a:ext uri="{FF2B5EF4-FFF2-40B4-BE49-F238E27FC236}">
                  <a16:creationId xmlns:a16="http://schemas.microsoft.com/office/drawing/2014/main" id="{32603C26-02E4-4B58-B997-C55CF85556D0}"/>
                </a:ext>
              </a:extLst>
            </p:cNvPr>
            <p:cNvSpPr txBox="1"/>
            <p:nvPr/>
          </p:nvSpPr>
          <p:spPr>
            <a:xfrm>
              <a:off x="2475691" y="4292130"/>
              <a:ext cx="1563720" cy="276999"/>
            </a:xfrm>
            <a:prstGeom prst="rect">
              <a:avLst/>
            </a:prstGeom>
            <a:noFill/>
          </p:spPr>
          <p:txBody>
            <a:bodyPr wrap="square" lIns="0" tIns="0" rIns="0" bIns="0" rtlCol="0" anchor="ctr">
              <a:spAutoFit/>
            </a:bodyPr>
            <a:lstStyle/>
            <a:p>
              <a:pPr algn="ctr"/>
              <a:r>
                <a:rPr lang="en-US" dirty="0">
                  <a:solidFill>
                    <a:schemeClr val="tx2">
                      <a:lumMod val="60000"/>
                      <a:lumOff val="40000"/>
                    </a:schemeClr>
                  </a:solidFill>
                </a:rPr>
                <a:t>2020</a:t>
              </a:r>
            </a:p>
          </p:txBody>
        </p:sp>
        <p:sp>
          <p:nvSpPr>
            <p:cNvPr id="178" name="TextBox 177">
              <a:extLst>
                <a:ext uri="{FF2B5EF4-FFF2-40B4-BE49-F238E27FC236}">
                  <a16:creationId xmlns:a16="http://schemas.microsoft.com/office/drawing/2014/main" id="{43588E7B-F56C-4F14-B666-2FB60D70AB9E}"/>
                </a:ext>
              </a:extLst>
            </p:cNvPr>
            <p:cNvSpPr txBox="1"/>
            <p:nvPr/>
          </p:nvSpPr>
          <p:spPr>
            <a:xfrm>
              <a:off x="6260291" y="4292128"/>
              <a:ext cx="1563720" cy="276999"/>
            </a:xfrm>
            <a:prstGeom prst="rect">
              <a:avLst/>
            </a:prstGeom>
            <a:noFill/>
          </p:spPr>
          <p:txBody>
            <a:bodyPr wrap="square" lIns="0" tIns="0" rIns="0" bIns="0" rtlCol="0" anchor="ctr">
              <a:spAutoFit/>
            </a:bodyPr>
            <a:lstStyle/>
            <a:p>
              <a:pPr algn="ctr"/>
              <a:r>
                <a:rPr lang="en-US" dirty="0">
                  <a:solidFill>
                    <a:schemeClr val="tx2">
                      <a:lumMod val="60000"/>
                      <a:lumOff val="40000"/>
                    </a:schemeClr>
                  </a:solidFill>
                </a:rPr>
                <a:t>2021</a:t>
              </a:r>
            </a:p>
          </p:txBody>
        </p:sp>
        <p:sp>
          <p:nvSpPr>
            <p:cNvPr id="183" name="TextBox 182">
              <a:extLst>
                <a:ext uri="{FF2B5EF4-FFF2-40B4-BE49-F238E27FC236}">
                  <a16:creationId xmlns:a16="http://schemas.microsoft.com/office/drawing/2014/main" id="{AF697CBD-B3D7-4459-9BA4-93F920D28F01}"/>
                </a:ext>
              </a:extLst>
            </p:cNvPr>
            <p:cNvSpPr txBox="1"/>
            <p:nvPr/>
          </p:nvSpPr>
          <p:spPr>
            <a:xfrm>
              <a:off x="4313495" y="4292128"/>
              <a:ext cx="1672711" cy="646331"/>
            </a:xfrm>
            <a:prstGeom prst="rect">
              <a:avLst/>
            </a:prstGeom>
            <a:noFill/>
          </p:spPr>
          <p:txBody>
            <a:bodyPr wrap="square" lIns="0" tIns="0" rIns="0" bIns="0" rtlCol="0">
              <a:spAutoFit/>
            </a:bodyPr>
            <a:lstStyle/>
            <a:p>
              <a:pPr lvl="0" algn="ctr"/>
              <a:r>
                <a:rPr lang="en-US" sz="1400" b="1" dirty="0">
                  <a:latin typeface="Arial" panose="020B0604020202020204" pitchFamily="34" charset="0"/>
                  <a:cs typeface="Arial" panose="020B0604020202020204" pitchFamily="34" charset="0"/>
                </a:rPr>
                <a:t>WD</a:t>
              </a:r>
            </a:p>
            <a:p>
              <a:pPr lvl="0" algn="ctr"/>
              <a:r>
                <a:rPr lang="en-US" sz="1400" b="1" dirty="0">
                  <a:latin typeface="Arial" panose="020B0604020202020204" pitchFamily="34" charset="0"/>
                  <a:cs typeface="Arial" panose="020B0604020202020204" pitchFamily="34" charset="0"/>
                </a:rPr>
                <a:t>(Working Draft)</a:t>
              </a:r>
            </a:p>
            <a:p>
              <a:pPr lvl="0" algn="ctr"/>
              <a:r>
                <a:rPr lang="en-GB" sz="1400" b="1" dirty="0">
                  <a:latin typeface="Arial" panose="020B0604020202020204" pitchFamily="34" charset="0"/>
                  <a:cs typeface="Arial" panose="020B0604020202020204" pitchFamily="34" charset="0"/>
                </a:rPr>
                <a:t>2020-06-30</a:t>
              </a:r>
              <a:endParaRPr lang="en-US" sz="1400" dirty="0">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5FA33719-DE80-4AC6-8AA1-8E61C2AE8CA7}"/>
                </a:ext>
              </a:extLst>
            </p:cNvPr>
            <p:cNvSpPr txBox="1"/>
            <p:nvPr/>
          </p:nvSpPr>
          <p:spPr>
            <a:xfrm>
              <a:off x="7874124" y="4292128"/>
              <a:ext cx="2170765" cy="646331"/>
            </a:xfrm>
            <a:prstGeom prst="rect">
              <a:avLst/>
            </a:prstGeom>
            <a:noFill/>
          </p:spPr>
          <p:txBody>
            <a:bodyPr wrap="square" lIns="0" tIns="0" rIns="0" bIns="0" rtlCol="0">
              <a:spAutoFit/>
            </a:bodyPr>
            <a:lstStyle/>
            <a:p>
              <a:pPr algn="ctr"/>
              <a:r>
                <a:rPr lang="en-US" sz="1400" b="1" dirty="0">
                  <a:latin typeface="Arial" panose="020B0604020202020204" pitchFamily="34" charset="0"/>
                  <a:cs typeface="Arial" panose="020B0604020202020204" pitchFamily="34" charset="0"/>
                </a:rPr>
                <a:t>DIS (Draft International Standard)</a:t>
              </a:r>
            </a:p>
            <a:p>
              <a:pPr algn="ctr"/>
              <a:r>
                <a:rPr lang="en-GB" sz="1400" b="1" dirty="0">
                  <a:latin typeface="Arial" panose="020B0604020202020204" pitchFamily="34" charset="0"/>
                  <a:cs typeface="Arial" panose="020B0604020202020204" pitchFamily="34" charset="0"/>
                </a:rPr>
                <a:t>2021-11-30</a:t>
              </a:r>
              <a:endParaRPr lang="en-US" sz="1400" b="1" dirty="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CF7B1338-2D79-410E-A9BE-D4CFADE43628}"/>
                </a:ext>
              </a:extLst>
            </p:cNvPr>
            <p:cNvSpPr txBox="1"/>
            <p:nvPr/>
          </p:nvSpPr>
          <p:spPr>
            <a:xfrm>
              <a:off x="583391" y="2784173"/>
              <a:ext cx="1563720" cy="276999"/>
            </a:xfrm>
            <a:prstGeom prst="rect">
              <a:avLst/>
            </a:prstGeom>
            <a:noFill/>
          </p:spPr>
          <p:txBody>
            <a:bodyPr wrap="square" lIns="0" tIns="0" rIns="0" bIns="0" rtlCol="0" anchor="ctr">
              <a:spAutoFit/>
            </a:bodyPr>
            <a:lstStyle/>
            <a:p>
              <a:pPr algn="ctr"/>
              <a:r>
                <a:rPr lang="en-US" dirty="0">
                  <a:solidFill>
                    <a:schemeClr val="tx2">
                      <a:lumMod val="60000"/>
                      <a:lumOff val="40000"/>
                    </a:schemeClr>
                  </a:solidFill>
                </a:rPr>
                <a:t>2018&amp;2019</a:t>
              </a:r>
            </a:p>
          </p:txBody>
        </p:sp>
        <p:sp>
          <p:nvSpPr>
            <p:cNvPr id="177" name="TextBox 176">
              <a:extLst>
                <a:ext uri="{FF2B5EF4-FFF2-40B4-BE49-F238E27FC236}">
                  <a16:creationId xmlns:a16="http://schemas.microsoft.com/office/drawing/2014/main" id="{E7131EEE-A382-4989-A982-103114105D80}"/>
                </a:ext>
              </a:extLst>
            </p:cNvPr>
            <p:cNvSpPr txBox="1"/>
            <p:nvPr/>
          </p:nvSpPr>
          <p:spPr>
            <a:xfrm>
              <a:off x="4367991" y="2784173"/>
              <a:ext cx="1563720" cy="276999"/>
            </a:xfrm>
            <a:prstGeom prst="rect">
              <a:avLst/>
            </a:prstGeom>
            <a:noFill/>
          </p:spPr>
          <p:txBody>
            <a:bodyPr wrap="square" lIns="0" tIns="0" rIns="0" bIns="0" rtlCol="0" anchor="ctr">
              <a:spAutoFit/>
            </a:bodyPr>
            <a:lstStyle/>
            <a:p>
              <a:pPr algn="ctr"/>
              <a:r>
                <a:rPr lang="en-US" dirty="0">
                  <a:solidFill>
                    <a:schemeClr val="tx2">
                      <a:lumMod val="60000"/>
                      <a:lumOff val="40000"/>
                    </a:schemeClr>
                  </a:solidFill>
                </a:rPr>
                <a:t>2020</a:t>
              </a:r>
            </a:p>
          </p:txBody>
        </p:sp>
        <p:sp>
          <p:nvSpPr>
            <p:cNvPr id="179" name="TextBox 178">
              <a:extLst>
                <a:ext uri="{FF2B5EF4-FFF2-40B4-BE49-F238E27FC236}">
                  <a16:creationId xmlns:a16="http://schemas.microsoft.com/office/drawing/2014/main" id="{93275BF3-6768-4F52-BDE9-2A8E16CE0B7F}"/>
                </a:ext>
              </a:extLst>
            </p:cNvPr>
            <p:cNvSpPr txBox="1"/>
            <p:nvPr/>
          </p:nvSpPr>
          <p:spPr>
            <a:xfrm>
              <a:off x="8152591" y="2784173"/>
              <a:ext cx="1563720" cy="276999"/>
            </a:xfrm>
            <a:prstGeom prst="rect">
              <a:avLst/>
            </a:prstGeom>
            <a:noFill/>
          </p:spPr>
          <p:txBody>
            <a:bodyPr wrap="square" lIns="0" tIns="0" rIns="0" bIns="0" rtlCol="0" anchor="ctr">
              <a:spAutoFit/>
            </a:bodyPr>
            <a:lstStyle/>
            <a:p>
              <a:pPr algn="ctr"/>
              <a:r>
                <a:rPr lang="en-US" dirty="0">
                  <a:solidFill>
                    <a:schemeClr val="tx2">
                      <a:lumMod val="60000"/>
                      <a:lumOff val="40000"/>
                    </a:schemeClr>
                  </a:solidFill>
                </a:rPr>
                <a:t>2021</a:t>
              </a:r>
            </a:p>
          </p:txBody>
        </p:sp>
        <p:sp>
          <p:nvSpPr>
            <p:cNvPr id="182" name="TextBox 181">
              <a:extLst>
                <a:ext uri="{FF2B5EF4-FFF2-40B4-BE49-F238E27FC236}">
                  <a16:creationId xmlns:a16="http://schemas.microsoft.com/office/drawing/2014/main" id="{8BDE7DA3-1711-45E2-9380-8287E9B634B2}"/>
                </a:ext>
              </a:extLst>
            </p:cNvPr>
            <p:cNvSpPr txBox="1"/>
            <p:nvPr/>
          </p:nvSpPr>
          <p:spPr>
            <a:xfrm>
              <a:off x="2412432" y="2166752"/>
              <a:ext cx="1672711" cy="1292662"/>
            </a:xfrm>
            <a:prstGeom prst="rect">
              <a:avLst/>
            </a:prstGeom>
            <a:noFill/>
          </p:spPr>
          <p:txBody>
            <a:bodyPr wrap="square" lIns="0" tIns="0" rIns="0" bIns="0" rtlCol="0">
              <a:spAutoFit/>
            </a:bodyPr>
            <a:lstStyle/>
            <a:p>
              <a:pPr lvl="0" algn="ctr"/>
              <a:r>
                <a:rPr lang="en-US" sz="1400" b="1" dirty="0">
                  <a:latin typeface="Arial" panose="020B0604020202020204" pitchFamily="34" charset="0"/>
                  <a:cs typeface="Arial" panose="020B0604020202020204" pitchFamily="34" charset="0"/>
                </a:rPr>
                <a:t>NWIP</a:t>
              </a:r>
            </a:p>
            <a:p>
              <a:pPr lvl="0" algn="ctr"/>
              <a:r>
                <a:rPr lang="en-US" sz="1400" b="1" dirty="0">
                  <a:latin typeface="Arial" panose="020B0604020202020204" pitchFamily="34" charset="0"/>
                  <a:cs typeface="Arial" panose="020B0604020202020204" pitchFamily="34" charset="0"/>
                </a:rPr>
                <a:t>(New Work Item Proposal)</a:t>
              </a:r>
            </a:p>
            <a:p>
              <a:pPr algn="ctr"/>
              <a:r>
                <a:rPr lang="en-GB" sz="1400" b="1" dirty="0">
                  <a:latin typeface="Arial" panose="020B0604020202020204" pitchFamily="34" charset="0"/>
                  <a:cs typeface="Arial" panose="020B0604020202020204" pitchFamily="34" charset="0"/>
                </a:rPr>
                <a:t>2020-02-17</a:t>
              </a:r>
              <a:endParaRPr lang="en-US" sz="1400" b="1" dirty="0">
                <a:solidFill>
                  <a:schemeClr val="tx2">
                    <a:lumMod val="60000"/>
                    <a:lumOff val="40000"/>
                  </a:schemeClr>
                </a:solidFill>
              </a:endParaRPr>
            </a:p>
            <a:p>
              <a:pPr lvl="0" algn="ctr"/>
              <a:endParaRPr lang="en-US" sz="1400" b="1" dirty="0">
                <a:latin typeface="Arial" panose="020B0604020202020204" pitchFamily="34" charset="0"/>
                <a:cs typeface="Arial" panose="020B0604020202020204" pitchFamily="34" charset="0"/>
              </a:endParaRPr>
            </a:p>
            <a:p>
              <a:pPr lvl="0" algn="ctr"/>
              <a:r>
                <a:rPr lang="en-GB"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p>
          </p:txBody>
        </p:sp>
        <p:sp>
          <p:nvSpPr>
            <p:cNvPr id="186" name="TextBox 185">
              <a:extLst>
                <a:ext uri="{FF2B5EF4-FFF2-40B4-BE49-F238E27FC236}">
                  <a16:creationId xmlns:a16="http://schemas.microsoft.com/office/drawing/2014/main" id="{343BE9DF-317A-4BBD-B739-95D4B1F8C06D}"/>
                </a:ext>
              </a:extLst>
            </p:cNvPr>
            <p:cNvSpPr txBox="1"/>
            <p:nvPr/>
          </p:nvSpPr>
          <p:spPr>
            <a:xfrm>
              <a:off x="6201413" y="2292507"/>
              <a:ext cx="1672711" cy="646331"/>
            </a:xfrm>
            <a:prstGeom prst="rect">
              <a:avLst/>
            </a:prstGeom>
            <a:noFill/>
          </p:spPr>
          <p:txBody>
            <a:bodyPr wrap="square" lIns="0" tIns="0" rIns="0" bIns="0" rtlCol="0">
              <a:spAutoFit/>
            </a:bodyPr>
            <a:lstStyle/>
            <a:p>
              <a:pPr algn="ctr"/>
              <a:r>
                <a:rPr lang="en-US" sz="1400" b="1" dirty="0">
                  <a:latin typeface="Arial" panose="020B0604020202020204" pitchFamily="34" charset="0"/>
                  <a:cs typeface="Arial" panose="020B0604020202020204" pitchFamily="34" charset="0"/>
                </a:rPr>
                <a:t>CD </a:t>
              </a:r>
            </a:p>
            <a:p>
              <a:pPr algn="ctr"/>
              <a:r>
                <a:rPr lang="en-US" sz="1400" b="1" dirty="0">
                  <a:latin typeface="Arial" panose="020B0604020202020204" pitchFamily="34" charset="0"/>
                  <a:cs typeface="Arial" panose="020B0604020202020204" pitchFamily="34" charset="0"/>
                </a:rPr>
                <a:t>(Committee Draft)</a:t>
              </a:r>
              <a:endParaRPr lang="en-US" sz="1400" b="1" dirty="0"/>
            </a:p>
            <a:p>
              <a:pPr algn="ctr"/>
              <a:r>
                <a:rPr lang="en-GB" sz="1400" b="1" dirty="0">
                  <a:latin typeface="Arial" panose="020B0604020202020204" pitchFamily="34" charset="0"/>
                  <a:cs typeface="Arial" panose="020B0604020202020204" pitchFamily="34" charset="0"/>
                </a:rPr>
                <a:t>2021-03-30</a:t>
              </a:r>
              <a:endParaRPr lang="en-US" sz="1400" b="1" dirty="0"/>
            </a:p>
          </p:txBody>
        </p:sp>
        <p:cxnSp>
          <p:nvCxnSpPr>
            <p:cNvPr id="10" name="Straight Connector 9">
              <a:extLst>
                <a:ext uri="{FF2B5EF4-FFF2-40B4-BE49-F238E27FC236}">
                  <a16:creationId xmlns:a16="http://schemas.microsoft.com/office/drawing/2014/main" id="{8DC9299B-32C9-4857-88B9-9F1901A498D7}"/>
                </a:ext>
              </a:extLst>
            </p:cNvPr>
            <p:cNvCxnSpPr/>
            <p:nvPr/>
          </p:nvCxnSpPr>
          <p:spPr>
            <a:xfrm>
              <a:off x="0" y="3676650"/>
              <a:ext cx="12192000"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8" name="Diamond 97">
              <a:extLst>
                <a:ext uri="{FF2B5EF4-FFF2-40B4-BE49-F238E27FC236}">
                  <a16:creationId xmlns:a16="http://schemas.microsoft.com/office/drawing/2014/main" id="{E660ABE5-E917-4AF3-B5C0-EA4307B5A689}"/>
                </a:ext>
              </a:extLst>
            </p:cNvPr>
            <p:cNvSpPr/>
            <p:nvPr/>
          </p:nvSpPr>
          <p:spPr>
            <a:xfrm>
              <a:off x="908020" y="3219419"/>
              <a:ext cx="914462" cy="914462"/>
            </a:xfrm>
            <a:prstGeom prst="diamond">
              <a:avLst/>
            </a:prstGeom>
            <a:solidFill>
              <a:schemeClr val="tx2">
                <a:lumMod val="60000"/>
                <a:lumOff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AE628C02-CCE1-4234-928F-1B616B456491}"/>
                </a:ext>
              </a:extLst>
            </p:cNvPr>
            <p:cNvSpPr/>
            <p:nvPr/>
          </p:nvSpPr>
          <p:spPr>
            <a:xfrm>
              <a:off x="2800320" y="3219419"/>
              <a:ext cx="914462" cy="914462"/>
            </a:xfrm>
            <a:prstGeom prst="diamond">
              <a:avLst/>
            </a:prstGeom>
            <a:solidFill>
              <a:schemeClr val="tx2">
                <a:lumMod val="60000"/>
                <a:lumOff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09456708-3EBB-413B-8073-E60689D71B18}"/>
                </a:ext>
              </a:extLst>
            </p:cNvPr>
            <p:cNvSpPr/>
            <p:nvPr/>
          </p:nvSpPr>
          <p:spPr>
            <a:xfrm>
              <a:off x="4692620" y="3219419"/>
              <a:ext cx="914462" cy="914462"/>
            </a:xfrm>
            <a:prstGeom prst="diamond">
              <a:avLst/>
            </a:prstGeom>
            <a:solidFill>
              <a:schemeClr val="tx2">
                <a:lumMod val="60000"/>
                <a:lumOff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a:extLst>
                <a:ext uri="{FF2B5EF4-FFF2-40B4-BE49-F238E27FC236}">
                  <a16:creationId xmlns:a16="http://schemas.microsoft.com/office/drawing/2014/main" id="{1F25AF2F-71F5-4AD2-8DB8-66FBABCFAE47}"/>
                </a:ext>
              </a:extLst>
            </p:cNvPr>
            <p:cNvSpPr/>
            <p:nvPr/>
          </p:nvSpPr>
          <p:spPr>
            <a:xfrm>
              <a:off x="6584920" y="3219419"/>
              <a:ext cx="914462" cy="914462"/>
            </a:xfrm>
            <a:prstGeom prst="diamond">
              <a:avLst/>
            </a:prstGeom>
            <a:solidFill>
              <a:schemeClr val="tx2">
                <a:lumMod val="60000"/>
                <a:lumOff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a:extLst>
                <a:ext uri="{FF2B5EF4-FFF2-40B4-BE49-F238E27FC236}">
                  <a16:creationId xmlns:a16="http://schemas.microsoft.com/office/drawing/2014/main" id="{B15C03A4-E3B3-4710-A046-0FFBAA90F5A7}"/>
                </a:ext>
              </a:extLst>
            </p:cNvPr>
            <p:cNvSpPr/>
            <p:nvPr/>
          </p:nvSpPr>
          <p:spPr>
            <a:xfrm>
              <a:off x="8477220" y="3219419"/>
              <a:ext cx="914462" cy="914462"/>
            </a:xfrm>
            <a:prstGeom prst="diamond">
              <a:avLst/>
            </a:prstGeom>
            <a:solidFill>
              <a:schemeClr val="tx2">
                <a:lumMod val="60000"/>
                <a:lumOff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a:extLst>
                <a:ext uri="{FF2B5EF4-FFF2-40B4-BE49-F238E27FC236}">
                  <a16:creationId xmlns:a16="http://schemas.microsoft.com/office/drawing/2014/main" id="{6E020B31-3EDB-4A65-A8E0-5A56B6D4EF7C}"/>
                </a:ext>
              </a:extLst>
            </p:cNvPr>
            <p:cNvSpPr/>
            <p:nvPr/>
          </p:nvSpPr>
          <p:spPr>
            <a:xfrm>
              <a:off x="10313816" y="3163715"/>
              <a:ext cx="1025870" cy="1025870"/>
            </a:xfrm>
            <a:prstGeom prst="diamond">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4" name="Group 223">
              <a:extLst>
                <a:ext uri="{FF2B5EF4-FFF2-40B4-BE49-F238E27FC236}">
                  <a16:creationId xmlns:a16="http://schemas.microsoft.com/office/drawing/2014/main" id="{BD4EE9B4-D0DE-4445-8CAA-3DA0AAA18129}"/>
                </a:ext>
              </a:extLst>
            </p:cNvPr>
            <p:cNvGrpSpPr/>
            <p:nvPr/>
          </p:nvGrpSpPr>
          <p:grpSpPr>
            <a:xfrm>
              <a:off x="8790906" y="3542962"/>
              <a:ext cx="287091" cy="267377"/>
              <a:chOff x="11035452" y="1366816"/>
              <a:chExt cx="287091" cy="267377"/>
            </a:xfrm>
            <a:solidFill>
              <a:schemeClr val="bg1"/>
            </a:solidFill>
          </p:grpSpPr>
          <p:sp>
            <p:nvSpPr>
              <p:cNvPr id="225" name="Freeform 255">
                <a:extLst>
                  <a:ext uri="{FF2B5EF4-FFF2-40B4-BE49-F238E27FC236}">
                    <a16:creationId xmlns:a16="http://schemas.microsoft.com/office/drawing/2014/main" id="{5FF108AF-FCED-405E-AA6E-C114802A7493}"/>
                  </a:ext>
                </a:extLst>
              </p:cNvPr>
              <p:cNvSpPr>
                <a:spLocks noEditPoints="1"/>
              </p:cNvSpPr>
              <p:nvPr/>
            </p:nvSpPr>
            <p:spPr bwMode="auto">
              <a:xfrm>
                <a:off x="11035452" y="1453067"/>
                <a:ext cx="287091" cy="181126"/>
              </a:xfrm>
              <a:custGeom>
                <a:avLst/>
                <a:gdLst>
                  <a:gd name="T0" fmla="*/ 31 w 932"/>
                  <a:gd name="T1" fmla="*/ 31 h 591"/>
                  <a:gd name="T2" fmla="*/ 901 w 932"/>
                  <a:gd name="T3" fmla="*/ 31 h 591"/>
                  <a:gd name="T4" fmla="*/ 901 w 932"/>
                  <a:gd name="T5" fmla="*/ 520 h 591"/>
                  <a:gd name="T6" fmla="*/ 901 w 932"/>
                  <a:gd name="T7" fmla="*/ 528 h 591"/>
                  <a:gd name="T8" fmla="*/ 897 w 932"/>
                  <a:gd name="T9" fmla="*/ 536 h 591"/>
                  <a:gd name="T10" fmla="*/ 894 w 932"/>
                  <a:gd name="T11" fmla="*/ 542 h 591"/>
                  <a:gd name="T12" fmla="*/ 889 w 932"/>
                  <a:gd name="T13" fmla="*/ 548 h 591"/>
                  <a:gd name="T14" fmla="*/ 883 w 932"/>
                  <a:gd name="T15" fmla="*/ 552 h 591"/>
                  <a:gd name="T16" fmla="*/ 876 w 932"/>
                  <a:gd name="T17" fmla="*/ 557 h 591"/>
                  <a:gd name="T18" fmla="*/ 868 w 932"/>
                  <a:gd name="T19" fmla="*/ 559 h 591"/>
                  <a:gd name="T20" fmla="*/ 859 w 932"/>
                  <a:gd name="T21" fmla="*/ 560 h 591"/>
                  <a:gd name="T22" fmla="*/ 72 w 932"/>
                  <a:gd name="T23" fmla="*/ 560 h 591"/>
                  <a:gd name="T24" fmla="*/ 64 w 932"/>
                  <a:gd name="T25" fmla="*/ 559 h 591"/>
                  <a:gd name="T26" fmla="*/ 56 w 932"/>
                  <a:gd name="T27" fmla="*/ 557 h 591"/>
                  <a:gd name="T28" fmla="*/ 48 w 932"/>
                  <a:gd name="T29" fmla="*/ 552 h 591"/>
                  <a:gd name="T30" fmla="*/ 43 w 932"/>
                  <a:gd name="T31" fmla="*/ 548 h 591"/>
                  <a:gd name="T32" fmla="*/ 37 w 932"/>
                  <a:gd name="T33" fmla="*/ 542 h 591"/>
                  <a:gd name="T34" fmla="*/ 34 w 932"/>
                  <a:gd name="T35" fmla="*/ 536 h 591"/>
                  <a:gd name="T36" fmla="*/ 32 w 932"/>
                  <a:gd name="T37" fmla="*/ 528 h 591"/>
                  <a:gd name="T38" fmla="*/ 31 w 932"/>
                  <a:gd name="T39" fmla="*/ 520 h 591"/>
                  <a:gd name="T40" fmla="*/ 31 w 932"/>
                  <a:gd name="T41" fmla="*/ 31 h 591"/>
                  <a:gd name="T42" fmla="*/ 0 w 932"/>
                  <a:gd name="T43" fmla="*/ 520 h 591"/>
                  <a:gd name="T44" fmla="*/ 0 w 932"/>
                  <a:gd name="T45" fmla="*/ 527 h 591"/>
                  <a:gd name="T46" fmla="*/ 1 w 932"/>
                  <a:gd name="T47" fmla="*/ 534 h 591"/>
                  <a:gd name="T48" fmla="*/ 3 w 932"/>
                  <a:gd name="T49" fmla="*/ 540 h 591"/>
                  <a:gd name="T50" fmla="*/ 5 w 932"/>
                  <a:gd name="T51" fmla="*/ 547 h 591"/>
                  <a:gd name="T52" fmla="*/ 8 w 932"/>
                  <a:gd name="T53" fmla="*/ 554 h 591"/>
                  <a:gd name="T54" fmla="*/ 12 w 932"/>
                  <a:gd name="T55" fmla="*/ 559 h 591"/>
                  <a:gd name="T56" fmla="*/ 16 w 932"/>
                  <a:gd name="T57" fmla="*/ 565 h 591"/>
                  <a:gd name="T58" fmla="*/ 21 w 932"/>
                  <a:gd name="T59" fmla="*/ 569 h 591"/>
                  <a:gd name="T60" fmla="*/ 26 w 932"/>
                  <a:gd name="T61" fmla="*/ 575 h 591"/>
                  <a:gd name="T62" fmla="*/ 32 w 932"/>
                  <a:gd name="T63" fmla="*/ 578 h 591"/>
                  <a:gd name="T64" fmla="*/ 37 w 932"/>
                  <a:gd name="T65" fmla="*/ 582 h 591"/>
                  <a:gd name="T66" fmla="*/ 44 w 932"/>
                  <a:gd name="T67" fmla="*/ 585 h 591"/>
                  <a:gd name="T68" fmla="*/ 49 w 932"/>
                  <a:gd name="T69" fmla="*/ 588 h 591"/>
                  <a:gd name="T70" fmla="*/ 57 w 932"/>
                  <a:gd name="T71" fmla="*/ 589 h 591"/>
                  <a:gd name="T72" fmla="*/ 64 w 932"/>
                  <a:gd name="T73" fmla="*/ 590 h 591"/>
                  <a:gd name="T74" fmla="*/ 72 w 932"/>
                  <a:gd name="T75" fmla="*/ 591 h 591"/>
                  <a:gd name="T76" fmla="*/ 861 w 932"/>
                  <a:gd name="T77" fmla="*/ 591 h 591"/>
                  <a:gd name="T78" fmla="*/ 861 w 932"/>
                  <a:gd name="T79" fmla="*/ 591 h 591"/>
                  <a:gd name="T80" fmla="*/ 868 w 932"/>
                  <a:gd name="T81" fmla="*/ 590 h 591"/>
                  <a:gd name="T82" fmla="*/ 875 w 932"/>
                  <a:gd name="T83" fmla="*/ 589 h 591"/>
                  <a:gd name="T84" fmla="*/ 882 w 932"/>
                  <a:gd name="T85" fmla="*/ 588 h 591"/>
                  <a:gd name="T86" fmla="*/ 888 w 932"/>
                  <a:gd name="T87" fmla="*/ 585 h 591"/>
                  <a:gd name="T88" fmla="*/ 895 w 932"/>
                  <a:gd name="T89" fmla="*/ 582 h 591"/>
                  <a:gd name="T90" fmla="*/ 901 w 932"/>
                  <a:gd name="T91" fmla="*/ 578 h 591"/>
                  <a:gd name="T92" fmla="*/ 906 w 932"/>
                  <a:gd name="T93" fmla="*/ 575 h 591"/>
                  <a:gd name="T94" fmla="*/ 911 w 932"/>
                  <a:gd name="T95" fmla="*/ 569 h 591"/>
                  <a:gd name="T96" fmla="*/ 916 w 932"/>
                  <a:gd name="T97" fmla="*/ 565 h 591"/>
                  <a:gd name="T98" fmla="*/ 919 w 932"/>
                  <a:gd name="T99" fmla="*/ 559 h 591"/>
                  <a:gd name="T100" fmla="*/ 924 w 932"/>
                  <a:gd name="T101" fmla="*/ 554 h 591"/>
                  <a:gd name="T102" fmla="*/ 926 w 932"/>
                  <a:gd name="T103" fmla="*/ 547 h 591"/>
                  <a:gd name="T104" fmla="*/ 928 w 932"/>
                  <a:gd name="T105" fmla="*/ 540 h 591"/>
                  <a:gd name="T106" fmla="*/ 931 w 932"/>
                  <a:gd name="T107" fmla="*/ 534 h 591"/>
                  <a:gd name="T108" fmla="*/ 932 w 932"/>
                  <a:gd name="T109" fmla="*/ 527 h 591"/>
                  <a:gd name="T110" fmla="*/ 932 w 932"/>
                  <a:gd name="T111" fmla="*/ 520 h 591"/>
                  <a:gd name="T112" fmla="*/ 932 w 932"/>
                  <a:gd name="T113" fmla="*/ 0 h 591"/>
                  <a:gd name="T114" fmla="*/ 0 w 932"/>
                  <a:gd name="T115" fmla="*/ 0 h 591"/>
                  <a:gd name="T116" fmla="*/ 0 w 932"/>
                  <a:gd name="T117" fmla="*/ 52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2" h="591">
                    <a:moveTo>
                      <a:pt x="31" y="31"/>
                    </a:moveTo>
                    <a:lnTo>
                      <a:pt x="901" y="31"/>
                    </a:lnTo>
                    <a:lnTo>
                      <a:pt x="901" y="520"/>
                    </a:lnTo>
                    <a:lnTo>
                      <a:pt x="901" y="528"/>
                    </a:lnTo>
                    <a:lnTo>
                      <a:pt x="897" y="536"/>
                    </a:lnTo>
                    <a:lnTo>
                      <a:pt x="894" y="542"/>
                    </a:lnTo>
                    <a:lnTo>
                      <a:pt x="889" y="548"/>
                    </a:lnTo>
                    <a:lnTo>
                      <a:pt x="883" y="552"/>
                    </a:lnTo>
                    <a:lnTo>
                      <a:pt x="876" y="557"/>
                    </a:lnTo>
                    <a:lnTo>
                      <a:pt x="868" y="559"/>
                    </a:lnTo>
                    <a:lnTo>
                      <a:pt x="859" y="560"/>
                    </a:lnTo>
                    <a:lnTo>
                      <a:pt x="72" y="560"/>
                    </a:lnTo>
                    <a:lnTo>
                      <a:pt x="64" y="559"/>
                    </a:lnTo>
                    <a:lnTo>
                      <a:pt x="56" y="557"/>
                    </a:lnTo>
                    <a:lnTo>
                      <a:pt x="48" y="552"/>
                    </a:lnTo>
                    <a:lnTo>
                      <a:pt x="43" y="548"/>
                    </a:lnTo>
                    <a:lnTo>
                      <a:pt x="37" y="542"/>
                    </a:lnTo>
                    <a:lnTo>
                      <a:pt x="34" y="536"/>
                    </a:lnTo>
                    <a:lnTo>
                      <a:pt x="32" y="528"/>
                    </a:lnTo>
                    <a:lnTo>
                      <a:pt x="31" y="520"/>
                    </a:lnTo>
                    <a:lnTo>
                      <a:pt x="31" y="31"/>
                    </a:lnTo>
                    <a:close/>
                    <a:moveTo>
                      <a:pt x="0" y="520"/>
                    </a:moveTo>
                    <a:lnTo>
                      <a:pt x="0" y="527"/>
                    </a:lnTo>
                    <a:lnTo>
                      <a:pt x="1" y="534"/>
                    </a:lnTo>
                    <a:lnTo>
                      <a:pt x="3" y="540"/>
                    </a:lnTo>
                    <a:lnTo>
                      <a:pt x="5" y="547"/>
                    </a:lnTo>
                    <a:lnTo>
                      <a:pt x="8" y="554"/>
                    </a:lnTo>
                    <a:lnTo>
                      <a:pt x="12" y="559"/>
                    </a:lnTo>
                    <a:lnTo>
                      <a:pt x="16" y="565"/>
                    </a:lnTo>
                    <a:lnTo>
                      <a:pt x="21" y="569"/>
                    </a:lnTo>
                    <a:lnTo>
                      <a:pt x="26" y="575"/>
                    </a:lnTo>
                    <a:lnTo>
                      <a:pt x="32" y="578"/>
                    </a:lnTo>
                    <a:lnTo>
                      <a:pt x="37" y="582"/>
                    </a:lnTo>
                    <a:lnTo>
                      <a:pt x="44" y="585"/>
                    </a:lnTo>
                    <a:lnTo>
                      <a:pt x="49" y="588"/>
                    </a:lnTo>
                    <a:lnTo>
                      <a:pt x="57" y="589"/>
                    </a:lnTo>
                    <a:lnTo>
                      <a:pt x="64" y="590"/>
                    </a:lnTo>
                    <a:lnTo>
                      <a:pt x="72" y="591"/>
                    </a:lnTo>
                    <a:lnTo>
                      <a:pt x="861" y="591"/>
                    </a:lnTo>
                    <a:lnTo>
                      <a:pt x="861" y="591"/>
                    </a:lnTo>
                    <a:lnTo>
                      <a:pt x="868" y="590"/>
                    </a:lnTo>
                    <a:lnTo>
                      <a:pt x="875" y="589"/>
                    </a:lnTo>
                    <a:lnTo>
                      <a:pt x="882" y="588"/>
                    </a:lnTo>
                    <a:lnTo>
                      <a:pt x="888" y="585"/>
                    </a:lnTo>
                    <a:lnTo>
                      <a:pt x="895" y="582"/>
                    </a:lnTo>
                    <a:lnTo>
                      <a:pt x="901" y="578"/>
                    </a:lnTo>
                    <a:lnTo>
                      <a:pt x="906" y="575"/>
                    </a:lnTo>
                    <a:lnTo>
                      <a:pt x="911" y="569"/>
                    </a:lnTo>
                    <a:lnTo>
                      <a:pt x="916" y="565"/>
                    </a:lnTo>
                    <a:lnTo>
                      <a:pt x="919" y="559"/>
                    </a:lnTo>
                    <a:lnTo>
                      <a:pt x="924" y="554"/>
                    </a:lnTo>
                    <a:lnTo>
                      <a:pt x="926" y="547"/>
                    </a:lnTo>
                    <a:lnTo>
                      <a:pt x="928" y="540"/>
                    </a:lnTo>
                    <a:lnTo>
                      <a:pt x="931" y="534"/>
                    </a:lnTo>
                    <a:lnTo>
                      <a:pt x="932" y="527"/>
                    </a:lnTo>
                    <a:lnTo>
                      <a:pt x="932" y="520"/>
                    </a:lnTo>
                    <a:lnTo>
                      <a:pt x="932" y="0"/>
                    </a:lnTo>
                    <a:lnTo>
                      <a:pt x="0" y="0"/>
                    </a:lnTo>
                    <a:lnTo>
                      <a:pt x="0" y="5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56">
                <a:extLst>
                  <a:ext uri="{FF2B5EF4-FFF2-40B4-BE49-F238E27FC236}">
                    <a16:creationId xmlns:a16="http://schemas.microsoft.com/office/drawing/2014/main" id="{4191E7A3-6608-4347-84D4-82198D81349A}"/>
                  </a:ext>
                </a:extLst>
              </p:cNvPr>
              <p:cNvSpPr>
                <a:spLocks noEditPoints="1"/>
              </p:cNvSpPr>
              <p:nvPr/>
            </p:nvSpPr>
            <p:spPr bwMode="auto">
              <a:xfrm>
                <a:off x="11130328" y="1492495"/>
                <a:ext cx="107197" cy="105965"/>
              </a:xfrm>
              <a:custGeom>
                <a:avLst/>
                <a:gdLst>
                  <a:gd name="T0" fmla="*/ 31 w 346"/>
                  <a:gd name="T1" fmla="*/ 41 h 344"/>
                  <a:gd name="T2" fmla="*/ 296 w 346"/>
                  <a:gd name="T3" fmla="*/ 172 h 344"/>
                  <a:gd name="T4" fmla="*/ 31 w 346"/>
                  <a:gd name="T5" fmla="*/ 304 h 344"/>
                  <a:gd name="T6" fmla="*/ 31 w 346"/>
                  <a:gd name="T7" fmla="*/ 41 h 344"/>
                  <a:gd name="T8" fmla="*/ 6 w 346"/>
                  <a:gd name="T9" fmla="*/ 342 h 344"/>
                  <a:gd name="T10" fmla="*/ 11 w 346"/>
                  <a:gd name="T11" fmla="*/ 344 h 344"/>
                  <a:gd name="T12" fmla="*/ 15 w 346"/>
                  <a:gd name="T13" fmla="*/ 344 h 344"/>
                  <a:gd name="T14" fmla="*/ 18 w 346"/>
                  <a:gd name="T15" fmla="*/ 344 h 344"/>
                  <a:gd name="T16" fmla="*/ 22 w 346"/>
                  <a:gd name="T17" fmla="*/ 343 h 344"/>
                  <a:gd name="T18" fmla="*/ 338 w 346"/>
                  <a:gd name="T19" fmla="*/ 187 h 344"/>
                  <a:gd name="T20" fmla="*/ 342 w 346"/>
                  <a:gd name="T21" fmla="*/ 184 h 344"/>
                  <a:gd name="T22" fmla="*/ 344 w 346"/>
                  <a:gd name="T23" fmla="*/ 181 h 344"/>
                  <a:gd name="T24" fmla="*/ 346 w 346"/>
                  <a:gd name="T25" fmla="*/ 177 h 344"/>
                  <a:gd name="T26" fmla="*/ 346 w 346"/>
                  <a:gd name="T27" fmla="*/ 172 h 344"/>
                  <a:gd name="T28" fmla="*/ 346 w 346"/>
                  <a:gd name="T29" fmla="*/ 168 h 344"/>
                  <a:gd name="T30" fmla="*/ 344 w 346"/>
                  <a:gd name="T31" fmla="*/ 164 h 344"/>
                  <a:gd name="T32" fmla="*/ 342 w 346"/>
                  <a:gd name="T33" fmla="*/ 161 h 344"/>
                  <a:gd name="T34" fmla="*/ 338 w 346"/>
                  <a:gd name="T35" fmla="*/ 159 h 344"/>
                  <a:gd name="T36" fmla="*/ 22 w 346"/>
                  <a:gd name="T37" fmla="*/ 2 h 344"/>
                  <a:gd name="T38" fmla="*/ 18 w 346"/>
                  <a:gd name="T39" fmla="*/ 1 h 344"/>
                  <a:gd name="T40" fmla="*/ 14 w 346"/>
                  <a:gd name="T41" fmla="*/ 0 h 344"/>
                  <a:gd name="T42" fmla="*/ 11 w 346"/>
                  <a:gd name="T43" fmla="*/ 1 h 344"/>
                  <a:gd name="T44" fmla="*/ 6 w 346"/>
                  <a:gd name="T45" fmla="*/ 2 h 344"/>
                  <a:gd name="T46" fmla="*/ 4 w 346"/>
                  <a:gd name="T47" fmla="*/ 6 h 344"/>
                  <a:gd name="T48" fmla="*/ 2 w 346"/>
                  <a:gd name="T49" fmla="*/ 8 h 344"/>
                  <a:gd name="T50" fmla="*/ 0 w 346"/>
                  <a:gd name="T51" fmla="*/ 12 h 344"/>
                  <a:gd name="T52" fmla="*/ 0 w 346"/>
                  <a:gd name="T53" fmla="*/ 16 h 344"/>
                  <a:gd name="T54" fmla="*/ 0 w 346"/>
                  <a:gd name="T55" fmla="*/ 329 h 344"/>
                  <a:gd name="T56" fmla="*/ 0 w 346"/>
                  <a:gd name="T57" fmla="*/ 333 h 344"/>
                  <a:gd name="T58" fmla="*/ 2 w 346"/>
                  <a:gd name="T59" fmla="*/ 337 h 344"/>
                  <a:gd name="T60" fmla="*/ 4 w 346"/>
                  <a:gd name="T61" fmla="*/ 340 h 344"/>
                  <a:gd name="T62" fmla="*/ 6 w 346"/>
                  <a:gd name="T63" fmla="*/ 34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344">
                    <a:moveTo>
                      <a:pt x="31" y="41"/>
                    </a:moveTo>
                    <a:lnTo>
                      <a:pt x="296" y="172"/>
                    </a:lnTo>
                    <a:lnTo>
                      <a:pt x="31" y="304"/>
                    </a:lnTo>
                    <a:lnTo>
                      <a:pt x="31" y="41"/>
                    </a:lnTo>
                    <a:close/>
                    <a:moveTo>
                      <a:pt x="6" y="342"/>
                    </a:moveTo>
                    <a:lnTo>
                      <a:pt x="11" y="344"/>
                    </a:lnTo>
                    <a:lnTo>
                      <a:pt x="15" y="344"/>
                    </a:lnTo>
                    <a:lnTo>
                      <a:pt x="18" y="344"/>
                    </a:lnTo>
                    <a:lnTo>
                      <a:pt x="22" y="343"/>
                    </a:lnTo>
                    <a:lnTo>
                      <a:pt x="338" y="187"/>
                    </a:lnTo>
                    <a:lnTo>
                      <a:pt x="342" y="184"/>
                    </a:lnTo>
                    <a:lnTo>
                      <a:pt x="344" y="181"/>
                    </a:lnTo>
                    <a:lnTo>
                      <a:pt x="346" y="177"/>
                    </a:lnTo>
                    <a:lnTo>
                      <a:pt x="346" y="172"/>
                    </a:lnTo>
                    <a:lnTo>
                      <a:pt x="346" y="168"/>
                    </a:lnTo>
                    <a:lnTo>
                      <a:pt x="344" y="164"/>
                    </a:lnTo>
                    <a:lnTo>
                      <a:pt x="342" y="161"/>
                    </a:lnTo>
                    <a:lnTo>
                      <a:pt x="338" y="159"/>
                    </a:lnTo>
                    <a:lnTo>
                      <a:pt x="22" y="2"/>
                    </a:lnTo>
                    <a:lnTo>
                      <a:pt x="18" y="1"/>
                    </a:lnTo>
                    <a:lnTo>
                      <a:pt x="14" y="0"/>
                    </a:lnTo>
                    <a:lnTo>
                      <a:pt x="11" y="1"/>
                    </a:lnTo>
                    <a:lnTo>
                      <a:pt x="6" y="2"/>
                    </a:lnTo>
                    <a:lnTo>
                      <a:pt x="4" y="6"/>
                    </a:lnTo>
                    <a:lnTo>
                      <a:pt x="2" y="8"/>
                    </a:lnTo>
                    <a:lnTo>
                      <a:pt x="0" y="12"/>
                    </a:lnTo>
                    <a:lnTo>
                      <a:pt x="0" y="16"/>
                    </a:lnTo>
                    <a:lnTo>
                      <a:pt x="0" y="329"/>
                    </a:lnTo>
                    <a:lnTo>
                      <a:pt x="0" y="333"/>
                    </a:lnTo>
                    <a:lnTo>
                      <a:pt x="2" y="337"/>
                    </a:lnTo>
                    <a:lnTo>
                      <a:pt x="4" y="340"/>
                    </a:lnTo>
                    <a:lnTo>
                      <a:pt x="6"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57">
                <a:extLst>
                  <a:ext uri="{FF2B5EF4-FFF2-40B4-BE49-F238E27FC236}">
                    <a16:creationId xmlns:a16="http://schemas.microsoft.com/office/drawing/2014/main" id="{B64BE3FA-E179-4668-A004-3B44DDA12DF8}"/>
                  </a:ext>
                </a:extLst>
              </p:cNvPr>
              <p:cNvSpPr>
                <a:spLocks noEditPoints="1"/>
              </p:cNvSpPr>
              <p:nvPr/>
            </p:nvSpPr>
            <p:spPr bwMode="auto">
              <a:xfrm>
                <a:off x="11035452" y="1366816"/>
                <a:ext cx="287091" cy="76393"/>
              </a:xfrm>
              <a:custGeom>
                <a:avLst/>
                <a:gdLst>
                  <a:gd name="T0" fmla="*/ 901 w 932"/>
                  <a:gd name="T1" fmla="*/ 103 h 248"/>
                  <a:gd name="T2" fmla="*/ 796 w 932"/>
                  <a:gd name="T3" fmla="*/ 217 h 248"/>
                  <a:gd name="T4" fmla="*/ 177 w 932"/>
                  <a:gd name="T5" fmla="*/ 31 h 248"/>
                  <a:gd name="T6" fmla="*/ 117 w 932"/>
                  <a:gd name="T7" fmla="*/ 217 h 248"/>
                  <a:gd name="T8" fmla="*/ 31 w 932"/>
                  <a:gd name="T9" fmla="*/ 193 h 248"/>
                  <a:gd name="T10" fmla="*/ 135 w 932"/>
                  <a:gd name="T11" fmla="*/ 31 h 248"/>
                  <a:gd name="T12" fmla="*/ 31 w 932"/>
                  <a:gd name="T13" fmla="*/ 70 h 248"/>
                  <a:gd name="T14" fmla="*/ 33 w 932"/>
                  <a:gd name="T15" fmla="*/ 57 h 248"/>
                  <a:gd name="T16" fmla="*/ 38 w 932"/>
                  <a:gd name="T17" fmla="*/ 45 h 248"/>
                  <a:gd name="T18" fmla="*/ 46 w 932"/>
                  <a:gd name="T19" fmla="*/ 35 h 248"/>
                  <a:gd name="T20" fmla="*/ 54 w 932"/>
                  <a:gd name="T21" fmla="*/ 31 h 248"/>
                  <a:gd name="T22" fmla="*/ 772 w 932"/>
                  <a:gd name="T23" fmla="*/ 31 h 248"/>
                  <a:gd name="T24" fmla="*/ 486 w 932"/>
                  <a:gd name="T25" fmla="*/ 217 h 248"/>
                  <a:gd name="T26" fmla="*/ 273 w 932"/>
                  <a:gd name="T27" fmla="*/ 217 h 248"/>
                  <a:gd name="T28" fmla="*/ 333 w 932"/>
                  <a:gd name="T29" fmla="*/ 31 h 248"/>
                  <a:gd name="T30" fmla="*/ 273 w 932"/>
                  <a:gd name="T31" fmla="*/ 217 h 248"/>
                  <a:gd name="T32" fmla="*/ 617 w 932"/>
                  <a:gd name="T33" fmla="*/ 31 h 248"/>
                  <a:gd name="T34" fmla="*/ 315 w 932"/>
                  <a:gd name="T35" fmla="*/ 217 h 248"/>
                  <a:gd name="T36" fmla="*/ 899 w 932"/>
                  <a:gd name="T37" fmla="*/ 58 h 248"/>
                  <a:gd name="T38" fmla="*/ 642 w 932"/>
                  <a:gd name="T39" fmla="*/ 217 h 248"/>
                  <a:gd name="T40" fmla="*/ 877 w 932"/>
                  <a:gd name="T41" fmla="*/ 31 h 248"/>
                  <a:gd name="T42" fmla="*/ 884 w 932"/>
                  <a:gd name="T43" fmla="*/ 34 h 248"/>
                  <a:gd name="T44" fmla="*/ 891 w 932"/>
                  <a:gd name="T45" fmla="*/ 39 h 248"/>
                  <a:gd name="T46" fmla="*/ 899 w 932"/>
                  <a:gd name="T47" fmla="*/ 58 h 248"/>
                  <a:gd name="T48" fmla="*/ 54 w 932"/>
                  <a:gd name="T49" fmla="*/ 0 h 248"/>
                  <a:gd name="T50" fmla="*/ 42 w 932"/>
                  <a:gd name="T51" fmla="*/ 1 h 248"/>
                  <a:gd name="T52" fmla="*/ 32 w 932"/>
                  <a:gd name="T53" fmla="*/ 7 h 248"/>
                  <a:gd name="T54" fmla="*/ 22 w 932"/>
                  <a:gd name="T55" fmla="*/ 15 h 248"/>
                  <a:gd name="T56" fmla="*/ 14 w 932"/>
                  <a:gd name="T57" fmla="*/ 24 h 248"/>
                  <a:gd name="T58" fmla="*/ 3 w 932"/>
                  <a:gd name="T59" fmla="*/ 47 h 248"/>
                  <a:gd name="T60" fmla="*/ 0 w 932"/>
                  <a:gd name="T61" fmla="*/ 70 h 248"/>
                  <a:gd name="T62" fmla="*/ 932 w 932"/>
                  <a:gd name="T63" fmla="*/ 248 h 248"/>
                  <a:gd name="T64" fmla="*/ 932 w 932"/>
                  <a:gd name="T65" fmla="*/ 58 h 248"/>
                  <a:gd name="T66" fmla="*/ 924 w 932"/>
                  <a:gd name="T67" fmla="*/ 35 h 248"/>
                  <a:gd name="T68" fmla="*/ 914 w 932"/>
                  <a:gd name="T69" fmla="*/ 19 h 248"/>
                  <a:gd name="T70" fmla="*/ 905 w 932"/>
                  <a:gd name="T71" fmla="*/ 10 h 248"/>
                  <a:gd name="T72" fmla="*/ 895 w 932"/>
                  <a:gd name="T73" fmla="*/ 4 h 248"/>
                  <a:gd name="T74" fmla="*/ 884 w 932"/>
                  <a:gd name="T7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248">
                    <a:moveTo>
                      <a:pt x="796" y="217"/>
                    </a:moveTo>
                    <a:lnTo>
                      <a:pt x="901" y="103"/>
                    </a:lnTo>
                    <a:lnTo>
                      <a:pt x="901" y="217"/>
                    </a:lnTo>
                    <a:lnTo>
                      <a:pt x="796" y="217"/>
                    </a:lnTo>
                    <a:close/>
                    <a:moveTo>
                      <a:pt x="31" y="193"/>
                    </a:moveTo>
                    <a:lnTo>
                      <a:pt x="177" y="31"/>
                    </a:lnTo>
                    <a:lnTo>
                      <a:pt x="291" y="31"/>
                    </a:lnTo>
                    <a:lnTo>
                      <a:pt x="117" y="217"/>
                    </a:lnTo>
                    <a:lnTo>
                      <a:pt x="31" y="217"/>
                    </a:lnTo>
                    <a:lnTo>
                      <a:pt x="31" y="193"/>
                    </a:lnTo>
                    <a:close/>
                    <a:moveTo>
                      <a:pt x="54" y="31"/>
                    </a:moveTo>
                    <a:lnTo>
                      <a:pt x="135" y="31"/>
                    </a:lnTo>
                    <a:lnTo>
                      <a:pt x="31" y="146"/>
                    </a:lnTo>
                    <a:lnTo>
                      <a:pt x="31" y="70"/>
                    </a:lnTo>
                    <a:lnTo>
                      <a:pt x="31" y="64"/>
                    </a:lnTo>
                    <a:lnTo>
                      <a:pt x="33" y="57"/>
                    </a:lnTo>
                    <a:lnTo>
                      <a:pt x="35" y="50"/>
                    </a:lnTo>
                    <a:lnTo>
                      <a:pt x="38" y="45"/>
                    </a:lnTo>
                    <a:lnTo>
                      <a:pt x="42" y="39"/>
                    </a:lnTo>
                    <a:lnTo>
                      <a:pt x="46" y="35"/>
                    </a:lnTo>
                    <a:lnTo>
                      <a:pt x="49" y="31"/>
                    </a:lnTo>
                    <a:lnTo>
                      <a:pt x="54" y="31"/>
                    </a:lnTo>
                    <a:close/>
                    <a:moveTo>
                      <a:pt x="659" y="31"/>
                    </a:moveTo>
                    <a:lnTo>
                      <a:pt x="772" y="31"/>
                    </a:lnTo>
                    <a:lnTo>
                      <a:pt x="598" y="217"/>
                    </a:lnTo>
                    <a:lnTo>
                      <a:pt x="486" y="217"/>
                    </a:lnTo>
                    <a:lnTo>
                      <a:pt x="659" y="31"/>
                    </a:lnTo>
                    <a:close/>
                    <a:moveTo>
                      <a:pt x="273" y="217"/>
                    </a:moveTo>
                    <a:lnTo>
                      <a:pt x="159" y="217"/>
                    </a:lnTo>
                    <a:lnTo>
                      <a:pt x="333" y="31"/>
                    </a:lnTo>
                    <a:lnTo>
                      <a:pt x="446" y="31"/>
                    </a:lnTo>
                    <a:lnTo>
                      <a:pt x="273" y="217"/>
                    </a:lnTo>
                    <a:close/>
                    <a:moveTo>
                      <a:pt x="488" y="31"/>
                    </a:moveTo>
                    <a:lnTo>
                      <a:pt x="617" y="31"/>
                    </a:lnTo>
                    <a:lnTo>
                      <a:pt x="444" y="217"/>
                    </a:lnTo>
                    <a:lnTo>
                      <a:pt x="315" y="217"/>
                    </a:lnTo>
                    <a:lnTo>
                      <a:pt x="488" y="31"/>
                    </a:lnTo>
                    <a:close/>
                    <a:moveTo>
                      <a:pt x="899" y="58"/>
                    </a:moveTo>
                    <a:lnTo>
                      <a:pt x="754" y="217"/>
                    </a:lnTo>
                    <a:lnTo>
                      <a:pt x="642" y="217"/>
                    </a:lnTo>
                    <a:lnTo>
                      <a:pt x="815" y="31"/>
                    </a:lnTo>
                    <a:lnTo>
                      <a:pt x="877" y="31"/>
                    </a:lnTo>
                    <a:lnTo>
                      <a:pt x="881" y="31"/>
                    </a:lnTo>
                    <a:lnTo>
                      <a:pt x="884" y="34"/>
                    </a:lnTo>
                    <a:lnTo>
                      <a:pt x="887" y="36"/>
                    </a:lnTo>
                    <a:lnTo>
                      <a:pt x="891" y="39"/>
                    </a:lnTo>
                    <a:lnTo>
                      <a:pt x="895" y="48"/>
                    </a:lnTo>
                    <a:lnTo>
                      <a:pt x="899" y="58"/>
                    </a:lnTo>
                    <a:close/>
                    <a:moveTo>
                      <a:pt x="877" y="0"/>
                    </a:moveTo>
                    <a:lnTo>
                      <a:pt x="54" y="0"/>
                    </a:lnTo>
                    <a:lnTo>
                      <a:pt x="48" y="0"/>
                    </a:lnTo>
                    <a:lnTo>
                      <a:pt x="42" y="1"/>
                    </a:lnTo>
                    <a:lnTo>
                      <a:pt x="36" y="4"/>
                    </a:lnTo>
                    <a:lnTo>
                      <a:pt x="32" y="7"/>
                    </a:lnTo>
                    <a:lnTo>
                      <a:pt x="26" y="10"/>
                    </a:lnTo>
                    <a:lnTo>
                      <a:pt x="22" y="15"/>
                    </a:lnTo>
                    <a:lnTo>
                      <a:pt x="18" y="19"/>
                    </a:lnTo>
                    <a:lnTo>
                      <a:pt x="14" y="24"/>
                    </a:lnTo>
                    <a:lnTo>
                      <a:pt x="8" y="35"/>
                    </a:lnTo>
                    <a:lnTo>
                      <a:pt x="3" y="47"/>
                    </a:lnTo>
                    <a:lnTo>
                      <a:pt x="1" y="58"/>
                    </a:lnTo>
                    <a:lnTo>
                      <a:pt x="0" y="70"/>
                    </a:lnTo>
                    <a:lnTo>
                      <a:pt x="0" y="248"/>
                    </a:lnTo>
                    <a:lnTo>
                      <a:pt x="932" y="248"/>
                    </a:lnTo>
                    <a:lnTo>
                      <a:pt x="932" y="70"/>
                    </a:lnTo>
                    <a:lnTo>
                      <a:pt x="932" y="58"/>
                    </a:lnTo>
                    <a:lnTo>
                      <a:pt x="928" y="47"/>
                    </a:lnTo>
                    <a:lnTo>
                      <a:pt x="924" y="35"/>
                    </a:lnTo>
                    <a:lnTo>
                      <a:pt x="917" y="24"/>
                    </a:lnTo>
                    <a:lnTo>
                      <a:pt x="914" y="19"/>
                    </a:lnTo>
                    <a:lnTo>
                      <a:pt x="909" y="15"/>
                    </a:lnTo>
                    <a:lnTo>
                      <a:pt x="905" y="10"/>
                    </a:lnTo>
                    <a:lnTo>
                      <a:pt x="901" y="7"/>
                    </a:lnTo>
                    <a:lnTo>
                      <a:pt x="895" y="4"/>
                    </a:lnTo>
                    <a:lnTo>
                      <a:pt x="889" y="1"/>
                    </a:lnTo>
                    <a:lnTo>
                      <a:pt x="884" y="0"/>
                    </a:lnTo>
                    <a:lnTo>
                      <a:pt x="8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8" name="Group 227">
              <a:extLst>
                <a:ext uri="{FF2B5EF4-FFF2-40B4-BE49-F238E27FC236}">
                  <a16:creationId xmlns:a16="http://schemas.microsoft.com/office/drawing/2014/main" id="{4C321DEF-F3E5-44D0-BAC3-00170C0DCDC3}"/>
                </a:ext>
              </a:extLst>
            </p:cNvPr>
            <p:cNvGrpSpPr/>
            <p:nvPr/>
          </p:nvGrpSpPr>
          <p:grpSpPr>
            <a:xfrm>
              <a:off x="6897990" y="3533105"/>
              <a:ext cx="288323" cy="287091"/>
              <a:chOff x="8162079" y="4804514"/>
              <a:chExt cx="288323" cy="287091"/>
            </a:xfrm>
            <a:solidFill>
              <a:schemeClr val="bg1"/>
            </a:solidFill>
          </p:grpSpPr>
          <p:sp>
            <p:nvSpPr>
              <p:cNvPr id="229" name="Freeform 286">
                <a:extLst>
                  <a:ext uri="{FF2B5EF4-FFF2-40B4-BE49-F238E27FC236}">
                    <a16:creationId xmlns:a16="http://schemas.microsoft.com/office/drawing/2014/main" id="{64A89EC3-3106-488E-8C61-5B573742B382}"/>
                  </a:ext>
                </a:extLst>
              </p:cNvPr>
              <p:cNvSpPr>
                <a:spLocks noEditPoints="1"/>
              </p:cNvSpPr>
              <p:nvPr/>
            </p:nvSpPr>
            <p:spPr bwMode="auto">
              <a:xfrm>
                <a:off x="8162079" y="4804514"/>
                <a:ext cx="288323" cy="287091"/>
              </a:xfrm>
              <a:custGeom>
                <a:avLst/>
                <a:gdLst>
                  <a:gd name="T0" fmla="*/ 896 w 932"/>
                  <a:gd name="T1" fmla="*/ 825 h 932"/>
                  <a:gd name="T2" fmla="*/ 888 w 932"/>
                  <a:gd name="T3" fmla="*/ 842 h 932"/>
                  <a:gd name="T4" fmla="*/ 875 w 932"/>
                  <a:gd name="T5" fmla="*/ 857 h 932"/>
                  <a:gd name="T6" fmla="*/ 859 w 932"/>
                  <a:gd name="T7" fmla="*/ 867 h 932"/>
                  <a:gd name="T8" fmla="*/ 839 w 932"/>
                  <a:gd name="T9" fmla="*/ 870 h 932"/>
                  <a:gd name="T10" fmla="*/ 80 w 932"/>
                  <a:gd name="T11" fmla="*/ 869 h 932"/>
                  <a:gd name="T12" fmla="*/ 62 w 932"/>
                  <a:gd name="T13" fmla="*/ 861 h 932"/>
                  <a:gd name="T14" fmla="*/ 48 w 932"/>
                  <a:gd name="T15" fmla="*/ 848 h 932"/>
                  <a:gd name="T16" fmla="*/ 38 w 932"/>
                  <a:gd name="T17" fmla="*/ 831 h 932"/>
                  <a:gd name="T18" fmla="*/ 31 w 932"/>
                  <a:gd name="T19" fmla="*/ 800 h 932"/>
                  <a:gd name="T20" fmla="*/ 32 w 932"/>
                  <a:gd name="T21" fmla="*/ 395 h 932"/>
                  <a:gd name="T22" fmla="*/ 39 w 932"/>
                  <a:gd name="T23" fmla="*/ 378 h 932"/>
                  <a:gd name="T24" fmla="*/ 49 w 932"/>
                  <a:gd name="T25" fmla="*/ 364 h 932"/>
                  <a:gd name="T26" fmla="*/ 63 w 932"/>
                  <a:gd name="T27" fmla="*/ 352 h 932"/>
                  <a:gd name="T28" fmla="*/ 81 w 932"/>
                  <a:gd name="T29" fmla="*/ 346 h 932"/>
                  <a:gd name="T30" fmla="*/ 839 w 932"/>
                  <a:gd name="T31" fmla="*/ 345 h 932"/>
                  <a:gd name="T32" fmla="*/ 856 w 932"/>
                  <a:gd name="T33" fmla="*/ 348 h 932"/>
                  <a:gd name="T34" fmla="*/ 873 w 932"/>
                  <a:gd name="T35" fmla="*/ 356 h 932"/>
                  <a:gd name="T36" fmla="*/ 886 w 932"/>
                  <a:gd name="T37" fmla="*/ 368 h 932"/>
                  <a:gd name="T38" fmla="*/ 896 w 932"/>
                  <a:gd name="T39" fmla="*/ 384 h 932"/>
                  <a:gd name="T40" fmla="*/ 901 w 932"/>
                  <a:gd name="T41" fmla="*/ 401 h 932"/>
                  <a:gd name="T42" fmla="*/ 839 w 932"/>
                  <a:gd name="T43" fmla="*/ 314 h 932"/>
                  <a:gd name="T44" fmla="*/ 730 w 932"/>
                  <a:gd name="T45" fmla="*/ 28 h 932"/>
                  <a:gd name="T46" fmla="*/ 735 w 932"/>
                  <a:gd name="T47" fmla="*/ 20 h 932"/>
                  <a:gd name="T48" fmla="*/ 735 w 932"/>
                  <a:gd name="T49" fmla="*/ 11 h 932"/>
                  <a:gd name="T50" fmla="*/ 731 w 932"/>
                  <a:gd name="T51" fmla="*/ 4 h 932"/>
                  <a:gd name="T52" fmla="*/ 723 w 932"/>
                  <a:gd name="T53" fmla="*/ 0 h 932"/>
                  <a:gd name="T54" fmla="*/ 714 w 932"/>
                  <a:gd name="T55" fmla="*/ 2 h 932"/>
                  <a:gd name="T56" fmla="*/ 71 w 932"/>
                  <a:gd name="T57" fmla="*/ 317 h 932"/>
                  <a:gd name="T58" fmla="*/ 47 w 932"/>
                  <a:gd name="T59" fmla="*/ 327 h 932"/>
                  <a:gd name="T60" fmla="*/ 25 w 932"/>
                  <a:gd name="T61" fmla="*/ 342 h 932"/>
                  <a:gd name="T62" fmla="*/ 11 w 932"/>
                  <a:gd name="T63" fmla="*/ 365 h 932"/>
                  <a:gd name="T64" fmla="*/ 1 w 932"/>
                  <a:gd name="T65" fmla="*/ 389 h 932"/>
                  <a:gd name="T66" fmla="*/ 0 w 932"/>
                  <a:gd name="T67" fmla="*/ 800 h 932"/>
                  <a:gd name="T68" fmla="*/ 3 w 932"/>
                  <a:gd name="T69" fmla="*/ 827 h 932"/>
                  <a:gd name="T70" fmla="*/ 14 w 932"/>
                  <a:gd name="T71" fmla="*/ 854 h 932"/>
                  <a:gd name="T72" fmla="*/ 31 w 932"/>
                  <a:gd name="T73" fmla="*/ 876 h 932"/>
                  <a:gd name="T74" fmla="*/ 54 w 932"/>
                  <a:gd name="T75" fmla="*/ 892 h 932"/>
                  <a:gd name="T76" fmla="*/ 83 w 932"/>
                  <a:gd name="T77" fmla="*/ 901 h 932"/>
                  <a:gd name="T78" fmla="*/ 187 w 932"/>
                  <a:gd name="T79" fmla="*/ 917 h 932"/>
                  <a:gd name="T80" fmla="*/ 189 w 932"/>
                  <a:gd name="T81" fmla="*/ 926 h 932"/>
                  <a:gd name="T82" fmla="*/ 195 w 932"/>
                  <a:gd name="T83" fmla="*/ 931 h 932"/>
                  <a:gd name="T84" fmla="*/ 205 w 932"/>
                  <a:gd name="T85" fmla="*/ 932 h 932"/>
                  <a:gd name="T86" fmla="*/ 213 w 932"/>
                  <a:gd name="T87" fmla="*/ 928 h 932"/>
                  <a:gd name="T88" fmla="*/ 217 w 932"/>
                  <a:gd name="T89" fmla="*/ 920 h 932"/>
                  <a:gd name="T90" fmla="*/ 714 w 932"/>
                  <a:gd name="T91" fmla="*/ 901 h 932"/>
                  <a:gd name="T92" fmla="*/ 715 w 932"/>
                  <a:gd name="T93" fmla="*/ 924 h 932"/>
                  <a:gd name="T94" fmla="*/ 721 w 932"/>
                  <a:gd name="T95" fmla="*/ 930 h 932"/>
                  <a:gd name="T96" fmla="*/ 730 w 932"/>
                  <a:gd name="T97" fmla="*/ 932 h 932"/>
                  <a:gd name="T98" fmla="*/ 739 w 932"/>
                  <a:gd name="T99" fmla="*/ 930 h 932"/>
                  <a:gd name="T100" fmla="*/ 744 w 932"/>
                  <a:gd name="T101" fmla="*/ 924 h 932"/>
                  <a:gd name="T102" fmla="*/ 745 w 932"/>
                  <a:gd name="T103" fmla="*/ 901 h 932"/>
                  <a:gd name="T104" fmla="*/ 859 w 932"/>
                  <a:gd name="T105" fmla="*/ 899 h 932"/>
                  <a:gd name="T106" fmla="*/ 885 w 932"/>
                  <a:gd name="T107" fmla="*/ 888 h 932"/>
                  <a:gd name="T108" fmla="*/ 906 w 932"/>
                  <a:gd name="T109" fmla="*/ 869 h 932"/>
                  <a:gd name="T110" fmla="*/ 922 w 932"/>
                  <a:gd name="T111" fmla="*/ 845 h 932"/>
                  <a:gd name="T112" fmla="*/ 931 w 932"/>
                  <a:gd name="T113" fmla="*/ 818 h 932"/>
                  <a:gd name="T114" fmla="*/ 932 w 932"/>
                  <a:gd name="T115" fmla="*/ 408 h 932"/>
                  <a:gd name="T116" fmla="*/ 928 w 932"/>
                  <a:gd name="T117" fmla="*/ 380 h 932"/>
                  <a:gd name="T118" fmla="*/ 916 w 932"/>
                  <a:gd name="T119" fmla="*/ 356 h 932"/>
                  <a:gd name="T120" fmla="*/ 898 w 932"/>
                  <a:gd name="T121" fmla="*/ 336 h 932"/>
                  <a:gd name="T122" fmla="*/ 875 w 932"/>
                  <a:gd name="T123" fmla="*/ 321 h 932"/>
                  <a:gd name="T124" fmla="*/ 848 w 932"/>
                  <a:gd name="T125" fmla="*/ 315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2" h="932">
                    <a:moveTo>
                      <a:pt x="901" y="800"/>
                    </a:moveTo>
                    <a:lnTo>
                      <a:pt x="900" y="812"/>
                    </a:lnTo>
                    <a:lnTo>
                      <a:pt x="896" y="825"/>
                    </a:lnTo>
                    <a:lnTo>
                      <a:pt x="894" y="831"/>
                    </a:lnTo>
                    <a:lnTo>
                      <a:pt x="892" y="837"/>
                    </a:lnTo>
                    <a:lnTo>
                      <a:pt x="888" y="842"/>
                    </a:lnTo>
                    <a:lnTo>
                      <a:pt x="884" y="848"/>
                    </a:lnTo>
                    <a:lnTo>
                      <a:pt x="880" y="852"/>
                    </a:lnTo>
                    <a:lnTo>
                      <a:pt x="875" y="857"/>
                    </a:lnTo>
                    <a:lnTo>
                      <a:pt x="870" y="861"/>
                    </a:lnTo>
                    <a:lnTo>
                      <a:pt x="864" y="865"/>
                    </a:lnTo>
                    <a:lnTo>
                      <a:pt x="859" y="867"/>
                    </a:lnTo>
                    <a:lnTo>
                      <a:pt x="852" y="869"/>
                    </a:lnTo>
                    <a:lnTo>
                      <a:pt x="845" y="870"/>
                    </a:lnTo>
                    <a:lnTo>
                      <a:pt x="839" y="870"/>
                    </a:lnTo>
                    <a:lnTo>
                      <a:pt x="93" y="870"/>
                    </a:lnTo>
                    <a:lnTo>
                      <a:pt x="87" y="870"/>
                    </a:lnTo>
                    <a:lnTo>
                      <a:pt x="80" y="869"/>
                    </a:lnTo>
                    <a:lnTo>
                      <a:pt x="73" y="867"/>
                    </a:lnTo>
                    <a:lnTo>
                      <a:pt x="68" y="865"/>
                    </a:lnTo>
                    <a:lnTo>
                      <a:pt x="62" y="861"/>
                    </a:lnTo>
                    <a:lnTo>
                      <a:pt x="57" y="857"/>
                    </a:lnTo>
                    <a:lnTo>
                      <a:pt x="52" y="852"/>
                    </a:lnTo>
                    <a:lnTo>
                      <a:pt x="48" y="848"/>
                    </a:lnTo>
                    <a:lnTo>
                      <a:pt x="44" y="842"/>
                    </a:lnTo>
                    <a:lnTo>
                      <a:pt x="41" y="837"/>
                    </a:lnTo>
                    <a:lnTo>
                      <a:pt x="38" y="831"/>
                    </a:lnTo>
                    <a:lnTo>
                      <a:pt x="35" y="825"/>
                    </a:lnTo>
                    <a:lnTo>
                      <a:pt x="32" y="812"/>
                    </a:lnTo>
                    <a:lnTo>
                      <a:pt x="31" y="800"/>
                    </a:lnTo>
                    <a:lnTo>
                      <a:pt x="31" y="408"/>
                    </a:lnTo>
                    <a:lnTo>
                      <a:pt x="31" y="401"/>
                    </a:lnTo>
                    <a:lnTo>
                      <a:pt x="32" y="395"/>
                    </a:lnTo>
                    <a:lnTo>
                      <a:pt x="33" y="389"/>
                    </a:lnTo>
                    <a:lnTo>
                      <a:pt x="35" y="384"/>
                    </a:lnTo>
                    <a:lnTo>
                      <a:pt x="39" y="378"/>
                    </a:lnTo>
                    <a:lnTo>
                      <a:pt x="42" y="372"/>
                    </a:lnTo>
                    <a:lnTo>
                      <a:pt x="45" y="368"/>
                    </a:lnTo>
                    <a:lnTo>
                      <a:pt x="49" y="364"/>
                    </a:lnTo>
                    <a:lnTo>
                      <a:pt x="53" y="359"/>
                    </a:lnTo>
                    <a:lnTo>
                      <a:pt x="59" y="356"/>
                    </a:lnTo>
                    <a:lnTo>
                      <a:pt x="63" y="352"/>
                    </a:lnTo>
                    <a:lnTo>
                      <a:pt x="69" y="350"/>
                    </a:lnTo>
                    <a:lnTo>
                      <a:pt x="75" y="348"/>
                    </a:lnTo>
                    <a:lnTo>
                      <a:pt x="81" y="346"/>
                    </a:lnTo>
                    <a:lnTo>
                      <a:pt x="88" y="346"/>
                    </a:lnTo>
                    <a:lnTo>
                      <a:pt x="93" y="345"/>
                    </a:lnTo>
                    <a:lnTo>
                      <a:pt x="839" y="345"/>
                    </a:lnTo>
                    <a:lnTo>
                      <a:pt x="844" y="346"/>
                    </a:lnTo>
                    <a:lnTo>
                      <a:pt x="851" y="346"/>
                    </a:lnTo>
                    <a:lnTo>
                      <a:pt x="856" y="348"/>
                    </a:lnTo>
                    <a:lnTo>
                      <a:pt x="863" y="350"/>
                    </a:lnTo>
                    <a:lnTo>
                      <a:pt x="869" y="352"/>
                    </a:lnTo>
                    <a:lnTo>
                      <a:pt x="873" y="356"/>
                    </a:lnTo>
                    <a:lnTo>
                      <a:pt x="879" y="359"/>
                    </a:lnTo>
                    <a:lnTo>
                      <a:pt x="883" y="364"/>
                    </a:lnTo>
                    <a:lnTo>
                      <a:pt x="886" y="368"/>
                    </a:lnTo>
                    <a:lnTo>
                      <a:pt x="891" y="372"/>
                    </a:lnTo>
                    <a:lnTo>
                      <a:pt x="893" y="378"/>
                    </a:lnTo>
                    <a:lnTo>
                      <a:pt x="896" y="384"/>
                    </a:lnTo>
                    <a:lnTo>
                      <a:pt x="899" y="389"/>
                    </a:lnTo>
                    <a:lnTo>
                      <a:pt x="900" y="395"/>
                    </a:lnTo>
                    <a:lnTo>
                      <a:pt x="901" y="401"/>
                    </a:lnTo>
                    <a:lnTo>
                      <a:pt x="901" y="408"/>
                    </a:lnTo>
                    <a:lnTo>
                      <a:pt x="901" y="800"/>
                    </a:lnTo>
                    <a:close/>
                    <a:moveTo>
                      <a:pt x="839" y="314"/>
                    </a:moveTo>
                    <a:lnTo>
                      <a:pt x="160" y="314"/>
                    </a:lnTo>
                    <a:lnTo>
                      <a:pt x="728" y="30"/>
                    </a:lnTo>
                    <a:lnTo>
                      <a:pt x="730" y="28"/>
                    </a:lnTo>
                    <a:lnTo>
                      <a:pt x="732" y="26"/>
                    </a:lnTo>
                    <a:lnTo>
                      <a:pt x="734" y="24"/>
                    </a:lnTo>
                    <a:lnTo>
                      <a:pt x="735" y="20"/>
                    </a:lnTo>
                    <a:lnTo>
                      <a:pt x="736" y="18"/>
                    </a:lnTo>
                    <a:lnTo>
                      <a:pt x="736" y="15"/>
                    </a:lnTo>
                    <a:lnTo>
                      <a:pt x="735" y="11"/>
                    </a:lnTo>
                    <a:lnTo>
                      <a:pt x="734" y="9"/>
                    </a:lnTo>
                    <a:lnTo>
                      <a:pt x="733" y="6"/>
                    </a:lnTo>
                    <a:lnTo>
                      <a:pt x="731" y="4"/>
                    </a:lnTo>
                    <a:lnTo>
                      <a:pt x="729" y="2"/>
                    </a:lnTo>
                    <a:lnTo>
                      <a:pt x="725" y="1"/>
                    </a:lnTo>
                    <a:lnTo>
                      <a:pt x="723" y="0"/>
                    </a:lnTo>
                    <a:lnTo>
                      <a:pt x="720" y="0"/>
                    </a:lnTo>
                    <a:lnTo>
                      <a:pt x="716" y="1"/>
                    </a:lnTo>
                    <a:lnTo>
                      <a:pt x="714" y="2"/>
                    </a:lnTo>
                    <a:lnTo>
                      <a:pt x="90" y="315"/>
                    </a:lnTo>
                    <a:lnTo>
                      <a:pt x="80" y="315"/>
                    </a:lnTo>
                    <a:lnTo>
                      <a:pt x="71" y="317"/>
                    </a:lnTo>
                    <a:lnTo>
                      <a:pt x="63" y="319"/>
                    </a:lnTo>
                    <a:lnTo>
                      <a:pt x="54" y="322"/>
                    </a:lnTo>
                    <a:lnTo>
                      <a:pt x="47" y="327"/>
                    </a:lnTo>
                    <a:lnTo>
                      <a:pt x="39" y="331"/>
                    </a:lnTo>
                    <a:lnTo>
                      <a:pt x="32" y="337"/>
                    </a:lnTo>
                    <a:lnTo>
                      <a:pt x="25" y="342"/>
                    </a:lnTo>
                    <a:lnTo>
                      <a:pt x="20" y="349"/>
                    </a:lnTo>
                    <a:lnTo>
                      <a:pt x="15" y="357"/>
                    </a:lnTo>
                    <a:lnTo>
                      <a:pt x="11" y="365"/>
                    </a:lnTo>
                    <a:lnTo>
                      <a:pt x="7" y="372"/>
                    </a:lnTo>
                    <a:lnTo>
                      <a:pt x="3" y="380"/>
                    </a:lnTo>
                    <a:lnTo>
                      <a:pt x="1" y="389"/>
                    </a:lnTo>
                    <a:lnTo>
                      <a:pt x="0" y="398"/>
                    </a:lnTo>
                    <a:lnTo>
                      <a:pt x="0" y="408"/>
                    </a:lnTo>
                    <a:lnTo>
                      <a:pt x="0" y="800"/>
                    </a:lnTo>
                    <a:lnTo>
                      <a:pt x="0" y="809"/>
                    </a:lnTo>
                    <a:lnTo>
                      <a:pt x="1" y="818"/>
                    </a:lnTo>
                    <a:lnTo>
                      <a:pt x="3" y="827"/>
                    </a:lnTo>
                    <a:lnTo>
                      <a:pt x="7" y="837"/>
                    </a:lnTo>
                    <a:lnTo>
                      <a:pt x="10" y="845"/>
                    </a:lnTo>
                    <a:lnTo>
                      <a:pt x="14" y="854"/>
                    </a:lnTo>
                    <a:lnTo>
                      <a:pt x="19" y="861"/>
                    </a:lnTo>
                    <a:lnTo>
                      <a:pt x="25" y="869"/>
                    </a:lnTo>
                    <a:lnTo>
                      <a:pt x="31" y="876"/>
                    </a:lnTo>
                    <a:lnTo>
                      <a:pt x="39" y="882"/>
                    </a:lnTo>
                    <a:lnTo>
                      <a:pt x="47" y="888"/>
                    </a:lnTo>
                    <a:lnTo>
                      <a:pt x="54" y="892"/>
                    </a:lnTo>
                    <a:lnTo>
                      <a:pt x="63" y="897"/>
                    </a:lnTo>
                    <a:lnTo>
                      <a:pt x="73" y="899"/>
                    </a:lnTo>
                    <a:lnTo>
                      <a:pt x="83" y="901"/>
                    </a:lnTo>
                    <a:lnTo>
                      <a:pt x="93" y="901"/>
                    </a:lnTo>
                    <a:lnTo>
                      <a:pt x="187" y="901"/>
                    </a:lnTo>
                    <a:lnTo>
                      <a:pt x="187" y="917"/>
                    </a:lnTo>
                    <a:lnTo>
                      <a:pt x="187" y="920"/>
                    </a:lnTo>
                    <a:lnTo>
                      <a:pt x="188" y="924"/>
                    </a:lnTo>
                    <a:lnTo>
                      <a:pt x="189" y="926"/>
                    </a:lnTo>
                    <a:lnTo>
                      <a:pt x="191" y="928"/>
                    </a:lnTo>
                    <a:lnTo>
                      <a:pt x="193" y="930"/>
                    </a:lnTo>
                    <a:lnTo>
                      <a:pt x="195" y="931"/>
                    </a:lnTo>
                    <a:lnTo>
                      <a:pt x="199" y="932"/>
                    </a:lnTo>
                    <a:lnTo>
                      <a:pt x="202" y="932"/>
                    </a:lnTo>
                    <a:lnTo>
                      <a:pt x="205" y="932"/>
                    </a:lnTo>
                    <a:lnTo>
                      <a:pt x="208" y="931"/>
                    </a:lnTo>
                    <a:lnTo>
                      <a:pt x="211" y="930"/>
                    </a:lnTo>
                    <a:lnTo>
                      <a:pt x="213" y="928"/>
                    </a:lnTo>
                    <a:lnTo>
                      <a:pt x="214" y="926"/>
                    </a:lnTo>
                    <a:lnTo>
                      <a:pt x="217" y="924"/>
                    </a:lnTo>
                    <a:lnTo>
                      <a:pt x="217" y="920"/>
                    </a:lnTo>
                    <a:lnTo>
                      <a:pt x="218" y="917"/>
                    </a:lnTo>
                    <a:lnTo>
                      <a:pt x="218" y="901"/>
                    </a:lnTo>
                    <a:lnTo>
                      <a:pt x="714" y="901"/>
                    </a:lnTo>
                    <a:lnTo>
                      <a:pt x="714" y="917"/>
                    </a:lnTo>
                    <a:lnTo>
                      <a:pt x="715" y="920"/>
                    </a:lnTo>
                    <a:lnTo>
                      <a:pt x="715" y="924"/>
                    </a:lnTo>
                    <a:lnTo>
                      <a:pt x="718" y="926"/>
                    </a:lnTo>
                    <a:lnTo>
                      <a:pt x="719" y="928"/>
                    </a:lnTo>
                    <a:lnTo>
                      <a:pt x="721" y="930"/>
                    </a:lnTo>
                    <a:lnTo>
                      <a:pt x="724" y="931"/>
                    </a:lnTo>
                    <a:lnTo>
                      <a:pt x="726" y="932"/>
                    </a:lnTo>
                    <a:lnTo>
                      <a:pt x="730" y="932"/>
                    </a:lnTo>
                    <a:lnTo>
                      <a:pt x="733" y="932"/>
                    </a:lnTo>
                    <a:lnTo>
                      <a:pt x="736" y="931"/>
                    </a:lnTo>
                    <a:lnTo>
                      <a:pt x="739" y="930"/>
                    </a:lnTo>
                    <a:lnTo>
                      <a:pt x="741" y="928"/>
                    </a:lnTo>
                    <a:lnTo>
                      <a:pt x="743" y="926"/>
                    </a:lnTo>
                    <a:lnTo>
                      <a:pt x="744" y="924"/>
                    </a:lnTo>
                    <a:lnTo>
                      <a:pt x="745" y="920"/>
                    </a:lnTo>
                    <a:lnTo>
                      <a:pt x="745" y="917"/>
                    </a:lnTo>
                    <a:lnTo>
                      <a:pt x="745" y="901"/>
                    </a:lnTo>
                    <a:lnTo>
                      <a:pt x="839" y="901"/>
                    </a:lnTo>
                    <a:lnTo>
                      <a:pt x="849" y="901"/>
                    </a:lnTo>
                    <a:lnTo>
                      <a:pt x="859" y="899"/>
                    </a:lnTo>
                    <a:lnTo>
                      <a:pt x="869" y="897"/>
                    </a:lnTo>
                    <a:lnTo>
                      <a:pt x="878" y="892"/>
                    </a:lnTo>
                    <a:lnTo>
                      <a:pt x="885" y="888"/>
                    </a:lnTo>
                    <a:lnTo>
                      <a:pt x="893" y="882"/>
                    </a:lnTo>
                    <a:lnTo>
                      <a:pt x="901" y="876"/>
                    </a:lnTo>
                    <a:lnTo>
                      <a:pt x="906" y="869"/>
                    </a:lnTo>
                    <a:lnTo>
                      <a:pt x="913" y="861"/>
                    </a:lnTo>
                    <a:lnTo>
                      <a:pt x="918" y="854"/>
                    </a:lnTo>
                    <a:lnTo>
                      <a:pt x="922" y="845"/>
                    </a:lnTo>
                    <a:lnTo>
                      <a:pt x="925" y="837"/>
                    </a:lnTo>
                    <a:lnTo>
                      <a:pt x="929" y="827"/>
                    </a:lnTo>
                    <a:lnTo>
                      <a:pt x="931" y="818"/>
                    </a:lnTo>
                    <a:lnTo>
                      <a:pt x="932" y="809"/>
                    </a:lnTo>
                    <a:lnTo>
                      <a:pt x="932" y="800"/>
                    </a:lnTo>
                    <a:lnTo>
                      <a:pt x="932" y="408"/>
                    </a:lnTo>
                    <a:lnTo>
                      <a:pt x="932" y="398"/>
                    </a:lnTo>
                    <a:lnTo>
                      <a:pt x="930" y="389"/>
                    </a:lnTo>
                    <a:lnTo>
                      <a:pt x="928" y="380"/>
                    </a:lnTo>
                    <a:lnTo>
                      <a:pt x="925" y="371"/>
                    </a:lnTo>
                    <a:lnTo>
                      <a:pt x="921" y="364"/>
                    </a:lnTo>
                    <a:lnTo>
                      <a:pt x="916" y="356"/>
                    </a:lnTo>
                    <a:lnTo>
                      <a:pt x="911" y="348"/>
                    </a:lnTo>
                    <a:lnTo>
                      <a:pt x="904" y="341"/>
                    </a:lnTo>
                    <a:lnTo>
                      <a:pt x="898" y="336"/>
                    </a:lnTo>
                    <a:lnTo>
                      <a:pt x="891" y="330"/>
                    </a:lnTo>
                    <a:lnTo>
                      <a:pt x="883" y="325"/>
                    </a:lnTo>
                    <a:lnTo>
                      <a:pt x="875" y="321"/>
                    </a:lnTo>
                    <a:lnTo>
                      <a:pt x="866" y="318"/>
                    </a:lnTo>
                    <a:lnTo>
                      <a:pt x="858" y="316"/>
                    </a:lnTo>
                    <a:lnTo>
                      <a:pt x="848" y="315"/>
                    </a:lnTo>
                    <a:lnTo>
                      <a:pt x="839"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87">
                <a:extLst>
                  <a:ext uri="{FF2B5EF4-FFF2-40B4-BE49-F238E27FC236}">
                    <a16:creationId xmlns:a16="http://schemas.microsoft.com/office/drawing/2014/main" id="{B0C3FF2A-87A1-4B5F-94D6-AB3BA8D6639F}"/>
                  </a:ext>
                </a:extLst>
              </p:cNvPr>
              <p:cNvSpPr>
                <a:spLocks noEditPoints="1"/>
              </p:cNvSpPr>
              <p:nvPr/>
            </p:nvSpPr>
            <p:spPr bwMode="auto">
              <a:xfrm>
                <a:off x="8191650" y="4928961"/>
                <a:ext cx="229180" cy="66536"/>
              </a:xfrm>
              <a:custGeom>
                <a:avLst/>
                <a:gdLst>
                  <a:gd name="T0" fmla="*/ 78 w 746"/>
                  <a:gd name="T1" fmla="*/ 186 h 217"/>
                  <a:gd name="T2" fmla="*/ 52 w 746"/>
                  <a:gd name="T3" fmla="*/ 184 h 217"/>
                  <a:gd name="T4" fmla="*/ 38 w 746"/>
                  <a:gd name="T5" fmla="*/ 177 h 217"/>
                  <a:gd name="T6" fmla="*/ 32 w 746"/>
                  <a:gd name="T7" fmla="*/ 167 h 217"/>
                  <a:gd name="T8" fmla="*/ 31 w 746"/>
                  <a:gd name="T9" fmla="*/ 155 h 217"/>
                  <a:gd name="T10" fmla="*/ 715 w 746"/>
                  <a:gd name="T11" fmla="*/ 159 h 217"/>
                  <a:gd name="T12" fmla="*/ 712 w 746"/>
                  <a:gd name="T13" fmla="*/ 165 h 217"/>
                  <a:gd name="T14" fmla="*/ 706 w 746"/>
                  <a:gd name="T15" fmla="*/ 174 h 217"/>
                  <a:gd name="T16" fmla="*/ 691 w 746"/>
                  <a:gd name="T17" fmla="*/ 182 h 217"/>
                  <a:gd name="T18" fmla="*/ 676 w 746"/>
                  <a:gd name="T19" fmla="*/ 185 h 217"/>
                  <a:gd name="T20" fmla="*/ 38 w 746"/>
                  <a:gd name="T21" fmla="*/ 45 h 217"/>
                  <a:gd name="T22" fmla="*/ 55 w 746"/>
                  <a:gd name="T23" fmla="*/ 34 h 217"/>
                  <a:gd name="T24" fmla="*/ 78 w 746"/>
                  <a:gd name="T25" fmla="*/ 31 h 217"/>
                  <a:gd name="T26" fmla="*/ 678 w 746"/>
                  <a:gd name="T27" fmla="*/ 31 h 217"/>
                  <a:gd name="T28" fmla="*/ 692 w 746"/>
                  <a:gd name="T29" fmla="*/ 34 h 217"/>
                  <a:gd name="T30" fmla="*/ 706 w 746"/>
                  <a:gd name="T31" fmla="*/ 41 h 217"/>
                  <a:gd name="T32" fmla="*/ 712 w 746"/>
                  <a:gd name="T33" fmla="*/ 50 h 217"/>
                  <a:gd name="T34" fmla="*/ 715 w 746"/>
                  <a:gd name="T35" fmla="*/ 57 h 217"/>
                  <a:gd name="T36" fmla="*/ 31 w 746"/>
                  <a:gd name="T37" fmla="*/ 62 h 217"/>
                  <a:gd name="T38" fmla="*/ 31 w 746"/>
                  <a:gd name="T39" fmla="*/ 56 h 217"/>
                  <a:gd name="T40" fmla="*/ 35 w 746"/>
                  <a:gd name="T41" fmla="*/ 49 h 217"/>
                  <a:gd name="T42" fmla="*/ 31 w 746"/>
                  <a:gd name="T43" fmla="*/ 93 h 217"/>
                  <a:gd name="T44" fmla="*/ 715 w 746"/>
                  <a:gd name="T45" fmla="*/ 124 h 217"/>
                  <a:gd name="T46" fmla="*/ 31 w 746"/>
                  <a:gd name="T47" fmla="*/ 93 h 217"/>
                  <a:gd name="T48" fmla="*/ 78 w 746"/>
                  <a:gd name="T49" fmla="*/ 0 h 217"/>
                  <a:gd name="T50" fmla="*/ 60 w 746"/>
                  <a:gd name="T51" fmla="*/ 1 h 217"/>
                  <a:gd name="T52" fmla="*/ 42 w 746"/>
                  <a:gd name="T53" fmla="*/ 6 h 217"/>
                  <a:gd name="T54" fmla="*/ 28 w 746"/>
                  <a:gd name="T55" fmla="*/ 13 h 217"/>
                  <a:gd name="T56" fmla="*/ 16 w 746"/>
                  <a:gd name="T57" fmla="*/ 23 h 217"/>
                  <a:gd name="T58" fmla="*/ 4 w 746"/>
                  <a:gd name="T59" fmla="*/ 41 h 217"/>
                  <a:gd name="T60" fmla="*/ 0 w 746"/>
                  <a:gd name="T61" fmla="*/ 62 h 217"/>
                  <a:gd name="T62" fmla="*/ 0 w 746"/>
                  <a:gd name="T63" fmla="*/ 164 h 217"/>
                  <a:gd name="T64" fmla="*/ 4 w 746"/>
                  <a:gd name="T65" fmla="*/ 181 h 217"/>
                  <a:gd name="T66" fmla="*/ 10 w 746"/>
                  <a:gd name="T67" fmla="*/ 194 h 217"/>
                  <a:gd name="T68" fmla="*/ 20 w 746"/>
                  <a:gd name="T69" fmla="*/ 203 h 217"/>
                  <a:gd name="T70" fmla="*/ 31 w 746"/>
                  <a:gd name="T71" fmla="*/ 210 h 217"/>
                  <a:gd name="T72" fmla="*/ 44 w 746"/>
                  <a:gd name="T73" fmla="*/ 214 h 217"/>
                  <a:gd name="T74" fmla="*/ 64 w 746"/>
                  <a:gd name="T75" fmla="*/ 216 h 217"/>
                  <a:gd name="T76" fmla="*/ 668 w 746"/>
                  <a:gd name="T77" fmla="*/ 217 h 217"/>
                  <a:gd name="T78" fmla="*/ 697 w 746"/>
                  <a:gd name="T79" fmla="*/ 213 h 217"/>
                  <a:gd name="T80" fmla="*/ 709 w 746"/>
                  <a:gd name="T81" fmla="*/ 209 h 217"/>
                  <a:gd name="T82" fmla="*/ 721 w 746"/>
                  <a:gd name="T83" fmla="*/ 201 h 217"/>
                  <a:gd name="T84" fmla="*/ 731 w 746"/>
                  <a:gd name="T85" fmla="*/ 192 h 217"/>
                  <a:gd name="T86" fmla="*/ 739 w 746"/>
                  <a:gd name="T87" fmla="*/ 182 h 217"/>
                  <a:gd name="T88" fmla="*/ 745 w 746"/>
                  <a:gd name="T89" fmla="*/ 170 h 217"/>
                  <a:gd name="T90" fmla="*/ 746 w 746"/>
                  <a:gd name="T91" fmla="*/ 155 h 217"/>
                  <a:gd name="T92" fmla="*/ 746 w 746"/>
                  <a:gd name="T93" fmla="*/ 54 h 217"/>
                  <a:gd name="T94" fmla="*/ 742 w 746"/>
                  <a:gd name="T95" fmla="*/ 40 h 217"/>
                  <a:gd name="T96" fmla="*/ 736 w 746"/>
                  <a:gd name="T97" fmla="*/ 29 h 217"/>
                  <a:gd name="T98" fmla="*/ 727 w 746"/>
                  <a:gd name="T99" fmla="*/ 19 h 217"/>
                  <a:gd name="T100" fmla="*/ 717 w 746"/>
                  <a:gd name="T101" fmla="*/ 11 h 217"/>
                  <a:gd name="T102" fmla="*/ 705 w 746"/>
                  <a:gd name="T103" fmla="*/ 5 h 217"/>
                  <a:gd name="T104" fmla="*/ 685 w 746"/>
                  <a:gd name="T105"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6" h="217">
                    <a:moveTo>
                      <a:pt x="668" y="186"/>
                    </a:moveTo>
                    <a:lnTo>
                      <a:pt x="78" y="186"/>
                    </a:lnTo>
                    <a:lnTo>
                      <a:pt x="64" y="185"/>
                    </a:lnTo>
                    <a:lnTo>
                      <a:pt x="52" y="184"/>
                    </a:lnTo>
                    <a:lnTo>
                      <a:pt x="44" y="181"/>
                    </a:lnTo>
                    <a:lnTo>
                      <a:pt x="38" y="177"/>
                    </a:lnTo>
                    <a:lnTo>
                      <a:pt x="35" y="173"/>
                    </a:lnTo>
                    <a:lnTo>
                      <a:pt x="32" y="167"/>
                    </a:lnTo>
                    <a:lnTo>
                      <a:pt x="31" y="162"/>
                    </a:lnTo>
                    <a:lnTo>
                      <a:pt x="31" y="155"/>
                    </a:lnTo>
                    <a:lnTo>
                      <a:pt x="715" y="155"/>
                    </a:lnTo>
                    <a:lnTo>
                      <a:pt x="715" y="159"/>
                    </a:lnTo>
                    <a:lnTo>
                      <a:pt x="713" y="162"/>
                    </a:lnTo>
                    <a:lnTo>
                      <a:pt x="712" y="165"/>
                    </a:lnTo>
                    <a:lnTo>
                      <a:pt x="710" y="169"/>
                    </a:lnTo>
                    <a:lnTo>
                      <a:pt x="706" y="174"/>
                    </a:lnTo>
                    <a:lnTo>
                      <a:pt x="699" y="179"/>
                    </a:lnTo>
                    <a:lnTo>
                      <a:pt x="691" y="182"/>
                    </a:lnTo>
                    <a:lnTo>
                      <a:pt x="683" y="184"/>
                    </a:lnTo>
                    <a:lnTo>
                      <a:pt x="676" y="185"/>
                    </a:lnTo>
                    <a:lnTo>
                      <a:pt x="668" y="186"/>
                    </a:lnTo>
                    <a:close/>
                    <a:moveTo>
                      <a:pt x="38" y="45"/>
                    </a:moveTo>
                    <a:lnTo>
                      <a:pt x="46" y="39"/>
                    </a:lnTo>
                    <a:lnTo>
                      <a:pt x="55" y="34"/>
                    </a:lnTo>
                    <a:lnTo>
                      <a:pt x="66" y="32"/>
                    </a:lnTo>
                    <a:lnTo>
                      <a:pt x="78" y="31"/>
                    </a:lnTo>
                    <a:lnTo>
                      <a:pt x="671" y="31"/>
                    </a:lnTo>
                    <a:lnTo>
                      <a:pt x="678" y="31"/>
                    </a:lnTo>
                    <a:lnTo>
                      <a:pt x="685" y="32"/>
                    </a:lnTo>
                    <a:lnTo>
                      <a:pt x="692" y="34"/>
                    </a:lnTo>
                    <a:lnTo>
                      <a:pt x="699" y="36"/>
                    </a:lnTo>
                    <a:lnTo>
                      <a:pt x="706" y="41"/>
                    </a:lnTo>
                    <a:lnTo>
                      <a:pt x="710" y="46"/>
                    </a:lnTo>
                    <a:lnTo>
                      <a:pt x="712" y="50"/>
                    </a:lnTo>
                    <a:lnTo>
                      <a:pt x="713" y="53"/>
                    </a:lnTo>
                    <a:lnTo>
                      <a:pt x="715" y="57"/>
                    </a:lnTo>
                    <a:lnTo>
                      <a:pt x="715" y="62"/>
                    </a:lnTo>
                    <a:lnTo>
                      <a:pt x="31" y="62"/>
                    </a:lnTo>
                    <a:lnTo>
                      <a:pt x="31" y="61"/>
                    </a:lnTo>
                    <a:lnTo>
                      <a:pt x="31" y="56"/>
                    </a:lnTo>
                    <a:lnTo>
                      <a:pt x="32" y="52"/>
                    </a:lnTo>
                    <a:lnTo>
                      <a:pt x="35" y="49"/>
                    </a:lnTo>
                    <a:lnTo>
                      <a:pt x="38" y="45"/>
                    </a:lnTo>
                    <a:close/>
                    <a:moveTo>
                      <a:pt x="31" y="93"/>
                    </a:moveTo>
                    <a:lnTo>
                      <a:pt x="715" y="93"/>
                    </a:lnTo>
                    <a:lnTo>
                      <a:pt x="715" y="124"/>
                    </a:lnTo>
                    <a:lnTo>
                      <a:pt x="31" y="124"/>
                    </a:lnTo>
                    <a:lnTo>
                      <a:pt x="31" y="93"/>
                    </a:lnTo>
                    <a:close/>
                    <a:moveTo>
                      <a:pt x="671" y="0"/>
                    </a:moveTo>
                    <a:lnTo>
                      <a:pt x="78" y="0"/>
                    </a:lnTo>
                    <a:lnTo>
                      <a:pt x="69" y="0"/>
                    </a:lnTo>
                    <a:lnTo>
                      <a:pt x="60" y="1"/>
                    </a:lnTo>
                    <a:lnTo>
                      <a:pt x="51" y="3"/>
                    </a:lnTo>
                    <a:lnTo>
                      <a:pt x="42" y="6"/>
                    </a:lnTo>
                    <a:lnTo>
                      <a:pt x="35" y="10"/>
                    </a:lnTo>
                    <a:lnTo>
                      <a:pt x="28" y="13"/>
                    </a:lnTo>
                    <a:lnTo>
                      <a:pt x="21" y="17"/>
                    </a:lnTo>
                    <a:lnTo>
                      <a:pt x="16" y="23"/>
                    </a:lnTo>
                    <a:lnTo>
                      <a:pt x="9" y="32"/>
                    </a:lnTo>
                    <a:lnTo>
                      <a:pt x="4" y="41"/>
                    </a:lnTo>
                    <a:lnTo>
                      <a:pt x="1" y="51"/>
                    </a:lnTo>
                    <a:lnTo>
                      <a:pt x="0" y="62"/>
                    </a:lnTo>
                    <a:lnTo>
                      <a:pt x="0" y="155"/>
                    </a:lnTo>
                    <a:lnTo>
                      <a:pt x="0" y="164"/>
                    </a:lnTo>
                    <a:lnTo>
                      <a:pt x="1" y="173"/>
                    </a:lnTo>
                    <a:lnTo>
                      <a:pt x="4" y="181"/>
                    </a:lnTo>
                    <a:lnTo>
                      <a:pt x="7" y="187"/>
                    </a:lnTo>
                    <a:lnTo>
                      <a:pt x="10" y="194"/>
                    </a:lnTo>
                    <a:lnTo>
                      <a:pt x="15" y="199"/>
                    </a:lnTo>
                    <a:lnTo>
                      <a:pt x="20" y="203"/>
                    </a:lnTo>
                    <a:lnTo>
                      <a:pt x="26" y="206"/>
                    </a:lnTo>
                    <a:lnTo>
                      <a:pt x="31" y="210"/>
                    </a:lnTo>
                    <a:lnTo>
                      <a:pt x="37" y="212"/>
                    </a:lnTo>
                    <a:lnTo>
                      <a:pt x="44" y="214"/>
                    </a:lnTo>
                    <a:lnTo>
                      <a:pt x="50" y="215"/>
                    </a:lnTo>
                    <a:lnTo>
                      <a:pt x="64" y="216"/>
                    </a:lnTo>
                    <a:lnTo>
                      <a:pt x="78" y="217"/>
                    </a:lnTo>
                    <a:lnTo>
                      <a:pt x="668" y="217"/>
                    </a:lnTo>
                    <a:lnTo>
                      <a:pt x="682" y="216"/>
                    </a:lnTo>
                    <a:lnTo>
                      <a:pt x="697" y="213"/>
                    </a:lnTo>
                    <a:lnTo>
                      <a:pt x="703" y="211"/>
                    </a:lnTo>
                    <a:lnTo>
                      <a:pt x="709" y="209"/>
                    </a:lnTo>
                    <a:lnTo>
                      <a:pt x="716" y="205"/>
                    </a:lnTo>
                    <a:lnTo>
                      <a:pt x="721" y="201"/>
                    </a:lnTo>
                    <a:lnTo>
                      <a:pt x="727" y="197"/>
                    </a:lnTo>
                    <a:lnTo>
                      <a:pt x="731" y="192"/>
                    </a:lnTo>
                    <a:lnTo>
                      <a:pt x="736" y="187"/>
                    </a:lnTo>
                    <a:lnTo>
                      <a:pt x="739" y="182"/>
                    </a:lnTo>
                    <a:lnTo>
                      <a:pt x="742" y="175"/>
                    </a:lnTo>
                    <a:lnTo>
                      <a:pt x="745" y="170"/>
                    </a:lnTo>
                    <a:lnTo>
                      <a:pt x="746" y="162"/>
                    </a:lnTo>
                    <a:lnTo>
                      <a:pt x="746" y="155"/>
                    </a:lnTo>
                    <a:lnTo>
                      <a:pt x="746" y="62"/>
                    </a:lnTo>
                    <a:lnTo>
                      <a:pt x="746" y="54"/>
                    </a:lnTo>
                    <a:lnTo>
                      <a:pt x="745" y="46"/>
                    </a:lnTo>
                    <a:lnTo>
                      <a:pt x="742" y="40"/>
                    </a:lnTo>
                    <a:lnTo>
                      <a:pt x="739" y="34"/>
                    </a:lnTo>
                    <a:lnTo>
                      <a:pt x="736" y="29"/>
                    </a:lnTo>
                    <a:lnTo>
                      <a:pt x="731" y="23"/>
                    </a:lnTo>
                    <a:lnTo>
                      <a:pt x="727" y="19"/>
                    </a:lnTo>
                    <a:lnTo>
                      <a:pt x="722" y="14"/>
                    </a:lnTo>
                    <a:lnTo>
                      <a:pt x="717" y="11"/>
                    </a:lnTo>
                    <a:lnTo>
                      <a:pt x="710" y="7"/>
                    </a:lnTo>
                    <a:lnTo>
                      <a:pt x="705" y="5"/>
                    </a:lnTo>
                    <a:lnTo>
                      <a:pt x="698" y="3"/>
                    </a:lnTo>
                    <a:lnTo>
                      <a:pt x="685" y="1"/>
                    </a:lnTo>
                    <a:lnTo>
                      <a:pt x="6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88">
                <a:extLst>
                  <a:ext uri="{FF2B5EF4-FFF2-40B4-BE49-F238E27FC236}">
                    <a16:creationId xmlns:a16="http://schemas.microsoft.com/office/drawing/2014/main" id="{E9A4D376-445B-43DE-A1F5-4661A4D54CF0}"/>
                  </a:ext>
                </a:extLst>
              </p:cNvPr>
              <p:cNvSpPr>
                <a:spLocks noEditPoints="1"/>
              </p:cNvSpPr>
              <p:nvPr/>
            </p:nvSpPr>
            <p:spPr bwMode="auto">
              <a:xfrm>
                <a:off x="8199043" y="5021373"/>
                <a:ext cx="33268" cy="33268"/>
              </a:xfrm>
              <a:custGeom>
                <a:avLst/>
                <a:gdLst>
                  <a:gd name="T0" fmla="*/ 50 w 109"/>
                  <a:gd name="T1" fmla="*/ 78 h 110"/>
                  <a:gd name="T2" fmla="*/ 41 w 109"/>
                  <a:gd name="T3" fmla="*/ 74 h 110"/>
                  <a:gd name="T4" fmla="*/ 34 w 109"/>
                  <a:gd name="T5" fmla="*/ 68 h 110"/>
                  <a:gd name="T6" fmla="*/ 31 w 109"/>
                  <a:gd name="T7" fmla="*/ 60 h 110"/>
                  <a:gd name="T8" fmla="*/ 31 w 109"/>
                  <a:gd name="T9" fmla="*/ 50 h 110"/>
                  <a:gd name="T10" fmla="*/ 34 w 109"/>
                  <a:gd name="T11" fmla="*/ 41 h 110"/>
                  <a:gd name="T12" fmla="*/ 41 w 109"/>
                  <a:gd name="T13" fmla="*/ 35 h 110"/>
                  <a:gd name="T14" fmla="*/ 50 w 109"/>
                  <a:gd name="T15" fmla="*/ 31 h 110"/>
                  <a:gd name="T16" fmla="*/ 59 w 109"/>
                  <a:gd name="T17" fmla="*/ 31 h 110"/>
                  <a:gd name="T18" fmla="*/ 67 w 109"/>
                  <a:gd name="T19" fmla="*/ 35 h 110"/>
                  <a:gd name="T20" fmla="*/ 74 w 109"/>
                  <a:gd name="T21" fmla="*/ 41 h 110"/>
                  <a:gd name="T22" fmla="*/ 77 w 109"/>
                  <a:gd name="T23" fmla="*/ 50 h 110"/>
                  <a:gd name="T24" fmla="*/ 77 w 109"/>
                  <a:gd name="T25" fmla="*/ 60 h 110"/>
                  <a:gd name="T26" fmla="*/ 74 w 109"/>
                  <a:gd name="T27" fmla="*/ 68 h 110"/>
                  <a:gd name="T28" fmla="*/ 67 w 109"/>
                  <a:gd name="T29" fmla="*/ 74 h 110"/>
                  <a:gd name="T30" fmla="*/ 59 w 109"/>
                  <a:gd name="T31" fmla="*/ 78 h 110"/>
                  <a:gd name="T32" fmla="*/ 54 w 109"/>
                  <a:gd name="T33" fmla="*/ 0 h 110"/>
                  <a:gd name="T34" fmla="*/ 33 w 109"/>
                  <a:gd name="T35" fmla="*/ 4 h 110"/>
                  <a:gd name="T36" fmla="*/ 15 w 109"/>
                  <a:gd name="T37" fmla="*/ 15 h 110"/>
                  <a:gd name="T38" fmla="*/ 4 w 109"/>
                  <a:gd name="T39" fmla="*/ 33 h 110"/>
                  <a:gd name="T40" fmla="*/ 0 w 109"/>
                  <a:gd name="T41" fmla="*/ 54 h 110"/>
                  <a:gd name="T42" fmla="*/ 4 w 109"/>
                  <a:gd name="T43" fmla="*/ 75 h 110"/>
                  <a:gd name="T44" fmla="*/ 15 w 109"/>
                  <a:gd name="T45" fmla="*/ 93 h 110"/>
                  <a:gd name="T46" fmla="*/ 33 w 109"/>
                  <a:gd name="T47" fmla="*/ 105 h 110"/>
                  <a:gd name="T48" fmla="*/ 54 w 109"/>
                  <a:gd name="T49" fmla="*/ 110 h 110"/>
                  <a:gd name="T50" fmla="*/ 75 w 109"/>
                  <a:gd name="T51" fmla="*/ 105 h 110"/>
                  <a:gd name="T52" fmla="*/ 93 w 109"/>
                  <a:gd name="T53" fmla="*/ 93 h 110"/>
                  <a:gd name="T54" fmla="*/ 104 w 109"/>
                  <a:gd name="T55" fmla="*/ 75 h 110"/>
                  <a:gd name="T56" fmla="*/ 109 w 109"/>
                  <a:gd name="T57" fmla="*/ 54 h 110"/>
                  <a:gd name="T58" fmla="*/ 104 w 109"/>
                  <a:gd name="T59" fmla="*/ 33 h 110"/>
                  <a:gd name="T60" fmla="*/ 93 w 109"/>
                  <a:gd name="T61" fmla="*/ 15 h 110"/>
                  <a:gd name="T62" fmla="*/ 75 w 109"/>
                  <a:gd name="T63" fmla="*/ 4 h 110"/>
                  <a:gd name="T64" fmla="*/ 54 w 109"/>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10">
                    <a:moveTo>
                      <a:pt x="54" y="79"/>
                    </a:moveTo>
                    <a:lnTo>
                      <a:pt x="50" y="78"/>
                    </a:lnTo>
                    <a:lnTo>
                      <a:pt x="45" y="76"/>
                    </a:lnTo>
                    <a:lnTo>
                      <a:pt x="41" y="74"/>
                    </a:lnTo>
                    <a:lnTo>
                      <a:pt x="37" y="71"/>
                    </a:lnTo>
                    <a:lnTo>
                      <a:pt x="34" y="68"/>
                    </a:lnTo>
                    <a:lnTo>
                      <a:pt x="32" y="64"/>
                    </a:lnTo>
                    <a:lnTo>
                      <a:pt x="31" y="60"/>
                    </a:lnTo>
                    <a:lnTo>
                      <a:pt x="31" y="54"/>
                    </a:lnTo>
                    <a:lnTo>
                      <a:pt x="31" y="50"/>
                    </a:lnTo>
                    <a:lnTo>
                      <a:pt x="32" y="45"/>
                    </a:lnTo>
                    <a:lnTo>
                      <a:pt x="34" y="41"/>
                    </a:lnTo>
                    <a:lnTo>
                      <a:pt x="37" y="38"/>
                    </a:lnTo>
                    <a:lnTo>
                      <a:pt x="41" y="35"/>
                    </a:lnTo>
                    <a:lnTo>
                      <a:pt x="45" y="33"/>
                    </a:lnTo>
                    <a:lnTo>
                      <a:pt x="50" y="31"/>
                    </a:lnTo>
                    <a:lnTo>
                      <a:pt x="54" y="31"/>
                    </a:lnTo>
                    <a:lnTo>
                      <a:pt x="59" y="31"/>
                    </a:lnTo>
                    <a:lnTo>
                      <a:pt x="63" y="33"/>
                    </a:lnTo>
                    <a:lnTo>
                      <a:pt x="67" y="35"/>
                    </a:lnTo>
                    <a:lnTo>
                      <a:pt x="71" y="38"/>
                    </a:lnTo>
                    <a:lnTo>
                      <a:pt x="74" y="41"/>
                    </a:lnTo>
                    <a:lnTo>
                      <a:pt x="76" y="45"/>
                    </a:lnTo>
                    <a:lnTo>
                      <a:pt x="77" y="50"/>
                    </a:lnTo>
                    <a:lnTo>
                      <a:pt x="77" y="54"/>
                    </a:lnTo>
                    <a:lnTo>
                      <a:pt x="77" y="60"/>
                    </a:lnTo>
                    <a:lnTo>
                      <a:pt x="76" y="64"/>
                    </a:lnTo>
                    <a:lnTo>
                      <a:pt x="74" y="68"/>
                    </a:lnTo>
                    <a:lnTo>
                      <a:pt x="71" y="71"/>
                    </a:lnTo>
                    <a:lnTo>
                      <a:pt x="67" y="74"/>
                    </a:lnTo>
                    <a:lnTo>
                      <a:pt x="63" y="76"/>
                    </a:lnTo>
                    <a:lnTo>
                      <a:pt x="59" y="78"/>
                    </a:lnTo>
                    <a:lnTo>
                      <a:pt x="54" y="79"/>
                    </a:lnTo>
                    <a:close/>
                    <a:moveTo>
                      <a:pt x="54" y="0"/>
                    </a:moveTo>
                    <a:lnTo>
                      <a:pt x="43" y="1"/>
                    </a:lnTo>
                    <a:lnTo>
                      <a:pt x="33" y="4"/>
                    </a:lnTo>
                    <a:lnTo>
                      <a:pt x="23" y="9"/>
                    </a:lnTo>
                    <a:lnTo>
                      <a:pt x="15" y="15"/>
                    </a:lnTo>
                    <a:lnTo>
                      <a:pt x="9" y="24"/>
                    </a:lnTo>
                    <a:lnTo>
                      <a:pt x="4" y="33"/>
                    </a:lnTo>
                    <a:lnTo>
                      <a:pt x="1" y="43"/>
                    </a:lnTo>
                    <a:lnTo>
                      <a:pt x="0" y="54"/>
                    </a:lnTo>
                    <a:lnTo>
                      <a:pt x="1" y="65"/>
                    </a:lnTo>
                    <a:lnTo>
                      <a:pt x="4" y="75"/>
                    </a:lnTo>
                    <a:lnTo>
                      <a:pt x="9" y="85"/>
                    </a:lnTo>
                    <a:lnTo>
                      <a:pt x="15" y="93"/>
                    </a:lnTo>
                    <a:lnTo>
                      <a:pt x="23" y="100"/>
                    </a:lnTo>
                    <a:lnTo>
                      <a:pt x="33" y="105"/>
                    </a:lnTo>
                    <a:lnTo>
                      <a:pt x="43" y="109"/>
                    </a:lnTo>
                    <a:lnTo>
                      <a:pt x="54" y="110"/>
                    </a:lnTo>
                    <a:lnTo>
                      <a:pt x="65" y="109"/>
                    </a:lnTo>
                    <a:lnTo>
                      <a:pt x="75" y="105"/>
                    </a:lnTo>
                    <a:lnTo>
                      <a:pt x="84" y="100"/>
                    </a:lnTo>
                    <a:lnTo>
                      <a:pt x="93" y="93"/>
                    </a:lnTo>
                    <a:lnTo>
                      <a:pt x="100" y="85"/>
                    </a:lnTo>
                    <a:lnTo>
                      <a:pt x="104" y="75"/>
                    </a:lnTo>
                    <a:lnTo>
                      <a:pt x="107" y="65"/>
                    </a:lnTo>
                    <a:lnTo>
                      <a:pt x="109" y="54"/>
                    </a:lnTo>
                    <a:lnTo>
                      <a:pt x="107" y="43"/>
                    </a:lnTo>
                    <a:lnTo>
                      <a:pt x="104" y="33"/>
                    </a:lnTo>
                    <a:lnTo>
                      <a:pt x="100" y="24"/>
                    </a:lnTo>
                    <a:lnTo>
                      <a:pt x="93" y="15"/>
                    </a:lnTo>
                    <a:lnTo>
                      <a:pt x="84" y="9"/>
                    </a:lnTo>
                    <a:lnTo>
                      <a:pt x="75" y="4"/>
                    </a:lnTo>
                    <a:lnTo>
                      <a:pt x="65" y="1"/>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89">
                <a:extLst>
                  <a:ext uri="{FF2B5EF4-FFF2-40B4-BE49-F238E27FC236}">
                    <a16:creationId xmlns:a16="http://schemas.microsoft.com/office/drawing/2014/main" id="{0A7A2686-9F72-49BB-8AF5-32C1CB154B4D}"/>
                  </a:ext>
                </a:extLst>
              </p:cNvPr>
              <p:cNvSpPr>
                <a:spLocks noEditPoints="1"/>
              </p:cNvSpPr>
              <p:nvPr/>
            </p:nvSpPr>
            <p:spPr bwMode="auto">
              <a:xfrm>
                <a:off x="8380169" y="5021373"/>
                <a:ext cx="33268" cy="33268"/>
              </a:xfrm>
              <a:custGeom>
                <a:avLst/>
                <a:gdLst>
                  <a:gd name="T0" fmla="*/ 50 w 109"/>
                  <a:gd name="T1" fmla="*/ 78 h 110"/>
                  <a:gd name="T2" fmla="*/ 41 w 109"/>
                  <a:gd name="T3" fmla="*/ 74 h 110"/>
                  <a:gd name="T4" fmla="*/ 35 w 109"/>
                  <a:gd name="T5" fmla="*/ 68 h 110"/>
                  <a:gd name="T6" fmla="*/ 31 w 109"/>
                  <a:gd name="T7" fmla="*/ 60 h 110"/>
                  <a:gd name="T8" fmla="*/ 31 w 109"/>
                  <a:gd name="T9" fmla="*/ 50 h 110"/>
                  <a:gd name="T10" fmla="*/ 35 w 109"/>
                  <a:gd name="T11" fmla="*/ 41 h 110"/>
                  <a:gd name="T12" fmla="*/ 41 w 109"/>
                  <a:gd name="T13" fmla="*/ 35 h 110"/>
                  <a:gd name="T14" fmla="*/ 50 w 109"/>
                  <a:gd name="T15" fmla="*/ 31 h 110"/>
                  <a:gd name="T16" fmla="*/ 59 w 109"/>
                  <a:gd name="T17" fmla="*/ 31 h 110"/>
                  <a:gd name="T18" fmla="*/ 68 w 109"/>
                  <a:gd name="T19" fmla="*/ 35 h 110"/>
                  <a:gd name="T20" fmla="*/ 75 w 109"/>
                  <a:gd name="T21" fmla="*/ 41 h 110"/>
                  <a:gd name="T22" fmla="*/ 78 w 109"/>
                  <a:gd name="T23" fmla="*/ 50 h 110"/>
                  <a:gd name="T24" fmla="*/ 78 w 109"/>
                  <a:gd name="T25" fmla="*/ 60 h 110"/>
                  <a:gd name="T26" fmla="*/ 75 w 109"/>
                  <a:gd name="T27" fmla="*/ 68 h 110"/>
                  <a:gd name="T28" fmla="*/ 68 w 109"/>
                  <a:gd name="T29" fmla="*/ 74 h 110"/>
                  <a:gd name="T30" fmla="*/ 59 w 109"/>
                  <a:gd name="T31" fmla="*/ 78 h 110"/>
                  <a:gd name="T32" fmla="*/ 55 w 109"/>
                  <a:gd name="T33" fmla="*/ 0 h 110"/>
                  <a:gd name="T34" fmla="*/ 34 w 109"/>
                  <a:gd name="T35" fmla="*/ 4 h 110"/>
                  <a:gd name="T36" fmla="*/ 16 w 109"/>
                  <a:gd name="T37" fmla="*/ 15 h 110"/>
                  <a:gd name="T38" fmla="*/ 5 w 109"/>
                  <a:gd name="T39" fmla="*/ 33 h 110"/>
                  <a:gd name="T40" fmla="*/ 0 w 109"/>
                  <a:gd name="T41" fmla="*/ 54 h 110"/>
                  <a:gd name="T42" fmla="*/ 5 w 109"/>
                  <a:gd name="T43" fmla="*/ 75 h 110"/>
                  <a:gd name="T44" fmla="*/ 16 w 109"/>
                  <a:gd name="T45" fmla="*/ 93 h 110"/>
                  <a:gd name="T46" fmla="*/ 34 w 109"/>
                  <a:gd name="T47" fmla="*/ 105 h 110"/>
                  <a:gd name="T48" fmla="*/ 55 w 109"/>
                  <a:gd name="T49" fmla="*/ 110 h 110"/>
                  <a:gd name="T50" fmla="*/ 76 w 109"/>
                  <a:gd name="T51" fmla="*/ 105 h 110"/>
                  <a:gd name="T52" fmla="*/ 94 w 109"/>
                  <a:gd name="T53" fmla="*/ 93 h 110"/>
                  <a:gd name="T54" fmla="*/ 105 w 109"/>
                  <a:gd name="T55" fmla="*/ 75 h 110"/>
                  <a:gd name="T56" fmla="*/ 109 w 109"/>
                  <a:gd name="T57" fmla="*/ 54 h 110"/>
                  <a:gd name="T58" fmla="*/ 105 w 109"/>
                  <a:gd name="T59" fmla="*/ 33 h 110"/>
                  <a:gd name="T60" fmla="*/ 94 w 109"/>
                  <a:gd name="T61" fmla="*/ 15 h 110"/>
                  <a:gd name="T62" fmla="*/ 76 w 109"/>
                  <a:gd name="T63" fmla="*/ 4 h 110"/>
                  <a:gd name="T64" fmla="*/ 55 w 109"/>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10">
                    <a:moveTo>
                      <a:pt x="55" y="79"/>
                    </a:moveTo>
                    <a:lnTo>
                      <a:pt x="50" y="78"/>
                    </a:lnTo>
                    <a:lnTo>
                      <a:pt x="46" y="76"/>
                    </a:lnTo>
                    <a:lnTo>
                      <a:pt x="41" y="74"/>
                    </a:lnTo>
                    <a:lnTo>
                      <a:pt x="38" y="71"/>
                    </a:lnTo>
                    <a:lnTo>
                      <a:pt x="35" y="68"/>
                    </a:lnTo>
                    <a:lnTo>
                      <a:pt x="33" y="64"/>
                    </a:lnTo>
                    <a:lnTo>
                      <a:pt x="31" y="60"/>
                    </a:lnTo>
                    <a:lnTo>
                      <a:pt x="31" y="54"/>
                    </a:lnTo>
                    <a:lnTo>
                      <a:pt x="31" y="50"/>
                    </a:lnTo>
                    <a:lnTo>
                      <a:pt x="33" y="45"/>
                    </a:lnTo>
                    <a:lnTo>
                      <a:pt x="35" y="41"/>
                    </a:lnTo>
                    <a:lnTo>
                      <a:pt x="38" y="38"/>
                    </a:lnTo>
                    <a:lnTo>
                      <a:pt x="41" y="35"/>
                    </a:lnTo>
                    <a:lnTo>
                      <a:pt x="46" y="33"/>
                    </a:lnTo>
                    <a:lnTo>
                      <a:pt x="50" y="31"/>
                    </a:lnTo>
                    <a:lnTo>
                      <a:pt x="55" y="31"/>
                    </a:lnTo>
                    <a:lnTo>
                      <a:pt x="59" y="31"/>
                    </a:lnTo>
                    <a:lnTo>
                      <a:pt x="64" y="33"/>
                    </a:lnTo>
                    <a:lnTo>
                      <a:pt x="68" y="35"/>
                    </a:lnTo>
                    <a:lnTo>
                      <a:pt x="71" y="38"/>
                    </a:lnTo>
                    <a:lnTo>
                      <a:pt x="75" y="41"/>
                    </a:lnTo>
                    <a:lnTo>
                      <a:pt x="77" y="45"/>
                    </a:lnTo>
                    <a:lnTo>
                      <a:pt x="78" y="50"/>
                    </a:lnTo>
                    <a:lnTo>
                      <a:pt x="78" y="54"/>
                    </a:lnTo>
                    <a:lnTo>
                      <a:pt x="78" y="60"/>
                    </a:lnTo>
                    <a:lnTo>
                      <a:pt x="77" y="64"/>
                    </a:lnTo>
                    <a:lnTo>
                      <a:pt x="75" y="68"/>
                    </a:lnTo>
                    <a:lnTo>
                      <a:pt x="71" y="71"/>
                    </a:lnTo>
                    <a:lnTo>
                      <a:pt x="68" y="74"/>
                    </a:lnTo>
                    <a:lnTo>
                      <a:pt x="64" y="76"/>
                    </a:lnTo>
                    <a:lnTo>
                      <a:pt x="59" y="78"/>
                    </a:lnTo>
                    <a:lnTo>
                      <a:pt x="55" y="79"/>
                    </a:lnTo>
                    <a:close/>
                    <a:moveTo>
                      <a:pt x="55" y="0"/>
                    </a:moveTo>
                    <a:lnTo>
                      <a:pt x="44" y="1"/>
                    </a:lnTo>
                    <a:lnTo>
                      <a:pt x="34" y="4"/>
                    </a:lnTo>
                    <a:lnTo>
                      <a:pt x="25" y="9"/>
                    </a:lnTo>
                    <a:lnTo>
                      <a:pt x="16" y="15"/>
                    </a:lnTo>
                    <a:lnTo>
                      <a:pt x="9" y="24"/>
                    </a:lnTo>
                    <a:lnTo>
                      <a:pt x="5" y="33"/>
                    </a:lnTo>
                    <a:lnTo>
                      <a:pt x="1" y="43"/>
                    </a:lnTo>
                    <a:lnTo>
                      <a:pt x="0" y="54"/>
                    </a:lnTo>
                    <a:lnTo>
                      <a:pt x="1" y="65"/>
                    </a:lnTo>
                    <a:lnTo>
                      <a:pt x="5" y="75"/>
                    </a:lnTo>
                    <a:lnTo>
                      <a:pt x="9" y="85"/>
                    </a:lnTo>
                    <a:lnTo>
                      <a:pt x="16" y="93"/>
                    </a:lnTo>
                    <a:lnTo>
                      <a:pt x="25" y="100"/>
                    </a:lnTo>
                    <a:lnTo>
                      <a:pt x="34" y="105"/>
                    </a:lnTo>
                    <a:lnTo>
                      <a:pt x="44" y="109"/>
                    </a:lnTo>
                    <a:lnTo>
                      <a:pt x="55" y="110"/>
                    </a:lnTo>
                    <a:lnTo>
                      <a:pt x="66" y="109"/>
                    </a:lnTo>
                    <a:lnTo>
                      <a:pt x="76" y="105"/>
                    </a:lnTo>
                    <a:lnTo>
                      <a:pt x="86" y="100"/>
                    </a:lnTo>
                    <a:lnTo>
                      <a:pt x="94" y="93"/>
                    </a:lnTo>
                    <a:lnTo>
                      <a:pt x="100" y="85"/>
                    </a:lnTo>
                    <a:lnTo>
                      <a:pt x="105" y="75"/>
                    </a:lnTo>
                    <a:lnTo>
                      <a:pt x="108" y="65"/>
                    </a:lnTo>
                    <a:lnTo>
                      <a:pt x="109" y="54"/>
                    </a:lnTo>
                    <a:lnTo>
                      <a:pt x="108" y="43"/>
                    </a:lnTo>
                    <a:lnTo>
                      <a:pt x="105" y="33"/>
                    </a:lnTo>
                    <a:lnTo>
                      <a:pt x="100" y="24"/>
                    </a:lnTo>
                    <a:lnTo>
                      <a:pt x="94" y="15"/>
                    </a:lnTo>
                    <a:lnTo>
                      <a:pt x="86" y="9"/>
                    </a:lnTo>
                    <a:lnTo>
                      <a:pt x="76" y="4"/>
                    </a:lnTo>
                    <a:lnTo>
                      <a:pt x="66" y="1"/>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90">
                <a:extLst>
                  <a:ext uri="{FF2B5EF4-FFF2-40B4-BE49-F238E27FC236}">
                    <a16:creationId xmlns:a16="http://schemas.microsoft.com/office/drawing/2014/main" id="{001168E6-7B4D-40C8-BDF6-69F7C2F78D9F}"/>
                  </a:ext>
                </a:extLst>
              </p:cNvPr>
              <p:cNvSpPr>
                <a:spLocks noEditPoints="1"/>
              </p:cNvSpPr>
              <p:nvPr/>
            </p:nvSpPr>
            <p:spPr bwMode="auto">
              <a:xfrm>
                <a:off x="8248329" y="5023837"/>
                <a:ext cx="115822" cy="29572"/>
              </a:xfrm>
              <a:custGeom>
                <a:avLst/>
                <a:gdLst>
                  <a:gd name="T0" fmla="*/ 248 w 372"/>
                  <a:gd name="T1" fmla="*/ 61 h 93"/>
                  <a:gd name="T2" fmla="*/ 323 w 372"/>
                  <a:gd name="T3" fmla="*/ 31 h 93"/>
                  <a:gd name="T4" fmla="*/ 333 w 372"/>
                  <a:gd name="T5" fmla="*/ 32 h 93"/>
                  <a:gd name="T6" fmla="*/ 339 w 372"/>
                  <a:gd name="T7" fmla="*/ 36 h 93"/>
                  <a:gd name="T8" fmla="*/ 341 w 372"/>
                  <a:gd name="T9" fmla="*/ 46 h 93"/>
                  <a:gd name="T10" fmla="*/ 339 w 372"/>
                  <a:gd name="T11" fmla="*/ 55 h 93"/>
                  <a:gd name="T12" fmla="*/ 333 w 372"/>
                  <a:gd name="T13" fmla="*/ 60 h 93"/>
                  <a:gd name="T14" fmla="*/ 323 w 372"/>
                  <a:gd name="T15" fmla="*/ 61 h 93"/>
                  <a:gd name="T16" fmla="*/ 31 w 372"/>
                  <a:gd name="T17" fmla="*/ 42 h 93"/>
                  <a:gd name="T18" fmla="*/ 35 w 372"/>
                  <a:gd name="T19" fmla="*/ 34 h 93"/>
                  <a:gd name="T20" fmla="*/ 43 w 372"/>
                  <a:gd name="T21" fmla="*/ 31 h 93"/>
                  <a:gd name="T22" fmla="*/ 216 w 372"/>
                  <a:gd name="T23" fmla="*/ 31 h 93"/>
                  <a:gd name="T24" fmla="*/ 49 w 372"/>
                  <a:gd name="T25" fmla="*/ 61 h 93"/>
                  <a:gd name="T26" fmla="*/ 39 w 372"/>
                  <a:gd name="T27" fmla="*/ 60 h 93"/>
                  <a:gd name="T28" fmla="*/ 33 w 372"/>
                  <a:gd name="T29" fmla="*/ 55 h 93"/>
                  <a:gd name="T30" fmla="*/ 31 w 372"/>
                  <a:gd name="T31" fmla="*/ 46 h 93"/>
                  <a:gd name="T32" fmla="*/ 49 w 372"/>
                  <a:gd name="T33" fmla="*/ 0 h 93"/>
                  <a:gd name="T34" fmla="*/ 29 w 372"/>
                  <a:gd name="T35" fmla="*/ 3 h 93"/>
                  <a:gd name="T36" fmla="*/ 13 w 372"/>
                  <a:gd name="T37" fmla="*/ 12 h 93"/>
                  <a:gd name="T38" fmla="*/ 3 w 372"/>
                  <a:gd name="T39" fmla="*/ 26 h 93"/>
                  <a:gd name="T40" fmla="*/ 0 w 372"/>
                  <a:gd name="T41" fmla="*/ 46 h 93"/>
                  <a:gd name="T42" fmla="*/ 3 w 372"/>
                  <a:gd name="T43" fmla="*/ 65 h 93"/>
                  <a:gd name="T44" fmla="*/ 13 w 372"/>
                  <a:gd name="T45" fmla="*/ 80 h 93"/>
                  <a:gd name="T46" fmla="*/ 29 w 372"/>
                  <a:gd name="T47" fmla="*/ 89 h 93"/>
                  <a:gd name="T48" fmla="*/ 49 w 372"/>
                  <a:gd name="T49" fmla="*/ 93 h 93"/>
                  <a:gd name="T50" fmla="*/ 334 w 372"/>
                  <a:gd name="T51" fmla="*/ 92 h 93"/>
                  <a:gd name="T52" fmla="*/ 352 w 372"/>
                  <a:gd name="T53" fmla="*/ 85 h 93"/>
                  <a:gd name="T54" fmla="*/ 364 w 372"/>
                  <a:gd name="T55" fmla="*/ 73 h 93"/>
                  <a:gd name="T56" fmla="*/ 372 w 372"/>
                  <a:gd name="T57" fmla="*/ 56 h 93"/>
                  <a:gd name="T58" fmla="*/ 372 w 372"/>
                  <a:gd name="T59" fmla="*/ 35 h 93"/>
                  <a:gd name="T60" fmla="*/ 364 w 372"/>
                  <a:gd name="T61" fmla="*/ 19 h 93"/>
                  <a:gd name="T62" fmla="*/ 352 w 372"/>
                  <a:gd name="T63" fmla="*/ 6 h 93"/>
                  <a:gd name="T64" fmla="*/ 334 w 372"/>
                  <a:gd name="T6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93">
                    <a:moveTo>
                      <a:pt x="323" y="61"/>
                    </a:moveTo>
                    <a:lnTo>
                      <a:pt x="248" y="61"/>
                    </a:lnTo>
                    <a:lnTo>
                      <a:pt x="248" y="31"/>
                    </a:lnTo>
                    <a:lnTo>
                      <a:pt x="323" y="31"/>
                    </a:lnTo>
                    <a:lnTo>
                      <a:pt x="329" y="31"/>
                    </a:lnTo>
                    <a:lnTo>
                      <a:pt x="333" y="32"/>
                    </a:lnTo>
                    <a:lnTo>
                      <a:pt x="336" y="34"/>
                    </a:lnTo>
                    <a:lnTo>
                      <a:pt x="339" y="36"/>
                    </a:lnTo>
                    <a:lnTo>
                      <a:pt x="341" y="42"/>
                    </a:lnTo>
                    <a:lnTo>
                      <a:pt x="341" y="46"/>
                    </a:lnTo>
                    <a:lnTo>
                      <a:pt x="341" y="50"/>
                    </a:lnTo>
                    <a:lnTo>
                      <a:pt x="339" y="55"/>
                    </a:lnTo>
                    <a:lnTo>
                      <a:pt x="336" y="58"/>
                    </a:lnTo>
                    <a:lnTo>
                      <a:pt x="333" y="60"/>
                    </a:lnTo>
                    <a:lnTo>
                      <a:pt x="329" y="61"/>
                    </a:lnTo>
                    <a:lnTo>
                      <a:pt x="323" y="61"/>
                    </a:lnTo>
                    <a:close/>
                    <a:moveTo>
                      <a:pt x="31" y="46"/>
                    </a:moveTo>
                    <a:lnTo>
                      <a:pt x="31" y="42"/>
                    </a:lnTo>
                    <a:lnTo>
                      <a:pt x="33" y="36"/>
                    </a:lnTo>
                    <a:lnTo>
                      <a:pt x="35" y="34"/>
                    </a:lnTo>
                    <a:lnTo>
                      <a:pt x="39" y="32"/>
                    </a:lnTo>
                    <a:lnTo>
                      <a:pt x="43" y="31"/>
                    </a:lnTo>
                    <a:lnTo>
                      <a:pt x="49" y="31"/>
                    </a:lnTo>
                    <a:lnTo>
                      <a:pt x="216" y="31"/>
                    </a:lnTo>
                    <a:lnTo>
                      <a:pt x="216" y="61"/>
                    </a:lnTo>
                    <a:lnTo>
                      <a:pt x="49" y="61"/>
                    </a:lnTo>
                    <a:lnTo>
                      <a:pt x="43" y="61"/>
                    </a:lnTo>
                    <a:lnTo>
                      <a:pt x="39" y="60"/>
                    </a:lnTo>
                    <a:lnTo>
                      <a:pt x="35" y="58"/>
                    </a:lnTo>
                    <a:lnTo>
                      <a:pt x="33" y="55"/>
                    </a:lnTo>
                    <a:lnTo>
                      <a:pt x="31" y="50"/>
                    </a:lnTo>
                    <a:lnTo>
                      <a:pt x="31" y="46"/>
                    </a:lnTo>
                    <a:close/>
                    <a:moveTo>
                      <a:pt x="323" y="0"/>
                    </a:moveTo>
                    <a:lnTo>
                      <a:pt x="49" y="0"/>
                    </a:lnTo>
                    <a:lnTo>
                      <a:pt x="39" y="0"/>
                    </a:lnTo>
                    <a:lnTo>
                      <a:pt x="29" y="3"/>
                    </a:lnTo>
                    <a:lnTo>
                      <a:pt x="20" y="6"/>
                    </a:lnTo>
                    <a:lnTo>
                      <a:pt x="13" y="12"/>
                    </a:lnTo>
                    <a:lnTo>
                      <a:pt x="8" y="19"/>
                    </a:lnTo>
                    <a:lnTo>
                      <a:pt x="3" y="26"/>
                    </a:lnTo>
                    <a:lnTo>
                      <a:pt x="0" y="36"/>
                    </a:lnTo>
                    <a:lnTo>
                      <a:pt x="0" y="46"/>
                    </a:lnTo>
                    <a:lnTo>
                      <a:pt x="0" y="56"/>
                    </a:lnTo>
                    <a:lnTo>
                      <a:pt x="3" y="65"/>
                    </a:lnTo>
                    <a:lnTo>
                      <a:pt x="8" y="73"/>
                    </a:lnTo>
                    <a:lnTo>
                      <a:pt x="13" y="80"/>
                    </a:lnTo>
                    <a:lnTo>
                      <a:pt x="20" y="85"/>
                    </a:lnTo>
                    <a:lnTo>
                      <a:pt x="29" y="89"/>
                    </a:lnTo>
                    <a:lnTo>
                      <a:pt x="39" y="92"/>
                    </a:lnTo>
                    <a:lnTo>
                      <a:pt x="49" y="93"/>
                    </a:lnTo>
                    <a:lnTo>
                      <a:pt x="323" y="93"/>
                    </a:lnTo>
                    <a:lnTo>
                      <a:pt x="334" y="92"/>
                    </a:lnTo>
                    <a:lnTo>
                      <a:pt x="343" y="89"/>
                    </a:lnTo>
                    <a:lnTo>
                      <a:pt x="352" y="85"/>
                    </a:lnTo>
                    <a:lnTo>
                      <a:pt x="359" y="80"/>
                    </a:lnTo>
                    <a:lnTo>
                      <a:pt x="364" y="73"/>
                    </a:lnTo>
                    <a:lnTo>
                      <a:pt x="369" y="65"/>
                    </a:lnTo>
                    <a:lnTo>
                      <a:pt x="372" y="56"/>
                    </a:lnTo>
                    <a:lnTo>
                      <a:pt x="372" y="46"/>
                    </a:lnTo>
                    <a:lnTo>
                      <a:pt x="372" y="35"/>
                    </a:lnTo>
                    <a:lnTo>
                      <a:pt x="369" y="26"/>
                    </a:lnTo>
                    <a:lnTo>
                      <a:pt x="364" y="19"/>
                    </a:lnTo>
                    <a:lnTo>
                      <a:pt x="359" y="12"/>
                    </a:lnTo>
                    <a:lnTo>
                      <a:pt x="352" y="6"/>
                    </a:lnTo>
                    <a:lnTo>
                      <a:pt x="343" y="3"/>
                    </a:lnTo>
                    <a:lnTo>
                      <a:pt x="334" y="0"/>
                    </a:lnTo>
                    <a:lnTo>
                      <a:pt x="3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4" name="Group 233">
              <a:extLst>
                <a:ext uri="{FF2B5EF4-FFF2-40B4-BE49-F238E27FC236}">
                  <a16:creationId xmlns:a16="http://schemas.microsoft.com/office/drawing/2014/main" id="{D4C750AB-78B2-476D-BEB1-2CB8A607B12A}"/>
                </a:ext>
              </a:extLst>
            </p:cNvPr>
            <p:cNvGrpSpPr/>
            <p:nvPr/>
          </p:nvGrpSpPr>
          <p:grpSpPr>
            <a:xfrm>
              <a:off x="5006182" y="3537744"/>
              <a:ext cx="287338" cy="277813"/>
              <a:chOff x="4892675" y="787400"/>
              <a:chExt cx="287338" cy="277813"/>
            </a:xfrm>
            <a:solidFill>
              <a:schemeClr val="bg1"/>
            </a:solidFill>
          </p:grpSpPr>
          <p:sp>
            <p:nvSpPr>
              <p:cNvPr id="235" name="Freeform 78">
                <a:extLst>
                  <a:ext uri="{FF2B5EF4-FFF2-40B4-BE49-F238E27FC236}">
                    <a16:creationId xmlns:a16="http://schemas.microsoft.com/office/drawing/2014/main" id="{51D1B6B5-A890-4B82-ADDD-0FBCB10547F7}"/>
                  </a:ext>
                </a:extLst>
              </p:cNvPr>
              <p:cNvSpPr>
                <a:spLocks/>
              </p:cNvSpPr>
              <p:nvPr/>
            </p:nvSpPr>
            <p:spPr bwMode="auto">
              <a:xfrm>
                <a:off x="4892675" y="787400"/>
                <a:ext cx="287338" cy="201613"/>
              </a:xfrm>
              <a:custGeom>
                <a:avLst/>
                <a:gdLst>
                  <a:gd name="T0" fmla="*/ 53 w 903"/>
                  <a:gd name="T1" fmla="*/ 0 h 633"/>
                  <a:gd name="T2" fmla="*/ 36 w 903"/>
                  <a:gd name="T3" fmla="*/ 5 h 633"/>
                  <a:gd name="T4" fmla="*/ 21 w 903"/>
                  <a:gd name="T5" fmla="*/ 14 h 633"/>
                  <a:gd name="T6" fmla="*/ 10 w 903"/>
                  <a:gd name="T7" fmla="*/ 27 h 633"/>
                  <a:gd name="T8" fmla="*/ 2 w 903"/>
                  <a:gd name="T9" fmla="*/ 43 h 633"/>
                  <a:gd name="T10" fmla="*/ 0 w 903"/>
                  <a:gd name="T11" fmla="*/ 60 h 633"/>
                  <a:gd name="T12" fmla="*/ 1 w 903"/>
                  <a:gd name="T13" fmla="*/ 584 h 633"/>
                  <a:gd name="T14" fmla="*/ 6 w 903"/>
                  <a:gd name="T15" fmla="*/ 600 h 633"/>
                  <a:gd name="T16" fmla="*/ 17 w 903"/>
                  <a:gd name="T17" fmla="*/ 614 h 633"/>
                  <a:gd name="T18" fmla="*/ 31 w 903"/>
                  <a:gd name="T19" fmla="*/ 625 h 633"/>
                  <a:gd name="T20" fmla="*/ 47 w 903"/>
                  <a:gd name="T21" fmla="*/ 631 h 633"/>
                  <a:gd name="T22" fmla="*/ 315 w 903"/>
                  <a:gd name="T23" fmla="*/ 633 h 633"/>
                  <a:gd name="T24" fmla="*/ 324 w 903"/>
                  <a:gd name="T25" fmla="*/ 629 h 633"/>
                  <a:gd name="T26" fmla="*/ 329 w 903"/>
                  <a:gd name="T27" fmla="*/ 623 h 633"/>
                  <a:gd name="T28" fmla="*/ 330 w 903"/>
                  <a:gd name="T29" fmla="*/ 614 h 633"/>
                  <a:gd name="T30" fmla="*/ 326 w 903"/>
                  <a:gd name="T31" fmla="*/ 607 h 633"/>
                  <a:gd name="T32" fmla="*/ 318 w 903"/>
                  <a:gd name="T33" fmla="*/ 603 h 633"/>
                  <a:gd name="T34" fmla="*/ 53 w 903"/>
                  <a:gd name="T35" fmla="*/ 601 h 633"/>
                  <a:gd name="T36" fmla="*/ 38 w 903"/>
                  <a:gd name="T37" fmla="*/ 593 h 633"/>
                  <a:gd name="T38" fmla="*/ 30 w 903"/>
                  <a:gd name="T39" fmla="*/ 578 h 633"/>
                  <a:gd name="T40" fmla="*/ 30 w 903"/>
                  <a:gd name="T41" fmla="*/ 54 h 633"/>
                  <a:gd name="T42" fmla="*/ 38 w 903"/>
                  <a:gd name="T43" fmla="*/ 39 h 633"/>
                  <a:gd name="T44" fmla="*/ 53 w 903"/>
                  <a:gd name="T45" fmla="*/ 31 h 633"/>
                  <a:gd name="T46" fmla="*/ 848 w 903"/>
                  <a:gd name="T47" fmla="*/ 31 h 633"/>
                  <a:gd name="T48" fmla="*/ 863 w 903"/>
                  <a:gd name="T49" fmla="*/ 39 h 633"/>
                  <a:gd name="T50" fmla="*/ 872 w 903"/>
                  <a:gd name="T51" fmla="*/ 54 h 633"/>
                  <a:gd name="T52" fmla="*/ 872 w 903"/>
                  <a:gd name="T53" fmla="*/ 578 h 633"/>
                  <a:gd name="T54" fmla="*/ 863 w 903"/>
                  <a:gd name="T55" fmla="*/ 593 h 633"/>
                  <a:gd name="T56" fmla="*/ 848 w 903"/>
                  <a:gd name="T57" fmla="*/ 601 h 633"/>
                  <a:gd name="T58" fmla="*/ 795 w 903"/>
                  <a:gd name="T59" fmla="*/ 603 h 633"/>
                  <a:gd name="T60" fmla="*/ 787 w 903"/>
                  <a:gd name="T61" fmla="*/ 607 h 633"/>
                  <a:gd name="T62" fmla="*/ 783 w 903"/>
                  <a:gd name="T63" fmla="*/ 614 h 633"/>
                  <a:gd name="T64" fmla="*/ 784 w 903"/>
                  <a:gd name="T65" fmla="*/ 623 h 633"/>
                  <a:gd name="T66" fmla="*/ 789 w 903"/>
                  <a:gd name="T67" fmla="*/ 629 h 633"/>
                  <a:gd name="T68" fmla="*/ 798 w 903"/>
                  <a:gd name="T69" fmla="*/ 633 h 633"/>
                  <a:gd name="T70" fmla="*/ 855 w 903"/>
                  <a:gd name="T71" fmla="*/ 631 h 633"/>
                  <a:gd name="T72" fmla="*/ 871 w 903"/>
                  <a:gd name="T73" fmla="*/ 625 h 633"/>
                  <a:gd name="T74" fmla="*/ 885 w 903"/>
                  <a:gd name="T75" fmla="*/ 614 h 633"/>
                  <a:gd name="T76" fmla="*/ 895 w 903"/>
                  <a:gd name="T77" fmla="*/ 600 h 633"/>
                  <a:gd name="T78" fmla="*/ 902 w 903"/>
                  <a:gd name="T79" fmla="*/ 584 h 633"/>
                  <a:gd name="T80" fmla="*/ 903 w 903"/>
                  <a:gd name="T81" fmla="*/ 60 h 633"/>
                  <a:gd name="T82" fmla="*/ 900 w 903"/>
                  <a:gd name="T83" fmla="*/ 43 h 633"/>
                  <a:gd name="T84" fmla="*/ 892 w 903"/>
                  <a:gd name="T85" fmla="*/ 27 h 633"/>
                  <a:gd name="T86" fmla="*/ 880 w 903"/>
                  <a:gd name="T87" fmla="*/ 14 h 633"/>
                  <a:gd name="T88" fmla="*/ 866 w 903"/>
                  <a:gd name="T89" fmla="*/ 5 h 633"/>
                  <a:gd name="T90" fmla="*/ 848 w 903"/>
                  <a:gd name="T91" fmla="*/ 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3" h="633">
                    <a:moveTo>
                      <a:pt x="843" y="0"/>
                    </a:moveTo>
                    <a:lnTo>
                      <a:pt x="60" y="0"/>
                    </a:lnTo>
                    <a:lnTo>
                      <a:pt x="53" y="0"/>
                    </a:lnTo>
                    <a:lnTo>
                      <a:pt x="48" y="1"/>
                    </a:lnTo>
                    <a:lnTo>
                      <a:pt x="42" y="3"/>
                    </a:lnTo>
                    <a:lnTo>
                      <a:pt x="36" y="5"/>
                    </a:lnTo>
                    <a:lnTo>
                      <a:pt x="31" y="7"/>
                    </a:lnTo>
                    <a:lnTo>
                      <a:pt x="26" y="10"/>
                    </a:lnTo>
                    <a:lnTo>
                      <a:pt x="21" y="14"/>
                    </a:lnTo>
                    <a:lnTo>
                      <a:pt x="17" y="18"/>
                    </a:lnTo>
                    <a:lnTo>
                      <a:pt x="14" y="22"/>
                    </a:lnTo>
                    <a:lnTo>
                      <a:pt x="10" y="27"/>
                    </a:lnTo>
                    <a:lnTo>
                      <a:pt x="6" y="32"/>
                    </a:lnTo>
                    <a:lnTo>
                      <a:pt x="4" y="37"/>
                    </a:lnTo>
                    <a:lnTo>
                      <a:pt x="2" y="43"/>
                    </a:lnTo>
                    <a:lnTo>
                      <a:pt x="1" y="48"/>
                    </a:lnTo>
                    <a:lnTo>
                      <a:pt x="0" y="54"/>
                    </a:lnTo>
                    <a:lnTo>
                      <a:pt x="0" y="60"/>
                    </a:lnTo>
                    <a:lnTo>
                      <a:pt x="0" y="571"/>
                    </a:lnTo>
                    <a:lnTo>
                      <a:pt x="0" y="578"/>
                    </a:lnTo>
                    <a:lnTo>
                      <a:pt x="1" y="584"/>
                    </a:lnTo>
                    <a:lnTo>
                      <a:pt x="2" y="590"/>
                    </a:lnTo>
                    <a:lnTo>
                      <a:pt x="4" y="595"/>
                    </a:lnTo>
                    <a:lnTo>
                      <a:pt x="6" y="600"/>
                    </a:lnTo>
                    <a:lnTo>
                      <a:pt x="10" y="606"/>
                    </a:lnTo>
                    <a:lnTo>
                      <a:pt x="13" y="610"/>
                    </a:lnTo>
                    <a:lnTo>
                      <a:pt x="17" y="614"/>
                    </a:lnTo>
                    <a:lnTo>
                      <a:pt x="21" y="619"/>
                    </a:lnTo>
                    <a:lnTo>
                      <a:pt x="26" y="622"/>
                    </a:lnTo>
                    <a:lnTo>
                      <a:pt x="31" y="625"/>
                    </a:lnTo>
                    <a:lnTo>
                      <a:pt x="36" y="627"/>
                    </a:lnTo>
                    <a:lnTo>
                      <a:pt x="42" y="629"/>
                    </a:lnTo>
                    <a:lnTo>
                      <a:pt x="47" y="631"/>
                    </a:lnTo>
                    <a:lnTo>
                      <a:pt x="53" y="631"/>
                    </a:lnTo>
                    <a:lnTo>
                      <a:pt x="60" y="633"/>
                    </a:lnTo>
                    <a:lnTo>
                      <a:pt x="315" y="633"/>
                    </a:lnTo>
                    <a:lnTo>
                      <a:pt x="318" y="631"/>
                    </a:lnTo>
                    <a:lnTo>
                      <a:pt x="322" y="631"/>
                    </a:lnTo>
                    <a:lnTo>
                      <a:pt x="324" y="629"/>
                    </a:lnTo>
                    <a:lnTo>
                      <a:pt x="326" y="628"/>
                    </a:lnTo>
                    <a:lnTo>
                      <a:pt x="328" y="625"/>
                    </a:lnTo>
                    <a:lnTo>
                      <a:pt x="329" y="623"/>
                    </a:lnTo>
                    <a:lnTo>
                      <a:pt x="330" y="620"/>
                    </a:lnTo>
                    <a:lnTo>
                      <a:pt x="330" y="618"/>
                    </a:lnTo>
                    <a:lnTo>
                      <a:pt x="330" y="614"/>
                    </a:lnTo>
                    <a:lnTo>
                      <a:pt x="329" y="611"/>
                    </a:lnTo>
                    <a:lnTo>
                      <a:pt x="328" y="609"/>
                    </a:lnTo>
                    <a:lnTo>
                      <a:pt x="326" y="607"/>
                    </a:lnTo>
                    <a:lnTo>
                      <a:pt x="324" y="605"/>
                    </a:lnTo>
                    <a:lnTo>
                      <a:pt x="322" y="604"/>
                    </a:lnTo>
                    <a:lnTo>
                      <a:pt x="318" y="603"/>
                    </a:lnTo>
                    <a:lnTo>
                      <a:pt x="315" y="603"/>
                    </a:lnTo>
                    <a:lnTo>
                      <a:pt x="60" y="603"/>
                    </a:lnTo>
                    <a:lnTo>
                      <a:pt x="53" y="601"/>
                    </a:lnTo>
                    <a:lnTo>
                      <a:pt x="48" y="599"/>
                    </a:lnTo>
                    <a:lnTo>
                      <a:pt x="43" y="597"/>
                    </a:lnTo>
                    <a:lnTo>
                      <a:pt x="38" y="593"/>
                    </a:lnTo>
                    <a:lnTo>
                      <a:pt x="35" y="589"/>
                    </a:lnTo>
                    <a:lnTo>
                      <a:pt x="32" y="583"/>
                    </a:lnTo>
                    <a:lnTo>
                      <a:pt x="30" y="578"/>
                    </a:lnTo>
                    <a:lnTo>
                      <a:pt x="30" y="572"/>
                    </a:lnTo>
                    <a:lnTo>
                      <a:pt x="30" y="60"/>
                    </a:lnTo>
                    <a:lnTo>
                      <a:pt x="30" y="54"/>
                    </a:lnTo>
                    <a:lnTo>
                      <a:pt x="32" y="48"/>
                    </a:lnTo>
                    <a:lnTo>
                      <a:pt x="35" y="44"/>
                    </a:lnTo>
                    <a:lnTo>
                      <a:pt x="38" y="39"/>
                    </a:lnTo>
                    <a:lnTo>
                      <a:pt x="43" y="35"/>
                    </a:lnTo>
                    <a:lnTo>
                      <a:pt x="48" y="33"/>
                    </a:lnTo>
                    <a:lnTo>
                      <a:pt x="53" y="31"/>
                    </a:lnTo>
                    <a:lnTo>
                      <a:pt x="60" y="30"/>
                    </a:lnTo>
                    <a:lnTo>
                      <a:pt x="843" y="30"/>
                    </a:lnTo>
                    <a:lnTo>
                      <a:pt x="848" y="31"/>
                    </a:lnTo>
                    <a:lnTo>
                      <a:pt x="855" y="32"/>
                    </a:lnTo>
                    <a:lnTo>
                      <a:pt x="859" y="35"/>
                    </a:lnTo>
                    <a:lnTo>
                      <a:pt x="863" y="39"/>
                    </a:lnTo>
                    <a:lnTo>
                      <a:pt x="868" y="44"/>
                    </a:lnTo>
                    <a:lnTo>
                      <a:pt x="870" y="48"/>
                    </a:lnTo>
                    <a:lnTo>
                      <a:pt x="872" y="54"/>
                    </a:lnTo>
                    <a:lnTo>
                      <a:pt x="873" y="60"/>
                    </a:lnTo>
                    <a:lnTo>
                      <a:pt x="873" y="571"/>
                    </a:lnTo>
                    <a:lnTo>
                      <a:pt x="872" y="578"/>
                    </a:lnTo>
                    <a:lnTo>
                      <a:pt x="871" y="583"/>
                    </a:lnTo>
                    <a:lnTo>
                      <a:pt x="868" y="589"/>
                    </a:lnTo>
                    <a:lnTo>
                      <a:pt x="863" y="593"/>
                    </a:lnTo>
                    <a:lnTo>
                      <a:pt x="859" y="597"/>
                    </a:lnTo>
                    <a:lnTo>
                      <a:pt x="855" y="599"/>
                    </a:lnTo>
                    <a:lnTo>
                      <a:pt x="848" y="601"/>
                    </a:lnTo>
                    <a:lnTo>
                      <a:pt x="843" y="603"/>
                    </a:lnTo>
                    <a:lnTo>
                      <a:pt x="798" y="603"/>
                    </a:lnTo>
                    <a:lnTo>
                      <a:pt x="795" y="603"/>
                    </a:lnTo>
                    <a:lnTo>
                      <a:pt x="791" y="604"/>
                    </a:lnTo>
                    <a:lnTo>
                      <a:pt x="789" y="605"/>
                    </a:lnTo>
                    <a:lnTo>
                      <a:pt x="787" y="607"/>
                    </a:lnTo>
                    <a:lnTo>
                      <a:pt x="785" y="609"/>
                    </a:lnTo>
                    <a:lnTo>
                      <a:pt x="784" y="611"/>
                    </a:lnTo>
                    <a:lnTo>
                      <a:pt x="783" y="614"/>
                    </a:lnTo>
                    <a:lnTo>
                      <a:pt x="783" y="618"/>
                    </a:lnTo>
                    <a:lnTo>
                      <a:pt x="783" y="620"/>
                    </a:lnTo>
                    <a:lnTo>
                      <a:pt x="784" y="623"/>
                    </a:lnTo>
                    <a:lnTo>
                      <a:pt x="785" y="625"/>
                    </a:lnTo>
                    <a:lnTo>
                      <a:pt x="787" y="628"/>
                    </a:lnTo>
                    <a:lnTo>
                      <a:pt x="789" y="629"/>
                    </a:lnTo>
                    <a:lnTo>
                      <a:pt x="791" y="631"/>
                    </a:lnTo>
                    <a:lnTo>
                      <a:pt x="795" y="631"/>
                    </a:lnTo>
                    <a:lnTo>
                      <a:pt x="798" y="633"/>
                    </a:lnTo>
                    <a:lnTo>
                      <a:pt x="843" y="633"/>
                    </a:lnTo>
                    <a:lnTo>
                      <a:pt x="848" y="631"/>
                    </a:lnTo>
                    <a:lnTo>
                      <a:pt x="855" y="631"/>
                    </a:lnTo>
                    <a:lnTo>
                      <a:pt x="860" y="629"/>
                    </a:lnTo>
                    <a:lnTo>
                      <a:pt x="866" y="627"/>
                    </a:lnTo>
                    <a:lnTo>
                      <a:pt x="871" y="625"/>
                    </a:lnTo>
                    <a:lnTo>
                      <a:pt x="876" y="622"/>
                    </a:lnTo>
                    <a:lnTo>
                      <a:pt x="880" y="619"/>
                    </a:lnTo>
                    <a:lnTo>
                      <a:pt x="885" y="614"/>
                    </a:lnTo>
                    <a:lnTo>
                      <a:pt x="889" y="610"/>
                    </a:lnTo>
                    <a:lnTo>
                      <a:pt x="892" y="606"/>
                    </a:lnTo>
                    <a:lnTo>
                      <a:pt x="895" y="600"/>
                    </a:lnTo>
                    <a:lnTo>
                      <a:pt x="898" y="595"/>
                    </a:lnTo>
                    <a:lnTo>
                      <a:pt x="900" y="590"/>
                    </a:lnTo>
                    <a:lnTo>
                      <a:pt x="902" y="584"/>
                    </a:lnTo>
                    <a:lnTo>
                      <a:pt x="902" y="578"/>
                    </a:lnTo>
                    <a:lnTo>
                      <a:pt x="903" y="572"/>
                    </a:lnTo>
                    <a:lnTo>
                      <a:pt x="903" y="60"/>
                    </a:lnTo>
                    <a:lnTo>
                      <a:pt x="903" y="54"/>
                    </a:lnTo>
                    <a:lnTo>
                      <a:pt x="902" y="48"/>
                    </a:lnTo>
                    <a:lnTo>
                      <a:pt x="900" y="43"/>
                    </a:lnTo>
                    <a:lnTo>
                      <a:pt x="898" y="36"/>
                    </a:lnTo>
                    <a:lnTo>
                      <a:pt x="895" y="32"/>
                    </a:lnTo>
                    <a:lnTo>
                      <a:pt x="892" y="27"/>
                    </a:lnTo>
                    <a:lnTo>
                      <a:pt x="889" y="22"/>
                    </a:lnTo>
                    <a:lnTo>
                      <a:pt x="885" y="18"/>
                    </a:lnTo>
                    <a:lnTo>
                      <a:pt x="880" y="14"/>
                    </a:lnTo>
                    <a:lnTo>
                      <a:pt x="876" y="10"/>
                    </a:lnTo>
                    <a:lnTo>
                      <a:pt x="871" y="7"/>
                    </a:lnTo>
                    <a:lnTo>
                      <a:pt x="866" y="5"/>
                    </a:lnTo>
                    <a:lnTo>
                      <a:pt x="860" y="3"/>
                    </a:lnTo>
                    <a:lnTo>
                      <a:pt x="855" y="1"/>
                    </a:lnTo>
                    <a:lnTo>
                      <a:pt x="848" y="1"/>
                    </a:lnTo>
                    <a:lnTo>
                      <a:pt x="843" y="0"/>
                    </a:lnTo>
                    <a:lnTo>
                      <a:pt x="8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79">
                <a:extLst>
                  <a:ext uri="{FF2B5EF4-FFF2-40B4-BE49-F238E27FC236}">
                    <a16:creationId xmlns:a16="http://schemas.microsoft.com/office/drawing/2014/main" id="{C9DBBD7F-0AC6-478B-9F59-BB3B308263B9}"/>
                  </a:ext>
                </a:extLst>
              </p:cNvPr>
              <p:cNvSpPr>
                <a:spLocks/>
              </p:cNvSpPr>
              <p:nvPr/>
            </p:nvSpPr>
            <p:spPr bwMode="auto">
              <a:xfrm>
                <a:off x="4911725" y="806450"/>
                <a:ext cx="249238" cy="161925"/>
              </a:xfrm>
              <a:custGeom>
                <a:avLst/>
                <a:gdLst>
                  <a:gd name="T0" fmla="*/ 738 w 783"/>
                  <a:gd name="T1" fmla="*/ 481 h 512"/>
                  <a:gd name="T2" fmla="*/ 735 w 783"/>
                  <a:gd name="T3" fmla="*/ 482 h 512"/>
                  <a:gd name="T4" fmla="*/ 731 w 783"/>
                  <a:gd name="T5" fmla="*/ 484 h 512"/>
                  <a:gd name="T6" fmla="*/ 729 w 783"/>
                  <a:gd name="T7" fmla="*/ 485 h 512"/>
                  <a:gd name="T8" fmla="*/ 727 w 783"/>
                  <a:gd name="T9" fmla="*/ 487 h 512"/>
                  <a:gd name="T10" fmla="*/ 725 w 783"/>
                  <a:gd name="T11" fmla="*/ 489 h 512"/>
                  <a:gd name="T12" fmla="*/ 724 w 783"/>
                  <a:gd name="T13" fmla="*/ 491 h 512"/>
                  <a:gd name="T14" fmla="*/ 723 w 783"/>
                  <a:gd name="T15" fmla="*/ 494 h 512"/>
                  <a:gd name="T16" fmla="*/ 723 w 783"/>
                  <a:gd name="T17" fmla="*/ 497 h 512"/>
                  <a:gd name="T18" fmla="*/ 723 w 783"/>
                  <a:gd name="T19" fmla="*/ 500 h 512"/>
                  <a:gd name="T20" fmla="*/ 724 w 783"/>
                  <a:gd name="T21" fmla="*/ 503 h 512"/>
                  <a:gd name="T22" fmla="*/ 725 w 783"/>
                  <a:gd name="T23" fmla="*/ 505 h 512"/>
                  <a:gd name="T24" fmla="*/ 727 w 783"/>
                  <a:gd name="T25" fmla="*/ 507 h 512"/>
                  <a:gd name="T26" fmla="*/ 729 w 783"/>
                  <a:gd name="T27" fmla="*/ 509 h 512"/>
                  <a:gd name="T28" fmla="*/ 731 w 783"/>
                  <a:gd name="T29" fmla="*/ 510 h 512"/>
                  <a:gd name="T30" fmla="*/ 735 w 783"/>
                  <a:gd name="T31" fmla="*/ 511 h 512"/>
                  <a:gd name="T32" fmla="*/ 738 w 783"/>
                  <a:gd name="T33" fmla="*/ 512 h 512"/>
                  <a:gd name="T34" fmla="*/ 783 w 783"/>
                  <a:gd name="T35" fmla="*/ 511 h 512"/>
                  <a:gd name="T36" fmla="*/ 783 w 783"/>
                  <a:gd name="T37" fmla="*/ 0 h 512"/>
                  <a:gd name="T38" fmla="*/ 0 w 783"/>
                  <a:gd name="T39" fmla="*/ 0 h 512"/>
                  <a:gd name="T40" fmla="*/ 0 w 783"/>
                  <a:gd name="T41" fmla="*/ 511 h 512"/>
                  <a:gd name="T42" fmla="*/ 255 w 783"/>
                  <a:gd name="T43" fmla="*/ 511 h 512"/>
                  <a:gd name="T44" fmla="*/ 258 w 783"/>
                  <a:gd name="T45" fmla="*/ 511 h 512"/>
                  <a:gd name="T46" fmla="*/ 262 w 783"/>
                  <a:gd name="T47" fmla="*/ 510 h 512"/>
                  <a:gd name="T48" fmla="*/ 264 w 783"/>
                  <a:gd name="T49" fmla="*/ 509 h 512"/>
                  <a:gd name="T50" fmla="*/ 266 w 783"/>
                  <a:gd name="T51" fmla="*/ 507 h 512"/>
                  <a:gd name="T52" fmla="*/ 268 w 783"/>
                  <a:gd name="T53" fmla="*/ 505 h 512"/>
                  <a:gd name="T54" fmla="*/ 269 w 783"/>
                  <a:gd name="T55" fmla="*/ 503 h 512"/>
                  <a:gd name="T56" fmla="*/ 270 w 783"/>
                  <a:gd name="T57" fmla="*/ 500 h 512"/>
                  <a:gd name="T58" fmla="*/ 270 w 783"/>
                  <a:gd name="T59" fmla="*/ 497 h 512"/>
                  <a:gd name="T60" fmla="*/ 270 w 783"/>
                  <a:gd name="T61" fmla="*/ 494 h 512"/>
                  <a:gd name="T62" fmla="*/ 269 w 783"/>
                  <a:gd name="T63" fmla="*/ 491 h 512"/>
                  <a:gd name="T64" fmla="*/ 268 w 783"/>
                  <a:gd name="T65" fmla="*/ 489 h 512"/>
                  <a:gd name="T66" fmla="*/ 266 w 783"/>
                  <a:gd name="T67" fmla="*/ 487 h 512"/>
                  <a:gd name="T68" fmla="*/ 264 w 783"/>
                  <a:gd name="T69" fmla="*/ 485 h 512"/>
                  <a:gd name="T70" fmla="*/ 262 w 783"/>
                  <a:gd name="T71" fmla="*/ 484 h 512"/>
                  <a:gd name="T72" fmla="*/ 258 w 783"/>
                  <a:gd name="T73" fmla="*/ 482 h 512"/>
                  <a:gd name="T74" fmla="*/ 255 w 783"/>
                  <a:gd name="T75" fmla="*/ 481 h 512"/>
                  <a:gd name="T76" fmla="*/ 30 w 783"/>
                  <a:gd name="T77" fmla="*/ 481 h 512"/>
                  <a:gd name="T78" fmla="*/ 30 w 783"/>
                  <a:gd name="T79" fmla="*/ 30 h 512"/>
                  <a:gd name="T80" fmla="*/ 753 w 783"/>
                  <a:gd name="T81" fmla="*/ 30 h 512"/>
                  <a:gd name="T82" fmla="*/ 753 w 783"/>
                  <a:gd name="T83" fmla="*/ 481 h 512"/>
                  <a:gd name="T84" fmla="*/ 738 w 783"/>
                  <a:gd name="T85" fmla="*/ 48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3" h="512">
                    <a:moveTo>
                      <a:pt x="738" y="481"/>
                    </a:moveTo>
                    <a:lnTo>
                      <a:pt x="735" y="482"/>
                    </a:lnTo>
                    <a:lnTo>
                      <a:pt x="731" y="484"/>
                    </a:lnTo>
                    <a:lnTo>
                      <a:pt x="729" y="485"/>
                    </a:lnTo>
                    <a:lnTo>
                      <a:pt x="727" y="487"/>
                    </a:lnTo>
                    <a:lnTo>
                      <a:pt x="725" y="489"/>
                    </a:lnTo>
                    <a:lnTo>
                      <a:pt x="724" y="491"/>
                    </a:lnTo>
                    <a:lnTo>
                      <a:pt x="723" y="494"/>
                    </a:lnTo>
                    <a:lnTo>
                      <a:pt x="723" y="497"/>
                    </a:lnTo>
                    <a:lnTo>
                      <a:pt x="723" y="500"/>
                    </a:lnTo>
                    <a:lnTo>
                      <a:pt x="724" y="503"/>
                    </a:lnTo>
                    <a:lnTo>
                      <a:pt x="725" y="505"/>
                    </a:lnTo>
                    <a:lnTo>
                      <a:pt x="727" y="507"/>
                    </a:lnTo>
                    <a:lnTo>
                      <a:pt x="729" y="509"/>
                    </a:lnTo>
                    <a:lnTo>
                      <a:pt x="731" y="510"/>
                    </a:lnTo>
                    <a:lnTo>
                      <a:pt x="735" y="511"/>
                    </a:lnTo>
                    <a:lnTo>
                      <a:pt x="738" y="512"/>
                    </a:lnTo>
                    <a:lnTo>
                      <a:pt x="783" y="511"/>
                    </a:lnTo>
                    <a:lnTo>
                      <a:pt x="783" y="0"/>
                    </a:lnTo>
                    <a:lnTo>
                      <a:pt x="0" y="0"/>
                    </a:lnTo>
                    <a:lnTo>
                      <a:pt x="0" y="511"/>
                    </a:lnTo>
                    <a:lnTo>
                      <a:pt x="255" y="511"/>
                    </a:lnTo>
                    <a:lnTo>
                      <a:pt x="258" y="511"/>
                    </a:lnTo>
                    <a:lnTo>
                      <a:pt x="262" y="510"/>
                    </a:lnTo>
                    <a:lnTo>
                      <a:pt x="264" y="509"/>
                    </a:lnTo>
                    <a:lnTo>
                      <a:pt x="266" y="507"/>
                    </a:lnTo>
                    <a:lnTo>
                      <a:pt x="268" y="505"/>
                    </a:lnTo>
                    <a:lnTo>
                      <a:pt x="269" y="503"/>
                    </a:lnTo>
                    <a:lnTo>
                      <a:pt x="270" y="500"/>
                    </a:lnTo>
                    <a:lnTo>
                      <a:pt x="270" y="497"/>
                    </a:lnTo>
                    <a:lnTo>
                      <a:pt x="270" y="494"/>
                    </a:lnTo>
                    <a:lnTo>
                      <a:pt x="269" y="491"/>
                    </a:lnTo>
                    <a:lnTo>
                      <a:pt x="268" y="489"/>
                    </a:lnTo>
                    <a:lnTo>
                      <a:pt x="266" y="487"/>
                    </a:lnTo>
                    <a:lnTo>
                      <a:pt x="264" y="485"/>
                    </a:lnTo>
                    <a:lnTo>
                      <a:pt x="262" y="484"/>
                    </a:lnTo>
                    <a:lnTo>
                      <a:pt x="258" y="482"/>
                    </a:lnTo>
                    <a:lnTo>
                      <a:pt x="255" y="481"/>
                    </a:lnTo>
                    <a:lnTo>
                      <a:pt x="30" y="481"/>
                    </a:lnTo>
                    <a:lnTo>
                      <a:pt x="30" y="30"/>
                    </a:lnTo>
                    <a:lnTo>
                      <a:pt x="753" y="30"/>
                    </a:lnTo>
                    <a:lnTo>
                      <a:pt x="753" y="481"/>
                    </a:lnTo>
                    <a:lnTo>
                      <a:pt x="738" y="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0">
                <a:extLst>
                  <a:ext uri="{FF2B5EF4-FFF2-40B4-BE49-F238E27FC236}">
                    <a16:creationId xmlns:a16="http://schemas.microsoft.com/office/drawing/2014/main" id="{D6156CAD-3073-4A62-89A8-3EBE56D0734A}"/>
                  </a:ext>
                </a:extLst>
              </p:cNvPr>
              <p:cNvSpPr>
                <a:spLocks noEditPoints="1"/>
              </p:cNvSpPr>
              <p:nvPr/>
            </p:nvSpPr>
            <p:spPr bwMode="auto">
              <a:xfrm>
                <a:off x="5026025" y="930275"/>
                <a:ext cx="87313" cy="134938"/>
              </a:xfrm>
              <a:custGeom>
                <a:avLst/>
                <a:gdLst>
                  <a:gd name="T0" fmla="*/ 30 w 271"/>
                  <a:gd name="T1" fmla="*/ 30 h 422"/>
                  <a:gd name="T2" fmla="*/ 241 w 271"/>
                  <a:gd name="T3" fmla="*/ 30 h 422"/>
                  <a:gd name="T4" fmla="*/ 241 w 271"/>
                  <a:gd name="T5" fmla="*/ 392 h 422"/>
                  <a:gd name="T6" fmla="*/ 30 w 271"/>
                  <a:gd name="T7" fmla="*/ 392 h 422"/>
                  <a:gd name="T8" fmla="*/ 30 w 271"/>
                  <a:gd name="T9" fmla="*/ 30 h 422"/>
                  <a:gd name="T10" fmla="*/ 0 w 271"/>
                  <a:gd name="T11" fmla="*/ 422 h 422"/>
                  <a:gd name="T12" fmla="*/ 271 w 271"/>
                  <a:gd name="T13" fmla="*/ 422 h 422"/>
                  <a:gd name="T14" fmla="*/ 271 w 271"/>
                  <a:gd name="T15" fmla="*/ 0 h 422"/>
                  <a:gd name="T16" fmla="*/ 0 w 271"/>
                  <a:gd name="T17" fmla="*/ 0 h 422"/>
                  <a:gd name="T18" fmla="*/ 0 w 271"/>
                  <a:gd name="T19"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22">
                    <a:moveTo>
                      <a:pt x="30" y="30"/>
                    </a:moveTo>
                    <a:lnTo>
                      <a:pt x="241" y="30"/>
                    </a:lnTo>
                    <a:lnTo>
                      <a:pt x="241" y="392"/>
                    </a:lnTo>
                    <a:lnTo>
                      <a:pt x="30" y="392"/>
                    </a:lnTo>
                    <a:lnTo>
                      <a:pt x="30" y="30"/>
                    </a:lnTo>
                    <a:close/>
                    <a:moveTo>
                      <a:pt x="0" y="422"/>
                    </a:moveTo>
                    <a:lnTo>
                      <a:pt x="271" y="422"/>
                    </a:lnTo>
                    <a:lnTo>
                      <a:pt x="271" y="0"/>
                    </a:lnTo>
                    <a:lnTo>
                      <a:pt x="0" y="0"/>
                    </a:lnTo>
                    <a:lnTo>
                      <a:pt x="0"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1">
                <a:extLst>
                  <a:ext uri="{FF2B5EF4-FFF2-40B4-BE49-F238E27FC236}">
                    <a16:creationId xmlns:a16="http://schemas.microsoft.com/office/drawing/2014/main" id="{490726D1-3277-4A5A-A98E-AB7E64E1EE82}"/>
                  </a:ext>
                </a:extLst>
              </p:cNvPr>
              <p:cNvSpPr>
                <a:spLocks/>
              </p:cNvSpPr>
              <p:nvPr/>
            </p:nvSpPr>
            <p:spPr bwMode="auto">
              <a:xfrm>
                <a:off x="5045075" y="958850"/>
                <a:ext cx="9525" cy="9525"/>
              </a:xfrm>
              <a:custGeom>
                <a:avLst/>
                <a:gdLst>
                  <a:gd name="T0" fmla="*/ 15 w 30"/>
                  <a:gd name="T1" fmla="*/ 0 h 31"/>
                  <a:gd name="T2" fmla="*/ 12 w 30"/>
                  <a:gd name="T3" fmla="*/ 1 h 31"/>
                  <a:gd name="T4" fmla="*/ 9 w 30"/>
                  <a:gd name="T5" fmla="*/ 3 h 31"/>
                  <a:gd name="T6" fmla="*/ 7 w 30"/>
                  <a:gd name="T7" fmla="*/ 4 h 31"/>
                  <a:gd name="T8" fmla="*/ 5 w 30"/>
                  <a:gd name="T9" fmla="*/ 6 h 31"/>
                  <a:gd name="T10" fmla="*/ 3 w 30"/>
                  <a:gd name="T11" fmla="*/ 8 h 31"/>
                  <a:gd name="T12" fmla="*/ 1 w 30"/>
                  <a:gd name="T13" fmla="*/ 10 h 31"/>
                  <a:gd name="T14" fmla="*/ 0 w 30"/>
                  <a:gd name="T15" fmla="*/ 13 h 31"/>
                  <a:gd name="T16" fmla="*/ 0 w 30"/>
                  <a:gd name="T17" fmla="*/ 16 h 31"/>
                  <a:gd name="T18" fmla="*/ 0 w 30"/>
                  <a:gd name="T19" fmla="*/ 19 h 31"/>
                  <a:gd name="T20" fmla="*/ 1 w 30"/>
                  <a:gd name="T21" fmla="*/ 22 h 31"/>
                  <a:gd name="T22" fmla="*/ 3 w 30"/>
                  <a:gd name="T23" fmla="*/ 24 h 31"/>
                  <a:gd name="T24" fmla="*/ 5 w 30"/>
                  <a:gd name="T25" fmla="*/ 26 h 31"/>
                  <a:gd name="T26" fmla="*/ 7 w 30"/>
                  <a:gd name="T27" fmla="*/ 28 h 31"/>
                  <a:gd name="T28" fmla="*/ 9 w 30"/>
                  <a:gd name="T29" fmla="*/ 29 h 31"/>
                  <a:gd name="T30" fmla="*/ 12 w 30"/>
                  <a:gd name="T31" fmla="*/ 30 h 31"/>
                  <a:gd name="T32" fmla="*/ 15 w 30"/>
                  <a:gd name="T33" fmla="*/ 31 h 31"/>
                  <a:gd name="T34" fmla="*/ 19 w 30"/>
                  <a:gd name="T35" fmla="*/ 30 h 31"/>
                  <a:gd name="T36" fmla="*/ 21 w 30"/>
                  <a:gd name="T37" fmla="*/ 29 h 31"/>
                  <a:gd name="T38" fmla="*/ 24 w 30"/>
                  <a:gd name="T39" fmla="*/ 28 h 31"/>
                  <a:gd name="T40" fmla="*/ 26 w 30"/>
                  <a:gd name="T41" fmla="*/ 26 h 31"/>
                  <a:gd name="T42" fmla="*/ 27 w 30"/>
                  <a:gd name="T43" fmla="*/ 24 h 31"/>
                  <a:gd name="T44" fmla="*/ 29 w 30"/>
                  <a:gd name="T45" fmla="*/ 22 h 31"/>
                  <a:gd name="T46" fmla="*/ 30 w 30"/>
                  <a:gd name="T47" fmla="*/ 19 h 31"/>
                  <a:gd name="T48" fmla="*/ 30 w 30"/>
                  <a:gd name="T49" fmla="*/ 16 h 31"/>
                  <a:gd name="T50" fmla="*/ 30 w 30"/>
                  <a:gd name="T51" fmla="*/ 13 h 31"/>
                  <a:gd name="T52" fmla="*/ 29 w 30"/>
                  <a:gd name="T53" fmla="*/ 10 h 31"/>
                  <a:gd name="T54" fmla="*/ 27 w 30"/>
                  <a:gd name="T55" fmla="*/ 8 h 31"/>
                  <a:gd name="T56" fmla="*/ 26 w 30"/>
                  <a:gd name="T57" fmla="*/ 6 h 31"/>
                  <a:gd name="T58" fmla="*/ 24 w 30"/>
                  <a:gd name="T59" fmla="*/ 4 h 31"/>
                  <a:gd name="T60" fmla="*/ 21 w 30"/>
                  <a:gd name="T61" fmla="*/ 3 h 31"/>
                  <a:gd name="T62" fmla="*/ 19 w 30"/>
                  <a:gd name="T63" fmla="*/ 1 h 31"/>
                  <a:gd name="T64" fmla="*/ 15 w 30"/>
                  <a:gd name="T65" fmla="*/ 0 h 31"/>
                  <a:gd name="T66" fmla="*/ 15 w 30"/>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1">
                    <a:moveTo>
                      <a:pt x="15" y="0"/>
                    </a:moveTo>
                    <a:lnTo>
                      <a:pt x="12" y="1"/>
                    </a:lnTo>
                    <a:lnTo>
                      <a:pt x="9" y="3"/>
                    </a:lnTo>
                    <a:lnTo>
                      <a:pt x="7" y="4"/>
                    </a:lnTo>
                    <a:lnTo>
                      <a:pt x="5" y="6"/>
                    </a:lnTo>
                    <a:lnTo>
                      <a:pt x="3" y="8"/>
                    </a:lnTo>
                    <a:lnTo>
                      <a:pt x="1" y="10"/>
                    </a:lnTo>
                    <a:lnTo>
                      <a:pt x="0" y="13"/>
                    </a:lnTo>
                    <a:lnTo>
                      <a:pt x="0" y="16"/>
                    </a:lnTo>
                    <a:lnTo>
                      <a:pt x="0" y="19"/>
                    </a:lnTo>
                    <a:lnTo>
                      <a:pt x="1" y="22"/>
                    </a:lnTo>
                    <a:lnTo>
                      <a:pt x="3" y="24"/>
                    </a:lnTo>
                    <a:lnTo>
                      <a:pt x="5" y="26"/>
                    </a:lnTo>
                    <a:lnTo>
                      <a:pt x="7" y="28"/>
                    </a:lnTo>
                    <a:lnTo>
                      <a:pt x="9" y="29"/>
                    </a:lnTo>
                    <a:lnTo>
                      <a:pt x="12" y="30"/>
                    </a:lnTo>
                    <a:lnTo>
                      <a:pt x="15" y="31"/>
                    </a:lnTo>
                    <a:lnTo>
                      <a:pt x="19" y="30"/>
                    </a:lnTo>
                    <a:lnTo>
                      <a:pt x="21" y="29"/>
                    </a:lnTo>
                    <a:lnTo>
                      <a:pt x="24" y="28"/>
                    </a:lnTo>
                    <a:lnTo>
                      <a:pt x="26" y="26"/>
                    </a:lnTo>
                    <a:lnTo>
                      <a:pt x="27" y="24"/>
                    </a:lnTo>
                    <a:lnTo>
                      <a:pt x="29" y="22"/>
                    </a:lnTo>
                    <a:lnTo>
                      <a:pt x="30" y="19"/>
                    </a:lnTo>
                    <a:lnTo>
                      <a:pt x="30" y="16"/>
                    </a:lnTo>
                    <a:lnTo>
                      <a:pt x="30" y="13"/>
                    </a:lnTo>
                    <a:lnTo>
                      <a:pt x="29" y="10"/>
                    </a:lnTo>
                    <a:lnTo>
                      <a:pt x="27" y="8"/>
                    </a:lnTo>
                    <a:lnTo>
                      <a:pt x="26" y="6"/>
                    </a:lnTo>
                    <a:lnTo>
                      <a:pt x="24" y="4"/>
                    </a:lnTo>
                    <a:lnTo>
                      <a:pt x="21" y="3"/>
                    </a:lnTo>
                    <a:lnTo>
                      <a:pt x="19"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2">
                <a:extLst>
                  <a:ext uri="{FF2B5EF4-FFF2-40B4-BE49-F238E27FC236}">
                    <a16:creationId xmlns:a16="http://schemas.microsoft.com/office/drawing/2014/main" id="{B5660DC6-8BE5-481C-948C-70E196C07902}"/>
                  </a:ext>
                </a:extLst>
              </p:cNvPr>
              <p:cNvSpPr>
                <a:spLocks/>
              </p:cNvSpPr>
              <p:nvPr/>
            </p:nvSpPr>
            <p:spPr bwMode="auto">
              <a:xfrm>
                <a:off x="5064125" y="958850"/>
                <a:ext cx="11113" cy="9525"/>
              </a:xfrm>
              <a:custGeom>
                <a:avLst/>
                <a:gdLst>
                  <a:gd name="T0" fmla="*/ 15 w 31"/>
                  <a:gd name="T1" fmla="*/ 0 h 31"/>
                  <a:gd name="T2" fmla="*/ 12 w 31"/>
                  <a:gd name="T3" fmla="*/ 1 h 31"/>
                  <a:gd name="T4" fmla="*/ 10 w 31"/>
                  <a:gd name="T5" fmla="*/ 3 h 31"/>
                  <a:gd name="T6" fmla="*/ 7 w 31"/>
                  <a:gd name="T7" fmla="*/ 4 h 31"/>
                  <a:gd name="T8" fmla="*/ 5 w 31"/>
                  <a:gd name="T9" fmla="*/ 6 h 31"/>
                  <a:gd name="T10" fmla="*/ 3 w 31"/>
                  <a:gd name="T11" fmla="*/ 8 h 31"/>
                  <a:gd name="T12" fmla="*/ 2 w 31"/>
                  <a:gd name="T13" fmla="*/ 10 h 31"/>
                  <a:gd name="T14" fmla="*/ 0 w 31"/>
                  <a:gd name="T15" fmla="*/ 13 h 31"/>
                  <a:gd name="T16" fmla="*/ 0 w 31"/>
                  <a:gd name="T17" fmla="*/ 16 h 31"/>
                  <a:gd name="T18" fmla="*/ 0 w 31"/>
                  <a:gd name="T19" fmla="*/ 19 h 31"/>
                  <a:gd name="T20" fmla="*/ 2 w 31"/>
                  <a:gd name="T21" fmla="*/ 22 h 31"/>
                  <a:gd name="T22" fmla="*/ 3 w 31"/>
                  <a:gd name="T23" fmla="*/ 24 h 31"/>
                  <a:gd name="T24" fmla="*/ 5 w 31"/>
                  <a:gd name="T25" fmla="*/ 26 h 31"/>
                  <a:gd name="T26" fmla="*/ 7 w 31"/>
                  <a:gd name="T27" fmla="*/ 28 h 31"/>
                  <a:gd name="T28" fmla="*/ 10 w 31"/>
                  <a:gd name="T29" fmla="*/ 29 h 31"/>
                  <a:gd name="T30" fmla="*/ 12 w 31"/>
                  <a:gd name="T31" fmla="*/ 30 h 31"/>
                  <a:gd name="T32" fmla="*/ 15 w 31"/>
                  <a:gd name="T33" fmla="*/ 31 h 31"/>
                  <a:gd name="T34" fmla="*/ 19 w 31"/>
                  <a:gd name="T35" fmla="*/ 30 h 31"/>
                  <a:gd name="T36" fmla="*/ 21 w 31"/>
                  <a:gd name="T37" fmla="*/ 29 h 31"/>
                  <a:gd name="T38" fmla="*/ 24 w 31"/>
                  <a:gd name="T39" fmla="*/ 28 h 31"/>
                  <a:gd name="T40" fmla="*/ 26 w 31"/>
                  <a:gd name="T41" fmla="*/ 26 h 31"/>
                  <a:gd name="T42" fmla="*/ 28 w 31"/>
                  <a:gd name="T43" fmla="*/ 24 h 31"/>
                  <a:gd name="T44" fmla="*/ 29 w 31"/>
                  <a:gd name="T45" fmla="*/ 22 h 31"/>
                  <a:gd name="T46" fmla="*/ 31 w 31"/>
                  <a:gd name="T47" fmla="*/ 19 h 31"/>
                  <a:gd name="T48" fmla="*/ 31 w 31"/>
                  <a:gd name="T49" fmla="*/ 16 h 31"/>
                  <a:gd name="T50" fmla="*/ 31 w 31"/>
                  <a:gd name="T51" fmla="*/ 13 h 31"/>
                  <a:gd name="T52" fmla="*/ 29 w 31"/>
                  <a:gd name="T53" fmla="*/ 10 h 31"/>
                  <a:gd name="T54" fmla="*/ 28 w 31"/>
                  <a:gd name="T55" fmla="*/ 8 h 31"/>
                  <a:gd name="T56" fmla="*/ 26 w 31"/>
                  <a:gd name="T57" fmla="*/ 6 h 31"/>
                  <a:gd name="T58" fmla="*/ 24 w 31"/>
                  <a:gd name="T59" fmla="*/ 4 h 31"/>
                  <a:gd name="T60" fmla="*/ 21 w 31"/>
                  <a:gd name="T61" fmla="*/ 3 h 31"/>
                  <a:gd name="T62" fmla="*/ 19 w 31"/>
                  <a:gd name="T63" fmla="*/ 1 h 31"/>
                  <a:gd name="T64" fmla="*/ 15 w 31"/>
                  <a:gd name="T65" fmla="*/ 0 h 31"/>
                  <a:gd name="T66" fmla="*/ 15 w 31"/>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1">
                    <a:moveTo>
                      <a:pt x="15" y="0"/>
                    </a:moveTo>
                    <a:lnTo>
                      <a:pt x="12" y="1"/>
                    </a:lnTo>
                    <a:lnTo>
                      <a:pt x="10" y="3"/>
                    </a:lnTo>
                    <a:lnTo>
                      <a:pt x="7" y="4"/>
                    </a:lnTo>
                    <a:lnTo>
                      <a:pt x="5" y="6"/>
                    </a:lnTo>
                    <a:lnTo>
                      <a:pt x="3" y="8"/>
                    </a:lnTo>
                    <a:lnTo>
                      <a:pt x="2" y="10"/>
                    </a:lnTo>
                    <a:lnTo>
                      <a:pt x="0" y="13"/>
                    </a:lnTo>
                    <a:lnTo>
                      <a:pt x="0" y="16"/>
                    </a:lnTo>
                    <a:lnTo>
                      <a:pt x="0" y="19"/>
                    </a:lnTo>
                    <a:lnTo>
                      <a:pt x="2" y="22"/>
                    </a:lnTo>
                    <a:lnTo>
                      <a:pt x="3" y="24"/>
                    </a:lnTo>
                    <a:lnTo>
                      <a:pt x="5" y="26"/>
                    </a:lnTo>
                    <a:lnTo>
                      <a:pt x="7" y="28"/>
                    </a:lnTo>
                    <a:lnTo>
                      <a:pt x="10" y="29"/>
                    </a:lnTo>
                    <a:lnTo>
                      <a:pt x="12" y="30"/>
                    </a:lnTo>
                    <a:lnTo>
                      <a:pt x="15" y="31"/>
                    </a:lnTo>
                    <a:lnTo>
                      <a:pt x="19" y="30"/>
                    </a:lnTo>
                    <a:lnTo>
                      <a:pt x="21" y="29"/>
                    </a:lnTo>
                    <a:lnTo>
                      <a:pt x="24" y="28"/>
                    </a:lnTo>
                    <a:lnTo>
                      <a:pt x="26" y="26"/>
                    </a:lnTo>
                    <a:lnTo>
                      <a:pt x="28" y="24"/>
                    </a:lnTo>
                    <a:lnTo>
                      <a:pt x="29" y="22"/>
                    </a:lnTo>
                    <a:lnTo>
                      <a:pt x="31" y="19"/>
                    </a:lnTo>
                    <a:lnTo>
                      <a:pt x="31" y="16"/>
                    </a:lnTo>
                    <a:lnTo>
                      <a:pt x="31" y="13"/>
                    </a:lnTo>
                    <a:lnTo>
                      <a:pt x="29" y="10"/>
                    </a:lnTo>
                    <a:lnTo>
                      <a:pt x="28" y="8"/>
                    </a:lnTo>
                    <a:lnTo>
                      <a:pt x="26" y="6"/>
                    </a:lnTo>
                    <a:lnTo>
                      <a:pt x="24" y="4"/>
                    </a:lnTo>
                    <a:lnTo>
                      <a:pt x="21" y="3"/>
                    </a:lnTo>
                    <a:lnTo>
                      <a:pt x="19"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3">
                <a:extLst>
                  <a:ext uri="{FF2B5EF4-FFF2-40B4-BE49-F238E27FC236}">
                    <a16:creationId xmlns:a16="http://schemas.microsoft.com/office/drawing/2014/main" id="{7F4D6A82-A83A-48C1-ACD9-4A59CD743C52}"/>
                  </a:ext>
                </a:extLst>
              </p:cNvPr>
              <p:cNvSpPr>
                <a:spLocks/>
              </p:cNvSpPr>
              <p:nvPr/>
            </p:nvSpPr>
            <p:spPr bwMode="auto">
              <a:xfrm>
                <a:off x="5045075" y="989013"/>
                <a:ext cx="9525" cy="9525"/>
              </a:xfrm>
              <a:custGeom>
                <a:avLst/>
                <a:gdLst>
                  <a:gd name="T0" fmla="*/ 15 w 30"/>
                  <a:gd name="T1" fmla="*/ 0 h 30"/>
                  <a:gd name="T2" fmla="*/ 12 w 30"/>
                  <a:gd name="T3" fmla="*/ 0 h 30"/>
                  <a:gd name="T4" fmla="*/ 9 w 30"/>
                  <a:gd name="T5" fmla="*/ 1 h 30"/>
                  <a:gd name="T6" fmla="*/ 7 w 30"/>
                  <a:gd name="T7" fmla="*/ 2 h 30"/>
                  <a:gd name="T8" fmla="*/ 5 w 30"/>
                  <a:gd name="T9" fmla="*/ 4 h 30"/>
                  <a:gd name="T10" fmla="*/ 3 w 30"/>
                  <a:gd name="T11" fmla="*/ 6 h 30"/>
                  <a:gd name="T12" fmla="*/ 1 w 30"/>
                  <a:gd name="T13" fmla="*/ 8 h 30"/>
                  <a:gd name="T14" fmla="*/ 0 w 30"/>
                  <a:gd name="T15" fmla="*/ 11 h 30"/>
                  <a:gd name="T16" fmla="*/ 0 w 30"/>
                  <a:gd name="T17" fmla="*/ 15 h 30"/>
                  <a:gd name="T18" fmla="*/ 0 w 30"/>
                  <a:gd name="T19" fmla="*/ 18 h 30"/>
                  <a:gd name="T20" fmla="*/ 1 w 30"/>
                  <a:gd name="T21" fmla="*/ 20 h 30"/>
                  <a:gd name="T22" fmla="*/ 3 w 30"/>
                  <a:gd name="T23" fmla="*/ 23 h 30"/>
                  <a:gd name="T24" fmla="*/ 5 w 30"/>
                  <a:gd name="T25" fmla="*/ 25 h 30"/>
                  <a:gd name="T26" fmla="*/ 7 w 30"/>
                  <a:gd name="T27" fmla="*/ 26 h 30"/>
                  <a:gd name="T28" fmla="*/ 9 w 30"/>
                  <a:gd name="T29" fmla="*/ 28 h 30"/>
                  <a:gd name="T30" fmla="*/ 12 w 30"/>
                  <a:gd name="T31" fmla="*/ 28 h 30"/>
                  <a:gd name="T32" fmla="*/ 15 w 30"/>
                  <a:gd name="T33" fmla="*/ 30 h 30"/>
                  <a:gd name="T34" fmla="*/ 19 w 30"/>
                  <a:gd name="T35" fmla="*/ 28 h 30"/>
                  <a:gd name="T36" fmla="*/ 21 w 30"/>
                  <a:gd name="T37" fmla="*/ 28 h 30"/>
                  <a:gd name="T38" fmla="*/ 24 w 30"/>
                  <a:gd name="T39" fmla="*/ 26 h 30"/>
                  <a:gd name="T40" fmla="*/ 26 w 30"/>
                  <a:gd name="T41" fmla="*/ 25 h 30"/>
                  <a:gd name="T42" fmla="*/ 27 w 30"/>
                  <a:gd name="T43" fmla="*/ 23 h 30"/>
                  <a:gd name="T44" fmla="*/ 29 w 30"/>
                  <a:gd name="T45" fmla="*/ 20 h 30"/>
                  <a:gd name="T46" fmla="*/ 30 w 30"/>
                  <a:gd name="T47" fmla="*/ 18 h 30"/>
                  <a:gd name="T48" fmla="*/ 30 w 30"/>
                  <a:gd name="T49" fmla="*/ 15 h 30"/>
                  <a:gd name="T50" fmla="*/ 30 w 30"/>
                  <a:gd name="T51" fmla="*/ 11 h 30"/>
                  <a:gd name="T52" fmla="*/ 29 w 30"/>
                  <a:gd name="T53" fmla="*/ 8 h 30"/>
                  <a:gd name="T54" fmla="*/ 27 w 30"/>
                  <a:gd name="T55" fmla="*/ 6 h 30"/>
                  <a:gd name="T56" fmla="*/ 26 w 30"/>
                  <a:gd name="T57" fmla="*/ 4 h 30"/>
                  <a:gd name="T58" fmla="*/ 24 w 30"/>
                  <a:gd name="T59" fmla="*/ 2 h 30"/>
                  <a:gd name="T60" fmla="*/ 21 w 30"/>
                  <a:gd name="T61" fmla="*/ 1 h 30"/>
                  <a:gd name="T62" fmla="*/ 19 w 30"/>
                  <a:gd name="T63" fmla="*/ 0 h 30"/>
                  <a:gd name="T64" fmla="*/ 15 w 30"/>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0">
                    <a:moveTo>
                      <a:pt x="15" y="0"/>
                    </a:moveTo>
                    <a:lnTo>
                      <a:pt x="12" y="0"/>
                    </a:lnTo>
                    <a:lnTo>
                      <a:pt x="9" y="1"/>
                    </a:lnTo>
                    <a:lnTo>
                      <a:pt x="7" y="2"/>
                    </a:lnTo>
                    <a:lnTo>
                      <a:pt x="5" y="4"/>
                    </a:lnTo>
                    <a:lnTo>
                      <a:pt x="3" y="6"/>
                    </a:lnTo>
                    <a:lnTo>
                      <a:pt x="1" y="8"/>
                    </a:lnTo>
                    <a:lnTo>
                      <a:pt x="0" y="11"/>
                    </a:lnTo>
                    <a:lnTo>
                      <a:pt x="0" y="15"/>
                    </a:lnTo>
                    <a:lnTo>
                      <a:pt x="0" y="18"/>
                    </a:lnTo>
                    <a:lnTo>
                      <a:pt x="1" y="20"/>
                    </a:lnTo>
                    <a:lnTo>
                      <a:pt x="3" y="23"/>
                    </a:lnTo>
                    <a:lnTo>
                      <a:pt x="5" y="25"/>
                    </a:lnTo>
                    <a:lnTo>
                      <a:pt x="7" y="26"/>
                    </a:lnTo>
                    <a:lnTo>
                      <a:pt x="9" y="28"/>
                    </a:lnTo>
                    <a:lnTo>
                      <a:pt x="12" y="28"/>
                    </a:lnTo>
                    <a:lnTo>
                      <a:pt x="15" y="30"/>
                    </a:lnTo>
                    <a:lnTo>
                      <a:pt x="19" y="28"/>
                    </a:lnTo>
                    <a:lnTo>
                      <a:pt x="21" y="28"/>
                    </a:lnTo>
                    <a:lnTo>
                      <a:pt x="24" y="26"/>
                    </a:lnTo>
                    <a:lnTo>
                      <a:pt x="26" y="25"/>
                    </a:lnTo>
                    <a:lnTo>
                      <a:pt x="27" y="23"/>
                    </a:lnTo>
                    <a:lnTo>
                      <a:pt x="29" y="20"/>
                    </a:lnTo>
                    <a:lnTo>
                      <a:pt x="30" y="18"/>
                    </a:lnTo>
                    <a:lnTo>
                      <a:pt x="30" y="15"/>
                    </a:lnTo>
                    <a:lnTo>
                      <a:pt x="30" y="11"/>
                    </a:lnTo>
                    <a:lnTo>
                      <a:pt x="29" y="8"/>
                    </a:lnTo>
                    <a:lnTo>
                      <a:pt x="27" y="6"/>
                    </a:lnTo>
                    <a:lnTo>
                      <a:pt x="26" y="4"/>
                    </a:lnTo>
                    <a:lnTo>
                      <a:pt x="24" y="2"/>
                    </a:lnTo>
                    <a:lnTo>
                      <a:pt x="21" y="1"/>
                    </a:lnTo>
                    <a:lnTo>
                      <a:pt x="19"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4">
                <a:extLst>
                  <a:ext uri="{FF2B5EF4-FFF2-40B4-BE49-F238E27FC236}">
                    <a16:creationId xmlns:a16="http://schemas.microsoft.com/office/drawing/2014/main" id="{1D7E1425-570D-44F5-8835-CCE5559D5A52}"/>
                  </a:ext>
                </a:extLst>
              </p:cNvPr>
              <p:cNvSpPr>
                <a:spLocks/>
              </p:cNvSpPr>
              <p:nvPr/>
            </p:nvSpPr>
            <p:spPr bwMode="auto">
              <a:xfrm>
                <a:off x="5064125" y="989013"/>
                <a:ext cx="11113" cy="9525"/>
              </a:xfrm>
              <a:custGeom>
                <a:avLst/>
                <a:gdLst>
                  <a:gd name="T0" fmla="*/ 15 w 31"/>
                  <a:gd name="T1" fmla="*/ 0 h 30"/>
                  <a:gd name="T2" fmla="*/ 12 w 31"/>
                  <a:gd name="T3" fmla="*/ 0 h 30"/>
                  <a:gd name="T4" fmla="*/ 10 w 31"/>
                  <a:gd name="T5" fmla="*/ 1 h 30"/>
                  <a:gd name="T6" fmla="*/ 7 w 31"/>
                  <a:gd name="T7" fmla="*/ 2 h 30"/>
                  <a:gd name="T8" fmla="*/ 5 w 31"/>
                  <a:gd name="T9" fmla="*/ 4 h 30"/>
                  <a:gd name="T10" fmla="*/ 3 w 31"/>
                  <a:gd name="T11" fmla="*/ 6 h 30"/>
                  <a:gd name="T12" fmla="*/ 2 w 31"/>
                  <a:gd name="T13" fmla="*/ 8 h 30"/>
                  <a:gd name="T14" fmla="*/ 0 w 31"/>
                  <a:gd name="T15" fmla="*/ 11 h 30"/>
                  <a:gd name="T16" fmla="*/ 0 w 31"/>
                  <a:gd name="T17" fmla="*/ 15 h 30"/>
                  <a:gd name="T18" fmla="*/ 0 w 31"/>
                  <a:gd name="T19" fmla="*/ 18 h 30"/>
                  <a:gd name="T20" fmla="*/ 2 w 31"/>
                  <a:gd name="T21" fmla="*/ 20 h 30"/>
                  <a:gd name="T22" fmla="*/ 3 w 31"/>
                  <a:gd name="T23" fmla="*/ 23 h 30"/>
                  <a:gd name="T24" fmla="*/ 5 w 31"/>
                  <a:gd name="T25" fmla="*/ 25 h 30"/>
                  <a:gd name="T26" fmla="*/ 7 w 31"/>
                  <a:gd name="T27" fmla="*/ 26 h 30"/>
                  <a:gd name="T28" fmla="*/ 10 w 31"/>
                  <a:gd name="T29" fmla="*/ 28 h 30"/>
                  <a:gd name="T30" fmla="*/ 12 w 31"/>
                  <a:gd name="T31" fmla="*/ 28 h 30"/>
                  <a:gd name="T32" fmla="*/ 15 w 31"/>
                  <a:gd name="T33" fmla="*/ 30 h 30"/>
                  <a:gd name="T34" fmla="*/ 19 w 31"/>
                  <a:gd name="T35" fmla="*/ 28 h 30"/>
                  <a:gd name="T36" fmla="*/ 21 w 31"/>
                  <a:gd name="T37" fmla="*/ 28 h 30"/>
                  <a:gd name="T38" fmla="*/ 24 w 31"/>
                  <a:gd name="T39" fmla="*/ 26 h 30"/>
                  <a:gd name="T40" fmla="*/ 26 w 31"/>
                  <a:gd name="T41" fmla="*/ 25 h 30"/>
                  <a:gd name="T42" fmla="*/ 28 w 31"/>
                  <a:gd name="T43" fmla="*/ 23 h 30"/>
                  <a:gd name="T44" fmla="*/ 29 w 31"/>
                  <a:gd name="T45" fmla="*/ 20 h 30"/>
                  <a:gd name="T46" fmla="*/ 31 w 31"/>
                  <a:gd name="T47" fmla="*/ 18 h 30"/>
                  <a:gd name="T48" fmla="*/ 31 w 31"/>
                  <a:gd name="T49" fmla="*/ 15 h 30"/>
                  <a:gd name="T50" fmla="*/ 31 w 31"/>
                  <a:gd name="T51" fmla="*/ 11 h 30"/>
                  <a:gd name="T52" fmla="*/ 29 w 31"/>
                  <a:gd name="T53" fmla="*/ 8 h 30"/>
                  <a:gd name="T54" fmla="*/ 28 w 31"/>
                  <a:gd name="T55" fmla="*/ 6 h 30"/>
                  <a:gd name="T56" fmla="*/ 26 w 31"/>
                  <a:gd name="T57" fmla="*/ 4 h 30"/>
                  <a:gd name="T58" fmla="*/ 24 w 31"/>
                  <a:gd name="T59" fmla="*/ 2 h 30"/>
                  <a:gd name="T60" fmla="*/ 21 w 31"/>
                  <a:gd name="T61" fmla="*/ 1 h 30"/>
                  <a:gd name="T62" fmla="*/ 19 w 31"/>
                  <a:gd name="T63" fmla="*/ 0 h 30"/>
                  <a:gd name="T64" fmla="*/ 15 w 31"/>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0">
                    <a:moveTo>
                      <a:pt x="15" y="0"/>
                    </a:moveTo>
                    <a:lnTo>
                      <a:pt x="12" y="0"/>
                    </a:lnTo>
                    <a:lnTo>
                      <a:pt x="10" y="1"/>
                    </a:lnTo>
                    <a:lnTo>
                      <a:pt x="7" y="2"/>
                    </a:lnTo>
                    <a:lnTo>
                      <a:pt x="5" y="4"/>
                    </a:lnTo>
                    <a:lnTo>
                      <a:pt x="3" y="6"/>
                    </a:lnTo>
                    <a:lnTo>
                      <a:pt x="2" y="8"/>
                    </a:lnTo>
                    <a:lnTo>
                      <a:pt x="0" y="11"/>
                    </a:lnTo>
                    <a:lnTo>
                      <a:pt x="0" y="15"/>
                    </a:lnTo>
                    <a:lnTo>
                      <a:pt x="0" y="18"/>
                    </a:lnTo>
                    <a:lnTo>
                      <a:pt x="2" y="20"/>
                    </a:lnTo>
                    <a:lnTo>
                      <a:pt x="3" y="23"/>
                    </a:lnTo>
                    <a:lnTo>
                      <a:pt x="5" y="25"/>
                    </a:lnTo>
                    <a:lnTo>
                      <a:pt x="7" y="26"/>
                    </a:lnTo>
                    <a:lnTo>
                      <a:pt x="10" y="28"/>
                    </a:lnTo>
                    <a:lnTo>
                      <a:pt x="12" y="28"/>
                    </a:lnTo>
                    <a:lnTo>
                      <a:pt x="15" y="30"/>
                    </a:lnTo>
                    <a:lnTo>
                      <a:pt x="19" y="28"/>
                    </a:lnTo>
                    <a:lnTo>
                      <a:pt x="21" y="28"/>
                    </a:lnTo>
                    <a:lnTo>
                      <a:pt x="24" y="26"/>
                    </a:lnTo>
                    <a:lnTo>
                      <a:pt x="26" y="25"/>
                    </a:lnTo>
                    <a:lnTo>
                      <a:pt x="28" y="23"/>
                    </a:lnTo>
                    <a:lnTo>
                      <a:pt x="29" y="20"/>
                    </a:lnTo>
                    <a:lnTo>
                      <a:pt x="31" y="18"/>
                    </a:lnTo>
                    <a:lnTo>
                      <a:pt x="31" y="15"/>
                    </a:lnTo>
                    <a:lnTo>
                      <a:pt x="31" y="11"/>
                    </a:lnTo>
                    <a:lnTo>
                      <a:pt x="29" y="8"/>
                    </a:lnTo>
                    <a:lnTo>
                      <a:pt x="28" y="6"/>
                    </a:lnTo>
                    <a:lnTo>
                      <a:pt x="26" y="4"/>
                    </a:lnTo>
                    <a:lnTo>
                      <a:pt x="24" y="2"/>
                    </a:lnTo>
                    <a:lnTo>
                      <a:pt x="21" y="1"/>
                    </a:lnTo>
                    <a:lnTo>
                      <a:pt x="19"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5">
                <a:extLst>
                  <a:ext uri="{FF2B5EF4-FFF2-40B4-BE49-F238E27FC236}">
                    <a16:creationId xmlns:a16="http://schemas.microsoft.com/office/drawing/2014/main" id="{65E32249-2D9A-4FC6-8916-77D783199E49}"/>
                  </a:ext>
                </a:extLst>
              </p:cNvPr>
              <p:cNvSpPr>
                <a:spLocks/>
              </p:cNvSpPr>
              <p:nvPr/>
            </p:nvSpPr>
            <p:spPr bwMode="auto">
              <a:xfrm>
                <a:off x="5045075" y="1017588"/>
                <a:ext cx="9525" cy="9525"/>
              </a:xfrm>
              <a:custGeom>
                <a:avLst/>
                <a:gdLst>
                  <a:gd name="T0" fmla="*/ 15 w 30"/>
                  <a:gd name="T1" fmla="*/ 0 h 30"/>
                  <a:gd name="T2" fmla="*/ 12 w 30"/>
                  <a:gd name="T3" fmla="*/ 0 h 30"/>
                  <a:gd name="T4" fmla="*/ 9 w 30"/>
                  <a:gd name="T5" fmla="*/ 1 h 30"/>
                  <a:gd name="T6" fmla="*/ 7 w 30"/>
                  <a:gd name="T7" fmla="*/ 2 h 30"/>
                  <a:gd name="T8" fmla="*/ 5 w 30"/>
                  <a:gd name="T9" fmla="*/ 4 h 30"/>
                  <a:gd name="T10" fmla="*/ 3 w 30"/>
                  <a:gd name="T11" fmla="*/ 6 h 30"/>
                  <a:gd name="T12" fmla="*/ 1 w 30"/>
                  <a:gd name="T13" fmla="*/ 8 h 30"/>
                  <a:gd name="T14" fmla="*/ 0 w 30"/>
                  <a:gd name="T15" fmla="*/ 11 h 30"/>
                  <a:gd name="T16" fmla="*/ 0 w 30"/>
                  <a:gd name="T17" fmla="*/ 15 h 30"/>
                  <a:gd name="T18" fmla="*/ 0 w 30"/>
                  <a:gd name="T19" fmla="*/ 18 h 30"/>
                  <a:gd name="T20" fmla="*/ 1 w 30"/>
                  <a:gd name="T21" fmla="*/ 20 h 30"/>
                  <a:gd name="T22" fmla="*/ 3 w 30"/>
                  <a:gd name="T23" fmla="*/ 23 h 30"/>
                  <a:gd name="T24" fmla="*/ 5 w 30"/>
                  <a:gd name="T25" fmla="*/ 25 h 30"/>
                  <a:gd name="T26" fmla="*/ 7 w 30"/>
                  <a:gd name="T27" fmla="*/ 28 h 30"/>
                  <a:gd name="T28" fmla="*/ 9 w 30"/>
                  <a:gd name="T29" fmla="*/ 29 h 30"/>
                  <a:gd name="T30" fmla="*/ 12 w 30"/>
                  <a:gd name="T31" fmla="*/ 30 h 30"/>
                  <a:gd name="T32" fmla="*/ 15 w 30"/>
                  <a:gd name="T33" fmla="*/ 30 h 30"/>
                  <a:gd name="T34" fmla="*/ 19 w 30"/>
                  <a:gd name="T35" fmla="*/ 30 h 30"/>
                  <a:gd name="T36" fmla="*/ 21 w 30"/>
                  <a:gd name="T37" fmla="*/ 29 h 30"/>
                  <a:gd name="T38" fmla="*/ 24 w 30"/>
                  <a:gd name="T39" fmla="*/ 28 h 30"/>
                  <a:gd name="T40" fmla="*/ 26 w 30"/>
                  <a:gd name="T41" fmla="*/ 25 h 30"/>
                  <a:gd name="T42" fmla="*/ 27 w 30"/>
                  <a:gd name="T43" fmla="*/ 23 h 30"/>
                  <a:gd name="T44" fmla="*/ 29 w 30"/>
                  <a:gd name="T45" fmla="*/ 20 h 30"/>
                  <a:gd name="T46" fmla="*/ 30 w 30"/>
                  <a:gd name="T47" fmla="*/ 18 h 30"/>
                  <a:gd name="T48" fmla="*/ 30 w 30"/>
                  <a:gd name="T49" fmla="*/ 15 h 30"/>
                  <a:gd name="T50" fmla="*/ 30 w 30"/>
                  <a:gd name="T51" fmla="*/ 11 h 30"/>
                  <a:gd name="T52" fmla="*/ 29 w 30"/>
                  <a:gd name="T53" fmla="*/ 8 h 30"/>
                  <a:gd name="T54" fmla="*/ 27 w 30"/>
                  <a:gd name="T55" fmla="*/ 6 h 30"/>
                  <a:gd name="T56" fmla="*/ 26 w 30"/>
                  <a:gd name="T57" fmla="*/ 4 h 30"/>
                  <a:gd name="T58" fmla="*/ 24 w 30"/>
                  <a:gd name="T59" fmla="*/ 2 h 30"/>
                  <a:gd name="T60" fmla="*/ 21 w 30"/>
                  <a:gd name="T61" fmla="*/ 1 h 30"/>
                  <a:gd name="T62" fmla="*/ 19 w 30"/>
                  <a:gd name="T63" fmla="*/ 0 h 30"/>
                  <a:gd name="T64" fmla="*/ 15 w 30"/>
                  <a:gd name="T65" fmla="*/ 0 h 30"/>
                  <a:gd name="T66" fmla="*/ 15 w 30"/>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0">
                    <a:moveTo>
                      <a:pt x="15" y="0"/>
                    </a:moveTo>
                    <a:lnTo>
                      <a:pt x="12" y="0"/>
                    </a:lnTo>
                    <a:lnTo>
                      <a:pt x="9" y="1"/>
                    </a:lnTo>
                    <a:lnTo>
                      <a:pt x="7" y="2"/>
                    </a:lnTo>
                    <a:lnTo>
                      <a:pt x="5" y="4"/>
                    </a:lnTo>
                    <a:lnTo>
                      <a:pt x="3" y="6"/>
                    </a:lnTo>
                    <a:lnTo>
                      <a:pt x="1" y="8"/>
                    </a:lnTo>
                    <a:lnTo>
                      <a:pt x="0" y="11"/>
                    </a:lnTo>
                    <a:lnTo>
                      <a:pt x="0" y="15"/>
                    </a:lnTo>
                    <a:lnTo>
                      <a:pt x="0" y="18"/>
                    </a:lnTo>
                    <a:lnTo>
                      <a:pt x="1" y="20"/>
                    </a:lnTo>
                    <a:lnTo>
                      <a:pt x="3" y="23"/>
                    </a:lnTo>
                    <a:lnTo>
                      <a:pt x="5" y="25"/>
                    </a:lnTo>
                    <a:lnTo>
                      <a:pt x="7" y="28"/>
                    </a:lnTo>
                    <a:lnTo>
                      <a:pt x="9" y="29"/>
                    </a:lnTo>
                    <a:lnTo>
                      <a:pt x="12" y="30"/>
                    </a:lnTo>
                    <a:lnTo>
                      <a:pt x="15" y="30"/>
                    </a:lnTo>
                    <a:lnTo>
                      <a:pt x="19" y="30"/>
                    </a:lnTo>
                    <a:lnTo>
                      <a:pt x="21" y="29"/>
                    </a:lnTo>
                    <a:lnTo>
                      <a:pt x="24" y="28"/>
                    </a:lnTo>
                    <a:lnTo>
                      <a:pt x="26" y="25"/>
                    </a:lnTo>
                    <a:lnTo>
                      <a:pt x="27" y="23"/>
                    </a:lnTo>
                    <a:lnTo>
                      <a:pt x="29" y="20"/>
                    </a:lnTo>
                    <a:lnTo>
                      <a:pt x="30" y="18"/>
                    </a:lnTo>
                    <a:lnTo>
                      <a:pt x="30" y="15"/>
                    </a:lnTo>
                    <a:lnTo>
                      <a:pt x="30" y="11"/>
                    </a:lnTo>
                    <a:lnTo>
                      <a:pt x="29" y="8"/>
                    </a:lnTo>
                    <a:lnTo>
                      <a:pt x="27" y="6"/>
                    </a:lnTo>
                    <a:lnTo>
                      <a:pt x="26" y="4"/>
                    </a:lnTo>
                    <a:lnTo>
                      <a:pt x="24" y="2"/>
                    </a:lnTo>
                    <a:lnTo>
                      <a:pt x="21" y="1"/>
                    </a:lnTo>
                    <a:lnTo>
                      <a:pt x="19"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6">
                <a:extLst>
                  <a:ext uri="{FF2B5EF4-FFF2-40B4-BE49-F238E27FC236}">
                    <a16:creationId xmlns:a16="http://schemas.microsoft.com/office/drawing/2014/main" id="{5CC31331-7F54-453C-900F-1B84A2D02AFC}"/>
                  </a:ext>
                </a:extLst>
              </p:cNvPr>
              <p:cNvSpPr>
                <a:spLocks/>
              </p:cNvSpPr>
              <p:nvPr/>
            </p:nvSpPr>
            <p:spPr bwMode="auto">
              <a:xfrm>
                <a:off x="5064125" y="1017588"/>
                <a:ext cx="11113" cy="9525"/>
              </a:xfrm>
              <a:custGeom>
                <a:avLst/>
                <a:gdLst>
                  <a:gd name="T0" fmla="*/ 15 w 31"/>
                  <a:gd name="T1" fmla="*/ 0 h 30"/>
                  <a:gd name="T2" fmla="*/ 12 w 31"/>
                  <a:gd name="T3" fmla="*/ 0 h 30"/>
                  <a:gd name="T4" fmla="*/ 10 w 31"/>
                  <a:gd name="T5" fmla="*/ 1 h 30"/>
                  <a:gd name="T6" fmla="*/ 7 w 31"/>
                  <a:gd name="T7" fmla="*/ 2 h 30"/>
                  <a:gd name="T8" fmla="*/ 5 w 31"/>
                  <a:gd name="T9" fmla="*/ 4 h 30"/>
                  <a:gd name="T10" fmla="*/ 3 w 31"/>
                  <a:gd name="T11" fmla="*/ 6 h 30"/>
                  <a:gd name="T12" fmla="*/ 2 w 31"/>
                  <a:gd name="T13" fmla="*/ 8 h 30"/>
                  <a:gd name="T14" fmla="*/ 0 w 31"/>
                  <a:gd name="T15" fmla="*/ 11 h 30"/>
                  <a:gd name="T16" fmla="*/ 0 w 31"/>
                  <a:gd name="T17" fmla="*/ 15 h 30"/>
                  <a:gd name="T18" fmla="*/ 0 w 31"/>
                  <a:gd name="T19" fmla="*/ 18 h 30"/>
                  <a:gd name="T20" fmla="*/ 2 w 31"/>
                  <a:gd name="T21" fmla="*/ 20 h 30"/>
                  <a:gd name="T22" fmla="*/ 3 w 31"/>
                  <a:gd name="T23" fmla="*/ 23 h 30"/>
                  <a:gd name="T24" fmla="*/ 5 w 31"/>
                  <a:gd name="T25" fmla="*/ 25 h 30"/>
                  <a:gd name="T26" fmla="*/ 7 w 31"/>
                  <a:gd name="T27" fmla="*/ 28 h 30"/>
                  <a:gd name="T28" fmla="*/ 10 w 31"/>
                  <a:gd name="T29" fmla="*/ 29 h 30"/>
                  <a:gd name="T30" fmla="*/ 12 w 31"/>
                  <a:gd name="T31" fmla="*/ 30 h 30"/>
                  <a:gd name="T32" fmla="*/ 15 w 31"/>
                  <a:gd name="T33" fmla="*/ 30 h 30"/>
                  <a:gd name="T34" fmla="*/ 19 w 31"/>
                  <a:gd name="T35" fmla="*/ 30 h 30"/>
                  <a:gd name="T36" fmla="*/ 21 w 31"/>
                  <a:gd name="T37" fmla="*/ 29 h 30"/>
                  <a:gd name="T38" fmla="*/ 24 w 31"/>
                  <a:gd name="T39" fmla="*/ 28 h 30"/>
                  <a:gd name="T40" fmla="*/ 26 w 31"/>
                  <a:gd name="T41" fmla="*/ 25 h 30"/>
                  <a:gd name="T42" fmla="*/ 28 w 31"/>
                  <a:gd name="T43" fmla="*/ 23 h 30"/>
                  <a:gd name="T44" fmla="*/ 29 w 31"/>
                  <a:gd name="T45" fmla="*/ 20 h 30"/>
                  <a:gd name="T46" fmla="*/ 31 w 31"/>
                  <a:gd name="T47" fmla="*/ 18 h 30"/>
                  <a:gd name="T48" fmla="*/ 31 w 31"/>
                  <a:gd name="T49" fmla="*/ 15 h 30"/>
                  <a:gd name="T50" fmla="*/ 31 w 31"/>
                  <a:gd name="T51" fmla="*/ 11 h 30"/>
                  <a:gd name="T52" fmla="*/ 29 w 31"/>
                  <a:gd name="T53" fmla="*/ 8 h 30"/>
                  <a:gd name="T54" fmla="*/ 28 w 31"/>
                  <a:gd name="T55" fmla="*/ 6 h 30"/>
                  <a:gd name="T56" fmla="*/ 26 w 31"/>
                  <a:gd name="T57" fmla="*/ 4 h 30"/>
                  <a:gd name="T58" fmla="*/ 24 w 31"/>
                  <a:gd name="T59" fmla="*/ 2 h 30"/>
                  <a:gd name="T60" fmla="*/ 21 w 31"/>
                  <a:gd name="T61" fmla="*/ 1 h 30"/>
                  <a:gd name="T62" fmla="*/ 19 w 31"/>
                  <a:gd name="T63" fmla="*/ 0 h 30"/>
                  <a:gd name="T64" fmla="*/ 15 w 31"/>
                  <a:gd name="T65" fmla="*/ 0 h 30"/>
                  <a:gd name="T66" fmla="*/ 15 w 31"/>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0">
                    <a:moveTo>
                      <a:pt x="15" y="0"/>
                    </a:moveTo>
                    <a:lnTo>
                      <a:pt x="12" y="0"/>
                    </a:lnTo>
                    <a:lnTo>
                      <a:pt x="10" y="1"/>
                    </a:lnTo>
                    <a:lnTo>
                      <a:pt x="7" y="2"/>
                    </a:lnTo>
                    <a:lnTo>
                      <a:pt x="5" y="4"/>
                    </a:lnTo>
                    <a:lnTo>
                      <a:pt x="3" y="6"/>
                    </a:lnTo>
                    <a:lnTo>
                      <a:pt x="2" y="8"/>
                    </a:lnTo>
                    <a:lnTo>
                      <a:pt x="0" y="11"/>
                    </a:lnTo>
                    <a:lnTo>
                      <a:pt x="0" y="15"/>
                    </a:lnTo>
                    <a:lnTo>
                      <a:pt x="0" y="18"/>
                    </a:lnTo>
                    <a:lnTo>
                      <a:pt x="2" y="20"/>
                    </a:lnTo>
                    <a:lnTo>
                      <a:pt x="3" y="23"/>
                    </a:lnTo>
                    <a:lnTo>
                      <a:pt x="5" y="25"/>
                    </a:lnTo>
                    <a:lnTo>
                      <a:pt x="7" y="28"/>
                    </a:lnTo>
                    <a:lnTo>
                      <a:pt x="10" y="29"/>
                    </a:lnTo>
                    <a:lnTo>
                      <a:pt x="12" y="30"/>
                    </a:lnTo>
                    <a:lnTo>
                      <a:pt x="15" y="30"/>
                    </a:lnTo>
                    <a:lnTo>
                      <a:pt x="19" y="30"/>
                    </a:lnTo>
                    <a:lnTo>
                      <a:pt x="21" y="29"/>
                    </a:lnTo>
                    <a:lnTo>
                      <a:pt x="24" y="28"/>
                    </a:lnTo>
                    <a:lnTo>
                      <a:pt x="26" y="25"/>
                    </a:lnTo>
                    <a:lnTo>
                      <a:pt x="28" y="23"/>
                    </a:lnTo>
                    <a:lnTo>
                      <a:pt x="29" y="20"/>
                    </a:lnTo>
                    <a:lnTo>
                      <a:pt x="31" y="18"/>
                    </a:lnTo>
                    <a:lnTo>
                      <a:pt x="31" y="15"/>
                    </a:lnTo>
                    <a:lnTo>
                      <a:pt x="31" y="11"/>
                    </a:lnTo>
                    <a:lnTo>
                      <a:pt x="29" y="8"/>
                    </a:lnTo>
                    <a:lnTo>
                      <a:pt x="28" y="6"/>
                    </a:lnTo>
                    <a:lnTo>
                      <a:pt x="26" y="4"/>
                    </a:lnTo>
                    <a:lnTo>
                      <a:pt x="24" y="2"/>
                    </a:lnTo>
                    <a:lnTo>
                      <a:pt x="21" y="1"/>
                    </a:lnTo>
                    <a:lnTo>
                      <a:pt x="19"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7">
                <a:extLst>
                  <a:ext uri="{FF2B5EF4-FFF2-40B4-BE49-F238E27FC236}">
                    <a16:creationId xmlns:a16="http://schemas.microsoft.com/office/drawing/2014/main" id="{06CDA9B4-8417-4565-B1D4-39906ACBD9AA}"/>
                  </a:ext>
                </a:extLst>
              </p:cNvPr>
              <p:cNvSpPr>
                <a:spLocks/>
              </p:cNvSpPr>
              <p:nvPr/>
            </p:nvSpPr>
            <p:spPr bwMode="auto">
              <a:xfrm>
                <a:off x="5084763" y="958850"/>
                <a:ext cx="9525" cy="9525"/>
              </a:xfrm>
              <a:custGeom>
                <a:avLst/>
                <a:gdLst>
                  <a:gd name="T0" fmla="*/ 15 w 30"/>
                  <a:gd name="T1" fmla="*/ 0 h 31"/>
                  <a:gd name="T2" fmla="*/ 11 w 30"/>
                  <a:gd name="T3" fmla="*/ 1 h 31"/>
                  <a:gd name="T4" fmla="*/ 9 w 30"/>
                  <a:gd name="T5" fmla="*/ 3 h 31"/>
                  <a:gd name="T6" fmla="*/ 6 w 30"/>
                  <a:gd name="T7" fmla="*/ 4 h 31"/>
                  <a:gd name="T8" fmla="*/ 4 w 30"/>
                  <a:gd name="T9" fmla="*/ 6 h 31"/>
                  <a:gd name="T10" fmla="*/ 2 w 30"/>
                  <a:gd name="T11" fmla="*/ 8 h 31"/>
                  <a:gd name="T12" fmla="*/ 1 w 30"/>
                  <a:gd name="T13" fmla="*/ 10 h 31"/>
                  <a:gd name="T14" fmla="*/ 0 w 30"/>
                  <a:gd name="T15" fmla="*/ 13 h 31"/>
                  <a:gd name="T16" fmla="*/ 0 w 30"/>
                  <a:gd name="T17" fmla="*/ 16 h 31"/>
                  <a:gd name="T18" fmla="*/ 0 w 30"/>
                  <a:gd name="T19" fmla="*/ 19 h 31"/>
                  <a:gd name="T20" fmla="*/ 1 w 30"/>
                  <a:gd name="T21" fmla="*/ 22 h 31"/>
                  <a:gd name="T22" fmla="*/ 2 w 30"/>
                  <a:gd name="T23" fmla="*/ 24 h 31"/>
                  <a:gd name="T24" fmla="*/ 4 w 30"/>
                  <a:gd name="T25" fmla="*/ 26 h 31"/>
                  <a:gd name="T26" fmla="*/ 6 w 30"/>
                  <a:gd name="T27" fmla="*/ 28 h 31"/>
                  <a:gd name="T28" fmla="*/ 9 w 30"/>
                  <a:gd name="T29" fmla="*/ 29 h 31"/>
                  <a:gd name="T30" fmla="*/ 11 w 30"/>
                  <a:gd name="T31" fmla="*/ 30 h 31"/>
                  <a:gd name="T32" fmla="*/ 15 w 30"/>
                  <a:gd name="T33" fmla="*/ 31 h 31"/>
                  <a:gd name="T34" fmla="*/ 18 w 30"/>
                  <a:gd name="T35" fmla="*/ 30 h 31"/>
                  <a:gd name="T36" fmla="*/ 21 w 30"/>
                  <a:gd name="T37" fmla="*/ 29 h 31"/>
                  <a:gd name="T38" fmla="*/ 23 w 30"/>
                  <a:gd name="T39" fmla="*/ 28 h 31"/>
                  <a:gd name="T40" fmla="*/ 25 w 30"/>
                  <a:gd name="T41" fmla="*/ 26 h 31"/>
                  <a:gd name="T42" fmla="*/ 27 w 30"/>
                  <a:gd name="T43" fmla="*/ 24 h 31"/>
                  <a:gd name="T44" fmla="*/ 28 w 30"/>
                  <a:gd name="T45" fmla="*/ 22 h 31"/>
                  <a:gd name="T46" fmla="*/ 30 w 30"/>
                  <a:gd name="T47" fmla="*/ 19 h 31"/>
                  <a:gd name="T48" fmla="*/ 30 w 30"/>
                  <a:gd name="T49" fmla="*/ 16 h 31"/>
                  <a:gd name="T50" fmla="*/ 30 w 30"/>
                  <a:gd name="T51" fmla="*/ 13 h 31"/>
                  <a:gd name="T52" fmla="*/ 28 w 30"/>
                  <a:gd name="T53" fmla="*/ 10 h 31"/>
                  <a:gd name="T54" fmla="*/ 27 w 30"/>
                  <a:gd name="T55" fmla="*/ 8 h 31"/>
                  <a:gd name="T56" fmla="*/ 25 w 30"/>
                  <a:gd name="T57" fmla="*/ 6 h 31"/>
                  <a:gd name="T58" fmla="*/ 23 w 30"/>
                  <a:gd name="T59" fmla="*/ 4 h 31"/>
                  <a:gd name="T60" fmla="*/ 21 w 30"/>
                  <a:gd name="T61" fmla="*/ 3 h 31"/>
                  <a:gd name="T62" fmla="*/ 18 w 30"/>
                  <a:gd name="T63" fmla="*/ 1 h 31"/>
                  <a:gd name="T64" fmla="*/ 15 w 30"/>
                  <a:gd name="T65" fmla="*/ 0 h 31"/>
                  <a:gd name="T66" fmla="*/ 15 w 30"/>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1">
                    <a:moveTo>
                      <a:pt x="15" y="0"/>
                    </a:moveTo>
                    <a:lnTo>
                      <a:pt x="11" y="1"/>
                    </a:lnTo>
                    <a:lnTo>
                      <a:pt x="9" y="3"/>
                    </a:lnTo>
                    <a:lnTo>
                      <a:pt x="6" y="4"/>
                    </a:lnTo>
                    <a:lnTo>
                      <a:pt x="4" y="6"/>
                    </a:lnTo>
                    <a:lnTo>
                      <a:pt x="2" y="8"/>
                    </a:lnTo>
                    <a:lnTo>
                      <a:pt x="1" y="10"/>
                    </a:lnTo>
                    <a:lnTo>
                      <a:pt x="0" y="13"/>
                    </a:lnTo>
                    <a:lnTo>
                      <a:pt x="0" y="16"/>
                    </a:lnTo>
                    <a:lnTo>
                      <a:pt x="0" y="19"/>
                    </a:lnTo>
                    <a:lnTo>
                      <a:pt x="1" y="22"/>
                    </a:lnTo>
                    <a:lnTo>
                      <a:pt x="2" y="24"/>
                    </a:lnTo>
                    <a:lnTo>
                      <a:pt x="4" y="26"/>
                    </a:lnTo>
                    <a:lnTo>
                      <a:pt x="6" y="28"/>
                    </a:lnTo>
                    <a:lnTo>
                      <a:pt x="9" y="29"/>
                    </a:lnTo>
                    <a:lnTo>
                      <a:pt x="11" y="30"/>
                    </a:lnTo>
                    <a:lnTo>
                      <a:pt x="15" y="31"/>
                    </a:lnTo>
                    <a:lnTo>
                      <a:pt x="18" y="30"/>
                    </a:lnTo>
                    <a:lnTo>
                      <a:pt x="21" y="29"/>
                    </a:lnTo>
                    <a:lnTo>
                      <a:pt x="23" y="28"/>
                    </a:lnTo>
                    <a:lnTo>
                      <a:pt x="25" y="26"/>
                    </a:lnTo>
                    <a:lnTo>
                      <a:pt x="27" y="24"/>
                    </a:lnTo>
                    <a:lnTo>
                      <a:pt x="28" y="22"/>
                    </a:lnTo>
                    <a:lnTo>
                      <a:pt x="30" y="19"/>
                    </a:lnTo>
                    <a:lnTo>
                      <a:pt x="30" y="16"/>
                    </a:lnTo>
                    <a:lnTo>
                      <a:pt x="30" y="13"/>
                    </a:lnTo>
                    <a:lnTo>
                      <a:pt x="28" y="10"/>
                    </a:lnTo>
                    <a:lnTo>
                      <a:pt x="27" y="8"/>
                    </a:lnTo>
                    <a:lnTo>
                      <a:pt x="25" y="6"/>
                    </a:lnTo>
                    <a:lnTo>
                      <a:pt x="23" y="4"/>
                    </a:lnTo>
                    <a:lnTo>
                      <a:pt x="21" y="3"/>
                    </a:lnTo>
                    <a:lnTo>
                      <a:pt x="18"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88">
                <a:extLst>
                  <a:ext uri="{FF2B5EF4-FFF2-40B4-BE49-F238E27FC236}">
                    <a16:creationId xmlns:a16="http://schemas.microsoft.com/office/drawing/2014/main" id="{769708CE-9D15-424F-8BCC-D49746E75F3E}"/>
                  </a:ext>
                </a:extLst>
              </p:cNvPr>
              <p:cNvSpPr>
                <a:spLocks/>
              </p:cNvSpPr>
              <p:nvPr/>
            </p:nvSpPr>
            <p:spPr bwMode="auto">
              <a:xfrm>
                <a:off x="5084763" y="989013"/>
                <a:ext cx="9525" cy="9525"/>
              </a:xfrm>
              <a:custGeom>
                <a:avLst/>
                <a:gdLst>
                  <a:gd name="T0" fmla="*/ 15 w 30"/>
                  <a:gd name="T1" fmla="*/ 0 h 30"/>
                  <a:gd name="T2" fmla="*/ 11 w 30"/>
                  <a:gd name="T3" fmla="*/ 0 h 30"/>
                  <a:gd name="T4" fmla="*/ 9 w 30"/>
                  <a:gd name="T5" fmla="*/ 1 h 30"/>
                  <a:gd name="T6" fmla="*/ 6 w 30"/>
                  <a:gd name="T7" fmla="*/ 2 h 30"/>
                  <a:gd name="T8" fmla="*/ 4 w 30"/>
                  <a:gd name="T9" fmla="*/ 4 h 30"/>
                  <a:gd name="T10" fmla="*/ 2 w 30"/>
                  <a:gd name="T11" fmla="*/ 6 h 30"/>
                  <a:gd name="T12" fmla="*/ 1 w 30"/>
                  <a:gd name="T13" fmla="*/ 8 h 30"/>
                  <a:gd name="T14" fmla="*/ 0 w 30"/>
                  <a:gd name="T15" fmla="*/ 11 h 30"/>
                  <a:gd name="T16" fmla="*/ 0 w 30"/>
                  <a:gd name="T17" fmla="*/ 15 h 30"/>
                  <a:gd name="T18" fmla="*/ 0 w 30"/>
                  <a:gd name="T19" fmla="*/ 18 h 30"/>
                  <a:gd name="T20" fmla="*/ 1 w 30"/>
                  <a:gd name="T21" fmla="*/ 20 h 30"/>
                  <a:gd name="T22" fmla="*/ 2 w 30"/>
                  <a:gd name="T23" fmla="*/ 23 h 30"/>
                  <a:gd name="T24" fmla="*/ 4 w 30"/>
                  <a:gd name="T25" fmla="*/ 25 h 30"/>
                  <a:gd name="T26" fmla="*/ 6 w 30"/>
                  <a:gd name="T27" fmla="*/ 26 h 30"/>
                  <a:gd name="T28" fmla="*/ 9 w 30"/>
                  <a:gd name="T29" fmla="*/ 28 h 30"/>
                  <a:gd name="T30" fmla="*/ 11 w 30"/>
                  <a:gd name="T31" fmla="*/ 28 h 30"/>
                  <a:gd name="T32" fmla="*/ 15 w 30"/>
                  <a:gd name="T33" fmla="*/ 30 h 30"/>
                  <a:gd name="T34" fmla="*/ 18 w 30"/>
                  <a:gd name="T35" fmla="*/ 28 h 30"/>
                  <a:gd name="T36" fmla="*/ 21 w 30"/>
                  <a:gd name="T37" fmla="*/ 28 h 30"/>
                  <a:gd name="T38" fmla="*/ 23 w 30"/>
                  <a:gd name="T39" fmla="*/ 26 h 30"/>
                  <a:gd name="T40" fmla="*/ 25 w 30"/>
                  <a:gd name="T41" fmla="*/ 25 h 30"/>
                  <a:gd name="T42" fmla="*/ 27 w 30"/>
                  <a:gd name="T43" fmla="*/ 23 h 30"/>
                  <a:gd name="T44" fmla="*/ 28 w 30"/>
                  <a:gd name="T45" fmla="*/ 20 h 30"/>
                  <a:gd name="T46" fmla="*/ 30 w 30"/>
                  <a:gd name="T47" fmla="*/ 18 h 30"/>
                  <a:gd name="T48" fmla="*/ 30 w 30"/>
                  <a:gd name="T49" fmla="*/ 15 h 30"/>
                  <a:gd name="T50" fmla="*/ 30 w 30"/>
                  <a:gd name="T51" fmla="*/ 11 h 30"/>
                  <a:gd name="T52" fmla="*/ 28 w 30"/>
                  <a:gd name="T53" fmla="*/ 8 h 30"/>
                  <a:gd name="T54" fmla="*/ 27 w 30"/>
                  <a:gd name="T55" fmla="*/ 6 h 30"/>
                  <a:gd name="T56" fmla="*/ 25 w 30"/>
                  <a:gd name="T57" fmla="*/ 4 h 30"/>
                  <a:gd name="T58" fmla="*/ 23 w 30"/>
                  <a:gd name="T59" fmla="*/ 2 h 30"/>
                  <a:gd name="T60" fmla="*/ 21 w 30"/>
                  <a:gd name="T61" fmla="*/ 1 h 30"/>
                  <a:gd name="T62" fmla="*/ 18 w 30"/>
                  <a:gd name="T63" fmla="*/ 0 h 30"/>
                  <a:gd name="T64" fmla="*/ 15 w 30"/>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0">
                    <a:moveTo>
                      <a:pt x="15" y="0"/>
                    </a:moveTo>
                    <a:lnTo>
                      <a:pt x="11" y="0"/>
                    </a:lnTo>
                    <a:lnTo>
                      <a:pt x="9" y="1"/>
                    </a:lnTo>
                    <a:lnTo>
                      <a:pt x="6" y="2"/>
                    </a:lnTo>
                    <a:lnTo>
                      <a:pt x="4" y="4"/>
                    </a:lnTo>
                    <a:lnTo>
                      <a:pt x="2" y="6"/>
                    </a:lnTo>
                    <a:lnTo>
                      <a:pt x="1" y="8"/>
                    </a:lnTo>
                    <a:lnTo>
                      <a:pt x="0" y="11"/>
                    </a:lnTo>
                    <a:lnTo>
                      <a:pt x="0" y="15"/>
                    </a:lnTo>
                    <a:lnTo>
                      <a:pt x="0" y="18"/>
                    </a:lnTo>
                    <a:lnTo>
                      <a:pt x="1" y="20"/>
                    </a:lnTo>
                    <a:lnTo>
                      <a:pt x="2" y="23"/>
                    </a:lnTo>
                    <a:lnTo>
                      <a:pt x="4" y="25"/>
                    </a:lnTo>
                    <a:lnTo>
                      <a:pt x="6" y="26"/>
                    </a:lnTo>
                    <a:lnTo>
                      <a:pt x="9" y="28"/>
                    </a:lnTo>
                    <a:lnTo>
                      <a:pt x="11" y="28"/>
                    </a:lnTo>
                    <a:lnTo>
                      <a:pt x="15" y="30"/>
                    </a:lnTo>
                    <a:lnTo>
                      <a:pt x="18" y="28"/>
                    </a:lnTo>
                    <a:lnTo>
                      <a:pt x="21" y="28"/>
                    </a:lnTo>
                    <a:lnTo>
                      <a:pt x="23" y="26"/>
                    </a:lnTo>
                    <a:lnTo>
                      <a:pt x="25" y="25"/>
                    </a:lnTo>
                    <a:lnTo>
                      <a:pt x="27" y="23"/>
                    </a:lnTo>
                    <a:lnTo>
                      <a:pt x="28" y="20"/>
                    </a:lnTo>
                    <a:lnTo>
                      <a:pt x="30" y="18"/>
                    </a:lnTo>
                    <a:lnTo>
                      <a:pt x="30" y="15"/>
                    </a:lnTo>
                    <a:lnTo>
                      <a:pt x="30" y="11"/>
                    </a:lnTo>
                    <a:lnTo>
                      <a:pt x="28" y="8"/>
                    </a:lnTo>
                    <a:lnTo>
                      <a:pt x="27" y="6"/>
                    </a:lnTo>
                    <a:lnTo>
                      <a:pt x="25" y="4"/>
                    </a:lnTo>
                    <a:lnTo>
                      <a:pt x="23" y="2"/>
                    </a:lnTo>
                    <a:lnTo>
                      <a:pt x="21" y="1"/>
                    </a:lnTo>
                    <a:lnTo>
                      <a:pt x="18"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89">
                <a:extLst>
                  <a:ext uri="{FF2B5EF4-FFF2-40B4-BE49-F238E27FC236}">
                    <a16:creationId xmlns:a16="http://schemas.microsoft.com/office/drawing/2014/main" id="{4B4330EF-03B8-41D5-A155-D77B33A391C6}"/>
                  </a:ext>
                </a:extLst>
              </p:cNvPr>
              <p:cNvSpPr>
                <a:spLocks/>
              </p:cNvSpPr>
              <p:nvPr/>
            </p:nvSpPr>
            <p:spPr bwMode="auto">
              <a:xfrm>
                <a:off x="5084763" y="1017588"/>
                <a:ext cx="9525" cy="9525"/>
              </a:xfrm>
              <a:custGeom>
                <a:avLst/>
                <a:gdLst>
                  <a:gd name="T0" fmla="*/ 15 w 30"/>
                  <a:gd name="T1" fmla="*/ 0 h 30"/>
                  <a:gd name="T2" fmla="*/ 11 w 30"/>
                  <a:gd name="T3" fmla="*/ 0 h 30"/>
                  <a:gd name="T4" fmla="*/ 9 w 30"/>
                  <a:gd name="T5" fmla="*/ 1 h 30"/>
                  <a:gd name="T6" fmla="*/ 6 w 30"/>
                  <a:gd name="T7" fmla="*/ 2 h 30"/>
                  <a:gd name="T8" fmla="*/ 4 w 30"/>
                  <a:gd name="T9" fmla="*/ 4 h 30"/>
                  <a:gd name="T10" fmla="*/ 2 w 30"/>
                  <a:gd name="T11" fmla="*/ 6 h 30"/>
                  <a:gd name="T12" fmla="*/ 1 w 30"/>
                  <a:gd name="T13" fmla="*/ 8 h 30"/>
                  <a:gd name="T14" fmla="*/ 0 w 30"/>
                  <a:gd name="T15" fmla="*/ 11 h 30"/>
                  <a:gd name="T16" fmla="*/ 0 w 30"/>
                  <a:gd name="T17" fmla="*/ 15 h 30"/>
                  <a:gd name="T18" fmla="*/ 0 w 30"/>
                  <a:gd name="T19" fmla="*/ 18 h 30"/>
                  <a:gd name="T20" fmla="*/ 1 w 30"/>
                  <a:gd name="T21" fmla="*/ 20 h 30"/>
                  <a:gd name="T22" fmla="*/ 2 w 30"/>
                  <a:gd name="T23" fmla="*/ 23 h 30"/>
                  <a:gd name="T24" fmla="*/ 4 w 30"/>
                  <a:gd name="T25" fmla="*/ 25 h 30"/>
                  <a:gd name="T26" fmla="*/ 6 w 30"/>
                  <a:gd name="T27" fmla="*/ 28 h 30"/>
                  <a:gd name="T28" fmla="*/ 9 w 30"/>
                  <a:gd name="T29" fmla="*/ 29 h 30"/>
                  <a:gd name="T30" fmla="*/ 11 w 30"/>
                  <a:gd name="T31" fmla="*/ 30 h 30"/>
                  <a:gd name="T32" fmla="*/ 15 w 30"/>
                  <a:gd name="T33" fmla="*/ 30 h 30"/>
                  <a:gd name="T34" fmla="*/ 18 w 30"/>
                  <a:gd name="T35" fmla="*/ 30 h 30"/>
                  <a:gd name="T36" fmla="*/ 21 w 30"/>
                  <a:gd name="T37" fmla="*/ 29 h 30"/>
                  <a:gd name="T38" fmla="*/ 23 w 30"/>
                  <a:gd name="T39" fmla="*/ 28 h 30"/>
                  <a:gd name="T40" fmla="*/ 25 w 30"/>
                  <a:gd name="T41" fmla="*/ 25 h 30"/>
                  <a:gd name="T42" fmla="*/ 27 w 30"/>
                  <a:gd name="T43" fmla="*/ 23 h 30"/>
                  <a:gd name="T44" fmla="*/ 28 w 30"/>
                  <a:gd name="T45" fmla="*/ 20 h 30"/>
                  <a:gd name="T46" fmla="*/ 30 w 30"/>
                  <a:gd name="T47" fmla="*/ 18 h 30"/>
                  <a:gd name="T48" fmla="*/ 30 w 30"/>
                  <a:gd name="T49" fmla="*/ 15 h 30"/>
                  <a:gd name="T50" fmla="*/ 30 w 30"/>
                  <a:gd name="T51" fmla="*/ 11 h 30"/>
                  <a:gd name="T52" fmla="*/ 28 w 30"/>
                  <a:gd name="T53" fmla="*/ 8 h 30"/>
                  <a:gd name="T54" fmla="*/ 27 w 30"/>
                  <a:gd name="T55" fmla="*/ 6 h 30"/>
                  <a:gd name="T56" fmla="*/ 25 w 30"/>
                  <a:gd name="T57" fmla="*/ 4 h 30"/>
                  <a:gd name="T58" fmla="*/ 23 w 30"/>
                  <a:gd name="T59" fmla="*/ 2 h 30"/>
                  <a:gd name="T60" fmla="*/ 21 w 30"/>
                  <a:gd name="T61" fmla="*/ 1 h 30"/>
                  <a:gd name="T62" fmla="*/ 18 w 30"/>
                  <a:gd name="T63" fmla="*/ 0 h 30"/>
                  <a:gd name="T64" fmla="*/ 15 w 30"/>
                  <a:gd name="T65" fmla="*/ 0 h 30"/>
                  <a:gd name="T66" fmla="*/ 15 w 30"/>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0">
                    <a:moveTo>
                      <a:pt x="15" y="0"/>
                    </a:moveTo>
                    <a:lnTo>
                      <a:pt x="11" y="0"/>
                    </a:lnTo>
                    <a:lnTo>
                      <a:pt x="9" y="1"/>
                    </a:lnTo>
                    <a:lnTo>
                      <a:pt x="6" y="2"/>
                    </a:lnTo>
                    <a:lnTo>
                      <a:pt x="4" y="4"/>
                    </a:lnTo>
                    <a:lnTo>
                      <a:pt x="2" y="6"/>
                    </a:lnTo>
                    <a:lnTo>
                      <a:pt x="1" y="8"/>
                    </a:lnTo>
                    <a:lnTo>
                      <a:pt x="0" y="11"/>
                    </a:lnTo>
                    <a:lnTo>
                      <a:pt x="0" y="15"/>
                    </a:lnTo>
                    <a:lnTo>
                      <a:pt x="0" y="18"/>
                    </a:lnTo>
                    <a:lnTo>
                      <a:pt x="1" y="20"/>
                    </a:lnTo>
                    <a:lnTo>
                      <a:pt x="2" y="23"/>
                    </a:lnTo>
                    <a:lnTo>
                      <a:pt x="4" y="25"/>
                    </a:lnTo>
                    <a:lnTo>
                      <a:pt x="6" y="28"/>
                    </a:lnTo>
                    <a:lnTo>
                      <a:pt x="9" y="29"/>
                    </a:lnTo>
                    <a:lnTo>
                      <a:pt x="11" y="30"/>
                    </a:lnTo>
                    <a:lnTo>
                      <a:pt x="15" y="30"/>
                    </a:lnTo>
                    <a:lnTo>
                      <a:pt x="18" y="30"/>
                    </a:lnTo>
                    <a:lnTo>
                      <a:pt x="21" y="29"/>
                    </a:lnTo>
                    <a:lnTo>
                      <a:pt x="23" y="28"/>
                    </a:lnTo>
                    <a:lnTo>
                      <a:pt x="25" y="25"/>
                    </a:lnTo>
                    <a:lnTo>
                      <a:pt x="27" y="23"/>
                    </a:lnTo>
                    <a:lnTo>
                      <a:pt x="28" y="20"/>
                    </a:lnTo>
                    <a:lnTo>
                      <a:pt x="30" y="18"/>
                    </a:lnTo>
                    <a:lnTo>
                      <a:pt x="30" y="15"/>
                    </a:lnTo>
                    <a:lnTo>
                      <a:pt x="30" y="11"/>
                    </a:lnTo>
                    <a:lnTo>
                      <a:pt x="28" y="8"/>
                    </a:lnTo>
                    <a:lnTo>
                      <a:pt x="27" y="6"/>
                    </a:lnTo>
                    <a:lnTo>
                      <a:pt x="25" y="4"/>
                    </a:lnTo>
                    <a:lnTo>
                      <a:pt x="23" y="2"/>
                    </a:lnTo>
                    <a:lnTo>
                      <a:pt x="21"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0">
                <a:extLst>
                  <a:ext uri="{FF2B5EF4-FFF2-40B4-BE49-F238E27FC236}">
                    <a16:creationId xmlns:a16="http://schemas.microsoft.com/office/drawing/2014/main" id="{DF4A60EF-D1D1-4102-8300-5FA260F8E3CD}"/>
                  </a:ext>
                </a:extLst>
              </p:cNvPr>
              <p:cNvSpPr>
                <a:spLocks/>
              </p:cNvSpPr>
              <p:nvPr/>
            </p:nvSpPr>
            <p:spPr bwMode="auto">
              <a:xfrm>
                <a:off x="5035550" y="873125"/>
                <a:ext cx="68263" cy="19050"/>
              </a:xfrm>
              <a:custGeom>
                <a:avLst/>
                <a:gdLst>
                  <a:gd name="T0" fmla="*/ 204 w 215"/>
                  <a:gd name="T1" fmla="*/ 58 h 58"/>
                  <a:gd name="T2" fmla="*/ 210 w 215"/>
                  <a:gd name="T3" fmla="*/ 55 h 58"/>
                  <a:gd name="T4" fmla="*/ 214 w 215"/>
                  <a:gd name="T5" fmla="*/ 49 h 58"/>
                  <a:gd name="T6" fmla="*/ 215 w 215"/>
                  <a:gd name="T7" fmla="*/ 43 h 58"/>
                  <a:gd name="T8" fmla="*/ 214 w 215"/>
                  <a:gd name="T9" fmla="*/ 38 h 58"/>
                  <a:gd name="T10" fmla="*/ 210 w 215"/>
                  <a:gd name="T11" fmla="*/ 33 h 58"/>
                  <a:gd name="T12" fmla="*/ 197 w 215"/>
                  <a:gd name="T13" fmla="*/ 24 h 58"/>
                  <a:gd name="T14" fmla="*/ 173 w 215"/>
                  <a:gd name="T15" fmla="*/ 12 h 58"/>
                  <a:gd name="T16" fmla="*/ 147 w 215"/>
                  <a:gd name="T17" fmla="*/ 4 h 58"/>
                  <a:gd name="T18" fmla="*/ 120 w 215"/>
                  <a:gd name="T19" fmla="*/ 1 h 58"/>
                  <a:gd name="T20" fmla="*/ 95 w 215"/>
                  <a:gd name="T21" fmla="*/ 1 h 58"/>
                  <a:gd name="T22" fmla="*/ 68 w 215"/>
                  <a:gd name="T23" fmla="*/ 4 h 58"/>
                  <a:gd name="T24" fmla="*/ 42 w 215"/>
                  <a:gd name="T25" fmla="*/ 12 h 58"/>
                  <a:gd name="T26" fmla="*/ 17 w 215"/>
                  <a:gd name="T27" fmla="*/ 24 h 58"/>
                  <a:gd name="T28" fmla="*/ 5 w 215"/>
                  <a:gd name="T29" fmla="*/ 33 h 58"/>
                  <a:gd name="T30" fmla="*/ 1 w 215"/>
                  <a:gd name="T31" fmla="*/ 38 h 58"/>
                  <a:gd name="T32" fmla="*/ 0 w 215"/>
                  <a:gd name="T33" fmla="*/ 43 h 58"/>
                  <a:gd name="T34" fmla="*/ 1 w 215"/>
                  <a:gd name="T35" fmla="*/ 49 h 58"/>
                  <a:gd name="T36" fmla="*/ 5 w 215"/>
                  <a:gd name="T37" fmla="*/ 54 h 58"/>
                  <a:gd name="T38" fmla="*/ 9 w 215"/>
                  <a:gd name="T39" fmla="*/ 57 h 58"/>
                  <a:gd name="T40" fmla="*/ 15 w 215"/>
                  <a:gd name="T41" fmla="*/ 58 h 58"/>
                  <a:gd name="T42" fmla="*/ 21 w 215"/>
                  <a:gd name="T43" fmla="*/ 57 h 58"/>
                  <a:gd name="T44" fmla="*/ 32 w 215"/>
                  <a:gd name="T45" fmla="*/ 49 h 58"/>
                  <a:gd name="T46" fmla="*/ 53 w 215"/>
                  <a:gd name="T47" fmla="*/ 40 h 58"/>
                  <a:gd name="T48" fmla="*/ 74 w 215"/>
                  <a:gd name="T49" fmla="*/ 33 h 58"/>
                  <a:gd name="T50" fmla="*/ 97 w 215"/>
                  <a:gd name="T51" fmla="*/ 30 h 58"/>
                  <a:gd name="T52" fmla="*/ 118 w 215"/>
                  <a:gd name="T53" fmla="*/ 30 h 58"/>
                  <a:gd name="T54" fmla="*/ 141 w 215"/>
                  <a:gd name="T55" fmla="*/ 33 h 58"/>
                  <a:gd name="T56" fmla="*/ 162 w 215"/>
                  <a:gd name="T57" fmla="*/ 40 h 58"/>
                  <a:gd name="T58" fmla="*/ 183 w 215"/>
                  <a:gd name="T59" fmla="*/ 49 h 58"/>
                  <a:gd name="T60" fmla="*/ 195 w 215"/>
                  <a:gd name="T61" fmla="*/ 58 h 58"/>
                  <a:gd name="T62" fmla="*/ 200 w 215"/>
                  <a:gd name="T6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58">
                    <a:moveTo>
                      <a:pt x="200" y="58"/>
                    </a:moveTo>
                    <a:lnTo>
                      <a:pt x="204" y="58"/>
                    </a:lnTo>
                    <a:lnTo>
                      <a:pt x="207" y="57"/>
                    </a:lnTo>
                    <a:lnTo>
                      <a:pt x="210" y="55"/>
                    </a:lnTo>
                    <a:lnTo>
                      <a:pt x="213" y="52"/>
                    </a:lnTo>
                    <a:lnTo>
                      <a:pt x="214" y="49"/>
                    </a:lnTo>
                    <a:lnTo>
                      <a:pt x="215" y="46"/>
                    </a:lnTo>
                    <a:lnTo>
                      <a:pt x="215" y="43"/>
                    </a:lnTo>
                    <a:lnTo>
                      <a:pt x="215" y="41"/>
                    </a:lnTo>
                    <a:lnTo>
                      <a:pt x="214" y="38"/>
                    </a:lnTo>
                    <a:lnTo>
                      <a:pt x="213" y="35"/>
                    </a:lnTo>
                    <a:lnTo>
                      <a:pt x="210" y="33"/>
                    </a:lnTo>
                    <a:lnTo>
                      <a:pt x="208" y="31"/>
                    </a:lnTo>
                    <a:lnTo>
                      <a:pt x="197" y="24"/>
                    </a:lnTo>
                    <a:lnTo>
                      <a:pt x="185" y="17"/>
                    </a:lnTo>
                    <a:lnTo>
                      <a:pt x="173" y="12"/>
                    </a:lnTo>
                    <a:lnTo>
                      <a:pt x="160" y="8"/>
                    </a:lnTo>
                    <a:lnTo>
                      <a:pt x="147" y="4"/>
                    </a:lnTo>
                    <a:lnTo>
                      <a:pt x="134" y="2"/>
                    </a:lnTo>
                    <a:lnTo>
                      <a:pt x="120" y="1"/>
                    </a:lnTo>
                    <a:lnTo>
                      <a:pt x="107" y="0"/>
                    </a:lnTo>
                    <a:lnTo>
                      <a:pt x="95" y="1"/>
                    </a:lnTo>
                    <a:lnTo>
                      <a:pt x="81" y="2"/>
                    </a:lnTo>
                    <a:lnTo>
                      <a:pt x="68" y="4"/>
                    </a:lnTo>
                    <a:lnTo>
                      <a:pt x="55" y="8"/>
                    </a:lnTo>
                    <a:lnTo>
                      <a:pt x="42" y="12"/>
                    </a:lnTo>
                    <a:lnTo>
                      <a:pt x="30" y="17"/>
                    </a:lnTo>
                    <a:lnTo>
                      <a:pt x="17" y="24"/>
                    </a:lnTo>
                    <a:lnTo>
                      <a:pt x="7" y="31"/>
                    </a:lnTo>
                    <a:lnTo>
                      <a:pt x="5" y="33"/>
                    </a:lnTo>
                    <a:lnTo>
                      <a:pt x="2" y="35"/>
                    </a:lnTo>
                    <a:lnTo>
                      <a:pt x="1" y="38"/>
                    </a:lnTo>
                    <a:lnTo>
                      <a:pt x="0" y="41"/>
                    </a:lnTo>
                    <a:lnTo>
                      <a:pt x="0" y="43"/>
                    </a:lnTo>
                    <a:lnTo>
                      <a:pt x="0" y="46"/>
                    </a:lnTo>
                    <a:lnTo>
                      <a:pt x="1" y="49"/>
                    </a:lnTo>
                    <a:lnTo>
                      <a:pt x="2" y="52"/>
                    </a:lnTo>
                    <a:lnTo>
                      <a:pt x="5" y="54"/>
                    </a:lnTo>
                    <a:lnTo>
                      <a:pt x="7" y="56"/>
                    </a:lnTo>
                    <a:lnTo>
                      <a:pt x="9" y="57"/>
                    </a:lnTo>
                    <a:lnTo>
                      <a:pt x="12" y="58"/>
                    </a:lnTo>
                    <a:lnTo>
                      <a:pt x="15" y="58"/>
                    </a:lnTo>
                    <a:lnTo>
                      <a:pt x="17" y="58"/>
                    </a:lnTo>
                    <a:lnTo>
                      <a:pt x="21" y="57"/>
                    </a:lnTo>
                    <a:lnTo>
                      <a:pt x="23" y="56"/>
                    </a:lnTo>
                    <a:lnTo>
                      <a:pt x="32" y="49"/>
                    </a:lnTo>
                    <a:lnTo>
                      <a:pt x="43" y="44"/>
                    </a:lnTo>
                    <a:lnTo>
                      <a:pt x="53" y="40"/>
                    </a:lnTo>
                    <a:lnTo>
                      <a:pt x="64" y="37"/>
                    </a:lnTo>
                    <a:lnTo>
                      <a:pt x="74" y="33"/>
                    </a:lnTo>
                    <a:lnTo>
                      <a:pt x="85" y="32"/>
                    </a:lnTo>
                    <a:lnTo>
                      <a:pt x="97" y="30"/>
                    </a:lnTo>
                    <a:lnTo>
                      <a:pt x="107" y="30"/>
                    </a:lnTo>
                    <a:lnTo>
                      <a:pt x="118" y="30"/>
                    </a:lnTo>
                    <a:lnTo>
                      <a:pt x="130" y="32"/>
                    </a:lnTo>
                    <a:lnTo>
                      <a:pt x="141" y="33"/>
                    </a:lnTo>
                    <a:lnTo>
                      <a:pt x="151" y="37"/>
                    </a:lnTo>
                    <a:lnTo>
                      <a:pt x="162" y="40"/>
                    </a:lnTo>
                    <a:lnTo>
                      <a:pt x="172" y="45"/>
                    </a:lnTo>
                    <a:lnTo>
                      <a:pt x="183" y="49"/>
                    </a:lnTo>
                    <a:lnTo>
                      <a:pt x="192" y="56"/>
                    </a:lnTo>
                    <a:lnTo>
                      <a:pt x="195" y="58"/>
                    </a:lnTo>
                    <a:lnTo>
                      <a:pt x="200" y="58"/>
                    </a:lnTo>
                    <a:lnTo>
                      <a:pt x="20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1">
                <a:extLst>
                  <a:ext uri="{FF2B5EF4-FFF2-40B4-BE49-F238E27FC236}">
                    <a16:creationId xmlns:a16="http://schemas.microsoft.com/office/drawing/2014/main" id="{1F259D39-70CA-4385-AD52-3E13BDD55D3C}"/>
                  </a:ext>
                </a:extLst>
              </p:cNvPr>
              <p:cNvSpPr>
                <a:spLocks/>
              </p:cNvSpPr>
              <p:nvPr/>
            </p:nvSpPr>
            <p:spPr bwMode="auto">
              <a:xfrm>
                <a:off x="5021263" y="844550"/>
                <a:ext cx="96838" cy="23813"/>
              </a:xfrm>
              <a:custGeom>
                <a:avLst/>
                <a:gdLst>
                  <a:gd name="T0" fmla="*/ 7 w 307"/>
                  <a:gd name="T1" fmla="*/ 46 h 74"/>
                  <a:gd name="T2" fmla="*/ 4 w 307"/>
                  <a:gd name="T3" fmla="*/ 48 h 74"/>
                  <a:gd name="T4" fmla="*/ 2 w 307"/>
                  <a:gd name="T5" fmla="*/ 50 h 74"/>
                  <a:gd name="T6" fmla="*/ 1 w 307"/>
                  <a:gd name="T7" fmla="*/ 53 h 74"/>
                  <a:gd name="T8" fmla="*/ 0 w 307"/>
                  <a:gd name="T9" fmla="*/ 56 h 74"/>
                  <a:gd name="T10" fmla="*/ 0 w 307"/>
                  <a:gd name="T11" fmla="*/ 59 h 74"/>
                  <a:gd name="T12" fmla="*/ 0 w 307"/>
                  <a:gd name="T13" fmla="*/ 62 h 74"/>
                  <a:gd name="T14" fmla="*/ 1 w 307"/>
                  <a:gd name="T15" fmla="*/ 64 h 74"/>
                  <a:gd name="T16" fmla="*/ 3 w 307"/>
                  <a:gd name="T17" fmla="*/ 68 h 74"/>
                  <a:gd name="T18" fmla="*/ 5 w 307"/>
                  <a:gd name="T19" fmla="*/ 70 h 74"/>
                  <a:gd name="T20" fmla="*/ 9 w 307"/>
                  <a:gd name="T21" fmla="*/ 72 h 74"/>
                  <a:gd name="T22" fmla="*/ 12 w 307"/>
                  <a:gd name="T23" fmla="*/ 73 h 74"/>
                  <a:gd name="T24" fmla="*/ 15 w 307"/>
                  <a:gd name="T25" fmla="*/ 74 h 74"/>
                  <a:gd name="T26" fmla="*/ 19 w 307"/>
                  <a:gd name="T27" fmla="*/ 73 h 74"/>
                  <a:gd name="T28" fmla="*/ 24 w 307"/>
                  <a:gd name="T29" fmla="*/ 71 h 74"/>
                  <a:gd name="T30" fmla="*/ 39 w 307"/>
                  <a:gd name="T31" fmla="*/ 61 h 74"/>
                  <a:gd name="T32" fmla="*/ 54 w 307"/>
                  <a:gd name="T33" fmla="*/ 53 h 74"/>
                  <a:gd name="T34" fmla="*/ 70 w 307"/>
                  <a:gd name="T35" fmla="*/ 46 h 74"/>
                  <a:gd name="T36" fmla="*/ 86 w 307"/>
                  <a:gd name="T37" fmla="*/ 40 h 74"/>
                  <a:gd name="T38" fmla="*/ 103 w 307"/>
                  <a:gd name="T39" fmla="*/ 35 h 74"/>
                  <a:gd name="T40" fmla="*/ 119 w 307"/>
                  <a:gd name="T41" fmla="*/ 32 h 74"/>
                  <a:gd name="T42" fmla="*/ 136 w 307"/>
                  <a:gd name="T43" fmla="*/ 31 h 74"/>
                  <a:gd name="T44" fmla="*/ 153 w 307"/>
                  <a:gd name="T45" fmla="*/ 30 h 74"/>
                  <a:gd name="T46" fmla="*/ 171 w 307"/>
                  <a:gd name="T47" fmla="*/ 31 h 74"/>
                  <a:gd name="T48" fmla="*/ 188 w 307"/>
                  <a:gd name="T49" fmla="*/ 32 h 74"/>
                  <a:gd name="T50" fmla="*/ 204 w 307"/>
                  <a:gd name="T51" fmla="*/ 35 h 74"/>
                  <a:gd name="T52" fmla="*/ 221 w 307"/>
                  <a:gd name="T53" fmla="*/ 40 h 74"/>
                  <a:gd name="T54" fmla="*/ 237 w 307"/>
                  <a:gd name="T55" fmla="*/ 46 h 74"/>
                  <a:gd name="T56" fmla="*/ 253 w 307"/>
                  <a:gd name="T57" fmla="*/ 53 h 74"/>
                  <a:gd name="T58" fmla="*/ 268 w 307"/>
                  <a:gd name="T59" fmla="*/ 61 h 74"/>
                  <a:gd name="T60" fmla="*/ 283 w 307"/>
                  <a:gd name="T61" fmla="*/ 71 h 74"/>
                  <a:gd name="T62" fmla="*/ 285 w 307"/>
                  <a:gd name="T63" fmla="*/ 72 h 74"/>
                  <a:gd name="T64" fmla="*/ 289 w 307"/>
                  <a:gd name="T65" fmla="*/ 73 h 74"/>
                  <a:gd name="T66" fmla="*/ 292 w 307"/>
                  <a:gd name="T67" fmla="*/ 74 h 74"/>
                  <a:gd name="T68" fmla="*/ 294 w 307"/>
                  <a:gd name="T69" fmla="*/ 73 h 74"/>
                  <a:gd name="T70" fmla="*/ 297 w 307"/>
                  <a:gd name="T71" fmla="*/ 73 h 74"/>
                  <a:gd name="T72" fmla="*/ 299 w 307"/>
                  <a:gd name="T73" fmla="*/ 71 h 74"/>
                  <a:gd name="T74" fmla="*/ 301 w 307"/>
                  <a:gd name="T75" fmla="*/ 70 h 74"/>
                  <a:gd name="T76" fmla="*/ 304 w 307"/>
                  <a:gd name="T77" fmla="*/ 68 h 74"/>
                  <a:gd name="T78" fmla="*/ 306 w 307"/>
                  <a:gd name="T79" fmla="*/ 64 h 74"/>
                  <a:gd name="T80" fmla="*/ 307 w 307"/>
                  <a:gd name="T81" fmla="*/ 62 h 74"/>
                  <a:gd name="T82" fmla="*/ 307 w 307"/>
                  <a:gd name="T83" fmla="*/ 59 h 74"/>
                  <a:gd name="T84" fmla="*/ 307 w 307"/>
                  <a:gd name="T85" fmla="*/ 56 h 74"/>
                  <a:gd name="T86" fmla="*/ 306 w 307"/>
                  <a:gd name="T87" fmla="*/ 54 h 74"/>
                  <a:gd name="T88" fmla="*/ 305 w 307"/>
                  <a:gd name="T89" fmla="*/ 50 h 74"/>
                  <a:gd name="T90" fmla="*/ 303 w 307"/>
                  <a:gd name="T91" fmla="*/ 48 h 74"/>
                  <a:gd name="T92" fmla="*/ 300 w 307"/>
                  <a:gd name="T93" fmla="*/ 46 h 74"/>
                  <a:gd name="T94" fmla="*/ 283 w 307"/>
                  <a:gd name="T95" fmla="*/ 35 h 74"/>
                  <a:gd name="T96" fmla="*/ 266 w 307"/>
                  <a:gd name="T97" fmla="*/ 26 h 74"/>
                  <a:gd name="T98" fmla="*/ 248 w 307"/>
                  <a:gd name="T99" fmla="*/ 18 h 74"/>
                  <a:gd name="T100" fmla="*/ 230 w 307"/>
                  <a:gd name="T101" fmla="*/ 12 h 74"/>
                  <a:gd name="T102" fmla="*/ 211 w 307"/>
                  <a:gd name="T103" fmla="*/ 6 h 74"/>
                  <a:gd name="T104" fmla="*/ 192 w 307"/>
                  <a:gd name="T105" fmla="*/ 3 h 74"/>
                  <a:gd name="T106" fmla="*/ 173 w 307"/>
                  <a:gd name="T107" fmla="*/ 0 h 74"/>
                  <a:gd name="T108" fmla="*/ 153 w 307"/>
                  <a:gd name="T109" fmla="*/ 0 h 74"/>
                  <a:gd name="T110" fmla="*/ 134 w 307"/>
                  <a:gd name="T111" fmla="*/ 1 h 74"/>
                  <a:gd name="T112" fmla="*/ 115 w 307"/>
                  <a:gd name="T113" fmla="*/ 3 h 74"/>
                  <a:gd name="T114" fmla="*/ 96 w 307"/>
                  <a:gd name="T115" fmla="*/ 6 h 74"/>
                  <a:gd name="T116" fmla="*/ 77 w 307"/>
                  <a:gd name="T117" fmla="*/ 12 h 74"/>
                  <a:gd name="T118" fmla="*/ 59 w 307"/>
                  <a:gd name="T119" fmla="*/ 18 h 74"/>
                  <a:gd name="T120" fmla="*/ 41 w 307"/>
                  <a:gd name="T121" fmla="*/ 26 h 74"/>
                  <a:gd name="T122" fmla="*/ 24 w 307"/>
                  <a:gd name="T123" fmla="*/ 35 h 74"/>
                  <a:gd name="T124" fmla="*/ 7 w 307"/>
                  <a:gd name="T125"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74">
                    <a:moveTo>
                      <a:pt x="7" y="46"/>
                    </a:moveTo>
                    <a:lnTo>
                      <a:pt x="4" y="48"/>
                    </a:lnTo>
                    <a:lnTo>
                      <a:pt x="2" y="50"/>
                    </a:lnTo>
                    <a:lnTo>
                      <a:pt x="1" y="53"/>
                    </a:lnTo>
                    <a:lnTo>
                      <a:pt x="0" y="56"/>
                    </a:lnTo>
                    <a:lnTo>
                      <a:pt x="0" y="59"/>
                    </a:lnTo>
                    <a:lnTo>
                      <a:pt x="0" y="62"/>
                    </a:lnTo>
                    <a:lnTo>
                      <a:pt x="1" y="64"/>
                    </a:lnTo>
                    <a:lnTo>
                      <a:pt x="3" y="68"/>
                    </a:lnTo>
                    <a:lnTo>
                      <a:pt x="5" y="70"/>
                    </a:lnTo>
                    <a:lnTo>
                      <a:pt x="9" y="72"/>
                    </a:lnTo>
                    <a:lnTo>
                      <a:pt x="12" y="73"/>
                    </a:lnTo>
                    <a:lnTo>
                      <a:pt x="15" y="74"/>
                    </a:lnTo>
                    <a:lnTo>
                      <a:pt x="19" y="73"/>
                    </a:lnTo>
                    <a:lnTo>
                      <a:pt x="24" y="71"/>
                    </a:lnTo>
                    <a:lnTo>
                      <a:pt x="39" y="61"/>
                    </a:lnTo>
                    <a:lnTo>
                      <a:pt x="54" y="53"/>
                    </a:lnTo>
                    <a:lnTo>
                      <a:pt x="70" y="46"/>
                    </a:lnTo>
                    <a:lnTo>
                      <a:pt x="86" y="40"/>
                    </a:lnTo>
                    <a:lnTo>
                      <a:pt x="103" y="35"/>
                    </a:lnTo>
                    <a:lnTo>
                      <a:pt x="119" y="32"/>
                    </a:lnTo>
                    <a:lnTo>
                      <a:pt x="136" y="31"/>
                    </a:lnTo>
                    <a:lnTo>
                      <a:pt x="153" y="30"/>
                    </a:lnTo>
                    <a:lnTo>
                      <a:pt x="171" y="31"/>
                    </a:lnTo>
                    <a:lnTo>
                      <a:pt x="188" y="32"/>
                    </a:lnTo>
                    <a:lnTo>
                      <a:pt x="204" y="35"/>
                    </a:lnTo>
                    <a:lnTo>
                      <a:pt x="221" y="40"/>
                    </a:lnTo>
                    <a:lnTo>
                      <a:pt x="237" y="46"/>
                    </a:lnTo>
                    <a:lnTo>
                      <a:pt x="253" y="53"/>
                    </a:lnTo>
                    <a:lnTo>
                      <a:pt x="268" y="61"/>
                    </a:lnTo>
                    <a:lnTo>
                      <a:pt x="283" y="71"/>
                    </a:lnTo>
                    <a:lnTo>
                      <a:pt x="285" y="72"/>
                    </a:lnTo>
                    <a:lnTo>
                      <a:pt x="289" y="73"/>
                    </a:lnTo>
                    <a:lnTo>
                      <a:pt x="292" y="74"/>
                    </a:lnTo>
                    <a:lnTo>
                      <a:pt x="294" y="73"/>
                    </a:lnTo>
                    <a:lnTo>
                      <a:pt x="297" y="73"/>
                    </a:lnTo>
                    <a:lnTo>
                      <a:pt x="299" y="71"/>
                    </a:lnTo>
                    <a:lnTo>
                      <a:pt x="301" y="70"/>
                    </a:lnTo>
                    <a:lnTo>
                      <a:pt x="304" y="68"/>
                    </a:lnTo>
                    <a:lnTo>
                      <a:pt x="306" y="64"/>
                    </a:lnTo>
                    <a:lnTo>
                      <a:pt x="307" y="62"/>
                    </a:lnTo>
                    <a:lnTo>
                      <a:pt x="307" y="59"/>
                    </a:lnTo>
                    <a:lnTo>
                      <a:pt x="307" y="56"/>
                    </a:lnTo>
                    <a:lnTo>
                      <a:pt x="306" y="54"/>
                    </a:lnTo>
                    <a:lnTo>
                      <a:pt x="305" y="50"/>
                    </a:lnTo>
                    <a:lnTo>
                      <a:pt x="303" y="48"/>
                    </a:lnTo>
                    <a:lnTo>
                      <a:pt x="300" y="46"/>
                    </a:lnTo>
                    <a:lnTo>
                      <a:pt x="283" y="35"/>
                    </a:lnTo>
                    <a:lnTo>
                      <a:pt x="266" y="26"/>
                    </a:lnTo>
                    <a:lnTo>
                      <a:pt x="248" y="18"/>
                    </a:lnTo>
                    <a:lnTo>
                      <a:pt x="230" y="12"/>
                    </a:lnTo>
                    <a:lnTo>
                      <a:pt x="211" y="6"/>
                    </a:lnTo>
                    <a:lnTo>
                      <a:pt x="192" y="3"/>
                    </a:lnTo>
                    <a:lnTo>
                      <a:pt x="173" y="0"/>
                    </a:lnTo>
                    <a:lnTo>
                      <a:pt x="153" y="0"/>
                    </a:lnTo>
                    <a:lnTo>
                      <a:pt x="134" y="1"/>
                    </a:lnTo>
                    <a:lnTo>
                      <a:pt x="115" y="3"/>
                    </a:lnTo>
                    <a:lnTo>
                      <a:pt x="96" y="6"/>
                    </a:lnTo>
                    <a:lnTo>
                      <a:pt x="77" y="12"/>
                    </a:lnTo>
                    <a:lnTo>
                      <a:pt x="59" y="18"/>
                    </a:lnTo>
                    <a:lnTo>
                      <a:pt x="41" y="26"/>
                    </a:lnTo>
                    <a:lnTo>
                      <a:pt x="24" y="35"/>
                    </a:lnTo>
                    <a:lnTo>
                      <a:pt x="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2">
                <a:extLst>
                  <a:ext uri="{FF2B5EF4-FFF2-40B4-BE49-F238E27FC236}">
                    <a16:creationId xmlns:a16="http://schemas.microsoft.com/office/drawing/2014/main" id="{D623EF97-1FC5-4F39-B33A-251A6629DDF4}"/>
                  </a:ext>
                </a:extLst>
              </p:cNvPr>
              <p:cNvSpPr>
                <a:spLocks/>
              </p:cNvSpPr>
              <p:nvPr/>
            </p:nvSpPr>
            <p:spPr bwMode="auto">
              <a:xfrm>
                <a:off x="5049838" y="901700"/>
                <a:ext cx="39688" cy="14288"/>
              </a:xfrm>
              <a:custGeom>
                <a:avLst/>
                <a:gdLst>
                  <a:gd name="T0" fmla="*/ 8 w 125"/>
                  <a:gd name="T1" fmla="*/ 15 h 44"/>
                  <a:gd name="T2" fmla="*/ 6 w 125"/>
                  <a:gd name="T3" fmla="*/ 17 h 44"/>
                  <a:gd name="T4" fmla="*/ 4 w 125"/>
                  <a:gd name="T5" fmla="*/ 19 h 44"/>
                  <a:gd name="T6" fmla="*/ 2 w 125"/>
                  <a:gd name="T7" fmla="*/ 23 h 44"/>
                  <a:gd name="T8" fmla="*/ 1 w 125"/>
                  <a:gd name="T9" fmla="*/ 25 h 44"/>
                  <a:gd name="T10" fmla="*/ 0 w 125"/>
                  <a:gd name="T11" fmla="*/ 28 h 44"/>
                  <a:gd name="T12" fmla="*/ 0 w 125"/>
                  <a:gd name="T13" fmla="*/ 31 h 44"/>
                  <a:gd name="T14" fmla="*/ 1 w 125"/>
                  <a:gd name="T15" fmla="*/ 33 h 44"/>
                  <a:gd name="T16" fmla="*/ 2 w 125"/>
                  <a:gd name="T17" fmla="*/ 37 h 44"/>
                  <a:gd name="T18" fmla="*/ 6 w 125"/>
                  <a:gd name="T19" fmla="*/ 40 h 44"/>
                  <a:gd name="T20" fmla="*/ 9 w 125"/>
                  <a:gd name="T21" fmla="*/ 42 h 44"/>
                  <a:gd name="T22" fmla="*/ 12 w 125"/>
                  <a:gd name="T23" fmla="*/ 43 h 44"/>
                  <a:gd name="T24" fmla="*/ 15 w 125"/>
                  <a:gd name="T25" fmla="*/ 44 h 44"/>
                  <a:gd name="T26" fmla="*/ 20 w 125"/>
                  <a:gd name="T27" fmla="*/ 43 h 44"/>
                  <a:gd name="T28" fmla="*/ 24 w 125"/>
                  <a:gd name="T29" fmla="*/ 42 h 44"/>
                  <a:gd name="T30" fmla="*/ 32 w 125"/>
                  <a:gd name="T31" fmla="*/ 37 h 44"/>
                  <a:gd name="T32" fmla="*/ 42 w 125"/>
                  <a:gd name="T33" fmla="*/ 33 h 44"/>
                  <a:gd name="T34" fmla="*/ 53 w 125"/>
                  <a:gd name="T35" fmla="*/ 31 h 44"/>
                  <a:gd name="T36" fmla="*/ 62 w 125"/>
                  <a:gd name="T37" fmla="*/ 30 h 44"/>
                  <a:gd name="T38" fmla="*/ 72 w 125"/>
                  <a:gd name="T39" fmla="*/ 31 h 44"/>
                  <a:gd name="T40" fmla="*/ 83 w 125"/>
                  <a:gd name="T41" fmla="*/ 33 h 44"/>
                  <a:gd name="T42" fmla="*/ 93 w 125"/>
                  <a:gd name="T43" fmla="*/ 37 h 44"/>
                  <a:gd name="T44" fmla="*/ 101 w 125"/>
                  <a:gd name="T45" fmla="*/ 42 h 44"/>
                  <a:gd name="T46" fmla="*/ 104 w 125"/>
                  <a:gd name="T47" fmla="*/ 43 h 44"/>
                  <a:gd name="T48" fmla="*/ 108 w 125"/>
                  <a:gd name="T49" fmla="*/ 43 h 44"/>
                  <a:gd name="T50" fmla="*/ 110 w 125"/>
                  <a:gd name="T51" fmla="*/ 44 h 44"/>
                  <a:gd name="T52" fmla="*/ 113 w 125"/>
                  <a:gd name="T53" fmla="*/ 43 h 44"/>
                  <a:gd name="T54" fmla="*/ 116 w 125"/>
                  <a:gd name="T55" fmla="*/ 42 h 44"/>
                  <a:gd name="T56" fmla="*/ 118 w 125"/>
                  <a:gd name="T57" fmla="*/ 41 h 44"/>
                  <a:gd name="T58" fmla="*/ 120 w 125"/>
                  <a:gd name="T59" fmla="*/ 39 h 44"/>
                  <a:gd name="T60" fmla="*/ 123 w 125"/>
                  <a:gd name="T61" fmla="*/ 37 h 44"/>
                  <a:gd name="T62" fmla="*/ 124 w 125"/>
                  <a:gd name="T63" fmla="*/ 33 h 44"/>
                  <a:gd name="T64" fmla="*/ 125 w 125"/>
                  <a:gd name="T65" fmla="*/ 31 h 44"/>
                  <a:gd name="T66" fmla="*/ 125 w 125"/>
                  <a:gd name="T67" fmla="*/ 28 h 44"/>
                  <a:gd name="T68" fmla="*/ 124 w 125"/>
                  <a:gd name="T69" fmla="*/ 25 h 44"/>
                  <a:gd name="T70" fmla="*/ 123 w 125"/>
                  <a:gd name="T71" fmla="*/ 23 h 44"/>
                  <a:gd name="T72" fmla="*/ 121 w 125"/>
                  <a:gd name="T73" fmla="*/ 19 h 44"/>
                  <a:gd name="T74" fmla="*/ 119 w 125"/>
                  <a:gd name="T75" fmla="*/ 17 h 44"/>
                  <a:gd name="T76" fmla="*/ 117 w 125"/>
                  <a:gd name="T77" fmla="*/ 16 h 44"/>
                  <a:gd name="T78" fmla="*/ 104 w 125"/>
                  <a:gd name="T79" fmla="*/ 9 h 44"/>
                  <a:gd name="T80" fmla="*/ 90 w 125"/>
                  <a:gd name="T81" fmla="*/ 4 h 44"/>
                  <a:gd name="T82" fmla="*/ 76 w 125"/>
                  <a:gd name="T83" fmla="*/ 1 h 44"/>
                  <a:gd name="T84" fmla="*/ 62 w 125"/>
                  <a:gd name="T85" fmla="*/ 0 h 44"/>
                  <a:gd name="T86" fmla="*/ 49 w 125"/>
                  <a:gd name="T87" fmla="*/ 1 h 44"/>
                  <a:gd name="T88" fmla="*/ 35 w 125"/>
                  <a:gd name="T89" fmla="*/ 4 h 44"/>
                  <a:gd name="T90" fmla="*/ 21 w 125"/>
                  <a:gd name="T91" fmla="*/ 9 h 44"/>
                  <a:gd name="T92" fmla="*/ 8 w 125"/>
                  <a:gd name="T93" fmla="*/ 16 h 44"/>
                  <a:gd name="T94" fmla="*/ 8 w 125"/>
                  <a:gd name="T9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44">
                    <a:moveTo>
                      <a:pt x="8" y="15"/>
                    </a:moveTo>
                    <a:lnTo>
                      <a:pt x="6" y="17"/>
                    </a:lnTo>
                    <a:lnTo>
                      <a:pt x="4" y="19"/>
                    </a:lnTo>
                    <a:lnTo>
                      <a:pt x="2" y="23"/>
                    </a:lnTo>
                    <a:lnTo>
                      <a:pt x="1" y="25"/>
                    </a:lnTo>
                    <a:lnTo>
                      <a:pt x="0" y="28"/>
                    </a:lnTo>
                    <a:lnTo>
                      <a:pt x="0" y="31"/>
                    </a:lnTo>
                    <a:lnTo>
                      <a:pt x="1" y="33"/>
                    </a:lnTo>
                    <a:lnTo>
                      <a:pt x="2" y="37"/>
                    </a:lnTo>
                    <a:lnTo>
                      <a:pt x="6" y="40"/>
                    </a:lnTo>
                    <a:lnTo>
                      <a:pt x="9" y="42"/>
                    </a:lnTo>
                    <a:lnTo>
                      <a:pt x="12" y="43"/>
                    </a:lnTo>
                    <a:lnTo>
                      <a:pt x="15" y="44"/>
                    </a:lnTo>
                    <a:lnTo>
                      <a:pt x="20" y="43"/>
                    </a:lnTo>
                    <a:lnTo>
                      <a:pt x="24" y="42"/>
                    </a:lnTo>
                    <a:lnTo>
                      <a:pt x="32" y="37"/>
                    </a:lnTo>
                    <a:lnTo>
                      <a:pt x="42" y="33"/>
                    </a:lnTo>
                    <a:lnTo>
                      <a:pt x="53" y="31"/>
                    </a:lnTo>
                    <a:lnTo>
                      <a:pt x="62" y="30"/>
                    </a:lnTo>
                    <a:lnTo>
                      <a:pt x="72" y="31"/>
                    </a:lnTo>
                    <a:lnTo>
                      <a:pt x="83" y="33"/>
                    </a:lnTo>
                    <a:lnTo>
                      <a:pt x="93" y="37"/>
                    </a:lnTo>
                    <a:lnTo>
                      <a:pt x="101" y="42"/>
                    </a:lnTo>
                    <a:lnTo>
                      <a:pt x="104" y="43"/>
                    </a:lnTo>
                    <a:lnTo>
                      <a:pt x="108" y="43"/>
                    </a:lnTo>
                    <a:lnTo>
                      <a:pt x="110" y="44"/>
                    </a:lnTo>
                    <a:lnTo>
                      <a:pt x="113" y="43"/>
                    </a:lnTo>
                    <a:lnTo>
                      <a:pt x="116" y="42"/>
                    </a:lnTo>
                    <a:lnTo>
                      <a:pt x="118" y="41"/>
                    </a:lnTo>
                    <a:lnTo>
                      <a:pt x="120" y="39"/>
                    </a:lnTo>
                    <a:lnTo>
                      <a:pt x="123" y="37"/>
                    </a:lnTo>
                    <a:lnTo>
                      <a:pt x="124" y="33"/>
                    </a:lnTo>
                    <a:lnTo>
                      <a:pt x="125" y="31"/>
                    </a:lnTo>
                    <a:lnTo>
                      <a:pt x="125" y="28"/>
                    </a:lnTo>
                    <a:lnTo>
                      <a:pt x="124" y="25"/>
                    </a:lnTo>
                    <a:lnTo>
                      <a:pt x="123" y="23"/>
                    </a:lnTo>
                    <a:lnTo>
                      <a:pt x="121" y="19"/>
                    </a:lnTo>
                    <a:lnTo>
                      <a:pt x="119" y="17"/>
                    </a:lnTo>
                    <a:lnTo>
                      <a:pt x="117" y="16"/>
                    </a:lnTo>
                    <a:lnTo>
                      <a:pt x="104" y="9"/>
                    </a:lnTo>
                    <a:lnTo>
                      <a:pt x="90" y="4"/>
                    </a:lnTo>
                    <a:lnTo>
                      <a:pt x="76" y="1"/>
                    </a:lnTo>
                    <a:lnTo>
                      <a:pt x="62" y="0"/>
                    </a:lnTo>
                    <a:lnTo>
                      <a:pt x="49" y="1"/>
                    </a:lnTo>
                    <a:lnTo>
                      <a:pt x="35" y="4"/>
                    </a:lnTo>
                    <a:lnTo>
                      <a:pt x="21" y="9"/>
                    </a:lnTo>
                    <a:lnTo>
                      <a:pt x="8" y="16"/>
                    </a:lnTo>
                    <a:lnTo>
                      <a:pt x="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0" name="Group 249">
              <a:extLst>
                <a:ext uri="{FF2B5EF4-FFF2-40B4-BE49-F238E27FC236}">
                  <a16:creationId xmlns:a16="http://schemas.microsoft.com/office/drawing/2014/main" id="{66EB7E37-D747-47A0-BA83-208EA470E7C6}"/>
                </a:ext>
              </a:extLst>
            </p:cNvPr>
            <p:cNvGrpSpPr/>
            <p:nvPr/>
          </p:nvGrpSpPr>
          <p:grpSpPr>
            <a:xfrm>
              <a:off x="1254920" y="3532981"/>
              <a:ext cx="220663" cy="287338"/>
              <a:chOff x="925513" y="1360488"/>
              <a:chExt cx="220663" cy="287338"/>
            </a:xfrm>
            <a:solidFill>
              <a:schemeClr val="bg1"/>
            </a:solidFill>
          </p:grpSpPr>
          <p:sp>
            <p:nvSpPr>
              <p:cNvPr id="251" name="Freeform 160">
                <a:extLst>
                  <a:ext uri="{FF2B5EF4-FFF2-40B4-BE49-F238E27FC236}">
                    <a16:creationId xmlns:a16="http://schemas.microsoft.com/office/drawing/2014/main" id="{B79309BF-18E8-4647-A9C1-67618DA056D6}"/>
                  </a:ext>
                </a:extLst>
              </p:cNvPr>
              <p:cNvSpPr>
                <a:spLocks noEditPoints="1"/>
              </p:cNvSpPr>
              <p:nvPr/>
            </p:nvSpPr>
            <p:spPr bwMode="auto">
              <a:xfrm>
                <a:off x="925513" y="1360488"/>
                <a:ext cx="220663" cy="287338"/>
              </a:xfrm>
              <a:custGeom>
                <a:avLst/>
                <a:gdLst>
                  <a:gd name="T0" fmla="*/ 661 w 692"/>
                  <a:gd name="T1" fmla="*/ 825 h 903"/>
                  <a:gd name="T2" fmla="*/ 655 w 692"/>
                  <a:gd name="T3" fmla="*/ 842 h 903"/>
                  <a:gd name="T4" fmla="*/ 645 w 692"/>
                  <a:gd name="T5" fmla="*/ 856 h 903"/>
                  <a:gd name="T6" fmla="*/ 631 w 692"/>
                  <a:gd name="T7" fmla="*/ 867 h 903"/>
                  <a:gd name="T8" fmla="*/ 614 w 692"/>
                  <a:gd name="T9" fmla="*/ 872 h 903"/>
                  <a:gd name="T10" fmla="*/ 90 w 692"/>
                  <a:gd name="T11" fmla="*/ 873 h 903"/>
                  <a:gd name="T12" fmla="*/ 72 w 692"/>
                  <a:gd name="T13" fmla="*/ 871 h 903"/>
                  <a:gd name="T14" fmla="*/ 56 w 692"/>
                  <a:gd name="T15" fmla="*/ 863 h 903"/>
                  <a:gd name="T16" fmla="*/ 43 w 692"/>
                  <a:gd name="T17" fmla="*/ 852 h 903"/>
                  <a:gd name="T18" fmla="*/ 35 w 692"/>
                  <a:gd name="T19" fmla="*/ 837 h 903"/>
                  <a:gd name="T20" fmla="*/ 30 w 692"/>
                  <a:gd name="T21" fmla="*/ 819 h 903"/>
                  <a:gd name="T22" fmla="*/ 30 w 692"/>
                  <a:gd name="T23" fmla="*/ 85 h 903"/>
                  <a:gd name="T24" fmla="*/ 35 w 692"/>
                  <a:gd name="T25" fmla="*/ 68 h 903"/>
                  <a:gd name="T26" fmla="*/ 43 w 692"/>
                  <a:gd name="T27" fmla="*/ 52 h 903"/>
                  <a:gd name="T28" fmla="*/ 56 w 692"/>
                  <a:gd name="T29" fmla="*/ 41 h 903"/>
                  <a:gd name="T30" fmla="*/ 72 w 692"/>
                  <a:gd name="T31" fmla="*/ 33 h 903"/>
                  <a:gd name="T32" fmla="*/ 90 w 692"/>
                  <a:gd name="T33" fmla="*/ 30 h 903"/>
                  <a:gd name="T34" fmla="*/ 614 w 692"/>
                  <a:gd name="T35" fmla="*/ 32 h 903"/>
                  <a:gd name="T36" fmla="*/ 631 w 692"/>
                  <a:gd name="T37" fmla="*/ 37 h 903"/>
                  <a:gd name="T38" fmla="*/ 645 w 692"/>
                  <a:gd name="T39" fmla="*/ 48 h 903"/>
                  <a:gd name="T40" fmla="*/ 655 w 692"/>
                  <a:gd name="T41" fmla="*/ 62 h 903"/>
                  <a:gd name="T42" fmla="*/ 661 w 692"/>
                  <a:gd name="T43" fmla="*/ 78 h 903"/>
                  <a:gd name="T44" fmla="*/ 662 w 692"/>
                  <a:gd name="T45" fmla="*/ 813 h 903"/>
                  <a:gd name="T46" fmla="*/ 81 w 692"/>
                  <a:gd name="T47" fmla="*/ 1 h 903"/>
                  <a:gd name="T48" fmla="*/ 55 w 692"/>
                  <a:gd name="T49" fmla="*/ 7 h 903"/>
                  <a:gd name="T50" fmla="*/ 32 w 692"/>
                  <a:gd name="T51" fmla="*/ 21 h 903"/>
                  <a:gd name="T52" fmla="*/ 15 w 692"/>
                  <a:gd name="T53" fmla="*/ 40 h 903"/>
                  <a:gd name="T54" fmla="*/ 4 w 692"/>
                  <a:gd name="T55" fmla="*/ 64 h 903"/>
                  <a:gd name="T56" fmla="*/ 0 w 692"/>
                  <a:gd name="T57" fmla="*/ 91 h 903"/>
                  <a:gd name="T58" fmla="*/ 1 w 692"/>
                  <a:gd name="T59" fmla="*/ 831 h 903"/>
                  <a:gd name="T60" fmla="*/ 11 w 692"/>
                  <a:gd name="T61" fmla="*/ 856 h 903"/>
                  <a:gd name="T62" fmla="*/ 26 w 692"/>
                  <a:gd name="T63" fmla="*/ 877 h 903"/>
                  <a:gd name="T64" fmla="*/ 48 w 692"/>
                  <a:gd name="T65" fmla="*/ 892 h 903"/>
                  <a:gd name="T66" fmla="*/ 72 w 692"/>
                  <a:gd name="T67" fmla="*/ 902 h 903"/>
                  <a:gd name="T68" fmla="*/ 602 w 692"/>
                  <a:gd name="T69" fmla="*/ 903 h 903"/>
                  <a:gd name="T70" fmla="*/ 629 w 692"/>
                  <a:gd name="T71" fmla="*/ 900 h 903"/>
                  <a:gd name="T72" fmla="*/ 652 w 692"/>
                  <a:gd name="T73" fmla="*/ 888 h 903"/>
                  <a:gd name="T74" fmla="*/ 672 w 692"/>
                  <a:gd name="T75" fmla="*/ 871 h 903"/>
                  <a:gd name="T76" fmla="*/ 686 w 692"/>
                  <a:gd name="T77" fmla="*/ 848 h 903"/>
                  <a:gd name="T78" fmla="*/ 692 w 692"/>
                  <a:gd name="T79" fmla="*/ 823 h 903"/>
                  <a:gd name="T80" fmla="*/ 692 w 692"/>
                  <a:gd name="T81" fmla="*/ 81 h 903"/>
                  <a:gd name="T82" fmla="*/ 686 w 692"/>
                  <a:gd name="T83" fmla="*/ 56 h 903"/>
                  <a:gd name="T84" fmla="*/ 672 w 692"/>
                  <a:gd name="T85" fmla="*/ 33 h 903"/>
                  <a:gd name="T86" fmla="*/ 652 w 692"/>
                  <a:gd name="T87" fmla="*/ 16 h 903"/>
                  <a:gd name="T88" fmla="*/ 629 w 692"/>
                  <a:gd name="T89" fmla="*/ 4 h 903"/>
                  <a:gd name="T90" fmla="*/ 602 w 692"/>
                  <a:gd name="T91"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2" h="903">
                    <a:moveTo>
                      <a:pt x="662" y="813"/>
                    </a:moveTo>
                    <a:lnTo>
                      <a:pt x="662" y="819"/>
                    </a:lnTo>
                    <a:lnTo>
                      <a:pt x="661" y="825"/>
                    </a:lnTo>
                    <a:lnTo>
                      <a:pt x="660" y="831"/>
                    </a:lnTo>
                    <a:lnTo>
                      <a:pt x="658" y="837"/>
                    </a:lnTo>
                    <a:lnTo>
                      <a:pt x="655" y="842"/>
                    </a:lnTo>
                    <a:lnTo>
                      <a:pt x="652" y="847"/>
                    </a:lnTo>
                    <a:lnTo>
                      <a:pt x="648" y="852"/>
                    </a:lnTo>
                    <a:lnTo>
                      <a:pt x="645" y="856"/>
                    </a:lnTo>
                    <a:lnTo>
                      <a:pt x="641" y="859"/>
                    </a:lnTo>
                    <a:lnTo>
                      <a:pt x="635" y="863"/>
                    </a:lnTo>
                    <a:lnTo>
                      <a:pt x="631" y="867"/>
                    </a:lnTo>
                    <a:lnTo>
                      <a:pt x="626" y="869"/>
                    </a:lnTo>
                    <a:lnTo>
                      <a:pt x="620" y="871"/>
                    </a:lnTo>
                    <a:lnTo>
                      <a:pt x="614" y="872"/>
                    </a:lnTo>
                    <a:lnTo>
                      <a:pt x="608" y="873"/>
                    </a:lnTo>
                    <a:lnTo>
                      <a:pt x="602" y="873"/>
                    </a:lnTo>
                    <a:lnTo>
                      <a:pt x="90" y="873"/>
                    </a:lnTo>
                    <a:lnTo>
                      <a:pt x="84" y="873"/>
                    </a:lnTo>
                    <a:lnTo>
                      <a:pt x="78" y="872"/>
                    </a:lnTo>
                    <a:lnTo>
                      <a:pt x="72" y="871"/>
                    </a:lnTo>
                    <a:lnTo>
                      <a:pt x="67" y="869"/>
                    </a:lnTo>
                    <a:lnTo>
                      <a:pt x="61" y="867"/>
                    </a:lnTo>
                    <a:lnTo>
                      <a:pt x="56" y="863"/>
                    </a:lnTo>
                    <a:lnTo>
                      <a:pt x="52" y="859"/>
                    </a:lnTo>
                    <a:lnTo>
                      <a:pt x="48" y="856"/>
                    </a:lnTo>
                    <a:lnTo>
                      <a:pt x="43" y="852"/>
                    </a:lnTo>
                    <a:lnTo>
                      <a:pt x="40" y="847"/>
                    </a:lnTo>
                    <a:lnTo>
                      <a:pt x="37" y="842"/>
                    </a:lnTo>
                    <a:lnTo>
                      <a:pt x="35" y="837"/>
                    </a:lnTo>
                    <a:lnTo>
                      <a:pt x="32" y="831"/>
                    </a:lnTo>
                    <a:lnTo>
                      <a:pt x="31" y="826"/>
                    </a:lnTo>
                    <a:lnTo>
                      <a:pt x="30" y="819"/>
                    </a:lnTo>
                    <a:lnTo>
                      <a:pt x="30" y="813"/>
                    </a:lnTo>
                    <a:lnTo>
                      <a:pt x="30" y="91"/>
                    </a:lnTo>
                    <a:lnTo>
                      <a:pt x="30" y="85"/>
                    </a:lnTo>
                    <a:lnTo>
                      <a:pt x="31" y="78"/>
                    </a:lnTo>
                    <a:lnTo>
                      <a:pt x="32" y="73"/>
                    </a:lnTo>
                    <a:lnTo>
                      <a:pt x="35" y="68"/>
                    </a:lnTo>
                    <a:lnTo>
                      <a:pt x="37" y="62"/>
                    </a:lnTo>
                    <a:lnTo>
                      <a:pt x="40" y="57"/>
                    </a:lnTo>
                    <a:lnTo>
                      <a:pt x="43" y="52"/>
                    </a:lnTo>
                    <a:lnTo>
                      <a:pt x="48" y="48"/>
                    </a:lnTo>
                    <a:lnTo>
                      <a:pt x="52" y="44"/>
                    </a:lnTo>
                    <a:lnTo>
                      <a:pt x="56" y="41"/>
                    </a:lnTo>
                    <a:lnTo>
                      <a:pt x="61" y="37"/>
                    </a:lnTo>
                    <a:lnTo>
                      <a:pt x="67" y="35"/>
                    </a:lnTo>
                    <a:lnTo>
                      <a:pt x="72" y="33"/>
                    </a:lnTo>
                    <a:lnTo>
                      <a:pt x="78" y="32"/>
                    </a:lnTo>
                    <a:lnTo>
                      <a:pt x="84" y="31"/>
                    </a:lnTo>
                    <a:lnTo>
                      <a:pt x="90" y="30"/>
                    </a:lnTo>
                    <a:lnTo>
                      <a:pt x="602" y="30"/>
                    </a:lnTo>
                    <a:lnTo>
                      <a:pt x="608" y="31"/>
                    </a:lnTo>
                    <a:lnTo>
                      <a:pt x="614" y="32"/>
                    </a:lnTo>
                    <a:lnTo>
                      <a:pt x="620" y="33"/>
                    </a:lnTo>
                    <a:lnTo>
                      <a:pt x="626" y="35"/>
                    </a:lnTo>
                    <a:lnTo>
                      <a:pt x="631" y="37"/>
                    </a:lnTo>
                    <a:lnTo>
                      <a:pt x="635" y="41"/>
                    </a:lnTo>
                    <a:lnTo>
                      <a:pt x="641" y="44"/>
                    </a:lnTo>
                    <a:lnTo>
                      <a:pt x="645" y="48"/>
                    </a:lnTo>
                    <a:lnTo>
                      <a:pt x="648" y="52"/>
                    </a:lnTo>
                    <a:lnTo>
                      <a:pt x="652" y="57"/>
                    </a:lnTo>
                    <a:lnTo>
                      <a:pt x="655" y="62"/>
                    </a:lnTo>
                    <a:lnTo>
                      <a:pt x="658" y="68"/>
                    </a:lnTo>
                    <a:lnTo>
                      <a:pt x="660" y="73"/>
                    </a:lnTo>
                    <a:lnTo>
                      <a:pt x="661" y="78"/>
                    </a:lnTo>
                    <a:lnTo>
                      <a:pt x="662" y="85"/>
                    </a:lnTo>
                    <a:lnTo>
                      <a:pt x="662" y="91"/>
                    </a:lnTo>
                    <a:lnTo>
                      <a:pt x="662" y="813"/>
                    </a:lnTo>
                    <a:close/>
                    <a:moveTo>
                      <a:pt x="602" y="0"/>
                    </a:moveTo>
                    <a:lnTo>
                      <a:pt x="90" y="0"/>
                    </a:lnTo>
                    <a:lnTo>
                      <a:pt x="81" y="1"/>
                    </a:lnTo>
                    <a:lnTo>
                      <a:pt x="72" y="2"/>
                    </a:lnTo>
                    <a:lnTo>
                      <a:pt x="64" y="4"/>
                    </a:lnTo>
                    <a:lnTo>
                      <a:pt x="55" y="7"/>
                    </a:lnTo>
                    <a:lnTo>
                      <a:pt x="48" y="11"/>
                    </a:lnTo>
                    <a:lnTo>
                      <a:pt x="40" y="16"/>
                    </a:lnTo>
                    <a:lnTo>
                      <a:pt x="32" y="21"/>
                    </a:lnTo>
                    <a:lnTo>
                      <a:pt x="26" y="27"/>
                    </a:lnTo>
                    <a:lnTo>
                      <a:pt x="21" y="33"/>
                    </a:lnTo>
                    <a:lnTo>
                      <a:pt x="15" y="40"/>
                    </a:lnTo>
                    <a:lnTo>
                      <a:pt x="11" y="47"/>
                    </a:lnTo>
                    <a:lnTo>
                      <a:pt x="7" y="56"/>
                    </a:lnTo>
                    <a:lnTo>
                      <a:pt x="4" y="64"/>
                    </a:lnTo>
                    <a:lnTo>
                      <a:pt x="1" y="73"/>
                    </a:lnTo>
                    <a:lnTo>
                      <a:pt x="0" y="81"/>
                    </a:lnTo>
                    <a:lnTo>
                      <a:pt x="0" y="91"/>
                    </a:lnTo>
                    <a:lnTo>
                      <a:pt x="0" y="813"/>
                    </a:lnTo>
                    <a:lnTo>
                      <a:pt x="0" y="823"/>
                    </a:lnTo>
                    <a:lnTo>
                      <a:pt x="1" y="831"/>
                    </a:lnTo>
                    <a:lnTo>
                      <a:pt x="4" y="840"/>
                    </a:lnTo>
                    <a:lnTo>
                      <a:pt x="7" y="848"/>
                    </a:lnTo>
                    <a:lnTo>
                      <a:pt x="11" y="856"/>
                    </a:lnTo>
                    <a:lnTo>
                      <a:pt x="15" y="863"/>
                    </a:lnTo>
                    <a:lnTo>
                      <a:pt x="21" y="871"/>
                    </a:lnTo>
                    <a:lnTo>
                      <a:pt x="26" y="877"/>
                    </a:lnTo>
                    <a:lnTo>
                      <a:pt x="32" y="883"/>
                    </a:lnTo>
                    <a:lnTo>
                      <a:pt x="40" y="888"/>
                    </a:lnTo>
                    <a:lnTo>
                      <a:pt x="48" y="892"/>
                    </a:lnTo>
                    <a:lnTo>
                      <a:pt x="55" y="897"/>
                    </a:lnTo>
                    <a:lnTo>
                      <a:pt x="64" y="900"/>
                    </a:lnTo>
                    <a:lnTo>
                      <a:pt x="72" y="902"/>
                    </a:lnTo>
                    <a:lnTo>
                      <a:pt x="81" y="903"/>
                    </a:lnTo>
                    <a:lnTo>
                      <a:pt x="90" y="903"/>
                    </a:lnTo>
                    <a:lnTo>
                      <a:pt x="602" y="903"/>
                    </a:lnTo>
                    <a:lnTo>
                      <a:pt x="612" y="903"/>
                    </a:lnTo>
                    <a:lnTo>
                      <a:pt x="620" y="902"/>
                    </a:lnTo>
                    <a:lnTo>
                      <a:pt x="629" y="900"/>
                    </a:lnTo>
                    <a:lnTo>
                      <a:pt x="637" y="897"/>
                    </a:lnTo>
                    <a:lnTo>
                      <a:pt x="645" y="892"/>
                    </a:lnTo>
                    <a:lnTo>
                      <a:pt x="652" y="888"/>
                    </a:lnTo>
                    <a:lnTo>
                      <a:pt x="660" y="883"/>
                    </a:lnTo>
                    <a:lnTo>
                      <a:pt x="665" y="877"/>
                    </a:lnTo>
                    <a:lnTo>
                      <a:pt x="672" y="871"/>
                    </a:lnTo>
                    <a:lnTo>
                      <a:pt x="677" y="863"/>
                    </a:lnTo>
                    <a:lnTo>
                      <a:pt x="681" y="856"/>
                    </a:lnTo>
                    <a:lnTo>
                      <a:pt x="686" y="848"/>
                    </a:lnTo>
                    <a:lnTo>
                      <a:pt x="688" y="840"/>
                    </a:lnTo>
                    <a:lnTo>
                      <a:pt x="690" y="831"/>
                    </a:lnTo>
                    <a:lnTo>
                      <a:pt x="692" y="823"/>
                    </a:lnTo>
                    <a:lnTo>
                      <a:pt x="692" y="813"/>
                    </a:lnTo>
                    <a:lnTo>
                      <a:pt x="692" y="91"/>
                    </a:lnTo>
                    <a:lnTo>
                      <a:pt x="692" y="81"/>
                    </a:lnTo>
                    <a:lnTo>
                      <a:pt x="690" y="73"/>
                    </a:lnTo>
                    <a:lnTo>
                      <a:pt x="688" y="63"/>
                    </a:lnTo>
                    <a:lnTo>
                      <a:pt x="686" y="56"/>
                    </a:lnTo>
                    <a:lnTo>
                      <a:pt x="681" y="47"/>
                    </a:lnTo>
                    <a:lnTo>
                      <a:pt x="677" y="40"/>
                    </a:lnTo>
                    <a:lnTo>
                      <a:pt x="672" y="33"/>
                    </a:lnTo>
                    <a:lnTo>
                      <a:pt x="665" y="27"/>
                    </a:lnTo>
                    <a:lnTo>
                      <a:pt x="660" y="21"/>
                    </a:lnTo>
                    <a:lnTo>
                      <a:pt x="652" y="16"/>
                    </a:lnTo>
                    <a:lnTo>
                      <a:pt x="645" y="12"/>
                    </a:lnTo>
                    <a:lnTo>
                      <a:pt x="637" y="7"/>
                    </a:lnTo>
                    <a:lnTo>
                      <a:pt x="629" y="4"/>
                    </a:lnTo>
                    <a:lnTo>
                      <a:pt x="620" y="2"/>
                    </a:lnTo>
                    <a:lnTo>
                      <a:pt x="612" y="1"/>
                    </a:lnTo>
                    <a:lnTo>
                      <a:pt x="602" y="0"/>
                    </a:lnTo>
                    <a:lnTo>
                      <a:pt x="6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61">
                <a:extLst>
                  <a:ext uri="{FF2B5EF4-FFF2-40B4-BE49-F238E27FC236}">
                    <a16:creationId xmlns:a16="http://schemas.microsoft.com/office/drawing/2014/main" id="{3D7B5122-59B0-4343-8358-4766A9D2D1F1}"/>
                  </a:ext>
                </a:extLst>
              </p:cNvPr>
              <p:cNvSpPr>
                <a:spLocks noEditPoints="1"/>
              </p:cNvSpPr>
              <p:nvPr/>
            </p:nvSpPr>
            <p:spPr bwMode="auto">
              <a:xfrm>
                <a:off x="954088" y="1398588"/>
                <a:ext cx="163513" cy="192088"/>
              </a:xfrm>
              <a:custGeom>
                <a:avLst/>
                <a:gdLst>
                  <a:gd name="T0" fmla="*/ 30 w 512"/>
                  <a:gd name="T1" fmla="*/ 30 h 602"/>
                  <a:gd name="T2" fmla="*/ 482 w 512"/>
                  <a:gd name="T3" fmla="*/ 30 h 602"/>
                  <a:gd name="T4" fmla="*/ 482 w 512"/>
                  <a:gd name="T5" fmla="*/ 572 h 602"/>
                  <a:gd name="T6" fmla="*/ 30 w 512"/>
                  <a:gd name="T7" fmla="*/ 572 h 602"/>
                  <a:gd name="T8" fmla="*/ 30 w 512"/>
                  <a:gd name="T9" fmla="*/ 30 h 602"/>
                  <a:gd name="T10" fmla="*/ 0 w 512"/>
                  <a:gd name="T11" fmla="*/ 602 h 602"/>
                  <a:gd name="T12" fmla="*/ 512 w 512"/>
                  <a:gd name="T13" fmla="*/ 602 h 602"/>
                  <a:gd name="T14" fmla="*/ 512 w 512"/>
                  <a:gd name="T15" fmla="*/ 0 h 602"/>
                  <a:gd name="T16" fmla="*/ 0 w 512"/>
                  <a:gd name="T17" fmla="*/ 0 h 602"/>
                  <a:gd name="T18" fmla="*/ 0 w 512"/>
                  <a:gd name="T1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602">
                    <a:moveTo>
                      <a:pt x="30" y="30"/>
                    </a:moveTo>
                    <a:lnTo>
                      <a:pt x="482" y="30"/>
                    </a:lnTo>
                    <a:lnTo>
                      <a:pt x="482" y="572"/>
                    </a:lnTo>
                    <a:lnTo>
                      <a:pt x="30" y="572"/>
                    </a:lnTo>
                    <a:lnTo>
                      <a:pt x="30" y="30"/>
                    </a:lnTo>
                    <a:close/>
                    <a:moveTo>
                      <a:pt x="0" y="602"/>
                    </a:moveTo>
                    <a:lnTo>
                      <a:pt x="512" y="602"/>
                    </a:lnTo>
                    <a:lnTo>
                      <a:pt x="512" y="0"/>
                    </a:lnTo>
                    <a:lnTo>
                      <a:pt x="0" y="0"/>
                    </a:lnTo>
                    <a:lnTo>
                      <a:pt x="0"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62">
                <a:extLst>
                  <a:ext uri="{FF2B5EF4-FFF2-40B4-BE49-F238E27FC236}">
                    <a16:creationId xmlns:a16="http://schemas.microsoft.com/office/drawing/2014/main" id="{5C0A7809-A4FD-493D-B9E0-7DF1332CD177}"/>
                  </a:ext>
                </a:extLst>
              </p:cNvPr>
              <p:cNvSpPr>
                <a:spLocks/>
              </p:cNvSpPr>
              <p:nvPr/>
            </p:nvSpPr>
            <p:spPr bwMode="auto">
              <a:xfrm>
                <a:off x="1031875" y="1379538"/>
                <a:ext cx="9525" cy="9525"/>
              </a:xfrm>
              <a:custGeom>
                <a:avLst/>
                <a:gdLst>
                  <a:gd name="T0" fmla="*/ 15 w 30"/>
                  <a:gd name="T1" fmla="*/ 30 h 30"/>
                  <a:gd name="T2" fmla="*/ 18 w 30"/>
                  <a:gd name="T3" fmla="*/ 29 h 30"/>
                  <a:gd name="T4" fmla="*/ 21 w 30"/>
                  <a:gd name="T5" fmla="*/ 28 h 30"/>
                  <a:gd name="T6" fmla="*/ 23 w 30"/>
                  <a:gd name="T7" fmla="*/ 27 h 30"/>
                  <a:gd name="T8" fmla="*/ 25 w 30"/>
                  <a:gd name="T9" fmla="*/ 25 h 30"/>
                  <a:gd name="T10" fmla="*/ 28 w 30"/>
                  <a:gd name="T11" fmla="*/ 23 h 30"/>
                  <a:gd name="T12" fmla="*/ 29 w 30"/>
                  <a:gd name="T13" fmla="*/ 20 h 30"/>
                  <a:gd name="T14" fmla="*/ 30 w 30"/>
                  <a:gd name="T15" fmla="*/ 17 h 30"/>
                  <a:gd name="T16" fmla="*/ 30 w 30"/>
                  <a:gd name="T17" fmla="*/ 15 h 30"/>
                  <a:gd name="T18" fmla="*/ 30 w 30"/>
                  <a:gd name="T19" fmla="*/ 12 h 30"/>
                  <a:gd name="T20" fmla="*/ 29 w 30"/>
                  <a:gd name="T21" fmla="*/ 9 h 30"/>
                  <a:gd name="T22" fmla="*/ 28 w 30"/>
                  <a:gd name="T23" fmla="*/ 7 h 30"/>
                  <a:gd name="T24" fmla="*/ 25 w 30"/>
                  <a:gd name="T25" fmla="*/ 4 h 30"/>
                  <a:gd name="T26" fmla="*/ 23 w 30"/>
                  <a:gd name="T27" fmla="*/ 2 h 30"/>
                  <a:gd name="T28" fmla="*/ 21 w 30"/>
                  <a:gd name="T29" fmla="*/ 1 h 30"/>
                  <a:gd name="T30" fmla="*/ 18 w 30"/>
                  <a:gd name="T31" fmla="*/ 0 h 30"/>
                  <a:gd name="T32" fmla="*/ 15 w 30"/>
                  <a:gd name="T33" fmla="*/ 0 h 30"/>
                  <a:gd name="T34" fmla="*/ 13 w 30"/>
                  <a:gd name="T35" fmla="*/ 0 h 30"/>
                  <a:gd name="T36" fmla="*/ 9 w 30"/>
                  <a:gd name="T37" fmla="*/ 1 h 30"/>
                  <a:gd name="T38" fmla="*/ 7 w 30"/>
                  <a:gd name="T39" fmla="*/ 2 h 30"/>
                  <a:gd name="T40" fmla="*/ 4 w 30"/>
                  <a:gd name="T41" fmla="*/ 4 h 30"/>
                  <a:gd name="T42" fmla="*/ 3 w 30"/>
                  <a:gd name="T43" fmla="*/ 7 h 30"/>
                  <a:gd name="T44" fmla="*/ 1 w 30"/>
                  <a:gd name="T45" fmla="*/ 9 h 30"/>
                  <a:gd name="T46" fmla="*/ 1 w 30"/>
                  <a:gd name="T47" fmla="*/ 12 h 30"/>
                  <a:gd name="T48" fmla="*/ 0 w 30"/>
                  <a:gd name="T49" fmla="*/ 15 h 30"/>
                  <a:gd name="T50" fmla="*/ 1 w 30"/>
                  <a:gd name="T51" fmla="*/ 17 h 30"/>
                  <a:gd name="T52" fmla="*/ 1 w 30"/>
                  <a:gd name="T53" fmla="*/ 20 h 30"/>
                  <a:gd name="T54" fmla="*/ 3 w 30"/>
                  <a:gd name="T55" fmla="*/ 23 h 30"/>
                  <a:gd name="T56" fmla="*/ 4 w 30"/>
                  <a:gd name="T57" fmla="*/ 25 h 30"/>
                  <a:gd name="T58" fmla="*/ 7 w 30"/>
                  <a:gd name="T59" fmla="*/ 27 h 30"/>
                  <a:gd name="T60" fmla="*/ 9 w 30"/>
                  <a:gd name="T61" fmla="*/ 28 h 30"/>
                  <a:gd name="T62" fmla="*/ 13 w 30"/>
                  <a:gd name="T63" fmla="*/ 29 h 30"/>
                  <a:gd name="T64" fmla="*/ 15 w 30"/>
                  <a:gd name="T65" fmla="*/ 30 h 30"/>
                  <a:gd name="T66" fmla="*/ 15 w 30"/>
                  <a:gd name="T6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0">
                    <a:moveTo>
                      <a:pt x="15" y="30"/>
                    </a:moveTo>
                    <a:lnTo>
                      <a:pt x="18" y="29"/>
                    </a:lnTo>
                    <a:lnTo>
                      <a:pt x="21" y="28"/>
                    </a:lnTo>
                    <a:lnTo>
                      <a:pt x="23" y="27"/>
                    </a:lnTo>
                    <a:lnTo>
                      <a:pt x="25" y="25"/>
                    </a:lnTo>
                    <a:lnTo>
                      <a:pt x="28" y="23"/>
                    </a:lnTo>
                    <a:lnTo>
                      <a:pt x="29" y="20"/>
                    </a:lnTo>
                    <a:lnTo>
                      <a:pt x="30" y="17"/>
                    </a:lnTo>
                    <a:lnTo>
                      <a:pt x="30" y="15"/>
                    </a:lnTo>
                    <a:lnTo>
                      <a:pt x="30" y="12"/>
                    </a:lnTo>
                    <a:lnTo>
                      <a:pt x="29" y="9"/>
                    </a:lnTo>
                    <a:lnTo>
                      <a:pt x="28" y="7"/>
                    </a:lnTo>
                    <a:lnTo>
                      <a:pt x="25" y="4"/>
                    </a:lnTo>
                    <a:lnTo>
                      <a:pt x="23" y="2"/>
                    </a:lnTo>
                    <a:lnTo>
                      <a:pt x="21" y="1"/>
                    </a:lnTo>
                    <a:lnTo>
                      <a:pt x="18" y="0"/>
                    </a:lnTo>
                    <a:lnTo>
                      <a:pt x="15" y="0"/>
                    </a:lnTo>
                    <a:lnTo>
                      <a:pt x="13" y="0"/>
                    </a:lnTo>
                    <a:lnTo>
                      <a:pt x="9" y="1"/>
                    </a:lnTo>
                    <a:lnTo>
                      <a:pt x="7" y="2"/>
                    </a:lnTo>
                    <a:lnTo>
                      <a:pt x="4" y="4"/>
                    </a:lnTo>
                    <a:lnTo>
                      <a:pt x="3" y="7"/>
                    </a:lnTo>
                    <a:lnTo>
                      <a:pt x="1" y="9"/>
                    </a:lnTo>
                    <a:lnTo>
                      <a:pt x="1" y="12"/>
                    </a:lnTo>
                    <a:lnTo>
                      <a:pt x="0" y="15"/>
                    </a:lnTo>
                    <a:lnTo>
                      <a:pt x="1" y="17"/>
                    </a:lnTo>
                    <a:lnTo>
                      <a:pt x="1" y="20"/>
                    </a:lnTo>
                    <a:lnTo>
                      <a:pt x="3" y="23"/>
                    </a:lnTo>
                    <a:lnTo>
                      <a:pt x="4" y="25"/>
                    </a:lnTo>
                    <a:lnTo>
                      <a:pt x="7" y="27"/>
                    </a:lnTo>
                    <a:lnTo>
                      <a:pt x="9" y="28"/>
                    </a:lnTo>
                    <a:lnTo>
                      <a:pt x="13" y="29"/>
                    </a:lnTo>
                    <a:lnTo>
                      <a:pt x="15"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63">
                <a:extLst>
                  <a:ext uri="{FF2B5EF4-FFF2-40B4-BE49-F238E27FC236}">
                    <a16:creationId xmlns:a16="http://schemas.microsoft.com/office/drawing/2014/main" id="{2173DDBE-B855-401F-B583-EC7BB05923F7}"/>
                  </a:ext>
                </a:extLst>
              </p:cNvPr>
              <p:cNvSpPr>
                <a:spLocks noEditPoints="1"/>
              </p:cNvSpPr>
              <p:nvPr/>
            </p:nvSpPr>
            <p:spPr bwMode="auto">
              <a:xfrm>
                <a:off x="1022350" y="1600200"/>
                <a:ext cx="28575" cy="28575"/>
              </a:xfrm>
              <a:custGeom>
                <a:avLst/>
                <a:gdLst>
                  <a:gd name="T0" fmla="*/ 43 w 90"/>
                  <a:gd name="T1" fmla="*/ 60 h 90"/>
                  <a:gd name="T2" fmla="*/ 37 w 90"/>
                  <a:gd name="T3" fmla="*/ 58 h 90"/>
                  <a:gd name="T4" fmla="*/ 33 w 90"/>
                  <a:gd name="T5" fmla="*/ 54 h 90"/>
                  <a:gd name="T6" fmla="*/ 31 w 90"/>
                  <a:gd name="T7" fmla="*/ 48 h 90"/>
                  <a:gd name="T8" fmla="*/ 31 w 90"/>
                  <a:gd name="T9" fmla="*/ 42 h 90"/>
                  <a:gd name="T10" fmla="*/ 33 w 90"/>
                  <a:gd name="T11" fmla="*/ 36 h 90"/>
                  <a:gd name="T12" fmla="*/ 37 w 90"/>
                  <a:gd name="T13" fmla="*/ 33 h 90"/>
                  <a:gd name="T14" fmla="*/ 43 w 90"/>
                  <a:gd name="T15" fmla="*/ 30 h 90"/>
                  <a:gd name="T16" fmla="*/ 48 w 90"/>
                  <a:gd name="T17" fmla="*/ 30 h 90"/>
                  <a:gd name="T18" fmla="*/ 53 w 90"/>
                  <a:gd name="T19" fmla="*/ 33 h 90"/>
                  <a:gd name="T20" fmla="*/ 58 w 90"/>
                  <a:gd name="T21" fmla="*/ 36 h 90"/>
                  <a:gd name="T22" fmla="*/ 60 w 90"/>
                  <a:gd name="T23" fmla="*/ 42 h 90"/>
                  <a:gd name="T24" fmla="*/ 60 w 90"/>
                  <a:gd name="T25" fmla="*/ 48 h 90"/>
                  <a:gd name="T26" fmla="*/ 58 w 90"/>
                  <a:gd name="T27" fmla="*/ 54 h 90"/>
                  <a:gd name="T28" fmla="*/ 53 w 90"/>
                  <a:gd name="T29" fmla="*/ 58 h 90"/>
                  <a:gd name="T30" fmla="*/ 48 w 90"/>
                  <a:gd name="T31" fmla="*/ 60 h 90"/>
                  <a:gd name="T32" fmla="*/ 45 w 90"/>
                  <a:gd name="T33" fmla="*/ 60 h 90"/>
                  <a:gd name="T34" fmla="*/ 36 w 90"/>
                  <a:gd name="T35" fmla="*/ 1 h 90"/>
                  <a:gd name="T36" fmla="*/ 20 w 90"/>
                  <a:gd name="T37" fmla="*/ 7 h 90"/>
                  <a:gd name="T38" fmla="*/ 7 w 90"/>
                  <a:gd name="T39" fmla="*/ 20 h 90"/>
                  <a:gd name="T40" fmla="*/ 1 w 90"/>
                  <a:gd name="T41" fmla="*/ 36 h 90"/>
                  <a:gd name="T42" fmla="*/ 1 w 90"/>
                  <a:gd name="T43" fmla="*/ 55 h 90"/>
                  <a:gd name="T44" fmla="*/ 7 w 90"/>
                  <a:gd name="T45" fmla="*/ 71 h 90"/>
                  <a:gd name="T46" fmla="*/ 20 w 90"/>
                  <a:gd name="T47" fmla="*/ 82 h 90"/>
                  <a:gd name="T48" fmla="*/ 36 w 90"/>
                  <a:gd name="T49" fmla="*/ 89 h 90"/>
                  <a:gd name="T50" fmla="*/ 54 w 90"/>
                  <a:gd name="T51" fmla="*/ 89 h 90"/>
                  <a:gd name="T52" fmla="*/ 70 w 90"/>
                  <a:gd name="T53" fmla="*/ 82 h 90"/>
                  <a:gd name="T54" fmla="*/ 82 w 90"/>
                  <a:gd name="T55" fmla="*/ 71 h 90"/>
                  <a:gd name="T56" fmla="*/ 90 w 90"/>
                  <a:gd name="T57" fmla="*/ 55 h 90"/>
                  <a:gd name="T58" fmla="*/ 90 w 90"/>
                  <a:gd name="T59" fmla="*/ 36 h 90"/>
                  <a:gd name="T60" fmla="*/ 82 w 90"/>
                  <a:gd name="T61" fmla="*/ 20 h 90"/>
                  <a:gd name="T62" fmla="*/ 70 w 90"/>
                  <a:gd name="T63" fmla="*/ 7 h 90"/>
                  <a:gd name="T64" fmla="*/ 54 w 90"/>
                  <a:gd name="T65" fmla="*/ 1 h 90"/>
                  <a:gd name="T66" fmla="*/ 45 w 90"/>
                  <a:gd name="T6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5" y="60"/>
                    </a:moveTo>
                    <a:lnTo>
                      <a:pt x="43" y="60"/>
                    </a:lnTo>
                    <a:lnTo>
                      <a:pt x="39" y="59"/>
                    </a:lnTo>
                    <a:lnTo>
                      <a:pt x="37" y="58"/>
                    </a:lnTo>
                    <a:lnTo>
                      <a:pt x="34" y="56"/>
                    </a:lnTo>
                    <a:lnTo>
                      <a:pt x="33" y="54"/>
                    </a:lnTo>
                    <a:lnTo>
                      <a:pt x="31" y="51"/>
                    </a:lnTo>
                    <a:lnTo>
                      <a:pt x="31" y="48"/>
                    </a:lnTo>
                    <a:lnTo>
                      <a:pt x="30" y="45"/>
                    </a:lnTo>
                    <a:lnTo>
                      <a:pt x="31" y="42"/>
                    </a:lnTo>
                    <a:lnTo>
                      <a:pt x="31" y="40"/>
                    </a:lnTo>
                    <a:lnTo>
                      <a:pt x="33" y="36"/>
                    </a:lnTo>
                    <a:lnTo>
                      <a:pt x="34" y="34"/>
                    </a:lnTo>
                    <a:lnTo>
                      <a:pt x="37" y="33"/>
                    </a:lnTo>
                    <a:lnTo>
                      <a:pt x="39" y="31"/>
                    </a:lnTo>
                    <a:lnTo>
                      <a:pt x="43" y="30"/>
                    </a:lnTo>
                    <a:lnTo>
                      <a:pt x="45" y="30"/>
                    </a:lnTo>
                    <a:lnTo>
                      <a:pt x="48" y="30"/>
                    </a:lnTo>
                    <a:lnTo>
                      <a:pt x="51" y="31"/>
                    </a:lnTo>
                    <a:lnTo>
                      <a:pt x="53" y="33"/>
                    </a:lnTo>
                    <a:lnTo>
                      <a:pt x="55" y="34"/>
                    </a:lnTo>
                    <a:lnTo>
                      <a:pt x="58" y="36"/>
                    </a:lnTo>
                    <a:lnTo>
                      <a:pt x="59" y="40"/>
                    </a:lnTo>
                    <a:lnTo>
                      <a:pt x="60" y="42"/>
                    </a:lnTo>
                    <a:lnTo>
                      <a:pt x="60" y="45"/>
                    </a:lnTo>
                    <a:lnTo>
                      <a:pt x="60" y="48"/>
                    </a:lnTo>
                    <a:lnTo>
                      <a:pt x="59" y="51"/>
                    </a:lnTo>
                    <a:lnTo>
                      <a:pt x="58" y="54"/>
                    </a:lnTo>
                    <a:lnTo>
                      <a:pt x="55" y="56"/>
                    </a:lnTo>
                    <a:lnTo>
                      <a:pt x="53" y="58"/>
                    </a:lnTo>
                    <a:lnTo>
                      <a:pt x="51" y="59"/>
                    </a:lnTo>
                    <a:lnTo>
                      <a:pt x="48" y="60"/>
                    </a:lnTo>
                    <a:lnTo>
                      <a:pt x="45" y="60"/>
                    </a:lnTo>
                    <a:lnTo>
                      <a:pt x="45" y="60"/>
                    </a:lnTo>
                    <a:close/>
                    <a:moveTo>
                      <a:pt x="45" y="0"/>
                    </a:moveTo>
                    <a:lnTo>
                      <a:pt x="36" y="1"/>
                    </a:lnTo>
                    <a:lnTo>
                      <a:pt x="27" y="3"/>
                    </a:lnTo>
                    <a:lnTo>
                      <a:pt x="20" y="7"/>
                    </a:lnTo>
                    <a:lnTo>
                      <a:pt x="14" y="13"/>
                    </a:lnTo>
                    <a:lnTo>
                      <a:pt x="7" y="20"/>
                    </a:lnTo>
                    <a:lnTo>
                      <a:pt x="4" y="28"/>
                    </a:lnTo>
                    <a:lnTo>
                      <a:pt x="1" y="36"/>
                    </a:lnTo>
                    <a:lnTo>
                      <a:pt x="0" y="45"/>
                    </a:lnTo>
                    <a:lnTo>
                      <a:pt x="1" y="55"/>
                    </a:lnTo>
                    <a:lnTo>
                      <a:pt x="4" y="63"/>
                    </a:lnTo>
                    <a:lnTo>
                      <a:pt x="7" y="71"/>
                    </a:lnTo>
                    <a:lnTo>
                      <a:pt x="14" y="77"/>
                    </a:lnTo>
                    <a:lnTo>
                      <a:pt x="20" y="82"/>
                    </a:lnTo>
                    <a:lnTo>
                      <a:pt x="27" y="87"/>
                    </a:lnTo>
                    <a:lnTo>
                      <a:pt x="36" y="89"/>
                    </a:lnTo>
                    <a:lnTo>
                      <a:pt x="45" y="90"/>
                    </a:lnTo>
                    <a:lnTo>
                      <a:pt x="54" y="89"/>
                    </a:lnTo>
                    <a:lnTo>
                      <a:pt x="63" y="87"/>
                    </a:lnTo>
                    <a:lnTo>
                      <a:pt x="70" y="82"/>
                    </a:lnTo>
                    <a:lnTo>
                      <a:pt x="77" y="77"/>
                    </a:lnTo>
                    <a:lnTo>
                      <a:pt x="82" y="71"/>
                    </a:lnTo>
                    <a:lnTo>
                      <a:pt x="86" y="63"/>
                    </a:lnTo>
                    <a:lnTo>
                      <a:pt x="90" y="55"/>
                    </a:lnTo>
                    <a:lnTo>
                      <a:pt x="90" y="45"/>
                    </a:lnTo>
                    <a:lnTo>
                      <a:pt x="90" y="36"/>
                    </a:lnTo>
                    <a:lnTo>
                      <a:pt x="86" y="28"/>
                    </a:lnTo>
                    <a:lnTo>
                      <a:pt x="82" y="20"/>
                    </a:lnTo>
                    <a:lnTo>
                      <a:pt x="77" y="13"/>
                    </a:lnTo>
                    <a:lnTo>
                      <a:pt x="70" y="7"/>
                    </a:lnTo>
                    <a:lnTo>
                      <a:pt x="63" y="3"/>
                    </a:lnTo>
                    <a:lnTo>
                      <a:pt x="54" y="1"/>
                    </a:lnTo>
                    <a:lnTo>
                      <a:pt x="45"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64">
                <a:extLst>
                  <a:ext uri="{FF2B5EF4-FFF2-40B4-BE49-F238E27FC236}">
                    <a16:creationId xmlns:a16="http://schemas.microsoft.com/office/drawing/2014/main" id="{88002360-54D4-4C39-94B4-CE2D92E33FD1}"/>
                  </a:ext>
                </a:extLst>
              </p:cNvPr>
              <p:cNvSpPr>
                <a:spLocks noEditPoints="1"/>
              </p:cNvSpPr>
              <p:nvPr/>
            </p:nvSpPr>
            <p:spPr bwMode="auto">
              <a:xfrm>
                <a:off x="982663" y="1427163"/>
                <a:ext cx="30163" cy="28575"/>
              </a:xfrm>
              <a:custGeom>
                <a:avLst/>
                <a:gdLst>
                  <a:gd name="T0" fmla="*/ 31 w 91"/>
                  <a:gd name="T1" fmla="*/ 30 h 90"/>
                  <a:gd name="T2" fmla="*/ 61 w 91"/>
                  <a:gd name="T3" fmla="*/ 30 h 90"/>
                  <a:gd name="T4" fmla="*/ 61 w 91"/>
                  <a:gd name="T5" fmla="*/ 60 h 90"/>
                  <a:gd name="T6" fmla="*/ 31 w 91"/>
                  <a:gd name="T7" fmla="*/ 60 h 90"/>
                  <a:gd name="T8" fmla="*/ 31 w 91"/>
                  <a:gd name="T9" fmla="*/ 30 h 90"/>
                  <a:gd name="T10" fmla="*/ 0 w 91"/>
                  <a:gd name="T11" fmla="*/ 90 h 90"/>
                  <a:gd name="T12" fmla="*/ 91 w 91"/>
                  <a:gd name="T13" fmla="*/ 90 h 90"/>
                  <a:gd name="T14" fmla="*/ 91 w 91"/>
                  <a:gd name="T15" fmla="*/ 0 h 90"/>
                  <a:gd name="T16" fmla="*/ 0 w 91"/>
                  <a:gd name="T17" fmla="*/ 0 h 90"/>
                  <a:gd name="T18" fmla="*/ 0 w 91"/>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0">
                    <a:moveTo>
                      <a:pt x="31" y="30"/>
                    </a:moveTo>
                    <a:lnTo>
                      <a:pt x="61" y="30"/>
                    </a:lnTo>
                    <a:lnTo>
                      <a:pt x="61" y="60"/>
                    </a:lnTo>
                    <a:lnTo>
                      <a:pt x="31" y="60"/>
                    </a:lnTo>
                    <a:lnTo>
                      <a:pt x="31" y="30"/>
                    </a:lnTo>
                    <a:close/>
                    <a:moveTo>
                      <a:pt x="0" y="90"/>
                    </a:moveTo>
                    <a:lnTo>
                      <a:pt x="91" y="90"/>
                    </a:lnTo>
                    <a:lnTo>
                      <a:pt x="91" y="0"/>
                    </a:lnTo>
                    <a:lnTo>
                      <a:pt x="0" y="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65">
                <a:extLst>
                  <a:ext uri="{FF2B5EF4-FFF2-40B4-BE49-F238E27FC236}">
                    <a16:creationId xmlns:a16="http://schemas.microsoft.com/office/drawing/2014/main" id="{DE47E858-CA00-44AB-BC22-F0439C8F2456}"/>
                  </a:ext>
                </a:extLst>
              </p:cNvPr>
              <p:cNvSpPr>
                <a:spLocks noEditPoints="1"/>
              </p:cNvSpPr>
              <p:nvPr/>
            </p:nvSpPr>
            <p:spPr bwMode="auto">
              <a:xfrm>
                <a:off x="1022350" y="1427163"/>
                <a:ext cx="28575" cy="28575"/>
              </a:xfrm>
              <a:custGeom>
                <a:avLst/>
                <a:gdLst>
                  <a:gd name="T0" fmla="*/ 30 w 90"/>
                  <a:gd name="T1" fmla="*/ 30 h 90"/>
                  <a:gd name="T2" fmla="*/ 60 w 90"/>
                  <a:gd name="T3" fmla="*/ 30 h 90"/>
                  <a:gd name="T4" fmla="*/ 60 w 90"/>
                  <a:gd name="T5" fmla="*/ 60 h 90"/>
                  <a:gd name="T6" fmla="*/ 30 w 90"/>
                  <a:gd name="T7" fmla="*/ 60 h 90"/>
                  <a:gd name="T8" fmla="*/ 30 w 90"/>
                  <a:gd name="T9" fmla="*/ 30 h 90"/>
                  <a:gd name="T10" fmla="*/ 0 w 90"/>
                  <a:gd name="T11" fmla="*/ 90 h 90"/>
                  <a:gd name="T12" fmla="*/ 90 w 90"/>
                  <a:gd name="T13" fmla="*/ 90 h 90"/>
                  <a:gd name="T14" fmla="*/ 90 w 90"/>
                  <a:gd name="T15" fmla="*/ 0 h 90"/>
                  <a:gd name="T16" fmla="*/ 0 w 90"/>
                  <a:gd name="T17" fmla="*/ 0 h 90"/>
                  <a:gd name="T18" fmla="*/ 0 w 9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30" y="30"/>
                    </a:moveTo>
                    <a:lnTo>
                      <a:pt x="60" y="30"/>
                    </a:lnTo>
                    <a:lnTo>
                      <a:pt x="60" y="60"/>
                    </a:lnTo>
                    <a:lnTo>
                      <a:pt x="30" y="60"/>
                    </a:lnTo>
                    <a:lnTo>
                      <a:pt x="30" y="30"/>
                    </a:lnTo>
                    <a:close/>
                    <a:moveTo>
                      <a:pt x="0" y="90"/>
                    </a:moveTo>
                    <a:lnTo>
                      <a:pt x="90" y="90"/>
                    </a:lnTo>
                    <a:lnTo>
                      <a:pt x="90" y="0"/>
                    </a:lnTo>
                    <a:lnTo>
                      <a:pt x="0" y="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66">
                <a:extLst>
                  <a:ext uri="{FF2B5EF4-FFF2-40B4-BE49-F238E27FC236}">
                    <a16:creationId xmlns:a16="http://schemas.microsoft.com/office/drawing/2014/main" id="{2E1AEDAB-BA93-4FD3-941E-2CE7684A45C9}"/>
                  </a:ext>
                </a:extLst>
              </p:cNvPr>
              <p:cNvSpPr>
                <a:spLocks noEditPoints="1"/>
              </p:cNvSpPr>
              <p:nvPr/>
            </p:nvSpPr>
            <p:spPr bwMode="auto">
              <a:xfrm>
                <a:off x="1060450" y="1427163"/>
                <a:ext cx="28575" cy="28575"/>
              </a:xfrm>
              <a:custGeom>
                <a:avLst/>
                <a:gdLst>
                  <a:gd name="T0" fmla="*/ 30 w 90"/>
                  <a:gd name="T1" fmla="*/ 30 h 90"/>
                  <a:gd name="T2" fmla="*/ 60 w 90"/>
                  <a:gd name="T3" fmla="*/ 30 h 90"/>
                  <a:gd name="T4" fmla="*/ 60 w 90"/>
                  <a:gd name="T5" fmla="*/ 60 h 90"/>
                  <a:gd name="T6" fmla="*/ 30 w 90"/>
                  <a:gd name="T7" fmla="*/ 60 h 90"/>
                  <a:gd name="T8" fmla="*/ 30 w 90"/>
                  <a:gd name="T9" fmla="*/ 30 h 90"/>
                  <a:gd name="T10" fmla="*/ 0 w 90"/>
                  <a:gd name="T11" fmla="*/ 90 h 90"/>
                  <a:gd name="T12" fmla="*/ 90 w 90"/>
                  <a:gd name="T13" fmla="*/ 90 h 90"/>
                  <a:gd name="T14" fmla="*/ 90 w 90"/>
                  <a:gd name="T15" fmla="*/ 0 h 90"/>
                  <a:gd name="T16" fmla="*/ 0 w 90"/>
                  <a:gd name="T17" fmla="*/ 0 h 90"/>
                  <a:gd name="T18" fmla="*/ 0 w 9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30" y="30"/>
                    </a:moveTo>
                    <a:lnTo>
                      <a:pt x="60" y="30"/>
                    </a:lnTo>
                    <a:lnTo>
                      <a:pt x="60" y="60"/>
                    </a:lnTo>
                    <a:lnTo>
                      <a:pt x="30" y="60"/>
                    </a:lnTo>
                    <a:lnTo>
                      <a:pt x="30" y="30"/>
                    </a:lnTo>
                    <a:close/>
                    <a:moveTo>
                      <a:pt x="0" y="90"/>
                    </a:moveTo>
                    <a:lnTo>
                      <a:pt x="90" y="90"/>
                    </a:lnTo>
                    <a:lnTo>
                      <a:pt x="90" y="0"/>
                    </a:lnTo>
                    <a:lnTo>
                      <a:pt x="0" y="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67">
                <a:extLst>
                  <a:ext uri="{FF2B5EF4-FFF2-40B4-BE49-F238E27FC236}">
                    <a16:creationId xmlns:a16="http://schemas.microsoft.com/office/drawing/2014/main" id="{30323709-F010-4E94-822F-C17C37AACC37}"/>
                  </a:ext>
                </a:extLst>
              </p:cNvPr>
              <p:cNvSpPr>
                <a:spLocks noEditPoints="1"/>
              </p:cNvSpPr>
              <p:nvPr/>
            </p:nvSpPr>
            <p:spPr bwMode="auto">
              <a:xfrm>
                <a:off x="982663" y="1465263"/>
                <a:ext cx="30163" cy="28575"/>
              </a:xfrm>
              <a:custGeom>
                <a:avLst/>
                <a:gdLst>
                  <a:gd name="T0" fmla="*/ 31 w 91"/>
                  <a:gd name="T1" fmla="*/ 30 h 90"/>
                  <a:gd name="T2" fmla="*/ 61 w 91"/>
                  <a:gd name="T3" fmla="*/ 30 h 90"/>
                  <a:gd name="T4" fmla="*/ 61 w 91"/>
                  <a:gd name="T5" fmla="*/ 60 h 90"/>
                  <a:gd name="T6" fmla="*/ 31 w 91"/>
                  <a:gd name="T7" fmla="*/ 60 h 90"/>
                  <a:gd name="T8" fmla="*/ 31 w 91"/>
                  <a:gd name="T9" fmla="*/ 30 h 90"/>
                  <a:gd name="T10" fmla="*/ 0 w 91"/>
                  <a:gd name="T11" fmla="*/ 90 h 90"/>
                  <a:gd name="T12" fmla="*/ 91 w 91"/>
                  <a:gd name="T13" fmla="*/ 90 h 90"/>
                  <a:gd name="T14" fmla="*/ 91 w 91"/>
                  <a:gd name="T15" fmla="*/ 0 h 90"/>
                  <a:gd name="T16" fmla="*/ 0 w 91"/>
                  <a:gd name="T17" fmla="*/ 0 h 90"/>
                  <a:gd name="T18" fmla="*/ 0 w 91"/>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0">
                    <a:moveTo>
                      <a:pt x="31" y="30"/>
                    </a:moveTo>
                    <a:lnTo>
                      <a:pt x="61" y="30"/>
                    </a:lnTo>
                    <a:lnTo>
                      <a:pt x="61" y="60"/>
                    </a:lnTo>
                    <a:lnTo>
                      <a:pt x="31" y="60"/>
                    </a:lnTo>
                    <a:lnTo>
                      <a:pt x="31" y="30"/>
                    </a:lnTo>
                    <a:close/>
                    <a:moveTo>
                      <a:pt x="0" y="90"/>
                    </a:moveTo>
                    <a:lnTo>
                      <a:pt x="91" y="90"/>
                    </a:lnTo>
                    <a:lnTo>
                      <a:pt x="91" y="0"/>
                    </a:lnTo>
                    <a:lnTo>
                      <a:pt x="0" y="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68">
                <a:extLst>
                  <a:ext uri="{FF2B5EF4-FFF2-40B4-BE49-F238E27FC236}">
                    <a16:creationId xmlns:a16="http://schemas.microsoft.com/office/drawing/2014/main" id="{FD59EA9E-D9AB-4D08-B28A-83C8145E6653}"/>
                  </a:ext>
                </a:extLst>
              </p:cNvPr>
              <p:cNvSpPr>
                <a:spLocks noEditPoints="1"/>
              </p:cNvSpPr>
              <p:nvPr/>
            </p:nvSpPr>
            <p:spPr bwMode="auto">
              <a:xfrm>
                <a:off x="1022350" y="1465263"/>
                <a:ext cx="28575" cy="28575"/>
              </a:xfrm>
              <a:custGeom>
                <a:avLst/>
                <a:gdLst>
                  <a:gd name="T0" fmla="*/ 30 w 90"/>
                  <a:gd name="T1" fmla="*/ 30 h 90"/>
                  <a:gd name="T2" fmla="*/ 60 w 90"/>
                  <a:gd name="T3" fmla="*/ 30 h 90"/>
                  <a:gd name="T4" fmla="*/ 60 w 90"/>
                  <a:gd name="T5" fmla="*/ 60 h 90"/>
                  <a:gd name="T6" fmla="*/ 30 w 90"/>
                  <a:gd name="T7" fmla="*/ 60 h 90"/>
                  <a:gd name="T8" fmla="*/ 30 w 90"/>
                  <a:gd name="T9" fmla="*/ 30 h 90"/>
                  <a:gd name="T10" fmla="*/ 0 w 90"/>
                  <a:gd name="T11" fmla="*/ 90 h 90"/>
                  <a:gd name="T12" fmla="*/ 90 w 90"/>
                  <a:gd name="T13" fmla="*/ 90 h 90"/>
                  <a:gd name="T14" fmla="*/ 90 w 90"/>
                  <a:gd name="T15" fmla="*/ 0 h 90"/>
                  <a:gd name="T16" fmla="*/ 0 w 90"/>
                  <a:gd name="T17" fmla="*/ 0 h 90"/>
                  <a:gd name="T18" fmla="*/ 0 w 9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30" y="30"/>
                    </a:moveTo>
                    <a:lnTo>
                      <a:pt x="60" y="30"/>
                    </a:lnTo>
                    <a:lnTo>
                      <a:pt x="60" y="60"/>
                    </a:lnTo>
                    <a:lnTo>
                      <a:pt x="30" y="60"/>
                    </a:lnTo>
                    <a:lnTo>
                      <a:pt x="30" y="30"/>
                    </a:lnTo>
                    <a:close/>
                    <a:moveTo>
                      <a:pt x="0" y="90"/>
                    </a:moveTo>
                    <a:lnTo>
                      <a:pt x="90" y="90"/>
                    </a:lnTo>
                    <a:lnTo>
                      <a:pt x="90" y="0"/>
                    </a:lnTo>
                    <a:lnTo>
                      <a:pt x="0" y="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69">
                <a:extLst>
                  <a:ext uri="{FF2B5EF4-FFF2-40B4-BE49-F238E27FC236}">
                    <a16:creationId xmlns:a16="http://schemas.microsoft.com/office/drawing/2014/main" id="{9C293EAF-5A95-43F2-8CCA-18C99DFA3471}"/>
                  </a:ext>
                </a:extLst>
              </p:cNvPr>
              <p:cNvSpPr>
                <a:spLocks noEditPoints="1"/>
              </p:cNvSpPr>
              <p:nvPr/>
            </p:nvSpPr>
            <p:spPr bwMode="auto">
              <a:xfrm>
                <a:off x="1060450" y="1465263"/>
                <a:ext cx="28575" cy="28575"/>
              </a:xfrm>
              <a:custGeom>
                <a:avLst/>
                <a:gdLst>
                  <a:gd name="T0" fmla="*/ 30 w 90"/>
                  <a:gd name="T1" fmla="*/ 30 h 90"/>
                  <a:gd name="T2" fmla="*/ 60 w 90"/>
                  <a:gd name="T3" fmla="*/ 30 h 90"/>
                  <a:gd name="T4" fmla="*/ 60 w 90"/>
                  <a:gd name="T5" fmla="*/ 60 h 90"/>
                  <a:gd name="T6" fmla="*/ 30 w 90"/>
                  <a:gd name="T7" fmla="*/ 60 h 90"/>
                  <a:gd name="T8" fmla="*/ 30 w 90"/>
                  <a:gd name="T9" fmla="*/ 30 h 90"/>
                  <a:gd name="T10" fmla="*/ 0 w 90"/>
                  <a:gd name="T11" fmla="*/ 90 h 90"/>
                  <a:gd name="T12" fmla="*/ 90 w 90"/>
                  <a:gd name="T13" fmla="*/ 90 h 90"/>
                  <a:gd name="T14" fmla="*/ 90 w 90"/>
                  <a:gd name="T15" fmla="*/ 0 h 90"/>
                  <a:gd name="T16" fmla="*/ 0 w 90"/>
                  <a:gd name="T17" fmla="*/ 0 h 90"/>
                  <a:gd name="T18" fmla="*/ 0 w 9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30" y="30"/>
                    </a:moveTo>
                    <a:lnTo>
                      <a:pt x="60" y="30"/>
                    </a:lnTo>
                    <a:lnTo>
                      <a:pt x="60" y="60"/>
                    </a:lnTo>
                    <a:lnTo>
                      <a:pt x="30" y="60"/>
                    </a:lnTo>
                    <a:lnTo>
                      <a:pt x="30" y="30"/>
                    </a:lnTo>
                    <a:close/>
                    <a:moveTo>
                      <a:pt x="0" y="90"/>
                    </a:moveTo>
                    <a:lnTo>
                      <a:pt x="90" y="90"/>
                    </a:lnTo>
                    <a:lnTo>
                      <a:pt x="90" y="0"/>
                    </a:lnTo>
                    <a:lnTo>
                      <a:pt x="0" y="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70">
                <a:extLst>
                  <a:ext uri="{FF2B5EF4-FFF2-40B4-BE49-F238E27FC236}">
                    <a16:creationId xmlns:a16="http://schemas.microsoft.com/office/drawing/2014/main" id="{9769F376-81EA-47B4-81B1-16C1913D4233}"/>
                  </a:ext>
                </a:extLst>
              </p:cNvPr>
              <p:cNvSpPr>
                <a:spLocks noEditPoints="1"/>
              </p:cNvSpPr>
              <p:nvPr/>
            </p:nvSpPr>
            <p:spPr bwMode="auto">
              <a:xfrm>
                <a:off x="982663" y="1503363"/>
                <a:ext cx="30163" cy="30163"/>
              </a:xfrm>
              <a:custGeom>
                <a:avLst/>
                <a:gdLst>
                  <a:gd name="T0" fmla="*/ 31 w 91"/>
                  <a:gd name="T1" fmla="*/ 31 h 92"/>
                  <a:gd name="T2" fmla="*/ 61 w 91"/>
                  <a:gd name="T3" fmla="*/ 31 h 92"/>
                  <a:gd name="T4" fmla="*/ 61 w 91"/>
                  <a:gd name="T5" fmla="*/ 61 h 92"/>
                  <a:gd name="T6" fmla="*/ 31 w 91"/>
                  <a:gd name="T7" fmla="*/ 61 h 92"/>
                  <a:gd name="T8" fmla="*/ 31 w 91"/>
                  <a:gd name="T9" fmla="*/ 31 h 92"/>
                  <a:gd name="T10" fmla="*/ 0 w 91"/>
                  <a:gd name="T11" fmla="*/ 92 h 92"/>
                  <a:gd name="T12" fmla="*/ 91 w 91"/>
                  <a:gd name="T13" fmla="*/ 92 h 92"/>
                  <a:gd name="T14" fmla="*/ 91 w 91"/>
                  <a:gd name="T15" fmla="*/ 0 h 92"/>
                  <a:gd name="T16" fmla="*/ 0 w 91"/>
                  <a:gd name="T17" fmla="*/ 0 h 92"/>
                  <a:gd name="T18" fmla="*/ 0 w 91"/>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31" y="31"/>
                    </a:moveTo>
                    <a:lnTo>
                      <a:pt x="61" y="31"/>
                    </a:lnTo>
                    <a:lnTo>
                      <a:pt x="61" y="61"/>
                    </a:lnTo>
                    <a:lnTo>
                      <a:pt x="31" y="61"/>
                    </a:lnTo>
                    <a:lnTo>
                      <a:pt x="31" y="31"/>
                    </a:lnTo>
                    <a:close/>
                    <a:moveTo>
                      <a:pt x="0" y="92"/>
                    </a:moveTo>
                    <a:lnTo>
                      <a:pt x="91" y="92"/>
                    </a:lnTo>
                    <a:lnTo>
                      <a:pt x="91" y="0"/>
                    </a:lnTo>
                    <a:lnTo>
                      <a:pt x="0" y="0"/>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71">
                <a:extLst>
                  <a:ext uri="{FF2B5EF4-FFF2-40B4-BE49-F238E27FC236}">
                    <a16:creationId xmlns:a16="http://schemas.microsoft.com/office/drawing/2014/main" id="{E3C1214A-C75E-460C-B66B-184A176426DD}"/>
                  </a:ext>
                </a:extLst>
              </p:cNvPr>
              <p:cNvSpPr>
                <a:spLocks noEditPoints="1"/>
              </p:cNvSpPr>
              <p:nvPr/>
            </p:nvSpPr>
            <p:spPr bwMode="auto">
              <a:xfrm>
                <a:off x="1022350" y="1503363"/>
                <a:ext cx="28575" cy="30163"/>
              </a:xfrm>
              <a:custGeom>
                <a:avLst/>
                <a:gdLst>
                  <a:gd name="T0" fmla="*/ 30 w 90"/>
                  <a:gd name="T1" fmla="*/ 31 h 92"/>
                  <a:gd name="T2" fmla="*/ 60 w 90"/>
                  <a:gd name="T3" fmla="*/ 31 h 92"/>
                  <a:gd name="T4" fmla="*/ 60 w 90"/>
                  <a:gd name="T5" fmla="*/ 61 h 92"/>
                  <a:gd name="T6" fmla="*/ 30 w 90"/>
                  <a:gd name="T7" fmla="*/ 61 h 92"/>
                  <a:gd name="T8" fmla="*/ 30 w 90"/>
                  <a:gd name="T9" fmla="*/ 31 h 92"/>
                  <a:gd name="T10" fmla="*/ 0 w 90"/>
                  <a:gd name="T11" fmla="*/ 92 h 92"/>
                  <a:gd name="T12" fmla="*/ 90 w 90"/>
                  <a:gd name="T13" fmla="*/ 92 h 92"/>
                  <a:gd name="T14" fmla="*/ 90 w 90"/>
                  <a:gd name="T15" fmla="*/ 0 h 92"/>
                  <a:gd name="T16" fmla="*/ 0 w 90"/>
                  <a:gd name="T17" fmla="*/ 0 h 92"/>
                  <a:gd name="T18" fmla="*/ 0 w 90"/>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2">
                    <a:moveTo>
                      <a:pt x="30" y="31"/>
                    </a:moveTo>
                    <a:lnTo>
                      <a:pt x="60" y="31"/>
                    </a:lnTo>
                    <a:lnTo>
                      <a:pt x="60" y="61"/>
                    </a:lnTo>
                    <a:lnTo>
                      <a:pt x="30" y="61"/>
                    </a:lnTo>
                    <a:lnTo>
                      <a:pt x="30" y="31"/>
                    </a:lnTo>
                    <a:close/>
                    <a:moveTo>
                      <a:pt x="0" y="92"/>
                    </a:moveTo>
                    <a:lnTo>
                      <a:pt x="90" y="92"/>
                    </a:lnTo>
                    <a:lnTo>
                      <a:pt x="90" y="0"/>
                    </a:lnTo>
                    <a:lnTo>
                      <a:pt x="0" y="0"/>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3" name="Group 262">
              <a:extLst>
                <a:ext uri="{FF2B5EF4-FFF2-40B4-BE49-F238E27FC236}">
                  <a16:creationId xmlns:a16="http://schemas.microsoft.com/office/drawing/2014/main" id="{058466A8-A44C-4C4D-8CE3-D86F6B3866C7}"/>
                </a:ext>
              </a:extLst>
            </p:cNvPr>
            <p:cNvGrpSpPr/>
            <p:nvPr/>
          </p:nvGrpSpPr>
          <p:grpSpPr>
            <a:xfrm>
              <a:off x="3119439" y="3538538"/>
              <a:ext cx="276225" cy="276225"/>
              <a:chOff x="8162925" y="4216083"/>
              <a:chExt cx="276225" cy="276225"/>
            </a:xfrm>
            <a:solidFill>
              <a:schemeClr val="bg1"/>
            </a:solidFill>
          </p:grpSpPr>
          <p:sp>
            <p:nvSpPr>
              <p:cNvPr id="264" name="Freeform 394">
                <a:extLst>
                  <a:ext uri="{FF2B5EF4-FFF2-40B4-BE49-F238E27FC236}">
                    <a16:creationId xmlns:a16="http://schemas.microsoft.com/office/drawing/2014/main" id="{347BCBC1-FE14-4C9E-97D6-DB18655777AE}"/>
                  </a:ext>
                </a:extLst>
              </p:cNvPr>
              <p:cNvSpPr>
                <a:spLocks/>
              </p:cNvSpPr>
              <p:nvPr/>
            </p:nvSpPr>
            <p:spPr bwMode="auto">
              <a:xfrm>
                <a:off x="8220075" y="4273233"/>
                <a:ext cx="219075" cy="219075"/>
              </a:xfrm>
              <a:custGeom>
                <a:avLst/>
                <a:gdLst>
                  <a:gd name="T0" fmla="*/ 661 w 691"/>
                  <a:gd name="T1" fmla="*/ 0 h 691"/>
                  <a:gd name="T2" fmla="*/ 661 w 691"/>
                  <a:gd name="T3" fmla="*/ 661 h 691"/>
                  <a:gd name="T4" fmla="*/ 0 w 691"/>
                  <a:gd name="T5" fmla="*/ 661 h 691"/>
                  <a:gd name="T6" fmla="*/ 0 w 691"/>
                  <a:gd name="T7" fmla="*/ 691 h 691"/>
                  <a:gd name="T8" fmla="*/ 691 w 691"/>
                  <a:gd name="T9" fmla="*/ 691 h 691"/>
                  <a:gd name="T10" fmla="*/ 691 w 691"/>
                  <a:gd name="T11" fmla="*/ 0 h 691"/>
                  <a:gd name="T12" fmla="*/ 661 w 691"/>
                  <a:gd name="T13" fmla="*/ 0 h 691"/>
                </a:gdLst>
                <a:ahLst/>
                <a:cxnLst>
                  <a:cxn ang="0">
                    <a:pos x="T0" y="T1"/>
                  </a:cxn>
                  <a:cxn ang="0">
                    <a:pos x="T2" y="T3"/>
                  </a:cxn>
                  <a:cxn ang="0">
                    <a:pos x="T4" y="T5"/>
                  </a:cxn>
                  <a:cxn ang="0">
                    <a:pos x="T6" y="T7"/>
                  </a:cxn>
                  <a:cxn ang="0">
                    <a:pos x="T8" y="T9"/>
                  </a:cxn>
                  <a:cxn ang="0">
                    <a:pos x="T10" y="T11"/>
                  </a:cxn>
                  <a:cxn ang="0">
                    <a:pos x="T12" y="T13"/>
                  </a:cxn>
                </a:cxnLst>
                <a:rect l="0" t="0" r="r" b="b"/>
                <a:pathLst>
                  <a:path w="691" h="691">
                    <a:moveTo>
                      <a:pt x="661" y="0"/>
                    </a:moveTo>
                    <a:lnTo>
                      <a:pt x="661" y="661"/>
                    </a:lnTo>
                    <a:lnTo>
                      <a:pt x="0" y="661"/>
                    </a:lnTo>
                    <a:lnTo>
                      <a:pt x="0" y="691"/>
                    </a:lnTo>
                    <a:lnTo>
                      <a:pt x="691" y="691"/>
                    </a:lnTo>
                    <a:lnTo>
                      <a:pt x="691" y="0"/>
                    </a:lnTo>
                    <a:lnTo>
                      <a:pt x="6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395">
                <a:extLst>
                  <a:ext uri="{FF2B5EF4-FFF2-40B4-BE49-F238E27FC236}">
                    <a16:creationId xmlns:a16="http://schemas.microsoft.com/office/drawing/2014/main" id="{2CEC59C9-7C17-46C2-AB3E-C9D0BF1ACBDB}"/>
                  </a:ext>
                </a:extLst>
              </p:cNvPr>
              <p:cNvSpPr>
                <a:spLocks/>
              </p:cNvSpPr>
              <p:nvPr/>
            </p:nvSpPr>
            <p:spPr bwMode="auto">
              <a:xfrm>
                <a:off x="8191500" y="4244658"/>
                <a:ext cx="228600" cy="228600"/>
              </a:xfrm>
              <a:custGeom>
                <a:avLst/>
                <a:gdLst>
                  <a:gd name="T0" fmla="*/ 720 w 720"/>
                  <a:gd name="T1" fmla="*/ 0 h 721"/>
                  <a:gd name="T2" fmla="*/ 690 w 720"/>
                  <a:gd name="T3" fmla="*/ 0 h 721"/>
                  <a:gd name="T4" fmla="*/ 690 w 720"/>
                  <a:gd name="T5" fmla="*/ 691 h 721"/>
                  <a:gd name="T6" fmla="*/ 0 w 720"/>
                  <a:gd name="T7" fmla="*/ 691 h 721"/>
                  <a:gd name="T8" fmla="*/ 0 w 720"/>
                  <a:gd name="T9" fmla="*/ 721 h 721"/>
                  <a:gd name="T10" fmla="*/ 720 w 720"/>
                  <a:gd name="T11" fmla="*/ 721 h 721"/>
                  <a:gd name="T12" fmla="*/ 720 w 720"/>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720" h="721">
                    <a:moveTo>
                      <a:pt x="720" y="0"/>
                    </a:moveTo>
                    <a:lnTo>
                      <a:pt x="690" y="0"/>
                    </a:lnTo>
                    <a:lnTo>
                      <a:pt x="690" y="691"/>
                    </a:lnTo>
                    <a:lnTo>
                      <a:pt x="0" y="691"/>
                    </a:lnTo>
                    <a:lnTo>
                      <a:pt x="0" y="721"/>
                    </a:lnTo>
                    <a:lnTo>
                      <a:pt x="720" y="721"/>
                    </a:lnTo>
                    <a:lnTo>
                      <a:pt x="7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396">
                <a:extLst>
                  <a:ext uri="{FF2B5EF4-FFF2-40B4-BE49-F238E27FC236}">
                    <a16:creationId xmlns:a16="http://schemas.microsoft.com/office/drawing/2014/main" id="{898625FF-8C55-4F1C-A9CA-6EDFD4D041AF}"/>
                  </a:ext>
                </a:extLst>
              </p:cNvPr>
              <p:cNvSpPr>
                <a:spLocks noEditPoints="1"/>
              </p:cNvSpPr>
              <p:nvPr/>
            </p:nvSpPr>
            <p:spPr bwMode="auto">
              <a:xfrm>
                <a:off x="8162925" y="4216083"/>
                <a:ext cx="238125" cy="238125"/>
              </a:xfrm>
              <a:custGeom>
                <a:avLst/>
                <a:gdLst>
                  <a:gd name="T0" fmla="*/ 30 w 751"/>
                  <a:gd name="T1" fmla="*/ 721 h 751"/>
                  <a:gd name="T2" fmla="*/ 30 w 751"/>
                  <a:gd name="T3" fmla="*/ 601 h 751"/>
                  <a:gd name="T4" fmla="*/ 721 w 751"/>
                  <a:gd name="T5" fmla="*/ 601 h 751"/>
                  <a:gd name="T6" fmla="*/ 721 w 751"/>
                  <a:gd name="T7" fmla="*/ 721 h 751"/>
                  <a:gd name="T8" fmla="*/ 30 w 751"/>
                  <a:gd name="T9" fmla="*/ 721 h 751"/>
                  <a:gd name="T10" fmla="*/ 619 w 751"/>
                  <a:gd name="T11" fmla="*/ 571 h 751"/>
                  <a:gd name="T12" fmla="*/ 192 w 751"/>
                  <a:gd name="T13" fmla="*/ 571 h 751"/>
                  <a:gd name="T14" fmla="*/ 282 w 751"/>
                  <a:gd name="T15" fmla="*/ 420 h 751"/>
                  <a:gd name="T16" fmla="*/ 363 w 751"/>
                  <a:gd name="T17" fmla="*/ 517 h 751"/>
                  <a:gd name="T18" fmla="*/ 365 w 751"/>
                  <a:gd name="T19" fmla="*/ 519 h 751"/>
                  <a:gd name="T20" fmla="*/ 368 w 751"/>
                  <a:gd name="T21" fmla="*/ 522 h 751"/>
                  <a:gd name="T22" fmla="*/ 372 w 751"/>
                  <a:gd name="T23" fmla="*/ 523 h 751"/>
                  <a:gd name="T24" fmla="*/ 375 w 751"/>
                  <a:gd name="T25" fmla="*/ 523 h 751"/>
                  <a:gd name="T26" fmla="*/ 379 w 751"/>
                  <a:gd name="T27" fmla="*/ 523 h 751"/>
                  <a:gd name="T28" fmla="*/ 382 w 751"/>
                  <a:gd name="T29" fmla="*/ 521 h 751"/>
                  <a:gd name="T30" fmla="*/ 385 w 751"/>
                  <a:gd name="T31" fmla="*/ 518 h 751"/>
                  <a:gd name="T32" fmla="*/ 387 w 751"/>
                  <a:gd name="T33" fmla="*/ 516 h 751"/>
                  <a:gd name="T34" fmla="*/ 523 w 751"/>
                  <a:gd name="T35" fmla="*/ 314 h 751"/>
                  <a:gd name="T36" fmla="*/ 619 w 751"/>
                  <a:gd name="T37" fmla="*/ 571 h 751"/>
                  <a:gd name="T38" fmla="*/ 721 w 751"/>
                  <a:gd name="T39" fmla="*/ 30 h 751"/>
                  <a:gd name="T40" fmla="*/ 721 w 751"/>
                  <a:gd name="T41" fmla="*/ 571 h 751"/>
                  <a:gd name="T42" fmla="*/ 652 w 751"/>
                  <a:gd name="T43" fmla="*/ 571 h 751"/>
                  <a:gd name="T44" fmla="*/ 540 w 751"/>
                  <a:gd name="T45" fmla="*/ 275 h 751"/>
                  <a:gd name="T46" fmla="*/ 538 w 751"/>
                  <a:gd name="T47" fmla="*/ 272 h 751"/>
                  <a:gd name="T48" fmla="*/ 536 w 751"/>
                  <a:gd name="T49" fmla="*/ 269 h 751"/>
                  <a:gd name="T50" fmla="*/ 533 w 751"/>
                  <a:gd name="T51" fmla="*/ 266 h 751"/>
                  <a:gd name="T52" fmla="*/ 528 w 751"/>
                  <a:gd name="T53" fmla="*/ 265 h 751"/>
                  <a:gd name="T54" fmla="*/ 524 w 751"/>
                  <a:gd name="T55" fmla="*/ 265 h 751"/>
                  <a:gd name="T56" fmla="*/ 520 w 751"/>
                  <a:gd name="T57" fmla="*/ 266 h 751"/>
                  <a:gd name="T58" fmla="*/ 516 w 751"/>
                  <a:gd name="T59" fmla="*/ 269 h 751"/>
                  <a:gd name="T60" fmla="*/ 513 w 751"/>
                  <a:gd name="T61" fmla="*/ 272 h 751"/>
                  <a:gd name="T62" fmla="*/ 373 w 751"/>
                  <a:gd name="T63" fmla="*/ 483 h 751"/>
                  <a:gd name="T64" fmla="*/ 291 w 751"/>
                  <a:gd name="T65" fmla="*/ 384 h 751"/>
                  <a:gd name="T66" fmla="*/ 289 w 751"/>
                  <a:gd name="T67" fmla="*/ 382 h 751"/>
                  <a:gd name="T68" fmla="*/ 286 w 751"/>
                  <a:gd name="T69" fmla="*/ 380 h 751"/>
                  <a:gd name="T70" fmla="*/ 283 w 751"/>
                  <a:gd name="T71" fmla="*/ 379 h 751"/>
                  <a:gd name="T72" fmla="*/ 278 w 751"/>
                  <a:gd name="T73" fmla="*/ 379 h 751"/>
                  <a:gd name="T74" fmla="*/ 275 w 751"/>
                  <a:gd name="T75" fmla="*/ 380 h 751"/>
                  <a:gd name="T76" fmla="*/ 272 w 751"/>
                  <a:gd name="T77" fmla="*/ 381 h 751"/>
                  <a:gd name="T78" fmla="*/ 269 w 751"/>
                  <a:gd name="T79" fmla="*/ 383 h 751"/>
                  <a:gd name="T80" fmla="*/ 267 w 751"/>
                  <a:gd name="T81" fmla="*/ 387 h 751"/>
                  <a:gd name="T82" fmla="*/ 156 w 751"/>
                  <a:gd name="T83" fmla="*/ 571 h 751"/>
                  <a:gd name="T84" fmla="*/ 30 w 751"/>
                  <a:gd name="T85" fmla="*/ 571 h 751"/>
                  <a:gd name="T86" fmla="*/ 30 w 751"/>
                  <a:gd name="T87" fmla="*/ 30 h 751"/>
                  <a:gd name="T88" fmla="*/ 721 w 751"/>
                  <a:gd name="T89" fmla="*/ 30 h 751"/>
                  <a:gd name="T90" fmla="*/ 751 w 751"/>
                  <a:gd name="T91" fmla="*/ 0 h 751"/>
                  <a:gd name="T92" fmla="*/ 0 w 751"/>
                  <a:gd name="T93" fmla="*/ 0 h 751"/>
                  <a:gd name="T94" fmla="*/ 0 w 751"/>
                  <a:gd name="T95" fmla="*/ 751 h 751"/>
                  <a:gd name="T96" fmla="*/ 751 w 751"/>
                  <a:gd name="T97" fmla="*/ 751 h 751"/>
                  <a:gd name="T98" fmla="*/ 751 w 751"/>
                  <a:gd name="T9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1" h="751">
                    <a:moveTo>
                      <a:pt x="30" y="721"/>
                    </a:moveTo>
                    <a:lnTo>
                      <a:pt x="30" y="601"/>
                    </a:lnTo>
                    <a:lnTo>
                      <a:pt x="721" y="601"/>
                    </a:lnTo>
                    <a:lnTo>
                      <a:pt x="721" y="721"/>
                    </a:lnTo>
                    <a:lnTo>
                      <a:pt x="30" y="721"/>
                    </a:lnTo>
                    <a:close/>
                    <a:moveTo>
                      <a:pt x="619" y="571"/>
                    </a:moveTo>
                    <a:lnTo>
                      <a:pt x="192" y="571"/>
                    </a:lnTo>
                    <a:lnTo>
                      <a:pt x="282" y="420"/>
                    </a:lnTo>
                    <a:lnTo>
                      <a:pt x="363" y="517"/>
                    </a:lnTo>
                    <a:lnTo>
                      <a:pt x="365" y="519"/>
                    </a:lnTo>
                    <a:lnTo>
                      <a:pt x="368" y="522"/>
                    </a:lnTo>
                    <a:lnTo>
                      <a:pt x="372" y="523"/>
                    </a:lnTo>
                    <a:lnTo>
                      <a:pt x="375" y="523"/>
                    </a:lnTo>
                    <a:lnTo>
                      <a:pt x="379" y="523"/>
                    </a:lnTo>
                    <a:lnTo>
                      <a:pt x="382" y="521"/>
                    </a:lnTo>
                    <a:lnTo>
                      <a:pt x="385" y="518"/>
                    </a:lnTo>
                    <a:lnTo>
                      <a:pt x="387" y="516"/>
                    </a:lnTo>
                    <a:lnTo>
                      <a:pt x="523" y="314"/>
                    </a:lnTo>
                    <a:lnTo>
                      <a:pt x="619" y="571"/>
                    </a:lnTo>
                    <a:close/>
                    <a:moveTo>
                      <a:pt x="721" y="30"/>
                    </a:moveTo>
                    <a:lnTo>
                      <a:pt x="721" y="571"/>
                    </a:lnTo>
                    <a:lnTo>
                      <a:pt x="652" y="571"/>
                    </a:lnTo>
                    <a:lnTo>
                      <a:pt x="540" y="275"/>
                    </a:lnTo>
                    <a:lnTo>
                      <a:pt x="538" y="272"/>
                    </a:lnTo>
                    <a:lnTo>
                      <a:pt x="536" y="269"/>
                    </a:lnTo>
                    <a:lnTo>
                      <a:pt x="533" y="266"/>
                    </a:lnTo>
                    <a:lnTo>
                      <a:pt x="528" y="265"/>
                    </a:lnTo>
                    <a:lnTo>
                      <a:pt x="524" y="265"/>
                    </a:lnTo>
                    <a:lnTo>
                      <a:pt x="520" y="266"/>
                    </a:lnTo>
                    <a:lnTo>
                      <a:pt x="516" y="269"/>
                    </a:lnTo>
                    <a:lnTo>
                      <a:pt x="513" y="272"/>
                    </a:lnTo>
                    <a:lnTo>
                      <a:pt x="373" y="483"/>
                    </a:lnTo>
                    <a:lnTo>
                      <a:pt x="291" y="384"/>
                    </a:lnTo>
                    <a:lnTo>
                      <a:pt x="289" y="382"/>
                    </a:lnTo>
                    <a:lnTo>
                      <a:pt x="286" y="380"/>
                    </a:lnTo>
                    <a:lnTo>
                      <a:pt x="283" y="379"/>
                    </a:lnTo>
                    <a:lnTo>
                      <a:pt x="278" y="379"/>
                    </a:lnTo>
                    <a:lnTo>
                      <a:pt x="275" y="380"/>
                    </a:lnTo>
                    <a:lnTo>
                      <a:pt x="272" y="381"/>
                    </a:lnTo>
                    <a:lnTo>
                      <a:pt x="269" y="383"/>
                    </a:lnTo>
                    <a:lnTo>
                      <a:pt x="267" y="387"/>
                    </a:lnTo>
                    <a:lnTo>
                      <a:pt x="156" y="571"/>
                    </a:lnTo>
                    <a:lnTo>
                      <a:pt x="30" y="571"/>
                    </a:lnTo>
                    <a:lnTo>
                      <a:pt x="30" y="30"/>
                    </a:lnTo>
                    <a:lnTo>
                      <a:pt x="721" y="30"/>
                    </a:lnTo>
                    <a:close/>
                    <a:moveTo>
                      <a:pt x="751" y="0"/>
                    </a:moveTo>
                    <a:lnTo>
                      <a:pt x="0" y="0"/>
                    </a:lnTo>
                    <a:lnTo>
                      <a:pt x="0" y="751"/>
                    </a:lnTo>
                    <a:lnTo>
                      <a:pt x="751" y="751"/>
                    </a:lnTo>
                    <a:lnTo>
                      <a:pt x="7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397">
                <a:extLst>
                  <a:ext uri="{FF2B5EF4-FFF2-40B4-BE49-F238E27FC236}">
                    <a16:creationId xmlns:a16="http://schemas.microsoft.com/office/drawing/2014/main" id="{1181DBBC-BD78-4246-AE59-56B330C500F0}"/>
                  </a:ext>
                </a:extLst>
              </p:cNvPr>
              <p:cNvSpPr>
                <a:spLocks noEditPoints="1"/>
              </p:cNvSpPr>
              <p:nvPr/>
            </p:nvSpPr>
            <p:spPr bwMode="auto">
              <a:xfrm>
                <a:off x="8210550" y="4252595"/>
                <a:ext cx="46038" cy="44450"/>
              </a:xfrm>
              <a:custGeom>
                <a:avLst/>
                <a:gdLst>
                  <a:gd name="T0" fmla="*/ 80 w 143"/>
                  <a:gd name="T1" fmla="*/ 30 h 144"/>
                  <a:gd name="T2" fmla="*/ 95 w 143"/>
                  <a:gd name="T3" fmla="*/ 37 h 144"/>
                  <a:gd name="T4" fmla="*/ 107 w 143"/>
                  <a:gd name="T5" fmla="*/ 48 h 144"/>
                  <a:gd name="T6" fmla="*/ 113 w 143"/>
                  <a:gd name="T7" fmla="*/ 63 h 144"/>
                  <a:gd name="T8" fmla="*/ 113 w 143"/>
                  <a:gd name="T9" fmla="*/ 81 h 144"/>
                  <a:gd name="T10" fmla="*/ 107 w 143"/>
                  <a:gd name="T11" fmla="*/ 95 h 144"/>
                  <a:gd name="T12" fmla="*/ 95 w 143"/>
                  <a:gd name="T13" fmla="*/ 106 h 144"/>
                  <a:gd name="T14" fmla="*/ 80 w 143"/>
                  <a:gd name="T15" fmla="*/ 113 h 144"/>
                  <a:gd name="T16" fmla="*/ 63 w 143"/>
                  <a:gd name="T17" fmla="*/ 113 h 144"/>
                  <a:gd name="T18" fmla="*/ 49 w 143"/>
                  <a:gd name="T19" fmla="*/ 106 h 144"/>
                  <a:gd name="T20" fmla="*/ 37 w 143"/>
                  <a:gd name="T21" fmla="*/ 95 h 144"/>
                  <a:gd name="T22" fmla="*/ 31 w 143"/>
                  <a:gd name="T23" fmla="*/ 81 h 144"/>
                  <a:gd name="T24" fmla="*/ 31 w 143"/>
                  <a:gd name="T25" fmla="*/ 63 h 144"/>
                  <a:gd name="T26" fmla="*/ 37 w 143"/>
                  <a:gd name="T27" fmla="*/ 48 h 144"/>
                  <a:gd name="T28" fmla="*/ 49 w 143"/>
                  <a:gd name="T29" fmla="*/ 37 h 144"/>
                  <a:gd name="T30" fmla="*/ 63 w 143"/>
                  <a:gd name="T31" fmla="*/ 30 h 144"/>
                  <a:gd name="T32" fmla="*/ 72 w 143"/>
                  <a:gd name="T33" fmla="*/ 144 h 144"/>
                  <a:gd name="T34" fmla="*/ 87 w 143"/>
                  <a:gd name="T35" fmla="*/ 142 h 144"/>
                  <a:gd name="T36" fmla="*/ 100 w 143"/>
                  <a:gd name="T37" fmla="*/ 137 h 144"/>
                  <a:gd name="T38" fmla="*/ 112 w 143"/>
                  <a:gd name="T39" fmla="*/ 131 h 144"/>
                  <a:gd name="T40" fmla="*/ 123 w 143"/>
                  <a:gd name="T41" fmla="*/ 122 h 144"/>
                  <a:gd name="T42" fmla="*/ 132 w 143"/>
                  <a:gd name="T43" fmla="*/ 112 h 144"/>
                  <a:gd name="T44" fmla="*/ 138 w 143"/>
                  <a:gd name="T45" fmla="*/ 100 h 144"/>
                  <a:gd name="T46" fmla="*/ 142 w 143"/>
                  <a:gd name="T47" fmla="*/ 86 h 144"/>
                  <a:gd name="T48" fmla="*/ 143 w 143"/>
                  <a:gd name="T49" fmla="*/ 72 h 144"/>
                  <a:gd name="T50" fmla="*/ 142 w 143"/>
                  <a:gd name="T51" fmla="*/ 57 h 144"/>
                  <a:gd name="T52" fmla="*/ 138 w 143"/>
                  <a:gd name="T53" fmla="*/ 44 h 144"/>
                  <a:gd name="T54" fmla="*/ 132 w 143"/>
                  <a:gd name="T55" fmla="*/ 31 h 144"/>
                  <a:gd name="T56" fmla="*/ 123 w 143"/>
                  <a:gd name="T57" fmla="*/ 21 h 144"/>
                  <a:gd name="T58" fmla="*/ 112 w 143"/>
                  <a:gd name="T59" fmla="*/ 12 h 144"/>
                  <a:gd name="T60" fmla="*/ 100 w 143"/>
                  <a:gd name="T61" fmla="*/ 5 h 144"/>
                  <a:gd name="T62" fmla="*/ 87 w 143"/>
                  <a:gd name="T63" fmla="*/ 1 h 144"/>
                  <a:gd name="T64" fmla="*/ 72 w 143"/>
                  <a:gd name="T65" fmla="*/ 0 h 144"/>
                  <a:gd name="T66" fmla="*/ 58 w 143"/>
                  <a:gd name="T67" fmla="*/ 1 h 144"/>
                  <a:gd name="T68" fmla="*/ 44 w 143"/>
                  <a:gd name="T69" fmla="*/ 5 h 144"/>
                  <a:gd name="T70" fmla="*/ 32 w 143"/>
                  <a:gd name="T71" fmla="*/ 12 h 144"/>
                  <a:gd name="T72" fmla="*/ 21 w 143"/>
                  <a:gd name="T73" fmla="*/ 21 h 144"/>
                  <a:gd name="T74" fmla="*/ 13 w 143"/>
                  <a:gd name="T75" fmla="*/ 31 h 144"/>
                  <a:gd name="T76" fmla="*/ 6 w 143"/>
                  <a:gd name="T77" fmla="*/ 44 h 144"/>
                  <a:gd name="T78" fmla="*/ 2 w 143"/>
                  <a:gd name="T79" fmla="*/ 57 h 144"/>
                  <a:gd name="T80" fmla="*/ 0 w 143"/>
                  <a:gd name="T81" fmla="*/ 72 h 144"/>
                  <a:gd name="T82" fmla="*/ 2 w 143"/>
                  <a:gd name="T83" fmla="*/ 86 h 144"/>
                  <a:gd name="T84" fmla="*/ 6 w 143"/>
                  <a:gd name="T85" fmla="*/ 100 h 144"/>
                  <a:gd name="T86" fmla="*/ 13 w 143"/>
                  <a:gd name="T87" fmla="*/ 112 h 144"/>
                  <a:gd name="T88" fmla="*/ 21 w 143"/>
                  <a:gd name="T89" fmla="*/ 122 h 144"/>
                  <a:gd name="T90" fmla="*/ 32 w 143"/>
                  <a:gd name="T91" fmla="*/ 131 h 144"/>
                  <a:gd name="T92" fmla="*/ 44 w 143"/>
                  <a:gd name="T93" fmla="*/ 137 h 144"/>
                  <a:gd name="T94" fmla="*/ 58 w 143"/>
                  <a:gd name="T95" fmla="*/ 142 h 144"/>
                  <a:gd name="T96" fmla="*/ 72 w 143"/>
                  <a:gd name="T9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44">
                    <a:moveTo>
                      <a:pt x="72" y="30"/>
                    </a:moveTo>
                    <a:lnTo>
                      <a:pt x="80" y="30"/>
                    </a:lnTo>
                    <a:lnTo>
                      <a:pt x="89" y="33"/>
                    </a:lnTo>
                    <a:lnTo>
                      <a:pt x="95" y="37"/>
                    </a:lnTo>
                    <a:lnTo>
                      <a:pt x="102" y="42"/>
                    </a:lnTo>
                    <a:lnTo>
                      <a:pt x="107" y="48"/>
                    </a:lnTo>
                    <a:lnTo>
                      <a:pt x="110" y="55"/>
                    </a:lnTo>
                    <a:lnTo>
                      <a:pt x="113" y="63"/>
                    </a:lnTo>
                    <a:lnTo>
                      <a:pt x="113" y="72"/>
                    </a:lnTo>
                    <a:lnTo>
                      <a:pt x="113" y="81"/>
                    </a:lnTo>
                    <a:lnTo>
                      <a:pt x="110" y="88"/>
                    </a:lnTo>
                    <a:lnTo>
                      <a:pt x="107" y="95"/>
                    </a:lnTo>
                    <a:lnTo>
                      <a:pt x="102" y="101"/>
                    </a:lnTo>
                    <a:lnTo>
                      <a:pt x="95" y="106"/>
                    </a:lnTo>
                    <a:lnTo>
                      <a:pt x="89" y="111"/>
                    </a:lnTo>
                    <a:lnTo>
                      <a:pt x="80" y="113"/>
                    </a:lnTo>
                    <a:lnTo>
                      <a:pt x="72" y="114"/>
                    </a:lnTo>
                    <a:lnTo>
                      <a:pt x="63" y="113"/>
                    </a:lnTo>
                    <a:lnTo>
                      <a:pt x="56" y="111"/>
                    </a:lnTo>
                    <a:lnTo>
                      <a:pt x="49" y="106"/>
                    </a:lnTo>
                    <a:lnTo>
                      <a:pt x="43" y="101"/>
                    </a:lnTo>
                    <a:lnTo>
                      <a:pt x="37" y="95"/>
                    </a:lnTo>
                    <a:lnTo>
                      <a:pt x="33" y="88"/>
                    </a:lnTo>
                    <a:lnTo>
                      <a:pt x="31" y="81"/>
                    </a:lnTo>
                    <a:lnTo>
                      <a:pt x="30" y="72"/>
                    </a:lnTo>
                    <a:lnTo>
                      <a:pt x="31" y="63"/>
                    </a:lnTo>
                    <a:lnTo>
                      <a:pt x="33" y="55"/>
                    </a:lnTo>
                    <a:lnTo>
                      <a:pt x="37" y="48"/>
                    </a:lnTo>
                    <a:lnTo>
                      <a:pt x="43" y="42"/>
                    </a:lnTo>
                    <a:lnTo>
                      <a:pt x="49" y="37"/>
                    </a:lnTo>
                    <a:lnTo>
                      <a:pt x="56" y="33"/>
                    </a:lnTo>
                    <a:lnTo>
                      <a:pt x="63" y="30"/>
                    </a:lnTo>
                    <a:lnTo>
                      <a:pt x="72" y="30"/>
                    </a:lnTo>
                    <a:close/>
                    <a:moveTo>
                      <a:pt x="72" y="144"/>
                    </a:moveTo>
                    <a:lnTo>
                      <a:pt x="79" y="143"/>
                    </a:lnTo>
                    <a:lnTo>
                      <a:pt x="87" y="142"/>
                    </a:lnTo>
                    <a:lnTo>
                      <a:pt x="93" y="141"/>
                    </a:lnTo>
                    <a:lnTo>
                      <a:pt x="100" y="137"/>
                    </a:lnTo>
                    <a:lnTo>
                      <a:pt x="106" y="135"/>
                    </a:lnTo>
                    <a:lnTo>
                      <a:pt x="112" y="131"/>
                    </a:lnTo>
                    <a:lnTo>
                      <a:pt x="118" y="127"/>
                    </a:lnTo>
                    <a:lnTo>
                      <a:pt x="123" y="122"/>
                    </a:lnTo>
                    <a:lnTo>
                      <a:pt x="127" y="117"/>
                    </a:lnTo>
                    <a:lnTo>
                      <a:pt x="132" y="112"/>
                    </a:lnTo>
                    <a:lnTo>
                      <a:pt x="135" y="106"/>
                    </a:lnTo>
                    <a:lnTo>
                      <a:pt x="138" y="100"/>
                    </a:lnTo>
                    <a:lnTo>
                      <a:pt x="140" y="93"/>
                    </a:lnTo>
                    <a:lnTo>
                      <a:pt x="142" y="86"/>
                    </a:lnTo>
                    <a:lnTo>
                      <a:pt x="143" y="79"/>
                    </a:lnTo>
                    <a:lnTo>
                      <a:pt x="143" y="72"/>
                    </a:lnTo>
                    <a:lnTo>
                      <a:pt x="143" y="64"/>
                    </a:lnTo>
                    <a:lnTo>
                      <a:pt x="142" y="57"/>
                    </a:lnTo>
                    <a:lnTo>
                      <a:pt x="140" y="51"/>
                    </a:lnTo>
                    <a:lnTo>
                      <a:pt x="138" y="44"/>
                    </a:lnTo>
                    <a:lnTo>
                      <a:pt x="135" y="38"/>
                    </a:lnTo>
                    <a:lnTo>
                      <a:pt x="132" y="31"/>
                    </a:lnTo>
                    <a:lnTo>
                      <a:pt x="127" y="26"/>
                    </a:lnTo>
                    <a:lnTo>
                      <a:pt x="123" y="21"/>
                    </a:lnTo>
                    <a:lnTo>
                      <a:pt x="118" y="16"/>
                    </a:lnTo>
                    <a:lnTo>
                      <a:pt x="112" y="12"/>
                    </a:lnTo>
                    <a:lnTo>
                      <a:pt x="106" y="9"/>
                    </a:lnTo>
                    <a:lnTo>
                      <a:pt x="100" y="5"/>
                    </a:lnTo>
                    <a:lnTo>
                      <a:pt x="93" y="3"/>
                    </a:lnTo>
                    <a:lnTo>
                      <a:pt x="87" y="1"/>
                    </a:lnTo>
                    <a:lnTo>
                      <a:pt x="79" y="0"/>
                    </a:lnTo>
                    <a:lnTo>
                      <a:pt x="72" y="0"/>
                    </a:lnTo>
                    <a:lnTo>
                      <a:pt x="64" y="0"/>
                    </a:lnTo>
                    <a:lnTo>
                      <a:pt x="58" y="1"/>
                    </a:lnTo>
                    <a:lnTo>
                      <a:pt x="50" y="3"/>
                    </a:lnTo>
                    <a:lnTo>
                      <a:pt x="44" y="5"/>
                    </a:lnTo>
                    <a:lnTo>
                      <a:pt x="37" y="9"/>
                    </a:lnTo>
                    <a:lnTo>
                      <a:pt x="32" y="12"/>
                    </a:lnTo>
                    <a:lnTo>
                      <a:pt x="27" y="16"/>
                    </a:lnTo>
                    <a:lnTo>
                      <a:pt x="21" y="21"/>
                    </a:lnTo>
                    <a:lnTo>
                      <a:pt x="17" y="26"/>
                    </a:lnTo>
                    <a:lnTo>
                      <a:pt x="13" y="31"/>
                    </a:lnTo>
                    <a:lnTo>
                      <a:pt x="8" y="38"/>
                    </a:lnTo>
                    <a:lnTo>
                      <a:pt x="6" y="44"/>
                    </a:lnTo>
                    <a:lnTo>
                      <a:pt x="3" y="51"/>
                    </a:lnTo>
                    <a:lnTo>
                      <a:pt x="2" y="57"/>
                    </a:lnTo>
                    <a:lnTo>
                      <a:pt x="1" y="64"/>
                    </a:lnTo>
                    <a:lnTo>
                      <a:pt x="0" y="72"/>
                    </a:lnTo>
                    <a:lnTo>
                      <a:pt x="1" y="79"/>
                    </a:lnTo>
                    <a:lnTo>
                      <a:pt x="2" y="86"/>
                    </a:lnTo>
                    <a:lnTo>
                      <a:pt x="3" y="93"/>
                    </a:lnTo>
                    <a:lnTo>
                      <a:pt x="6" y="100"/>
                    </a:lnTo>
                    <a:lnTo>
                      <a:pt x="8" y="106"/>
                    </a:lnTo>
                    <a:lnTo>
                      <a:pt x="13" y="112"/>
                    </a:lnTo>
                    <a:lnTo>
                      <a:pt x="17" y="117"/>
                    </a:lnTo>
                    <a:lnTo>
                      <a:pt x="21" y="122"/>
                    </a:lnTo>
                    <a:lnTo>
                      <a:pt x="27" y="127"/>
                    </a:lnTo>
                    <a:lnTo>
                      <a:pt x="32" y="131"/>
                    </a:lnTo>
                    <a:lnTo>
                      <a:pt x="37" y="135"/>
                    </a:lnTo>
                    <a:lnTo>
                      <a:pt x="44" y="137"/>
                    </a:lnTo>
                    <a:lnTo>
                      <a:pt x="50" y="141"/>
                    </a:lnTo>
                    <a:lnTo>
                      <a:pt x="58" y="142"/>
                    </a:lnTo>
                    <a:lnTo>
                      <a:pt x="64" y="143"/>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8" name="Freeform 367">
              <a:extLst>
                <a:ext uri="{FF2B5EF4-FFF2-40B4-BE49-F238E27FC236}">
                  <a16:creationId xmlns:a16="http://schemas.microsoft.com/office/drawing/2014/main" id="{0E7628EC-A5CD-4F51-B8D5-DB136ADE6F61}"/>
                </a:ext>
              </a:extLst>
            </p:cNvPr>
            <p:cNvSpPr>
              <a:spLocks noEditPoints="1"/>
            </p:cNvSpPr>
            <p:nvPr/>
          </p:nvSpPr>
          <p:spPr bwMode="auto">
            <a:xfrm>
              <a:off x="10684670" y="3533775"/>
              <a:ext cx="284162" cy="285750"/>
            </a:xfrm>
            <a:custGeom>
              <a:avLst/>
              <a:gdLst>
                <a:gd name="T0" fmla="*/ 867 w 897"/>
                <a:gd name="T1" fmla="*/ 510 h 899"/>
                <a:gd name="T2" fmla="*/ 103 w 897"/>
                <a:gd name="T3" fmla="*/ 510 h 899"/>
                <a:gd name="T4" fmla="*/ 794 w 897"/>
                <a:gd name="T5" fmla="*/ 210 h 899"/>
                <a:gd name="T6" fmla="*/ 794 w 897"/>
                <a:gd name="T7" fmla="*/ 300 h 899"/>
                <a:gd name="T8" fmla="*/ 794 w 897"/>
                <a:gd name="T9" fmla="*/ 300 h 899"/>
                <a:gd name="T10" fmla="*/ 644 w 897"/>
                <a:gd name="T11" fmla="*/ 510 h 899"/>
                <a:gd name="T12" fmla="*/ 554 w 897"/>
                <a:gd name="T13" fmla="*/ 510 h 899"/>
                <a:gd name="T14" fmla="*/ 403 w 897"/>
                <a:gd name="T15" fmla="*/ 450 h 899"/>
                <a:gd name="T16" fmla="*/ 193 w 897"/>
                <a:gd name="T17" fmla="*/ 450 h 899"/>
                <a:gd name="T18" fmla="*/ 193 w 897"/>
                <a:gd name="T19" fmla="*/ 450 h 899"/>
                <a:gd name="T20" fmla="*/ 30 w 897"/>
                <a:gd name="T21" fmla="*/ 360 h 899"/>
                <a:gd name="T22" fmla="*/ 118 w 897"/>
                <a:gd name="T23" fmla="*/ 75 h 899"/>
                <a:gd name="T24" fmla="*/ 268 w 897"/>
                <a:gd name="T25" fmla="*/ 135 h 899"/>
                <a:gd name="T26" fmla="*/ 478 w 897"/>
                <a:gd name="T27" fmla="*/ 135 h 899"/>
                <a:gd name="T28" fmla="*/ 478 w 897"/>
                <a:gd name="T29" fmla="*/ 135 h 899"/>
                <a:gd name="T30" fmla="*/ 629 w 897"/>
                <a:gd name="T31" fmla="*/ 75 h 899"/>
                <a:gd name="T32" fmla="*/ 554 w 897"/>
                <a:gd name="T33" fmla="*/ 360 h 899"/>
                <a:gd name="T34" fmla="*/ 403 w 897"/>
                <a:gd name="T35" fmla="*/ 300 h 899"/>
                <a:gd name="T36" fmla="*/ 193 w 897"/>
                <a:gd name="T37" fmla="*/ 300 h 899"/>
                <a:gd name="T38" fmla="*/ 193 w 897"/>
                <a:gd name="T39" fmla="*/ 300 h 899"/>
                <a:gd name="T40" fmla="*/ 103 w 897"/>
                <a:gd name="T41" fmla="*/ 150 h 899"/>
                <a:gd name="T42" fmla="*/ 118 w 897"/>
                <a:gd name="T43" fmla="*/ 225 h 899"/>
                <a:gd name="T44" fmla="*/ 268 w 897"/>
                <a:gd name="T45" fmla="*/ 285 h 899"/>
                <a:gd name="T46" fmla="*/ 478 w 897"/>
                <a:gd name="T47" fmla="*/ 285 h 899"/>
                <a:gd name="T48" fmla="*/ 478 w 897"/>
                <a:gd name="T49" fmla="*/ 285 h 899"/>
                <a:gd name="T50" fmla="*/ 629 w 897"/>
                <a:gd name="T51" fmla="*/ 225 h 899"/>
                <a:gd name="T52" fmla="*/ 704 w 897"/>
                <a:gd name="T53" fmla="*/ 210 h 899"/>
                <a:gd name="T54" fmla="*/ 554 w 897"/>
                <a:gd name="T55" fmla="*/ 150 h 899"/>
                <a:gd name="T56" fmla="*/ 343 w 897"/>
                <a:gd name="T57" fmla="*/ 150 h 899"/>
                <a:gd name="T58" fmla="*/ 343 w 897"/>
                <a:gd name="T59" fmla="*/ 150 h 899"/>
                <a:gd name="T60" fmla="*/ 193 w 897"/>
                <a:gd name="T61" fmla="*/ 210 h 899"/>
                <a:gd name="T62" fmla="*/ 118 w 897"/>
                <a:gd name="T63" fmla="*/ 375 h 899"/>
                <a:gd name="T64" fmla="*/ 268 w 897"/>
                <a:gd name="T65" fmla="*/ 435 h 899"/>
                <a:gd name="T66" fmla="*/ 478 w 897"/>
                <a:gd name="T67" fmla="*/ 435 h 899"/>
                <a:gd name="T68" fmla="*/ 478 w 897"/>
                <a:gd name="T69" fmla="*/ 435 h 899"/>
                <a:gd name="T70" fmla="*/ 629 w 897"/>
                <a:gd name="T71" fmla="*/ 375 h 899"/>
                <a:gd name="T72" fmla="*/ 644 w 897"/>
                <a:gd name="T73" fmla="*/ 300 h 899"/>
                <a:gd name="T74" fmla="*/ 719 w 897"/>
                <a:gd name="T75" fmla="*/ 285 h 899"/>
                <a:gd name="T76" fmla="*/ 779 w 897"/>
                <a:gd name="T77" fmla="*/ 135 h 899"/>
                <a:gd name="T78" fmla="*/ 779 w 897"/>
                <a:gd name="T79" fmla="*/ 135 h 899"/>
                <a:gd name="T80" fmla="*/ 779 w 897"/>
                <a:gd name="T81" fmla="*/ 375 h 899"/>
                <a:gd name="T82" fmla="*/ 877 w 897"/>
                <a:gd name="T83" fmla="*/ 2 h 899"/>
                <a:gd name="T84" fmla="*/ 870 w 897"/>
                <a:gd name="T85" fmla="*/ 9 h 899"/>
                <a:gd name="T86" fmla="*/ 30 w 897"/>
                <a:gd name="T87" fmla="*/ 45 h 899"/>
                <a:gd name="T88" fmla="*/ 26 w 897"/>
                <a:gd name="T89" fmla="*/ 7 h 899"/>
                <a:gd name="T90" fmla="*/ 17 w 897"/>
                <a:gd name="T91" fmla="*/ 1 h 899"/>
                <a:gd name="T92" fmla="*/ 6 w 897"/>
                <a:gd name="T93" fmla="*/ 3 h 899"/>
                <a:gd name="T94" fmla="*/ 0 w 897"/>
                <a:gd name="T95" fmla="*/ 13 h 899"/>
                <a:gd name="T96" fmla="*/ 1 w 897"/>
                <a:gd name="T97" fmla="*/ 891 h 899"/>
                <a:gd name="T98" fmla="*/ 8 w 897"/>
                <a:gd name="T99" fmla="*/ 898 h 899"/>
                <a:gd name="T100" fmla="*/ 20 w 897"/>
                <a:gd name="T101" fmla="*/ 898 h 899"/>
                <a:gd name="T102" fmla="*/ 27 w 897"/>
                <a:gd name="T103" fmla="*/ 891 h 899"/>
                <a:gd name="T104" fmla="*/ 867 w 897"/>
                <a:gd name="T105" fmla="*/ 540 h 899"/>
                <a:gd name="T106" fmla="*/ 871 w 897"/>
                <a:gd name="T107" fmla="*/ 893 h 899"/>
                <a:gd name="T108" fmla="*/ 880 w 897"/>
                <a:gd name="T109" fmla="*/ 899 h 899"/>
                <a:gd name="T110" fmla="*/ 891 w 897"/>
                <a:gd name="T111" fmla="*/ 897 h 899"/>
                <a:gd name="T112" fmla="*/ 897 w 897"/>
                <a:gd name="T113" fmla="*/ 887 h 899"/>
                <a:gd name="T114" fmla="*/ 896 w 897"/>
                <a:gd name="T115" fmla="*/ 9 h 899"/>
                <a:gd name="T116" fmla="*/ 889 w 897"/>
                <a:gd name="T117" fmla="*/ 2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 h="899">
                  <a:moveTo>
                    <a:pt x="794" y="510"/>
                  </a:moveTo>
                  <a:lnTo>
                    <a:pt x="794" y="450"/>
                  </a:lnTo>
                  <a:lnTo>
                    <a:pt x="867" y="450"/>
                  </a:lnTo>
                  <a:lnTo>
                    <a:pt x="867" y="510"/>
                  </a:lnTo>
                  <a:lnTo>
                    <a:pt x="794" y="510"/>
                  </a:lnTo>
                  <a:close/>
                  <a:moveTo>
                    <a:pt x="30" y="450"/>
                  </a:moveTo>
                  <a:lnTo>
                    <a:pt x="103" y="450"/>
                  </a:lnTo>
                  <a:lnTo>
                    <a:pt x="103" y="510"/>
                  </a:lnTo>
                  <a:lnTo>
                    <a:pt x="30" y="510"/>
                  </a:lnTo>
                  <a:lnTo>
                    <a:pt x="30" y="450"/>
                  </a:lnTo>
                  <a:close/>
                  <a:moveTo>
                    <a:pt x="867" y="210"/>
                  </a:moveTo>
                  <a:lnTo>
                    <a:pt x="794" y="210"/>
                  </a:lnTo>
                  <a:lnTo>
                    <a:pt x="794" y="150"/>
                  </a:lnTo>
                  <a:lnTo>
                    <a:pt x="867" y="150"/>
                  </a:lnTo>
                  <a:lnTo>
                    <a:pt x="867" y="210"/>
                  </a:lnTo>
                  <a:close/>
                  <a:moveTo>
                    <a:pt x="794" y="300"/>
                  </a:moveTo>
                  <a:lnTo>
                    <a:pt x="867" y="300"/>
                  </a:lnTo>
                  <a:lnTo>
                    <a:pt x="867" y="360"/>
                  </a:lnTo>
                  <a:lnTo>
                    <a:pt x="794" y="360"/>
                  </a:lnTo>
                  <a:lnTo>
                    <a:pt x="794" y="300"/>
                  </a:lnTo>
                  <a:close/>
                  <a:moveTo>
                    <a:pt x="644" y="450"/>
                  </a:moveTo>
                  <a:lnTo>
                    <a:pt x="704" y="450"/>
                  </a:lnTo>
                  <a:lnTo>
                    <a:pt x="704" y="510"/>
                  </a:lnTo>
                  <a:lnTo>
                    <a:pt x="644" y="510"/>
                  </a:lnTo>
                  <a:lnTo>
                    <a:pt x="644" y="450"/>
                  </a:lnTo>
                  <a:close/>
                  <a:moveTo>
                    <a:pt x="493" y="450"/>
                  </a:moveTo>
                  <a:lnTo>
                    <a:pt x="554" y="450"/>
                  </a:lnTo>
                  <a:lnTo>
                    <a:pt x="554" y="510"/>
                  </a:lnTo>
                  <a:lnTo>
                    <a:pt x="493" y="510"/>
                  </a:lnTo>
                  <a:lnTo>
                    <a:pt x="493" y="450"/>
                  </a:lnTo>
                  <a:close/>
                  <a:moveTo>
                    <a:pt x="343" y="450"/>
                  </a:moveTo>
                  <a:lnTo>
                    <a:pt x="403" y="450"/>
                  </a:lnTo>
                  <a:lnTo>
                    <a:pt x="403" y="510"/>
                  </a:lnTo>
                  <a:lnTo>
                    <a:pt x="343" y="510"/>
                  </a:lnTo>
                  <a:lnTo>
                    <a:pt x="343" y="450"/>
                  </a:lnTo>
                  <a:close/>
                  <a:moveTo>
                    <a:pt x="193" y="450"/>
                  </a:moveTo>
                  <a:lnTo>
                    <a:pt x="253" y="450"/>
                  </a:lnTo>
                  <a:lnTo>
                    <a:pt x="253" y="510"/>
                  </a:lnTo>
                  <a:lnTo>
                    <a:pt x="193" y="510"/>
                  </a:lnTo>
                  <a:lnTo>
                    <a:pt x="193" y="450"/>
                  </a:lnTo>
                  <a:close/>
                  <a:moveTo>
                    <a:pt x="30" y="300"/>
                  </a:moveTo>
                  <a:lnTo>
                    <a:pt x="103" y="300"/>
                  </a:lnTo>
                  <a:lnTo>
                    <a:pt x="103" y="360"/>
                  </a:lnTo>
                  <a:lnTo>
                    <a:pt x="30" y="360"/>
                  </a:lnTo>
                  <a:lnTo>
                    <a:pt x="30" y="300"/>
                  </a:lnTo>
                  <a:close/>
                  <a:moveTo>
                    <a:pt x="178" y="135"/>
                  </a:moveTo>
                  <a:lnTo>
                    <a:pt x="118" y="135"/>
                  </a:lnTo>
                  <a:lnTo>
                    <a:pt x="118" y="75"/>
                  </a:lnTo>
                  <a:lnTo>
                    <a:pt x="178" y="75"/>
                  </a:lnTo>
                  <a:lnTo>
                    <a:pt x="178" y="135"/>
                  </a:lnTo>
                  <a:close/>
                  <a:moveTo>
                    <a:pt x="328" y="135"/>
                  </a:moveTo>
                  <a:lnTo>
                    <a:pt x="268" y="135"/>
                  </a:lnTo>
                  <a:lnTo>
                    <a:pt x="268" y="75"/>
                  </a:lnTo>
                  <a:lnTo>
                    <a:pt x="328" y="75"/>
                  </a:lnTo>
                  <a:lnTo>
                    <a:pt x="328" y="135"/>
                  </a:lnTo>
                  <a:close/>
                  <a:moveTo>
                    <a:pt x="478" y="135"/>
                  </a:moveTo>
                  <a:lnTo>
                    <a:pt x="418" y="135"/>
                  </a:lnTo>
                  <a:lnTo>
                    <a:pt x="418" y="75"/>
                  </a:lnTo>
                  <a:lnTo>
                    <a:pt x="478" y="75"/>
                  </a:lnTo>
                  <a:lnTo>
                    <a:pt x="478" y="135"/>
                  </a:lnTo>
                  <a:close/>
                  <a:moveTo>
                    <a:pt x="629" y="135"/>
                  </a:moveTo>
                  <a:lnTo>
                    <a:pt x="569" y="135"/>
                  </a:lnTo>
                  <a:lnTo>
                    <a:pt x="569" y="75"/>
                  </a:lnTo>
                  <a:lnTo>
                    <a:pt x="629" y="75"/>
                  </a:lnTo>
                  <a:lnTo>
                    <a:pt x="629" y="135"/>
                  </a:lnTo>
                  <a:close/>
                  <a:moveTo>
                    <a:pt x="493" y="300"/>
                  </a:moveTo>
                  <a:lnTo>
                    <a:pt x="554" y="300"/>
                  </a:lnTo>
                  <a:lnTo>
                    <a:pt x="554" y="360"/>
                  </a:lnTo>
                  <a:lnTo>
                    <a:pt x="493" y="360"/>
                  </a:lnTo>
                  <a:lnTo>
                    <a:pt x="493" y="300"/>
                  </a:lnTo>
                  <a:close/>
                  <a:moveTo>
                    <a:pt x="343" y="300"/>
                  </a:moveTo>
                  <a:lnTo>
                    <a:pt x="403" y="300"/>
                  </a:lnTo>
                  <a:lnTo>
                    <a:pt x="403" y="360"/>
                  </a:lnTo>
                  <a:lnTo>
                    <a:pt x="343" y="360"/>
                  </a:lnTo>
                  <a:lnTo>
                    <a:pt x="343" y="300"/>
                  </a:lnTo>
                  <a:close/>
                  <a:moveTo>
                    <a:pt x="193" y="300"/>
                  </a:moveTo>
                  <a:lnTo>
                    <a:pt x="253" y="300"/>
                  </a:lnTo>
                  <a:lnTo>
                    <a:pt x="253" y="360"/>
                  </a:lnTo>
                  <a:lnTo>
                    <a:pt x="193" y="360"/>
                  </a:lnTo>
                  <a:lnTo>
                    <a:pt x="193" y="300"/>
                  </a:lnTo>
                  <a:close/>
                  <a:moveTo>
                    <a:pt x="103" y="210"/>
                  </a:moveTo>
                  <a:lnTo>
                    <a:pt x="30" y="210"/>
                  </a:lnTo>
                  <a:lnTo>
                    <a:pt x="30" y="150"/>
                  </a:lnTo>
                  <a:lnTo>
                    <a:pt x="103" y="150"/>
                  </a:lnTo>
                  <a:lnTo>
                    <a:pt x="103" y="210"/>
                  </a:lnTo>
                  <a:close/>
                  <a:moveTo>
                    <a:pt x="178" y="285"/>
                  </a:moveTo>
                  <a:lnTo>
                    <a:pt x="118" y="285"/>
                  </a:lnTo>
                  <a:lnTo>
                    <a:pt x="118" y="225"/>
                  </a:lnTo>
                  <a:lnTo>
                    <a:pt x="178" y="225"/>
                  </a:lnTo>
                  <a:lnTo>
                    <a:pt x="178" y="285"/>
                  </a:lnTo>
                  <a:close/>
                  <a:moveTo>
                    <a:pt x="328" y="285"/>
                  </a:moveTo>
                  <a:lnTo>
                    <a:pt x="268" y="285"/>
                  </a:lnTo>
                  <a:lnTo>
                    <a:pt x="268" y="225"/>
                  </a:lnTo>
                  <a:lnTo>
                    <a:pt x="328" y="225"/>
                  </a:lnTo>
                  <a:lnTo>
                    <a:pt x="328" y="285"/>
                  </a:lnTo>
                  <a:close/>
                  <a:moveTo>
                    <a:pt x="478" y="285"/>
                  </a:moveTo>
                  <a:lnTo>
                    <a:pt x="418" y="285"/>
                  </a:lnTo>
                  <a:lnTo>
                    <a:pt x="418" y="225"/>
                  </a:lnTo>
                  <a:lnTo>
                    <a:pt x="478" y="225"/>
                  </a:lnTo>
                  <a:lnTo>
                    <a:pt x="478" y="285"/>
                  </a:lnTo>
                  <a:close/>
                  <a:moveTo>
                    <a:pt x="629" y="285"/>
                  </a:moveTo>
                  <a:lnTo>
                    <a:pt x="569" y="285"/>
                  </a:lnTo>
                  <a:lnTo>
                    <a:pt x="569" y="225"/>
                  </a:lnTo>
                  <a:lnTo>
                    <a:pt x="629" y="225"/>
                  </a:lnTo>
                  <a:lnTo>
                    <a:pt x="629" y="285"/>
                  </a:lnTo>
                  <a:close/>
                  <a:moveTo>
                    <a:pt x="644" y="150"/>
                  </a:moveTo>
                  <a:lnTo>
                    <a:pt x="704" y="150"/>
                  </a:lnTo>
                  <a:lnTo>
                    <a:pt x="704" y="210"/>
                  </a:lnTo>
                  <a:lnTo>
                    <a:pt x="644" y="210"/>
                  </a:lnTo>
                  <a:lnTo>
                    <a:pt x="644" y="150"/>
                  </a:lnTo>
                  <a:close/>
                  <a:moveTo>
                    <a:pt x="493" y="150"/>
                  </a:moveTo>
                  <a:lnTo>
                    <a:pt x="554" y="150"/>
                  </a:lnTo>
                  <a:lnTo>
                    <a:pt x="554" y="210"/>
                  </a:lnTo>
                  <a:lnTo>
                    <a:pt x="493" y="210"/>
                  </a:lnTo>
                  <a:lnTo>
                    <a:pt x="493" y="150"/>
                  </a:lnTo>
                  <a:close/>
                  <a:moveTo>
                    <a:pt x="343" y="150"/>
                  </a:moveTo>
                  <a:lnTo>
                    <a:pt x="403" y="150"/>
                  </a:lnTo>
                  <a:lnTo>
                    <a:pt x="403" y="210"/>
                  </a:lnTo>
                  <a:lnTo>
                    <a:pt x="343" y="210"/>
                  </a:lnTo>
                  <a:lnTo>
                    <a:pt x="343" y="150"/>
                  </a:lnTo>
                  <a:close/>
                  <a:moveTo>
                    <a:pt x="193" y="150"/>
                  </a:moveTo>
                  <a:lnTo>
                    <a:pt x="253" y="150"/>
                  </a:lnTo>
                  <a:lnTo>
                    <a:pt x="253" y="210"/>
                  </a:lnTo>
                  <a:lnTo>
                    <a:pt x="193" y="210"/>
                  </a:lnTo>
                  <a:lnTo>
                    <a:pt x="193" y="150"/>
                  </a:lnTo>
                  <a:close/>
                  <a:moveTo>
                    <a:pt x="178" y="435"/>
                  </a:moveTo>
                  <a:lnTo>
                    <a:pt x="118" y="435"/>
                  </a:lnTo>
                  <a:lnTo>
                    <a:pt x="118" y="375"/>
                  </a:lnTo>
                  <a:lnTo>
                    <a:pt x="178" y="375"/>
                  </a:lnTo>
                  <a:lnTo>
                    <a:pt x="178" y="435"/>
                  </a:lnTo>
                  <a:close/>
                  <a:moveTo>
                    <a:pt x="328" y="435"/>
                  </a:moveTo>
                  <a:lnTo>
                    <a:pt x="268" y="435"/>
                  </a:lnTo>
                  <a:lnTo>
                    <a:pt x="268" y="375"/>
                  </a:lnTo>
                  <a:lnTo>
                    <a:pt x="328" y="375"/>
                  </a:lnTo>
                  <a:lnTo>
                    <a:pt x="328" y="435"/>
                  </a:lnTo>
                  <a:close/>
                  <a:moveTo>
                    <a:pt x="478" y="435"/>
                  </a:moveTo>
                  <a:lnTo>
                    <a:pt x="418" y="435"/>
                  </a:lnTo>
                  <a:lnTo>
                    <a:pt x="418" y="375"/>
                  </a:lnTo>
                  <a:lnTo>
                    <a:pt x="478" y="375"/>
                  </a:lnTo>
                  <a:lnTo>
                    <a:pt x="478" y="435"/>
                  </a:lnTo>
                  <a:close/>
                  <a:moveTo>
                    <a:pt x="629" y="435"/>
                  </a:moveTo>
                  <a:lnTo>
                    <a:pt x="569" y="435"/>
                  </a:lnTo>
                  <a:lnTo>
                    <a:pt x="569" y="375"/>
                  </a:lnTo>
                  <a:lnTo>
                    <a:pt x="629" y="375"/>
                  </a:lnTo>
                  <a:lnTo>
                    <a:pt x="629" y="435"/>
                  </a:lnTo>
                  <a:close/>
                  <a:moveTo>
                    <a:pt x="704" y="360"/>
                  </a:moveTo>
                  <a:lnTo>
                    <a:pt x="644" y="360"/>
                  </a:lnTo>
                  <a:lnTo>
                    <a:pt x="644" y="300"/>
                  </a:lnTo>
                  <a:lnTo>
                    <a:pt x="704" y="300"/>
                  </a:lnTo>
                  <a:lnTo>
                    <a:pt x="704" y="360"/>
                  </a:lnTo>
                  <a:close/>
                  <a:moveTo>
                    <a:pt x="779" y="285"/>
                  </a:moveTo>
                  <a:lnTo>
                    <a:pt x="719" y="285"/>
                  </a:lnTo>
                  <a:lnTo>
                    <a:pt x="719" y="225"/>
                  </a:lnTo>
                  <a:lnTo>
                    <a:pt x="779" y="225"/>
                  </a:lnTo>
                  <a:lnTo>
                    <a:pt x="779" y="285"/>
                  </a:lnTo>
                  <a:close/>
                  <a:moveTo>
                    <a:pt x="779" y="135"/>
                  </a:moveTo>
                  <a:lnTo>
                    <a:pt x="719" y="135"/>
                  </a:lnTo>
                  <a:lnTo>
                    <a:pt x="719" y="75"/>
                  </a:lnTo>
                  <a:lnTo>
                    <a:pt x="779" y="75"/>
                  </a:lnTo>
                  <a:lnTo>
                    <a:pt x="779" y="135"/>
                  </a:lnTo>
                  <a:close/>
                  <a:moveTo>
                    <a:pt x="779" y="435"/>
                  </a:moveTo>
                  <a:lnTo>
                    <a:pt x="719" y="435"/>
                  </a:lnTo>
                  <a:lnTo>
                    <a:pt x="719" y="375"/>
                  </a:lnTo>
                  <a:lnTo>
                    <a:pt x="779" y="375"/>
                  </a:lnTo>
                  <a:lnTo>
                    <a:pt x="779" y="435"/>
                  </a:lnTo>
                  <a:close/>
                  <a:moveTo>
                    <a:pt x="882" y="0"/>
                  </a:moveTo>
                  <a:lnTo>
                    <a:pt x="880" y="1"/>
                  </a:lnTo>
                  <a:lnTo>
                    <a:pt x="877" y="2"/>
                  </a:lnTo>
                  <a:lnTo>
                    <a:pt x="875" y="3"/>
                  </a:lnTo>
                  <a:lnTo>
                    <a:pt x="873" y="5"/>
                  </a:lnTo>
                  <a:lnTo>
                    <a:pt x="871" y="7"/>
                  </a:lnTo>
                  <a:lnTo>
                    <a:pt x="870" y="9"/>
                  </a:lnTo>
                  <a:lnTo>
                    <a:pt x="869" y="13"/>
                  </a:lnTo>
                  <a:lnTo>
                    <a:pt x="867" y="15"/>
                  </a:lnTo>
                  <a:lnTo>
                    <a:pt x="867" y="45"/>
                  </a:lnTo>
                  <a:lnTo>
                    <a:pt x="30" y="45"/>
                  </a:lnTo>
                  <a:lnTo>
                    <a:pt x="30" y="15"/>
                  </a:lnTo>
                  <a:lnTo>
                    <a:pt x="28" y="13"/>
                  </a:lnTo>
                  <a:lnTo>
                    <a:pt x="27" y="9"/>
                  </a:lnTo>
                  <a:lnTo>
                    <a:pt x="26" y="7"/>
                  </a:lnTo>
                  <a:lnTo>
                    <a:pt x="24" y="5"/>
                  </a:lnTo>
                  <a:lnTo>
                    <a:pt x="22" y="3"/>
                  </a:lnTo>
                  <a:lnTo>
                    <a:pt x="20" y="2"/>
                  </a:lnTo>
                  <a:lnTo>
                    <a:pt x="17" y="1"/>
                  </a:lnTo>
                  <a:lnTo>
                    <a:pt x="15" y="0"/>
                  </a:lnTo>
                  <a:lnTo>
                    <a:pt x="11" y="1"/>
                  </a:lnTo>
                  <a:lnTo>
                    <a:pt x="8" y="2"/>
                  </a:lnTo>
                  <a:lnTo>
                    <a:pt x="6" y="3"/>
                  </a:lnTo>
                  <a:lnTo>
                    <a:pt x="4" y="5"/>
                  </a:lnTo>
                  <a:lnTo>
                    <a:pt x="2" y="7"/>
                  </a:lnTo>
                  <a:lnTo>
                    <a:pt x="1" y="9"/>
                  </a:lnTo>
                  <a:lnTo>
                    <a:pt x="0" y="13"/>
                  </a:lnTo>
                  <a:lnTo>
                    <a:pt x="0" y="15"/>
                  </a:lnTo>
                  <a:lnTo>
                    <a:pt x="0" y="884"/>
                  </a:lnTo>
                  <a:lnTo>
                    <a:pt x="0" y="887"/>
                  </a:lnTo>
                  <a:lnTo>
                    <a:pt x="1" y="891"/>
                  </a:lnTo>
                  <a:lnTo>
                    <a:pt x="2" y="893"/>
                  </a:lnTo>
                  <a:lnTo>
                    <a:pt x="4" y="895"/>
                  </a:lnTo>
                  <a:lnTo>
                    <a:pt x="6" y="897"/>
                  </a:lnTo>
                  <a:lnTo>
                    <a:pt x="8" y="898"/>
                  </a:lnTo>
                  <a:lnTo>
                    <a:pt x="11" y="899"/>
                  </a:lnTo>
                  <a:lnTo>
                    <a:pt x="15" y="899"/>
                  </a:lnTo>
                  <a:lnTo>
                    <a:pt x="17" y="899"/>
                  </a:lnTo>
                  <a:lnTo>
                    <a:pt x="20" y="898"/>
                  </a:lnTo>
                  <a:lnTo>
                    <a:pt x="22" y="897"/>
                  </a:lnTo>
                  <a:lnTo>
                    <a:pt x="24" y="895"/>
                  </a:lnTo>
                  <a:lnTo>
                    <a:pt x="26" y="893"/>
                  </a:lnTo>
                  <a:lnTo>
                    <a:pt x="27" y="891"/>
                  </a:lnTo>
                  <a:lnTo>
                    <a:pt x="28" y="887"/>
                  </a:lnTo>
                  <a:lnTo>
                    <a:pt x="30" y="884"/>
                  </a:lnTo>
                  <a:lnTo>
                    <a:pt x="30" y="540"/>
                  </a:lnTo>
                  <a:lnTo>
                    <a:pt x="867" y="540"/>
                  </a:lnTo>
                  <a:lnTo>
                    <a:pt x="867" y="884"/>
                  </a:lnTo>
                  <a:lnTo>
                    <a:pt x="869" y="887"/>
                  </a:lnTo>
                  <a:lnTo>
                    <a:pt x="870" y="891"/>
                  </a:lnTo>
                  <a:lnTo>
                    <a:pt x="871" y="893"/>
                  </a:lnTo>
                  <a:lnTo>
                    <a:pt x="873" y="895"/>
                  </a:lnTo>
                  <a:lnTo>
                    <a:pt x="875" y="897"/>
                  </a:lnTo>
                  <a:lnTo>
                    <a:pt x="877" y="898"/>
                  </a:lnTo>
                  <a:lnTo>
                    <a:pt x="880" y="899"/>
                  </a:lnTo>
                  <a:lnTo>
                    <a:pt x="882" y="899"/>
                  </a:lnTo>
                  <a:lnTo>
                    <a:pt x="886" y="899"/>
                  </a:lnTo>
                  <a:lnTo>
                    <a:pt x="889" y="898"/>
                  </a:lnTo>
                  <a:lnTo>
                    <a:pt x="891" y="897"/>
                  </a:lnTo>
                  <a:lnTo>
                    <a:pt x="893" y="895"/>
                  </a:lnTo>
                  <a:lnTo>
                    <a:pt x="895" y="893"/>
                  </a:lnTo>
                  <a:lnTo>
                    <a:pt x="896" y="891"/>
                  </a:lnTo>
                  <a:lnTo>
                    <a:pt x="897" y="887"/>
                  </a:lnTo>
                  <a:lnTo>
                    <a:pt x="897" y="884"/>
                  </a:lnTo>
                  <a:lnTo>
                    <a:pt x="897" y="15"/>
                  </a:lnTo>
                  <a:lnTo>
                    <a:pt x="897" y="13"/>
                  </a:lnTo>
                  <a:lnTo>
                    <a:pt x="896" y="9"/>
                  </a:lnTo>
                  <a:lnTo>
                    <a:pt x="895" y="7"/>
                  </a:lnTo>
                  <a:lnTo>
                    <a:pt x="893" y="5"/>
                  </a:lnTo>
                  <a:lnTo>
                    <a:pt x="891" y="3"/>
                  </a:lnTo>
                  <a:lnTo>
                    <a:pt x="889" y="2"/>
                  </a:lnTo>
                  <a:lnTo>
                    <a:pt x="886" y="1"/>
                  </a:lnTo>
                  <a:lnTo>
                    <a:pt x="88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id="{93275BF3-6768-4F52-BDE9-2A8E16CE0B7F}"/>
                </a:ext>
              </a:extLst>
            </p:cNvPr>
            <p:cNvSpPr txBox="1"/>
            <p:nvPr/>
          </p:nvSpPr>
          <p:spPr>
            <a:xfrm>
              <a:off x="10044890" y="4331557"/>
              <a:ext cx="1563720" cy="276999"/>
            </a:xfrm>
            <a:prstGeom prst="rect">
              <a:avLst/>
            </a:prstGeom>
            <a:noFill/>
          </p:spPr>
          <p:txBody>
            <a:bodyPr wrap="square" lIns="0" tIns="0" rIns="0" bIns="0" rtlCol="0" anchor="ctr">
              <a:spAutoFit/>
            </a:bodyPr>
            <a:lstStyle/>
            <a:p>
              <a:pPr algn="ctr"/>
              <a:r>
                <a:rPr lang="en-US" dirty="0">
                  <a:solidFill>
                    <a:schemeClr val="tx2">
                      <a:lumMod val="60000"/>
                      <a:lumOff val="40000"/>
                    </a:schemeClr>
                  </a:solidFill>
                </a:rPr>
                <a:t>2022</a:t>
              </a:r>
            </a:p>
          </p:txBody>
        </p:sp>
      </p:grpSp>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235" y="4149830"/>
            <a:ext cx="2308157" cy="1296535"/>
          </a:xfrm>
          <a:prstGeom prst="rect">
            <a:avLst/>
          </a:prstGeom>
        </p:spPr>
      </p:pic>
      <p:sp>
        <p:nvSpPr>
          <p:cNvPr id="79" name="Rectangle 78"/>
          <p:cNvSpPr/>
          <p:nvPr/>
        </p:nvSpPr>
        <p:spPr>
          <a:xfrm>
            <a:off x="6441528" y="5703830"/>
            <a:ext cx="2388130" cy="738664"/>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The 9th Plenary Meeting   of ISO/TC 292, Virtual,         24-25 June 2020</a:t>
            </a:r>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l="11382" t="5406" r="12001" b="23447"/>
          <a:stretch/>
        </p:blipFill>
        <p:spPr>
          <a:xfrm>
            <a:off x="8684408" y="4154814"/>
            <a:ext cx="2235688" cy="1297552"/>
          </a:xfrm>
          <a:prstGeom prst="rect">
            <a:avLst/>
          </a:prstGeom>
        </p:spPr>
      </p:pic>
      <p:sp>
        <p:nvSpPr>
          <p:cNvPr id="85" name="Rectangle 84"/>
          <p:cNvSpPr/>
          <p:nvPr/>
        </p:nvSpPr>
        <p:spPr>
          <a:xfrm>
            <a:off x="8823770" y="5617686"/>
            <a:ext cx="2314575" cy="738664"/>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The 10th Plenary Meeting of ISO/TC 292, Virtual,    14 - 23 June 2021</a:t>
            </a:r>
          </a:p>
        </p:txBody>
      </p:sp>
      <p:pic>
        <p:nvPicPr>
          <p:cNvPr id="86" name="Picture 85">
            <a:extLst>
              <a:ext uri="{FF2B5EF4-FFF2-40B4-BE49-F238E27FC236}">
                <a16:creationId xmlns:a16="http://schemas.microsoft.com/office/drawing/2014/main" id="{539A4149-6EF9-48A7-A356-5319E95162D9}"/>
              </a:ext>
            </a:extLst>
          </p:cNvPr>
          <p:cNvPicPr>
            <a:picLocks noChangeAspect="1"/>
          </p:cNvPicPr>
          <p:nvPr/>
        </p:nvPicPr>
        <p:blipFill rotWithShape="1">
          <a:blip r:embed="rId7">
            <a:extLst>
              <a:ext uri="{28A0092B-C50C-407E-A947-70E740481C1C}">
                <a14:useLocalDpi xmlns:a14="http://schemas.microsoft.com/office/drawing/2010/main" val="0"/>
              </a:ext>
            </a:extLst>
          </a:blip>
          <a:srcRect l="32560" t="35399" r="38020" b="34241"/>
          <a:stretch/>
        </p:blipFill>
        <p:spPr>
          <a:xfrm>
            <a:off x="4567220" y="4153524"/>
            <a:ext cx="1738806" cy="1343688"/>
          </a:xfrm>
          <a:prstGeom prst="rect">
            <a:avLst/>
          </a:prstGeom>
        </p:spPr>
      </p:pic>
      <p:sp>
        <p:nvSpPr>
          <p:cNvPr id="87" name="Rectangle 86"/>
          <p:cNvSpPr/>
          <p:nvPr/>
        </p:nvSpPr>
        <p:spPr>
          <a:xfrm>
            <a:off x="4591050" y="5690574"/>
            <a:ext cx="2043734"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TOWS Meeting, Paris,     17 Feb 2020</a:t>
            </a:r>
          </a:p>
        </p:txBody>
      </p:sp>
      <p:sp>
        <p:nvSpPr>
          <p:cNvPr id="88" name="Rectangle 87"/>
          <p:cNvSpPr/>
          <p:nvPr/>
        </p:nvSpPr>
        <p:spPr>
          <a:xfrm>
            <a:off x="71418" y="5662690"/>
            <a:ext cx="2249222"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6th Plenary Meeting of ISO/TC 292, Sydney, 11-16 March 2018 </a:t>
            </a:r>
            <a:endParaRPr lang="en-US" sz="1400" dirty="0"/>
          </a:p>
        </p:txBody>
      </p:sp>
      <p:sp>
        <p:nvSpPr>
          <p:cNvPr id="89" name="Rectangle 88"/>
          <p:cNvSpPr/>
          <p:nvPr/>
        </p:nvSpPr>
        <p:spPr>
          <a:xfrm>
            <a:off x="2286328" y="5679774"/>
            <a:ext cx="2724150"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7th Plenary Meeting of ISO/TC 292, Thailand,           08-14 September 2019 </a:t>
            </a:r>
            <a:endParaRPr lang="en-US" sz="1400" dirty="0"/>
          </a:p>
        </p:txBody>
      </p:sp>
      <p:cxnSp>
        <p:nvCxnSpPr>
          <p:cNvPr id="8" name="Straight Connector 7"/>
          <p:cNvCxnSpPr/>
          <p:nvPr/>
        </p:nvCxnSpPr>
        <p:spPr>
          <a:xfrm>
            <a:off x="142875" y="3941438"/>
            <a:ext cx="11882869" cy="8763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0945594" y="5483667"/>
            <a:ext cx="1280189" cy="1292662"/>
          </a:xfrm>
          <a:prstGeom prst="rect">
            <a:avLst/>
          </a:prstGeom>
        </p:spPr>
        <p:txBody>
          <a:bodyPr wrap="square">
            <a:spAutoFit/>
          </a:bodyPr>
          <a:lstStyle/>
          <a:p>
            <a:pPr algn="ctr"/>
            <a:r>
              <a:rPr lang="en-GB" sz="1300" b="1" dirty="0">
                <a:solidFill>
                  <a:schemeClr val="accent1">
                    <a:lumMod val="75000"/>
                  </a:schemeClr>
                </a:solidFill>
                <a:latin typeface="Arial" panose="020B0604020202020204" pitchFamily="34" charset="0"/>
                <a:cs typeface="Arial" panose="020B0604020202020204" pitchFamily="34" charset="0"/>
              </a:rPr>
              <a:t>The 11th Plenary Meeting of ISO/TC 292, Virtual,10-15 June 2022</a:t>
            </a:r>
          </a:p>
        </p:txBody>
      </p:sp>
      <p:sp>
        <p:nvSpPr>
          <p:cNvPr id="5" name="Rectangle 4"/>
          <p:cNvSpPr/>
          <p:nvPr/>
        </p:nvSpPr>
        <p:spPr>
          <a:xfrm>
            <a:off x="9658350" y="1295486"/>
            <a:ext cx="2466975" cy="87120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91" name="Group 10">
            <a:extLst>
              <a:ext uri="{FF2B5EF4-FFF2-40B4-BE49-F238E27FC236}">
                <a16:creationId xmlns:a16="http://schemas.microsoft.com/office/drawing/2014/main" id="{FD6D15FF-E552-BC8C-6933-65F964AD2F94}"/>
              </a:ext>
            </a:extLst>
          </p:cNvPr>
          <p:cNvGrpSpPr/>
          <p:nvPr/>
        </p:nvGrpSpPr>
        <p:grpSpPr>
          <a:xfrm>
            <a:off x="11037200" y="136485"/>
            <a:ext cx="951599" cy="996714"/>
            <a:chOff x="0" y="0"/>
            <a:chExt cx="1219200" cy="1241943"/>
          </a:xfrm>
        </p:grpSpPr>
        <p:sp>
          <p:nvSpPr>
            <p:cNvPr id="92" name="Rectangle 91">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93"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5" name="Picture 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35422" y="4163093"/>
            <a:ext cx="1832048" cy="1265719"/>
          </a:xfrm>
          <a:prstGeom prst="rect">
            <a:avLst/>
          </a:prstGeom>
        </p:spPr>
      </p:pic>
    </p:spTree>
    <p:extLst>
      <p:ext uri="{BB962C8B-B14F-4D97-AF65-F5344CB8AC3E}">
        <p14:creationId xmlns:p14="http://schemas.microsoft.com/office/powerpoint/2010/main" val="189149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1EDDD1-6D34-4A58-BD0E-F6D6E4C1C66D}"/>
              </a:ext>
            </a:extLst>
          </p:cNvPr>
          <p:cNvSpPr/>
          <p:nvPr/>
        </p:nvSpPr>
        <p:spPr>
          <a:xfrm>
            <a:off x="1081058" y="71757"/>
            <a:ext cx="9618212" cy="837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7769798" y="1622466"/>
            <a:ext cx="4155502" cy="4524315"/>
          </a:xfrm>
          <a:prstGeom prst="rect">
            <a:avLst/>
          </a:prstGeom>
          <a:solidFill>
            <a:schemeClr val="bg1">
              <a:lumMod val="95000"/>
            </a:schemeClr>
          </a:solidFill>
        </p:spPr>
        <p:txBody>
          <a:bodyPr wrap="square" rtlCol="0">
            <a:spAutoFit/>
          </a:bodyPr>
          <a:lstStyle/>
          <a:p>
            <a:pPr marL="156629" indent="-156629" defTabSz="609585">
              <a:buFont typeface="Arial" panose="020B0604020202020204" pitchFamily="34" charset="0"/>
              <a:buChar char="•"/>
            </a:pPr>
            <a:r>
              <a:rPr lang="en-US" b="1" u="sng" dirty="0">
                <a:solidFill>
                  <a:prstClr val="black"/>
                </a:solidFill>
                <a:latin typeface="Arial" panose="020B0604020202020204" pitchFamily="34" charset="0"/>
                <a:cs typeface="Arial" panose="020B0604020202020204" pitchFamily="34" charset="0"/>
              </a:rPr>
              <a:t>Detailed Voting Result:</a:t>
            </a:r>
          </a:p>
          <a:p>
            <a:pPr marL="542925" indent="-361950" defTabSz="609585">
              <a:buFont typeface="Wingdings" panose="05000000000000000000" pitchFamily="2" charset="2"/>
              <a:buChar char="ü"/>
              <a:defRPr/>
            </a:pPr>
            <a:r>
              <a:rPr lang="en-US" u="sng" dirty="0">
                <a:solidFill>
                  <a:prstClr val="black"/>
                </a:solidFill>
                <a:latin typeface="Arial" panose="020B0604020202020204" pitchFamily="34" charset="0"/>
                <a:cs typeface="Arial" panose="020B0604020202020204" pitchFamily="34" charset="0"/>
              </a:rPr>
              <a:t>Member Responses (57) </a:t>
            </a:r>
            <a:r>
              <a:rPr lang="en-US" b="1" dirty="0">
                <a:solidFill>
                  <a:prstClr val="black"/>
                </a:solidFill>
                <a:latin typeface="Arial" panose="020B0604020202020204" pitchFamily="34" charset="0"/>
                <a:cs typeface="Arial" panose="020B0604020202020204" pitchFamily="34" charset="0"/>
              </a:rPr>
              <a:t>: </a:t>
            </a:r>
          </a:p>
          <a:p>
            <a:pPr marL="89852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28 Countries Agree, </a:t>
            </a:r>
          </a:p>
          <a:p>
            <a:pPr marL="89852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19 Abstain </a:t>
            </a:r>
          </a:p>
          <a:p>
            <a:pPr marL="89852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 0 Disagree</a:t>
            </a:r>
          </a:p>
          <a:p>
            <a:pPr marL="180975" defTabSz="609585">
              <a:defRPr/>
            </a:pPr>
            <a:endParaRPr lang="en-US" dirty="0">
              <a:solidFill>
                <a:prstClr val="black"/>
              </a:solidFill>
              <a:latin typeface="Arial" panose="020B0604020202020204" pitchFamily="34" charset="0"/>
              <a:cs typeface="Arial" panose="020B0604020202020204" pitchFamily="34" charset="0"/>
            </a:endParaRPr>
          </a:p>
          <a:p>
            <a:pPr marL="542925" indent="-361950" defTabSz="609585">
              <a:buFont typeface="Wingdings" panose="05000000000000000000" pitchFamily="2" charset="2"/>
              <a:buChar char="ü"/>
              <a:defRPr/>
            </a:pPr>
            <a:r>
              <a:rPr lang="en-US" u="sng" dirty="0">
                <a:solidFill>
                  <a:prstClr val="black"/>
                </a:solidFill>
                <a:latin typeface="Arial" panose="020B0604020202020204" pitchFamily="34" charset="0"/>
                <a:cs typeface="Arial" panose="020B0604020202020204" pitchFamily="34" charset="0"/>
              </a:rPr>
              <a:t>Comment (51); </a:t>
            </a:r>
          </a:p>
          <a:p>
            <a:pPr marL="8032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Countries : </a:t>
            </a:r>
          </a:p>
          <a:p>
            <a:pPr marL="12604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Austria-AT (1), </a:t>
            </a:r>
          </a:p>
          <a:p>
            <a:pPr marL="12604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Japan-JP (8), </a:t>
            </a:r>
          </a:p>
          <a:p>
            <a:pPr marL="12604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Mauritius-MU (1); </a:t>
            </a:r>
          </a:p>
          <a:p>
            <a:pPr marL="12604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Sweden-SE (12), </a:t>
            </a:r>
          </a:p>
          <a:p>
            <a:pPr marL="12604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ISO Sec-</a:t>
            </a:r>
            <a:r>
              <a:rPr lang="en-US" dirty="0" err="1">
                <a:solidFill>
                  <a:prstClr val="black"/>
                </a:solidFill>
                <a:latin typeface="Arial" panose="020B0604020202020204" pitchFamily="34" charset="0"/>
                <a:cs typeface="Arial" panose="020B0604020202020204" pitchFamily="34" charset="0"/>
              </a:rPr>
              <a:t>Ms.Perou</a:t>
            </a:r>
            <a:r>
              <a:rPr lang="en-US" dirty="0">
                <a:solidFill>
                  <a:prstClr val="black"/>
                </a:solidFill>
                <a:latin typeface="Arial" panose="020B0604020202020204" pitchFamily="34" charset="0"/>
                <a:cs typeface="Arial" panose="020B0604020202020204" pitchFamily="34" charset="0"/>
              </a:rPr>
              <a:t> (29)</a:t>
            </a:r>
          </a:p>
          <a:p>
            <a:pPr marL="803275" indent="-361950" defTabSz="609585">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Type of comment : General (6), Technical (14), Editorial (31)</a:t>
            </a:r>
            <a:endParaRPr lang="en-US" b="1" u="sng" dirty="0"/>
          </a:p>
          <a:p>
            <a:pPr marL="180975" defTabSz="609585">
              <a:defRPr/>
            </a:pPr>
            <a:endParaRPr lang="en-US" dirty="0">
              <a:solidFill>
                <a:prstClr val="black"/>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07148" y="180794"/>
            <a:ext cx="10272000" cy="763600"/>
          </a:xfrm>
        </p:spPr>
        <p:txBody>
          <a:bodyPr>
            <a:noAutofit/>
          </a:bodyPr>
          <a:lstStyle/>
          <a:p>
            <a:pPr algn="ctr"/>
            <a:r>
              <a:rPr lang="en-US" sz="2800" b="1" dirty="0">
                <a:solidFill>
                  <a:schemeClr val="bg1"/>
                </a:solidFill>
                <a:latin typeface="Arial" panose="020B0604020202020204" pitchFamily="34" charset="0"/>
                <a:cs typeface="Arial" panose="020B0604020202020204" pitchFamily="34" charset="0"/>
              </a:rPr>
              <a:t>Result of Voting– ISO 22328-3 : DIS </a:t>
            </a:r>
            <a:br>
              <a:rPr lang="ko-KR" altLang="en-US" sz="2800" b="1" dirty="0">
                <a:solidFill>
                  <a:schemeClr val="bg1"/>
                </a:solidFill>
                <a:latin typeface="Arial" panose="020B0604020202020204" pitchFamily="34" charset="0"/>
                <a:cs typeface="Arial" panose="020B0604020202020204" pitchFamily="34" charset="0"/>
              </a:rPr>
            </a:br>
            <a:endParaRPr lang="en-US" sz="2800" dirty="0">
              <a:solidFill>
                <a:schemeClr val="bg1"/>
              </a:solidFill>
            </a:endParaRPr>
          </a:p>
        </p:txBody>
      </p:sp>
      <p:sp>
        <p:nvSpPr>
          <p:cNvPr id="9" name="Rectangle 8"/>
          <p:cNvSpPr/>
          <p:nvPr/>
        </p:nvSpPr>
        <p:spPr>
          <a:xfrm>
            <a:off x="100945" y="1260432"/>
            <a:ext cx="470535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1. </a:t>
            </a:r>
            <a:r>
              <a:rPr lang="en-US" b="1" u="sng" dirty="0">
                <a:latin typeface="Arial" panose="020B0604020202020204" pitchFamily="34" charset="0"/>
                <a:cs typeface="Arial" panose="020B0604020202020204" pitchFamily="34" charset="0"/>
              </a:rPr>
              <a:t>Result of Voting DIS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4" y="92195"/>
            <a:ext cx="755073" cy="693764"/>
          </a:xfrm>
          <a:prstGeom prst="rect">
            <a:avLst/>
          </a:prstGeom>
        </p:spPr>
      </p:pic>
      <p:sp>
        <p:nvSpPr>
          <p:cNvPr id="11" name="Rectangle 10"/>
          <p:cNvSpPr/>
          <p:nvPr/>
        </p:nvSpPr>
        <p:spPr>
          <a:xfrm>
            <a:off x="4428057" y="1183844"/>
            <a:ext cx="3803597" cy="369332"/>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2. Comment from Ms. </a:t>
            </a:r>
            <a:r>
              <a:rPr lang="en-US" b="1" u="sng" dirty="0" err="1">
                <a:latin typeface="Arial" panose="020B0604020202020204" pitchFamily="34" charset="0"/>
                <a:cs typeface="Arial" panose="020B0604020202020204" pitchFamily="34" charset="0"/>
              </a:rPr>
              <a:t>Perou</a:t>
            </a:r>
            <a:endParaRPr lang="en-US" b="1" u="sng"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168274" y="1675392"/>
            <a:ext cx="4013855" cy="4202278"/>
          </a:xfrm>
          <a:prstGeom prst="rect">
            <a:avLst/>
          </a:prstGeom>
        </p:spPr>
      </p:pic>
      <p:pic>
        <p:nvPicPr>
          <p:cNvPr id="13" name="Picture 12"/>
          <p:cNvPicPr>
            <a:picLocks noChangeAspect="1"/>
          </p:cNvPicPr>
          <p:nvPr/>
        </p:nvPicPr>
        <p:blipFill>
          <a:blip r:embed="rId4"/>
          <a:stretch>
            <a:fillRect/>
          </a:stretch>
        </p:blipFill>
        <p:spPr>
          <a:xfrm>
            <a:off x="4339753" y="1706352"/>
            <a:ext cx="3100822" cy="4527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16" name="Oval 15">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
            <a:extLst>
              <a:ext uri="{FF2B5EF4-FFF2-40B4-BE49-F238E27FC236}">
                <a16:creationId xmlns:a16="http://schemas.microsoft.com/office/drawing/2014/main" id="{FD6D15FF-E552-BC8C-6933-65F964AD2F94}"/>
              </a:ext>
            </a:extLst>
          </p:cNvPr>
          <p:cNvGrpSpPr/>
          <p:nvPr/>
        </p:nvGrpSpPr>
        <p:grpSpPr>
          <a:xfrm>
            <a:off x="10877258" y="111673"/>
            <a:ext cx="951599" cy="996714"/>
            <a:chOff x="0" y="0"/>
            <a:chExt cx="1219200" cy="1241943"/>
          </a:xfrm>
        </p:grpSpPr>
        <p:sp>
          <p:nvSpPr>
            <p:cNvPr id="21" name="Rectangle 20">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22"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44176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21EDDD1-6D34-4A58-BD0E-F6D6E4C1C66D}"/>
              </a:ext>
            </a:extLst>
          </p:cNvPr>
          <p:cNvSpPr/>
          <p:nvPr/>
        </p:nvSpPr>
        <p:spPr>
          <a:xfrm>
            <a:off x="1461815" y="244571"/>
            <a:ext cx="9618212" cy="837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10">
            <a:extLst>
              <a:ext uri="{FF2B5EF4-FFF2-40B4-BE49-F238E27FC236}">
                <a16:creationId xmlns:a16="http://schemas.microsoft.com/office/drawing/2014/main" id="{FD6D15FF-E552-BC8C-6933-65F964AD2F94}"/>
              </a:ext>
            </a:extLst>
          </p:cNvPr>
          <p:cNvGrpSpPr/>
          <p:nvPr/>
        </p:nvGrpSpPr>
        <p:grpSpPr>
          <a:xfrm>
            <a:off x="11080027" y="133666"/>
            <a:ext cx="951599" cy="996714"/>
            <a:chOff x="0" y="0"/>
            <a:chExt cx="1219200" cy="1241943"/>
          </a:xfrm>
        </p:grpSpPr>
        <p:sp>
          <p:nvSpPr>
            <p:cNvPr id="28" name="Rectangle 27">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29"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aphicFrame>
        <p:nvGraphicFramePr>
          <p:cNvPr id="6" name="Content Placeholder 4"/>
          <p:cNvGraphicFramePr>
            <a:graphicFrameLocks/>
          </p:cNvGraphicFramePr>
          <p:nvPr>
            <p:extLst>
              <p:ext uri="{D42A27DB-BD31-4B8C-83A1-F6EECF244321}">
                <p14:modId xmlns:p14="http://schemas.microsoft.com/office/powerpoint/2010/main" val="548948414"/>
              </p:ext>
            </p:extLst>
          </p:nvPr>
        </p:nvGraphicFramePr>
        <p:xfrm>
          <a:off x="1815549" y="1479671"/>
          <a:ext cx="10376451" cy="1428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2328058" y="3072655"/>
            <a:ext cx="0" cy="750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19566" y="3072655"/>
            <a:ext cx="0" cy="750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11074" y="3072655"/>
            <a:ext cx="0" cy="750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86950" y="3072655"/>
            <a:ext cx="0" cy="750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894089" y="3072655"/>
            <a:ext cx="0" cy="750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28057" y="3810464"/>
            <a:ext cx="9566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60333" y="4228484"/>
            <a:ext cx="1766888" cy="2031325"/>
          </a:xfrm>
          <a:prstGeom prst="rect">
            <a:avLst/>
          </a:prstGeom>
          <a:solidFill>
            <a:schemeClr val="accent5">
              <a:lumMod val="20000"/>
              <a:lumOff val="80000"/>
            </a:schemeClr>
          </a:solidFill>
        </p:spPr>
        <p:txBody>
          <a:bodyPr wrap="square" rtlCol="0">
            <a:spAutoFit/>
          </a:bodyPr>
          <a:lstStyle/>
          <a:p>
            <a:pPr marL="342900" lvl="2" indent="-342900">
              <a:buFont typeface="+mj-lt"/>
              <a:buAutoNum type="arabicPeriod"/>
            </a:pPr>
            <a:r>
              <a:rPr lang="en-GB" sz="1400" dirty="0">
                <a:latin typeface="Arial" panose="020B0604020202020204" pitchFamily="34" charset="0"/>
                <a:cs typeface="Arial" panose="020B0604020202020204" pitchFamily="34" charset="0"/>
              </a:rPr>
              <a:t>Understanding of tsunami hazard</a:t>
            </a:r>
          </a:p>
          <a:p>
            <a:pPr marL="342900" lvl="2" indent="-342900">
              <a:buFont typeface="+mj-lt"/>
              <a:buAutoNum type="arabicPeriod"/>
            </a:pPr>
            <a:r>
              <a:rPr lang="en-GB" sz="1400" dirty="0">
                <a:latin typeface="Arial" panose="020B0604020202020204" pitchFamily="34" charset="0"/>
                <a:cs typeface="Arial" panose="020B0604020202020204" pitchFamily="34" charset="0"/>
              </a:rPr>
              <a:t>Understanding of tsunami vulnerability</a:t>
            </a:r>
          </a:p>
          <a:p>
            <a:pPr marL="342900" lvl="2" indent="-342900">
              <a:buFont typeface="+mj-lt"/>
              <a:buAutoNum type="arabicPeriod"/>
            </a:pPr>
            <a:r>
              <a:rPr lang="en-GB" sz="1400" dirty="0">
                <a:latin typeface="Arial" panose="020B0604020202020204" pitchFamily="34" charset="0"/>
                <a:cs typeface="Arial" panose="020B0604020202020204" pitchFamily="34" charset="0"/>
              </a:rPr>
              <a:t>Development of tsunami risk reduction plan</a:t>
            </a:r>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3881402" y="4187030"/>
            <a:ext cx="2322038" cy="2462213"/>
          </a:xfrm>
          <a:prstGeom prst="rect">
            <a:avLst/>
          </a:prstGeom>
          <a:solidFill>
            <a:schemeClr val="accent5">
              <a:lumMod val="20000"/>
              <a:lumOff val="80000"/>
            </a:schemeClr>
          </a:solidFill>
        </p:spPr>
        <p:txBody>
          <a:bodyPr wrap="square" rtlCol="0">
            <a:spAutoFit/>
          </a:bodyPr>
          <a:lstStyle/>
          <a:p>
            <a:pPr marL="342900" lvl="2" indent="-342900">
              <a:buFont typeface="+mj-lt"/>
              <a:buAutoNum type="arabicPeriod"/>
            </a:pPr>
            <a:r>
              <a:rPr lang="en-GB" sz="1400" dirty="0">
                <a:latin typeface="Arial" panose="020B0604020202020204" pitchFamily="34" charset="0"/>
                <a:cs typeface="Arial" panose="020B0604020202020204" pitchFamily="34" charset="0"/>
              </a:rPr>
              <a:t>Develop a public display of tsunami information</a:t>
            </a:r>
          </a:p>
          <a:p>
            <a:pPr marL="342900" lvl="2" indent="-342900">
              <a:buFont typeface="+mj-lt"/>
              <a:buAutoNum type="arabicPeriod"/>
            </a:pPr>
            <a:r>
              <a:rPr lang="en-GB" sz="1400" dirty="0">
                <a:latin typeface="Arial" panose="020B0604020202020204" pitchFamily="34" charset="0"/>
                <a:cs typeface="Arial" panose="020B0604020202020204" pitchFamily="34" charset="0"/>
              </a:rPr>
              <a:t>Develop and disseminate customized public education materials to meet local information</a:t>
            </a:r>
          </a:p>
          <a:p>
            <a:pPr marL="342900" lvl="2" indent="-342900">
              <a:buFont typeface="+mj-lt"/>
              <a:buAutoNum type="arabicPeriod"/>
            </a:pPr>
            <a:r>
              <a:rPr lang="en-GB" sz="1400" dirty="0">
                <a:latin typeface="Arial" panose="020B0604020202020204" pitchFamily="34" charset="0"/>
                <a:cs typeface="Arial" panose="020B0604020202020204" pitchFamily="34" charset="0"/>
              </a:rPr>
              <a:t>Conduct public education, campaign and/or advocacy</a:t>
            </a:r>
            <a:endParaRPr lang="en-US" sz="1400" dirty="0">
              <a:latin typeface="Arial" panose="020B0604020202020204" pitchFamily="34" charset="0"/>
              <a:cs typeface="Arial" panose="020B0604020202020204" pitchFamily="34" charset="0"/>
            </a:endParaRPr>
          </a:p>
        </p:txBody>
      </p:sp>
      <p:sp>
        <p:nvSpPr>
          <p:cNvPr id="14" name="TextBox 13"/>
          <p:cNvSpPr txBox="1"/>
          <p:nvPr/>
        </p:nvSpPr>
        <p:spPr>
          <a:xfrm>
            <a:off x="6316101" y="4244346"/>
            <a:ext cx="1795747" cy="1815882"/>
          </a:xfrm>
          <a:prstGeom prst="rect">
            <a:avLst/>
          </a:prstGeom>
          <a:solidFill>
            <a:schemeClr val="accent5">
              <a:lumMod val="20000"/>
              <a:lumOff val="80000"/>
            </a:schemeClr>
          </a:solidFill>
        </p:spPr>
        <p:txBody>
          <a:bodyPr wrap="square" rtlCol="0">
            <a:spAutoFit/>
          </a:bodyPr>
          <a:lstStyle/>
          <a:p>
            <a:pPr marL="342900" lvl="2" indent="-342900">
              <a:buFont typeface="+mj-lt"/>
              <a:buAutoNum type="arabicPeriod"/>
            </a:pPr>
            <a:r>
              <a:rPr lang="en-GB" sz="1400" dirty="0">
                <a:latin typeface="Arial" panose="020B0604020202020204" pitchFamily="34" charset="0"/>
                <a:cs typeface="Arial" panose="020B0604020202020204" pitchFamily="34" charset="0"/>
              </a:rPr>
              <a:t>Monitoring system (Seismic and onshore)</a:t>
            </a:r>
          </a:p>
          <a:p>
            <a:pPr marL="342900" lvl="2" indent="-342900">
              <a:buFont typeface="+mj-lt"/>
              <a:buAutoNum type="arabicPeriod"/>
            </a:pPr>
            <a:r>
              <a:rPr lang="en-GB" sz="1400" dirty="0">
                <a:latin typeface="Arial" panose="020B0604020202020204" pitchFamily="34" charset="0"/>
                <a:cs typeface="Arial" panose="020B0604020202020204" pitchFamily="34" charset="0"/>
              </a:rPr>
              <a:t>four stages of warning </a:t>
            </a:r>
          </a:p>
          <a:p>
            <a:pPr marL="342900" lvl="2" indent="-342900">
              <a:buFont typeface="+mj-lt"/>
              <a:buAutoNum type="arabicPeriod"/>
            </a:pPr>
            <a:r>
              <a:rPr lang="en-GB" sz="1400" dirty="0">
                <a:latin typeface="Arial" panose="020B0604020202020204" pitchFamily="34" charset="0"/>
                <a:cs typeface="Arial" panose="020B0604020202020204" pitchFamily="34" charset="0"/>
              </a:rPr>
              <a:t>Dissemination mode</a:t>
            </a:r>
          </a:p>
        </p:txBody>
      </p:sp>
      <p:sp>
        <p:nvSpPr>
          <p:cNvPr id="16" name="TextBox 15"/>
          <p:cNvSpPr txBox="1"/>
          <p:nvPr/>
        </p:nvSpPr>
        <p:spPr>
          <a:xfrm>
            <a:off x="8224509" y="4222763"/>
            <a:ext cx="2065115" cy="2246769"/>
          </a:xfrm>
          <a:prstGeom prst="rect">
            <a:avLst/>
          </a:prstGeom>
          <a:solidFill>
            <a:schemeClr val="accent5">
              <a:lumMod val="20000"/>
              <a:lumOff val="80000"/>
            </a:schemeClr>
          </a:solidFill>
        </p:spPr>
        <p:txBody>
          <a:bodyPr wrap="square" rtlCol="0">
            <a:spAutoFit/>
          </a:bodyPr>
          <a:lstStyle/>
          <a:p>
            <a:pPr marL="342900" lvl="2" indent="-342900">
              <a:buFont typeface="+mj-lt"/>
              <a:buAutoNum type="arabicPeriod"/>
            </a:pPr>
            <a:r>
              <a:rPr lang="en-GB" sz="1400" dirty="0">
                <a:latin typeface="Arial" panose="020B0604020202020204" pitchFamily="34" charset="0"/>
                <a:cs typeface="Arial" panose="020B0604020202020204" pitchFamily="34" charset="0"/>
              </a:rPr>
              <a:t>The community disaster preparedness team task </a:t>
            </a:r>
          </a:p>
          <a:p>
            <a:pPr marL="342900" lvl="2" indent="-342900">
              <a:buFont typeface="+mj-lt"/>
              <a:buAutoNum type="arabicPeriod"/>
            </a:pPr>
            <a:r>
              <a:rPr lang="en-US" sz="1400" dirty="0">
                <a:latin typeface="Arial" panose="020B0604020202020204" pitchFamily="34" charset="0"/>
                <a:cs typeface="Arial" panose="020B0604020202020204" pitchFamily="34" charset="0"/>
              </a:rPr>
              <a:t>Determining the evacuation shelters </a:t>
            </a:r>
          </a:p>
          <a:p>
            <a:pPr marL="342900" lvl="2" indent="-342900">
              <a:buFont typeface="+mj-lt"/>
              <a:buAutoNum type="arabicPeriod"/>
            </a:pPr>
            <a:r>
              <a:rPr lang="en-GB" sz="1400" dirty="0">
                <a:latin typeface="Arial" panose="020B0604020202020204" pitchFamily="34" charset="0"/>
                <a:cs typeface="Arial" panose="020B0604020202020204" pitchFamily="34" charset="0"/>
              </a:rPr>
              <a:t>Developing of tsunami evacuation map and routes </a:t>
            </a:r>
          </a:p>
          <a:p>
            <a:pPr marL="342900" lvl="2" indent="-342900">
              <a:buFont typeface="+mj-lt"/>
              <a:buAutoNum type="arabicPeriod"/>
            </a:pPr>
            <a:r>
              <a:rPr lang="en-GB" sz="1400" dirty="0">
                <a:latin typeface="Arial" panose="020B0604020202020204" pitchFamily="34" charset="0"/>
                <a:cs typeface="Arial" panose="020B0604020202020204" pitchFamily="34" charset="0"/>
              </a:rPr>
              <a:t>Developing SOP </a:t>
            </a:r>
            <a:endParaRPr lang="en-US" sz="1400" dirty="0">
              <a:latin typeface="Arial" panose="020B0604020202020204" pitchFamily="34" charset="0"/>
              <a:cs typeface="Arial" panose="020B0604020202020204" pitchFamily="34" charset="0"/>
            </a:endParaRPr>
          </a:p>
        </p:txBody>
      </p:sp>
      <p:sp>
        <p:nvSpPr>
          <p:cNvPr id="18" name="TextBox 17"/>
          <p:cNvSpPr txBox="1"/>
          <p:nvPr/>
        </p:nvSpPr>
        <p:spPr>
          <a:xfrm>
            <a:off x="10402285" y="4260208"/>
            <a:ext cx="1694465" cy="2031325"/>
          </a:xfrm>
          <a:prstGeom prst="rect">
            <a:avLst/>
          </a:prstGeom>
          <a:solidFill>
            <a:schemeClr val="accent5">
              <a:lumMod val="20000"/>
              <a:lumOff val="80000"/>
            </a:schemeClr>
          </a:solidFill>
        </p:spPr>
        <p:txBody>
          <a:bodyPr wrap="square" rtlCol="0">
            <a:spAutoFit/>
          </a:bodyPr>
          <a:lstStyle/>
          <a:p>
            <a:pPr marL="268288" lvl="2" indent="-268288">
              <a:buFont typeface="+mj-lt"/>
              <a:buAutoNum type="arabicPeriod"/>
            </a:pPr>
            <a:r>
              <a:rPr lang="en-GB" sz="1400" dirty="0">
                <a:latin typeface="Arial" panose="020B0604020202020204" pitchFamily="34" charset="0"/>
                <a:cs typeface="Arial" panose="020B0604020202020204" pitchFamily="34" charset="0"/>
              </a:rPr>
              <a:t>function 24 hours a day </a:t>
            </a:r>
          </a:p>
          <a:p>
            <a:pPr marL="268288" lvl="2" indent="-268288">
              <a:buFont typeface="+mj-lt"/>
              <a:buAutoNum type="arabicPeriod"/>
            </a:pPr>
            <a:r>
              <a:rPr lang="en-GB" sz="1400" dirty="0">
                <a:latin typeface="Arial" panose="020B0604020202020204" pitchFamily="34" charset="0"/>
                <a:cs typeface="Arial" panose="020B0604020202020204" pitchFamily="34" charset="0"/>
              </a:rPr>
              <a:t>readily receive and disseminate warning messages</a:t>
            </a:r>
          </a:p>
          <a:p>
            <a:pPr marL="268288" lvl="2" indent="-268288">
              <a:buFont typeface="+mj-lt"/>
              <a:buAutoNum type="arabicPeriod"/>
            </a:pPr>
            <a:r>
              <a:rPr lang="en-GB" sz="1400" dirty="0">
                <a:latin typeface="Arial" panose="020B0604020202020204" pitchFamily="34" charset="0"/>
                <a:cs typeface="Arial" panose="020B0604020202020204" pitchFamily="34" charset="0"/>
              </a:rPr>
              <a:t>joint complete assessment  </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624" y="92195"/>
            <a:ext cx="1060451" cy="974346"/>
          </a:xfrm>
          <a:prstGeom prst="rect">
            <a:avLst/>
          </a:prstGeom>
        </p:spPr>
      </p:pic>
      <p:sp>
        <p:nvSpPr>
          <p:cNvPr id="17" name="Title 4"/>
          <p:cNvSpPr txBox="1">
            <a:spLocks/>
          </p:cNvSpPr>
          <p:nvPr/>
        </p:nvSpPr>
        <p:spPr>
          <a:xfrm>
            <a:off x="1430582" y="440106"/>
            <a:ext cx="10272000"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prstClr val="white"/>
                </a:solidFill>
                <a:latin typeface="Arial" panose="020B0604020202020204" pitchFamily="34" charset="0"/>
                <a:cs typeface="Arial" panose="020B0604020202020204" pitchFamily="34" charset="0"/>
              </a:rPr>
              <a:t>Components of ISO</a:t>
            </a:r>
            <a:endParaRPr lang="ko-KR" altLang="en-US" sz="3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22" name="Oval 21">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10"/>
          <a:stretch>
            <a:fillRect/>
          </a:stretch>
        </p:blipFill>
        <p:spPr>
          <a:xfrm>
            <a:off x="129400" y="4106289"/>
            <a:ext cx="1496617" cy="2185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11"/>
          <a:stretch>
            <a:fillRect/>
          </a:stretch>
        </p:blipFill>
        <p:spPr>
          <a:xfrm>
            <a:off x="108143" y="1479671"/>
            <a:ext cx="1517874" cy="2437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820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EDDD1-6D34-4A58-BD0E-F6D6E4C1C66D}"/>
              </a:ext>
            </a:extLst>
          </p:cNvPr>
          <p:cNvSpPr/>
          <p:nvPr/>
        </p:nvSpPr>
        <p:spPr>
          <a:xfrm>
            <a:off x="1123789" y="136843"/>
            <a:ext cx="9906912" cy="748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title"/>
          </p:nvPr>
        </p:nvSpPr>
        <p:spPr>
          <a:xfrm>
            <a:off x="1221509" y="246212"/>
            <a:ext cx="10453670" cy="828296"/>
          </a:xfrm>
        </p:spPr>
        <p:txBody>
          <a:bodyPr>
            <a:noAutofit/>
          </a:bodyPr>
          <a:lstStyle/>
          <a:p>
            <a:pPr algn="ctr"/>
            <a:r>
              <a:rPr lang="en-US" sz="2800" b="1" dirty="0">
                <a:solidFill>
                  <a:prstClr val="white"/>
                </a:solidFill>
                <a:latin typeface="Arial" panose="020B0604020202020204" pitchFamily="34" charset="0"/>
                <a:cs typeface="Arial" panose="020B0604020202020204" pitchFamily="34" charset="0"/>
              </a:rPr>
              <a:t>Components of ISO</a:t>
            </a:r>
            <a:br>
              <a:rPr lang="ko-KR" altLang="en-US" sz="3200" dirty="0">
                <a:solidFill>
                  <a:schemeClr val="bg1"/>
                </a:solidFill>
                <a:latin typeface="Arial" panose="020B0604020202020204" pitchFamily="34" charset="0"/>
                <a:cs typeface="Arial" panose="020B0604020202020204" pitchFamily="34" charset="0"/>
              </a:rPr>
            </a:br>
            <a:endParaRPr lang="en-US" sz="28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90" y="133666"/>
            <a:ext cx="755073" cy="693764"/>
          </a:xfrm>
          <a:prstGeom prst="rect">
            <a:avLst/>
          </a:prstGeom>
        </p:spPr>
      </p:pic>
      <p:sp>
        <p:nvSpPr>
          <p:cNvPr id="14" name="Rectangle 13">
            <a:extLst>
              <a:ext uri="{FF2B5EF4-FFF2-40B4-BE49-F238E27FC236}">
                <a16:creationId xmlns:a16="http://schemas.microsoft.com/office/drawing/2014/main" id="{6282E9AD-E536-4FC0-8473-93C53EE57DC3}"/>
              </a:ext>
            </a:extLst>
          </p:cNvPr>
          <p:cNvSpPr/>
          <p:nvPr/>
        </p:nvSpPr>
        <p:spPr>
          <a:xfrm>
            <a:off x="0" y="6721475"/>
            <a:ext cx="12192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7870CDA-607F-49BF-A520-AA7533651DE5}"/>
              </a:ext>
            </a:extLst>
          </p:cNvPr>
          <p:cNvGrpSpPr/>
          <p:nvPr/>
        </p:nvGrpSpPr>
        <p:grpSpPr>
          <a:xfrm>
            <a:off x="5666819" y="-163887"/>
            <a:ext cx="886382" cy="327774"/>
            <a:chOff x="4023366" y="2657385"/>
            <a:chExt cx="4173287" cy="1543230"/>
          </a:xfrm>
        </p:grpSpPr>
        <p:sp>
          <p:nvSpPr>
            <p:cNvPr id="16" name="Oval 15">
              <a:extLst>
                <a:ext uri="{FF2B5EF4-FFF2-40B4-BE49-F238E27FC236}">
                  <a16:creationId xmlns:a16="http://schemas.microsoft.com/office/drawing/2014/main" id="{A3DEBD7D-0D34-4ED2-A77B-B1FC6EC339D2}"/>
                </a:ext>
              </a:extLst>
            </p:cNvPr>
            <p:cNvSpPr/>
            <p:nvPr/>
          </p:nvSpPr>
          <p:spPr>
            <a:xfrm>
              <a:off x="4023366"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F85B96-97CD-4561-A912-F3D7FC8FD4AE}"/>
                </a:ext>
              </a:extLst>
            </p:cNvPr>
            <p:cNvSpPr/>
            <p:nvPr/>
          </p:nvSpPr>
          <p:spPr>
            <a:xfrm>
              <a:off x="7145093" y="2903220"/>
              <a:ext cx="1051560" cy="1051560"/>
            </a:xfrm>
            <a:prstGeom prst="ellipse">
              <a:avLst/>
            </a:prstGeom>
            <a:solidFill>
              <a:schemeClr val="tx2">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3449A9-0992-4A19-9225-57FCB3C21382}"/>
                </a:ext>
              </a:extLst>
            </p:cNvPr>
            <p:cNvSpPr/>
            <p:nvPr/>
          </p:nvSpPr>
          <p:spPr>
            <a:xfrm>
              <a:off x="5324385" y="2657385"/>
              <a:ext cx="1543230" cy="1543230"/>
            </a:xfrm>
            <a:prstGeom prst="ellipse">
              <a:avLst/>
            </a:prstGeom>
            <a:solidFill>
              <a:schemeClr val="bg2">
                <a:lumMod val="75000"/>
                <a:alpha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F42E1A9C-7D50-119C-3560-F50E5157BAFE}"/>
              </a:ext>
            </a:extLst>
          </p:cNvPr>
          <p:cNvPicPr>
            <a:picLocks noChangeAspect="1"/>
          </p:cNvPicPr>
          <p:nvPr/>
        </p:nvPicPr>
        <p:blipFill rotWithShape="1">
          <a:blip r:embed="rId3"/>
          <a:srcRect b="20224"/>
          <a:stretch/>
        </p:blipFill>
        <p:spPr>
          <a:xfrm>
            <a:off x="87383" y="1022295"/>
            <a:ext cx="6486526" cy="2432106"/>
          </a:xfrm>
          <a:prstGeom prst="rect">
            <a:avLst/>
          </a:prstGeom>
        </p:spPr>
      </p:pic>
      <p:pic>
        <p:nvPicPr>
          <p:cNvPr id="13" name="Picture 12">
            <a:extLst>
              <a:ext uri="{FF2B5EF4-FFF2-40B4-BE49-F238E27FC236}">
                <a16:creationId xmlns:a16="http://schemas.microsoft.com/office/drawing/2014/main" id="{15C7DC86-6228-9078-C2DE-E1B8C58253C4}"/>
              </a:ext>
            </a:extLst>
          </p:cNvPr>
          <p:cNvPicPr>
            <a:picLocks noChangeAspect="1"/>
          </p:cNvPicPr>
          <p:nvPr/>
        </p:nvPicPr>
        <p:blipFill>
          <a:blip r:embed="rId4"/>
          <a:stretch>
            <a:fillRect/>
          </a:stretch>
        </p:blipFill>
        <p:spPr>
          <a:xfrm>
            <a:off x="6573908" y="968750"/>
            <a:ext cx="5429099" cy="2657671"/>
          </a:xfrm>
          <a:prstGeom prst="rect">
            <a:avLst/>
          </a:prstGeom>
        </p:spPr>
      </p:pic>
      <p:pic>
        <p:nvPicPr>
          <p:cNvPr id="19" name="Picture 18">
            <a:extLst>
              <a:ext uri="{FF2B5EF4-FFF2-40B4-BE49-F238E27FC236}">
                <a16:creationId xmlns:a16="http://schemas.microsoft.com/office/drawing/2014/main" id="{085EDF2B-E38A-28D7-1B2F-7563250BA517}"/>
              </a:ext>
            </a:extLst>
          </p:cNvPr>
          <p:cNvPicPr>
            <a:picLocks noChangeAspect="1"/>
          </p:cNvPicPr>
          <p:nvPr/>
        </p:nvPicPr>
        <p:blipFill>
          <a:blip r:embed="rId5"/>
          <a:stretch>
            <a:fillRect/>
          </a:stretch>
        </p:blipFill>
        <p:spPr>
          <a:xfrm>
            <a:off x="260475" y="3714233"/>
            <a:ext cx="6313433" cy="2989606"/>
          </a:xfrm>
          <a:prstGeom prst="rect">
            <a:avLst/>
          </a:prstGeom>
        </p:spPr>
      </p:pic>
      <p:pic>
        <p:nvPicPr>
          <p:cNvPr id="20" name="Picture 19">
            <a:extLst>
              <a:ext uri="{FF2B5EF4-FFF2-40B4-BE49-F238E27FC236}">
                <a16:creationId xmlns:a16="http://schemas.microsoft.com/office/drawing/2014/main" id="{FF30914B-CBDC-B73B-73BD-81047BCCC45D}"/>
              </a:ext>
            </a:extLst>
          </p:cNvPr>
          <p:cNvPicPr>
            <a:picLocks noChangeAspect="1"/>
          </p:cNvPicPr>
          <p:nvPr/>
        </p:nvPicPr>
        <p:blipFill>
          <a:blip r:embed="rId6"/>
          <a:stretch>
            <a:fillRect/>
          </a:stretch>
        </p:blipFill>
        <p:spPr>
          <a:xfrm>
            <a:off x="6602680" y="3762945"/>
            <a:ext cx="5353680" cy="2822005"/>
          </a:xfrm>
          <a:prstGeom prst="rect">
            <a:avLst/>
          </a:prstGeom>
        </p:spPr>
      </p:pic>
      <p:grpSp>
        <p:nvGrpSpPr>
          <p:cNvPr id="21" name="Group 10">
            <a:extLst>
              <a:ext uri="{FF2B5EF4-FFF2-40B4-BE49-F238E27FC236}">
                <a16:creationId xmlns:a16="http://schemas.microsoft.com/office/drawing/2014/main" id="{FD6D15FF-E552-BC8C-6933-65F964AD2F94}"/>
              </a:ext>
            </a:extLst>
          </p:cNvPr>
          <p:cNvGrpSpPr/>
          <p:nvPr/>
        </p:nvGrpSpPr>
        <p:grpSpPr>
          <a:xfrm>
            <a:off x="11090280" y="0"/>
            <a:ext cx="951599" cy="996714"/>
            <a:chOff x="0" y="0"/>
            <a:chExt cx="1219200" cy="1241943"/>
          </a:xfrm>
        </p:grpSpPr>
        <p:sp>
          <p:nvSpPr>
            <p:cNvPr id="22" name="Rectangle 21">
              <a:extLst>
                <a:ext uri="{FF2B5EF4-FFF2-40B4-BE49-F238E27FC236}">
                  <a16:creationId xmlns:a16="http://schemas.microsoft.com/office/drawing/2014/main" id="{F9B606AA-6FF1-8947-6E6B-6BB5252EBF68}"/>
                </a:ext>
              </a:extLst>
            </p:cNvPr>
            <p:cNvSpPr/>
            <p:nvPr/>
          </p:nvSpPr>
          <p:spPr bwMode="auto">
            <a:xfrm>
              <a:off x="0" y="0"/>
              <a:ext cx="1219200" cy="11815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en-ID" sz="1800" b="0" i="0" u="none" strike="noStrike" kern="1200" cap="none" spc="0" normalizeH="0" baseline="0" noProof="0">
                <a:ln>
                  <a:noFill/>
                </a:ln>
                <a:solidFill>
                  <a:prstClr val="black"/>
                </a:solidFill>
                <a:effectLst/>
                <a:uLnTx/>
                <a:uFillTx/>
                <a:latin typeface="Arial" charset="0"/>
                <a:ea typeface="Microsoft YaHei" charset="-122"/>
                <a:cs typeface="Arial" panose="020B0604020202020204" pitchFamily="34" charset="0"/>
              </a:endParaRPr>
            </a:p>
          </p:txBody>
        </p:sp>
        <p:pic>
          <p:nvPicPr>
            <p:cNvPr id="23" name="Picture 3">
              <a:extLst>
                <a:ext uri="{FF2B5EF4-FFF2-40B4-BE49-F238E27FC236}">
                  <a16:creationId xmlns:a16="http://schemas.microsoft.com/office/drawing/2014/main" id="{E56A011C-5538-94B1-70E9-55169235EB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200" y="60406"/>
              <a:ext cx="952803" cy="11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 name="Rectangle 1"/>
          <p:cNvSpPr/>
          <p:nvPr/>
        </p:nvSpPr>
        <p:spPr>
          <a:xfrm>
            <a:off x="179190" y="1074508"/>
            <a:ext cx="6394718" cy="253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65715" y="1084355"/>
            <a:ext cx="5260592" cy="2542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9190" y="3782424"/>
            <a:ext cx="6394718" cy="2802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65715" y="3801444"/>
            <a:ext cx="5316585" cy="2783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944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1735</TotalTime>
  <Words>1141</Words>
  <Application>Microsoft Office PowerPoint</Application>
  <PresentationFormat>Widescreen</PresentationFormat>
  <Paragraphs>140</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Bitter</vt:lpstr>
      <vt:lpstr>Inter var ISO</vt:lpstr>
      <vt:lpstr>Arial</vt:lpstr>
      <vt:lpstr>Arial Narrow</vt:lpstr>
      <vt:lpstr>Calibri</vt:lpstr>
      <vt:lpstr>Calibri Light</vt:lpstr>
      <vt:lpstr>Times New Roman</vt:lpstr>
      <vt:lpstr>Wingdings</vt:lpstr>
      <vt:lpstr>Office Theme</vt:lpstr>
      <vt:lpstr>ISO 22328-3  Security and resilience –Emergency Management- Part 3 :  Guidelines for the Implementation of a Community-Based Early Warning System for Tsunami</vt:lpstr>
      <vt:lpstr>Background</vt:lpstr>
      <vt:lpstr>PowerPoint Presentation</vt:lpstr>
      <vt:lpstr>  Background : Grand Objectives</vt:lpstr>
      <vt:lpstr>Background : Who’s benefit from the ISO?</vt:lpstr>
      <vt:lpstr>Process and Timeline</vt:lpstr>
      <vt:lpstr>Result of Voting– ISO 22328-3 : DIS  </vt:lpstr>
      <vt:lpstr>PowerPoint Presentation</vt:lpstr>
      <vt:lpstr>Components of ISO </vt:lpstr>
      <vt:lpstr>Components of ISO </vt:lpstr>
      <vt:lpstr>Implementation Plan </vt:lpstr>
      <vt:lpstr>PowerPoint Presentation</vt:lpstr>
      <vt:lpstr>PowerPoint Presentation</vt:lpstr>
      <vt:lpstr>Summary </vt:lpstr>
      <vt:lpstr>Summary </vt:lpstr>
      <vt:lpstr>THANK YOU                  weniza@bmkg.go.id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BMKG</dc:creator>
  <cp:lastModifiedBy>Chang Seng, Denis</cp:lastModifiedBy>
  <cp:revision>74</cp:revision>
  <dcterms:created xsi:type="dcterms:W3CDTF">2022-05-31T09:44:01Z</dcterms:created>
  <dcterms:modified xsi:type="dcterms:W3CDTF">2025-02-19T08:02:40Z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2025-02-19T07:34:00Z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ddc4764d-f75c-452c-8193-4d26b16cc405</vt:lpwstr>
  </property>
  <property fmtid="{D5CDD505-2E9C-101B-9397-08002B2CF9AE}" pid="8" name="MSIP_Label_38b525e5-f3da-4501-8f1e-526b6769fc56_ContentBits">
    <vt:lpwstr>0</vt:lpwstr>
  </property>
</Properties>
</file>