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10"/>
  </p:notesMasterIdLst>
  <p:sldIdLst>
    <p:sldId id="264" r:id="rId6"/>
    <p:sldId id="1244" r:id="rId7"/>
    <p:sldId id="1246" r:id="rId8"/>
    <p:sldId id="61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116" d="100"/>
          <a:sy n="116" d="100"/>
        </p:scale>
        <p:origin x="13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270F7-64E6-4631-AC0C-020B5E84F5AF}" type="datetimeFigureOut">
              <a:rPr lang="en-IN" smtClean="0"/>
              <a:t>19-02-2025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A18C3-8760-438B-92C7-113C0021BCA6}" type="slidenum">
              <a:rPr lang="en-IN" smtClean="0"/>
              <a:t>‹#›</a:t>
            </a:fld>
            <a:endParaRPr lang="en-IN"/>
          </a:p>
        </p:txBody>
      </p:sp>
    </p:spTree>
    <p:extLst>
      <p:ext uri="{BB962C8B-B14F-4D97-AF65-F5344CB8AC3E}">
        <p14:creationId xmlns:p14="http://schemas.microsoft.com/office/powerpoint/2010/main" val="2766359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54040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354930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FFB29-3829-BC0C-490F-05648FBB12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86B762-B52F-C622-29F0-B6BCA84F6D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4657F-7431-EEC9-9970-931742331E53}"/>
              </a:ext>
            </a:extLst>
          </p:cNvPr>
          <p:cNvSpPr>
            <a:spLocks noGrp="1"/>
          </p:cNvSpPr>
          <p:nvPr>
            <p:ph type="dt" sz="half" idx="10"/>
          </p:nvPr>
        </p:nvSpPr>
        <p:spPr/>
        <p:txBody>
          <a:bodyPr/>
          <a:lstStyle/>
          <a:p>
            <a:fld id="{F1878EC8-1AC4-469E-AB42-477837DF1937}" type="datetimeFigureOut">
              <a:rPr lang="en-US" smtClean="0"/>
              <a:t>2/19/2025</a:t>
            </a:fld>
            <a:endParaRPr lang="en-US"/>
          </a:p>
        </p:txBody>
      </p:sp>
      <p:sp>
        <p:nvSpPr>
          <p:cNvPr id="5" name="Footer Placeholder 4">
            <a:extLst>
              <a:ext uri="{FF2B5EF4-FFF2-40B4-BE49-F238E27FC236}">
                <a16:creationId xmlns:a16="http://schemas.microsoft.com/office/drawing/2014/main" id="{556DB379-C81D-5B5C-A2C8-1634A5C6E4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F64F4-9812-5221-7AF1-89007993C1B0}"/>
              </a:ext>
            </a:extLst>
          </p:cNvPr>
          <p:cNvSpPr>
            <a:spLocks noGrp="1"/>
          </p:cNvSpPr>
          <p:nvPr>
            <p:ph type="sldNum" sz="quarter" idx="12"/>
          </p:nvPr>
        </p:nvSpPr>
        <p:spPr/>
        <p:txBody>
          <a:bodyPr/>
          <a:lstStyle/>
          <a:p>
            <a:fld id="{227C9555-F493-4886-9073-8035D5B8E644}" type="slidenum">
              <a:rPr lang="en-US" smtClean="0"/>
              <a:t>‹#›</a:t>
            </a:fld>
            <a:endParaRPr lang="en-US"/>
          </a:p>
        </p:txBody>
      </p:sp>
    </p:spTree>
    <p:extLst>
      <p:ext uri="{BB962C8B-B14F-4D97-AF65-F5344CB8AC3E}">
        <p14:creationId xmlns:p14="http://schemas.microsoft.com/office/powerpoint/2010/main" val="49055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02784" y="274638"/>
            <a:ext cx="10479616" cy="1143000"/>
          </a:xfrm>
        </p:spPr>
        <p:txBody>
          <a:bodyPr/>
          <a:lstStyle/>
          <a:p>
            <a:r>
              <a:rPr lang="en-US"/>
              <a:t>Click to edit Master title style</a:t>
            </a:r>
          </a:p>
        </p:txBody>
      </p:sp>
      <p:sp>
        <p:nvSpPr>
          <p:cNvPr id="3" name="Table Placeholder 2"/>
          <p:cNvSpPr>
            <a:spLocks noGrp="1"/>
          </p:cNvSpPr>
          <p:nvPr>
            <p:ph type="tbl" idx="1"/>
          </p:nvPr>
        </p:nvSpPr>
        <p:spPr>
          <a:xfrm>
            <a:off x="1200151" y="1600201"/>
            <a:ext cx="10657416" cy="4525963"/>
          </a:xfrm>
        </p:spPr>
        <p:txBody>
          <a:bodyPr/>
          <a:lstStyle/>
          <a:p>
            <a:pPr lvl="0"/>
            <a:endParaRPr lang="en-US" noProof="0" dirty="0"/>
          </a:p>
        </p:txBody>
      </p:sp>
      <p:sp>
        <p:nvSpPr>
          <p:cNvPr id="4" name="Rectangle 4"/>
          <p:cNvSpPr>
            <a:spLocks noGrp="1" noChangeArrowheads="1"/>
          </p:cNvSpPr>
          <p:nvPr>
            <p:ph type="dt" sz="half" idx="10"/>
          </p:nvPr>
        </p:nvSpPr>
        <p:spPr>
          <a:xfrm>
            <a:off x="5232401" y="6597650"/>
            <a:ext cx="1344084" cy="260350"/>
          </a:xfrm>
          <a:prstGeom prst="rect">
            <a:avLst/>
          </a:prstGeom>
          <a:ln/>
        </p:spPr>
        <p:txBody>
          <a:bodyPr/>
          <a:lstStyle>
            <a:lvl1pPr>
              <a:defRPr/>
            </a:lvl1pPr>
          </a:lstStyle>
          <a:p>
            <a:pPr>
              <a:defRPr/>
            </a:pPr>
            <a:r>
              <a:rPr lang="en-AU" dirty="0">
                <a:solidFill>
                  <a:srgbClr val="000000"/>
                </a:solidFill>
              </a:rPr>
              <a:t>May 2011</a:t>
            </a:r>
          </a:p>
        </p:txBody>
      </p:sp>
    </p:spTree>
    <p:extLst>
      <p:ext uri="{BB962C8B-B14F-4D97-AF65-F5344CB8AC3E}">
        <p14:creationId xmlns:p14="http://schemas.microsoft.com/office/powerpoint/2010/main" val="25719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2154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95211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5AB57136-8C81-4B55-A129-1D5B7C0D9327}" type="datetimeFigureOut">
              <a:rPr lang="en-IN" smtClean="0"/>
              <a:t>19-02-2025</a:t>
            </a:fld>
            <a:endParaRPr lang="en-IN"/>
          </a:p>
        </p:txBody>
      </p:sp>
      <p:sp>
        <p:nvSpPr>
          <p:cNvPr id="11" name="Google Shape;1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IN"/>
          </a:p>
        </p:txBody>
      </p:sp>
      <p:sp>
        <p:nvSpPr>
          <p:cNvPr id="12" name="Google Shape;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A3EFA0A0-9D79-4835-878D-F9B147264B02}" type="slidenum">
              <a:rPr lang="en-IN" smtClean="0"/>
              <a:t>‹#›</a:t>
            </a:fld>
            <a:endParaRPr lang="en-IN"/>
          </a:p>
        </p:txBody>
      </p:sp>
      <p:pic>
        <p:nvPicPr>
          <p:cNvPr id="13" name="Google Shape;13;p15"/>
          <p:cNvPicPr preferRelativeResize="0"/>
          <p:nvPr/>
        </p:nvPicPr>
        <p:blipFill rotWithShape="1">
          <a:blip r:embed="rId3">
            <a:alphaModFix/>
          </a:blip>
          <a:srcRect/>
          <a:stretch/>
        </p:blipFill>
        <p:spPr>
          <a:xfrm>
            <a:off x="10071544" y="216362"/>
            <a:ext cx="1999700" cy="951923"/>
          </a:xfrm>
          <a:prstGeom prst="rect">
            <a:avLst/>
          </a:prstGeom>
          <a:noFill/>
          <a:ln>
            <a:noFill/>
          </a:ln>
        </p:spPr>
      </p:pic>
      <p:sp>
        <p:nvSpPr>
          <p:cNvPr id="14" name="Google Shape;14;p15"/>
          <p:cNvSpPr/>
          <p:nvPr/>
        </p:nvSpPr>
        <p:spPr>
          <a:xfrm rot="5400000">
            <a:off x="1721007" y="3812568"/>
            <a:ext cx="1639614"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 name="Google Shape;15;p15"/>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a:solidFill>
                <a:schemeClr val="lt1"/>
              </a:solidFill>
              <a:latin typeface="Calibri"/>
              <a:ea typeface="Calibri"/>
              <a:cs typeface="Calibri"/>
              <a:sym typeface="Calibri"/>
            </a:endParaRPr>
          </a:p>
        </p:txBody>
      </p:sp>
      <p:sp>
        <p:nvSpPr>
          <p:cNvPr id="17" name="Google Shape;17;p15"/>
          <p:cNvSpPr/>
          <p:nvPr/>
        </p:nvSpPr>
        <p:spPr>
          <a:xfrm rot="5400000">
            <a:off x="4884289"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Google Shape;16;p15">
            <a:extLst>
              <a:ext uri="{FF2B5EF4-FFF2-40B4-BE49-F238E27FC236}">
                <a16:creationId xmlns:a16="http://schemas.microsoft.com/office/drawing/2014/main" id="{80434DC2-86F1-81D8-778C-A08334BAFB54}"/>
              </a:ext>
            </a:extLst>
          </p:cNvPr>
          <p:cNvPicPr preferRelativeResize="0"/>
          <p:nvPr/>
        </p:nvPicPr>
        <p:blipFill rotWithShape="1">
          <a:blip r:embed="rId4">
            <a:alphaModFix/>
          </a:blip>
          <a:srcRect/>
          <a:stretch/>
        </p:blipFill>
        <p:spPr>
          <a:xfrm>
            <a:off x="2124075" y="1638300"/>
            <a:ext cx="2743200" cy="2752725"/>
          </a:xfrm>
          <a:prstGeom prst="rect">
            <a:avLst/>
          </a:prstGeom>
          <a:noFill/>
          <a:ln>
            <a:noFill/>
          </a:ln>
        </p:spPr>
      </p:pic>
    </p:spTree>
    <p:extLst>
      <p:ext uri="{BB962C8B-B14F-4D97-AF65-F5344CB8AC3E}">
        <p14:creationId xmlns:p14="http://schemas.microsoft.com/office/powerpoint/2010/main" val="3595844049"/>
      </p:ext>
    </p:extLst>
  </p:cSld>
  <p:clrMap bg1="lt1" tx1="dk1" bg2="dk2" tx2="lt2" accent1="accent1" accent2="accent2" accent3="accent3" accent4="accent4" accent5="accent5" accent6="accent6" hlink="hlink" folHlink="folHlink"/>
  <p:sldLayoutIdLst>
    <p:sldLayoutId id="2147483661" r:id="rId1"/>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sp>
        <p:nvSpPr>
          <p:cNvPr id="5" name="TextBox 4">
            <a:extLst>
              <a:ext uri="{FF2B5EF4-FFF2-40B4-BE49-F238E27FC236}">
                <a16:creationId xmlns:a16="http://schemas.microsoft.com/office/drawing/2014/main" id="{2FF58ECA-DE0B-B0BA-9D2E-30FEE1CC26DC}"/>
              </a:ext>
            </a:extLst>
          </p:cNvPr>
          <p:cNvSpPr txBox="1"/>
          <p:nvPr userDrawn="1"/>
        </p:nvSpPr>
        <p:spPr>
          <a:xfrm>
            <a:off x="-1" y="6519152"/>
            <a:ext cx="12192001" cy="369332"/>
          </a:xfrm>
          <a:prstGeom prst="rect">
            <a:avLst/>
          </a:prstGeom>
          <a:solidFill>
            <a:srgbClr val="0070C0"/>
          </a:solidFill>
        </p:spPr>
        <p:txBody>
          <a:bodyPr wrap="square" rtlCol="0">
            <a:spAutoFit/>
          </a:bodyPr>
          <a:lstStyle/>
          <a:p>
            <a:pPr algn="ctr"/>
            <a:r>
              <a:rPr lang="en-US" i="1" dirty="0">
                <a:solidFill>
                  <a:schemeClr val="bg1"/>
                </a:solidFill>
                <a:latin typeface="Arial" panose="020B0604020202020204" pitchFamily="34" charset="0"/>
                <a:cs typeface="Arial" panose="020B0604020202020204" pitchFamily="34" charset="0"/>
              </a:rPr>
              <a:t>TOWS Joint Task Team Members (TT DMP and TT TWO) 20 Feb 2025</a:t>
            </a:r>
            <a:endParaRPr lang="en-US" dirty="0">
              <a:solidFill>
                <a:schemeClr val="bg1"/>
              </a:solidFill>
            </a:endParaRPr>
          </a:p>
        </p:txBody>
      </p:sp>
      <p:pic>
        <p:nvPicPr>
          <p:cNvPr id="6" name="Picture 2" descr="Intergovernmental Oceanographic Commission | Intergovernmental  Oceanographic Commission">
            <a:extLst>
              <a:ext uri="{FF2B5EF4-FFF2-40B4-BE49-F238E27FC236}">
                <a16:creationId xmlns:a16="http://schemas.microsoft.com/office/drawing/2014/main" id="{F684CA45-640A-C832-9E24-68CCAE08575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80761" y="215900"/>
            <a:ext cx="812107" cy="76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067447"/>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 name="Google Shape;159;p1">
            <a:extLst>
              <a:ext uri="{FF2B5EF4-FFF2-40B4-BE49-F238E27FC236}">
                <a16:creationId xmlns:a16="http://schemas.microsoft.com/office/drawing/2014/main" id="{8C80E16B-9094-FA80-4FA9-8D4F49247F32}"/>
              </a:ext>
            </a:extLst>
          </p:cNvPr>
          <p:cNvSpPr/>
          <p:nvPr/>
        </p:nvSpPr>
        <p:spPr>
          <a:xfrm>
            <a:off x="6353401" y="2115541"/>
            <a:ext cx="5261404" cy="86173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Times New Roman" panose="02020603050405020304" pitchFamily="18" charset="0"/>
                <a:cs typeface="Angsana New" panose="02020603050405020304" pitchFamily="18" charset="-34"/>
              </a:rPr>
              <a:t>Significant Tsunami Events </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Times New Roman" panose="02020603050405020304" pitchFamily="18" charset="0"/>
                <a:cs typeface="Angsana New" panose="02020603050405020304" pitchFamily="18" charset="-34"/>
              </a:rPr>
              <a:t>in ICG/IOTWMS</a:t>
            </a:r>
            <a:endParaRPr kumimoji="0" lang="en-GB" sz="2800" b="1" i="0" u="none" strike="noStrike" kern="1200" cap="none" spc="0" normalizeH="0" baseline="0" noProof="0" dirty="0">
              <a:ln>
                <a:noFill/>
              </a:ln>
              <a:solidFill>
                <a:srgbClr val="FFFFFF"/>
              </a:solidFill>
              <a:effectLst/>
              <a:uLnTx/>
              <a:uFillTx/>
              <a:latin typeface="Arial"/>
              <a:ea typeface="Times New Roman" panose="02020603050405020304" pitchFamily="18" charset="0"/>
              <a:cs typeface="Angsana New" panose="02020603050405020304" pitchFamily="18" charset="-34"/>
            </a:endParaRPr>
          </a:p>
        </p:txBody>
      </p:sp>
      <p:sp>
        <p:nvSpPr>
          <p:cNvPr id="2" name="TextBox 1">
            <a:extLst>
              <a:ext uri="{FF2B5EF4-FFF2-40B4-BE49-F238E27FC236}">
                <a16:creationId xmlns:a16="http://schemas.microsoft.com/office/drawing/2014/main" id="{2E5C92CC-16E0-62EC-1E03-C8FAE12F53A0}"/>
              </a:ext>
            </a:extLst>
          </p:cNvPr>
          <p:cNvSpPr txBox="1"/>
          <p:nvPr/>
        </p:nvSpPr>
        <p:spPr>
          <a:xfrm>
            <a:off x="6962114" y="4008865"/>
            <a:ext cx="4515243" cy="1480534"/>
          </a:xfrm>
          <a:prstGeom prst="rect">
            <a:avLst/>
          </a:prstGeom>
          <a:noFill/>
        </p:spPr>
        <p:txBody>
          <a:bodyPr wrap="square">
            <a:spAutoFit/>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DengXian" panose="02010600030101010101" pitchFamily="2" charset="-122"/>
                <a:cs typeface="Calibri" panose="020F0502020204030204" pitchFamily="34" charset="0"/>
              </a:rPr>
              <a:t>Mr. J. Padmanabham(Presenter)</a:t>
            </a:r>
            <a:endParaRPr kumimoji="0" lang="en-GB" sz="2400" b="0" i="0" u="none" strike="noStrike" kern="100" cap="none" spc="0" normalizeH="0" baseline="0" noProof="0" dirty="0">
              <a:ln>
                <a:noFill/>
              </a:ln>
              <a:solidFill>
                <a:srgbClr val="FFFFFF"/>
              </a:solidFill>
              <a:effectLst/>
              <a:uLnTx/>
              <a:uFillTx/>
              <a:latin typeface="Calibri" panose="020F0502020204030204" pitchFamily="34" charset="0"/>
              <a:ea typeface="DengXian" panose="02010600030101010101" pitchFamily="2" charset="-122"/>
              <a:cs typeface="Arial" panose="020B0604020202020204" pitchFamily="34" charset="0"/>
            </a:endParaRPr>
          </a:p>
          <a:p>
            <a:pPr marL="0" marR="0" lvl="0" indent="0" algn="r" defTabSz="914400" rtl="0" eaLnBrk="1" fontAlgn="auto" latinLnBrk="0" hangingPunct="1">
              <a:lnSpc>
                <a:spcPts val="1800"/>
              </a:lnSpc>
              <a:spcBef>
                <a:spcPts val="0"/>
              </a:spcBef>
              <a:spcAft>
                <a:spcPts val="0"/>
              </a:spcAft>
              <a:buClrTx/>
              <a:buSzTx/>
              <a:buFontTx/>
              <a:buNone/>
              <a:tabLst/>
              <a:defRPr/>
            </a:pPr>
            <a:r>
              <a:rPr kumimoji="0" lang="en-GB" b="0" i="1" u="none" strike="noStrike" kern="0" cap="none" spc="0" normalizeH="0" baseline="0" noProof="0" dirty="0">
                <a:ln>
                  <a:noFill/>
                </a:ln>
                <a:solidFill>
                  <a:srgbClr val="FFFFFF"/>
                </a:solidFill>
                <a:effectLst/>
                <a:uLnTx/>
                <a:uFillTx/>
                <a:latin typeface="Calibri" panose="020F0502020204030204" pitchFamily="34" charset="0"/>
                <a:ea typeface="DengXian" panose="02010600030101010101" pitchFamily="2" charset="-122"/>
                <a:cs typeface="Calibri" panose="020F0502020204030204" pitchFamily="34" charset="0"/>
              </a:rPr>
              <a:t>WG-2 Chair, IOTWMS Padmanabham@incois.gov.in</a:t>
            </a:r>
          </a:p>
          <a:p>
            <a:pPr marL="0" marR="0" lvl="0" indent="0" algn="r" defTabSz="914400" rtl="0" eaLnBrk="1" fontAlgn="auto" latinLnBrk="0" hangingPunct="1">
              <a:lnSpc>
                <a:spcPts val="1800"/>
              </a:lnSpc>
              <a:spcBef>
                <a:spcPts val="0"/>
              </a:spcBef>
              <a:spcAft>
                <a:spcPts val="0"/>
              </a:spcAft>
              <a:buClrTx/>
              <a:buSzTx/>
              <a:buFontTx/>
              <a:buNone/>
              <a:tabLst/>
              <a:defRPr/>
            </a:pPr>
            <a:endParaRPr kumimoji="0" lang="en-GB" b="0" i="1" u="none" strike="noStrike" kern="0" cap="none" spc="0" normalizeH="0" baseline="0" noProof="0" dirty="0">
              <a:ln>
                <a:noFill/>
              </a:ln>
              <a:solidFill>
                <a:srgbClr val="FFFFFF"/>
              </a:solidFill>
              <a:effectLst/>
              <a:uLnTx/>
              <a:uFillTx/>
              <a:latin typeface="Calibri" panose="020F0502020204030204" pitchFamily="34" charset="0"/>
              <a:ea typeface="DengXian" panose="02010600030101010101" pitchFamily="2" charset="-122"/>
              <a:cs typeface="Calibri" panose="020F0502020204030204" pitchFamily="34" charset="0"/>
            </a:endParaRPr>
          </a:p>
          <a:p>
            <a:pPr marL="0" marR="0" lvl="0" indent="0" algn="r" defTabSz="914400" rtl="0" eaLnBrk="1" fontAlgn="auto" latinLnBrk="0" hangingPunct="1">
              <a:lnSpc>
                <a:spcPts val="1800"/>
              </a:lnSpc>
              <a:spcBef>
                <a:spcPts val="0"/>
              </a:spcBef>
              <a:spcAft>
                <a:spcPts val="0"/>
              </a:spcAft>
              <a:buClrTx/>
              <a:buSzTx/>
              <a:buFontTx/>
              <a:buNone/>
              <a:tabLst/>
              <a:defRPr/>
            </a:pPr>
            <a:r>
              <a:rPr lang="en-GB" sz="2400" b="1" kern="0" dirty="0">
                <a:solidFill>
                  <a:srgbClr val="FFFFFF"/>
                </a:solidFill>
                <a:latin typeface="Calibri" panose="020F0502020204030204" pitchFamily="34" charset="0"/>
                <a:ea typeface="DengXian" panose="02010600030101010101" pitchFamily="2" charset="-122"/>
                <a:cs typeface="Calibri" panose="020F0502020204030204" pitchFamily="34" charset="0"/>
              </a:rPr>
              <a:t>Mr. Nasser Said AL-ISMAILI</a:t>
            </a:r>
          </a:p>
          <a:p>
            <a:pPr marL="0" marR="0" lvl="0" indent="0" algn="r" defTabSz="914400" rtl="0" eaLnBrk="1" fontAlgn="auto" latinLnBrk="0" hangingPunct="1">
              <a:lnSpc>
                <a:spcPts val="1800"/>
              </a:lnSpc>
              <a:spcBef>
                <a:spcPts val="0"/>
              </a:spcBef>
              <a:spcAft>
                <a:spcPts val="0"/>
              </a:spcAft>
              <a:buClrTx/>
              <a:buSzTx/>
              <a:buFontTx/>
              <a:buNone/>
              <a:tabLst/>
              <a:defRPr/>
            </a:pPr>
            <a:r>
              <a:rPr kumimoji="0" lang="en-GB" b="0" i="1" u="none" strike="noStrike" kern="0" cap="none" spc="0" normalizeH="0" baseline="0" noProof="0" dirty="0">
                <a:ln>
                  <a:noFill/>
                </a:ln>
                <a:solidFill>
                  <a:srgbClr val="FFFFFF"/>
                </a:solidFill>
                <a:effectLst/>
                <a:uLnTx/>
                <a:uFillTx/>
                <a:latin typeface="Calibri" panose="020F0502020204030204" pitchFamily="34" charset="0"/>
                <a:ea typeface="DengXian" panose="02010600030101010101" pitchFamily="2" charset="-122"/>
                <a:cs typeface="Calibri" panose="020F0502020204030204" pitchFamily="34" charset="0"/>
              </a:rPr>
              <a:t>n.alismaili@met.gov.om</a:t>
            </a:r>
            <a:endParaRPr kumimoji="0" lang="en-GB" sz="2000" b="0" i="1" u="none" strike="noStrike" kern="100" cap="none" spc="0" normalizeH="0" baseline="0" noProof="0" dirty="0">
              <a:ln>
                <a:noFill/>
              </a:ln>
              <a:solidFill>
                <a:srgbClr val="FFFFFF"/>
              </a:solidFill>
              <a:effectLst/>
              <a:uLnTx/>
              <a:uFillTx/>
              <a:latin typeface="Calibri" panose="020F0502020204030204" pitchFamily="34" charset="0"/>
              <a:ea typeface="DengXian" panose="02010600030101010101" pitchFamily="2" charset="-122"/>
              <a:cs typeface="Arial" panose="020B0604020202020204" pitchFamily="34" charset="0"/>
            </a:endParaRPr>
          </a:p>
        </p:txBody>
      </p:sp>
      <p:sp>
        <p:nvSpPr>
          <p:cNvPr id="5" name="Rectangle 4">
            <a:extLst>
              <a:ext uri="{FF2B5EF4-FFF2-40B4-BE49-F238E27FC236}">
                <a16:creationId xmlns:a16="http://schemas.microsoft.com/office/drawing/2014/main" id="{94509AFE-C74D-1B58-235F-3D271AB452C8}"/>
              </a:ext>
            </a:extLst>
          </p:cNvPr>
          <p:cNvSpPr/>
          <p:nvPr/>
        </p:nvSpPr>
        <p:spPr>
          <a:xfrm>
            <a:off x="0" y="6290156"/>
            <a:ext cx="121920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TOWS - JOINT SESSION OF TASK TEAM TSUNAMI WATCH OPERATIONS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TASK TEAM DISASTER MANAGEMENT AND PREPAREDNESS, 20 Feb 2025 </a:t>
            </a:r>
          </a:p>
        </p:txBody>
      </p:sp>
      <p:sp>
        <p:nvSpPr>
          <p:cNvPr id="6" name="TextBox 5">
            <a:extLst>
              <a:ext uri="{FF2B5EF4-FFF2-40B4-BE49-F238E27FC236}">
                <a16:creationId xmlns:a16="http://schemas.microsoft.com/office/drawing/2014/main" id="{0D5241D7-0B4C-63AD-CC34-D79EBB047CEF}"/>
              </a:ext>
            </a:extLst>
          </p:cNvPr>
          <p:cNvSpPr txBox="1"/>
          <p:nvPr/>
        </p:nvSpPr>
        <p:spPr>
          <a:xfrm>
            <a:off x="2075935" y="5977313"/>
            <a:ext cx="6096000" cy="312843"/>
          </a:xfrm>
          <a:prstGeom prst="rect">
            <a:avLst/>
          </a:prstGeom>
          <a:noFill/>
        </p:spPr>
        <p:txBody>
          <a:bodyPr wrap="square">
            <a:spAutoFit/>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0" lang="en-GB" sz="1200" i="1" u="sng" strike="noStrike" kern="0" cap="none" spc="0" normalizeH="0" baseline="0" noProof="0" dirty="0">
                <a:ln>
                  <a:noFill/>
                </a:ln>
                <a:solidFill>
                  <a:schemeClr val="accent4">
                    <a:lumMod val="20000"/>
                    <a:lumOff val="80000"/>
                  </a:schemeClr>
                </a:solidFill>
                <a:effectLst/>
                <a:uLnTx/>
                <a:uFillTx/>
                <a:latin typeface="Calibri" panose="020F0502020204030204" pitchFamily="34" charset="0"/>
                <a:ea typeface="DengXian" panose="02010600030101010101" pitchFamily="2" charset="-122"/>
                <a:cs typeface="Calibri" panose="020F0502020204030204" pitchFamily="34" charset="0"/>
              </a:rPr>
              <a:t>Thanks to Dr Yuelong Miao, Dr Yedi, Dr Robert for their inputs</a:t>
            </a:r>
            <a:endParaRPr kumimoji="0" lang="en-GB" sz="1400" i="1" u="sng" strike="noStrike" kern="100" cap="none" spc="0" normalizeH="0" baseline="0" noProof="0" dirty="0">
              <a:ln>
                <a:noFill/>
              </a:ln>
              <a:solidFill>
                <a:schemeClr val="accent4">
                  <a:lumMod val="20000"/>
                  <a:lumOff val="80000"/>
                </a:schemeClr>
              </a:solidFill>
              <a:effectLst/>
              <a:uLnTx/>
              <a:uFillTx/>
              <a:latin typeface="Calibri" panose="020F0502020204030204" pitchFamily="34" charset="0"/>
              <a:ea typeface="DengXian" panose="02010600030101010101" pitchFamily="2" charset="-122"/>
              <a:cs typeface="Arial" panose="020B0604020202020204" pitchFamily="34" charset="0"/>
            </a:endParaRPr>
          </a:p>
        </p:txBody>
      </p:sp>
      <p:sp>
        <p:nvSpPr>
          <p:cNvPr id="7" name="TextBox 6">
            <a:extLst>
              <a:ext uri="{FF2B5EF4-FFF2-40B4-BE49-F238E27FC236}">
                <a16:creationId xmlns:a16="http://schemas.microsoft.com/office/drawing/2014/main" id="{E72DC740-C4B0-CA31-5260-10A095855353}"/>
              </a:ext>
            </a:extLst>
          </p:cNvPr>
          <p:cNvSpPr txBox="1"/>
          <p:nvPr/>
        </p:nvSpPr>
        <p:spPr>
          <a:xfrm>
            <a:off x="10009759" y="167939"/>
            <a:ext cx="1959896" cy="461665"/>
          </a:xfrm>
          <a:prstGeom prst="rect">
            <a:avLst/>
          </a:prstGeom>
          <a:noFill/>
        </p:spPr>
        <p:txBody>
          <a:bodyPr wrap="none" rtlCol="0">
            <a:spAutoFit/>
          </a:bodyPr>
          <a:lstStyle/>
          <a:p>
            <a:pPr algn="r"/>
            <a:r>
              <a:rPr lang="en-US" sz="1200" b="1" dirty="0">
                <a:solidFill>
                  <a:srgbClr val="FFFF00"/>
                </a:solidFill>
              </a:rPr>
              <a:t>Joint TT-TWO &amp; TT-DMP</a:t>
            </a:r>
          </a:p>
          <a:p>
            <a:pPr algn="r"/>
            <a:r>
              <a:rPr lang="en-US" sz="1200" b="1" dirty="0">
                <a:solidFill>
                  <a:srgbClr val="FFFF00"/>
                </a:solidFill>
              </a:rPr>
              <a:t>Agenda 3.0</a:t>
            </a:r>
            <a:endParaRPr lang="en-IN" sz="1200" b="1" dirty="0">
              <a:solidFill>
                <a:srgbClr val="FFFF00"/>
              </a:solidFill>
            </a:endParaRPr>
          </a:p>
        </p:txBody>
      </p:sp>
    </p:spTree>
    <p:extLst>
      <p:ext uri="{BB962C8B-B14F-4D97-AF65-F5344CB8AC3E}">
        <p14:creationId xmlns:p14="http://schemas.microsoft.com/office/powerpoint/2010/main" val="413040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A8736-38AE-C154-F152-6185FB7C25D3}"/>
              </a:ext>
            </a:extLst>
          </p:cNvPr>
          <p:cNvSpPr>
            <a:spLocks noGrp="1"/>
          </p:cNvSpPr>
          <p:nvPr>
            <p:ph type="title"/>
          </p:nvPr>
        </p:nvSpPr>
        <p:spPr/>
        <p:txBody>
          <a:bodyPr/>
          <a:lstStyle/>
          <a:p>
            <a:endParaRPr lang="en-US" dirty="0"/>
          </a:p>
        </p:txBody>
      </p:sp>
      <p:graphicFrame>
        <p:nvGraphicFramePr>
          <p:cNvPr id="15" name="Content Placeholder 14">
            <a:extLst>
              <a:ext uri="{FF2B5EF4-FFF2-40B4-BE49-F238E27FC236}">
                <a16:creationId xmlns:a16="http://schemas.microsoft.com/office/drawing/2014/main" id="{F419E163-1F85-F625-28BB-6CFFFBB135FC}"/>
              </a:ext>
            </a:extLst>
          </p:cNvPr>
          <p:cNvGraphicFramePr>
            <a:graphicFrameLocks noGrp="1"/>
          </p:cNvGraphicFramePr>
          <p:nvPr>
            <p:ph idx="1"/>
            <p:extLst>
              <p:ext uri="{D42A27DB-BD31-4B8C-83A1-F6EECF244321}">
                <p14:modId xmlns:p14="http://schemas.microsoft.com/office/powerpoint/2010/main" val="181522839"/>
              </p:ext>
            </p:extLst>
          </p:nvPr>
        </p:nvGraphicFramePr>
        <p:xfrm>
          <a:off x="0" y="0"/>
          <a:ext cx="0" cy="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909950571"/>
                    </a:ext>
                  </a:extLst>
                </a:gridCol>
                <a:gridCol w="208280">
                  <a:extLst>
                    <a:ext uri="{9D8B030D-6E8A-4147-A177-3AD203B41FA5}">
                      <a16:colId xmlns:a16="http://schemas.microsoft.com/office/drawing/2014/main" val="2111896081"/>
                    </a:ext>
                  </a:extLst>
                </a:gridCol>
                <a:gridCol w="208280">
                  <a:extLst>
                    <a:ext uri="{9D8B030D-6E8A-4147-A177-3AD203B41FA5}">
                      <a16:colId xmlns:a16="http://schemas.microsoft.com/office/drawing/2014/main" val="430787022"/>
                    </a:ext>
                  </a:extLst>
                </a:gridCol>
              </a:tblGrid>
              <a:tr h="370840">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3712086352"/>
                  </a:ext>
                </a:extLst>
              </a:tr>
              <a:tr h="370840">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4246848781"/>
                  </a:ext>
                </a:extLst>
              </a:tr>
              <a:tr h="370840">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1580114798"/>
                  </a:ext>
                </a:extLst>
              </a:tr>
              <a:tr h="370840">
                <a:tc>
                  <a:txBody>
                    <a:bodyPr/>
                    <a:lstStyle/>
                    <a:p>
                      <a:endParaRPr lang="en-IN"/>
                    </a:p>
                  </a:txBody>
                  <a:tcPr/>
                </a:tc>
                <a:tc>
                  <a:txBody>
                    <a:bodyPr/>
                    <a:lstStyle/>
                    <a:p>
                      <a:endParaRPr lang="en-IN"/>
                    </a:p>
                  </a:txBody>
                  <a:tcPr/>
                </a:tc>
                <a:tc>
                  <a:txBody>
                    <a:bodyPr/>
                    <a:lstStyle/>
                    <a:p>
                      <a:endParaRPr lang="en-IN" dirty="0"/>
                    </a:p>
                  </a:txBody>
                  <a:tcPr/>
                </a:tc>
                <a:extLst>
                  <a:ext uri="{0D108BD9-81ED-4DB2-BD59-A6C34878D82A}">
                    <a16:rowId xmlns:a16="http://schemas.microsoft.com/office/drawing/2014/main" val="3278399736"/>
                  </a:ext>
                </a:extLst>
              </a:tr>
            </a:tbl>
          </a:graphicData>
        </a:graphic>
      </p:graphicFrame>
      <p:sp>
        <p:nvSpPr>
          <p:cNvPr id="7" name="TextBox 6">
            <a:extLst>
              <a:ext uri="{FF2B5EF4-FFF2-40B4-BE49-F238E27FC236}">
                <a16:creationId xmlns:a16="http://schemas.microsoft.com/office/drawing/2014/main" id="{920686E1-55FF-0A03-2033-3535D6071789}"/>
              </a:ext>
            </a:extLst>
          </p:cNvPr>
          <p:cNvSpPr txBox="1"/>
          <p:nvPr/>
        </p:nvSpPr>
        <p:spPr>
          <a:xfrm>
            <a:off x="368543" y="229217"/>
            <a:ext cx="10176287"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solidFill>
                <a:effectLst>
                  <a:outerShdw blurRad="50800" dist="38100" dir="5400000" algn="t" rotWithShape="0">
                    <a:prstClr val="black">
                      <a:alpha val="40000"/>
                    </a:prstClr>
                  </a:outerShdw>
                </a:effectLst>
                <a:uLnTx/>
                <a:uFillTx/>
                <a:latin typeface="Arial"/>
                <a:ea typeface="+mn-ea"/>
                <a:cs typeface="+mn-cs"/>
                <a:sym typeface="Arial"/>
              </a:rPr>
              <a:t>Significant Events in the Indian Ocean</a:t>
            </a:r>
          </a:p>
        </p:txBody>
      </p:sp>
      <p:sp>
        <p:nvSpPr>
          <p:cNvPr id="8" name="Content Placeholder 2">
            <a:extLst>
              <a:ext uri="{FF2B5EF4-FFF2-40B4-BE49-F238E27FC236}">
                <a16:creationId xmlns:a16="http://schemas.microsoft.com/office/drawing/2014/main" id="{4210ABC5-5985-9578-D462-AFD0B4422806}"/>
              </a:ext>
            </a:extLst>
          </p:cNvPr>
          <p:cNvSpPr txBox="1">
            <a:spLocks/>
          </p:cNvSpPr>
          <p:nvPr/>
        </p:nvSpPr>
        <p:spPr>
          <a:xfrm>
            <a:off x="90616" y="1260653"/>
            <a:ext cx="6799286" cy="4336694"/>
          </a:xfrm>
          <a:prstGeom prst="rect">
            <a:avLst/>
          </a:prstGeom>
          <a:solidFill>
            <a:schemeClr val="bg1"/>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74320" indent="-274320" algn="just">
              <a:buFont typeface="Wingdings" panose="05000000000000000000" pitchFamily="2" charset="2"/>
              <a:buChar char="§"/>
              <a:defRPr/>
            </a:pPr>
            <a:r>
              <a:rPr lang="en-US" sz="1800" kern="0" dirty="0">
                <a:solidFill>
                  <a:srgbClr val="0070C0"/>
                </a:solidFill>
                <a:effectLst>
                  <a:outerShdw blurRad="38100" dist="38100" dir="2700000" algn="tl">
                    <a:srgbClr val="000000">
                      <a:alpha val="43137"/>
                    </a:srgbClr>
                  </a:outerShdw>
                </a:effectLst>
                <a:latin typeface="Calibri" panose="020F0502020204030204" pitchFamily="34" charset="0"/>
                <a:ea typeface="Arial"/>
                <a:cs typeface="Calibri" panose="020F0502020204030204" pitchFamily="34" charset="0"/>
                <a:sym typeface="Arial"/>
              </a:rPr>
              <a:t>During the reporting period, a total of 22 earthquakes (M≥6.5) were monitored within the ESZ (Indian Ocean, Pacific Ocean, and South Atlantic Ocean), and bulletins were issued to IO member states as per the SOP defined in the Service Definition Document.</a:t>
            </a:r>
          </a:p>
          <a:p>
            <a:pPr marL="274320" indent="-274320" algn="just">
              <a:buFont typeface="Wingdings" panose="05000000000000000000" pitchFamily="2" charset="2"/>
              <a:buChar char="§"/>
              <a:defRPr/>
            </a:pPr>
            <a:r>
              <a:rPr lang="en-US" sz="1800" kern="0" dirty="0">
                <a:solidFill>
                  <a:srgbClr val="0070C0"/>
                </a:solidFill>
                <a:effectLst>
                  <a:outerShdw blurRad="38100" dist="38100" dir="2700000" algn="tl">
                    <a:srgbClr val="000000">
                      <a:alpha val="43137"/>
                    </a:srgbClr>
                  </a:outerShdw>
                </a:effectLst>
                <a:latin typeface="Calibri" panose="020F0502020204030204" pitchFamily="34" charset="0"/>
                <a:ea typeface="Arial"/>
                <a:cs typeface="Calibri" panose="020F0502020204030204" pitchFamily="34" charset="0"/>
                <a:sym typeface="Arial"/>
              </a:rPr>
              <a:t>One event occurred in the Indian Ocean, as detailed below, for which TSPs issued a "No Threat" bulletin.</a:t>
            </a:r>
          </a:p>
          <a:p>
            <a:pPr lvl="1" algn="just">
              <a:defRPr/>
            </a:pPr>
            <a:r>
              <a:rPr lang="en-US" sz="1800" b="1" u="sng" kern="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 6.6 - south of Africa </a:t>
            </a:r>
          </a:p>
          <a:p>
            <a:pPr lvl="1" algn="just">
              <a:defRPr/>
            </a:pPr>
            <a:r>
              <a:rPr lang="en-US" kern="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2024-07-10 04:55:41 (UTC)</a:t>
            </a:r>
          </a:p>
          <a:p>
            <a:pPr lvl="1" algn="just">
              <a:defRPr/>
            </a:pPr>
            <a:r>
              <a:rPr lang="en-US" kern="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53.309°S 25.348°E; 4.0 km depth </a:t>
            </a:r>
          </a:p>
        </p:txBody>
      </p:sp>
      <p:grpSp>
        <p:nvGrpSpPr>
          <p:cNvPr id="14" name="Group 13">
            <a:extLst>
              <a:ext uri="{FF2B5EF4-FFF2-40B4-BE49-F238E27FC236}">
                <a16:creationId xmlns:a16="http://schemas.microsoft.com/office/drawing/2014/main" id="{B69B5FC3-475A-3FC2-448B-68FDFE9954D0}"/>
              </a:ext>
            </a:extLst>
          </p:cNvPr>
          <p:cNvGrpSpPr/>
          <p:nvPr/>
        </p:nvGrpSpPr>
        <p:grpSpPr>
          <a:xfrm>
            <a:off x="5344894" y="907316"/>
            <a:ext cx="6656174" cy="5523960"/>
            <a:chOff x="4300380" y="16247"/>
            <a:chExt cx="7278921" cy="6040777"/>
          </a:xfrm>
        </p:grpSpPr>
        <p:pic>
          <p:nvPicPr>
            <p:cNvPr id="1026" name="Picture 2">
              <a:extLst>
                <a:ext uri="{FF2B5EF4-FFF2-40B4-BE49-F238E27FC236}">
                  <a16:creationId xmlns:a16="http://schemas.microsoft.com/office/drawing/2014/main" id="{53CE7A2B-7ECA-C324-5DED-CF5C65ADF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938" y="16247"/>
              <a:ext cx="4633140" cy="32230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7F30C8C-7059-3AC0-3B59-7ACBD0E34F8A}"/>
                </a:ext>
              </a:extLst>
            </p:cNvPr>
            <p:cNvPicPr>
              <a:picLocks noChangeAspect="1"/>
            </p:cNvPicPr>
            <p:nvPr/>
          </p:nvPicPr>
          <p:blipFill>
            <a:blip r:embed="rId3"/>
            <a:stretch>
              <a:fillRect/>
            </a:stretch>
          </p:blipFill>
          <p:spPr>
            <a:xfrm>
              <a:off x="7967415" y="3307130"/>
              <a:ext cx="3591239" cy="2682065"/>
            </a:xfrm>
            <a:prstGeom prst="rect">
              <a:avLst/>
            </a:prstGeom>
          </p:spPr>
        </p:pic>
        <p:pic>
          <p:nvPicPr>
            <p:cNvPr id="1028" name="Picture 4">
              <a:extLst>
                <a:ext uri="{FF2B5EF4-FFF2-40B4-BE49-F238E27FC236}">
                  <a16:creationId xmlns:a16="http://schemas.microsoft.com/office/drawing/2014/main" id="{9769515D-EA72-9B04-8648-46869485AB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0380" y="3168808"/>
              <a:ext cx="3591239" cy="26934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C4282F4-C3ED-5C1F-F045-07CD1D249475}"/>
                </a:ext>
              </a:extLst>
            </p:cNvPr>
            <p:cNvSpPr txBox="1"/>
            <p:nvPr/>
          </p:nvSpPr>
          <p:spPr>
            <a:xfrm>
              <a:off x="7068065" y="2930295"/>
              <a:ext cx="3414717" cy="253916"/>
            </a:xfrm>
            <a:prstGeom prst="rect">
              <a:avLst/>
            </a:prstGeom>
            <a:noFill/>
          </p:spPr>
          <p:txBody>
            <a:bodyPr wrap="none" rtlCol="0">
              <a:spAutoFit/>
            </a:bodyPr>
            <a:lstStyle/>
            <a:p>
              <a:r>
                <a:rPr lang="en-US" sz="1050" b="1" dirty="0">
                  <a:solidFill>
                    <a:schemeClr val="accent5"/>
                  </a:solidFill>
                </a:rPr>
                <a:t>No threat information from JATWC (TSP-Australia)</a:t>
              </a:r>
              <a:endParaRPr lang="en-IN" sz="1050" b="1" dirty="0">
                <a:solidFill>
                  <a:schemeClr val="accent5"/>
                </a:solidFill>
              </a:endParaRPr>
            </a:p>
          </p:txBody>
        </p:sp>
        <p:sp>
          <p:nvSpPr>
            <p:cNvPr id="12" name="TextBox 11">
              <a:extLst>
                <a:ext uri="{FF2B5EF4-FFF2-40B4-BE49-F238E27FC236}">
                  <a16:creationId xmlns:a16="http://schemas.microsoft.com/office/drawing/2014/main" id="{41FC017C-1734-223E-899C-4CC8BF6E82D8}"/>
                </a:ext>
              </a:extLst>
            </p:cNvPr>
            <p:cNvSpPr txBox="1"/>
            <p:nvPr/>
          </p:nvSpPr>
          <p:spPr>
            <a:xfrm>
              <a:off x="7967415" y="5735566"/>
              <a:ext cx="3611886" cy="253916"/>
            </a:xfrm>
            <a:prstGeom prst="rect">
              <a:avLst/>
            </a:prstGeom>
            <a:noFill/>
          </p:spPr>
          <p:txBody>
            <a:bodyPr wrap="none" rtlCol="0">
              <a:spAutoFit/>
            </a:bodyPr>
            <a:lstStyle/>
            <a:p>
              <a:r>
                <a:rPr lang="en-US" sz="1050" b="1" dirty="0">
                  <a:solidFill>
                    <a:schemeClr val="accent5"/>
                  </a:solidFill>
                </a:rPr>
                <a:t>No threat information from ITEWC-INCOIS (TSP-India)</a:t>
              </a:r>
              <a:endParaRPr lang="en-IN" sz="1050" b="1" dirty="0">
                <a:solidFill>
                  <a:schemeClr val="accent5"/>
                </a:solidFill>
              </a:endParaRPr>
            </a:p>
          </p:txBody>
        </p:sp>
        <p:sp>
          <p:nvSpPr>
            <p:cNvPr id="13" name="TextBox 12">
              <a:extLst>
                <a:ext uri="{FF2B5EF4-FFF2-40B4-BE49-F238E27FC236}">
                  <a16:creationId xmlns:a16="http://schemas.microsoft.com/office/drawing/2014/main" id="{6A86245C-EB21-1EFF-DF63-6B5BD1493E10}"/>
                </a:ext>
              </a:extLst>
            </p:cNvPr>
            <p:cNvSpPr txBox="1"/>
            <p:nvPr/>
          </p:nvSpPr>
          <p:spPr>
            <a:xfrm>
              <a:off x="4355529" y="5803108"/>
              <a:ext cx="1866217" cy="253916"/>
            </a:xfrm>
            <a:prstGeom prst="rect">
              <a:avLst/>
            </a:prstGeom>
            <a:noFill/>
          </p:spPr>
          <p:txBody>
            <a:bodyPr wrap="none" rtlCol="0">
              <a:spAutoFit/>
            </a:bodyPr>
            <a:lstStyle/>
            <a:p>
              <a:r>
                <a:rPr lang="en-US" sz="1050" b="1" dirty="0">
                  <a:solidFill>
                    <a:schemeClr val="accent5"/>
                  </a:solidFill>
                </a:rPr>
                <a:t>Tsunami Travel Time Map </a:t>
              </a:r>
              <a:endParaRPr lang="en-IN" sz="1050" b="1" dirty="0">
                <a:solidFill>
                  <a:schemeClr val="accent5"/>
                </a:solidFill>
              </a:endParaRPr>
            </a:p>
          </p:txBody>
        </p:sp>
      </p:grpSp>
      <p:graphicFrame>
        <p:nvGraphicFramePr>
          <p:cNvPr id="17" name="Table 16">
            <a:extLst>
              <a:ext uri="{FF2B5EF4-FFF2-40B4-BE49-F238E27FC236}">
                <a16:creationId xmlns:a16="http://schemas.microsoft.com/office/drawing/2014/main" id="{235AEBDC-65DA-8986-2C34-7FF7443C8FA6}"/>
              </a:ext>
            </a:extLst>
          </p:cNvPr>
          <p:cNvGraphicFramePr>
            <a:graphicFrameLocks noGrp="1"/>
          </p:cNvGraphicFramePr>
          <p:nvPr>
            <p:extLst>
              <p:ext uri="{D42A27DB-BD31-4B8C-83A1-F6EECF244321}">
                <p14:modId xmlns:p14="http://schemas.microsoft.com/office/powerpoint/2010/main" val="3620823454"/>
              </p:ext>
            </p:extLst>
          </p:nvPr>
        </p:nvGraphicFramePr>
        <p:xfrm>
          <a:off x="220890" y="3756519"/>
          <a:ext cx="5025669" cy="2168732"/>
        </p:xfrm>
        <a:graphic>
          <a:graphicData uri="http://schemas.openxmlformats.org/drawingml/2006/table">
            <a:tbl>
              <a:tblPr firstRow="1" bandRow="1">
                <a:tableStyleId>{5C22544A-7EE6-4342-B048-85BDC9FD1C3A}</a:tableStyleId>
              </a:tblPr>
              <a:tblGrid>
                <a:gridCol w="1858014">
                  <a:extLst>
                    <a:ext uri="{9D8B030D-6E8A-4147-A177-3AD203B41FA5}">
                      <a16:colId xmlns:a16="http://schemas.microsoft.com/office/drawing/2014/main" val="2664912944"/>
                    </a:ext>
                  </a:extLst>
                </a:gridCol>
                <a:gridCol w="1564645">
                  <a:extLst>
                    <a:ext uri="{9D8B030D-6E8A-4147-A177-3AD203B41FA5}">
                      <a16:colId xmlns:a16="http://schemas.microsoft.com/office/drawing/2014/main" val="2629180435"/>
                    </a:ext>
                  </a:extLst>
                </a:gridCol>
                <a:gridCol w="1603010">
                  <a:extLst>
                    <a:ext uri="{9D8B030D-6E8A-4147-A177-3AD203B41FA5}">
                      <a16:colId xmlns:a16="http://schemas.microsoft.com/office/drawing/2014/main" val="181565681"/>
                    </a:ext>
                  </a:extLst>
                </a:gridCol>
              </a:tblGrid>
              <a:tr h="829094">
                <a:tc>
                  <a:txBody>
                    <a:bodyPr/>
                    <a:lstStyle/>
                    <a:p>
                      <a:r>
                        <a:rPr lang="en-US" sz="1600" b="0" i="0" u="none" strike="noStrike" kern="0"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Source</a:t>
                      </a:r>
                      <a:endParaRPr lang="en-IN" sz="1600" b="0" i="0" u="none" strike="noStrike" kern="0"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endParaRPr>
                    </a:p>
                  </a:txBody>
                  <a:tcPr/>
                </a:tc>
                <a:tc>
                  <a:txBody>
                    <a:bodyPr/>
                    <a:lstStyle/>
                    <a:p>
                      <a:r>
                        <a:rPr lang="en-US" sz="1600" b="0" i="0" u="none" strike="noStrike" kern="0"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Magnitude</a:t>
                      </a:r>
                      <a:endParaRPr lang="en-IN" sz="1600" b="0" i="0" u="none" strike="noStrike" kern="0"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endParaRPr>
                    </a:p>
                  </a:txBody>
                  <a:tcPr/>
                </a:tc>
                <a:tc>
                  <a:txBody>
                    <a:bodyPr/>
                    <a:lstStyle/>
                    <a:p>
                      <a:r>
                        <a:rPr lang="en-US" sz="1600" b="0" i="0" u="none" strike="noStrike" kern="0"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No of Bulletins issued by each TSP</a:t>
                      </a:r>
                      <a:endParaRPr lang="en-IN" sz="1600" b="0" i="0" u="none" strike="noStrike" kern="0"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4288106498"/>
                  </a:ext>
                </a:extLst>
              </a:tr>
              <a:tr h="583436">
                <a:tc>
                  <a:txBody>
                    <a:bodyPr/>
                    <a:lstStyle/>
                    <a:p>
                      <a:r>
                        <a:rPr lang="en-US" sz="1600" b="0" i="0" u="none" strike="noStrike" kern="0" cap="none"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USGS </a:t>
                      </a:r>
                    </a:p>
                    <a:p>
                      <a:r>
                        <a:rPr lang="en-US" sz="1600" b="0" i="0" u="none" strike="noStrike" kern="0" cap="none"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(Final Magnitude)</a:t>
                      </a:r>
                      <a:endParaRPr lang="en-IN" sz="1600" b="0" i="0" u="none" strike="noStrike" kern="0" cap="none"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endParaRPr>
                    </a:p>
                  </a:txBody>
                  <a:tcPr/>
                </a:tc>
                <a:tc>
                  <a:txBody>
                    <a:bodyPr/>
                    <a:lstStyle/>
                    <a:p>
                      <a:r>
                        <a:rPr lang="en-US" sz="1600" b="0" i="0" u="none" strike="noStrike" kern="0" cap="none"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6.6 MW</a:t>
                      </a:r>
                      <a:endParaRPr lang="en-IN" sz="1600" b="0" i="0" u="none" strike="noStrike" kern="0" cap="none"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endParaRPr>
                    </a:p>
                  </a:txBody>
                  <a:tcPr/>
                </a:tc>
                <a:tc>
                  <a:txBody>
                    <a:bodyPr/>
                    <a:lstStyle/>
                    <a:p>
                      <a:endParaRPr lang="en-IN" sz="1600" b="0" i="0" u="none" strike="noStrike" kern="0" cap="none"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3722242594"/>
                  </a:ext>
                </a:extLst>
              </a:tr>
              <a:tr h="378101">
                <a:tc>
                  <a:txBody>
                    <a:bodyPr/>
                    <a:lstStyle/>
                    <a:p>
                      <a:r>
                        <a:rPr lang="en-US" sz="1600" b="0" i="0" u="none" strike="noStrike" kern="0" cap="none"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TSP – Australia</a:t>
                      </a:r>
                      <a:endParaRPr lang="en-IN" sz="1600" b="0" i="0" u="none" strike="noStrike" kern="0" cap="none"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endParaRPr>
                    </a:p>
                  </a:txBody>
                  <a:tcPr/>
                </a:tc>
                <a:tc>
                  <a:txBody>
                    <a:bodyPr/>
                    <a:lstStyle/>
                    <a:p>
                      <a:r>
                        <a:rPr lang="en-US" sz="1600" b="0" i="0" u="none" strike="noStrike" kern="0" cap="none"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6.6 MW</a:t>
                      </a:r>
                      <a:endParaRPr lang="en-IN" sz="1600" b="0" i="0" u="none" strike="noStrike" kern="0" cap="none"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endParaRPr>
                    </a:p>
                  </a:txBody>
                  <a:tcPr/>
                </a:tc>
                <a:tc>
                  <a:txBody>
                    <a:bodyPr/>
                    <a:lstStyle/>
                    <a:p>
                      <a:r>
                        <a:rPr lang="en-US" sz="1600" b="0" i="0" u="none" strike="noStrike" kern="0" cap="none"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2</a:t>
                      </a:r>
                      <a:endParaRPr lang="en-IN" sz="1600" b="0" i="0" u="none" strike="noStrike" kern="0" cap="none"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1708669366"/>
                  </a:ext>
                </a:extLst>
              </a:tr>
              <a:tr h="378101">
                <a:tc>
                  <a:txBody>
                    <a:bodyPr/>
                    <a:lstStyle/>
                    <a:p>
                      <a:r>
                        <a:rPr lang="en-US" sz="1600" b="0" i="0" u="none" strike="noStrike" kern="0" cap="none"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TSP-India</a:t>
                      </a:r>
                      <a:endParaRPr lang="en-IN" sz="1600" b="0" i="0" u="none" strike="noStrike" kern="0" cap="none"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endParaRPr>
                    </a:p>
                  </a:txBody>
                  <a:tcPr/>
                </a:tc>
                <a:tc>
                  <a:txBody>
                    <a:bodyPr/>
                    <a:lstStyle/>
                    <a:p>
                      <a:r>
                        <a:rPr lang="en-US" sz="1600" b="0" i="0" u="none" strike="noStrike" kern="0" cap="none"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6.6 MW</a:t>
                      </a:r>
                      <a:endParaRPr lang="en-IN" sz="1600" b="0" i="0" u="none" strike="noStrike" kern="0" cap="none"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endParaRPr>
                    </a:p>
                  </a:txBody>
                  <a:tcPr/>
                </a:tc>
                <a:tc>
                  <a:txBody>
                    <a:bodyPr/>
                    <a:lstStyle/>
                    <a:p>
                      <a:r>
                        <a:rPr lang="en-US" sz="1600" b="0" i="0" u="none" strike="noStrike" kern="0" cap="none"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2</a:t>
                      </a:r>
                      <a:endParaRPr lang="en-IN" sz="1600" b="0" i="0" u="none" strike="noStrike" kern="0" cap="none"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4242051899"/>
                  </a:ext>
                </a:extLst>
              </a:tr>
            </a:tbl>
          </a:graphicData>
        </a:graphic>
      </p:graphicFrame>
      <p:sp>
        <p:nvSpPr>
          <p:cNvPr id="19" name="TextBox 18">
            <a:extLst>
              <a:ext uri="{FF2B5EF4-FFF2-40B4-BE49-F238E27FC236}">
                <a16:creationId xmlns:a16="http://schemas.microsoft.com/office/drawing/2014/main" id="{DFD7A23C-E92E-ED1A-B051-AF3A67BED5B1}"/>
              </a:ext>
            </a:extLst>
          </p:cNvPr>
          <p:cNvSpPr txBox="1"/>
          <p:nvPr/>
        </p:nvSpPr>
        <p:spPr>
          <a:xfrm>
            <a:off x="209813" y="5950684"/>
            <a:ext cx="5025669" cy="646331"/>
          </a:xfrm>
          <a:prstGeom prst="rect">
            <a:avLst/>
          </a:prstGeom>
          <a:noFill/>
        </p:spPr>
        <p:txBody>
          <a:bodyPr wrap="square">
            <a:spAutoFit/>
          </a:bodyPr>
          <a:lstStyle/>
          <a:p>
            <a:pPr algn="just">
              <a:defRPr/>
            </a:pPr>
            <a:r>
              <a:rPr lang="en-US" sz="1800" kern="0"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TSP-Indonesia has detected this earthquake with  magnitude &lt; 6.5</a:t>
            </a:r>
          </a:p>
        </p:txBody>
      </p:sp>
    </p:spTree>
    <p:extLst>
      <p:ext uri="{BB962C8B-B14F-4D97-AF65-F5344CB8AC3E}">
        <p14:creationId xmlns:p14="http://schemas.microsoft.com/office/powerpoint/2010/main" val="1087235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B705C-E29E-86F3-9AE8-B66317916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4D408-B3E0-7B72-4E8B-B9395F18AF53}"/>
              </a:ext>
            </a:extLst>
          </p:cNvPr>
          <p:cNvSpPr>
            <a:spLocks noGrp="1"/>
          </p:cNvSpPr>
          <p:nvPr>
            <p:ph type="title"/>
          </p:nvPr>
        </p:nvSpPr>
        <p:spPr/>
        <p:txBody>
          <a:bodyPr/>
          <a:lstStyle/>
          <a:p>
            <a:endParaRPr lang="en-US" dirty="0"/>
          </a:p>
        </p:txBody>
      </p:sp>
      <p:graphicFrame>
        <p:nvGraphicFramePr>
          <p:cNvPr id="15" name="Content Placeholder 14">
            <a:extLst>
              <a:ext uri="{FF2B5EF4-FFF2-40B4-BE49-F238E27FC236}">
                <a16:creationId xmlns:a16="http://schemas.microsoft.com/office/drawing/2014/main" id="{920032DC-BE20-D0C9-C076-07AEA4C1C1B1}"/>
              </a:ext>
            </a:extLst>
          </p:cNvPr>
          <p:cNvGraphicFramePr>
            <a:graphicFrameLocks noGrp="1"/>
          </p:cNvGraphicFramePr>
          <p:nvPr>
            <p:ph idx="1"/>
          </p:nvPr>
        </p:nvGraphicFramePr>
        <p:xfrm>
          <a:off x="0" y="0"/>
          <a:ext cx="0" cy="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909950571"/>
                    </a:ext>
                  </a:extLst>
                </a:gridCol>
                <a:gridCol w="208280">
                  <a:extLst>
                    <a:ext uri="{9D8B030D-6E8A-4147-A177-3AD203B41FA5}">
                      <a16:colId xmlns:a16="http://schemas.microsoft.com/office/drawing/2014/main" val="2111896081"/>
                    </a:ext>
                  </a:extLst>
                </a:gridCol>
                <a:gridCol w="208280">
                  <a:extLst>
                    <a:ext uri="{9D8B030D-6E8A-4147-A177-3AD203B41FA5}">
                      <a16:colId xmlns:a16="http://schemas.microsoft.com/office/drawing/2014/main" val="430787022"/>
                    </a:ext>
                  </a:extLst>
                </a:gridCol>
              </a:tblGrid>
              <a:tr h="370840">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3712086352"/>
                  </a:ext>
                </a:extLst>
              </a:tr>
              <a:tr h="370840">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4246848781"/>
                  </a:ext>
                </a:extLst>
              </a:tr>
              <a:tr h="370840">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1580114798"/>
                  </a:ext>
                </a:extLst>
              </a:tr>
              <a:tr h="370840">
                <a:tc>
                  <a:txBody>
                    <a:bodyPr/>
                    <a:lstStyle/>
                    <a:p>
                      <a:endParaRPr lang="en-IN"/>
                    </a:p>
                  </a:txBody>
                  <a:tcPr/>
                </a:tc>
                <a:tc>
                  <a:txBody>
                    <a:bodyPr/>
                    <a:lstStyle/>
                    <a:p>
                      <a:endParaRPr lang="en-IN"/>
                    </a:p>
                  </a:txBody>
                  <a:tcPr/>
                </a:tc>
                <a:tc>
                  <a:txBody>
                    <a:bodyPr/>
                    <a:lstStyle/>
                    <a:p>
                      <a:endParaRPr lang="en-IN" dirty="0"/>
                    </a:p>
                  </a:txBody>
                  <a:tcPr/>
                </a:tc>
                <a:extLst>
                  <a:ext uri="{0D108BD9-81ED-4DB2-BD59-A6C34878D82A}">
                    <a16:rowId xmlns:a16="http://schemas.microsoft.com/office/drawing/2014/main" val="3278399736"/>
                  </a:ext>
                </a:extLst>
              </a:tr>
            </a:tbl>
          </a:graphicData>
        </a:graphic>
      </p:graphicFrame>
      <p:sp>
        <p:nvSpPr>
          <p:cNvPr id="7" name="TextBox 6">
            <a:extLst>
              <a:ext uri="{FF2B5EF4-FFF2-40B4-BE49-F238E27FC236}">
                <a16:creationId xmlns:a16="http://schemas.microsoft.com/office/drawing/2014/main" id="{8B58AFA7-6EA5-5626-C4FD-76616187F54F}"/>
              </a:ext>
            </a:extLst>
          </p:cNvPr>
          <p:cNvSpPr txBox="1"/>
          <p:nvPr/>
        </p:nvSpPr>
        <p:spPr>
          <a:xfrm>
            <a:off x="368543" y="229217"/>
            <a:ext cx="10176287"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solidFill>
                <a:effectLst>
                  <a:outerShdw blurRad="50800" dist="38100" dir="5400000" algn="t" rotWithShape="0">
                    <a:prstClr val="black">
                      <a:alpha val="40000"/>
                    </a:prstClr>
                  </a:outerShdw>
                </a:effectLst>
                <a:uLnTx/>
                <a:uFillTx/>
                <a:latin typeface="Arial"/>
                <a:ea typeface="+mn-ea"/>
                <a:cs typeface="+mn-cs"/>
                <a:sym typeface="Arial"/>
              </a:rPr>
              <a:t>Non-seismic events (with-in ESZ)</a:t>
            </a:r>
          </a:p>
        </p:txBody>
      </p:sp>
      <p:sp>
        <p:nvSpPr>
          <p:cNvPr id="8" name="Content Placeholder 2">
            <a:extLst>
              <a:ext uri="{FF2B5EF4-FFF2-40B4-BE49-F238E27FC236}">
                <a16:creationId xmlns:a16="http://schemas.microsoft.com/office/drawing/2014/main" id="{1135C48E-B7FF-8E51-3FA6-DE43AEC3AF1C}"/>
              </a:ext>
            </a:extLst>
          </p:cNvPr>
          <p:cNvSpPr txBox="1">
            <a:spLocks/>
          </p:cNvSpPr>
          <p:nvPr/>
        </p:nvSpPr>
        <p:spPr>
          <a:xfrm>
            <a:off x="90617" y="1260653"/>
            <a:ext cx="5099222" cy="4336694"/>
          </a:xfrm>
          <a:prstGeom prst="rect">
            <a:avLst/>
          </a:prstGeom>
          <a:solidFill>
            <a:schemeClr val="bg1"/>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74320" indent="-274320" algn="just">
              <a:lnSpc>
                <a:spcPct val="150000"/>
              </a:lnSpc>
              <a:buFont typeface="Wingdings" panose="05000000000000000000" pitchFamily="2" charset="2"/>
              <a:buChar char="§"/>
              <a:defRPr/>
            </a:pPr>
            <a:r>
              <a:rPr lang="en-US" sz="1800" kern="0" dirty="0">
                <a:solidFill>
                  <a:srgbClr val="0070C0"/>
                </a:solidFill>
                <a:effectLst>
                  <a:outerShdw blurRad="38100" dist="38100" dir="2700000" algn="tl">
                    <a:srgbClr val="000000">
                      <a:alpha val="43137"/>
                    </a:srgbClr>
                  </a:outerShdw>
                </a:effectLst>
                <a:latin typeface="Calibri" panose="020F0502020204030204" pitchFamily="34" charset="0"/>
                <a:ea typeface="Arial"/>
                <a:cs typeface="Calibri" panose="020F0502020204030204" pitchFamily="34" charset="0"/>
                <a:sym typeface="Arial"/>
              </a:rPr>
              <a:t>TSP – Australia has issued a “No Tsunami threat Bulletin” for the Indian Ocean in response to the eruption of Ruang on the 29</a:t>
            </a:r>
            <a:r>
              <a:rPr lang="en-US" sz="1800" kern="0" baseline="30000" dirty="0">
                <a:solidFill>
                  <a:srgbClr val="0070C0"/>
                </a:solidFill>
                <a:effectLst>
                  <a:outerShdw blurRad="38100" dist="38100" dir="2700000" algn="tl">
                    <a:srgbClr val="000000">
                      <a:alpha val="43137"/>
                    </a:srgbClr>
                  </a:outerShdw>
                </a:effectLst>
                <a:latin typeface="Calibri" panose="020F0502020204030204" pitchFamily="34" charset="0"/>
                <a:ea typeface="Arial"/>
                <a:cs typeface="Calibri" panose="020F0502020204030204" pitchFamily="34" charset="0"/>
                <a:sym typeface="Arial"/>
              </a:rPr>
              <a:t>th</a:t>
            </a:r>
            <a:r>
              <a:rPr lang="en-US" sz="1800" kern="0" dirty="0">
                <a:solidFill>
                  <a:srgbClr val="0070C0"/>
                </a:solidFill>
                <a:effectLst>
                  <a:outerShdw blurRad="38100" dist="38100" dir="2700000" algn="tl">
                    <a:srgbClr val="000000">
                      <a:alpha val="43137"/>
                    </a:srgbClr>
                  </a:outerShdw>
                </a:effectLst>
                <a:latin typeface="Calibri" panose="020F0502020204030204" pitchFamily="34" charset="0"/>
                <a:ea typeface="Arial"/>
                <a:cs typeface="Calibri" panose="020F0502020204030204" pitchFamily="34" charset="0"/>
                <a:sym typeface="Arial"/>
              </a:rPr>
              <a:t>  of April 2024. </a:t>
            </a:r>
          </a:p>
          <a:p>
            <a:pPr marL="274320" indent="-274320" algn="just">
              <a:lnSpc>
                <a:spcPct val="150000"/>
              </a:lnSpc>
              <a:buFont typeface="Wingdings" panose="05000000000000000000" pitchFamily="2" charset="2"/>
              <a:buChar char="§"/>
              <a:defRPr/>
            </a:pPr>
            <a:r>
              <a:rPr lang="en-US" sz="1800" kern="0" dirty="0">
                <a:solidFill>
                  <a:srgbClr val="0070C0"/>
                </a:solidFill>
                <a:effectLst>
                  <a:outerShdw blurRad="38100" dist="38100" dir="2700000" algn="tl">
                    <a:srgbClr val="000000">
                      <a:alpha val="43137"/>
                    </a:srgbClr>
                  </a:outerShdw>
                </a:effectLst>
                <a:latin typeface="Calibri" panose="020F0502020204030204" pitchFamily="34" charset="0"/>
                <a:ea typeface="Arial"/>
                <a:cs typeface="Calibri" panose="020F0502020204030204" pitchFamily="34" charset="0"/>
                <a:sym typeface="Arial"/>
              </a:rPr>
              <a:t>This is the first non-seismic product issued by a TSP for the Indian Ocean.</a:t>
            </a:r>
          </a:p>
        </p:txBody>
      </p:sp>
      <p:grpSp>
        <p:nvGrpSpPr>
          <p:cNvPr id="3" name="Group 2">
            <a:extLst>
              <a:ext uri="{FF2B5EF4-FFF2-40B4-BE49-F238E27FC236}">
                <a16:creationId xmlns:a16="http://schemas.microsoft.com/office/drawing/2014/main" id="{7EA0A445-B544-76BA-5455-415A975291B9}"/>
              </a:ext>
            </a:extLst>
          </p:cNvPr>
          <p:cNvGrpSpPr/>
          <p:nvPr/>
        </p:nvGrpSpPr>
        <p:grpSpPr>
          <a:xfrm>
            <a:off x="5317383" y="1507788"/>
            <a:ext cx="6784000" cy="4720017"/>
            <a:chOff x="4189632" y="937995"/>
            <a:chExt cx="8002367" cy="5567704"/>
          </a:xfrm>
        </p:grpSpPr>
        <p:pic>
          <p:nvPicPr>
            <p:cNvPr id="4" name="Picture 3">
              <a:extLst>
                <a:ext uri="{FF2B5EF4-FFF2-40B4-BE49-F238E27FC236}">
                  <a16:creationId xmlns:a16="http://schemas.microsoft.com/office/drawing/2014/main" id="{91E95CFA-2A26-59BF-6175-DC5FBDD93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7578" y="3947982"/>
              <a:ext cx="4214421" cy="25577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9655B6C-1C2A-E7A0-841A-DD63F5701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687" y="937995"/>
              <a:ext cx="4169953" cy="29008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C9261919-39AB-E5D4-770C-EDA29F0472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776"/>
            <a:stretch/>
          </p:blipFill>
          <p:spPr bwMode="auto">
            <a:xfrm>
              <a:off x="4189632" y="3947982"/>
              <a:ext cx="3812735" cy="25577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8BBC99D-D27B-8323-15B9-5A60223A9D07}"/>
                </a:ext>
              </a:extLst>
            </p:cNvPr>
            <p:cNvPicPr>
              <a:picLocks noChangeAspect="1"/>
            </p:cNvPicPr>
            <p:nvPr/>
          </p:nvPicPr>
          <p:blipFill>
            <a:blip r:embed="rId5"/>
            <a:srcRect r="14768"/>
            <a:stretch/>
          </p:blipFill>
          <p:spPr>
            <a:xfrm>
              <a:off x="8490640" y="1081219"/>
              <a:ext cx="3670978" cy="2757613"/>
            </a:xfrm>
            <a:prstGeom prst="rect">
              <a:avLst/>
            </a:prstGeom>
          </p:spPr>
        </p:pic>
      </p:grpSp>
      <p:sp>
        <p:nvSpPr>
          <p:cNvPr id="20" name="TextBox 19">
            <a:extLst>
              <a:ext uri="{FF2B5EF4-FFF2-40B4-BE49-F238E27FC236}">
                <a16:creationId xmlns:a16="http://schemas.microsoft.com/office/drawing/2014/main" id="{207A5E4D-03DE-1CE2-172E-E1E60FE4560C}"/>
              </a:ext>
            </a:extLst>
          </p:cNvPr>
          <p:cNvSpPr txBox="1"/>
          <p:nvPr/>
        </p:nvSpPr>
        <p:spPr>
          <a:xfrm>
            <a:off x="368543" y="719297"/>
            <a:ext cx="9026610" cy="369332"/>
          </a:xfrm>
          <a:prstGeom prst="rect">
            <a:avLst/>
          </a:prstGeom>
          <a:noFill/>
        </p:spPr>
        <p:txBody>
          <a:bodyPr wrap="square">
            <a:spAutoFit/>
          </a:bodyPr>
          <a:lstStyle/>
          <a:p>
            <a:pPr algn="l"/>
            <a:r>
              <a:rPr lang="en-IN" b="1" i="0" dirty="0">
                <a:solidFill>
                  <a:srgbClr val="4A4A4A"/>
                </a:solidFill>
                <a:effectLst/>
                <a:latin typeface="Roboto" panose="02000000000000000000" pitchFamily="2" charset="0"/>
              </a:rPr>
              <a:t>April 2024 - Volcanic Eruption MT. Ruang</a:t>
            </a:r>
          </a:p>
        </p:txBody>
      </p:sp>
    </p:spTree>
    <p:extLst>
      <p:ext uri="{BB962C8B-B14F-4D97-AF65-F5344CB8AC3E}">
        <p14:creationId xmlns:p14="http://schemas.microsoft.com/office/powerpoint/2010/main" val="4177182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56BCFE3-CA28-08B1-C8BB-F6C55CFA757D}"/>
              </a:ext>
            </a:extLst>
          </p:cNvPr>
          <p:cNvSpPr>
            <a:spLocks noGrp="1"/>
          </p:cNvSpPr>
          <p:nvPr>
            <p:ph type="ctrTitle"/>
          </p:nvPr>
        </p:nvSpPr>
        <p:spPr>
          <a:xfrm>
            <a:off x="1460157" y="2595536"/>
            <a:ext cx="7772400" cy="677108"/>
          </a:xfrm>
        </p:spPr>
        <p:txBody>
          <a:bodyPr/>
          <a:lstStyle/>
          <a:p>
            <a:pPr algn="ctr"/>
            <a:r>
              <a:rPr lang="en-US" sz="4400" b="1" dirty="0">
                <a:solidFill>
                  <a:schemeClr val="accent2">
                    <a:lumMod val="75000"/>
                  </a:schemeClr>
                </a:solidFill>
              </a:rPr>
              <a:t>Thank You</a:t>
            </a:r>
          </a:p>
        </p:txBody>
      </p:sp>
      <p:sp>
        <p:nvSpPr>
          <p:cNvPr id="2" name="TextBox 1">
            <a:extLst>
              <a:ext uri="{FF2B5EF4-FFF2-40B4-BE49-F238E27FC236}">
                <a16:creationId xmlns:a16="http://schemas.microsoft.com/office/drawing/2014/main" id="{EA039FE1-E9DE-3E08-199F-504B1DCE2684}"/>
              </a:ext>
            </a:extLst>
          </p:cNvPr>
          <p:cNvSpPr txBox="1"/>
          <p:nvPr/>
        </p:nvSpPr>
        <p:spPr>
          <a:xfrm>
            <a:off x="7280166" y="5337313"/>
            <a:ext cx="4515243" cy="998607"/>
          </a:xfrm>
          <a:prstGeom prst="rect">
            <a:avLst/>
          </a:prstGeom>
          <a:noFill/>
        </p:spPr>
        <p:txBody>
          <a:bodyPr wrap="square">
            <a:spAutoFit/>
          </a:bodyPr>
          <a:lstStyle/>
          <a:p>
            <a:pPr algn="r">
              <a:lnSpc>
                <a:spcPts val="1800"/>
              </a:lnSpc>
            </a:pPr>
            <a:r>
              <a:rPr lang="en-US" b="1" kern="0" dirty="0">
                <a:solidFill>
                  <a:schemeClr val="accent1">
                    <a:lumMod val="75000"/>
                  </a:schemeClr>
                </a:solidFill>
                <a:latin typeface="Calibri" panose="020F0502020204030204" pitchFamily="34" charset="0"/>
                <a:ea typeface="DengXian" panose="02010600030101010101" pitchFamily="2" charset="-122"/>
                <a:cs typeface="Calibri" panose="020F0502020204030204" pitchFamily="34" charset="0"/>
              </a:rPr>
              <a:t>J. Padmanabham  (India)</a:t>
            </a:r>
          </a:p>
          <a:p>
            <a:pPr algn="r">
              <a:lnSpc>
                <a:spcPts val="1800"/>
              </a:lnSpc>
            </a:pPr>
            <a:r>
              <a:rPr lang="en-US" sz="1600" b="1" kern="0" dirty="0">
                <a:solidFill>
                  <a:schemeClr val="accent1">
                    <a:lumMod val="75000"/>
                  </a:schemeClr>
                </a:solidFill>
                <a:effectLst/>
                <a:latin typeface="Calibri" panose="020F0502020204030204" pitchFamily="34" charset="0"/>
                <a:ea typeface="DengXian" panose="02010600030101010101" pitchFamily="2" charset="-122"/>
                <a:cs typeface="Calibri" panose="020F0502020204030204" pitchFamily="34" charset="0"/>
              </a:rPr>
              <a:t>Mr. Nasser Said AL-ISMAILI (Oman)</a:t>
            </a:r>
          </a:p>
          <a:p>
            <a:pPr algn="r">
              <a:lnSpc>
                <a:spcPts val="1800"/>
              </a:lnSpc>
            </a:pPr>
            <a:r>
              <a:rPr lang="en-GB" sz="1200" i="1" kern="0" dirty="0">
                <a:solidFill>
                  <a:schemeClr val="accent1">
                    <a:lumMod val="75000"/>
                  </a:schemeClr>
                </a:solidFill>
                <a:latin typeface="Calibri" panose="020F0502020204030204" pitchFamily="34" charset="0"/>
                <a:ea typeface="DengXian" panose="02010600030101010101" pitchFamily="2" charset="-122"/>
                <a:cs typeface="Calibri" panose="020F0502020204030204" pitchFamily="34" charset="0"/>
              </a:rPr>
              <a:t>Padmanabham@incois.gov.in</a:t>
            </a:r>
          </a:p>
          <a:p>
            <a:pPr algn="r">
              <a:lnSpc>
                <a:spcPts val="1800"/>
              </a:lnSpc>
            </a:pPr>
            <a:r>
              <a:rPr lang="en-GB" sz="1200" i="1" kern="0" dirty="0">
                <a:solidFill>
                  <a:schemeClr val="accent1">
                    <a:lumMod val="75000"/>
                  </a:schemeClr>
                </a:solidFill>
                <a:effectLst/>
                <a:latin typeface="Calibri" panose="020F0502020204030204" pitchFamily="34" charset="0"/>
                <a:ea typeface="DengXian" panose="02010600030101010101" pitchFamily="2" charset="-122"/>
                <a:cs typeface="Calibri" panose="020F0502020204030204" pitchFamily="34" charset="0"/>
              </a:rPr>
              <a:t>n.alismaili@met.gov.om</a:t>
            </a:r>
          </a:p>
        </p:txBody>
      </p:sp>
    </p:spTree>
    <p:extLst>
      <p:ext uri="{BB962C8B-B14F-4D97-AF65-F5344CB8AC3E}">
        <p14:creationId xmlns:p14="http://schemas.microsoft.com/office/powerpoint/2010/main" val="3033405943"/>
      </p:ext>
    </p:extLst>
  </p:cSld>
  <p:clrMapOvr>
    <a:masterClrMapping/>
  </p:clrMapOvr>
</p:sld>
</file>

<file path=ppt/theme/theme1.xml><?xml version="1.0" encoding="utf-8"?>
<a:theme xmlns:a="http://schemas.openxmlformats.org/drawingml/2006/main" name="9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2824ecf-fedc-4390-8aa2-bff92995742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739CBBA024824FA9059AEC8C875713" ma:contentTypeVersion="17" ma:contentTypeDescription="Create a new document." ma:contentTypeScope="" ma:versionID="d89d25f83c27d397eac42cadc65f2daf">
  <xsd:schema xmlns:xsd="http://www.w3.org/2001/XMLSchema" xmlns:xs="http://www.w3.org/2001/XMLSchema" xmlns:p="http://schemas.microsoft.com/office/2006/metadata/properties" xmlns:ns3="d2824ecf-fedc-4390-8aa2-bff929957426" xmlns:ns4="98866946-f2ae-425a-bb7a-d508347de007" targetNamespace="http://schemas.microsoft.com/office/2006/metadata/properties" ma:root="true" ma:fieldsID="7ef28bc79315906ba33e36ffb47382bd" ns3:_="" ns4:_="">
    <xsd:import namespace="d2824ecf-fedc-4390-8aa2-bff929957426"/>
    <xsd:import namespace="98866946-f2ae-425a-bb7a-d508347de00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824ecf-fedc-4390-8aa2-bff9299574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866946-f2ae-425a-bb7a-d508347de0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9925DD-E325-4CBC-A5E9-B50C060E8A8D}">
  <ds:schemaRefs>
    <ds:schemaRef ds:uri="http://schemas.microsoft.com/sharepoint/v3/contenttype/forms"/>
  </ds:schemaRefs>
</ds:datastoreItem>
</file>

<file path=customXml/itemProps2.xml><?xml version="1.0" encoding="utf-8"?>
<ds:datastoreItem xmlns:ds="http://schemas.openxmlformats.org/officeDocument/2006/customXml" ds:itemID="{1CC56071-6B6E-4ACA-BF25-07F033B57196}">
  <ds:schemaRefs>
    <ds:schemaRef ds:uri="http://schemas.openxmlformats.org/package/2006/metadata/core-properties"/>
    <ds:schemaRef ds:uri="http://www.w3.org/XML/1998/namespace"/>
    <ds:schemaRef ds:uri="http://schemas.microsoft.com/office/2006/metadata/properties"/>
    <ds:schemaRef ds:uri="http://purl.org/dc/elements/1.1/"/>
    <ds:schemaRef ds:uri="http://purl.org/dc/dcmitype/"/>
    <ds:schemaRef ds:uri="http://schemas.microsoft.com/office/2006/documentManagement/types"/>
    <ds:schemaRef ds:uri="http://schemas.microsoft.com/office/infopath/2007/PartnerControls"/>
    <ds:schemaRef ds:uri="98866946-f2ae-425a-bb7a-d508347de007"/>
    <ds:schemaRef ds:uri="d2824ecf-fedc-4390-8aa2-bff929957426"/>
    <ds:schemaRef ds:uri="http://purl.org/dc/terms/"/>
  </ds:schemaRefs>
</ds:datastoreItem>
</file>

<file path=customXml/itemProps3.xml><?xml version="1.0" encoding="utf-8"?>
<ds:datastoreItem xmlns:ds="http://schemas.openxmlformats.org/officeDocument/2006/customXml" ds:itemID="{70E459A9-44C5-4B48-ADDE-D54B8730C5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824ecf-fedc-4390-8aa2-bff929957426"/>
    <ds:schemaRef ds:uri="98866946-f2ae-425a-bb7a-d508347de0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162</TotalTime>
  <Words>328</Words>
  <Application>Microsoft Office PowerPoint</Application>
  <PresentationFormat>Widescreen</PresentationFormat>
  <Paragraphs>43</Paragraphs>
  <Slides>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Aptos</vt:lpstr>
      <vt:lpstr>Arial</vt:lpstr>
      <vt:lpstr>Calibri</vt:lpstr>
      <vt:lpstr>Roboto</vt:lpstr>
      <vt:lpstr>Wingdings</vt:lpstr>
      <vt:lpstr>9_Custom Design</vt:lpstr>
      <vt:lpstr>1_Office Theme</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Padmanabham J.</dc:creator>
  <cp:lastModifiedBy>Padmanabham J.</cp:lastModifiedBy>
  <cp:revision>8</cp:revision>
  <dcterms:created xsi:type="dcterms:W3CDTF">2025-02-17T09:06:25Z</dcterms:created>
  <dcterms:modified xsi:type="dcterms:W3CDTF">2025-02-19T04:53:48Z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0x0101000B739CBBA024824FA9059AEC8C875713</vt:lpwstr>
  </property>
</Properties>
</file>