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  <p:sldMasterId id="2147483715" r:id="rId15"/>
  </p:sldMasterIdLst>
  <p:notesMasterIdLst>
    <p:notesMasterId r:id="rId34"/>
  </p:notesMasterIdLst>
  <p:handoutMasterIdLst>
    <p:handoutMasterId r:id="rId35"/>
  </p:handoutMasterIdLst>
  <p:sldIdLst>
    <p:sldId id="269" r:id="rId16"/>
    <p:sldId id="2762" r:id="rId17"/>
    <p:sldId id="289" r:id="rId18"/>
    <p:sldId id="2756" r:id="rId19"/>
    <p:sldId id="3359" r:id="rId20"/>
    <p:sldId id="778" r:id="rId21"/>
    <p:sldId id="2757" r:id="rId22"/>
    <p:sldId id="3358" r:id="rId23"/>
    <p:sldId id="292" r:id="rId24"/>
    <p:sldId id="3360" r:id="rId25"/>
    <p:sldId id="2759" r:id="rId26"/>
    <p:sldId id="2765" r:id="rId27"/>
    <p:sldId id="2766" r:id="rId28"/>
    <p:sldId id="2763" r:id="rId29"/>
    <p:sldId id="2764" r:id="rId30"/>
    <p:sldId id="2761" r:id="rId31"/>
    <p:sldId id="2754" r:id="rId32"/>
    <p:sldId id="2755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3F5FA"/>
    <a:srgbClr val="FFFCC5"/>
    <a:srgbClr val="FFFFFE"/>
    <a:srgbClr val="D7F9FF"/>
    <a:srgbClr val="183254"/>
    <a:srgbClr val="0069B4"/>
    <a:srgbClr val="FCC002"/>
    <a:srgbClr val="67BB89"/>
    <a:srgbClr val="41B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2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47E45-F24D-074D-9634-15C3D32245B6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</dgm:pt>
    <dgm:pt modelId="{EDE3BE13-3479-504F-93EF-7044763898F7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Prerequisites</a:t>
          </a:r>
        </a:p>
      </dgm:t>
    </dgm:pt>
    <dgm:pt modelId="{0F989118-89E6-5846-9AE2-AB8C79FA2A23}" type="parTrans" cxnId="{A8BA0D73-4565-0546-87B2-35263E07A495}">
      <dgm:prSet/>
      <dgm:spPr/>
      <dgm:t>
        <a:bodyPr/>
        <a:lstStyle/>
        <a:p>
          <a:endParaRPr lang="en-GB"/>
        </a:p>
      </dgm:t>
    </dgm:pt>
    <dgm:pt modelId="{0028CA3E-3993-B246-AF03-876D0D4570E2}" type="sibTrans" cxnId="{A8BA0D73-4565-0546-87B2-35263E07A495}">
      <dgm:prSet/>
      <dgm:spPr/>
      <dgm:t>
        <a:bodyPr/>
        <a:lstStyle/>
        <a:p>
          <a:endParaRPr lang="en-GB"/>
        </a:p>
      </dgm:t>
    </dgm:pt>
    <dgm:pt modelId="{27FAAC60-2FB0-AA43-B908-EF49168C78A9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Core Science</a:t>
          </a:r>
        </a:p>
      </dgm:t>
    </dgm:pt>
    <dgm:pt modelId="{920E267A-FE35-3944-8CC5-B662AB4C951B}" type="parTrans" cxnId="{F42BF3DE-3691-AB47-B6B3-90CA11776C26}">
      <dgm:prSet/>
      <dgm:spPr/>
      <dgm:t>
        <a:bodyPr/>
        <a:lstStyle/>
        <a:p>
          <a:endParaRPr lang="en-GB"/>
        </a:p>
      </dgm:t>
    </dgm:pt>
    <dgm:pt modelId="{F5834ADC-EC53-8245-B883-A2F7E27E834D}" type="sibTrans" cxnId="{F42BF3DE-3691-AB47-B6B3-90CA11776C26}">
      <dgm:prSet/>
      <dgm:spPr/>
      <dgm:t>
        <a:bodyPr/>
        <a:lstStyle/>
        <a:p>
          <a:endParaRPr lang="en-GB"/>
        </a:p>
      </dgm:t>
    </dgm:pt>
    <dgm:pt modelId="{6876970A-0E38-0946-BA49-B9AA144FB92D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Hybrid TWC SOP Training</a:t>
          </a:r>
        </a:p>
      </dgm:t>
    </dgm:pt>
    <dgm:pt modelId="{FDA29F71-974F-3541-AC81-ECAC18C43953}" type="parTrans" cxnId="{B10669D0-B06E-2542-AB3B-FEC6C20E6C7D}">
      <dgm:prSet/>
      <dgm:spPr/>
      <dgm:t>
        <a:bodyPr/>
        <a:lstStyle/>
        <a:p>
          <a:endParaRPr lang="en-GB"/>
        </a:p>
      </dgm:t>
    </dgm:pt>
    <dgm:pt modelId="{8554AFBD-2F72-3048-BFAB-C16A88CD2DAE}" type="sibTrans" cxnId="{B10669D0-B06E-2542-AB3B-FEC6C20E6C7D}">
      <dgm:prSet/>
      <dgm:spPr/>
      <dgm:t>
        <a:bodyPr/>
        <a:lstStyle/>
        <a:p>
          <a:endParaRPr lang="en-GB"/>
        </a:p>
      </dgm:t>
    </dgm:pt>
    <dgm:pt modelId="{516E6A11-37C7-5444-B92C-42E626C2E3D6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Core Operations</a:t>
          </a:r>
        </a:p>
      </dgm:t>
    </dgm:pt>
    <dgm:pt modelId="{08963F0E-5FD1-2845-864C-1A4EB8BD9B49}" type="parTrans" cxnId="{1CCE68FC-93E2-2B4C-BAB7-226331ADB8FB}">
      <dgm:prSet/>
      <dgm:spPr/>
      <dgm:t>
        <a:bodyPr/>
        <a:lstStyle/>
        <a:p>
          <a:endParaRPr lang="en-GB"/>
        </a:p>
      </dgm:t>
    </dgm:pt>
    <dgm:pt modelId="{EA2468CA-94F2-2844-B54D-5CD4460B1E0E}" type="sibTrans" cxnId="{1CCE68FC-93E2-2B4C-BAB7-226331ADB8FB}">
      <dgm:prSet/>
      <dgm:spPr/>
      <dgm:t>
        <a:bodyPr/>
        <a:lstStyle/>
        <a:p>
          <a:endParaRPr lang="en-GB"/>
        </a:p>
      </dgm:t>
    </dgm:pt>
    <dgm:pt modelId="{92E6A7EC-F67E-B042-85E6-AEDDEFB923A1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Decision Support Tools</a:t>
          </a:r>
        </a:p>
      </dgm:t>
    </dgm:pt>
    <dgm:pt modelId="{54E282D8-4C84-5544-A691-BF483AA27164}" type="parTrans" cxnId="{DD9DF0D9-E97A-6444-9927-178075B01D99}">
      <dgm:prSet/>
      <dgm:spPr/>
      <dgm:t>
        <a:bodyPr/>
        <a:lstStyle/>
        <a:p>
          <a:endParaRPr lang="en-GB"/>
        </a:p>
      </dgm:t>
    </dgm:pt>
    <dgm:pt modelId="{F2689385-F449-AE41-B56B-F3EF852E69AD}" type="sibTrans" cxnId="{DD9DF0D9-E97A-6444-9927-178075B01D99}">
      <dgm:prSet/>
      <dgm:spPr/>
      <dgm:t>
        <a:bodyPr/>
        <a:lstStyle/>
        <a:p>
          <a:endParaRPr lang="en-GB"/>
        </a:p>
      </dgm:t>
    </dgm:pt>
    <dgm:pt modelId="{21C70464-1EA0-F945-9154-612CFC814DE8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Communicating Threats &amp; Impacts</a:t>
          </a:r>
        </a:p>
      </dgm:t>
    </dgm:pt>
    <dgm:pt modelId="{74534215-FD86-8941-9C2E-3A85CAC179BF}" type="parTrans" cxnId="{37B48F27-B388-4D4E-B1FD-69B4281F0520}">
      <dgm:prSet/>
      <dgm:spPr/>
      <dgm:t>
        <a:bodyPr/>
        <a:lstStyle/>
        <a:p>
          <a:endParaRPr lang="en-GB"/>
        </a:p>
      </dgm:t>
    </dgm:pt>
    <dgm:pt modelId="{2E465001-9647-984F-BB0A-EDC9CC7A3532}" type="sibTrans" cxnId="{37B48F27-B388-4D4E-B1FD-69B4281F0520}">
      <dgm:prSet/>
      <dgm:spPr/>
      <dgm:t>
        <a:bodyPr/>
        <a:lstStyle/>
        <a:p>
          <a:endParaRPr lang="en-GB"/>
        </a:p>
      </dgm:t>
    </dgm:pt>
    <dgm:pt modelId="{E07A752C-0D93-2C42-8430-1C75F1CDBBE0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In Person training</a:t>
          </a:r>
        </a:p>
      </dgm:t>
    </dgm:pt>
    <dgm:pt modelId="{4EB57E16-1807-E547-B92E-C05BB95E8089}" type="parTrans" cxnId="{87FFA2EB-4E68-C74D-AD75-D65B1BB468C6}">
      <dgm:prSet/>
      <dgm:spPr/>
      <dgm:t>
        <a:bodyPr/>
        <a:lstStyle/>
        <a:p>
          <a:endParaRPr lang="en-GB"/>
        </a:p>
      </dgm:t>
    </dgm:pt>
    <dgm:pt modelId="{414E6F48-A6EB-7944-A398-055EBC395649}" type="sibTrans" cxnId="{87FFA2EB-4E68-C74D-AD75-D65B1BB468C6}">
      <dgm:prSet/>
      <dgm:spPr/>
      <dgm:t>
        <a:bodyPr/>
        <a:lstStyle/>
        <a:p>
          <a:endParaRPr lang="en-GB"/>
        </a:p>
      </dgm:t>
    </dgm:pt>
    <dgm:pt modelId="{FBB0AF3E-CED9-9545-A216-777C77D2E03D}" type="pres">
      <dgm:prSet presAssocID="{5F747E45-F24D-074D-9634-15C3D32245B6}" presName="Name0" presStyleCnt="0">
        <dgm:presLayoutVars>
          <dgm:dir/>
          <dgm:resizeHandles val="exact"/>
        </dgm:presLayoutVars>
      </dgm:prSet>
      <dgm:spPr/>
    </dgm:pt>
    <dgm:pt modelId="{68D00B77-91F5-6A41-9579-5AA98CE9065D}" type="pres">
      <dgm:prSet presAssocID="{EDE3BE13-3479-504F-93EF-7044763898F7}" presName="node" presStyleLbl="node1" presStyleIdx="0" presStyleCnt="7" custScaleX="115504">
        <dgm:presLayoutVars>
          <dgm:bulletEnabled val="1"/>
        </dgm:presLayoutVars>
      </dgm:prSet>
      <dgm:spPr/>
    </dgm:pt>
    <dgm:pt modelId="{08B79B3D-EB3B-AD4A-9744-3D16017C5228}" type="pres">
      <dgm:prSet presAssocID="{0028CA3E-3993-B246-AF03-876D0D4570E2}" presName="sibTrans" presStyleLbl="sibTrans2D1" presStyleIdx="0" presStyleCnt="6"/>
      <dgm:spPr/>
    </dgm:pt>
    <dgm:pt modelId="{EA070AFC-905B-354D-AD4E-FAF4C1FB5730}" type="pres">
      <dgm:prSet presAssocID="{0028CA3E-3993-B246-AF03-876D0D4570E2}" presName="connectorText" presStyleLbl="sibTrans2D1" presStyleIdx="0" presStyleCnt="6"/>
      <dgm:spPr/>
    </dgm:pt>
    <dgm:pt modelId="{039CAC66-F40D-184E-8211-808F85832258}" type="pres">
      <dgm:prSet presAssocID="{27FAAC60-2FB0-AA43-B908-EF49168C78A9}" presName="node" presStyleLbl="node1" presStyleIdx="1" presStyleCnt="7">
        <dgm:presLayoutVars>
          <dgm:bulletEnabled val="1"/>
        </dgm:presLayoutVars>
      </dgm:prSet>
      <dgm:spPr/>
    </dgm:pt>
    <dgm:pt modelId="{3F7BEBB2-F2D1-DE42-9C8D-E764ABB13AA4}" type="pres">
      <dgm:prSet presAssocID="{F5834ADC-EC53-8245-B883-A2F7E27E834D}" presName="sibTrans" presStyleLbl="sibTrans2D1" presStyleIdx="1" presStyleCnt="6"/>
      <dgm:spPr/>
    </dgm:pt>
    <dgm:pt modelId="{D676E335-E2FB-204C-9B81-3F6424B8F8CC}" type="pres">
      <dgm:prSet presAssocID="{F5834ADC-EC53-8245-B883-A2F7E27E834D}" presName="connectorText" presStyleLbl="sibTrans2D1" presStyleIdx="1" presStyleCnt="6"/>
      <dgm:spPr/>
    </dgm:pt>
    <dgm:pt modelId="{595E4F38-7782-694A-96F7-6F6046AA8B87}" type="pres">
      <dgm:prSet presAssocID="{516E6A11-37C7-5444-B92C-42E626C2E3D6}" presName="node" presStyleLbl="node1" presStyleIdx="2" presStyleCnt="7">
        <dgm:presLayoutVars>
          <dgm:bulletEnabled val="1"/>
        </dgm:presLayoutVars>
      </dgm:prSet>
      <dgm:spPr/>
    </dgm:pt>
    <dgm:pt modelId="{0151193F-22D5-7745-A63A-EB475785DEAE}" type="pres">
      <dgm:prSet presAssocID="{EA2468CA-94F2-2844-B54D-5CD4460B1E0E}" presName="sibTrans" presStyleLbl="sibTrans2D1" presStyleIdx="2" presStyleCnt="6"/>
      <dgm:spPr/>
    </dgm:pt>
    <dgm:pt modelId="{348C5A8C-EAAE-304F-B004-982B86CD0C25}" type="pres">
      <dgm:prSet presAssocID="{EA2468CA-94F2-2844-B54D-5CD4460B1E0E}" presName="connectorText" presStyleLbl="sibTrans2D1" presStyleIdx="2" presStyleCnt="6"/>
      <dgm:spPr/>
    </dgm:pt>
    <dgm:pt modelId="{5690659C-D1EE-E04C-93D6-34EDFA3D8539}" type="pres">
      <dgm:prSet presAssocID="{92E6A7EC-F67E-B042-85E6-AEDDEFB923A1}" presName="node" presStyleLbl="node1" presStyleIdx="3" presStyleCnt="7" custScaleX="88103">
        <dgm:presLayoutVars>
          <dgm:bulletEnabled val="1"/>
        </dgm:presLayoutVars>
      </dgm:prSet>
      <dgm:spPr/>
    </dgm:pt>
    <dgm:pt modelId="{D487AE79-A012-4D46-945A-C5696B8DB7FB}" type="pres">
      <dgm:prSet presAssocID="{F2689385-F449-AE41-B56B-F3EF852E69AD}" presName="sibTrans" presStyleLbl="sibTrans2D1" presStyleIdx="3" presStyleCnt="6"/>
      <dgm:spPr/>
    </dgm:pt>
    <dgm:pt modelId="{2F0AF8DA-EA5A-584E-8085-D3DC0BF87939}" type="pres">
      <dgm:prSet presAssocID="{F2689385-F449-AE41-B56B-F3EF852E69AD}" presName="connectorText" presStyleLbl="sibTrans2D1" presStyleIdx="3" presStyleCnt="6"/>
      <dgm:spPr/>
    </dgm:pt>
    <dgm:pt modelId="{30E91BCA-E640-8942-AC4A-6C6096923C2B}" type="pres">
      <dgm:prSet presAssocID="{21C70464-1EA0-F945-9154-612CFC814DE8}" presName="node" presStyleLbl="node1" presStyleIdx="4" presStyleCnt="7" custScaleX="147905">
        <dgm:presLayoutVars>
          <dgm:bulletEnabled val="1"/>
        </dgm:presLayoutVars>
      </dgm:prSet>
      <dgm:spPr/>
    </dgm:pt>
    <dgm:pt modelId="{F1C84DD8-7F5D-9D43-8560-006AF9C44A12}" type="pres">
      <dgm:prSet presAssocID="{2E465001-9647-984F-BB0A-EDC9CC7A3532}" presName="sibTrans" presStyleLbl="sibTrans2D1" presStyleIdx="4" presStyleCnt="6"/>
      <dgm:spPr/>
    </dgm:pt>
    <dgm:pt modelId="{8C001128-24FA-4347-99F8-0FDB6A7219BA}" type="pres">
      <dgm:prSet presAssocID="{2E465001-9647-984F-BB0A-EDC9CC7A3532}" presName="connectorText" presStyleLbl="sibTrans2D1" presStyleIdx="4" presStyleCnt="6"/>
      <dgm:spPr/>
    </dgm:pt>
    <dgm:pt modelId="{33B562E1-330A-8248-968E-6CDC020D8F42}" type="pres">
      <dgm:prSet presAssocID="{6876970A-0E38-0946-BA49-B9AA144FB92D}" presName="node" presStyleLbl="node1" presStyleIdx="5" presStyleCnt="7">
        <dgm:presLayoutVars>
          <dgm:bulletEnabled val="1"/>
        </dgm:presLayoutVars>
      </dgm:prSet>
      <dgm:spPr/>
    </dgm:pt>
    <dgm:pt modelId="{2A2AA49B-7A26-6842-9160-80714419686F}" type="pres">
      <dgm:prSet presAssocID="{8554AFBD-2F72-3048-BFAB-C16A88CD2DAE}" presName="sibTrans" presStyleLbl="sibTrans2D1" presStyleIdx="5" presStyleCnt="6"/>
      <dgm:spPr/>
    </dgm:pt>
    <dgm:pt modelId="{C5954F1F-405B-CE44-97E2-27DF84179BD6}" type="pres">
      <dgm:prSet presAssocID="{8554AFBD-2F72-3048-BFAB-C16A88CD2DAE}" presName="connectorText" presStyleLbl="sibTrans2D1" presStyleIdx="5" presStyleCnt="6"/>
      <dgm:spPr/>
    </dgm:pt>
    <dgm:pt modelId="{6A9AFBB9-4423-8A4A-AB5C-416890AABCB3}" type="pres">
      <dgm:prSet presAssocID="{E07A752C-0D93-2C42-8430-1C75F1CDBBE0}" presName="node" presStyleLbl="node1" presStyleIdx="6" presStyleCnt="7">
        <dgm:presLayoutVars>
          <dgm:bulletEnabled val="1"/>
        </dgm:presLayoutVars>
      </dgm:prSet>
      <dgm:spPr/>
    </dgm:pt>
  </dgm:ptLst>
  <dgm:cxnLst>
    <dgm:cxn modelId="{F0682F02-9A97-9549-8A41-5D71A011E243}" type="presOf" srcId="{21C70464-1EA0-F945-9154-612CFC814DE8}" destId="{30E91BCA-E640-8942-AC4A-6C6096923C2B}" srcOrd="0" destOrd="0" presId="urn:microsoft.com/office/officeart/2005/8/layout/process1"/>
    <dgm:cxn modelId="{EEA15024-3A6D-0341-BD03-B8D947F6C49E}" type="presOf" srcId="{F5834ADC-EC53-8245-B883-A2F7E27E834D}" destId="{D676E335-E2FB-204C-9B81-3F6424B8F8CC}" srcOrd="1" destOrd="0" presId="urn:microsoft.com/office/officeart/2005/8/layout/process1"/>
    <dgm:cxn modelId="{37B48F27-B388-4D4E-B1FD-69B4281F0520}" srcId="{5F747E45-F24D-074D-9634-15C3D32245B6}" destId="{21C70464-1EA0-F945-9154-612CFC814DE8}" srcOrd="4" destOrd="0" parTransId="{74534215-FD86-8941-9C2E-3A85CAC179BF}" sibTransId="{2E465001-9647-984F-BB0A-EDC9CC7A3532}"/>
    <dgm:cxn modelId="{C7CA1F29-A6D6-1745-886D-D1D80114ECC1}" type="presOf" srcId="{EA2468CA-94F2-2844-B54D-5CD4460B1E0E}" destId="{0151193F-22D5-7745-A63A-EB475785DEAE}" srcOrd="0" destOrd="0" presId="urn:microsoft.com/office/officeart/2005/8/layout/process1"/>
    <dgm:cxn modelId="{97D0F347-9578-D94A-8AFF-4D62BB6A146A}" type="presOf" srcId="{2E465001-9647-984F-BB0A-EDC9CC7A3532}" destId="{F1C84DD8-7F5D-9D43-8560-006AF9C44A12}" srcOrd="0" destOrd="0" presId="urn:microsoft.com/office/officeart/2005/8/layout/process1"/>
    <dgm:cxn modelId="{8C25E051-5578-2C4A-AD52-96A8D1BE1641}" type="presOf" srcId="{EDE3BE13-3479-504F-93EF-7044763898F7}" destId="{68D00B77-91F5-6A41-9579-5AA98CE9065D}" srcOrd="0" destOrd="0" presId="urn:microsoft.com/office/officeart/2005/8/layout/process1"/>
    <dgm:cxn modelId="{A8BA0D73-4565-0546-87B2-35263E07A495}" srcId="{5F747E45-F24D-074D-9634-15C3D32245B6}" destId="{EDE3BE13-3479-504F-93EF-7044763898F7}" srcOrd="0" destOrd="0" parTransId="{0F989118-89E6-5846-9AE2-AB8C79FA2A23}" sibTransId="{0028CA3E-3993-B246-AF03-876D0D4570E2}"/>
    <dgm:cxn modelId="{31D59B73-9AAC-E84D-8B40-8C6BE3C2D90E}" type="presOf" srcId="{92E6A7EC-F67E-B042-85E6-AEDDEFB923A1}" destId="{5690659C-D1EE-E04C-93D6-34EDFA3D8539}" srcOrd="0" destOrd="0" presId="urn:microsoft.com/office/officeart/2005/8/layout/process1"/>
    <dgm:cxn modelId="{F033DA74-5508-1F4A-847E-F02F2F02D364}" type="presOf" srcId="{8554AFBD-2F72-3048-BFAB-C16A88CD2DAE}" destId="{C5954F1F-405B-CE44-97E2-27DF84179BD6}" srcOrd="1" destOrd="0" presId="urn:microsoft.com/office/officeart/2005/8/layout/process1"/>
    <dgm:cxn modelId="{14457279-0CEF-A74F-81D9-C83CE4ACA06A}" type="presOf" srcId="{F2689385-F449-AE41-B56B-F3EF852E69AD}" destId="{D487AE79-A012-4D46-945A-C5696B8DB7FB}" srcOrd="0" destOrd="0" presId="urn:microsoft.com/office/officeart/2005/8/layout/process1"/>
    <dgm:cxn modelId="{9283A379-B1D5-7D4D-B836-605C7A5016D9}" type="presOf" srcId="{EA2468CA-94F2-2844-B54D-5CD4460B1E0E}" destId="{348C5A8C-EAAE-304F-B004-982B86CD0C25}" srcOrd="1" destOrd="0" presId="urn:microsoft.com/office/officeart/2005/8/layout/process1"/>
    <dgm:cxn modelId="{3DA0B27C-672A-E54A-9905-425FB9E96C29}" type="presOf" srcId="{5F747E45-F24D-074D-9634-15C3D32245B6}" destId="{FBB0AF3E-CED9-9545-A216-777C77D2E03D}" srcOrd="0" destOrd="0" presId="urn:microsoft.com/office/officeart/2005/8/layout/process1"/>
    <dgm:cxn modelId="{612D3F85-BC80-D74F-9D3D-89826D60D2F4}" type="presOf" srcId="{0028CA3E-3993-B246-AF03-876D0D4570E2}" destId="{EA070AFC-905B-354D-AD4E-FAF4C1FB5730}" srcOrd="1" destOrd="0" presId="urn:microsoft.com/office/officeart/2005/8/layout/process1"/>
    <dgm:cxn modelId="{49253C8C-6588-3646-A5D0-885419CC222D}" type="presOf" srcId="{516E6A11-37C7-5444-B92C-42E626C2E3D6}" destId="{595E4F38-7782-694A-96F7-6F6046AA8B87}" srcOrd="0" destOrd="0" presId="urn:microsoft.com/office/officeart/2005/8/layout/process1"/>
    <dgm:cxn modelId="{FA6DDB90-DFC1-4747-92E8-65BFCF0A5460}" type="presOf" srcId="{E07A752C-0D93-2C42-8430-1C75F1CDBBE0}" destId="{6A9AFBB9-4423-8A4A-AB5C-416890AABCB3}" srcOrd="0" destOrd="0" presId="urn:microsoft.com/office/officeart/2005/8/layout/process1"/>
    <dgm:cxn modelId="{1601A4A1-17A0-2142-BE55-1D815E2F8173}" type="presOf" srcId="{8554AFBD-2F72-3048-BFAB-C16A88CD2DAE}" destId="{2A2AA49B-7A26-6842-9160-80714419686F}" srcOrd="0" destOrd="0" presId="urn:microsoft.com/office/officeart/2005/8/layout/process1"/>
    <dgm:cxn modelId="{16B039AF-DA75-704B-B179-902E3BD5BCE1}" type="presOf" srcId="{0028CA3E-3993-B246-AF03-876D0D4570E2}" destId="{08B79B3D-EB3B-AD4A-9744-3D16017C5228}" srcOrd="0" destOrd="0" presId="urn:microsoft.com/office/officeart/2005/8/layout/process1"/>
    <dgm:cxn modelId="{D44EF0B9-69DD-D142-9942-A6BA5A642096}" type="presOf" srcId="{6876970A-0E38-0946-BA49-B9AA144FB92D}" destId="{33B562E1-330A-8248-968E-6CDC020D8F42}" srcOrd="0" destOrd="0" presId="urn:microsoft.com/office/officeart/2005/8/layout/process1"/>
    <dgm:cxn modelId="{2E8D71CC-9B59-A14A-9307-865DBDDC551B}" type="presOf" srcId="{F5834ADC-EC53-8245-B883-A2F7E27E834D}" destId="{3F7BEBB2-F2D1-DE42-9C8D-E764ABB13AA4}" srcOrd="0" destOrd="0" presId="urn:microsoft.com/office/officeart/2005/8/layout/process1"/>
    <dgm:cxn modelId="{B10669D0-B06E-2542-AB3B-FEC6C20E6C7D}" srcId="{5F747E45-F24D-074D-9634-15C3D32245B6}" destId="{6876970A-0E38-0946-BA49-B9AA144FB92D}" srcOrd="5" destOrd="0" parTransId="{FDA29F71-974F-3541-AC81-ECAC18C43953}" sibTransId="{8554AFBD-2F72-3048-BFAB-C16A88CD2DAE}"/>
    <dgm:cxn modelId="{23EA51D2-A296-284F-9906-2DA5C644B958}" type="presOf" srcId="{2E465001-9647-984F-BB0A-EDC9CC7A3532}" destId="{8C001128-24FA-4347-99F8-0FDB6A7219BA}" srcOrd="1" destOrd="0" presId="urn:microsoft.com/office/officeart/2005/8/layout/process1"/>
    <dgm:cxn modelId="{DD9DF0D9-E97A-6444-9927-178075B01D99}" srcId="{5F747E45-F24D-074D-9634-15C3D32245B6}" destId="{92E6A7EC-F67E-B042-85E6-AEDDEFB923A1}" srcOrd="3" destOrd="0" parTransId="{54E282D8-4C84-5544-A691-BF483AA27164}" sibTransId="{F2689385-F449-AE41-B56B-F3EF852E69AD}"/>
    <dgm:cxn modelId="{F42BF3DE-3691-AB47-B6B3-90CA11776C26}" srcId="{5F747E45-F24D-074D-9634-15C3D32245B6}" destId="{27FAAC60-2FB0-AA43-B908-EF49168C78A9}" srcOrd="1" destOrd="0" parTransId="{920E267A-FE35-3944-8CC5-B662AB4C951B}" sibTransId="{F5834ADC-EC53-8245-B883-A2F7E27E834D}"/>
    <dgm:cxn modelId="{80FFC6E1-3DC8-E146-B6E7-91BDD8766AA8}" type="presOf" srcId="{27FAAC60-2FB0-AA43-B908-EF49168C78A9}" destId="{039CAC66-F40D-184E-8211-808F85832258}" srcOrd="0" destOrd="0" presId="urn:microsoft.com/office/officeart/2005/8/layout/process1"/>
    <dgm:cxn modelId="{0DD2DAE7-CDDE-B34E-9A14-360ABA9EA6F8}" type="presOf" srcId="{F2689385-F449-AE41-B56B-F3EF852E69AD}" destId="{2F0AF8DA-EA5A-584E-8085-D3DC0BF87939}" srcOrd="1" destOrd="0" presId="urn:microsoft.com/office/officeart/2005/8/layout/process1"/>
    <dgm:cxn modelId="{87FFA2EB-4E68-C74D-AD75-D65B1BB468C6}" srcId="{5F747E45-F24D-074D-9634-15C3D32245B6}" destId="{E07A752C-0D93-2C42-8430-1C75F1CDBBE0}" srcOrd="6" destOrd="0" parTransId="{4EB57E16-1807-E547-B92E-C05BB95E8089}" sibTransId="{414E6F48-A6EB-7944-A398-055EBC395649}"/>
    <dgm:cxn modelId="{1CCE68FC-93E2-2B4C-BAB7-226331ADB8FB}" srcId="{5F747E45-F24D-074D-9634-15C3D32245B6}" destId="{516E6A11-37C7-5444-B92C-42E626C2E3D6}" srcOrd="2" destOrd="0" parTransId="{08963F0E-5FD1-2845-864C-1A4EB8BD9B49}" sibTransId="{EA2468CA-94F2-2844-B54D-5CD4460B1E0E}"/>
    <dgm:cxn modelId="{852D7869-BA2F-5B41-9EDC-3FD4DBDA7A62}" type="presParOf" srcId="{FBB0AF3E-CED9-9545-A216-777C77D2E03D}" destId="{68D00B77-91F5-6A41-9579-5AA98CE9065D}" srcOrd="0" destOrd="0" presId="urn:microsoft.com/office/officeart/2005/8/layout/process1"/>
    <dgm:cxn modelId="{73A7E7B4-E2BA-9147-A99B-04B0B836CF64}" type="presParOf" srcId="{FBB0AF3E-CED9-9545-A216-777C77D2E03D}" destId="{08B79B3D-EB3B-AD4A-9744-3D16017C5228}" srcOrd="1" destOrd="0" presId="urn:microsoft.com/office/officeart/2005/8/layout/process1"/>
    <dgm:cxn modelId="{8EC6D098-54D6-B846-8620-E8A1210BB57D}" type="presParOf" srcId="{08B79B3D-EB3B-AD4A-9744-3D16017C5228}" destId="{EA070AFC-905B-354D-AD4E-FAF4C1FB5730}" srcOrd="0" destOrd="0" presId="urn:microsoft.com/office/officeart/2005/8/layout/process1"/>
    <dgm:cxn modelId="{D9DF84EE-0B58-F644-BF3A-AED3E8283036}" type="presParOf" srcId="{FBB0AF3E-CED9-9545-A216-777C77D2E03D}" destId="{039CAC66-F40D-184E-8211-808F85832258}" srcOrd="2" destOrd="0" presId="urn:microsoft.com/office/officeart/2005/8/layout/process1"/>
    <dgm:cxn modelId="{FB80E571-AD26-804A-B885-9F84C9D3F087}" type="presParOf" srcId="{FBB0AF3E-CED9-9545-A216-777C77D2E03D}" destId="{3F7BEBB2-F2D1-DE42-9C8D-E764ABB13AA4}" srcOrd="3" destOrd="0" presId="urn:microsoft.com/office/officeart/2005/8/layout/process1"/>
    <dgm:cxn modelId="{2EC79D6C-2F89-4F42-8544-02273F6CF168}" type="presParOf" srcId="{3F7BEBB2-F2D1-DE42-9C8D-E764ABB13AA4}" destId="{D676E335-E2FB-204C-9B81-3F6424B8F8CC}" srcOrd="0" destOrd="0" presId="urn:microsoft.com/office/officeart/2005/8/layout/process1"/>
    <dgm:cxn modelId="{6F321409-2F27-2E4B-B3FB-61FDB40713D6}" type="presParOf" srcId="{FBB0AF3E-CED9-9545-A216-777C77D2E03D}" destId="{595E4F38-7782-694A-96F7-6F6046AA8B87}" srcOrd="4" destOrd="0" presId="urn:microsoft.com/office/officeart/2005/8/layout/process1"/>
    <dgm:cxn modelId="{CCDDA29F-0BB9-8B44-9E77-5CEA02A26487}" type="presParOf" srcId="{FBB0AF3E-CED9-9545-A216-777C77D2E03D}" destId="{0151193F-22D5-7745-A63A-EB475785DEAE}" srcOrd="5" destOrd="0" presId="urn:microsoft.com/office/officeart/2005/8/layout/process1"/>
    <dgm:cxn modelId="{D3BCBA6A-6828-4644-9A45-2A28C102CD13}" type="presParOf" srcId="{0151193F-22D5-7745-A63A-EB475785DEAE}" destId="{348C5A8C-EAAE-304F-B004-982B86CD0C25}" srcOrd="0" destOrd="0" presId="urn:microsoft.com/office/officeart/2005/8/layout/process1"/>
    <dgm:cxn modelId="{0910B88E-0CD7-7344-8791-C677945A07E7}" type="presParOf" srcId="{FBB0AF3E-CED9-9545-A216-777C77D2E03D}" destId="{5690659C-D1EE-E04C-93D6-34EDFA3D8539}" srcOrd="6" destOrd="0" presId="urn:microsoft.com/office/officeart/2005/8/layout/process1"/>
    <dgm:cxn modelId="{633A60D3-AD90-D547-853A-5211B310C48A}" type="presParOf" srcId="{FBB0AF3E-CED9-9545-A216-777C77D2E03D}" destId="{D487AE79-A012-4D46-945A-C5696B8DB7FB}" srcOrd="7" destOrd="0" presId="urn:microsoft.com/office/officeart/2005/8/layout/process1"/>
    <dgm:cxn modelId="{FE5A6873-7F8E-A240-BB95-57728419E4FE}" type="presParOf" srcId="{D487AE79-A012-4D46-945A-C5696B8DB7FB}" destId="{2F0AF8DA-EA5A-584E-8085-D3DC0BF87939}" srcOrd="0" destOrd="0" presId="urn:microsoft.com/office/officeart/2005/8/layout/process1"/>
    <dgm:cxn modelId="{E190A0E8-D4A5-DD44-B5D0-E885240456F6}" type="presParOf" srcId="{FBB0AF3E-CED9-9545-A216-777C77D2E03D}" destId="{30E91BCA-E640-8942-AC4A-6C6096923C2B}" srcOrd="8" destOrd="0" presId="urn:microsoft.com/office/officeart/2005/8/layout/process1"/>
    <dgm:cxn modelId="{5AB954A4-C27D-8C41-BC15-C76CCD42B79B}" type="presParOf" srcId="{FBB0AF3E-CED9-9545-A216-777C77D2E03D}" destId="{F1C84DD8-7F5D-9D43-8560-006AF9C44A12}" srcOrd="9" destOrd="0" presId="urn:microsoft.com/office/officeart/2005/8/layout/process1"/>
    <dgm:cxn modelId="{4396D40C-35CE-834C-A658-3B1055E94863}" type="presParOf" srcId="{F1C84DD8-7F5D-9D43-8560-006AF9C44A12}" destId="{8C001128-24FA-4347-99F8-0FDB6A7219BA}" srcOrd="0" destOrd="0" presId="urn:microsoft.com/office/officeart/2005/8/layout/process1"/>
    <dgm:cxn modelId="{440F4F7A-1738-EA49-8399-0E2123319907}" type="presParOf" srcId="{FBB0AF3E-CED9-9545-A216-777C77D2E03D}" destId="{33B562E1-330A-8248-968E-6CDC020D8F42}" srcOrd="10" destOrd="0" presId="urn:microsoft.com/office/officeart/2005/8/layout/process1"/>
    <dgm:cxn modelId="{5D932CFC-B016-0F40-A59E-2E15D4489074}" type="presParOf" srcId="{FBB0AF3E-CED9-9545-A216-777C77D2E03D}" destId="{2A2AA49B-7A26-6842-9160-80714419686F}" srcOrd="11" destOrd="0" presId="urn:microsoft.com/office/officeart/2005/8/layout/process1"/>
    <dgm:cxn modelId="{E6A7C3E9-4982-A64F-8159-EABCDDA84BC2}" type="presParOf" srcId="{2A2AA49B-7A26-6842-9160-80714419686F}" destId="{C5954F1F-405B-CE44-97E2-27DF84179BD6}" srcOrd="0" destOrd="0" presId="urn:microsoft.com/office/officeart/2005/8/layout/process1"/>
    <dgm:cxn modelId="{9C265D3F-3231-DF4A-A37D-2D16C1364A8D}" type="presParOf" srcId="{FBB0AF3E-CED9-9545-A216-777C77D2E03D}" destId="{6A9AFBB9-4423-8A4A-AB5C-416890AABCB3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00B77-91F5-6A41-9579-5AA98CE9065D}">
      <dsp:nvSpPr>
        <dsp:cNvPr id="0" name=""/>
        <dsp:cNvSpPr/>
      </dsp:nvSpPr>
      <dsp:spPr>
        <a:xfrm>
          <a:off x="7326" y="376313"/>
          <a:ext cx="1381565" cy="8185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Prerequisites</a:t>
          </a:r>
        </a:p>
      </dsp:txBody>
      <dsp:txXfrm>
        <a:off x="31302" y="400289"/>
        <a:ext cx="1333613" cy="770642"/>
      </dsp:txXfrm>
    </dsp:sp>
    <dsp:sp modelId="{08B79B3D-EB3B-AD4A-9744-3D16017C5228}">
      <dsp:nvSpPr>
        <dsp:cNvPr id="0" name=""/>
        <dsp:cNvSpPr/>
      </dsp:nvSpPr>
      <dsp:spPr>
        <a:xfrm>
          <a:off x="1508504" y="637292"/>
          <a:ext cx="253577" cy="296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508504" y="696619"/>
        <a:ext cx="177504" cy="177983"/>
      </dsp:txXfrm>
    </dsp:sp>
    <dsp:sp modelId="{039CAC66-F40D-184E-8211-808F85832258}">
      <dsp:nvSpPr>
        <dsp:cNvPr id="0" name=""/>
        <dsp:cNvSpPr/>
      </dsp:nvSpPr>
      <dsp:spPr>
        <a:xfrm>
          <a:off x="1867340" y="376313"/>
          <a:ext cx="1196119" cy="818594"/>
        </a:xfrm>
        <a:prstGeom prst="roundRect">
          <a:avLst>
            <a:gd name="adj" fmla="val 10000"/>
          </a:avLst>
        </a:prstGeom>
        <a:solidFill>
          <a:schemeClr val="accent5">
            <a:hueOff val="3714"/>
            <a:satOff val="112"/>
            <a:lumOff val="-34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Core Science</a:t>
          </a:r>
        </a:p>
      </dsp:txBody>
      <dsp:txXfrm>
        <a:off x="1891316" y="400289"/>
        <a:ext cx="1148167" cy="770642"/>
      </dsp:txXfrm>
    </dsp:sp>
    <dsp:sp modelId="{3F7BEBB2-F2D1-DE42-9C8D-E764ABB13AA4}">
      <dsp:nvSpPr>
        <dsp:cNvPr id="0" name=""/>
        <dsp:cNvSpPr/>
      </dsp:nvSpPr>
      <dsp:spPr>
        <a:xfrm>
          <a:off x="3183071" y="637292"/>
          <a:ext cx="253577" cy="296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457"/>
            <a:satOff val="134"/>
            <a:lumOff val="-4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183071" y="696619"/>
        <a:ext cx="177504" cy="177983"/>
      </dsp:txXfrm>
    </dsp:sp>
    <dsp:sp modelId="{595E4F38-7782-694A-96F7-6F6046AA8B87}">
      <dsp:nvSpPr>
        <dsp:cNvPr id="0" name=""/>
        <dsp:cNvSpPr/>
      </dsp:nvSpPr>
      <dsp:spPr>
        <a:xfrm>
          <a:off x="3541907" y="376313"/>
          <a:ext cx="1196119" cy="818594"/>
        </a:xfrm>
        <a:prstGeom prst="roundRect">
          <a:avLst>
            <a:gd name="adj" fmla="val 10000"/>
          </a:avLst>
        </a:prstGeom>
        <a:solidFill>
          <a:schemeClr val="accent5">
            <a:hueOff val="7428"/>
            <a:satOff val="224"/>
            <a:lumOff val="-69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Core Operations</a:t>
          </a:r>
        </a:p>
      </dsp:txBody>
      <dsp:txXfrm>
        <a:off x="3565883" y="400289"/>
        <a:ext cx="1148167" cy="770642"/>
      </dsp:txXfrm>
    </dsp:sp>
    <dsp:sp modelId="{0151193F-22D5-7745-A63A-EB475785DEAE}">
      <dsp:nvSpPr>
        <dsp:cNvPr id="0" name=""/>
        <dsp:cNvSpPr/>
      </dsp:nvSpPr>
      <dsp:spPr>
        <a:xfrm>
          <a:off x="4857638" y="637292"/>
          <a:ext cx="253577" cy="296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8914"/>
            <a:satOff val="268"/>
            <a:lumOff val="-8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857638" y="696619"/>
        <a:ext cx="177504" cy="177983"/>
      </dsp:txXfrm>
    </dsp:sp>
    <dsp:sp modelId="{5690659C-D1EE-E04C-93D6-34EDFA3D8539}">
      <dsp:nvSpPr>
        <dsp:cNvPr id="0" name=""/>
        <dsp:cNvSpPr/>
      </dsp:nvSpPr>
      <dsp:spPr>
        <a:xfrm>
          <a:off x="5216474" y="376313"/>
          <a:ext cx="1053817" cy="818594"/>
        </a:xfrm>
        <a:prstGeom prst="roundRect">
          <a:avLst>
            <a:gd name="adj" fmla="val 10000"/>
          </a:avLst>
        </a:prstGeom>
        <a:solidFill>
          <a:schemeClr val="accent5">
            <a:hueOff val="11142"/>
            <a:satOff val="335"/>
            <a:lumOff val="-103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Decision Support Tools</a:t>
          </a:r>
        </a:p>
      </dsp:txBody>
      <dsp:txXfrm>
        <a:off x="5240450" y="400289"/>
        <a:ext cx="1005865" cy="770642"/>
      </dsp:txXfrm>
    </dsp:sp>
    <dsp:sp modelId="{D487AE79-A012-4D46-945A-C5696B8DB7FB}">
      <dsp:nvSpPr>
        <dsp:cNvPr id="0" name=""/>
        <dsp:cNvSpPr/>
      </dsp:nvSpPr>
      <dsp:spPr>
        <a:xfrm>
          <a:off x="6389903" y="637292"/>
          <a:ext cx="253577" cy="296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3371"/>
            <a:satOff val="403"/>
            <a:lumOff val="-12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389903" y="696619"/>
        <a:ext cx="177504" cy="177983"/>
      </dsp:txXfrm>
    </dsp:sp>
    <dsp:sp modelId="{30E91BCA-E640-8942-AC4A-6C6096923C2B}">
      <dsp:nvSpPr>
        <dsp:cNvPr id="0" name=""/>
        <dsp:cNvSpPr/>
      </dsp:nvSpPr>
      <dsp:spPr>
        <a:xfrm>
          <a:off x="6748739" y="376313"/>
          <a:ext cx="1769120" cy="818594"/>
        </a:xfrm>
        <a:prstGeom prst="roundRect">
          <a:avLst>
            <a:gd name="adj" fmla="val 10000"/>
          </a:avLst>
        </a:prstGeom>
        <a:solidFill>
          <a:schemeClr val="accent5">
            <a:hueOff val="14857"/>
            <a:satOff val="447"/>
            <a:lumOff val="-138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Communicating Threats &amp; Impacts</a:t>
          </a:r>
        </a:p>
      </dsp:txBody>
      <dsp:txXfrm>
        <a:off x="6772715" y="400289"/>
        <a:ext cx="1721168" cy="770642"/>
      </dsp:txXfrm>
    </dsp:sp>
    <dsp:sp modelId="{F1C84DD8-7F5D-9D43-8560-006AF9C44A12}">
      <dsp:nvSpPr>
        <dsp:cNvPr id="0" name=""/>
        <dsp:cNvSpPr/>
      </dsp:nvSpPr>
      <dsp:spPr>
        <a:xfrm>
          <a:off x="8637472" y="637292"/>
          <a:ext cx="253577" cy="296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7828"/>
            <a:satOff val="537"/>
            <a:lumOff val="-16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8637472" y="696619"/>
        <a:ext cx="177504" cy="177983"/>
      </dsp:txXfrm>
    </dsp:sp>
    <dsp:sp modelId="{33B562E1-330A-8248-968E-6CDC020D8F42}">
      <dsp:nvSpPr>
        <dsp:cNvPr id="0" name=""/>
        <dsp:cNvSpPr/>
      </dsp:nvSpPr>
      <dsp:spPr>
        <a:xfrm>
          <a:off x="8996307" y="376313"/>
          <a:ext cx="1196119" cy="818594"/>
        </a:xfrm>
        <a:prstGeom prst="roundRect">
          <a:avLst>
            <a:gd name="adj" fmla="val 10000"/>
          </a:avLst>
        </a:prstGeom>
        <a:solidFill>
          <a:schemeClr val="accent5">
            <a:hueOff val="18571"/>
            <a:satOff val="559"/>
            <a:lumOff val="-173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Hybrid TWC SOP Training</a:t>
          </a:r>
        </a:p>
      </dsp:txBody>
      <dsp:txXfrm>
        <a:off x="9020283" y="400289"/>
        <a:ext cx="1148167" cy="770642"/>
      </dsp:txXfrm>
    </dsp:sp>
    <dsp:sp modelId="{2A2AA49B-7A26-6842-9160-80714419686F}">
      <dsp:nvSpPr>
        <dsp:cNvPr id="0" name=""/>
        <dsp:cNvSpPr/>
      </dsp:nvSpPr>
      <dsp:spPr>
        <a:xfrm>
          <a:off x="10312039" y="637292"/>
          <a:ext cx="253577" cy="296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2285"/>
            <a:satOff val="671"/>
            <a:lumOff val="-20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0312039" y="696619"/>
        <a:ext cx="177504" cy="177983"/>
      </dsp:txXfrm>
    </dsp:sp>
    <dsp:sp modelId="{6A9AFBB9-4423-8A4A-AB5C-416890AABCB3}">
      <dsp:nvSpPr>
        <dsp:cNvPr id="0" name=""/>
        <dsp:cNvSpPr/>
      </dsp:nvSpPr>
      <dsp:spPr>
        <a:xfrm>
          <a:off x="10670875" y="376313"/>
          <a:ext cx="1196119" cy="818594"/>
        </a:xfrm>
        <a:prstGeom prst="roundRect">
          <a:avLst>
            <a:gd name="adj" fmla="val 10000"/>
          </a:avLst>
        </a:prstGeom>
        <a:solidFill>
          <a:schemeClr val="accent5">
            <a:hueOff val="22285"/>
            <a:satOff val="671"/>
            <a:lumOff val="-20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In Person training</a:t>
          </a:r>
        </a:p>
      </dsp:txBody>
      <dsp:txXfrm>
        <a:off x="10694851" y="400289"/>
        <a:ext cx="1148167" cy="770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19/02/2025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19/02/2025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27ECC083-7A85-63D4-4837-29B656FD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>
            <a:extLst>
              <a:ext uri="{FF2B5EF4-FFF2-40B4-BE49-F238E27FC236}">
                <a16:creationId xmlns:a16="http://schemas.microsoft.com/office/drawing/2014/main" id="{A83E2977-9D93-B407-02CB-295C630025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015BAE4B-51F6-9C49-1C6B-576E7F4019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29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4C09-06E6-EC4E-BDC8-F8CE7451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75AF4-7C76-F84A-BB03-3750F9EBBB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94146" y="1680651"/>
            <a:ext cx="10491787" cy="4513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81200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3" y="2270490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2" y="1972193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0858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2171125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61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F371C-B563-7143-AB92-E7DA8E41A5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741" y="1298268"/>
            <a:ext cx="11474450" cy="52895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A098D7-84A4-0A45-938C-E934A080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4" y="188144"/>
            <a:ext cx="10515600" cy="9229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108" y="1990017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D0F9BB-C12C-4426-B159-EC91763DB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995" y="151611"/>
            <a:ext cx="2593107" cy="1058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861219D-6C89-3D27-024F-EDD5A3978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88" y="6380252"/>
            <a:ext cx="1313777" cy="38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9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85B7E-0A2F-1D20-26ED-8C7EE34C2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7CFCA-725F-5501-AA95-1825D2A7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332EA-82D0-8311-04B2-27C8C3867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399" y="144038"/>
            <a:ext cx="1157890" cy="111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BBAF1C-5C79-130A-FE55-E3C1AA3A1F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093" y="197931"/>
            <a:ext cx="890433" cy="1004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40C3A0-0FAF-E283-B337-63E5D69B6F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16" y="6267689"/>
            <a:ext cx="2138913" cy="4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0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2621" y="5349548"/>
            <a:ext cx="1495758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EB186-FC1E-FD41-9F03-746BAD5E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13D5D-E2C9-0947-BFB4-71009212A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37239"/>
            <a:ext cx="11179175" cy="4630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19/02/2025</a:t>
            </a:fld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52F5E-FD45-470E-B8DB-F815A18E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CC964-472B-4E69-9963-FA695FEEA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0B157-FE5F-4E8D-9BF3-9A7C2BFD4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75D1-5967-45A4-8DC0-63B883294E7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95A75-B0CF-4E47-A838-423570A8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8EA6-A812-416F-BC77-6D59B8E47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370C-2332-43EE-B8CF-9E8860BD5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DD5931-16A2-F049-BD43-6DDE04A2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123ED-E9D3-D74E-98EF-B067CB9D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28" y="14507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C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 userDrawn="1"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 userDrawn="1"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 userDrawn="1"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5224F-0AA0-4C49-8F64-DD3B5D18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-73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AEA1C-9B6B-A84D-9758-4CC2AFAEE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037" y="1748344"/>
            <a:ext cx="10515600" cy="4042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dirty="0"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 dirty="0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dirty="0"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694" r:id="rId3"/>
    <p:sldLayoutId id="214748371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ttps://www.meted.ucar.edu/education_training/lessons/831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tsunami/tsunami_dss/index.ht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6449" y="5139809"/>
            <a:ext cx="80623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REPORT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TOWS Joint TT TWO - TT DMP, 20 Feb 2025, Paris, France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Kong, ITIC Director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2B111-BCAA-E545-A17F-8587485A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149" y="5021129"/>
            <a:ext cx="1269243" cy="1288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4B72B9-DB9F-D84C-8F49-C333A6E78A67}"/>
              </a:ext>
            </a:extLst>
          </p:cNvPr>
          <p:cNvSpPr/>
          <p:nvPr/>
        </p:nvSpPr>
        <p:spPr>
          <a:xfrm>
            <a:off x="6459834" y="1941651"/>
            <a:ext cx="549427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PTWS-N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TWC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MT"/>
              </a:rPr>
              <a:t>C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ompetency Framework -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M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inimum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L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evels for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O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perations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S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taff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effectLst/>
              <a:latin typeface="ArialM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ArialMT"/>
              </a:rPr>
              <a:t>2024-26 ITIC Training Pilot</a:t>
            </a:r>
            <a:endParaRPr lang="en-US" sz="3200" b="1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5F1-FA75-EC03-36C4-C9216BC5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Training Programme - OTGA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F65942-8B61-4F61-3618-EEC5114A4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4560"/>
              </p:ext>
            </p:extLst>
          </p:nvPr>
        </p:nvGraphicFramePr>
        <p:xfrm>
          <a:off x="159915" y="1034859"/>
          <a:ext cx="11874321" cy="157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B70AC3-0E67-6D50-B0FD-663EE4D27077}"/>
              </a:ext>
            </a:extLst>
          </p:cNvPr>
          <p:cNvSpPr txBox="1"/>
          <p:nvPr/>
        </p:nvSpPr>
        <p:spPr>
          <a:xfrm>
            <a:off x="141668" y="2458837"/>
            <a:ext cx="1369454" cy="99309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Tsunami Awareness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Tsunami Ready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4C39F-0C4E-2929-FCC6-DE614B79B9EF}"/>
              </a:ext>
            </a:extLst>
          </p:cNvPr>
          <p:cNvSpPr txBox="1"/>
          <p:nvPr/>
        </p:nvSpPr>
        <p:spPr>
          <a:xfrm>
            <a:off x="1901776" y="2453331"/>
            <a:ext cx="1472485" cy="336297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Tsunami science knowledge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Earthquake science 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Source material: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BOM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COMET module to be updated and modified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PTWC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39AC0-501E-605D-A19A-153D60E32121}"/>
              </a:ext>
            </a:extLst>
          </p:cNvPr>
          <p:cNvSpPr txBox="1"/>
          <p:nvPr/>
        </p:nvSpPr>
        <p:spPr>
          <a:xfrm>
            <a:off x="3614667" y="2453331"/>
            <a:ext cx="1598059" cy="357841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Understand and use TSP messages and products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Perform NTWC core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Source material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SOP PPTs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IOC M&amp;Gs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PTWC products training videos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SOP Exercise Documents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TEMPP training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2FB65-FA4F-EA71-886D-34145F168DEE}"/>
              </a:ext>
            </a:extLst>
          </p:cNvPr>
          <p:cNvSpPr txBox="1"/>
          <p:nvPr/>
        </p:nvSpPr>
        <p:spPr>
          <a:xfrm>
            <a:off x="5372634" y="2468885"/>
            <a:ext cx="1146219" cy="1854865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CISN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Tidetool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IOC SLMF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Websites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TTT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TsuCAT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70377-92CF-8A9E-40F8-5A7C0E2E00D3}"/>
              </a:ext>
            </a:extLst>
          </p:cNvPr>
          <p:cNvSpPr txBox="1"/>
          <p:nvPr/>
        </p:nvSpPr>
        <p:spPr>
          <a:xfrm>
            <a:off x="6979274" y="2468885"/>
            <a:ext cx="1472485" cy="293208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Putting core operational knowledge into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Source material: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COMET Module on NTWC Operations to be developed</a:t>
            </a:r>
          </a:p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0029F-C3D8-84CF-5EFC-66D1AED94C2B}"/>
              </a:ext>
            </a:extLst>
          </p:cNvPr>
          <p:cNvSpPr txBox="1"/>
          <p:nvPr/>
        </p:nvSpPr>
        <p:spPr>
          <a:xfrm>
            <a:off x="8912181" y="2468885"/>
            <a:ext cx="1463898" cy="271663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Using TWC material from SOP training courses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Focus on use of PTWC (TSP) products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Design and conduct exercises</a:t>
            </a:r>
          </a:p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EBB8A-800D-C725-DAE0-D82B3F519E4D}"/>
              </a:ext>
            </a:extLst>
          </p:cNvPr>
          <p:cNvSpPr txBox="1"/>
          <p:nvPr/>
        </p:nvSpPr>
        <p:spPr>
          <a:xfrm>
            <a:off x="10663706" y="2468885"/>
            <a:ext cx="1463897" cy="357841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Cohort of 4-6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Must have completed all pre-requisite courses and hybrid training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Lectures and hands-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onTWC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operations practicums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Observing PTWC duty staff activities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Simulated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Event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93278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D457-3206-8F28-46FC-ED247F6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" y="73311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Progress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4D5D-FB8A-9F31-99B5-315C16223C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72195"/>
            <a:ext cx="11179175" cy="541249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600" b="1" dirty="0"/>
              <a:t>OTGA platform – project team lead</a:t>
            </a:r>
            <a:endParaRPr lang="en-US" sz="2600" dirty="0"/>
          </a:p>
          <a:p>
            <a:pPr lvl="1"/>
            <a:r>
              <a:rPr lang="en-US" sz="2200" dirty="0"/>
              <a:t>Core science competencies training material available from BOM, GA, COMET and OTGA Tsunami Awareness course – Review completed and gaps identified</a:t>
            </a:r>
          </a:p>
          <a:p>
            <a:pPr lvl="1"/>
            <a:r>
              <a:rPr lang="en-US" sz="2200" dirty="0"/>
              <a:t>New module:  Basic Tsunami Science knowledge - Development ongoing </a:t>
            </a:r>
          </a:p>
          <a:p>
            <a:pPr lvl="1"/>
            <a:r>
              <a:rPr lang="en-US" sz="2200" dirty="0"/>
              <a:t>New module:  Basic Earthquake Source knowledge - Draft completed</a:t>
            </a:r>
          </a:p>
          <a:p>
            <a:r>
              <a:rPr lang="en-US" sz="2600" b="1" dirty="0"/>
              <a:t>COMET platform – project team working with COMET team</a:t>
            </a:r>
          </a:p>
          <a:p>
            <a:pPr lvl="1"/>
            <a:r>
              <a:rPr lang="en-US" sz="2200" dirty="0"/>
              <a:t>Existing module update, COMET:  “Tsunamis” - include events since 2017 and ensure materials applicable for US domestic and international - Work ongoing, complete Q2 2025.</a:t>
            </a:r>
          </a:p>
          <a:p>
            <a:pPr lvl="1"/>
            <a:r>
              <a:rPr lang="en-US" sz="2200" dirty="0"/>
              <a:t>New module, COMET:  NTWC Decision-making:  “Communicating Threats and Impacts during Tsunami Events” – based around COMET’s existing US NTWC, but focus on PTWC Products, with NWPTAC where appropriate (SW Pacific scenario)</a:t>
            </a:r>
          </a:p>
          <a:p>
            <a:pPr lvl="1"/>
            <a:r>
              <a:rPr lang="en-US" sz="2200" dirty="0"/>
              <a:t>Due to US govt / USAID situation, active work paused by most of project team – future not known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4095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2CA4-F5B1-2043-10AC-557D0A62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1" y="175183"/>
            <a:ext cx="10515600" cy="1005281"/>
          </a:xfrm>
        </p:spPr>
        <p:txBody>
          <a:bodyPr>
            <a:normAutofit fontScale="90000"/>
          </a:bodyPr>
          <a:lstStyle/>
          <a:p>
            <a:r>
              <a:rPr lang="en-US" dirty="0"/>
              <a:t>OTGA Core Tsunami Science Competencies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06E2A-1F01-7AAD-4CC7-25CD5A15C5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1" y="1322000"/>
            <a:ext cx="6138278" cy="51854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Based on BOM training course supplemented by material from GA, OTGA Tsunami Awareness, COMET and other sources as needed.</a:t>
            </a:r>
          </a:p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Focus on job requirements of TWC staff,      </a:t>
            </a:r>
            <a:r>
              <a:rPr lang="en-US" sz="2200" dirty="0" err="1"/>
              <a:t>i.e</a:t>
            </a:r>
            <a:r>
              <a:rPr lang="en-US" sz="2200" dirty="0"/>
              <a:t>, on science needed to support   operational decision-making.</a:t>
            </a:r>
          </a:p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BOM course is general entry-level covering tsunami science for duty forecasters at the Bureau National Operations Centre (BNOC). It is focused on the Australian AOR</a:t>
            </a:r>
          </a:p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BOM course covers:</a:t>
            </a:r>
          </a:p>
          <a:p>
            <a:pPr marL="755650" lvl="1" indent="-423863">
              <a:spcBef>
                <a:spcPts val="384"/>
              </a:spcBef>
            </a:pPr>
            <a:r>
              <a:rPr lang="en-US" sz="2200" dirty="0"/>
              <a:t>Generation – 4 lessons</a:t>
            </a:r>
          </a:p>
          <a:p>
            <a:pPr marL="755650" lvl="1" indent="-423863">
              <a:spcBef>
                <a:spcPts val="384"/>
              </a:spcBef>
            </a:pPr>
            <a:r>
              <a:rPr lang="en-US" sz="2200" dirty="0"/>
              <a:t>Propagation – 6 lessons</a:t>
            </a:r>
          </a:p>
          <a:p>
            <a:pPr marL="755650" lvl="1" indent="-423863">
              <a:spcBef>
                <a:spcPts val="384"/>
              </a:spcBef>
            </a:pPr>
            <a:r>
              <a:rPr lang="en-US" sz="2200" dirty="0"/>
              <a:t>Impact – 4 lessons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3BAC1-9177-2CF7-F02E-C902DBF2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069" y="1594776"/>
            <a:ext cx="6138278" cy="31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32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610E-E841-8E79-3860-15A13D56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12" y="89210"/>
            <a:ext cx="10515600" cy="1005281"/>
          </a:xfrm>
        </p:spPr>
        <p:txBody>
          <a:bodyPr>
            <a:normAutofit fontScale="90000"/>
          </a:bodyPr>
          <a:lstStyle/>
          <a:p>
            <a:r>
              <a:rPr lang="en-US" dirty="0"/>
              <a:t>OTGA Core Earthquake Science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8ABA-F638-E2E7-1DFB-F0D97FD3C9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8948" y="1382192"/>
            <a:ext cx="5972445" cy="5263935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Draft completed December 2024</a:t>
            </a:r>
          </a:p>
          <a:p>
            <a:pPr>
              <a:lnSpc>
                <a:spcPct val="115000"/>
              </a:lnSpc>
            </a:pPr>
            <a:r>
              <a:rPr lang="en-US" sz="3100" dirty="0"/>
              <a:t>Material gathered from COMET, BOM, GA,                                                                               USGS, IRIS, and OTGA training modules</a:t>
            </a:r>
          </a:p>
          <a:p>
            <a:r>
              <a:rPr lang="en-US" dirty="0"/>
              <a:t>Covers:</a:t>
            </a:r>
          </a:p>
          <a:p>
            <a:pPr lvl="1"/>
            <a:r>
              <a:rPr lang="en-US" dirty="0"/>
              <a:t>Plate tectonics</a:t>
            </a:r>
          </a:p>
          <a:p>
            <a:pPr lvl="1"/>
            <a:r>
              <a:rPr lang="en-US" dirty="0"/>
              <a:t>Fault types</a:t>
            </a:r>
          </a:p>
          <a:p>
            <a:pPr lvl="1"/>
            <a:r>
              <a:rPr lang="en-US" dirty="0"/>
              <a:t>EQ parameters</a:t>
            </a:r>
          </a:p>
          <a:p>
            <a:pPr lvl="1"/>
            <a:r>
              <a:rPr lang="en-US" dirty="0"/>
              <a:t>EQ magnitude types</a:t>
            </a:r>
          </a:p>
          <a:p>
            <a:pPr lvl="1"/>
            <a:r>
              <a:rPr lang="en-US" dirty="0"/>
              <a:t>EQ intensity</a:t>
            </a:r>
          </a:p>
          <a:p>
            <a:pPr lvl="1"/>
            <a:r>
              <a:rPr lang="en-US" dirty="0"/>
              <a:t>Beachball diagrams</a:t>
            </a:r>
          </a:p>
          <a:p>
            <a:pPr lvl="1"/>
            <a:r>
              <a:rPr lang="en-US" dirty="0"/>
              <a:t>Tsunamigenic EQs</a:t>
            </a:r>
          </a:p>
          <a:p>
            <a:r>
              <a:rPr lang="en-US" dirty="0"/>
              <a:t>Currently available in MS Word format</a:t>
            </a:r>
          </a:p>
          <a:p>
            <a:pPr>
              <a:lnSpc>
                <a:spcPct val="115000"/>
              </a:lnSpc>
            </a:pPr>
            <a:r>
              <a:rPr lang="en-US" sz="3100" dirty="0"/>
              <a:t>Requires editing and review and conversion          to HTML5 format, possibly as PPTs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CC1A5E7A-2B7D-6E7B-348A-2DB2B0E010F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616733" y="1777022"/>
            <a:ext cx="5005878" cy="2855012"/>
          </a:xfrm>
          <a:prstGeom prst="rect">
            <a:avLst/>
          </a:prstGeom>
          <a:ln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7A16D-3C82-2505-2427-A4E1E3789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37515" r="17887" b="35119"/>
          <a:stretch/>
        </p:blipFill>
        <p:spPr>
          <a:xfrm>
            <a:off x="6987412" y="4268467"/>
            <a:ext cx="4264519" cy="23776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05724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17B7-15D4-21C7-86F7-9F78B199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19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COMET “Tsunamis”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93DFD-8C2F-2A3A-5F13-2128782C6A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243" y="1360328"/>
            <a:ext cx="7919691" cy="4872832"/>
          </a:xfrm>
        </p:spPr>
        <p:txBody>
          <a:bodyPr>
            <a:normAutofit/>
          </a:bodyPr>
          <a:lstStyle/>
          <a:p>
            <a:pPr marL="407988" indent="-407988">
              <a:buFont typeface="Wingdings" pitchFamily="2" charset="2"/>
              <a:buChar char="Ø"/>
            </a:pPr>
            <a:r>
              <a:rPr lang="en-US" sz="2400" dirty="0"/>
              <a:t>6 Modules: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Introduction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Generation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Initiation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Propagation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Inundation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Long-term effects</a:t>
            </a:r>
          </a:p>
          <a:p>
            <a:pPr marL="407988" indent="-407988">
              <a:buFont typeface="Wingdings" pitchFamily="2" charset="2"/>
              <a:buChar char="Ø"/>
            </a:pPr>
            <a:r>
              <a:rPr lang="en-US" sz="2400" dirty="0"/>
              <a:t>Last updated December 2017</a:t>
            </a:r>
          </a:p>
          <a:p>
            <a:pPr marL="407988" indent="-407988">
              <a:buFont typeface="Wingdings" pitchFamily="2" charset="2"/>
              <a:buChar char="Ø"/>
            </a:pPr>
            <a:r>
              <a:rPr lang="en-US" sz="2400" dirty="0"/>
              <a:t>Very good overview of tsunami science                         but requires general update and inclusion of events such as </a:t>
            </a:r>
            <a:r>
              <a:rPr lang="en-US" sz="2400" dirty="0" err="1"/>
              <a:t>Palu</a:t>
            </a:r>
            <a:r>
              <a:rPr lang="en-US" sz="2400" dirty="0"/>
              <a:t> 2018 tsunami and </a:t>
            </a:r>
            <a:r>
              <a:rPr lang="en-US" sz="2400" dirty="0" err="1"/>
              <a:t>Hunga</a:t>
            </a:r>
            <a:r>
              <a:rPr lang="en-US" sz="2400" dirty="0"/>
              <a:t> Tonga 2022 eruption and tsunami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AD39B-0B53-CA72-0B09-992740325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785" y="1134779"/>
            <a:ext cx="3192681" cy="3091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5237A-732F-8E3C-5DE7-CB5E4CB48DAD}"/>
              </a:ext>
            </a:extLst>
          </p:cNvPr>
          <p:cNvSpPr txBox="1"/>
          <p:nvPr/>
        </p:nvSpPr>
        <p:spPr>
          <a:xfrm>
            <a:off x="7002483" y="4336164"/>
            <a:ext cx="518951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err="1">
                <a:hlinkClick r:id="rId3"/>
              </a:rPr>
              <a:t>www.meted.ucar.edu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education_training</a:t>
            </a:r>
            <a:r>
              <a:rPr lang="en-US" sz="1400" dirty="0">
                <a:hlinkClick r:id="rId3"/>
              </a:rPr>
              <a:t>/lessons/831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13362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BED9-A2D5-F3B6-D890-FF69BE81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92653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COMET NTWC Operations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D03E-0665-69CE-5247-A44305D4C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240" y="1337239"/>
            <a:ext cx="11412256" cy="520072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407988" indent="-407988">
              <a:lnSpc>
                <a:spcPct val="100000"/>
              </a:lnSpc>
              <a:spcBef>
                <a:spcPts val="384"/>
              </a:spcBef>
              <a:buFont typeface="Wingdings" pitchFamily="2" charset="2"/>
              <a:buChar char="Ø"/>
            </a:pPr>
            <a:r>
              <a:rPr lang="en-US" sz="2400" dirty="0"/>
              <a:t>Based on module for US TWC:  “Communicating Threats and Impacts                      During Tsunami Events”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TWC product alerts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Local information from WFOs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Tsunami event exercise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Summary of promising practices</a:t>
            </a:r>
          </a:p>
          <a:p>
            <a:pPr marL="407988" indent="-407988">
              <a:lnSpc>
                <a:spcPct val="105000"/>
              </a:lnSpc>
              <a:spcBef>
                <a:spcPts val="1584"/>
              </a:spcBef>
              <a:buFont typeface="Wingdings" pitchFamily="2" charset="2"/>
              <a:buChar char="Ø"/>
            </a:pPr>
            <a:r>
              <a:rPr lang="en-US" sz="2400" dirty="0"/>
              <a:t>Launched in July 2022</a:t>
            </a:r>
          </a:p>
          <a:p>
            <a:pPr marL="407988" indent="-407988">
              <a:lnSpc>
                <a:spcPct val="105000"/>
              </a:lnSpc>
              <a:buFont typeface="Wingdings" pitchFamily="2" charset="2"/>
              <a:buChar char="Ø"/>
            </a:pPr>
            <a:r>
              <a:rPr lang="en-US" sz="2400" dirty="0"/>
              <a:t>Current course is US-centric and requires extensive modification to be suitable            for a IOC Pacific regional / international audience (TSP products) </a:t>
            </a:r>
          </a:p>
          <a:p>
            <a:pPr marL="407988" indent="-407988">
              <a:lnSpc>
                <a:spcPct val="105000"/>
              </a:lnSpc>
              <a:buFont typeface="Wingdings" pitchFamily="2" charset="2"/>
              <a:buChar char="Ø"/>
            </a:pPr>
            <a:r>
              <a:rPr lang="en-US" sz="2400" dirty="0"/>
              <a:t>Will focus on NTWC SOPs using PTWC messages and products (NWPTAC if needed)</a:t>
            </a:r>
          </a:p>
          <a:p>
            <a:pPr marL="407988" indent="-407988">
              <a:lnSpc>
                <a:spcPct val="105000"/>
              </a:lnSpc>
              <a:buFont typeface="Wingdings" pitchFamily="2" charset="2"/>
              <a:buChar char="Ø"/>
            </a:pPr>
            <a:r>
              <a:rPr lang="en-US" sz="2400" dirty="0"/>
              <a:t>Tsunami event exercise interactive and will be modified for role play as local, regional and distant tsunami TWC operational staff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8793C-8380-CBE5-3CD6-5B788D109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680" y="1855321"/>
            <a:ext cx="3755408" cy="2019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E0661-D1F8-249E-74A5-DB5C6FA96F9B}"/>
              </a:ext>
            </a:extLst>
          </p:cNvPr>
          <p:cNvSpPr txBox="1"/>
          <p:nvPr/>
        </p:nvSpPr>
        <p:spPr>
          <a:xfrm>
            <a:off x="7450217" y="4014249"/>
            <a:ext cx="459575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www.meted.ucar.edu</a:t>
            </a:r>
            <a:r>
              <a:rPr lang="en-US" sz="1200" dirty="0">
                <a:hlinkClick r:id="rId3"/>
              </a:rPr>
              <a:t>/tsunami/</a:t>
            </a:r>
            <a:r>
              <a:rPr lang="en-US" sz="1200" dirty="0" err="1">
                <a:hlinkClick r:id="rId3"/>
              </a:rPr>
              <a:t>tsunami_dss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index.htm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30126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5B92-8BF3-BADB-CC83-EF265034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12" y="126126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49A9E-A24A-B79D-CA30-717E8E4642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6412" y="1811856"/>
            <a:ext cx="11179175" cy="4630737"/>
          </a:xfrm>
        </p:spPr>
        <p:txBody>
          <a:bodyPr>
            <a:normAutofit/>
          </a:bodyPr>
          <a:lstStyle/>
          <a:p>
            <a:r>
              <a:rPr lang="en-US" sz="2400" dirty="0"/>
              <a:t>Work on updating COMET “Tsunamis” module continues - aim to complete by early Q2 2025</a:t>
            </a:r>
          </a:p>
          <a:p>
            <a:r>
              <a:rPr lang="en-US" sz="2400" dirty="0"/>
              <a:t>Work on OTGA Core Tsunami Science module ongoing - aim to complete by end of Q2 2025</a:t>
            </a:r>
          </a:p>
          <a:p>
            <a:r>
              <a:rPr lang="en-US" sz="2400" dirty="0"/>
              <a:t>Work on COMET NTWC Operations “Communicating Threats and Impacts during Tsunami Events” module - currently paused.</a:t>
            </a:r>
          </a:p>
          <a:p>
            <a:r>
              <a:rPr lang="en-US" sz="2400" dirty="0"/>
              <a:t>Hybrid and in-person training planned for late 2025 / early 2026 – dates depending on progress on pre-requisite modules.                                                      To be revisited at end of Q2 2025.</a:t>
            </a:r>
          </a:p>
        </p:txBody>
      </p:sp>
    </p:spTree>
    <p:extLst>
      <p:ext uri="{BB962C8B-B14F-4D97-AF65-F5344CB8AC3E}">
        <p14:creationId xmlns:p14="http://schemas.microsoft.com/office/powerpoint/2010/main" val="35958414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A2B111-BCAA-E545-A17F-8587485A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149" y="5021129"/>
            <a:ext cx="1269243" cy="12882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C5D370-DB31-1B3F-A71F-75B96E0445B1}"/>
              </a:ext>
            </a:extLst>
          </p:cNvPr>
          <p:cNvSpPr/>
          <p:nvPr/>
        </p:nvSpPr>
        <p:spPr>
          <a:xfrm>
            <a:off x="6504439" y="1952802"/>
            <a:ext cx="549427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PTWS-N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TWC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MT"/>
              </a:rPr>
              <a:t>C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ompetency Framework -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M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inimum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L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evels for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O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perations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S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taff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effectLst/>
              <a:latin typeface="ArialM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ArialMT"/>
              </a:rPr>
              <a:t>2024-26 ITIC Training Pilot</a:t>
            </a:r>
            <a:endParaRPr lang="en-US" sz="3200" b="1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269DE7-7CF2-26B2-AB6D-9C8826BECC30}"/>
              </a:ext>
            </a:extLst>
          </p:cNvPr>
          <p:cNvSpPr/>
          <p:nvPr/>
        </p:nvSpPr>
        <p:spPr>
          <a:xfrm>
            <a:off x="5703848" y="5386030"/>
            <a:ext cx="5993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Kong, ITIC Director</a:t>
            </a:r>
          </a:p>
        </p:txBody>
      </p:sp>
    </p:spTree>
    <p:extLst>
      <p:ext uri="{BB962C8B-B14F-4D97-AF65-F5344CB8AC3E}">
        <p14:creationId xmlns:p14="http://schemas.microsoft.com/office/powerpoint/2010/main" val="236044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8D21-F8A7-A863-852B-6BCA5CC3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599A2-3D4D-2151-246B-C792721E17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37239"/>
            <a:ext cx="11179175" cy="508731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432FF"/>
                </a:solidFill>
                <a:effectLst/>
                <a:latin typeface="ArialMT"/>
              </a:rPr>
              <a:t>PTWS-XXVII (2017, Tahiti) – Identified need</a:t>
            </a:r>
          </a:p>
          <a:p>
            <a:pPr lvl="1"/>
            <a:r>
              <a:rPr lang="en-US" sz="2000" dirty="0">
                <a:effectLst/>
                <a:latin typeface="ArialMT"/>
              </a:rPr>
              <a:t>WG-SWP-IV (2016, Honiara). </a:t>
            </a:r>
            <a:r>
              <a:rPr lang="en-US" sz="2000" dirty="0">
                <a:latin typeface="ArialMT"/>
              </a:rPr>
              <a:t>Develop</a:t>
            </a:r>
            <a:r>
              <a:rPr lang="en-US" sz="2000" dirty="0">
                <a:effectLst/>
                <a:latin typeface="ArialMT"/>
              </a:rPr>
              <a:t> competency guidelines for tsunami operational personnel </a:t>
            </a:r>
            <a:endParaRPr lang="en-US" sz="2000" dirty="0"/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MT"/>
              </a:rPr>
              <a:t>Tonga - needs assistance to review its national tsunami warning procedures,…                             and establish minimum warning competency levels.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solidFill>
                  <a:srgbClr val="0432FF"/>
                </a:solidFill>
                <a:latin typeface="ArialMT"/>
              </a:rPr>
              <a:t>Est. TT, </a:t>
            </a:r>
            <a:r>
              <a:rPr lang="en-US" sz="2000" b="1" dirty="0">
                <a:solidFill>
                  <a:srgbClr val="0432FF"/>
                </a:solidFill>
                <a:effectLst/>
                <a:latin typeface="ArialMT"/>
              </a:rPr>
              <a:t>PTWS-</a:t>
            </a:r>
            <a:r>
              <a:rPr lang="en-US" sz="2000" b="1" dirty="0">
                <a:solidFill>
                  <a:srgbClr val="0432FF"/>
                </a:solidFill>
                <a:latin typeface="ArialMT"/>
              </a:rPr>
              <a:t>XXVIII (2019).  </a:t>
            </a:r>
            <a:endParaRPr lang="en-US" sz="2000" dirty="0">
              <a:effectLst/>
              <a:latin typeface="ArialMT"/>
            </a:endParaRPr>
          </a:p>
          <a:p>
            <a:pPr lvl="1"/>
            <a:r>
              <a:rPr lang="en-US" sz="2000" dirty="0">
                <a:latin typeface="ArialMT"/>
              </a:rPr>
              <a:t>Build from </a:t>
            </a:r>
            <a:r>
              <a:rPr lang="en-US" sz="2000" dirty="0">
                <a:solidFill>
                  <a:srgbClr val="C00000"/>
                </a:solidFill>
                <a:latin typeface="ArialMT"/>
              </a:rPr>
              <a:t>draft Framework </a:t>
            </a:r>
            <a:r>
              <a:rPr lang="en-US" sz="2000" dirty="0">
                <a:solidFill>
                  <a:schemeClr val="tx1"/>
                </a:solidFill>
                <a:latin typeface="ArialMT"/>
              </a:rPr>
              <a:t>developed</a:t>
            </a:r>
            <a:r>
              <a:rPr lang="en-US" sz="2000" dirty="0">
                <a:solidFill>
                  <a:srgbClr val="C00000"/>
                </a:solidFill>
                <a:latin typeface="ArialMT"/>
              </a:rPr>
              <a:t> </a:t>
            </a:r>
            <a:r>
              <a:rPr lang="en-US" sz="2000" dirty="0">
                <a:latin typeface="ArialMT"/>
              </a:rPr>
              <a:t>by small group after 2018 PTWS WG mtg in Hawaii. 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  <a:latin typeface="ArialMT"/>
              </a:rPr>
              <a:t>CONTENT - c</a:t>
            </a:r>
            <a:r>
              <a:rPr lang="en-US" sz="2000" dirty="0">
                <a:solidFill>
                  <a:srgbClr val="C00000"/>
                </a:solidFill>
                <a:effectLst/>
                <a:latin typeface="ArialMT"/>
              </a:rPr>
              <a:t>ompetency framework proposed is multi-tier system with different levels of knowledge and skills required depending on the roles.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solidFill>
                  <a:srgbClr val="0432FF"/>
                </a:solidFill>
                <a:latin typeface="ArialMT"/>
              </a:rPr>
              <a:t>Cont. TT,  PTWS-XXIX (2021, virtual). </a:t>
            </a:r>
            <a:endParaRPr lang="en-US" sz="2000" dirty="0">
              <a:effectLst/>
              <a:latin typeface="ArialMT"/>
            </a:endParaRPr>
          </a:p>
          <a:p>
            <a:pPr lvl="1"/>
            <a:r>
              <a:rPr lang="en-US" sz="2000" dirty="0">
                <a:latin typeface="ArialMT"/>
              </a:rPr>
              <a:t>Draft PTWS NTWC Minimum Competency Framework shared with Global TOWS WG Inter-ICG TT on Tsunami Watch Operations and Disaster Management and Preparedness (2022, 2023)</a:t>
            </a:r>
          </a:p>
          <a:p>
            <a:pPr marL="420844" indent="-457200">
              <a:buFont typeface="+mj-lt"/>
              <a:buAutoNum type="arabicPeriod" startAt="2"/>
            </a:pPr>
            <a:r>
              <a:rPr lang="en-US" sz="2000" b="1" dirty="0">
                <a:solidFill>
                  <a:srgbClr val="0432FF"/>
                </a:solidFill>
              </a:rPr>
              <a:t>PTWS-XXX (2023) and PTWS-SC (March 2024) – MS approve Framework</a:t>
            </a:r>
          </a:p>
          <a:p>
            <a:pPr marL="575944" marR="0" lvl="1" indent="-254487" algn="l" defTabSz="914367" rtl="0" eaLnBrk="1" fontAlgn="auto" latinLnBrk="0" hangingPunct="1">
              <a:lnSpc>
                <a:spcPct val="90000"/>
              </a:lnSpc>
              <a:spcBef>
                <a:spcPts val="3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C00000"/>
                </a:solidFill>
                <a:ea typeface="Roboto"/>
              </a:rPr>
              <a:t>WG 2 recommended approval</a:t>
            </a:r>
            <a:r>
              <a:rPr lang="en-US" sz="2000" dirty="0">
                <a:ea typeface="Roboto"/>
              </a:rPr>
              <a:t> </a:t>
            </a:r>
            <a:r>
              <a:rPr lang="en-US" sz="2000" dirty="0">
                <a:latin typeface="ArialMT"/>
              </a:rPr>
              <a:t>– ICG/PTWS-XXX Consensus agreement</a:t>
            </a:r>
            <a:endParaRPr lang="en-US" sz="2000" dirty="0">
              <a:ea typeface="Roboto"/>
            </a:endParaRPr>
          </a:p>
          <a:p>
            <a:pPr marL="575944" marR="0" lvl="1" indent="-254487" algn="l" defTabSz="914367" rtl="0" eaLnBrk="1" fontAlgn="auto" latinLnBrk="0" hangingPunct="1">
              <a:lnSpc>
                <a:spcPct val="90000"/>
              </a:lnSpc>
              <a:spcBef>
                <a:spcPts val="3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C00000"/>
                </a:solidFill>
                <a:ea typeface="Roboto"/>
              </a:rPr>
              <a:t>ITIC proposed to develop training and pilot, report back to PTWS-XXXI </a:t>
            </a:r>
            <a:r>
              <a:rPr lang="en-US" sz="2000" dirty="0">
                <a:ea typeface="Roboto"/>
              </a:rPr>
              <a:t>– </a:t>
            </a:r>
            <a:r>
              <a:rPr lang="en-US" sz="2000" dirty="0">
                <a:solidFill>
                  <a:schemeClr val="tx1"/>
                </a:solidFill>
                <a:ea typeface="Roboto"/>
              </a:rPr>
              <a:t>ITIC funded 2024-25</a:t>
            </a:r>
          </a:p>
          <a:p>
            <a:pPr marL="575944" marR="0" lvl="1" indent="-254487" algn="l" defTabSz="914367" rtl="0" eaLnBrk="1" fontAlgn="auto" latinLnBrk="0" hangingPunct="1">
              <a:lnSpc>
                <a:spcPct val="90000"/>
              </a:lnSpc>
              <a:spcBef>
                <a:spcPts val="3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chemeClr val="tx1"/>
                </a:solidFill>
                <a:ea typeface="Roboto"/>
              </a:rPr>
              <a:t>PTWS PICT WG TT on Capacity Development – ITIC to work with and report back to ICG</a:t>
            </a:r>
          </a:p>
        </p:txBody>
      </p:sp>
    </p:spTree>
    <p:extLst>
      <p:ext uri="{BB962C8B-B14F-4D97-AF65-F5344CB8AC3E}">
        <p14:creationId xmlns:p14="http://schemas.microsoft.com/office/powerpoint/2010/main" val="36095375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ED2A9D-BD39-448C-96AA-C9BD27CBC8DC}"/>
              </a:ext>
            </a:extLst>
          </p:cNvPr>
          <p:cNvSpPr txBox="1">
            <a:spLocks/>
          </p:cNvSpPr>
          <p:nvPr/>
        </p:nvSpPr>
        <p:spPr>
          <a:xfrm>
            <a:off x="410738" y="266431"/>
            <a:ext cx="10762784" cy="10052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en Sans"/>
              </a:defRPr>
            </a:lvl1pPr>
            <a:lvl2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3600" kern="0" dirty="0"/>
              <a:t>NTWC Minimum Competencies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3196A-538D-2519-48B5-9F13239F66DB}"/>
              </a:ext>
            </a:extLst>
          </p:cNvPr>
          <p:cNvSpPr txBox="1"/>
          <p:nvPr/>
        </p:nvSpPr>
        <p:spPr>
          <a:xfrm>
            <a:off x="421540" y="1400697"/>
            <a:ext cx="6430536" cy="49859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Minimum Competency Level for National Tsunami Warning Centre (NTWC) Operations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PTWS-XXX (2023) – Approved</a:t>
            </a:r>
          </a:p>
          <a:p>
            <a:pPr lvl="1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Report of the PTWS WG-2 TT to ICG PTWS-XXX.  Agenda Item 4.3 (2023)</a:t>
            </a:r>
          </a:p>
          <a:p>
            <a:pPr lvl="1"/>
            <a:r>
              <a:rPr lang="en-US" sz="2000" dirty="0">
                <a:latin typeface="ArialMT"/>
              </a:rPr>
              <a:t>Built from draft</a:t>
            </a:r>
            <a:r>
              <a:rPr lang="en-US" sz="2000" dirty="0">
                <a:solidFill>
                  <a:srgbClr val="C00000"/>
                </a:solidFill>
                <a:latin typeface="ArialMT"/>
              </a:rPr>
              <a:t> </a:t>
            </a:r>
            <a:r>
              <a:rPr lang="en-US" sz="2000" dirty="0">
                <a:latin typeface="ArialMT"/>
              </a:rPr>
              <a:t>by small group after 2018 PTWS WG mtg in Hawaii. </a:t>
            </a:r>
          </a:p>
          <a:p>
            <a:pPr lvl="1"/>
            <a:r>
              <a:rPr lang="en-US" sz="2000" i="1" dirty="0">
                <a:solidFill>
                  <a:srgbClr val="C00000"/>
                </a:solidFill>
                <a:latin typeface="ArialMT"/>
              </a:rPr>
              <a:t>Content - c</a:t>
            </a:r>
            <a:r>
              <a:rPr lang="en-US" sz="2000" i="1" dirty="0">
                <a:solidFill>
                  <a:srgbClr val="C00000"/>
                </a:solidFill>
                <a:effectLst/>
                <a:latin typeface="ArialMT"/>
              </a:rPr>
              <a:t>ompetency framework is multi-tier system with different levels of knowledge and skills required depending on roles. 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PTWS-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XXVIII (2019) – Established PICT TT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PTWS-XXVII (2017) – PICT Identified need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5A56F-D9C7-E07B-9AD3-D7CC5BEF78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176" y="1762492"/>
            <a:ext cx="3503162" cy="483962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979772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5A2825-B991-2476-0B94-1D0885F840EE}"/>
              </a:ext>
            </a:extLst>
          </p:cNvPr>
          <p:cNvSpPr/>
          <p:nvPr/>
        </p:nvSpPr>
        <p:spPr>
          <a:xfrm>
            <a:off x="278781" y="5952014"/>
            <a:ext cx="11778038" cy="90598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66BD1-2C6A-EC48-92E8-C44E787B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36" y="53019"/>
            <a:ext cx="11377927" cy="1054442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3200" dirty="0"/>
              <a:t>Minimum Competencies – 2 Tiers </a:t>
            </a:r>
            <a:br>
              <a:rPr lang="en-US" sz="3200" dirty="0"/>
            </a:br>
            <a:r>
              <a:rPr lang="en-NZ" sz="2800" dirty="0">
                <a:solidFill>
                  <a:srgbClr val="0432FF"/>
                </a:solidFill>
              </a:rPr>
              <a:t>CORE (Basic, Min),  </a:t>
            </a:r>
            <a:r>
              <a:rPr lang="en-NZ" sz="2800" dirty="0">
                <a:solidFill>
                  <a:schemeClr val="tx1"/>
                </a:solidFill>
              </a:rPr>
              <a:t>ADVANCED (Comprehensive, Max)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851D3-419F-8341-AFA7-A4031FB6ECAE}"/>
              </a:ext>
            </a:extLst>
          </p:cNvPr>
          <p:cNvSpPr txBox="1">
            <a:spLocks/>
          </p:cNvSpPr>
          <p:nvPr/>
        </p:nvSpPr>
        <p:spPr>
          <a:xfrm>
            <a:off x="174736" y="1243158"/>
            <a:ext cx="11938047" cy="5561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18131" marR="0" indent="-218131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1pPr>
            <a:lvl2pPr marL="575944" marR="0" indent="-254487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2pPr>
            <a:lvl3pPr marL="948298" marR="0" indent="-305384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3pPr>
            <a:lvl4pPr marL="1303688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4pPr>
            <a:lvl5pPr marL="1625145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5pPr>
            <a:lvl6pPr marL="1946603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6pPr>
            <a:lvl7pPr marL="2268060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7pPr>
            <a:lvl8pPr marL="2589517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8pPr>
            <a:lvl9pPr marL="2910975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9pPr>
          </a:lstStyle>
          <a:p>
            <a:pPr>
              <a:spcBef>
                <a:spcPts val="384"/>
              </a:spcBef>
            </a:pPr>
            <a:r>
              <a:rPr lang="en-NZ" sz="2400" b="1" kern="0" dirty="0">
                <a:solidFill>
                  <a:schemeClr val="tx1"/>
                </a:solidFill>
              </a:rPr>
              <a:t>KNOWLEDGE Science</a:t>
            </a:r>
          </a:p>
          <a:p>
            <a:pPr marL="517525" lvl="2" indent="-285750">
              <a:lnSpc>
                <a:spcPct val="80000"/>
              </a:lnSpc>
              <a:spcBef>
                <a:spcPts val="0"/>
              </a:spcBef>
            </a:pPr>
            <a:r>
              <a:rPr lang="en-NZ" sz="2000" kern="0" dirty="0">
                <a:solidFill>
                  <a:srgbClr val="0432FF"/>
                </a:solidFill>
              </a:rPr>
              <a:t>CORE :  Basic tsunami science / earthquake source knowledge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</a:p>
          <a:p>
            <a:pPr marL="517525" lvl="2" indent="-285750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ADVANCED : Adv tsunami science / earthquake source knowledge</a:t>
            </a:r>
            <a:r>
              <a:rPr lang="en-US" sz="2000" kern="0" dirty="0">
                <a:solidFill>
                  <a:schemeClr val="tx1"/>
                </a:solidFill>
              </a:rPr>
              <a:t>, </a:t>
            </a:r>
            <a:r>
              <a:rPr lang="en-NZ" sz="2000" kern="0" dirty="0">
                <a:solidFill>
                  <a:schemeClr val="tx1"/>
                </a:solidFill>
              </a:rPr>
              <a:t>tsunami forecast modelling</a:t>
            </a:r>
          </a:p>
          <a:p>
            <a:pPr>
              <a:spcBef>
                <a:spcPts val="1200"/>
              </a:spcBef>
            </a:pPr>
            <a:r>
              <a:rPr lang="en-NZ" sz="2400" b="1" kern="0" dirty="0">
                <a:solidFill>
                  <a:schemeClr val="tx1"/>
                </a:solidFill>
              </a:rPr>
              <a:t>OPERATIONS competencies</a:t>
            </a:r>
          </a:p>
          <a:p>
            <a:pPr marL="517525" lvl="2" indent="-285750">
              <a:lnSpc>
                <a:spcPct val="80000"/>
              </a:lnSpc>
              <a:spcBef>
                <a:spcPts val="0"/>
              </a:spcBef>
            </a:pPr>
            <a:r>
              <a:rPr lang="en-NZ" sz="2000" kern="0" dirty="0">
                <a:solidFill>
                  <a:srgbClr val="0432FF"/>
                </a:solidFill>
              </a:rPr>
              <a:t>CORE</a:t>
            </a:r>
          </a:p>
          <a:p>
            <a:pPr marL="804863" lvl="2" indent="-287338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rgbClr val="0432FF"/>
                </a:solidFill>
              </a:rPr>
              <a:t>Understand / use TSP text / graphical products</a:t>
            </a:r>
            <a:r>
              <a:rPr lang="en-US" sz="2000" kern="0" dirty="0">
                <a:solidFill>
                  <a:srgbClr val="0432FF"/>
                </a:solidFill>
              </a:rPr>
              <a:t>, </a:t>
            </a:r>
            <a:r>
              <a:rPr lang="en-NZ" sz="2000" kern="0" dirty="0">
                <a:solidFill>
                  <a:srgbClr val="0432FF"/>
                </a:solidFill>
              </a:rPr>
              <a:t>core set of decision support tools.                                          Perform all core NTWC SOPs </a:t>
            </a:r>
          </a:p>
          <a:p>
            <a:pPr marL="804863" lvl="2" indent="-287338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rgbClr val="0432FF"/>
                </a:solidFill>
              </a:rPr>
              <a:t>Identify potential regional, distant, and local source tsunami threats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  <a:endParaRPr lang="en-NZ" sz="2000" kern="0" dirty="0">
              <a:solidFill>
                <a:srgbClr val="0432FF"/>
              </a:solidFill>
            </a:endParaRPr>
          </a:p>
          <a:p>
            <a:pPr marL="517525" lvl="2" indent="-285750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ADVANCED</a:t>
            </a:r>
          </a:p>
          <a:p>
            <a:pPr marL="804863" lvl="2" indent="-287338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Understand and produce tsunami threat maps  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  <a:r>
              <a:rPr lang="en-NZ" sz="2000" kern="0" dirty="0">
                <a:solidFill>
                  <a:schemeClr val="tx1"/>
                </a:solidFill>
              </a:rPr>
              <a:t> </a:t>
            </a:r>
            <a:endParaRPr lang="en-US" sz="2000" kern="0" dirty="0">
              <a:solidFill>
                <a:schemeClr val="tx1"/>
              </a:solidFill>
            </a:endParaRPr>
          </a:p>
          <a:p>
            <a:pPr marL="804863" lvl="2" indent="-287338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Explain relationship of tsunami warning products to evacuation maps and routes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</a:p>
          <a:p>
            <a:pPr marL="804863" lvl="2" indent="-287338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Use a comprehensive set of decision support tools </a:t>
            </a:r>
          </a:p>
          <a:p>
            <a:pPr marL="804863" lvl="2" indent="-287338">
              <a:lnSpc>
                <a:spcPct val="85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Advanced practical seismology (locate / characterise EQs), 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  <a:r>
              <a:rPr lang="en-NZ" sz="2000" kern="0" dirty="0">
                <a:solidFill>
                  <a:schemeClr val="tx1"/>
                </a:solidFill>
              </a:rPr>
              <a:t>sea-level observations:               measure &amp; interpret records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900"/>
              </a:spcBef>
            </a:pPr>
            <a:r>
              <a:rPr lang="en-NZ" sz="2400" b="1" kern="0" dirty="0">
                <a:solidFill>
                  <a:schemeClr val="tx1"/>
                </a:solidFill>
              </a:rPr>
              <a:t>NATIONAL AGENCY competencies </a:t>
            </a:r>
            <a:r>
              <a:rPr lang="en-NZ" sz="2000" b="1" kern="0" dirty="0">
                <a:solidFill>
                  <a:schemeClr val="tx1"/>
                </a:solidFill>
              </a:rPr>
              <a:t>- </a:t>
            </a:r>
            <a:r>
              <a:rPr lang="en-NZ" sz="2000" kern="0" dirty="0">
                <a:solidFill>
                  <a:srgbClr val="0432FF"/>
                </a:solidFill>
              </a:rPr>
              <a:t>CORE</a:t>
            </a:r>
          </a:p>
          <a:p>
            <a:pPr marL="432509" lvl="1" indent="-287338">
              <a:lnSpc>
                <a:spcPct val="85000"/>
              </a:lnSpc>
              <a:spcBef>
                <a:spcPts val="0"/>
              </a:spcBef>
            </a:pPr>
            <a:r>
              <a:rPr lang="en-US" sz="2000" kern="0" dirty="0">
                <a:solidFill>
                  <a:srgbClr val="0432FF"/>
                </a:solidFill>
              </a:rPr>
              <a:t>Provide national threat &amp; impact assessment.  Liaise with NDMO &amp; response agencies.                       </a:t>
            </a:r>
            <a:r>
              <a:rPr lang="en-NZ" sz="2000" kern="0" dirty="0">
                <a:solidFill>
                  <a:srgbClr val="0432FF"/>
                </a:solidFill>
              </a:rPr>
              <a:t>Monitor public enquiries, provide guidance</a:t>
            </a:r>
            <a:r>
              <a:rPr lang="en-US" sz="2000" kern="0" dirty="0">
                <a:solidFill>
                  <a:srgbClr val="0432FF"/>
                </a:solidFill>
              </a:rPr>
              <a:t>. Conduct Post-event activities (e.g., post-tsunami survey) </a:t>
            </a:r>
          </a:p>
          <a:p>
            <a:pPr marL="145171" lvl="1" indent="0">
              <a:lnSpc>
                <a:spcPct val="85000"/>
              </a:lnSpc>
              <a:spcBef>
                <a:spcPts val="600"/>
              </a:spcBef>
              <a:buNone/>
            </a:pPr>
            <a:endParaRPr lang="en-US" sz="2400" kern="0" dirty="0">
              <a:solidFill>
                <a:schemeClr val="tx1"/>
              </a:solidFill>
            </a:endParaRPr>
          </a:p>
          <a:p>
            <a:pPr marL="0" indent="0">
              <a:buFont typeface="Arial"/>
              <a:buNone/>
            </a:pPr>
            <a:endParaRPr lang="en-US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81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E5F2-0A5C-A919-20EA-5B08A345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27" y="133815"/>
            <a:ext cx="11218525" cy="1005281"/>
          </a:xfrm>
        </p:spPr>
        <p:txBody>
          <a:bodyPr>
            <a:normAutofit/>
          </a:bodyPr>
          <a:lstStyle/>
          <a:p>
            <a:r>
              <a:rPr lang="en-US" dirty="0"/>
              <a:t>PTWS-XXX Executive Summary </a:t>
            </a:r>
            <a:r>
              <a:rPr lang="en-US" sz="2400" dirty="0"/>
              <a:t>(IOC, June 2024)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EFCE-CBC3-00F2-901C-9A25CCE1C7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37239"/>
            <a:ext cx="11179175" cy="5075436"/>
          </a:xfrm>
        </p:spPr>
        <p:txBody>
          <a:bodyPr>
            <a:normAutofit/>
          </a:bodyPr>
          <a:lstStyle/>
          <a:p>
            <a:pPr marR="0" lvl="0" algn="just">
              <a:spcBef>
                <a:spcPts val="6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GB" sz="2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ICG noted </a:t>
            </a:r>
            <a:r>
              <a:rPr lang="en-GB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recommendations arising from the TT Minimum Competencies, and noting the submission of a Minimum Competency Framework to the IOC for consideration, and in anticipation that conditions around assessment of efficacy have been met, and </a:t>
            </a:r>
            <a:r>
              <a:rPr lang="en-GB" sz="2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further noted</a:t>
            </a:r>
            <a:r>
              <a:rPr lang="en-GB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instruction of the Working Group on Tsunamis and Other Hazards related to Sea-Level Warning and Mitigation Systems </a:t>
            </a:r>
            <a:r>
              <a:rPr lang="en-GB" sz="2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(TOWS-WG) at its 16</a:t>
            </a:r>
            <a:r>
              <a:rPr lang="en-GB" sz="2200" baseline="300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meeting in 2023 </a:t>
            </a:r>
            <a:r>
              <a:rPr lang="en-GB" sz="22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the regional ICG,</a:t>
            </a:r>
            <a:r>
              <a:rPr lang="en-GB" sz="2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notably the PTWS,</a:t>
            </a: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GB" sz="2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ITIC to pilot</a:t>
            </a:r>
            <a:r>
              <a:rPr lang="en-GB" sz="22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 PTWS National Tsunami Warning Centre (NTWC) Competency Framework </a:t>
            </a:r>
            <a:r>
              <a:rPr lang="en-GB" sz="2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 endorsement by ICG/PTWS with the goal to develop a global framework for all ICGs to use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just">
              <a:spcBef>
                <a:spcPts val="6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GB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ICG approved</a:t>
            </a: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 PTWS National Tsunami Warning Centre competencies framework, and training requirements, and </a:t>
            </a:r>
            <a:r>
              <a:rPr lang="en-GB" sz="2200" b="1" dirty="0">
                <a:solidFill>
                  <a:srgbClr val="000000"/>
                </a:solidFill>
                <a:effectLst/>
                <a:highlight>
                  <a:srgbClr val="D3F5FA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welcomed </a:t>
            </a:r>
            <a:r>
              <a:rPr lang="en-GB" sz="2200" dirty="0">
                <a:solidFill>
                  <a:srgbClr val="000000"/>
                </a:solidFill>
                <a:effectLst/>
                <a:highlight>
                  <a:srgbClr val="D3F5FA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ITIC proposal to pilot the PTWS Minimum NTWC Competency Framework through the development and conduct of a training course </a:t>
            </a: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during the intersessional period, and report back on its outcome to the ICG/PTWS at its 31st session.</a:t>
            </a:r>
            <a:endParaRPr lang="en-US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42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A36-A199-891C-6C4F-8783E48E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839" y="66128"/>
            <a:ext cx="7688062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PTWS NTWC Minimum Staff Competencies Training - Pilot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2997-A445-E7F3-2E0F-273769034599}"/>
              </a:ext>
            </a:extLst>
          </p:cNvPr>
          <p:cNvSpPr txBox="1"/>
          <p:nvPr/>
        </p:nvSpPr>
        <p:spPr>
          <a:xfrm>
            <a:off x="2035657" y="1548966"/>
            <a:ext cx="10055982" cy="4775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688" marR="0" lvl="0" indent="-293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PTWS NTWC Minimum Staff Competencies Training</a:t>
            </a:r>
          </a:p>
          <a:p>
            <a:pPr marL="750888" lvl="1" indent="-293688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Competency Framework approved ICG/PTWS-XXX (2023)</a:t>
            </a:r>
          </a:p>
          <a:p>
            <a:pPr marL="750888" lvl="1" indent="-293688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ITIC create training, with country partners</a:t>
            </a:r>
          </a:p>
          <a:p>
            <a:pPr marL="750888" lvl="1" indent="-293688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Funding:  USAID funding, IOC Ocean Training Interns (Q3 2024)</a:t>
            </a:r>
          </a:p>
          <a:p>
            <a:pPr marL="293688" marR="0" lvl="0" indent="-293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Series of courses - from self-paced to in-person housed under OTGA</a:t>
            </a:r>
          </a:p>
          <a:p>
            <a:pPr marL="750888" lvl="1" indent="-293688">
              <a:lnSpc>
                <a:spcPct val="9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In order to take next Lesson, must pass previous Lesson and Course.                      Start with OTGA UNESCO-IOC Tsunami Awareness and Tsunami Ready</a:t>
            </a:r>
          </a:p>
          <a:p>
            <a:pPr marL="750888" lvl="1" indent="-293688"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Modules (to be individual OTGA, or US COMET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MetEd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courses)</a:t>
            </a:r>
          </a:p>
          <a:p>
            <a:pPr marL="1208088" lvl="3" indent="-293688">
              <a:buSzPct val="80000"/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Core (multiple Lessons)</a:t>
            </a:r>
          </a:p>
          <a:p>
            <a:pPr marL="1208088" lvl="3" indent="-293688">
              <a:buSzPct val="80000"/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Core (multiple Lessons)</a:t>
            </a:r>
          </a:p>
          <a:p>
            <a:pPr marL="1208088" lvl="3" indent="-293688">
              <a:spcAft>
                <a:spcPts val="600"/>
              </a:spcAft>
              <a:buSzPct val="80000"/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Core Agency (multiple Lessons) – National actions</a:t>
            </a:r>
          </a:p>
          <a:p>
            <a:pPr marL="750888" lvl="1" indent="-2936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Final training will be in-person (3-4 weeks at ITIC/PTWC)</a:t>
            </a:r>
          </a:p>
          <a:p>
            <a:pPr marL="293688" indent="-2936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Finish Training and pilot in early 2026 with 1 small cohort (PIC)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BB7B333-C9D4-5B67-8950-25FCBD00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7" y="321754"/>
            <a:ext cx="1628627" cy="8143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973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A36-A199-891C-6C4F-8783E48E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839" y="66128"/>
            <a:ext cx="7688062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PTWS NTWC Minimum Staff Competencies Training – Project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2997-A445-E7F3-2E0F-273769034599}"/>
              </a:ext>
            </a:extLst>
          </p:cNvPr>
          <p:cNvSpPr txBox="1"/>
          <p:nvPr/>
        </p:nvSpPr>
        <p:spPr>
          <a:xfrm>
            <a:off x="708102" y="1526664"/>
            <a:ext cx="11199541" cy="514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Team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 – Laura Kong (ITIC)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Manager – Tony Elliott (IOTWMS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Secr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ret)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Tsunami Warning Centre SME – Ken Gledhill (NZ GNS ret)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 Administration – Marie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Eble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(NOAA PMEL ret)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ITIC Interns (Oct–Dec 2024) – Muhammad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Harvan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(Indonesia),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Taniela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Takeifanga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(Tonga)</a:t>
            </a:r>
          </a:p>
          <a:p>
            <a:pPr lvl="1">
              <a:lnSpc>
                <a:spcPct val="85000"/>
              </a:lnSpc>
            </a:pPr>
            <a:endParaRPr lang="en-US" sz="8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 Countries:  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Australia (BOM, GA), New Zealand (GNS), USA (PMEL, PTWC),        	Others (TBD)</a:t>
            </a:r>
          </a:p>
          <a:p>
            <a:pPr>
              <a:lnSpc>
                <a:spcPct val="85000"/>
              </a:lnSpc>
            </a:pPr>
            <a:endParaRPr lang="en-US" sz="8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 Agency:  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OTGA (IOC), UCAR COMET (USA)</a:t>
            </a:r>
          </a:p>
          <a:p>
            <a:pPr>
              <a:lnSpc>
                <a:spcPct val="85000"/>
              </a:lnSpc>
            </a:pPr>
            <a:endParaRPr lang="en-US" sz="8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Consultation with: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PTWS PICT WG TT Capacity Development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PTWS WG 2 on Warning and Dissemination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TOWS WG TT Tsunami Watch Operations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countries and experts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BB7B333-C9D4-5B67-8950-25FCBD00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7" y="321754"/>
            <a:ext cx="1628627" cy="8143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4578C9-D970-24A6-7EE3-8A953472A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838" y="4381895"/>
            <a:ext cx="3527987" cy="21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F7DA-3424-F2CC-674F-C5319FB0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79" y="118025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Kick-off Meeting, Wellington, New Zealand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27E7-A6A1-29E4-00FD-0915D5D98F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3716" y="1394623"/>
            <a:ext cx="11759094" cy="525001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8000"/>
              </a:lnSpc>
            </a:pPr>
            <a:r>
              <a:rPr lang="en-US" sz="2400" dirty="0"/>
              <a:t>Hosted by NZ National Emergency Management Agency (NEMA), 15-17 July 2024</a:t>
            </a:r>
          </a:p>
          <a:p>
            <a:pPr>
              <a:lnSpc>
                <a:spcPct val="98000"/>
              </a:lnSpc>
            </a:pPr>
            <a:r>
              <a:rPr lang="en-US" sz="2400" dirty="0"/>
              <a:t>Attended by project team / reps from BOM, GA, GNS, NEMA, PTWC, and UNESCO-IOC OTGA and TSR Suva </a:t>
            </a:r>
          </a:p>
          <a:p>
            <a:pPr>
              <a:lnSpc>
                <a:spcPct val="98000"/>
              </a:lnSpc>
            </a:pPr>
            <a:r>
              <a:rPr lang="en-US" sz="2400" dirty="0"/>
              <a:t>Outcomes:</a:t>
            </a:r>
          </a:p>
          <a:p>
            <a:pPr lvl="1">
              <a:lnSpc>
                <a:spcPct val="98000"/>
              </a:lnSpc>
            </a:pPr>
            <a:r>
              <a:rPr lang="en-US" sz="2400" dirty="0"/>
              <a:t>Reviewed existing schema and training                                                             material from Australia, New Zealand, USA</a:t>
            </a:r>
          </a:p>
          <a:p>
            <a:pPr lvl="1">
              <a:lnSpc>
                <a:spcPct val="98000"/>
              </a:lnSpc>
            </a:pPr>
            <a:r>
              <a:rPr lang="en-US" sz="2400" dirty="0"/>
              <a:t>Reviewed NTWC Competency Framework                                                                 and agreed on modules to include</a:t>
            </a:r>
          </a:p>
          <a:p>
            <a:pPr lvl="1">
              <a:lnSpc>
                <a:spcPct val="98000"/>
              </a:lnSpc>
            </a:pPr>
            <a:r>
              <a:rPr lang="en-US" sz="2400" dirty="0"/>
              <a:t>Obtained agreement from agencies to                                                                     include their material (formal approval post-mtg)</a:t>
            </a:r>
          </a:p>
          <a:p>
            <a:pPr lvl="1">
              <a:lnSpc>
                <a:spcPct val="98000"/>
              </a:lnSpc>
            </a:pPr>
            <a:r>
              <a:rPr lang="en-US" sz="2400" dirty="0"/>
              <a:t>Agreed to establish Expert Panel comprising nominated representatives from Australia, New Zealand, USA, plus other experienced TWCs, .</a:t>
            </a:r>
          </a:p>
          <a:p>
            <a:pPr lvl="1">
              <a:lnSpc>
                <a:spcPct val="98000"/>
              </a:lnSpc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E1758-A045-EC81-2902-237D0452C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64" y="2646568"/>
            <a:ext cx="4617720" cy="23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121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36BA9-5076-888B-5B79-BFE2F5262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18" y="1004443"/>
            <a:ext cx="4582978" cy="5407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F527A-653A-F3C1-2D90-06B35D744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00" y="1837096"/>
            <a:ext cx="6588932" cy="468841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F54221-30E6-D106-B5C8-BE40D9869B87}"/>
              </a:ext>
            </a:extLst>
          </p:cNvPr>
          <p:cNvCxnSpPr>
            <a:cxnSpLocks/>
          </p:cNvCxnSpPr>
          <p:nvPr/>
        </p:nvCxnSpPr>
        <p:spPr>
          <a:xfrm>
            <a:off x="5613400" y="1837096"/>
            <a:ext cx="0" cy="187130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5C0C9D6-7F8F-77B0-6726-AAAD94A46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443602"/>
            <a:ext cx="1204705" cy="122413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97CAE-7E71-DD04-3DE0-35053D1E63E8}"/>
              </a:ext>
            </a:extLst>
          </p:cNvPr>
          <p:cNvSpPr txBox="1"/>
          <p:nvPr/>
        </p:nvSpPr>
        <p:spPr>
          <a:xfrm>
            <a:off x="5130800" y="391788"/>
            <a:ext cx="4762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International Tsunami Information Centre (ITIC)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137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B80AAA3F-AFAC-E591-44DF-DA3E1B92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>
            <a:extLst>
              <a:ext uri="{FF2B5EF4-FFF2-40B4-BE49-F238E27FC236}">
                <a16:creationId xmlns:a16="http://schemas.microsoft.com/office/drawing/2014/main" id="{C9B70E7F-57DF-0775-ADCF-962550C52C8D}"/>
              </a:ext>
            </a:extLst>
          </p:cNvPr>
          <p:cNvSpPr txBox="1"/>
          <p:nvPr/>
        </p:nvSpPr>
        <p:spPr>
          <a:xfrm>
            <a:off x="437040" y="312916"/>
            <a:ext cx="10460826" cy="62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>
              <a:buClr>
                <a:srgbClr val="002060"/>
              </a:buClr>
              <a:buSzPts val="2400"/>
            </a:pPr>
            <a:r>
              <a:rPr lang="en-GB" sz="3200" b="1" dirty="0">
                <a:solidFill>
                  <a:srgbClr val="C00000"/>
                </a:solidFill>
              </a:rPr>
              <a:t>OTGA UNESCO-IOC Tsunami Online Courses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B951C-9D60-7212-C7B1-4130F449573C}"/>
              </a:ext>
            </a:extLst>
          </p:cNvPr>
          <p:cNvSpPr txBox="1"/>
          <p:nvPr/>
        </p:nvSpPr>
        <p:spPr>
          <a:xfrm>
            <a:off x="437040" y="5677865"/>
            <a:ext cx="4838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https://</a:t>
            </a:r>
            <a:r>
              <a:rPr lang="en-US" sz="2000" b="1" dirty="0" err="1">
                <a:solidFill>
                  <a:srgbClr val="C00000"/>
                </a:solidFill>
              </a:rPr>
              <a:t>classroom.oceanteacher.org</a:t>
            </a:r>
            <a:r>
              <a:rPr lang="en-US" sz="2000" b="1" dirty="0">
                <a:solidFill>
                  <a:srgbClr val="C00000"/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9E552-8CC6-959E-BD15-720BBB595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5" y="1646641"/>
            <a:ext cx="4673532" cy="1548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EFF0E-7524-A616-2422-D6514251A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5" y="3336409"/>
            <a:ext cx="4673532" cy="217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6790C-5C7A-3B3E-FD4B-0D07E48AD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03" y="1646641"/>
            <a:ext cx="5044833" cy="4469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C0D03-59D7-CA29-0A63-B73CE1B5C881}"/>
              </a:ext>
            </a:extLst>
          </p:cNvPr>
          <p:cNvSpPr/>
          <p:nvPr/>
        </p:nvSpPr>
        <p:spPr>
          <a:xfrm>
            <a:off x="496985" y="3690379"/>
            <a:ext cx="6173638" cy="1979870"/>
          </a:xfrm>
          <a:prstGeom prst="rect">
            <a:avLst/>
          </a:prstGeom>
          <a:solidFill>
            <a:srgbClr val="F7F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7E14A-D42F-DA46-8CCC-CC7C6BE1C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961" y="3818889"/>
            <a:ext cx="1292459" cy="1714588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D009C-D43B-690D-93D8-325F1F196B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465" y="3818889"/>
            <a:ext cx="1185552" cy="1692449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D51C88-0040-0A98-11F1-701919D65B1A}"/>
              </a:ext>
            </a:extLst>
          </p:cNvPr>
          <p:cNvSpPr/>
          <p:nvPr/>
        </p:nvSpPr>
        <p:spPr>
          <a:xfrm>
            <a:off x="5170517" y="4026560"/>
            <a:ext cx="1500105" cy="1979870"/>
          </a:xfrm>
          <a:prstGeom prst="rect">
            <a:avLst/>
          </a:prstGeom>
          <a:solidFill>
            <a:srgbClr val="F7F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5A44A8-CA49-1A90-0EF9-71844B1FBB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9404" y="3818889"/>
            <a:ext cx="1224910" cy="2033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7EF915-FF9F-F7A8-23F5-03149D3B7D6B}"/>
              </a:ext>
            </a:extLst>
          </p:cNvPr>
          <p:cNvSpPr txBox="1"/>
          <p:nvPr/>
        </p:nvSpPr>
        <p:spPr>
          <a:xfrm>
            <a:off x="2722325" y="5353274"/>
            <a:ext cx="923186" cy="292388"/>
          </a:xfrm>
          <a:prstGeom prst="rect">
            <a:avLst/>
          </a:prstGeom>
          <a:solidFill>
            <a:srgbClr val="FFFCCB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Live 2024</a:t>
            </a:r>
            <a:endParaRPr lang="en-US" sz="13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393F6-6D5B-34E4-3F0A-3107FC8E848B}"/>
              </a:ext>
            </a:extLst>
          </p:cNvPr>
          <p:cNvSpPr txBox="1"/>
          <p:nvPr/>
        </p:nvSpPr>
        <p:spPr>
          <a:xfrm>
            <a:off x="3946750" y="5360072"/>
            <a:ext cx="1175054" cy="292388"/>
          </a:xfrm>
          <a:prstGeom prst="rect">
            <a:avLst/>
          </a:prstGeom>
          <a:solidFill>
            <a:srgbClr val="FFFCCB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Live 2025</a:t>
            </a:r>
            <a:endParaRPr lang="en-US" sz="13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FF5DC-F38E-34B0-0B96-1FF15ECCB7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78" y="3827409"/>
            <a:ext cx="1249990" cy="170606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69E0A-C984-4794-0899-ADF66F3E9D7A}"/>
              </a:ext>
            </a:extLst>
          </p:cNvPr>
          <p:cNvSpPr txBox="1"/>
          <p:nvPr/>
        </p:nvSpPr>
        <p:spPr>
          <a:xfrm>
            <a:off x="1020416" y="5353274"/>
            <a:ext cx="923187" cy="292388"/>
          </a:xfrm>
          <a:prstGeom prst="rect">
            <a:avLst/>
          </a:prstGeom>
          <a:solidFill>
            <a:srgbClr val="FFFCCB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Q1 - 2021</a:t>
            </a:r>
            <a:endParaRPr lang="en-US" sz="1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547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2" ma:contentTypeDescription="Create a new document." ma:contentTypeScope="" ma:versionID="16b783511206b153c03d5fefde4531b3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b267013bc9d140bdaaf8e2e8bc6d8858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6E7957-B5E5-46CF-AD8A-11A4E998B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DD4463-9D06-478E-926D-3B182891514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BB465B-9A16-414B-90F3-46AB976AC4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8980</TotalTime>
  <Words>1774</Words>
  <Application>Microsoft Macintosh PowerPoint</Application>
  <PresentationFormat>Widescreen</PresentationFormat>
  <Paragraphs>203</Paragraphs>
  <Slides>18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Arial</vt:lpstr>
      <vt:lpstr>ArialMT</vt:lpstr>
      <vt:lpstr>Calibri</vt:lpstr>
      <vt:lpstr>Calibri Light</vt:lpstr>
      <vt:lpstr>Open Sans</vt:lpstr>
      <vt:lpstr>Roboto</vt:lpstr>
      <vt:lpstr>Wingdings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2_Office Theme</vt:lpstr>
      <vt:lpstr>PowerPoint Presentation</vt:lpstr>
      <vt:lpstr>PowerPoint Presentation</vt:lpstr>
      <vt:lpstr>Minimum Competencies – 2 Tiers  CORE (Basic, Min),  ADVANCED (Comprehensive, Max)</vt:lpstr>
      <vt:lpstr>PTWS-XXX Executive Summary (IOC, June 2024)</vt:lpstr>
      <vt:lpstr>PTWS NTWC Minimum Staff Competencies Training - Pilot</vt:lpstr>
      <vt:lpstr>PTWS NTWC Minimum Staff Competencies Training – Project Team</vt:lpstr>
      <vt:lpstr>Kick-off Meeting, Wellington, New Zealand</vt:lpstr>
      <vt:lpstr>PowerPoint Presentation</vt:lpstr>
      <vt:lpstr>PowerPoint Presentation</vt:lpstr>
      <vt:lpstr>Overview of Training Programme - OTGA</vt:lpstr>
      <vt:lpstr>Progress to date</vt:lpstr>
      <vt:lpstr>OTGA Core Tsunami Science Competencies </vt:lpstr>
      <vt:lpstr>OTGA Core Earthquake Science Knowledge</vt:lpstr>
      <vt:lpstr>COMET “Tsunamis” course</vt:lpstr>
      <vt:lpstr>COMET NTWC Operations course</vt:lpstr>
      <vt:lpstr>2025</vt:lpstr>
      <vt:lpstr>PowerPoint Presentation</vt:lpstr>
      <vt:lpstr>History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Laura Kong</cp:lastModifiedBy>
  <cp:revision>180</cp:revision>
  <dcterms:created xsi:type="dcterms:W3CDTF">2019-09-03T09:02:06Z</dcterms:created>
  <dcterms:modified xsi:type="dcterms:W3CDTF">2025-02-19T20:48:38Z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