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0" r:id="rId4"/>
    <p:sldId id="257" r:id="rId5"/>
    <p:sldId id="258" r:id="rId6"/>
    <p:sldId id="259" r:id="rId7"/>
    <p:sldId id="260" r:id="rId8"/>
    <p:sldId id="261" r:id="rId9"/>
    <p:sldId id="265" r:id="rId10"/>
    <p:sldId id="266" r:id="rId11"/>
    <p:sldId id="267" r:id="rId12"/>
    <p:sldId id="269"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478"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4FE27D-41BA-4E9F-9382-71C21E868B2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56054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FE27D-41BA-4E9F-9382-71C21E868B2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279209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FE27D-41BA-4E9F-9382-71C21E868B2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18842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FE27D-41BA-4E9F-9382-71C21E868B2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387145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4FE27D-41BA-4E9F-9382-71C21E868B2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43277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4FE27D-41BA-4E9F-9382-71C21E868B28}"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205120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4FE27D-41BA-4E9F-9382-71C21E868B28}"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356005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4FE27D-41BA-4E9F-9382-71C21E868B28}"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403106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FE27D-41BA-4E9F-9382-71C21E868B28}"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236365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4FE27D-41BA-4E9F-9382-71C21E868B28}"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317914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4FE27D-41BA-4E9F-9382-71C21E868B28}"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02A37-4653-401E-B822-9A66D75761AF}" type="slidenum">
              <a:rPr lang="en-US" smtClean="0"/>
              <a:t>‹#›</a:t>
            </a:fld>
            <a:endParaRPr lang="en-US"/>
          </a:p>
        </p:txBody>
      </p:sp>
    </p:spTree>
    <p:extLst>
      <p:ext uri="{BB962C8B-B14F-4D97-AF65-F5344CB8AC3E}">
        <p14:creationId xmlns:p14="http://schemas.microsoft.com/office/powerpoint/2010/main" val="168729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FE27D-41BA-4E9F-9382-71C21E868B28}" type="datetimeFigureOut">
              <a:rPr lang="en-US" smtClean="0"/>
              <a:t>2/20/2025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02A37-4653-401E-B822-9A66D75761AF}" type="slidenum">
              <a:rPr lang="en-US" smtClean="0"/>
              <a:t>‹#›</a:t>
            </a:fld>
            <a:endParaRPr lang="en-US"/>
          </a:p>
        </p:txBody>
      </p:sp>
    </p:spTree>
    <p:extLst>
      <p:ext uri="{BB962C8B-B14F-4D97-AF65-F5344CB8AC3E}">
        <p14:creationId xmlns:p14="http://schemas.microsoft.com/office/powerpoint/2010/main" val="583279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B69AEF-2346-4BA6-8C31-4EB1A0E1ADF0}"/>
              </a:ext>
            </a:extLst>
          </p:cNvPr>
          <p:cNvSpPr txBox="1"/>
          <p:nvPr/>
        </p:nvSpPr>
        <p:spPr>
          <a:xfrm>
            <a:off x="788566" y="758111"/>
            <a:ext cx="7566870" cy="5878532"/>
          </a:xfrm>
          <a:prstGeom prst="rect">
            <a:avLst/>
          </a:prstGeom>
          <a:noFill/>
        </p:spPr>
        <p:txBody>
          <a:bodyPr wrap="square" rtlCol="0">
            <a:spAutoFit/>
          </a:bodyPr>
          <a:lstStyle/>
          <a:p>
            <a:pPr algn="ctr"/>
            <a:r>
              <a:rPr lang="en-US" sz="2400" dirty="0" smtClean="0"/>
              <a:t>TOWS-WG Task Team on Tsunami Watch Operations Meeting – February 21-22, 2025</a:t>
            </a:r>
          </a:p>
          <a:p>
            <a:pPr algn="ctr"/>
            <a:endParaRPr lang="en-US" sz="4400" dirty="0" smtClean="0"/>
          </a:p>
          <a:p>
            <a:pPr algn="ctr"/>
            <a:r>
              <a:rPr lang="en-US" sz="4400" dirty="0" smtClean="0"/>
              <a:t>Development of </a:t>
            </a:r>
          </a:p>
          <a:p>
            <a:pPr algn="ctr"/>
            <a:r>
              <a:rPr lang="en-US" sz="4400" dirty="0" smtClean="0"/>
              <a:t>PTWC </a:t>
            </a:r>
            <a:r>
              <a:rPr lang="en-US" sz="4400" dirty="0" smtClean="0"/>
              <a:t>Maritime NAVAREA Products</a:t>
            </a:r>
            <a:r>
              <a:rPr lang="en-US" sz="4400" dirty="0" smtClean="0"/>
              <a:t> f</a:t>
            </a:r>
            <a:r>
              <a:rPr lang="en-US" sz="4400" dirty="0" smtClean="0"/>
              <a:t>or the Pacific Region</a:t>
            </a:r>
          </a:p>
          <a:p>
            <a:pPr algn="ctr"/>
            <a:endParaRPr lang="en-US" sz="4400" dirty="0"/>
          </a:p>
          <a:p>
            <a:pPr algn="ctr"/>
            <a:endParaRPr lang="en-US" sz="4400" dirty="0" smtClean="0"/>
          </a:p>
          <a:p>
            <a:pPr algn="r"/>
            <a:r>
              <a:rPr lang="en-US" sz="3200" dirty="0" smtClean="0"/>
              <a:t>Chip </a:t>
            </a:r>
            <a:r>
              <a:rPr lang="en-US" sz="3200" dirty="0" err="1" smtClean="0"/>
              <a:t>McCreery</a:t>
            </a:r>
            <a:endParaRPr lang="en-US" sz="3200" dirty="0" smtClean="0"/>
          </a:p>
          <a:p>
            <a:pPr algn="r"/>
            <a:r>
              <a:rPr lang="en-US" sz="3200" dirty="0" smtClean="0"/>
              <a:t>Director, PTWC </a:t>
            </a:r>
            <a:endParaRPr lang="en-US" sz="3200" dirty="0"/>
          </a:p>
        </p:txBody>
      </p:sp>
    </p:spTree>
    <p:extLst>
      <p:ext uri="{BB962C8B-B14F-4D97-AF65-F5344CB8AC3E}">
        <p14:creationId xmlns:p14="http://schemas.microsoft.com/office/powerpoint/2010/main" val="54311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E40C3-8056-487C-9B66-2DEEAD6A1995}"/>
              </a:ext>
            </a:extLst>
          </p:cNvPr>
          <p:cNvSpPr/>
          <p:nvPr/>
        </p:nvSpPr>
        <p:spPr>
          <a:xfrm>
            <a:off x="527222" y="457128"/>
            <a:ext cx="8089556" cy="6864251"/>
          </a:xfrm>
          <a:prstGeom prst="rect">
            <a:avLst/>
          </a:prstGeom>
        </p:spPr>
        <p:txBody>
          <a:bodyPr wrap="square">
            <a:spAutoFit/>
          </a:bodyPr>
          <a:lstStyle/>
          <a:p>
            <a:pPr marL="457200" marR="0" indent="-457200" algn="ctr">
              <a:lnSpc>
                <a:spcPct val="107000"/>
              </a:lnSpc>
              <a:spcBef>
                <a:spcPts val="0"/>
              </a:spcBef>
              <a:spcAft>
                <a:spcPts val="0"/>
              </a:spcAft>
            </a:pPr>
            <a:r>
              <a:rPr lang="en-US"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Sample Pacific-Wide Tsunami Forecast in a PTWC Threat Message for the PTWS</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TEST... TSUNAMI THREAT FORECAST...UPDATED ...TEST</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MORE THAN 3</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ALONG SOME COASTS</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OF</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EL SALVADOR... GUATEMALA... AND MEXICO.</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1 TO 3 METERS</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ABOVE THE TIDE LEVEL ARE POSSIBLE ALONG SOME COASTS OF</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ANTARCTICA... COSTA RICA... ECUADOR... AND NICARAGUA.</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0.3 TO 1</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FOR SOME COASTS OF</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AMERICAN SAMOA... AUSTRALIA... CHILE... COLOMBIA... COOK</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ISLANDS... FIJI... FRENCH POLYNESIA... HAWAII...</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INDONESIA... JAPAN... KERMADEC ISLANDS... KIRIBATI...</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MARSHALL ISLANDS... NEW CALEDONIA... NEW ZEALAND...</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NIUE... NORTHWESTERN HAWAIIAN ISLANDS... PANAMA... PAPUA</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NEW GUINEA... PERU... PITCAIRN ISLANDS... SAMOA... SOLOMON</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ISLANDS... TOKELAU... TONGA... VANUATU... AND WALLIS AND</a:t>
            </a: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FUTUNA.</a:t>
            </a:r>
          </a:p>
          <a:p>
            <a:pPr marL="457200" marR="0">
              <a:lnSpc>
                <a:spcPct val="107000"/>
              </a:lnSpc>
              <a:spcBef>
                <a:spcPts val="0"/>
              </a:spcBef>
              <a:spcAft>
                <a:spcPts val="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77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E40C3-8056-487C-9B66-2DEEAD6A1995}"/>
              </a:ext>
            </a:extLst>
          </p:cNvPr>
          <p:cNvSpPr/>
          <p:nvPr/>
        </p:nvSpPr>
        <p:spPr>
          <a:xfrm>
            <a:off x="757881" y="457128"/>
            <a:ext cx="7628238" cy="6379310"/>
          </a:xfrm>
          <a:prstGeom prst="rect">
            <a:avLst/>
          </a:prstGeom>
        </p:spPr>
        <p:txBody>
          <a:bodyPr wrap="square">
            <a:spAutoFit/>
          </a:bodyPr>
          <a:lstStyle/>
          <a:p>
            <a:pPr marL="457200" marR="0" indent="-457200" algn="ctr">
              <a:lnSpc>
                <a:spcPct val="107000"/>
              </a:lnSpc>
              <a:spcBef>
                <a:spcPts val="0"/>
              </a:spcBef>
              <a:spcAft>
                <a:spcPts val="0"/>
              </a:spcAft>
            </a:pPr>
            <a:r>
              <a:rPr lang="en-US"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Corresponding PTWC Pacific Maritime Message</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02</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1905 UTC TUE FEB 4 2025</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THIS MESSAGE IS FOR NAVAREA X, NAVAREA XI, NAVAREA XII, NAVAREA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XIV, NAVAREA XV, AND NAVAREA XVI.</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 TSUNAMI THREAT IS OCCURING.</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 TSUNAMI WAS GENERATED BY AN EARTHQUAKE WITH A PRELIMINARY</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MAGNITUDE OF 8.6 THAT OCCURRED NEAR THE COAST OF GUATEMALA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AT 1844 UTC ON TUESDAY FEBRUARY 4 2025.</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HAZARDOUS TSUNAMI WAVES ARE FORECAST FOR SOME COASTS OF AMERICAN</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SAMOA, ANTARCTICA, AUSTRALIA, CHILE, COLOMBIA, COOK ISLANDS,</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COSTA RICA, ECUADOR, EL SALVADOR, FIJI, FRENCH POLYNESIA,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GUATEMALA, HAWAII, INDONESIA, JAPAN, KERMADEC ISLANDS, KIRIBATI,</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MARSHALL ISLANDS, MEXICO, NEW CALEDONIA, NEW ZEALAND, NICARAGUA,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NIUE, NORTHWESTERN HAWAIIAN ISLANDS, PANAMA, PAPUA NEW GUINEA,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PERU, PITCAIRN ISLANDS, SAMOA, SOLOMON ISLANDS, TOKELAU, TONGA,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VANUATU, AND WALLIS AND FUTUNA.</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TSUNAMI WAVES ARE NOT A HAZARD TO SHIPS IN DEEP WATER BUT CAN</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CAUSE STRONG CURRENTS AND RAPID SEA LEVEL CHANGES IN SHALLOW</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WATER AS WELL AS INUNDATION OF THE COAST.</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SHIPS APPROACHING THE COAST SHOULD CONSULT LOCAL AUTHORITIES</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REGARDING LOCAL CONDITIONS AND ADVICES.</a:t>
            </a: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1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E40C3-8056-487C-9B66-2DEEAD6A1995}"/>
              </a:ext>
            </a:extLst>
          </p:cNvPr>
          <p:cNvSpPr/>
          <p:nvPr/>
        </p:nvSpPr>
        <p:spPr>
          <a:xfrm>
            <a:off x="757881" y="457128"/>
            <a:ext cx="7628238" cy="4007892"/>
          </a:xfrm>
          <a:prstGeom prst="rect">
            <a:avLst/>
          </a:prstGeom>
        </p:spPr>
        <p:txBody>
          <a:bodyPr wrap="square">
            <a:spAutoFit/>
          </a:bodyPr>
          <a:lstStyle/>
          <a:p>
            <a:pPr marL="457200" marR="0" indent="-457200" algn="ctr">
              <a:lnSpc>
                <a:spcPct val="107000"/>
              </a:lnSpc>
              <a:spcBef>
                <a:spcPts val="0"/>
              </a:spcBef>
              <a:spcAft>
                <a:spcPts val="0"/>
              </a:spcAft>
            </a:pPr>
            <a:r>
              <a:rPr lang="en-US"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Final PTWC Pacific Maritime Message</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03</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1525 UTC TUE FEB 5 2025</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THIS MESSAGE IS FOR NAVAREA X, NAVAREA XI, NAVAREA XII, NAVAREA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XIV, NAVAREA XV, AND NAVAREA XVI.</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THE TSUNAMI THREAT HAS NOW LARGELY PASSED.</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THE TSUNAMI THREAT FROM AN EARTHQUAKE WITH A PRELIMINARY</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MAGNITUDE OF 8.6 THAT OCCURRED NEAR THE COAST OF GUATEMALA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AT 1844 UTC ON TUESDAY FEBRUARY 4 2025 HAS NOW LARGELY PASSED.</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HOWEVER, SHIPS APPROACHING THE COAST SHOULD STILL CONSULT LOCAL </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AUTHORITIES REGARDING LOCAL CONDITIONS AND ADVICES.</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46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E40C3-8056-487C-9B66-2DEEAD6A1995}"/>
              </a:ext>
            </a:extLst>
          </p:cNvPr>
          <p:cNvSpPr/>
          <p:nvPr/>
        </p:nvSpPr>
        <p:spPr>
          <a:xfrm>
            <a:off x="390525" y="561903"/>
            <a:ext cx="8362950" cy="5790175"/>
          </a:xfrm>
          <a:prstGeom prst="rect">
            <a:avLst/>
          </a:prstGeom>
        </p:spPr>
        <p:txBody>
          <a:bodyPr wrap="square">
            <a:spAutoFit/>
          </a:bodyPr>
          <a:lstStyle/>
          <a:p>
            <a:pPr marL="457200" marR="0" indent="-457200" algn="ctr">
              <a:lnSpc>
                <a:spcPct val="107000"/>
              </a:lnSpc>
              <a:spcBef>
                <a:spcPts val="0"/>
              </a:spcBef>
              <a:spcAft>
                <a:spcPts val="0"/>
              </a:spcAft>
            </a:pPr>
            <a:r>
              <a:rPr lang="en-US" sz="2400" b="1" u="sng" dirty="0">
                <a:latin typeface="Calibri" panose="020F0502020204030204" pitchFamily="34" charset="0"/>
                <a:ea typeface="Calibri" panose="020F0502020204030204" pitchFamily="34" charset="0"/>
                <a:cs typeface="Calibri" panose="020F0502020204030204" pitchFamily="34" charset="0"/>
              </a:rPr>
              <a:t>Some Key </a:t>
            </a:r>
            <a:r>
              <a:rPr lang="en-US" sz="2400" b="1" u="sng" dirty="0" smtClean="0">
                <a:latin typeface="Calibri" panose="020F0502020204030204" pitchFamily="34" charset="0"/>
                <a:ea typeface="Calibri" panose="020F0502020204030204" pitchFamily="34" charset="0"/>
                <a:cs typeface="Calibri" panose="020F0502020204030204" pitchFamily="34" charset="0"/>
              </a:rPr>
              <a:t>Questions from the 02/06/25 call with WWNWS </a:t>
            </a:r>
            <a:endParaRPr lang="en-US" sz="2400" b="1" u="sng" dirty="0">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Is anything else needed in the message content</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None requested at this time.</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Is one or two messages at the beginning enough for an event that could last more than 24 </a:t>
            </a:r>
            <a:r>
              <a:rPr lang="en-US" sz="2000" dirty="0" smtClean="0">
                <a:latin typeface="Calibri" panose="020F0502020204030204" pitchFamily="34" charset="0"/>
                <a:ea typeface="Calibri" panose="020F0502020204030204" pitchFamily="34" charset="0"/>
                <a:cs typeface="Calibri" panose="020F0502020204030204" pitchFamily="34" charset="0"/>
              </a:rPr>
              <a:t>hours?  </a:t>
            </a:r>
            <a:r>
              <a:rPr lang="en-US" sz="20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Yes, ships entering an affected NAVAREA will receive the message when they enter the affected NAVAREA as long as a final message has not yet been issued.  There is also a 500 km extension around all NAVAREAS for receiving products.</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Should messages be sent directly to the NAVAREA Coordinators or through that country’s National Tsunami Warning Center and Tsunami Warning Focal Point</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Yes, the message can be sent directly to NAVAREA Coordinators as well as to their country </a:t>
            </a:r>
            <a:r>
              <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rPr>
              <a:t>TWFPs and </a:t>
            </a:r>
            <a:r>
              <a:rPr lang="en-US" sz="20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NTWCs.</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Should dissemination be to all seven Pacific NAVAREA Coordinators or just the NAVAREA Coordinators of the affected NAVAREAs</a:t>
            </a:r>
            <a:r>
              <a:rPr lang="en-US" sz="2000" dirty="0" smtClean="0">
                <a:latin typeface="Calibri" panose="020F0502020204030204" pitchFamily="34" charset="0"/>
                <a:ea typeface="Calibri" panose="020F0502020204030204" pitchFamily="34" charset="0"/>
                <a:cs typeface="Calibri" panose="020F0502020204030204" pitchFamily="34" charset="0"/>
              </a:rPr>
              <a:t>? </a:t>
            </a:r>
            <a:r>
              <a:rPr lang="en-US" sz="20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Just to the NAVAREA Coordinators of the affected NAVAREAs.</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712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B69AEF-2346-4BA6-8C31-4EB1A0E1ADF0}"/>
              </a:ext>
            </a:extLst>
          </p:cNvPr>
          <p:cNvSpPr txBox="1"/>
          <p:nvPr/>
        </p:nvSpPr>
        <p:spPr>
          <a:xfrm>
            <a:off x="427841" y="279938"/>
            <a:ext cx="8288320" cy="6047809"/>
          </a:xfrm>
          <a:prstGeom prst="rect">
            <a:avLst/>
          </a:prstGeom>
          <a:noFill/>
        </p:spPr>
        <p:txBody>
          <a:bodyPr wrap="square" rtlCol="0">
            <a:spAutoFit/>
          </a:bodyPr>
          <a:lstStyle/>
          <a:p>
            <a:pPr algn="ctr"/>
            <a:r>
              <a:rPr lang="en-US" sz="2800" dirty="0" smtClean="0"/>
              <a:t>Background</a:t>
            </a:r>
          </a:p>
          <a:p>
            <a:pPr algn="ctr"/>
            <a:endParaRPr lang="en-US" dirty="0"/>
          </a:p>
          <a:p>
            <a:pPr marL="342900" indent="-342900">
              <a:spcBef>
                <a:spcPts val="600"/>
              </a:spcBef>
              <a:buFont typeface="Arial" panose="020B0604020202020204" pitchFamily="34" charset="0"/>
              <a:buChar char="•"/>
            </a:pPr>
            <a:r>
              <a:rPr lang="en-US" dirty="0" smtClean="0"/>
              <a:t>Maritime tsunami products were requested of TSPs in all ocean basins through the TOWS-WG by the IHO’s World-Wide Navigational Warning System (WWNWS) to aid to their NAVAREA Coordinators in advising ships at sea about potential tsunami hazards when ships are approaching ports that may be affected.</a:t>
            </a:r>
          </a:p>
          <a:p>
            <a:pPr marL="342900" indent="-342900">
              <a:spcBef>
                <a:spcPts val="600"/>
              </a:spcBef>
              <a:buFont typeface="Arial" panose="020B0604020202020204" pitchFamily="34" charset="0"/>
              <a:buChar char="•"/>
            </a:pPr>
            <a:r>
              <a:rPr lang="en-US" dirty="0" smtClean="0"/>
              <a:t>Some general guidelines on the content and procedures for TSP implementation were constructed with input from the WWNWS.</a:t>
            </a:r>
          </a:p>
          <a:p>
            <a:pPr marL="342900" indent="-342900">
              <a:spcBef>
                <a:spcPts val="600"/>
              </a:spcBef>
              <a:buFont typeface="Arial" panose="020B0604020202020204" pitchFamily="34" charset="0"/>
              <a:buChar char="•"/>
            </a:pPr>
            <a:r>
              <a:rPr lang="en-US" dirty="0" smtClean="0"/>
              <a:t>Within the PTWS, PTWC agreed to be the only TSP to implement these products since it covers the entire PTWS service area.</a:t>
            </a:r>
          </a:p>
          <a:p>
            <a:pPr marL="342900" indent="-342900">
              <a:spcBef>
                <a:spcPts val="600"/>
              </a:spcBef>
              <a:buFont typeface="Arial" panose="020B0604020202020204" pitchFamily="34" charset="0"/>
              <a:buChar char="•"/>
            </a:pPr>
            <a:r>
              <a:rPr lang="en-US" dirty="0" smtClean="0"/>
              <a:t>A test on the dissemination of these products was conducted during the </a:t>
            </a:r>
            <a:r>
              <a:rPr lang="en-US" dirty="0" err="1" smtClean="0"/>
              <a:t>Pacwave</a:t>
            </a:r>
            <a:r>
              <a:rPr lang="en-US" dirty="0" smtClean="0"/>
              <a:t> 24 exercise (results reported yesterday)</a:t>
            </a:r>
          </a:p>
          <a:p>
            <a:pPr marL="342900" indent="-342900">
              <a:spcBef>
                <a:spcPts val="600"/>
              </a:spcBef>
              <a:buFont typeface="Arial" panose="020B0604020202020204" pitchFamily="34" charset="0"/>
              <a:buChar char="•"/>
            </a:pPr>
            <a:r>
              <a:rPr lang="en-US" dirty="0" smtClean="0"/>
              <a:t>PTWC developed the software and a draft guide on the products to include as an annex to the User’s Guide for PTWC Products for the PTWS</a:t>
            </a:r>
          </a:p>
          <a:p>
            <a:pPr marL="342900" indent="-342900">
              <a:spcBef>
                <a:spcPts val="600"/>
              </a:spcBef>
              <a:buFont typeface="Arial" panose="020B0604020202020204" pitchFamily="34" charset="0"/>
              <a:buChar char="•"/>
            </a:pPr>
            <a:r>
              <a:rPr lang="en-US" dirty="0" smtClean="0"/>
              <a:t>Some final questions regarding the products and their procedures were addressed in a call with representatives of the WWNWS on February 6, 2025</a:t>
            </a:r>
          </a:p>
          <a:p>
            <a:pPr marL="342900" indent="-342900">
              <a:spcBef>
                <a:spcPts val="600"/>
              </a:spcBef>
              <a:buFont typeface="Arial" panose="020B0604020202020204" pitchFamily="34" charset="0"/>
              <a:buChar char="•"/>
            </a:pPr>
            <a:r>
              <a:rPr lang="en-US" dirty="0" smtClean="0"/>
              <a:t>With approval from the TOWS-WG, PTWC will brief the ICG/PTWS on these products in their next meeting in April and decide on a date to implement this service.</a:t>
            </a:r>
            <a:endParaRPr lang="en-US" dirty="0" smtClean="0"/>
          </a:p>
        </p:txBody>
      </p:sp>
    </p:spTree>
    <p:extLst>
      <p:ext uri="{BB962C8B-B14F-4D97-AF65-F5344CB8AC3E}">
        <p14:creationId xmlns:p14="http://schemas.microsoft.com/office/powerpoint/2010/main" val="7392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C9014F-CAA1-4472-A7FA-458EAD895B3B}"/>
              </a:ext>
            </a:extLst>
          </p:cNvPr>
          <p:cNvPicPr/>
          <p:nvPr/>
        </p:nvPicPr>
        <p:blipFill rotWithShape="1">
          <a:blip r:embed="rId2"/>
          <a:srcRect l="9102" t="6590" r="59615" b="50541"/>
          <a:stretch/>
        </p:blipFill>
        <p:spPr bwMode="auto">
          <a:xfrm>
            <a:off x="1103870" y="774357"/>
            <a:ext cx="6936260" cy="530928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xmlns="" id="{05B69AEF-2346-4BA6-8C31-4EB1A0E1ADF0}"/>
              </a:ext>
            </a:extLst>
          </p:cNvPr>
          <p:cNvSpPr txBox="1"/>
          <p:nvPr/>
        </p:nvSpPr>
        <p:spPr>
          <a:xfrm>
            <a:off x="1313936" y="288327"/>
            <a:ext cx="6516129" cy="461665"/>
          </a:xfrm>
          <a:prstGeom prst="rect">
            <a:avLst/>
          </a:prstGeom>
          <a:noFill/>
        </p:spPr>
        <p:txBody>
          <a:bodyPr wrap="square" rtlCol="0">
            <a:spAutoFit/>
          </a:bodyPr>
          <a:lstStyle/>
          <a:p>
            <a:pPr algn="ctr"/>
            <a:r>
              <a:rPr lang="en-US" sz="2400" dirty="0">
                <a:solidFill>
                  <a:schemeClr val="accent2">
                    <a:lumMod val="75000"/>
                  </a:schemeClr>
                </a:solidFill>
              </a:rPr>
              <a:t>Global NAVAREAS (unofficial)</a:t>
            </a:r>
          </a:p>
        </p:txBody>
      </p:sp>
    </p:spTree>
    <p:extLst>
      <p:ext uri="{BB962C8B-B14F-4D97-AF65-F5344CB8AC3E}">
        <p14:creationId xmlns:p14="http://schemas.microsoft.com/office/powerpoint/2010/main" val="153104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552C36BB-773C-47AB-8123-50A9EAAF8D99}"/>
              </a:ext>
            </a:extLst>
          </p:cNvPr>
          <p:cNvGraphicFramePr>
            <a:graphicFrameLocks noGrp="1"/>
          </p:cNvGraphicFramePr>
          <p:nvPr>
            <p:extLst>
              <p:ext uri="{D42A27DB-BD31-4B8C-83A1-F6EECF244321}">
                <p14:modId xmlns:p14="http://schemas.microsoft.com/office/powerpoint/2010/main" val="2308769304"/>
              </p:ext>
            </p:extLst>
          </p:nvPr>
        </p:nvGraphicFramePr>
        <p:xfrm>
          <a:off x="628650" y="1745933"/>
          <a:ext cx="7886700" cy="3522159"/>
        </p:xfrm>
        <a:graphic>
          <a:graphicData uri="http://schemas.openxmlformats.org/drawingml/2006/table">
            <a:tbl>
              <a:tblPr firstRow="1" firstCol="1" bandRow="1">
                <a:tableStyleId>{5C22544A-7EE6-4342-B048-85BDC9FD1C3A}</a:tableStyleId>
              </a:tblPr>
              <a:tblGrid>
                <a:gridCol w="639977">
                  <a:extLst>
                    <a:ext uri="{9D8B030D-6E8A-4147-A177-3AD203B41FA5}">
                      <a16:colId xmlns:a16="http://schemas.microsoft.com/office/drawing/2014/main" xmlns="" val="1941084325"/>
                    </a:ext>
                  </a:extLst>
                </a:gridCol>
                <a:gridCol w="3418702">
                  <a:extLst>
                    <a:ext uri="{9D8B030D-6E8A-4147-A177-3AD203B41FA5}">
                      <a16:colId xmlns:a16="http://schemas.microsoft.com/office/drawing/2014/main" xmlns="" val="1479271953"/>
                    </a:ext>
                  </a:extLst>
                </a:gridCol>
                <a:gridCol w="3828021">
                  <a:extLst>
                    <a:ext uri="{9D8B030D-6E8A-4147-A177-3AD203B41FA5}">
                      <a16:colId xmlns:a16="http://schemas.microsoft.com/office/drawing/2014/main" xmlns="" val="3238021281"/>
                    </a:ext>
                  </a:extLst>
                </a:gridCol>
              </a:tblGrid>
              <a:tr h="0">
                <a:tc>
                  <a:txBody>
                    <a:bodyPr/>
                    <a:lstStyle/>
                    <a:p>
                      <a:pPr marL="0" marR="0" algn="ctr">
                        <a:lnSpc>
                          <a:spcPct val="107000"/>
                        </a:lnSpc>
                        <a:spcBef>
                          <a:spcPts val="0"/>
                        </a:spcBef>
                        <a:spcAft>
                          <a:spcPts val="0"/>
                        </a:spcAft>
                      </a:pPr>
                      <a:r>
                        <a:rPr lang="en-US" sz="2400">
                          <a:effectLst/>
                        </a:rPr>
                        <a:t>ID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Country Responsible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54830276"/>
                  </a:ext>
                </a:extLst>
              </a:tr>
              <a:tr h="0">
                <a:tc>
                  <a:txBody>
                    <a:bodyPr/>
                    <a:lstStyle/>
                    <a:p>
                      <a:pPr marL="0" marR="0" algn="ctr">
                        <a:lnSpc>
                          <a:spcPct val="107000"/>
                        </a:lnSpc>
                        <a:spcBef>
                          <a:spcPts val="0"/>
                        </a:spcBef>
                        <a:spcAft>
                          <a:spcPts val="0"/>
                        </a:spcAft>
                      </a:pPr>
                      <a:r>
                        <a:rPr lang="en-US" sz="2400">
                          <a:effectLst/>
                        </a:rPr>
                        <a:t>VI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Southwest Atlantic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Argentina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29822234"/>
                  </a:ext>
                </a:extLst>
              </a:tr>
              <a:tr h="0">
                <a:tc>
                  <a:txBody>
                    <a:bodyPr/>
                    <a:lstStyle/>
                    <a:p>
                      <a:pPr marL="0" marR="0" algn="ctr">
                        <a:lnSpc>
                          <a:spcPct val="107000"/>
                        </a:lnSpc>
                        <a:spcBef>
                          <a:spcPts val="0"/>
                        </a:spcBef>
                        <a:spcAft>
                          <a:spcPts val="0"/>
                        </a:spcAft>
                      </a:pPr>
                      <a:r>
                        <a:rPr lang="en-US" sz="24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Southwest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Australia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8695576"/>
                  </a:ext>
                </a:extLst>
              </a:tr>
              <a:tr h="0">
                <a:tc>
                  <a:txBody>
                    <a:bodyPr/>
                    <a:lstStyle/>
                    <a:p>
                      <a:pPr marL="0" marR="0" algn="ctr">
                        <a:lnSpc>
                          <a:spcPct val="107000"/>
                        </a:lnSpc>
                        <a:spcBef>
                          <a:spcPts val="0"/>
                        </a:spcBef>
                        <a:spcAft>
                          <a:spcPts val="0"/>
                        </a:spcAft>
                      </a:pPr>
                      <a:r>
                        <a:rPr lang="en-US" sz="2400">
                          <a:effectLst/>
                        </a:rPr>
                        <a:t>XI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Western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Japan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63209548"/>
                  </a:ext>
                </a:extLst>
              </a:tr>
              <a:tr h="0">
                <a:tc>
                  <a:txBody>
                    <a:bodyPr/>
                    <a:lstStyle/>
                    <a:p>
                      <a:pPr marL="0" marR="0" algn="ctr">
                        <a:lnSpc>
                          <a:spcPct val="107000"/>
                        </a:lnSpc>
                        <a:spcBef>
                          <a:spcPts val="0"/>
                        </a:spcBef>
                        <a:spcAft>
                          <a:spcPts val="0"/>
                        </a:spcAft>
                      </a:pPr>
                      <a:r>
                        <a:rPr lang="en-US" sz="2400">
                          <a:effectLst/>
                        </a:rPr>
                        <a:t>XII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Northeast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USA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3132310"/>
                  </a:ext>
                </a:extLst>
              </a:tr>
              <a:tr h="0">
                <a:tc>
                  <a:txBody>
                    <a:bodyPr/>
                    <a:lstStyle/>
                    <a:p>
                      <a:pPr marL="0" marR="0" algn="ctr">
                        <a:lnSpc>
                          <a:spcPct val="107000"/>
                        </a:lnSpc>
                        <a:spcBef>
                          <a:spcPts val="0"/>
                        </a:spcBef>
                        <a:spcAft>
                          <a:spcPts val="0"/>
                        </a:spcAft>
                      </a:pPr>
                      <a:r>
                        <a:rPr lang="en-US" sz="2400">
                          <a:effectLst/>
                        </a:rPr>
                        <a:t>XIII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Western North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Russian Federation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33345009"/>
                  </a:ext>
                </a:extLst>
              </a:tr>
              <a:tr h="0">
                <a:tc>
                  <a:txBody>
                    <a:bodyPr/>
                    <a:lstStyle/>
                    <a:p>
                      <a:pPr marL="0" marR="0" algn="ctr">
                        <a:lnSpc>
                          <a:spcPct val="107000"/>
                        </a:lnSpc>
                        <a:spcBef>
                          <a:spcPts val="0"/>
                        </a:spcBef>
                        <a:spcAft>
                          <a:spcPts val="0"/>
                        </a:spcAft>
                      </a:pPr>
                      <a:r>
                        <a:rPr lang="en-US" sz="2400">
                          <a:effectLst/>
                        </a:rPr>
                        <a:t>XIV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Central South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New Zealand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1864929"/>
                  </a:ext>
                </a:extLst>
              </a:tr>
              <a:tr h="0">
                <a:tc>
                  <a:txBody>
                    <a:bodyPr/>
                    <a:lstStyle/>
                    <a:p>
                      <a:pPr marL="0" marR="0" algn="ctr">
                        <a:lnSpc>
                          <a:spcPct val="107000"/>
                        </a:lnSpc>
                        <a:spcBef>
                          <a:spcPts val="0"/>
                        </a:spcBef>
                        <a:spcAft>
                          <a:spcPts val="0"/>
                        </a:spcAft>
                      </a:pPr>
                      <a:r>
                        <a:rPr lang="en-US" sz="2400">
                          <a:effectLst/>
                        </a:rPr>
                        <a:t>XV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Eastern Central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Chile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473140"/>
                  </a:ext>
                </a:extLst>
              </a:tr>
              <a:tr h="0">
                <a:tc>
                  <a:txBody>
                    <a:bodyPr/>
                    <a:lstStyle/>
                    <a:p>
                      <a:pPr marL="0" marR="0" algn="ctr">
                        <a:lnSpc>
                          <a:spcPct val="107000"/>
                        </a:lnSpc>
                        <a:spcBef>
                          <a:spcPts val="0"/>
                        </a:spcBef>
                        <a:spcAft>
                          <a:spcPts val="0"/>
                        </a:spcAft>
                      </a:pPr>
                      <a:r>
                        <a:rPr lang="en-US" sz="2400" dirty="0">
                          <a:effectLst/>
                        </a:rPr>
                        <a:t>XVI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Southeastern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Peru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8215969"/>
                  </a:ext>
                </a:extLst>
              </a:tr>
            </a:tbl>
          </a:graphicData>
        </a:graphic>
      </p:graphicFrame>
      <p:sp>
        <p:nvSpPr>
          <p:cNvPr id="4" name="TextBox 3">
            <a:extLst>
              <a:ext uri="{FF2B5EF4-FFF2-40B4-BE49-F238E27FC236}">
                <a16:creationId xmlns:a16="http://schemas.microsoft.com/office/drawing/2014/main" xmlns="" id="{5669CB81-8182-4EA4-9E51-CF8F8C0F02D3}"/>
              </a:ext>
            </a:extLst>
          </p:cNvPr>
          <p:cNvSpPr txBox="1"/>
          <p:nvPr/>
        </p:nvSpPr>
        <p:spPr>
          <a:xfrm>
            <a:off x="457202" y="1112115"/>
            <a:ext cx="8229598" cy="523220"/>
          </a:xfrm>
          <a:prstGeom prst="rect">
            <a:avLst/>
          </a:prstGeom>
          <a:noFill/>
        </p:spPr>
        <p:txBody>
          <a:bodyPr wrap="square" rtlCol="0">
            <a:spAutoFit/>
          </a:bodyPr>
          <a:lstStyle/>
          <a:p>
            <a:pPr algn="ctr"/>
            <a:r>
              <a:rPr lang="en-US" sz="2800" dirty="0">
                <a:solidFill>
                  <a:schemeClr val="accent2">
                    <a:lumMod val="75000"/>
                  </a:schemeClr>
                </a:solidFill>
              </a:rPr>
              <a:t>Countries Responsible for the Pacific-Region NAVAREAS</a:t>
            </a:r>
          </a:p>
        </p:txBody>
      </p:sp>
    </p:spTree>
    <p:extLst>
      <p:ext uri="{BB962C8B-B14F-4D97-AF65-F5344CB8AC3E}">
        <p14:creationId xmlns:p14="http://schemas.microsoft.com/office/powerpoint/2010/main" val="361991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5812E13-98DA-4660-BDF7-F14E89670B89}"/>
              </a:ext>
            </a:extLst>
          </p:cNvPr>
          <p:cNvGraphicFramePr>
            <a:graphicFrameLocks noGrp="1"/>
          </p:cNvGraphicFramePr>
          <p:nvPr>
            <p:extLst>
              <p:ext uri="{D42A27DB-BD31-4B8C-83A1-F6EECF244321}">
                <p14:modId xmlns:p14="http://schemas.microsoft.com/office/powerpoint/2010/main" val="1144207100"/>
              </p:ext>
            </p:extLst>
          </p:nvPr>
        </p:nvGraphicFramePr>
        <p:xfrm>
          <a:off x="857356" y="839108"/>
          <a:ext cx="7429288" cy="5272750"/>
        </p:xfrm>
        <a:graphic>
          <a:graphicData uri="http://schemas.openxmlformats.org/drawingml/2006/table">
            <a:tbl>
              <a:tblPr firstRow="1" firstCol="1" bandRow="1">
                <a:tableStyleId>{5C22544A-7EE6-4342-B048-85BDC9FD1C3A}</a:tableStyleId>
              </a:tblPr>
              <a:tblGrid>
                <a:gridCol w="452460">
                  <a:extLst>
                    <a:ext uri="{9D8B030D-6E8A-4147-A177-3AD203B41FA5}">
                      <a16:colId xmlns:a16="http://schemas.microsoft.com/office/drawing/2014/main" xmlns="" val="3710178394"/>
                    </a:ext>
                  </a:extLst>
                </a:gridCol>
                <a:gridCol w="6976828">
                  <a:extLst>
                    <a:ext uri="{9D8B030D-6E8A-4147-A177-3AD203B41FA5}">
                      <a16:colId xmlns:a16="http://schemas.microsoft.com/office/drawing/2014/main" xmlns="" val="909767072"/>
                    </a:ext>
                  </a:extLst>
                </a:gridCol>
              </a:tblGrid>
              <a:tr h="176221">
                <a:tc>
                  <a:txBody>
                    <a:bodyPr/>
                    <a:lstStyle/>
                    <a:p>
                      <a:pPr marL="0" marR="0" algn="ctr">
                        <a:lnSpc>
                          <a:spcPct val="107000"/>
                        </a:lnSpc>
                        <a:spcBef>
                          <a:spcPts val="0"/>
                        </a:spcBef>
                        <a:spcAft>
                          <a:spcPts val="0"/>
                        </a:spcAft>
                      </a:pPr>
                      <a:r>
                        <a:rPr lang="en-US" sz="1600" dirty="0">
                          <a:effectLst/>
                        </a:rPr>
                        <a:t>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dirty="0">
                          <a:effectLst/>
                        </a:rPr>
                        <a:t>Countries or Territories or Places with Adjacent </a:t>
                      </a:r>
                      <a:r>
                        <a:rPr lang="en-US" sz="1600" dirty="0" smtClean="0">
                          <a:effectLst/>
                        </a:rPr>
                        <a:t>NAVAREA Coasts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271141371"/>
                  </a:ext>
                </a:extLst>
              </a:tr>
              <a:tr h="176221">
                <a:tc>
                  <a:txBody>
                    <a:bodyPr/>
                    <a:lstStyle/>
                    <a:p>
                      <a:pPr marL="0" marR="0" algn="ctr">
                        <a:lnSpc>
                          <a:spcPct val="107000"/>
                        </a:lnSpc>
                        <a:spcBef>
                          <a:spcPts val="0"/>
                        </a:spcBef>
                        <a:spcAft>
                          <a:spcPts val="0"/>
                        </a:spcAft>
                      </a:pPr>
                      <a:r>
                        <a:rPr lang="en-US" sz="1600">
                          <a:effectLst/>
                        </a:rPr>
                        <a:t>VI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a:effectLst/>
                        </a:rPr>
                        <a:t>Uruguay, Argentina, Antarctica (68.6°W to 20°W)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3788525405"/>
                  </a:ext>
                </a:extLst>
              </a:tr>
              <a:tr h="360578">
                <a:tc>
                  <a:txBody>
                    <a:bodyPr/>
                    <a:lstStyle/>
                    <a:p>
                      <a:pPr marL="0" marR="0" algn="ctr">
                        <a:lnSpc>
                          <a:spcPct val="107000"/>
                        </a:lnSpc>
                        <a:spcBef>
                          <a:spcPts val="0"/>
                        </a:spcBef>
                        <a:spcAft>
                          <a:spcPts val="0"/>
                        </a:spcAft>
                      </a:pPr>
                      <a:r>
                        <a:rPr lang="en-US" sz="16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a:effectLst/>
                        </a:rPr>
                        <a:t>Australia, Antarctica (80°E to 160°E), Papua New Guinea, Solomon Islands, Vanuatu, New Caledonia, Nauru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3216169466"/>
                  </a:ext>
                </a:extLst>
              </a:tr>
              <a:tr h="913647">
                <a:tc>
                  <a:txBody>
                    <a:bodyPr/>
                    <a:lstStyle/>
                    <a:p>
                      <a:pPr marL="0" marR="0" algn="ctr">
                        <a:lnSpc>
                          <a:spcPct val="107000"/>
                        </a:lnSpc>
                        <a:spcBef>
                          <a:spcPts val="0"/>
                        </a:spcBef>
                        <a:spcAft>
                          <a:spcPts val="0"/>
                        </a:spcAft>
                      </a:pPr>
                      <a:r>
                        <a:rPr lang="en-US" sz="1600">
                          <a:effectLst/>
                        </a:rPr>
                        <a:t>XI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a:effectLst/>
                        </a:rPr>
                        <a:t>Japan, Guam, Northern Marianas, China, Taiwan, Philippines, DPR of Korea, Republic of Korea, Vietnam, Cambodia, Thailand, Malaysia, Singapore, Indonesia, Brunei, Palau, Chuuk, Pohnpei, Marshall Islands, Wake Island, Kiribati (Gilbert Islands with North Latitude), and Kosrae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1973747629"/>
                  </a:ext>
                </a:extLst>
              </a:tr>
              <a:tr h="1098003">
                <a:tc>
                  <a:txBody>
                    <a:bodyPr/>
                    <a:lstStyle/>
                    <a:p>
                      <a:pPr marL="0" marR="0" algn="ctr">
                        <a:lnSpc>
                          <a:spcPct val="107000"/>
                        </a:lnSpc>
                        <a:spcBef>
                          <a:spcPts val="0"/>
                        </a:spcBef>
                        <a:spcAft>
                          <a:spcPts val="0"/>
                        </a:spcAft>
                      </a:pPr>
                      <a:r>
                        <a:rPr lang="en-US" sz="1600">
                          <a:effectLst/>
                        </a:rPr>
                        <a:t>XII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a:effectLst/>
                        </a:rPr>
                        <a:t>Hawaii, Northwestern Hawaiian Islands, Ecuador, Colombia, Panama, Costa Rica, Nicaragua, Honduras, El Salvador, Guatemala, Mexico, US West Coast, Canada (British Columbia), Alaska, Howland and Baker, Johnston Atoll, Palmyra Island, Midway Island, Kiribati (Line Islands with North Latitude), Tuvalu (North Latitude)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815609051"/>
                  </a:ext>
                </a:extLst>
              </a:tr>
              <a:tr h="176221">
                <a:tc>
                  <a:txBody>
                    <a:bodyPr/>
                    <a:lstStyle/>
                    <a:p>
                      <a:pPr marL="0" marR="0" algn="ctr">
                        <a:lnSpc>
                          <a:spcPct val="107000"/>
                        </a:lnSpc>
                        <a:spcBef>
                          <a:spcPts val="0"/>
                        </a:spcBef>
                        <a:spcAft>
                          <a:spcPts val="0"/>
                        </a:spcAft>
                      </a:pPr>
                      <a:r>
                        <a:rPr lang="en-US" sz="1600">
                          <a:effectLst/>
                        </a:rPr>
                        <a:t>XIII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a:effectLst/>
                        </a:rPr>
                        <a:t>Russia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3766536536"/>
                  </a:ext>
                </a:extLst>
              </a:tr>
              <a:tr h="1098003">
                <a:tc>
                  <a:txBody>
                    <a:bodyPr/>
                    <a:lstStyle/>
                    <a:p>
                      <a:pPr marL="0" marR="0" algn="ctr">
                        <a:lnSpc>
                          <a:spcPct val="107000"/>
                        </a:lnSpc>
                        <a:spcBef>
                          <a:spcPts val="0"/>
                        </a:spcBef>
                        <a:spcAft>
                          <a:spcPts val="0"/>
                        </a:spcAft>
                      </a:pPr>
                      <a:r>
                        <a:rPr lang="en-US" sz="1600">
                          <a:effectLst/>
                        </a:rPr>
                        <a:t>XIV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a:effectLst/>
                        </a:rPr>
                        <a:t>New Zealand, Antarctica (160°E to 120°W), Tonga, Fiji, Samoa, American Samoa, Niue, Wallis and Futuna, Cook Islands, French Polynesia, Kermadec Islands, Jarvis Island, Tuvalu (South Latitude), Kiribati (Phoenix Islands), Kiribati (Gilbert Islands – South Latitude), Kiribati (Line Islands – South Latitude), Pitcairn Islands, and Tokelau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1185843601"/>
                  </a:ext>
                </a:extLst>
              </a:tr>
              <a:tr h="176221">
                <a:tc>
                  <a:txBody>
                    <a:bodyPr/>
                    <a:lstStyle/>
                    <a:p>
                      <a:pPr marL="0" marR="0" algn="ctr">
                        <a:lnSpc>
                          <a:spcPct val="107000"/>
                        </a:lnSpc>
                        <a:spcBef>
                          <a:spcPts val="0"/>
                        </a:spcBef>
                        <a:spcAft>
                          <a:spcPts val="0"/>
                        </a:spcAft>
                      </a:pPr>
                      <a:r>
                        <a:rPr lang="en-US" sz="1600">
                          <a:effectLst/>
                        </a:rPr>
                        <a:t>XV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a:effectLst/>
                        </a:rPr>
                        <a:t>Chile, Antarctica (120°W to 68.6°W)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3191028568"/>
                  </a:ext>
                </a:extLst>
              </a:tr>
              <a:tr h="176221">
                <a:tc>
                  <a:txBody>
                    <a:bodyPr/>
                    <a:lstStyle/>
                    <a:p>
                      <a:pPr marL="0" marR="0" algn="ctr">
                        <a:lnSpc>
                          <a:spcPct val="107000"/>
                        </a:lnSpc>
                        <a:spcBef>
                          <a:spcPts val="0"/>
                        </a:spcBef>
                        <a:spcAft>
                          <a:spcPts val="0"/>
                        </a:spcAft>
                      </a:pPr>
                      <a:r>
                        <a:rPr lang="en-US" sz="1600" dirty="0">
                          <a:effectLst/>
                        </a:rPr>
                        <a:t>XVI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tc>
                  <a:txBody>
                    <a:bodyPr/>
                    <a:lstStyle/>
                    <a:p>
                      <a:pPr marL="0" marR="0">
                        <a:lnSpc>
                          <a:spcPct val="107000"/>
                        </a:lnSpc>
                        <a:spcBef>
                          <a:spcPts val="0"/>
                        </a:spcBef>
                        <a:spcAft>
                          <a:spcPts val="0"/>
                        </a:spcAft>
                      </a:pPr>
                      <a:r>
                        <a:rPr lang="en-US" sz="1600" dirty="0">
                          <a:effectLst/>
                        </a:rPr>
                        <a:t>Peru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xmlns="" val="2089586054"/>
                  </a:ext>
                </a:extLst>
              </a:tr>
            </a:tbl>
          </a:graphicData>
        </a:graphic>
      </p:graphicFrame>
    </p:spTree>
    <p:extLst>
      <p:ext uri="{BB962C8B-B14F-4D97-AF65-F5344CB8AC3E}">
        <p14:creationId xmlns:p14="http://schemas.microsoft.com/office/powerpoint/2010/main" val="261834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233260-B476-420D-B51A-E8D07A9C5FA9}"/>
              </a:ext>
            </a:extLst>
          </p:cNvPr>
          <p:cNvSpPr txBox="1"/>
          <p:nvPr/>
        </p:nvSpPr>
        <p:spPr>
          <a:xfrm>
            <a:off x="453081" y="428368"/>
            <a:ext cx="8320216" cy="5986254"/>
          </a:xfrm>
          <a:prstGeom prst="rect">
            <a:avLst/>
          </a:prstGeom>
          <a:noFill/>
        </p:spPr>
        <p:txBody>
          <a:bodyPr wrap="square" rtlCol="0">
            <a:spAutoFit/>
          </a:bodyPr>
          <a:lstStyle/>
          <a:p>
            <a:pPr algn="ctr"/>
            <a:r>
              <a:rPr lang="en-US" sz="2400" u="sng" dirty="0">
                <a:solidFill>
                  <a:schemeClr val="accent2">
                    <a:lumMod val="75000"/>
                  </a:schemeClr>
                </a:solidFill>
              </a:rPr>
              <a:t>Key Information about PTWC Pacific Region Maritime Messages</a:t>
            </a:r>
          </a:p>
          <a:p>
            <a:endParaRPr lang="en-US" dirty="0"/>
          </a:p>
          <a:p>
            <a:pPr marL="285750" indent="-285750">
              <a:spcAft>
                <a:spcPts val="600"/>
              </a:spcAft>
              <a:buFont typeface="Arial" panose="020B0604020202020204" pitchFamily="34" charset="0"/>
              <a:buChar char="•"/>
            </a:pPr>
            <a:r>
              <a:rPr lang="en-US" dirty="0"/>
              <a:t>PTWC is a Tsunami Service Provider for the Pacific Tsunami Warning and Mitigation System of UNESCO/IOC.  In this role, PTWC issues operational tsunami products as advice to the Member States of the PTWS regarding potential and confirmed tsunami threats. </a:t>
            </a:r>
          </a:p>
          <a:p>
            <a:pPr marL="285750" indent="-285750">
              <a:spcAft>
                <a:spcPts val="600"/>
              </a:spcAft>
              <a:buFont typeface="Arial" panose="020B0604020202020204" pitchFamily="34" charset="0"/>
              <a:buChar char="•"/>
            </a:pPr>
            <a:r>
              <a:rPr lang="en-US" dirty="0"/>
              <a:t>The Maritime Message would be issued following a large earthquake when tsunami amplitudes are forecast to be 0.3m or larger (hazardous size) along any coasts in the Pacific or its marginal seas.</a:t>
            </a:r>
          </a:p>
          <a:p>
            <a:pPr marL="285750" indent="-285750">
              <a:spcAft>
                <a:spcPts val="600"/>
              </a:spcAft>
              <a:buFont typeface="Arial" panose="020B0604020202020204" pitchFamily="34" charset="0"/>
              <a:buChar char="•"/>
            </a:pPr>
            <a:r>
              <a:rPr lang="en-US" dirty="0"/>
              <a:t>It would name the affected NAVAREAS and countries or territories or places adjacent to those NAVAREAS that have a forecast of 0.3m or greater.</a:t>
            </a:r>
          </a:p>
          <a:p>
            <a:pPr marL="285750" indent="-285750">
              <a:spcAft>
                <a:spcPts val="600"/>
              </a:spcAft>
              <a:buFont typeface="Arial" panose="020B0604020202020204" pitchFamily="34" charset="0"/>
              <a:buChar char="•"/>
            </a:pPr>
            <a:r>
              <a:rPr lang="en-US" dirty="0"/>
              <a:t>The Maritime Message would be updated and re-issued if the tsunami forecast changes.</a:t>
            </a:r>
          </a:p>
          <a:p>
            <a:pPr marL="285750" indent="-285750">
              <a:spcAft>
                <a:spcPts val="600"/>
              </a:spcAft>
              <a:buFont typeface="Arial" panose="020B0604020202020204" pitchFamily="34" charset="0"/>
              <a:buChar char="•"/>
            </a:pPr>
            <a:r>
              <a:rPr lang="en-US" dirty="0"/>
              <a:t>A Final Maritime Message would be issued when PTWC issues its final advice product for the PTWS.</a:t>
            </a:r>
          </a:p>
          <a:p>
            <a:pPr marL="285750" indent="-285750">
              <a:spcAft>
                <a:spcPts val="600"/>
              </a:spcAft>
              <a:buFont typeface="Arial" panose="020B0604020202020204" pitchFamily="34" charset="0"/>
              <a:buChar char="•"/>
            </a:pPr>
            <a:r>
              <a:rPr lang="en-US" dirty="0"/>
              <a:t>Content of the Maritime Messages was made very concise.</a:t>
            </a:r>
          </a:p>
          <a:p>
            <a:pPr marL="285750" indent="-285750">
              <a:spcAft>
                <a:spcPts val="600"/>
              </a:spcAft>
              <a:buFont typeface="Arial" panose="020B0604020202020204" pitchFamily="34" charset="0"/>
              <a:buChar char="•"/>
            </a:pPr>
            <a:r>
              <a:rPr lang="en-US" dirty="0"/>
              <a:t>Maritime Messages would be disseminated only by email.</a:t>
            </a:r>
          </a:p>
          <a:p>
            <a:endParaRPr lang="en-US" dirty="0"/>
          </a:p>
          <a:p>
            <a:endParaRPr lang="en-US" dirty="0"/>
          </a:p>
        </p:txBody>
      </p:sp>
    </p:spTree>
    <p:extLst>
      <p:ext uri="{BB962C8B-B14F-4D97-AF65-F5344CB8AC3E}">
        <p14:creationId xmlns:p14="http://schemas.microsoft.com/office/powerpoint/2010/main" val="82333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1F8BEFD-064C-4764-927C-0B7423276509}"/>
              </a:ext>
            </a:extLst>
          </p:cNvPr>
          <p:cNvGraphicFramePr>
            <a:graphicFrameLocks noGrp="1"/>
          </p:cNvGraphicFramePr>
          <p:nvPr>
            <p:extLst>
              <p:ext uri="{D42A27DB-BD31-4B8C-83A1-F6EECF244321}">
                <p14:modId xmlns:p14="http://schemas.microsoft.com/office/powerpoint/2010/main" val="4164579925"/>
              </p:ext>
            </p:extLst>
          </p:nvPr>
        </p:nvGraphicFramePr>
        <p:xfrm>
          <a:off x="527222" y="1366236"/>
          <a:ext cx="8089556" cy="4664080"/>
        </p:xfrm>
        <a:graphic>
          <a:graphicData uri="http://schemas.openxmlformats.org/drawingml/2006/table">
            <a:tbl>
              <a:tblPr firstRow="1" firstCol="1" bandRow="1">
                <a:tableStyleId>{5C22544A-7EE6-4342-B048-85BDC9FD1C3A}</a:tableStyleId>
              </a:tblPr>
              <a:tblGrid>
                <a:gridCol w="669444">
                  <a:extLst>
                    <a:ext uri="{9D8B030D-6E8A-4147-A177-3AD203B41FA5}">
                      <a16:colId xmlns:a16="http://schemas.microsoft.com/office/drawing/2014/main" xmlns="" val="1349415340"/>
                    </a:ext>
                  </a:extLst>
                </a:gridCol>
                <a:gridCol w="722348">
                  <a:extLst>
                    <a:ext uri="{9D8B030D-6E8A-4147-A177-3AD203B41FA5}">
                      <a16:colId xmlns:a16="http://schemas.microsoft.com/office/drawing/2014/main" xmlns="" val="2728859554"/>
                    </a:ext>
                  </a:extLst>
                </a:gridCol>
                <a:gridCol w="814283">
                  <a:extLst>
                    <a:ext uri="{9D8B030D-6E8A-4147-A177-3AD203B41FA5}">
                      <a16:colId xmlns:a16="http://schemas.microsoft.com/office/drawing/2014/main" xmlns="" val="669128035"/>
                    </a:ext>
                  </a:extLst>
                </a:gridCol>
                <a:gridCol w="827415">
                  <a:extLst>
                    <a:ext uri="{9D8B030D-6E8A-4147-A177-3AD203B41FA5}">
                      <a16:colId xmlns:a16="http://schemas.microsoft.com/office/drawing/2014/main" xmlns="" val="1672383686"/>
                    </a:ext>
                  </a:extLst>
                </a:gridCol>
                <a:gridCol w="814283">
                  <a:extLst>
                    <a:ext uri="{9D8B030D-6E8A-4147-A177-3AD203B41FA5}">
                      <a16:colId xmlns:a16="http://schemas.microsoft.com/office/drawing/2014/main" xmlns="" val="3977075850"/>
                    </a:ext>
                  </a:extLst>
                </a:gridCol>
                <a:gridCol w="4241783">
                  <a:extLst>
                    <a:ext uri="{9D8B030D-6E8A-4147-A177-3AD203B41FA5}">
                      <a16:colId xmlns:a16="http://schemas.microsoft.com/office/drawing/2014/main" xmlns="" val="2073391753"/>
                    </a:ext>
                  </a:extLst>
                </a:gridCol>
              </a:tblGrid>
              <a:tr h="964368">
                <a:tc>
                  <a:txBody>
                    <a:bodyPr/>
                    <a:lstStyle/>
                    <a:p>
                      <a:pPr marL="0" marR="0" algn="ctr">
                        <a:lnSpc>
                          <a:spcPct val="107000"/>
                        </a:lnSpc>
                        <a:spcBef>
                          <a:spcPts val="0"/>
                        </a:spcBef>
                        <a:spcAft>
                          <a:spcPts val="0"/>
                        </a:spcAft>
                      </a:pPr>
                      <a:r>
                        <a:rPr lang="en-US" sz="1400" dirty="0">
                          <a:effectLst/>
                        </a:rPr>
                        <a:t>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Time</a:t>
                      </a:r>
                      <a:endParaRPr lang="en-US" sz="1200">
                        <a:effectLst/>
                      </a:endParaRPr>
                    </a:p>
                    <a:p>
                      <a:pPr marL="0" marR="0" algn="ctr">
                        <a:lnSpc>
                          <a:spcPct val="107000"/>
                        </a:lnSpc>
                        <a:spcBef>
                          <a:spcPts val="0"/>
                        </a:spcBef>
                        <a:spcAft>
                          <a:spcPts val="0"/>
                        </a:spcAft>
                      </a:pPr>
                      <a:r>
                        <a:rPr lang="en-US" sz="1400">
                          <a:effectLst/>
                        </a:rPr>
                        <a:t>(UTC)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Elapsed</a:t>
                      </a:r>
                      <a:endParaRPr lang="en-US" sz="1200">
                        <a:effectLst/>
                      </a:endParaRPr>
                    </a:p>
                    <a:p>
                      <a:pPr marL="0" marR="0" algn="ctr">
                        <a:lnSpc>
                          <a:spcPct val="107000"/>
                        </a:lnSpc>
                        <a:spcBef>
                          <a:spcPts val="0"/>
                        </a:spcBef>
                        <a:spcAft>
                          <a:spcPts val="0"/>
                        </a:spcAft>
                      </a:pPr>
                      <a:r>
                        <a:rPr lang="en-US" sz="1400">
                          <a:effectLst/>
                        </a:rPr>
                        <a:t>(min)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PTWS</a:t>
                      </a:r>
                      <a:endParaRPr lang="en-US" sz="1200">
                        <a:effectLst/>
                      </a:endParaRPr>
                    </a:p>
                    <a:p>
                      <a:pPr marL="0" marR="0" algn="ctr">
                        <a:lnSpc>
                          <a:spcPct val="107000"/>
                        </a:lnSpc>
                        <a:spcBef>
                          <a:spcPts val="0"/>
                        </a:spcBef>
                        <a:spcAft>
                          <a:spcPts val="0"/>
                        </a:spcAft>
                      </a:pPr>
                      <a:r>
                        <a:rPr lang="en-US" sz="1400">
                          <a:effectLst/>
                        </a:rPr>
                        <a:t>Message</a:t>
                      </a:r>
                      <a:endParaRPr lang="en-US" sz="1200">
                        <a:effectLst/>
                      </a:endParaRPr>
                    </a:p>
                    <a:p>
                      <a:pPr marL="0" marR="0" algn="ctr">
                        <a:lnSpc>
                          <a:spcPct val="107000"/>
                        </a:lnSpc>
                        <a:spcBef>
                          <a:spcPts val="0"/>
                        </a:spcBef>
                        <a:spcAft>
                          <a:spcPts val="0"/>
                        </a:spcAft>
                      </a:pPr>
                      <a:r>
                        <a:rPr lang="en-US" sz="1400">
                          <a:effectLst/>
                        </a:rPr>
                        <a:t>Number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Maritime</a:t>
                      </a:r>
                      <a:endParaRPr lang="en-US" sz="1200">
                        <a:effectLst/>
                      </a:endParaRPr>
                    </a:p>
                    <a:p>
                      <a:pPr marL="0" marR="0" algn="ctr">
                        <a:lnSpc>
                          <a:spcPct val="107000"/>
                        </a:lnSpc>
                        <a:spcBef>
                          <a:spcPts val="0"/>
                        </a:spcBef>
                        <a:spcAft>
                          <a:spcPts val="0"/>
                        </a:spcAft>
                      </a:pPr>
                      <a:r>
                        <a:rPr lang="en-US" sz="1400">
                          <a:effectLst/>
                        </a:rPr>
                        <a:t>Message</a:t>
                      </a:r>
                      <a:endParaRPr lang="en-US" sz="1200">
                        <a:effectLst/>
                      </a:endParaRPr>
                    </a:p>
                    <a:p>
                      <a:pPr marL="0" marR="0" algn="ctr">
                        <a:lnSpc>
                          <a:spcPct val="107000"/>
                        </a:lnSpc>
                        <a:spcBef>
                          <a:spcPts val="0"/>
                        </a:spcBef>
                        <a:spcAft>
                          <a:spcPts val="0"/>
                        </a:spcAft>
                      </a:pPr>
                      <a:r>
                        <a:rPr lang="en-US" sz="1400">
                          <a:effectLst/>
                        </a:rPr>
                        <a:t>Number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dirty="0">
                          <a:effectLst/>
                        </a:rPr>
                        <a:t>Message Type and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2977839023"/>
                  </a:ext>
                </a:extLst>
              </a:tr>
              <a:tr h="311831">
                <a:tc rowSpan="6">
                  <a:txBody>
                    <a:bodyPr/>
                    <a:lstStyle/>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02/04</a:t>
                      </a:r>
                    </a:p>
                  </a:txBody>
                  <a:tcPr marL="44122" marR="44122" marT="0" marB="0" anchor="ctr"/>
                </a:tc>
                <a:tc>
                  <a:txBody>
                    <a:bodyPr/>
                    <a:lstStyle/>
                    <a:p>
                      <a:pPr marL="0" marR="0" algn="ctr">
                        <a:lnSpc>
                          <a:spcPct val="107000"/>
                        </a:lnSpc>
                        <a:spcBef>
                          <a:spcPts val="0"/>
                        </a:spcBef>
                        <a:spcAft>
                          <a:spcPts val="0"/>
                        </a:spcAft>
                      </a:pPr>
                      <a:r>
                        <a:rPr lang="en-US" sz="1400" b="1" dirty="0">
                          <a:effectLst/>
                        </a:rPr>
                        <a:t>1844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Earthquake occurs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3213170683"/>
                  </a:ext>
                </a:extLst>
              </a:tr>
              <a:tr h="311831">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1850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threat message with potential coastal tsunami threat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3409167006"/>
                  </a:ext>
                </a:extLst>
              </a:tr>
              <a:tr h="311831">
                <a:tc vMerge="1">
                  <a:txBody>
                    <a:bodyPr/>
                    <a:lstStyle/>
                    <a:p>
                      <a:pPr marL="0" marR="0" algn="ctr">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1910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26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threat message with quantitative regional tsunami forecast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283352283"/>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threat message for NAVAREAS XII and XVI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2119608559"/>
                  </a:ext>
                </a:extLst>
              </a:tr>
              <a:tr h="311831">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1925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message with quantitative Pacific-wide tsunami forecast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1017329921"/>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threat message for NAVAREAS X, XI, XII, XIV, XV, and XVI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2520189455"/>
                  </a:ext>
                </a:extLst>
              </a:tr>
              <a:tr h="666512">
                <a:tc>
                  <a:txBody>
                    <a:bodyPr/>
                    <a:lstStyle/>
                    <a:p>
                      <a:pPr marL="0" marR="0" algn="ctr">
                        <a:lnSpc>
                          <a:spcPct val="107000"/>
                        </a:lnSpc>
                        <a:spcBef>
                          <a:spcPts val="0"/>
                        </a:spcBef>
                        <a:spcAft>
                          <a:spcPts val="0"/>
                        </a:spcAft>
                      </a:pPr>
                      <a:r>
                        <a:rPr lang="en-US" sz="1400" dirty="0">
                          <a:effectLst/>
                        </a:rPr>
                        <a:t>02/04-</a:t>
                      </a:r>
                    </a:p>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02/05 </a:t>
                      </a:r>
                    </a:p>
                  </a:txBody>
                  <a:tcPr marL="44122" marR="44122" marT="0" marB="0" anchor="ctr"/>
                </a:tc>
                <a:tc>
                  <a:txBody>
                    <a:bodyPr/>
                    <a:lstStyle/>
                    <a:p>
                      <a:pPr marL="0" marR="0" algn="ctr">
                        <a:lnSpc>
                          <a:spcPct val="107000"/>
                        </a:lnSpc>
                        <a:spcBef>
                          <a:spcPts val="0"/>
                        </a:spcBef>
                        <a:spcAft>
                          <a:spcPts val="0"/>
                        </a:spcAft>
                      </a:pPr>
                      <a:r>
                        <a:rPr lang="en-US" sz="1400" b="1" dirty="0">
                          <a:effectLst/>
                        </a:rPr>
                        <a:t>2025-1425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101-1241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4-22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Hourly PTWS threat messages reporting tsunami amplitudes on sea-level gauges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3640245146"/>
                  </a:ext>
                </a:extLst>
              </a:tr>
              <a:tr h="311831">
                <a:tc rowSpan="2">
                  <a:txBody>
                    <a:bodyPr/>
                    <a:lstStyle/>
                    <a:p>
                      <a:pPr marL="0" marR="0" algn="ctr">
                        <a:lnSpc>
                          <a:spcPct val="107000"/>
                        </a:lnSpc>
                        <a:spcBef>
                          <a:spcPts val="0"/>
                        </a:spcBef>
                        <a:spcAft>
                          <a:spcPts val="0"/>
                        </a:spcAft>
                      </a:pPr>
                      <a:r>
                        <a:rPr lang="en-US" sz="1400">
                          <a:effectLst/>
                        </a:rPr>
                        <a:t>02/05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1525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1301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final threat message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1924116856"/>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final message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xmlns="" val="2875555258"/>
                  </a:ext>
                </a:extLst>
              </a:tr>
            </a:tbl>
          </a:graphicData>
        </a:graphic>
      </p:graphicFrame>
      <p:sp>
        <p:nvSpPr>
          <p:cNvPr id="3" name="TextBox 2">
            <a:extLst>
              <a:ext uri="{FF2B5EF4-FFF2-40B4-BE49-F238E27FC236}">
                <a16:creationId xmlns:a16="http://schemas.microsoft.com/office/drawing/2014/main" xmlns="" id="{6FC47B8C-BB2A-4DD5-B1BC-97CE0A54E7D0}"/>
              </a:ext>
            </a:extLst>
          </p:cNvPr>
          <p:cNvSpPr txBox="1"/>
          <p:nvPr/>
        </p:nvSpPr>
        <p:spPr>
          <a:xfrm>
            <a:off x="770238" y="897926"/>
            <a:ext cx="7603524" cy="369332"/>
          </a:xfrm>
          <a:prstGeom prst="rect">
            <a:avLst/>
          </a:prstGeom>
          <a:noFill/>
        </p:spPr>
        <p:txBody>
          <a:bodyPr wrap="square" rtlCol="0">
            <a:spAutoFit/>
          </a:bodyPr>
          <a:lstStyle/>
          <a:p>
            <a:pPr algn="ctr"/>
            <a:r>
              <a:rPr lang="en-US" b="1" dirty="0"/>
              <a:t>Sample Timeline for a Pacific-Crossing Tsunami</a:t>
            </a:r>
          </a:p>
        </p:txBody>
      </p:sp>
    </p:spTree>
    <p:extLst>
      <p:ext uri="{BB962C8B-B14F-4D97-AF65-F5344CB8AC3E}">
        <p14:creationId xmlns:p14="http://schemas.microsoft.com/office/powerpoint/2010/main" val="323396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E40C3-8056-487C-9B66-2DEEAD6A1995}"/>
              </a:ext>
            </a:extLst>
          </p:cNvPr>
          <p:cNvSpPr/>
          <p:nvPr/>
        </p:nvSpPr>
        <p:spPr>
          <a:xfrm>
            <a:off x="757881" y="457128"/>
            <a:ext cx="7628238" cy="5481180"/>
          </a:xfrm>
          <a:prstGeom prst="rect">
            <a:avLst/>
          </a:prstGeom>
        </p:spPr>
        <p:txBody>
          <a:bodyPr wrap="square">
            <a:spAutoFit/>
          </a:bodyPr>
          <a:lstStyle/>
          <a:p>
            <a:pPr marL="457200" marR="0" indent="-457200" algn="ctr">
              <a:lnSpc>
                <a:spcPct val="107000"/>
              </a:lnSpc>
              <a:spcBef>
                <a:spcPts val="0"/>
              </a:spcBef>
              <a:spcAft>
                <a:spcPts val="0"/>
              </a:spcAft>
            </a:pPr>
            <a:r>
              <a:rPr lang="en-US"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Sample Regional Tsunami Forecast in a PTWC Threat Message for the PTWS</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TEST... TSUNAMI THREAT FORECAST...UPDATED ...TEST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100" b="1" dirty="0">
                <a:latin typeface="Courier New" panose="02070309020205020404" pitchFamily="49" charset="0"/>
                <a:ea typeface="Calibri" panose="020F0502020204030204" pitchFamily="34" charset="0"/>
                <a:cs typeface="Times New Roman" panose="02020603050405020304" pitchFamily="18" charset="0"/>
              </a:rPr>
              <a:t> </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MORE THAN 3</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ALONG SOME COASTS</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OF</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EL SALVADOR... AND GUATEMALA.</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1 TO 3 METERS</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ABOVE THE TIDE LEVEL ARE POSSIBLE ALONG SOME COASTS OF</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COSTA RICA... ECUADOR... MEXICO... NICARAGUA... PANAMA...</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AND PERU.</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0.3 TO 1</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FOR SOME COASTS OF</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COLOMBIA.</a:t>
            </a:r>
          </a:p>
          <a:p>
            <a:pPr marL="457200" marR="0">
              <a:lnSpc>
                <a:spcPct val="107000"/>
              </a:lnSpc>
              <a:spcBef>
                <a:spcPts val="0"/>
              </a:spcBef>
              <a:spcAft>
                <a:spcPts val="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02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E40C3-8056-487C-9B66-2DEEAD6A1995}"/>
              </a:ext>
            </a:extLst>
          </p:cNvPr>
          <p:cNvSpPr/>
          <p:nvPr/>
        </p:nvSpPr>
        <p:spPr>
          <a:xfrm>
            <a:off x="757881" y="457128"/>
            <a:ext cx="7628238" cy="5424114"/>
          </a:xfrm>
          <a:prstGeom prst="rect">
            <a:avLst/>
          </a:prstGeom>
        </p:spPr>
        <p:txBody>
          <a:bodyPr wrap="square">
            <a:spAutoFit/>
          </a:bodyPr>
          <a:lstStyle/>
          <a:p>
            <a:pPr marL="457200" marR="0" indent="-457200" algn="ctr">
              <a:lnSpc>
                <a:spcPct val="107000"/>
              </a:lnSpc>
              <a:spcBef>
                <a:spcPts val="0"/>
              </a:spcBef>
              <a:spcAft>
                <a:spcPts val="0"/>
              </a:spcAft>
            </a:pPr>
            <a:r>
              <a:rPr lang="en-US"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Corresponding PTWC Pacific Maritime Message</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01</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1853 UTC TUE FEB 4 2025</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THIS MESSAGE IS FOR NAVAREA XII, AND NAVAREA XVI.</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 TSUNAMI THREAT IS OCCURING.</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 TSUNAMI MAY HAVE BEEN GENERATED BY AN EARTHQUAKE WITH 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PRELIMINARY MAGNITUDE OF 8.6 THAT OCCURRED NEAR THE COAST OF</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GUATEMALA AT 1844 UTC ON TUESDAY FEBRUARY 4 2025.</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HAZARDOUS TSUNAMI WAVES ARE FORECAST FOR SOME COASTS OF COLOMBIA,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COSTA RICA, ECUADOR, EL SALVADOR, GUATEMALA, MEXICO, NICARAGUA,</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PANAMA, AND PERU.</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TSUNAMI WAVES ARE NOT A HAZARD TO SHIPS IN DEEP WATER BUT CAN</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CAUSE STRONG CURRENTS AND RAPID SEA LEVEL CHANGES IN SHALLOW</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WATER AS WELL AS INUNDATION OF THE COAST.</a:t>
            </a:r>
          </a:p>
          <a:p>
            <a:pPr marL="457200"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SHIPS APPROACHING THE COAST SHOULD CONSULT LOCAL AUTHORITIES</a:t>
            </a:r>
          </a:p>
          <a:p>
            <a:pPr marL="457200"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REGARDING LOCAL CONDITIONS AND ADVICES.</a:t>
            </a:r>
          </a:p>
          <a:p>
            <a:pPr marL="457200"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661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972</TotalTime>
  <Words>1661</Words>
  <Application>Microsoft Office PowerPoint</Application>
  <PresentationFormat>On-screen Show (4:3)</PresentationFormat>
  <Paragraphs>256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cmccreery</dc:creator>
  <cp:lastModifiedBy>PTWC</cp:lastModifiedBy>
  <cp:revision>21</cp:revision>
  <dcterms:created xsi:type="dcterms:W3CDTF">2025-02-06T17:41:15Z</dcterms:created>
  <dcterms:modified xsi:type="dcterms:W3CDTF">2025-02-21T03:35:10Z</dcterms:modified>
</cp:coreProperties>
</file>