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5" r:id="rId3"/>
    <p:sldMasterId id="2147483658" r:id="rId4"/>
    <p:sldMasterId id="2147483665" r:id="rId5"/>
    <p:sldMasterId id="2147483667" r:id="rId6"/>
    <p:sldMasterId id="2147483669" r:id="rId7"/>
  </p:sldMasterIdLst>
  <p:notesMasterIdLst>
    <p:notesMasterId r:id="rId22"/>
  </p:notesMasterIdLst>
  <p:sldIdLst>
    <p:sldId id="256" r:id="rId8"/>
    <p:sldId id="258" r:id="rId9"/>
    <p:sldId id="270" r:id="rId10"/>
    <p:sldId id="380" r:id="rId11"/>
    <p:sldId id="386" r:id="rId12"/>
    <p:sldId id="385" r:id="rId13"/>
    <p:sldId id="273" r:id="rId14"/>
    <p:sldId id="384" r:id="rId15"/>
    <p:sldId id="379" r:id="rId16"/>
    <p:sldId id="278" r:id="rId17"/>
    <p:sldId id="349" r:id="rId18"/>
    <p:sldId id="371" r:id="rId19"/>
    <p:sldId id="275" r:id="rId20"/>
    <p:sldId id="268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ckwell" panose="02060603020205020403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3"/>
    <p:restoredTop sz="94505"/>
  </p:normalViewPr>
  <p:slideViewPr>
    <p:cSldViewPr snapToGrid="0">
      <p:cViewPr varScale="1">
        <p:scale>
          <a:sx n="117" d="100"/>
          <a:sy n="117" d="100"/>
        </p:scale>
        <p:origin x="6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idar, Angelos" userId="021f56a6-0a84-4e13-949d-15a3b72b4a0c" providerId="ADAL" clId="{1D016665-5189-446F-B241-7F735E9841D8}"/>
    <pc:docChg chg="delSld">
      <pc:chgData name="Haidar, Angelos" userId="021f56a6-0a84-4e13-949d-15a3b72b4a0c" providerId="ADAL" clId="{1D016665-5189-446F-B241-7F735E9841D8}" dt="2025-02-21T10:36:55.962" v="0" actId="47"/>
      <pc:docMkLst>
        <pc:docMk/>
      </pc:docMkLst>
      <pc:sldChg chg="del">
        <pc:chgData name="Haidar, Angelos" userId="021f56a6-0a84-4e13-949d-15a3b72b4a0c" providerId="ADAL" clId="{1D016665-5189-446F-B241-7F735E9841D8}" dt="2025-02-21T10:36:55.962" v="0" actId="47"/>
        <pc:sldMkLst>
          <pc:docMk/>
          <pc:sldMk cId="0" sldId="3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DESIGN-1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329EF-1799-6249-BE0A-C28E074851C8}" type="slidenum">
              <a:rPr lang="en-TR" smtClean="0"/>
              <a:t>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5439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76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3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/>
          <a:srcRect l="-9850" t="-943" r="-1"/>
          <a:stretch>
            <a:fillRect/>
          </a:stretch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‹#›</a:t>
            </a:fld>
            <a:endParaRPr sz="1200">
              <a:solidFill>
                <a:srgbClr val="888888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165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65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365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6965" lvl="5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930" lvl="6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30" lvl="7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130" lvl="8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33"/>
          <p:cNvSpPr/>
          <p:nvPr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/>
        </p:nvSpPr>
        <p:spPr>
          <a:xfrm>
            <a:off x="2596056" y="26875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endParaRPr sz="4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/>
          <p:cNvPicPr preferRelativeResize="0"/>
          <p:nvPr/>
        </p:nvPicPr>
        <p:blipFill rotWithShape="1">
          <a:blip r:embed="rId2"/>
          <a:srcRect l="26151" t="6791" r="23338" b="13839"/>
          <a:stretch>
            <a:fillRect/>
          </a:stretch>
        </p:blipFill>
        <p:spPr>
          <a:xfrm>
            <a:off x="6204857" y="0"/>
            <a:ext cx="5987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22621" y="5349548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/>
          <p:nvPr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34" y="6400800"/>
            <a:ext cx="5956386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63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2/21/2025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2" y="6400800"/>
            <a:ext cx="1067079" cy="276228"/>
          </a:xfrm>
        </p:spPr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169D-BAAE-CF65-9CC7-F1687D830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C89F0-BD4A-B8EC-0B0F-DFB8A7DE5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20AD-B098-171C-1158-8EF641BA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5C74-F85F-024A-98DC-225D1AD342ED}" type="datetimeFigureOut">
              <a:rPr lang="en-TR" smtClean="0"/>
              <a:t>02/21/2025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119B9-EBB8-A6CC-A648-0DDAFF44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51905-26D3-7235-6D4E-409E324F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1642-F352-1F40-BEC6-E367BDD7ACB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8991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2"/>
          <a:srcRect l="2893" t="50353" r="5606" b="36489"/>
          <a:stretch>
            <a:fillRect/>
          </a:stretch>
        </p:blipFill>
        <p:spPr>
          <a:xfrm>
            <a:off x="-10510" y="6148552"/>
            <a:ext cx="12225126" cy="70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6" name="Google Shape;46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 panose="02000000000000000000"/>
              <a:buNone/>
            </a:pPr>
            <a:endParaRPr sz="2400" b="0" i="0" u="none" strike="noStrike" cap="none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2557322" y="2786402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 panose="020B0604020202020204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</a:t>
            </a:r>
            <a:endParaRPr sz="7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34"/>
          <p:cNvPicPr preferRelativeResize="0"/>
          <p:nvPr/>
        </p:nvPicPr>
        <p:blipFill rotWithShape="1">
          <a:blip r:embed="rId3"/>
          <a:srcRect t="24095" r="-1567"/>
          <a:stretch>
            <a:fillRect/>
          </a:stretch>
        </p:blipFill>
        <p:spPr>
          <a:xfrm>
            <a:off x="8255299" y="2786397"/>
            <a:ext cx="1161899" cy="8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/>
          <p:nvPr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36;p47"/>
          <p:cNvSpPr/>
          <p:nvPr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" name="Google Shape;137;p47"/>
          <p:cNvSpPr txBox="1"/>
          <p:nvPr/>
        </p:nvSpPr>
        <p:spPr>
          <a:xfrm>
            <a:off x="1697784" y="3511090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8" name="Google Shape;138;p47"/>
          <p:cNvSpPr txBox="1"/>
          <p:nvPr/>
        </p:nvSpPr>
        <p:spPr>
          <a:xfrm>
            <a:off x="5592372" y="3291783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9" name="Google Shape;139;p47"/>
          <p:cNvSpPr/>
          <p:nvPr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7"/>
          <p:cNvSpPr/>
          <p:nvPr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1" name="Google Shape;141;p47"/>
          <p:cNvSpPr txBox="1"/>
          <p:nvPr/>
        </p:nvSpPr>
        <p:spPr>
          <a:xfrm>
            <a:off x="9529307" y="3526718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4" name="Google Shape;144;p4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7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/>
          <p:nvPr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69B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0" name="Google Shape;150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oceanexpert.org/expert/16386" TargetMode="External"/><Relationship Id="rId13" Type="http://schemas.openxmlformats.org/officeDocument/2006/relationships/hyperlink" Target="https://oceanexpert.org/expert/22760" TargetMode="External"/><Relationship Id="rId18" Type="http://schemas.openxmlformats.org/officeDocument/2006/relationships/hyperlink" Target="https://oceanexpert.org/expert/22677" TargetMode="External"/><Relationship Id="rId3" Type="http://schemas.openxmlformats.org/officeDocument/2006/relationships/hyperlink" Target="https://oceanexpert.org/expert/18841" TargetMode="External"/><Relationship Id="rId21" Type="http://schemas.openxmlformats.org/officeDocument/2006/relationships/hyperlink" Target="https://oceanexpert.org/expert/22771" TargetMode="External"/><Relationship Id="rId7" Type="http://schemas.openxmlformats.org/officeDocument/2006/relationships/hyperlink" Target="https://oceanexpert.org/expert/23713" TargetMode="External"/><Relationship Id="rId12" Type="http://schemas.openxmlformats.org/officeDocument/2006/relationships/hyperlink" Target="https://oceanexpert.org/expert/16872" TargetMode="External"/><Relationship Id="rId17" Type="http://schemas.openxmlformats.org/officeDocument/2006/relationships/hyperlink" Target="https://oceanexpert.org/expert/26382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oceanexpert.org/expert/15759" TargetMode="External"/><Relationship Id="rId20" Type="http://schemas.openxmlformats.org/officeDocument/2006/relationships/hyperlink" Target="https://oceanexpert.org/expert/1953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ceanexpert.org/expert/46007" TargetMode="External"/><Relationship Id="rId11" Type="http://schemas.openxmlformats.org/officeDocument/2006/relationships/hyperlink" Target="https://oceanexpert.org/expert/36262" TargetMode="External"/><Relationship Id="rId24" Type="http://schemas.openxmlformats.org/officeDocument/2006/relationships/hyperlink" Target="https://oceanexpert.org/expert/42548" TargetMode="External"/><Relationship Id="rId5" Type="http://schemas.openxmlformats.org/officeDocument/2006/relationships/hyperlink" Target="https://oceanexpert.org/expert/42566" TargetMode="External"/><Relationship Id="rId15" Type="http://schemas.openxmlformats.org/officeDocument/2006/relationships/hyperlink" Target="https://oceanexpert.org/expert/16375" TargetMode="External"/><Relationship Id="rId23" Type="http://schemas.openxmlformats.org/officeDocument/2006/relationships/hyperlink" Target="https://oceanexpert.org/expert/20407" TargetMode="External"/><Relationship Id="rId10" Type="http://schemas.openxmlformats.org/officeDocument/2006/relationships/hyperlink" Target="https://oceanexpert.org/expert/23419" TargetMode="External"/><Relationship Id="rId19" Type="http://schemas.openxmlformats.org/officeDocument/2006/relationships/hyperlink" Target="https://oceanexpert.org/expert/26820" TargetMode="External"/><Relationship Id="rId4" Type="http://schemas.openxmlformats.org/officeDocument/2006/relationships/hyperlink" Target="https://oceanexpert.org/expert/34851" TargetMode="External"/><Relationship Id="rId9" Type="http://schemas.openxmlformats.org/officeDocument/2006/relationships/hyperlink" Target="https://oceanexpert.org/expert/18313" TargetMode="External"/><Relationship Id="rId14" Type="http://schemas.openxmlformats.org/officeDocument/2006/relationships/hyperlink" Target="https://oceanexpert.org/expert/26171" TargetMode="External"/><Relationship Id="rId22" Type="http://schemas.openxmlformats.org/officeDocument/2006/relationships/hyperlink" Target="https://oceanexpert.org/expert/2688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5874954" y="1141136"/>
            <a:ext cx="659746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ICG/CARIBE-EWS-XVII</a:t>
            </a:r>
            <a:endParaRPr sz="4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7284605" y="3061767"/>
            <a:ext cx="393750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G</a:t>
            </a:r>
            <a:r>
              <a:rPr lang="en-US" sz="2400" b="1" dirty="0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>
                <a:solidFill>
                  <a:srgbClr val="FFFF00"/>
                </a:solidFill>
              </a:rPr>
              <a:t>rard </a:t>
            </a:r>
            <a:r>
              <a:rPr lang="en-US" sz="2400" b="1" dirty="0" err="1">
                <a:solidFill>
                  <a:srgbClr val="FFFF00"/>
                </a:solidFill>
              </a:rPr>
              <a:t>M</a:t>
            </a:r>
            <a:r>
              <a:rPr lang="en-US" sz="2400" b="1" dirty="0" err="1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 err="1">
                <a:solidFill>
                  <a:srgbClr val="FFFF00"/>
                </a:solidFill>
              </a:rPr>
              <a:t>tayer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Chair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February 24,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2025</a:t>
            </a:r>
            <a:endParaRPr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1602" y="5272099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TOWS-WG-XVIII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9" y="-197887"/>
            <a:ext cx="9144001" cy="1219200"/>
          </a:xfrm>
        </p:spPr>
        <p:txBody>
          <a:bodyPr>
            <a:normAutofit/>
          </a:bodyPr>
          <a:lstStyle/>
          <a:p>
            <a:r>
              <a:rPr lang="es-CR" sz="2800" dirty="0"/>
              <a:t>CARIBE WAVE 24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12026" y="3537905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bg2"/>
                </a:solidFill>
              </a:rPr>
              <a:t>Kick’em Jenny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3767" y="45091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NPDB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Marcador de contenido 2"/>
          <p:cNvSpPr txBox="1"/>
          <p:nvPr/>
        </p:nvSpPr>
        <p:spPr>
          <a:xfrm>
            <a:off x="8614693" y="1772816"/>
            <a:ext cx="2824602" cy="429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March 21, 2024 15:00 UTC</a:t>
            </a: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scenarios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dirty="0">
                <a:latin typeface="Century Gothic" panose="020B0502020202020204"/>
              </a:rPr>
              <a:t>Puerto Rico </a:t>
            </a:r>
            <a:r>
              <a:rPr lang="es-CR" dirty="0" err="1">
                <a:latin typeface="Century Gothic" panose="020B0502020202020204"/>
              </a:rPr>
              <a:t>Trench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dirty="0">
                <a:latin typeface="Century Gothic" panose="020B0502020202020204"/>
              </a:rPr>
              <a:t>1882 North </a:t>
            </a:r>
            <a:r>
              <a:rPr lang="es-CR" dirty="0" err="1">
                <a:latin typeface="Century Gothic" panose="020B0502020202020204"/>
              </a:rPr>
              <a:t>Defomed</a:t>
            </a:r>
            <a:r>
              <a:rPr lang="es-CR" dirty="0">
                <a:latin typeface="Century Gothic" panose="020B0502020202020204"/>
              </a:rPr>
              <a:t> </a:t>
            </a:r>
            <a:r>
              <a:rPr lang="es-CR" dirty="0" err="1">
                <a:latin typeface="Century Gothic" panose="020B0502020202020204"/>
              </a:rPr>
              <a:t>Panama</a:t>
            </a:r>
            <a:r>
              <a:rPr lang="es-CR" dirty="0">
                <a:latin typeface="Century Gothic" panose="020B0502020202020204"/>
              </a:rPr>
              <a:t> </a:t>
            </a:r>
            <a:r>
              <a:rPr lang="es-CR" dirty="0" err="1">
                <a:latin typeface="Century Gothic" panose="020B0502020202020204"/>
              </a:rPr>
              <a:t>Belt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lang="es-CR" noProof="0" dirty="0">
                <a:latin typeface="Century Gothic" panose="020B0502020202020204"/>
              </a:rPr>
              <a:t>457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,000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people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s-CR" noProof="0" dirty="0" err="1">
                <a:latin typeface="Century Gothic" panose="020B0502020202020204"/>
              </a:rPr>
              <a:t>registered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oogle Shape;396;p7" descr="C:\Users\christa.vonh\AppData\Local\Temp\94b52dbe-27a3-4bec-bcee-dfc6eaaf9a22_CW24_files.zip.a22\CaribeWave_map_24.png">
            <a:extLst>
              <a:ext uri="{FF2B5EF4-FFF2-40B4-BE49-F238E27FC236}">
                <a16:creationId xmlns:a16="http://schemas.microsoft.com/office/drawing/2014/main" id="{A7AC4C74-1989-F36C-8653-5EC99571AC0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98" y="681036"/>
            <a:ext cx="8533670" cy="5495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7" y="1015039"/>
            <a:ext cx="3634743" cy="1219200"/>
          </a:xfrm>
        </p:spPr>
        <p:txBody>
          <a:bodyPr>
            <a:normAutofit/>
          </a:bodyPr>
          <a:lstStyle/>
          <a:p>
            <a:r>
              <a:rPr lang="es-CR" sz="2800" dirty="0">
                <a:solidFill>
                  <a:srgbClr val="FFFF00"/>
                </a:solidFill>
              </a:rPr>
              <a:t>CARIBE WAVE 25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287" y="2498062"/>
            <a:ext cx="5434012" cy="28883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March 20, 2025, 15:00 UTC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2 </a:t>
            </a:r>
            <a:r>
              <a:rPr lang="es-CR" sz="2400" dirty="0" err="1">
                <a:solidFill>
                  <a:srgbClr val="FFFF00"/>
                </a:solidFill>
              </a:rPr>
              <a:t>possible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scenarios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1692 Jamaica </a:t>
            </a:r>
            <a:r>
              <a:rPr lang="es-CR" sz="2400" dirty="0" err="1">
                <a:solidFill>
                  <a:srgbClr val="FFFF00"/>
                </a:solidFill>
              </a:rPr>
              <a:t>scenario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1755 </a:t>
            </a:r>
            <a:r>
              <a:rPr lang="es-CR" sz="2400" dirty="0" err="1">
                <a:solidFill>
                  <a:srgbClr val="FFFF00"/>
                </a:solidFill>
              </a:rPr>
              <a:t>Lisbon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scenarioo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</p:txBody>
      </p:sp>
      <p:sp>
        <p:nvSpPr>
          <p:cNvPr id="4" name="Título 1"/>
          <p:cNvSpPr txBox="1"/>
          <p:nvPr/>
        </p:nvSpPr>
        <p:spPr>
          <a:xfrm>
            <a:off x="6653235" y="282732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2800" dirty="0">
                <a:solidFill>
                  <a:schemeClr val="bg1"/>
                </a:solidFill>
              </a:rPr>
              <a:t>CARIBE WAVE 26</a:t>
            </a:r>
          </a:p>
        </p:txBody>
      </p:sp>
      <p:sp>
        <p:nvSpPr>
          <p:cNvPr id="5" name="Marcador de contenido 2"/>
          <p:cNvSpPr txBox="1"/>
          <p:nvPr/>
        </p:nvSpPr>
        <p:spPr>
          <a:xfrm>
            <a:off x="6719915" y="2720298"/>
            <a:ext cx="4567226" cy="21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2 </a:t>
            </a:r>
            <a:r>
              <a:rPr lang="es-CR" dirty="0" err="1">
                <a:solidFill>
                  <a:schemeClr val="bg1"/>
                </a:solidFill>
              </a:rPr>
              <a:t>Possible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Scenarios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 EQ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 </a:t>
            </a:r>
            <a:r>
              <a:rPr lang="es-CR" dirty="0" err="1">
                <a:solidFill>
                  <a:schemeClr val="bg1"/>
                </a:solidFill>
              </a:rPr>
              <a:t>Volcano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ldLvl="2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3" name="Image 2" descr="Une image contenant texte, capture d’écran, eau, carte&#10;&#10;Description générée automatiquement">
            <a:extLst>
              <a:ext uri="{FF2B5EF4-FFF2-40B4-BE49-F238E27FC236}">
                <a16:creationId xmlns:a16="http://schemas.microsoft.com/office/drawing/2014/main" id="{9528852F-9086-70AE-796E-750CE8F9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" y="-1"/>
            <a:ext cx="10840983" cy="69578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42944" y="1000107"/>
            <a:ext cx="69372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Helvetica Neue" panose="02000503000000020004" pitchFamily="2" charset="0"/>
              </a:rPr>
              <a:t>25+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countries and territories have/implementing Tsunami Ready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</a:rPr>
              <a:t>21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UNESCO/IOC Tsunami Ready Communities/Countries/Territories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 Renewal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49 US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TsunamiReady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communities in Puerto Rico and  USVI</a:t>
            </a:r>
          </a:p>
          <a:p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39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Google Shape;343;p15"/>
          <p:cNvSpPr/>
          <p:nvPr/>
        </p:nvSpPr>
        <p:spPr>
          <a:xfrm>
            <a:off x="196799" y="3314633"/>
            <a:ext cx="2133044" cy="110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MAKE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100%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342;p15"/>
          <p:cNvSpPr/>
          <p:nvPr/>
        </p:nvSpPr>
        <p:spPr>
          <a:xfrm>
            <a:off x="3037682" y="3314632"/>
            <a:ext cx="6662591" cy="84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OF COMMUNITIES AT RISK OF TSUNAMI PREPARED FOR AND RESILIENT TO TSUNAMIS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344;p15"/>
          <p:cNvSpPr/>
          <p:nvPr/>
        </p:nvSpPr>
        <p:spPr>
          <a:xfrm>
            <a:off x="10227186" y="3110157"/>
            <a:ext cx="1961638" cy="12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2030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341;p15"/>
          <p:cNvSpPr/>
          <p:nvPr/>
        </p:nvSpPr>
        <p:spPr>
          <a:xfrm>
            <a:off x="2364758" y="2304362"/>
            <a:ext cx="8843247" cy="6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MAIN SOCIAL OUTCOME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40;p15"/>
          <p:cNvSpPr/>
          <p:nvPr/>
        </p:nvSpPr>
        <p:spPr>
          <a:xfrm>
            <a:off x="-1" y="274330"/>
            <a:ext cx="12188825" cy="7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BBC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OCEAN DECADE TSUNAMI PROGRAMME: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/>
        </p:nvSpPr>
        <p:spPr>
          <a:xfrm>
            <a:off x="496984" y="487493"/>
            <a:ext cx="4889403" cy="5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None/>
            </a:pPr>
            <a:r>
              <a:rPr lang="en-US" sz="2400" b="1" dirty="0">
                <a:solidFill>
                  <a:srgbClr val="002060"/>
                </a:solidFill>
              </a:rPr>
              <a:t>ICG/CARIBE-EWS-XVII meeting</a:t>
            </a:r>
            <a:endParaRPr sz="2400" b="1" i="0" u="none" strike="noStrike" cap="none" dirty="0">
              <a:solidFill>
                <a:srgbClr val="41B7C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Marcador de contenido 2"/>
          <p:cNvSpPr txBox="1"/>
          <p:nvPr/>
        </p:nvSpPr>
        <p:spPr>
          <a:xfrm>
            <a:off x="8148817" y="1523994"/>
            <a:ext cx="9144001" cy="4419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Nicaragua, 6-9 May, 2024</a:t>
            </a: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15/48 MS and </a:t>
            </a:r>
            <a:r>
              <a:rPr lang="es-CR" sz="2000" dirty="0" err="1">
                <a:solidFill>
                  <a:schemeClr val="bg1"/>
                </a:solidFill>
              </a:rPr>
              <a:t>Territories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3 </a:t>
            </a:r>
            <a:r>
              <a:rPr lang="es-CR" sz="2000" dirty="0" err="1">
                <a:solidFill>
                  <a:schemeClr val="bg1"/>
                </a:solidFill>
              </a:rPr>
              <a:t>Observers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85 in-</a:t>
            </a:r>
            <a:r>
              <a:rPr lang="es-CR" sz="2000" dirty="0" err="1">
                <a:solidFill>
                  <a:schemeClr val="bg1"/>
                </a:solidFill>
              </a:rPr>
              <a:t>person</a:t>
            </a:r>
            <a:r>
              <a:rPr lang="es-CR" sz="2000" dirty="0">
                <a:solidFill>
                  <a:schemeClr val="bg1"/>
                </a:solidFill>
              </a:rPr>
              <a:t> &amp; virtual </a:t>
            </a:r>
            <a:r>
              <a:rPr lang="es-CR" sz="2000" dirty="0" err="1">
                <a:solidFill>
                  <a:schemeClr val="bg1"/>
                </a:solidFill>
              </a:rPr>
              <a:t>participants</a:t>
            </a:r>
            <a:endParaRPr lang="es-CR" sz="20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7759142" y="3892014"/>
            <a:ext cx="3503611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   Next Meeting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May 5-7 and 9, 2025: Online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F2FC10-76D6-CDB3-529C-146B4BD8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4999"/>
            <a:ext cx="7826415" cy="5869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112"/>
            <a:ext cx="5969812" cy="5969812"/>
          </a:xfrm>
          <a:prstGeom prst="rect">
            <a:avLst/>
          </a:prstGeom>
        </p:spPr>
      </p:pic>
      <p:sp>
        <p:nvSpPr>
          <p:cNvPr id="5" name="CuadroTexto 5"/>
          <p:cNvSpPr txBox="1"/>
          <p:nvPr/>
        </p:nvSpPr>
        <p:spPr>
          <a:xfrm>
            <a:off x="6222190" y="1333871"/>
            <a:ext cx="462227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Chair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rard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</a:rPr>
              <a:t>tayer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(Haiti)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Vice Chairs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Regina Browne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(USVI)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Marie-No</a:t>
            </a:r>
            <a:r>
              <a:rPr lang="fr-HT" sz="2400" dirty="0" err="1">
                <a:solidFill>
                  <a:schemeClr val="bg1"/>
                </a:solidFill>
              </a:rPr>
              <a:t>ë</a:t>
            </a:r>
            <a:r>
              <a:rPr lang="en-US" sz="2400" dirty="0" err="1">
                <a:solidFill>
                  <a:schemeClr val="bg1"/>
                </a:solidFill>
              </a:rPr>
              <a:t>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Raveau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1600" dirty="0">
                <a:solidFill>
                  <a:schemeClr val="bg1"/>
                </a:solidFill>
              </a:rPr>
              <a:t>(France-Martinique)                                                      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Anthony Murillo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 (Costa Rica)</a:t>
            </a:r>
          </a:p>
        </p:txBody>
      </p:sp>
      <p:sp>
        <p:nvSpPr>
          <p:cNvPr id="8" name="Título 1"/>
          <p:cNvSpPr txBox="1"/>
          <p:nvPr/>
        </p:nvSpPr>
        <p:spPr>
          <a:xfrm>
            <a:off x="1113964" y="-51849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 err="1"/>
              <a:t>officers</a:t>
            </a:r>
            <a:r>
              <a:rPr lang="es-CR" dirty="0"/>
              <a:t> </a:t>
            </a:r>
            <a:r>
              <a:rPr lang="es-CR" dirty="0" err="1"/>
              <a:t>elected</a:t>
            </a:r>
            <a:r>
              <a:rPr lang="es-CR" dirty="0"/>
              <a:t> in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/>
          <p:nvPr/>
        </p:nvSpPr>
        <p:spPr>
          <a:xfrm>
            <a:off x="1" y="1639095"/>
            <a:ext cx="12188824" cy="49915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some Member States and Territories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Barbados, British Virgen Islands, Colombia, Costa Rica, France, Guatemala, UK Antigua and Barbuda,                          USA, Venezuela.</a:t>
            </a:r>
          </a:p>
          <a:p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UN and Non UN Organizations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to IOC on Governance, Working Groups &amp; Task Teams, CITIC, CATAC</a:t>
            </a: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Decade Tsunami Program. Smart cable. IOCARIBE. PTWC</a:t>
            </a: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 Wave exercises. Implementation Plan.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536712" y="214065"/>
            <a:ext cx="8653650" cy="142503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s-C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ICG/CARIBE-EWS XVII</a:t>
            </a:r>
            <a:r>
              <a:rPr lang="es-CR" sz="2400" dirty="0">
                <a:solidFill>
                  <a:schemeClr val="bg1"/>
                </a:solidFill>
              </a:rPr>
              <a:t>  Nicaragua May, 6-9, 2024</a:t>
            </a:r>
          </a:p>
          <a:p>
            <a:endParaRPr lang="es-CR" sz="2400" dirty="0">
              <a:solidFill>
                <a:schemeClr val="bg1"/>
              </a:solidFill>
            </a:endParaRPr>
          </a:p>
          <a:p>
            <a:r>
              <a:rPr lang="es-CR" sz="3200" dirty="0" err="1">
                <a:solidFill>
                  <a:schemeClr val="bg1"/>
                </a:solidFill>
              </a:rPr>
              <a:t>Reports</a:t>
            </a:r>
            <a:r>
              <a:rPr lang="es-CR" sz="3200" dirty="0">
                <a:solidFill>
                  <a:schemeClr val="bg1"/>
                </a:solidFill>
              </a:rPr>
              <a:t> and </a:t>
            </a:r>
            <a:r>
              <a:rPr lang="es-CR" sz="3200" dirty="0" err="1">
                <a:solidFill>
                  <a:schemeClr val="bg1"/>
                </a:solidFill>
              </a:rPr>
              <a:t>Recommendations</a:t>
            </a:r>
            <a:endParaRPr lang="es-CR" sz="3200" dirty="0">
              <a:solidFill>
                <a:schemeClr val="bg1"/>
              </a:solidFill>
            </a:endParaRPr>
          </a:p>
          <a:p>
            <a:endParaRPr lang="es-CR" sz="2400" dirty="0">
              <a:solidFill>
                <a:schemeClr val="bg1"/>
              </a:solidFill>
            </a:endParaRPr>
          </a:p>
          <a:p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34C91D-8F7E-834B-DA44-5A87509181CD}"/>
              </a:ext>
            </a:extLst>
          </p:cNvPr>
          <p:cNvSpPr txBox="1"/>
          <p:nvPr/>
        </p:nvSpPr>
        <p:spPr>
          <a:xfrm>
            <a:off x="126473" y="115765"/>
            <a:ext cx="11939054" cy="169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effectLst/>
              </a:rPr>
              <a:t>Intergovernmental Coordination Group for the Tsunami and Other Coastal Hazards Warning System for the Caribbean and Adjacent Regions (ICG/CARIBE-EWS) </a:t>
            </a:r>
            <a:endParaRPr lang="en-GB" sz="1600" dirty="0"/>
          </a:p>
          <a:p>
            <a:pPr algn="ctr"/>
            <a:r>
              <a:rPr lang="en-GB" sz="1600" b="1" dirty="0">
                <a:effectLst/>
              </a:rPr>
              <a:t>ORGANISATIONAL STRUCTURE</a:t>
            </a:r>
          </a:p>
          <a:p>
            <a:pPr algn="ctr"/>
            <a:r>
              <a:rPr lang="en-GB" sz="1600" b="1" dirty="0">
                <a:effectLst/>
              </a:rPr>
              <a:t>2024 - 2025</a:t>
            </a:r>
            <a:endParaRPr lang="en-GB" sz="800" dirty="0">
              <a:effectLst/>
            </a:endParaRPr>
          </a:p>
          <a:p>
            <a:pPr algn="ctr"/>
            <a:r>
              <a:rPr lang="en-GB" sz="1000" dirty="0">
                <a:effectLst/>
              </a:rPr>
              <a:t>Chair: Mr. </a:t>
            </a:r>
            <a:r>
              <a:rPr lang="en-GB" sz="1000" dirty="0">
                <a:effectLst/>
                <a:hlinkClick r:id="rId3"/>
              </a:rPr>
              <a:t>Gerard Metayer</a:t>
            </a:r>
            <a:r>
              <a:rPr lang="en-GB" sz="1000" dirty="0">
                <a:effectLst/>
              </a:rPr>
              <a:t> (Haiti) </a:t>
            </a:r>
          </a:p>
          <a:p>
            <a:pPr algn="ctr"/>
            <a:r>
              <a:rPr lang="en-GB" sz="1000" dirty="0">
                <a:effectLst/>
              </a:rPr>
              <a:t>Vice-Chairs: Mr. </a:t>
            </a:r>
            <a:r>
              <a:rPr lang="en-GB" sz="1000" dirty="0">
                <a:effectLst/>
                <a:hlinkClick r:id="rId4"/>
              </a:rPr>
              <a:t>Anthony Murillo Gutierrez</a:t>
            </a:r>
            <a:r>
              <a:rPr lang="en-GB" sz="1000" dirty="0">
                <a:effectLst/>
              </a:rPr>
              <a:t> (Costa Rica), Ms. </a:t>
            </a:r>
            <a:r>
              <a:rPr lang="en-GB" sz="1000" dirty="0">
                <a:effectLst/>
                <a:hlinkClick r:id="rId5"/>
              </a:rPr>
              <a:t>Marie-Noëlle Raveau</a:t>
            </a:r>
            <a:r>
              <a:rPr lang="en-GB" sz="1000" dirty="0">
                <a:effectLst/>
              </a:rPr>
              <a:t> (France/Martinique), Ms. </a:t>
            </a:r>
            <a:r>
              <a:rPr lang="en-GB" sz="1000" dirty="0">
                <a:effectLst/>
                <a:hlinkClick r:id="rId6"/>
              </a:rPr>
              <a:t>Regina</a:t>
            </a:r>
            <a:r>
              <a:rPr lang="en-GB" sz="1000" dirty="0">
                <a:effectLst/>
                <a:hlinkClick r:id="rId7"/>
              </a:rPr>
              <a:t> Browne</a:t>
            </a:r>
            <a:r>
              <a:rPr lang="en-GB" sz="1000" dirty="0">
                <a:effectLst/>
              </a:rPr>
              <a:t> (USA/Virgin Islands) </a:t>
            </a:r>
            <a:endParaRPr lang="en-GB" sz="1000" dirty="0"/>
          </a:p>
          <a:p>
            <a:pPr algn="ctr"/>
            <a:r>
              <a:rPr lang="en-GB" sz="1000" dirty="0">
                <a:effectLst/>
              </a:rPr>
              <a:t>Caribbean Tsunami Information </a:t>
            </a:r>
            <a:r>
              <a:rPr lang="en-GB" sz="1000" dirty="0" err="1">
                <a:effectLst/>
              </a:rPr>
              <a:t>Center</a:t>
            </a:r>
            <a:r>
              <a:rPr lang="en-GB" sz="1000" dirty="0">
                <a:effectLst/>
              </a:rPr>
              <a:t> (CTIC): Ms. </a:t>
            </a:r>
            <a:r>
              <a:rPr lang="en-GB" sz="1000" dirty="0">
                <a:effectLst/>
                <a:hlinkClick r:id="rId8"/>
              </a:rPr>
              <a:t>Alison Brome </a:t>
            </a:r>
            <a:r>
              <a:rPr lang="en-GB" sz="1000" dirty="0">
                <a:effectLst/>
              </a:rPr>
              <a:t>(Barbados)</a:t>
            </a:r>
          </a:p>
          <a:p>
            <a:pPr algn="ctr"/>
            <a:r>
              <a:rPr lang="en-GB" sz="1000" dirty="0">
                <a:effectLst/>
              </a:rPr>
              <a:t>Technical Secretary:</a:t>
            </a:r>
            <a:r>
              <a:rPr lang="en-GB" sz="1000" dirty="0"/>
              <a:t> Mr. </a:t>
            </a:r>
            <a:r>
              <a:rPr lang="en-GB" sz="1000" dirty="0">
                <a:hlinkClick r:id="rId9"/>
              </a:rPr>
              <a:t>Öcal Necmioğlu</a:t>
            </a:r>
            <a:r>
              <a:rPr lang="en-GB" sz="1000" dirty="0"/>
              <a:t> (</a:t>
            </a:r>
            <a:r>
              <a:rPr lang="en-GB" sz="1000" dirty="0" err="1"/>
              <a:t>Türkiye</a:t>
            </a:r>
            <a:r>
              <a:rPr lang="en-GB" sz="1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9E293-48A1-5D4F-23A0-F209F2D6F34C}"/>
              </a:ext>
            </a:extLst>
          </p:cNvPr>
          <p:cNvSpPr txBox="1"/>
          <p:nvPr/>
        </p:nvSpPr>
        <p:spPr>
          <a:xfrm>
            <a:off x="126473" y="2185052"/>
            <a:ext cx="2268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1: </a:t>
            </a:r>
          </a:p>
          <a:p>
            <a:pPr algn="ctr"/>
            <a:r>
              <a:rPr lang="en-GB" sz="1200" b="1" dirty="0">
                <a:effectLst/>
              </a:rPr>
              <a:t>Risk Knowledge</a:t>
            </a:r>
            <a:endParaRPr lang="en-GB" sz="900" dirty="0">
              <a:effectLst/>
            </a:endParaRPr>
          </a:p>
          <a:p>
            <a:pPr algn="ctr"/>
            <a:endParaRPr lang="en-GB" sz="900" b="1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Mr. </a:t>
            </a:r>
            <a:r>
              <a:rPr lang="en-GB" sz="900" dirty="0">
                <a:effectLst/>
                <a:hlinkClick r:id="rId10"/>
              </a:rPr>
              <a:t>Frederic Dondin</a:t>
            </a:r>
            <a:r>
              <a:rPr lang="en-GB" sz="900" dirty="0">
                <a:effectLst/>
              </a:rPr>
              <a:t>  (FR)</a:t>
            </a:r>
          </a:p>
          <a:p>
            <a:pPr algn="ctr"/>
            <a:r>
              <a:rPr lang="en-GB" sz="900" dirty="0">
                <a:effectLst/>
              </a:rPr>
              <a:t> </a:t>
            </a:r>
            <a:r>
              <a:rPr lang="en-GB" sz="900" dirty="0"/>
              <a:t> </a:t>
            </a:r>
          </a:p>
          <a:p>
            <a:pPr algn="ctr"/>
            <a:r>
              <a:rPr lang="en-GB" sz="900" b="1" dirty="0"/>
              <a:t>Vice-Chair: </a:t>
            </a:r>
          </a:p>
          <a:p>
            <a:pPr algn="ctr"/>
            <a:r>
              <a:rPr lang="en-GB" sz="900" dirty="0"/>
              <a:t>Mr.</a:t>
            </a:r>
            <a:r>
              <a:rPr lang="en-GB" sz="900" dirty="0">
                <a:effectLst/>
              </a:rPr>
              <a:t> </a:t>
            </a:r>
            <a:r>
              <a:rPr lang="en-GB" sz="900" dirty="0">
                <a:effectLst/>
                <a:hlinkClick r:id="rId11"/>
              </a:rPr>
              <a:t>Raphaël Paris</a:t>
            </a:r>
            <a:r>
              <a:rPr lang="en-GB" sz="900" dirty="0">
                <a:effectLst/>
              </a:rPr>
              <a:t>  (FR) </a:t>
            </a:r>
            <a:endParaRPr lang="en-GB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98E4D-CB75-1106-E929-28823F04AF28}"/>
              </a:ext>
            </a:extLst>
          </p:cNvPr>
          <p:cNvSpPr txBox="1"/>
          <p:nvPr/>
        </p:nvSpPr>
        <p:spPr>
          <a:xfrm>
            <a:off x="4961993" y="2185050"/>
            <a:ext cx="2268000" cy="18135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3: </a:t>
            </a:r>
          </a:p>
          <a:p>
            <a:pPr algn="ctr"/>
            <a:r>
              <a:rPr lang="en-GB" sz="1200" b="1" dirty="0">
                <a:effectLst/>
              </a:rPr>
              <a:t>Tsunami Warning Dissemination and Communication</a:t>
            </a:r>
          </a:p>
          <a:p>
            <a:pPr algn="ctr"/>
            <a:endParaRPr lang="en-GB" sz="900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2"/>
              </a:rPr>
              <a:t>Christa von Hillebrandt-Andrade</a:t>
            </a:r>
            <a:r>
              <a:rPr lang="en-GB" sz="900" dirty="0">
                <a:effectLst/>
              </a:rPr>
              <a:t> </a:t>
            </a:r>
            <a:r>
              <a:rPr lang="en-GB" sz="900" dirty="0"/>
              <a:t>(USA/PR)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Vice-Chair: </a:t>
            </a:r>
          </a:p>
          <a:p>
            <a:pPr algn="ctr"/>
            <a:r>
              <a:rPr lang="en-GB" sz="900" dirty="0"/>
              <a:t>Ms.</a:t>
            </a:r>
            <a:r>
              <a:rPr lang="en-GB" sz="900" dirty="0">
                <a:effectLst/>
              </a:rPr>
              <a:t> </a:t>
            </a:r>
            <a:r>
              <a:rPr lang="en-GB" sz="900" dirty="0">
                <a:effectLst/>
                <a:hlinkClick r:id="rId13"/>
              </a:rPr>
              <a:t>Susan Hodge </a:t>
            </a:r>
            <a:r>
              <a:rPr lang="en-GB" sz="900" dirty="0">
                <a:effectLst/>
              </a:rPr>
              <a:t>(UK/AI)</a:t>
            </a:r>
            <a:endParaRPr lang="en-GB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395F0-128E-3FE3-FF6E-11AA20610E02}"/>
              </a:ext>
            </a:extLst>
          </p:cNvPr>
          <p:cNvSpPr txBox="1"/>
          <p:nvPr/>
        </p:nvSpPr>
        <p:spPr>
          <a:xfrm>
            <a:off x="2565704" y="2188305"/>
            <a:ext cx="2268000" cy="31674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2: </a:t>
            </a:r>
          </a:p>
          <a:p>
            <a:pPr algn="ctr"/>
            <a:r>
              <a:rPr lang="en-GB" sz="1200" b="1" dirty="0">
                <a:effectLst/>
              </a:rPr>
              <a:t>Tsunami Detection, Analysis and Forecasting</a:t>
            </a:r>
            <a:endParaRPr lang="en-GB" sz="900" dirty="0">
              <a:effectLst/>
            </a:endParaRPr>
          </a:p>
          <a:p>
            <a:pPr algn="ctr"/>
            <a:endParaRPr lang="en-GB" sz="900" b="1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4"/>
              </a:rPr>
              <a:t>Elizabeth Vanacore</a:t>
            </a:r>
            <a:r>
              <a:rPr lang="en-GB" sz="900" dirty="0"/>
              <a:t>  (USA/PR) 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Chairs for Subgroups:</a:t>
            </a:r>
          </a:p>
          <a:p>
            <a:pPr algn="ctr"/>
            <a:endParaRPr lang="en-GB" sz="900" b="1" i="1" dirty="0"/>
          </a:p>
          <a:p>
            <a:pPr algn="ctr"/>
            <a:r>
              <a:rPr lang="en-GB" sz="900" b="1" i="1" dirty="0"/>
              <a:t> Tsunami Source Identification and Characterization</a:t>
            </a:r>
          </a:p>
          <a:p>
            <a:pPr algn="ctr"/>
            <a:r>
              <a:rPr lang="en-GB" sz="900" dirty="0"/>
              <a:t> Mr. </a:t>
            </a:r>
            <a:r>
              <a:rPr lang="en-GB" sz="900" dirty="0">
                <a:hlinkClick r:id="rId15"/>
              </a:rPr>
              <a:t>Dan McNamara </a:t>
            </a:r>
            <a:r>
              <a:rPr lang="en-GB" sz="900" dirty="0"/>
              <a:t>(USA)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Tsunami Detection</a:t>
            </a:r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16"/>
              </a:rPr>
              <a:t>Gloria Romero </a:t>
            </a:r>
            <a:r>
              <a:rPr lang="en-GB" sz="900" dirty="0"/>
              <a:t>(VE)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Tsunami Forecasting: </a:t>
            </a:r>
          </a:p>
          <a:p>
            <a:pPr algn="ctr"/>
            <a:r>
              <a:rPr lang="en-GB" sz="900" i="1" dirty="0"/>
              <a:t>Mr</a:t>
            </a:r>
            <a:r>
              <a:rPr lang="en-GB" sz="900" dirty="0"/>
              <a:t>. </a:t>
            </a:r>
            <a:r>
              <a:rPr lang="en-GB" sz="900" dirty="0">
                <a:hlinkClick r:id="rId17"/>
              </a:rPr>
              <a:t>Chris Moore </a:t>
            </a:r>
            <a:r>
              <a:rPr lang="en-GB" sz="900" dirty="0"/>
              <a:t>(USA)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SMART Cables:</a:t>
            </a:r>
          </a:p>
          <a:p>
            <a:pPr algn="ctr"/>
            <a:r>
              <a:rPr lang="en-GB" sz="900" i="1" dirty="0"/>
              <a:t>TBD</a:t>
            </a:r>
          </a:p>
          <a:p>
            <a:pPr algn="ctr"/>
            <a:endParaRPr lang="en-GB" sz="900" dirty="0"/>
          </a:p>
          <a:p>
            <a:pPr algn="ctr"/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E0CAEC-B478-779E-B484-0DCC5AA8B10E}"/>
              </a:ext>
            </a:extLst>
          </p:cNvPr>
          <p:cNvSpPr txBox="1"/>
          <p:nvPr/>
        </p:nvSpPr>
        <p:spPr>
          <a:xfrm>
            <a:off x="7374555" y="2185050"/>
            <a:ext cx="2268000" cy="23404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4: </a:t>
            </a:r>
          </a:p>
          <a:p>
            <a:pPr algn="ctr"/>
            <a:r>
              <a:rPr lang="en-GB" sz="1200" b="1" dirty="0">
                <a:effectLst/>
              </a:rPr>
              <a:t>Preparedness and Response Capabilities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8"/>
              </a:rPr>
              <a:t>Silvia Chacon </a:t>
            </a:r>
            <a:r>
              <a:rPr lang="en-GB" sz="900">
                <a:effectLst/>
                <a:hlinkClick r:id="rId18"/>
              </a:rPr>
              <a:t>Barrantes</a:t>
            </a:r>
            <a:r>
              <a:rPr lang="en-GB" sz="900"/>
              <a:t> </a:t>
            </a:r>
            <a:r>
              <a:rPr lang="en-GB" sz="900" dirty="0">
                <a:effectLst/>
              </a:rPr>
              <a:t>(CR) </a:t>
            </a:r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Chairs for Subgroups: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Preparedness and Response capabilities: </a:t>
            </a:r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19"/>
              </a:rPr>
              <a:t>Jacob Ngumbah </a:t>
            </a:r>
            <a:r>
              <a:rPr lang="en-GB" sz="900" dirty="0"/>
              <a:t>(KN)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Mitigation: </a:t>
            </a:r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20"/>
              </a:rPr>
              <a:t>Stacey Edwards </a:t>
            </a:r>
            <a:r>
              <a:rPr lang="en-GB" sz="900" dirty="0"/>
              <a:t>(TT)</a:t>
            </a:r>
          </a:p>
          <a:p>
            <a:pPr algn="ctr"/>
            <a:endParaRPr lang="en-GB" sz="900" dirty="0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132361E-8029-66D5-C39E-43364B5F2D64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5400000">
            <a:off x="3489979" y="-420969"/>
            <a:ext cx="376516" cy="4835527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442347A-6ADF-F9A3-FD44-CCDC987B2F59}"/>
              </a:ext>
            </a:extLst>
          </p:cNvPr>
          <p:cNvCxnSpPr>
            <a:cxnSpLocks/>
          </p:cNvCxnSpPr>
          <p:nvPr/>
        </p:nvCxnSpPr>
        <p:spPr>
          <a:xfrm rot="5400000">
            <a:off x="4708709" y="797971"/>
            <a:ext cx="378286" cy="239629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C284F568-3DBD-740C-5C30-98886A4B36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30529" y="775490"/>
            <a:ext cx="375031" cy="2444087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53219526-FA1A-EBED-5F9A-FC9278E0692B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6095992" y="1998576"/>
            <a:ext cx="3718496" cy="833805"/>
          </a:xfrm>
          <a:prstGeom prst="bentConnector3">
            <a:avLst>
              <a:gd name="adj1" fmla="val 9771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4365E8D-D518-E7C9-BE5D-E91EFF8DEB53}"/>
              </a:ext>
            </a:extLst>
          </p:cNvPr>
          <p:cNvSpPr txBox="1"/>
          <p:nvPr/>
        </p:nvSpPr>
        <p:spPr>
          <a:xfrm>
            <a:off x="9814488" y="2202381"/>
            <a:ext cx="2268000" cy="1260000"/>
          </a:xfrm>
          <a:prstGeom prst="rect">
            <a:avLst/>
          </a:prstGeom>
          <a:solidFill>
            <a:srgbClr val="E79994"/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Task Team on CARIBE WAVE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Mr. </a:t>
            </a:r>
            <a:r>
              <a:rPr lang="en-GB" sz="900" dirty="0">
                <a:effectLst/>
                <a:hlinkClick r:id="rId21"/>
              </a:rPr>
              <a:t>Antonio Aguilar</a:t>
            </a:r>
            <a:r>
              <a:rPr lang="en-GB" sz="900" dirty="0"/>
              <a:t> </a:t>
            </a:r>
            <a:r>
              <a:rPr lang="en-GB" sz="900" dirty="0">
                <a:effectLst/>
              </a:rPr>
              <a:t>(VE) </a:t>
            </a:r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Chair:</a:t>
            </a:r>
            <a:endParaRPr lang="en-GB" sz="900" dirty="0"/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22"/>
              </a:rPr>
              <a:t>Gisela Baez Sanchez</a:t>
            </a:r>
            <a:r>
              <a:rPr lang="en-GB" sz="900" dirty="0"/>
              <a:t> (USA/PR)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E1DF7FB-A0FA-4894-898A-10E0B4CED0B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6095993" y="1808536"/>
            <a:ext cx="7" cy="3765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2FC61FA-8967-EB9B-3EC3-B3789B469822}"/>
              </a:ext>
            </a:extLst>
          </p:cNvPr>
          <p:cNvSpPr txBox="1"/>
          <p:nvPr/>
        </p:nvSpPr>
        <p:spPr>
          <a:xfrm>
            <a:off x="9814488" y="4074958"/>
            <a:ext cx="2268000" cy="1280813"/>
          </a:xfrm>
          <a:prstGeom prst="rect">
            <a:avLst/>
          </a:prstGeom>
          <a:solidFill>
            <a:srgbClr val="20DADE"/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Task Team on Tsunami Ready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23"/>
              </a:rPr>
              <a:t>Fabian Hinds </a:t>
            </a:r>
            <a:r>
              <a:rPr lang="en-GB" sz="900" dirty="0"/>
              <a:t>(BB)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Chair:</a:t>
            </a:r>
            <a:endParaRPr lang="en-GB" sz="900" dirty="0"/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24"/>
              </a:rPr>
              <a:t>Matthieu Péroche</a:t>
            </a:r>
            <a:r>
              <a:rPr lang="en-GB" sz="900" dirty="0"/>
              <a:t> (FR)</a:t>
            </a:r>
          </a:p>
          <a:p>
            <a:pPr algn="ctr"/>
            <a:endParaRPr lang="en-GB" sz="900" dirty="0"/>
          </a:p>
          <a:p>
            <a:pPr algn="ctr"/>
            <a:endParaRPr lang="en-GB" sz="900" dirty="0"/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25800661-9C7B-0BBA-FDF0-105D9DB9ACCA}"/>
              </a:ext>
            </a:extLst>
          </p:cNvPr>
          <p:cNvCxnSpPr>
            <a:cxnSpLocks/>
          </p:cNvCxnSpPr>
          <p:nvPr/>
        </p:nvCxnSpPr>
        <p:spPr>
          <a:xfrm>
            <a:off x="6275754" y="1995178"/>
            <a:ext cx="3538734" cy="2159524"/>
          </a:xfrm>
          <a:prstGeom prst="bentConnector3">
            <a:avLst>
              <a:gd name="adj1" fmla="val 9761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53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2620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Establishment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of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the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ICG/CARIBE-EWS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Steering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Committee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673430"/>
            <a:ext cx="11801703" cy="5882966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Maintain the ICG/CARIBE-EWS Organizational Structure and Governance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Monitor, maintain and update the CARIBE-EWS Implementation Plan</a:t>
            </a:r>
            <a:r>
              <a:rPr lang="fr-HT" sz="2000" dirty="0">
                <a:latin typeface="+mn-lt"/>
              </a:rPr>
              <a:t>  </a:t>
            </a:r>
            <a:endParaRPr lang="es-CR" sz="2000" dirty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Oversee the execution of the Decisions and Recommendations of the ICG,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/>
              <a:t> Develop a Strategy for funding CARIBE-EWS activities,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Monitor performance and examine continuing compliance of Tsunami Service Providers (TSPs)…</a:t>
            </a: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Guide the work and direction of the CARIBE-EWS to help deliver the goals of the UN Ocean Decade Tsunami Programme (ODTP) 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Report, develop strategy for effective coordination, revamp the </a:t>
            </a:r>
            <a:r>
              <a:rPr lang="en-GB" sz="2000" dirty="0"/>
              <a:t>Group of Experts (</a:t>
            </a:r>
            <a:r>
              <a:rPr lang="en-GB" sz="2000" dirty="0" err="1"/>
              <a:t>GoE</a:t>
            </a:r>
            <a:r>
              <a:rPr lang="en-GB" sz="2000" dirty="0"/>
              <a:t>) work and implementation plan to enhance the warning system by including other coastal hazards 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fr-HT" sz="2000" dirty="0"/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 marL="0" indent="0">
              <a:buClr>
                <a:srgbClr val="FFFF00"/>
              </a:buClr>
              <a:buNone/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XXth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Anniversaries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of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ICG/CARIBE-EWS</a:t>
            </a:r>
            <a:b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32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930804"/>
            <a:ext cx="1180170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ICG/CARIBE-EWS 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participated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2nd Global Tsunami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Decades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Post 2004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Indian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Tsunami</a:t>
            </a: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ICG/CARIBE-EWS </a:t>
            </a:r>
            <a:r>
              <a:rPr lang="en-GB" sz="2000" b="1" dirty="0"/>
              <a:t>notes</a:t>
            </a:r>
            <a:r>
              <a:rPr lang="en-GB" sz="2000" dirty="0"/>
              <a:t> that 2025 will be the 20th anniversary of the establishment of the ICG/CARIBE-EWS, 2026 will be the 20th anniversary of the first ICG/CARIBE-EWS and 2027 will be the 20th Session of the ICG/CARIBE-EWS</a:t>
            </a:r>
            <a:r>
              <a:rPr lang="fr-HT" sz="2000" dirty="0"/>
              <a:t> </a:t>
            </a: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AU" sz="2000" b="1" dirty="0"/>
              <a:t> The ICG further noted </a:t>
            </a:r>
            <a:r>
              <a:rPr lang="en-AU" sz="2000" dirty="0"/>
              <a:t>that these anniversaries had already been noted as an important opportunity for raising awareness, ensuring tsunami resilience in the Caribbean and its Adjacent regions 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CARIBE-EWS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/>
              <a:t>organize events and other actions and activities associated  with the occasion of the 20th anniversaries of the ICG/CARIBE-EWS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-886162"/>
            <a:ext cx="11765015" cy="867592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GB" sz="2400" b="1" dirty="0">
                <a:solidFill>
                  <a:schemeClr val="bg1"/>
                </a:solidFill>
              </a:rPr>
              <a:t>Recommends</a:t>
            </a:r>
            <a:r>
              <a:rPr lang="en-GB" sz="2400" dirty="0">
                <a:solidFill>
                  <a:schemeClr val="bg1"/>
                </a:solidFill>
              </a:rPr>
              <a:t> CATAC to continue with the implementation of Earthquake Early Warning (EEW) methods for the acceleration and improvement of the tsunami warning for Central America.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 Recommends</a:t>
            </a:r>
            <a:r>
              <a:rPr lang="en-GB" sz="2400" dirty="0">
                <a:solidFill>
                  <a:schemeClr val="bg1"/>
                </a:solidFill>
              </a:rPr>
              <a:t> the use of additional methods for the transmission of CATAC’s products to its users.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 Recommends</a:t>
            </a:r>
            <a:r>
              <a:rPr lang="en-GB" sz="2400" dirty="0">
                <a:solidFill>
                  <a:schemeClr val="bg1"/>
                </a:solidFill>
              </a:rPr>
              <a:t> that CATAC continues full functionality in an interim manner to be able to support the National Tsunami Warning </a:t>
            </a:r>
            <a:r>
              <a:rPr lang="en-GB" sz="2400" dirty="0" err="1">
                <a:solidFill>
                  <a:schemeClr val="bg1"/>
                </a:solidFill>
              </a:rPr>
              <a:t>Centers</a:t>
            </a:r>
            <a:r>
              <a:rPr lang="en-GB" sz="2400" dirty="0">
                <a:solidFill>
                  <a:schemeClr val="bg1"/>
                </a:solidFill>
              </a:rPr>
              <a:t> (NTWCs), Tsunami Warning Focal Points 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 Further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recommends</a:t>
            </a:r>
            <a:r>
              <a:rPr lang="en-GB" sz="2400" dirty="0">
                <a:solidFill>
                  <a:schemeClr val="bg1"/>
                </a:solidFill>
              </a:rPr>
              <a:t> the consideration of CATAC as a TSP in its XVIII Session in 2025 to enable the IOC Assembly to consider the final admission of CATAC as TSP in June 2025.</a:t>
            </a:r>
            <a:endParaRPr lang="fr-HT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 </a:t>
            </a: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fr-HT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947774"/>
            <a:ext cx="718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Central </a:t>
            </a:r>
            <a:r>
              <a:rPr lang="en-US" sz="2400" dirty="0" err="1">
                <a:solidFill>
                  <a:srgbClr val="FFFF00"/>
                </a:solidFill>
              </a:rPr>
              <a:t>AmericaTsunami</a:t>
            </a:r>
            <a:r>
              <a:rPr lang="en-US" sz="2400" dirty="0">
                <a:solidFill>
                  <a:srgbClr val="FFFF00"/>
                </a:solidFill>
              </a:rPr>
              <a:t> Advisory Center (CATAC)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8E9F5F0-E839-F4B6-D851-1C381BB9EC67}"/>
              </a:ext>
            </a:extLst>
          </p:cNvPr>
          <p:cNvSpPr txBox="1"/>
          <p:nvPr/>
        </p:nvSpPr>
        <p:spPr>
          <a:xfrm>
            <a:off x="480029" y="211700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200" b="1" dirty="0">
                <a:solidFill>
                  <a:srgbClr val="FFFF00"/>
                </a:solidFill>
              </a:rPr>
              <a:t>Tsunami </a:t>
            </a:r>
            <a:r>
              <a:rPr lang="es-CR" sz="3200" b="1" dirty="0" err="1">
                <a:solidFill>
                  <a:srgbClr val="FFFF00"/>
                </a:solidFill>
              </a:rPr>
              <a:t>Service</a:t>
            </a:r>
            <a:r>
              <a:rPr lang="es-CR" sz="3200" b="1" dirty="0">
                <a:solidFill>
                  <a:srgbClr val="FFFF00"/>
                </a:solidFill>
              </a:rPr>
              <a:t> </a:t>
            </a:r>
            <a:r>
              <a:rPr lang="es-CR" sz="3200" b="1" dirty="0" err="1">
                <a:solidFill>
                  <a:srgbClr val="FFFF00"/>
                </a:solidFill>
              </a:rPr>
              <a:t>Providers</a:t>
            </a:r>
            <a:endParaRPr lang="es-C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99029" y="1515657"/>
            <a:ext cx="11711971" cy="49314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a strategic review of the staffing resources needed to ensure adequate capacity at the CTIC to effectively execute and implement the programmatic and project activities to support the ICG/CARIBE EWS and EW4All frameworks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that CTIC continues to work with the Secretariat, Steering Committee, CARIBE EWS Member States and partners to develop a strategic plan to guide the resource mobilization and staffing efforts of the CTIC,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a strategic review by the CARIBE EWS Steering Committee of the CTIC Governance structure 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Further recommends</a:t>
            </a:r>
            <a:r>
              <a:rPr lang="en-GB" sz="2000" dirty="0">
                <a:solidFill>
                  <a:schemeClr val="bg1"/>
                </a:solidFill>
              </a:rPr>
              <a:t> the integration of the work and role of the CTIC and the CTIC Governance Structure review process, the integration of other coastal hazards 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r>
              <a:rPr lang="en-GB" dirty="0"/>
              <a:t> </a:t>
            </a:r>
            <a:endParaRPr lang="fr-HT" dirty="0"/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31648" y="354774"/>
            <a:ext cx="10229088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800" b="1" dirty="0" err="1">
                <a:solidFill>
                  <a:srgbClr val="FFFF00"/>
                </a:solidFill>
              </a:rPr>
              <a:t>Caribbean</a:t>
            </a:r>
            <a:r>
              <a:rPr lang="es-CR" sz="2800" b="1" dirty="0">
                <a:solidFill>
                  <a:srgbClr val="FFFF00"/>
                </a:solidFill>
              </a:rPr>
              <a:t> Tsunami </a:t>
            </a:r>
            <a:r>
              <a:rPr lang="es-CR" sz="2800" b="1" dirty="0" err="1">
                <a:solidFill>
                  <a:srgbClr val="FFFF00"/>
                </a:solidFill>
              </a:rPr>
              <a:t>Information</a:t>
            </a:r>
            <a:r>
              <a:rPr lang="es-CR" sz="2800" b="1" dirty="0">
                <a:solidFill>
                  <a:srgbClr val="FFFF00"/>
                </a:solidFill>
              </a:rPr>
              <a:t> Center </a:t>
            </a:r>
          </a:p>
          <a:p>
            <a:pPr algn="ctr"/>
            <a:r>
              <a:rPr lang="es-CR" sz="2800" b="1" dirty="0">
                <a:solidFill>
                  <a:srgbClr val="FFFF00"/>
                </a:solidFill>
              </a:rPr>
              <a:t>(CTIC)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13862</TotalTime>
  <Words>1113</Words>
  <Application>Microsoft Office PowerPoint</Application>
  <PresentationFormat>Widescreen</PresentationFormat>
  <Paragraphs>228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Open Sans</vt:lpstr>
      <vt:lpstr>Helvetica Neue</vt:lpstr>
      <vt:lpstr>Wingdings</vt:lpstr>
      <vt:lpstr>Arial</vt:lpstr>
      <vt:lpstr>Courier New</vt:lpstr>
      <vt:lpstr>Century Gothic</vt:lpstr>
      <vt:lpstr>Roboto</vt:lpstr>
      <vt:lpstr>Calibri</vt:lpstr>
      <vt:lpstr>Times New Roman</vt:lpstr>
      <vt:lpstr>Rockwell</vt:lpstr>
      <vt:lpstr>Myriad Pro</vt:lpstr>
      <vt:lpstr>9_Custom Design</vt:lpstr>
      <vt:lpstr>Custom Design</vt:lpstr>
      <vt:lpstr>5_Custom Design</vt:lpstr>
      <vt:lpstr>1_Office Theme</vt:lpstr>
      <vt:lpstr>8_Custom Design</vt:lpstr>
      <vt:lpstr>4_Custom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CARIBE WAVE 24</vt:lpstr>
      <vt:lpstr>CARIBE WAVE 25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Tesan, Maeva</dc:creator>
  <cp:lastModifiedBy>Haidar, Angelos</cp:lastModifiedBy>
  <cp:revision>57</cp:revision>
  <dcterms:created xsi:type="dcterms:W3CDTF">2023-06-10T08:57:28Z</dcterms:created>
  <dcterms:modified xsi:type="dcterms:W3CDTF">2025-02-21T10:37:16Z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KSOProductBuildVer">
    <vt:lpwstr>1033-5.2.1.7924</vt:lpwstr>
  </property>
</Properties>
</file>