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26"/>
  </p:notesMasterIdLst>
  <p:handoutMasterIdLst>
    <p:handoutMasterId r:id="rId27"/>
  </p:handoutMasterIdLst>
  <p:sldIdLst>
    <p:sldId id="269" r:id="rId15"/>
    <p:sldId id="284" r:id="rId16"/>
    <p:sldId id="258" r:id="rId17"/>
    <p:sldId id="292" r:id="rId18"/>
    <p:sldId id="295" r:id="rId19"/>
    <p:sldId id="297" r:id="rId20"/>
    <p:sldId id="298" r:id="rId21"/>
    <p:sldId id="293" r:id="rId22"/>
    <p:sldId id="294" r:id="rId23"/>
    <p:sldId id="260" r:id="rId24"/>
    <p:sldId id="30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83254"/>
    <a:srgbClr val="0069B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5371-448F-BE18-04FB-6C60C2D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D9768-4189-3296-03C1-88E648116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155B8-B12F-E292-02EA-67D3B01E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0DF-01EE-B449-976B-2C4C8BC18940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2F19E-5FA7-1A76-3EAE-1D62C25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B740E-AB6A-C8E7-C7F0-B9A81C18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080F-F367-EB43-ACCB-8E1937A0A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2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85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23/02/2025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666AB-F065-4B01-5F50-8DF784997BC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322" y="166960"/>
            <a:ext cx="1755564" cy="9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  <p:sldLayoutId id="2147483715" r:id="rId7"/>
    <p:sldLayoutId id="2147483716" r:id="rId8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251048"/>
            <a:ext cx="533018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International Union of Geodesy and Geophysics (IUGG)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2025 update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6256" y="5256665"/>
            <a:ext cx="8736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WG, Agenda 2.2, Non-UN Bodies, 24 February 2025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Ana Baptista (Vice-Chair),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Yuichiro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(Chair), Laura Kong (ITIC)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5CE97-334A-1C4F-AC29-042FB326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54" y="1911927"/>
            <a:ext cx="4052773" cy="20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1-80A1-1A82-EF36-993EA3E9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139870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IOC support - 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F293-8ABF-3E2D-E3FB-85110D70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328458"/>
            <a:ext cx="10515600" cy="530369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1200"/>
              </a:spcBef>
            </a:pPr>
            <a:r>
              <a:rPr lang="en-US" sz="2400" dirty="0"/>
              <a:t>IOC Roger </a:t>
            </a:r>
            <a:r>
              <a:rPr lang="en-US" sz="2400" dirty="0" err="1"/>
              <a:t>Revelle</a:t>
            </a:r>
            <a:r>
              <a:rPr lang="en-US" sz="2400" dirty="0"/>
              <a:t> lecture, 2024 – Emile </a:t>
            </a:r>
            <a:r>
              <a:rPr lang="en-US" sz="2400" dirty="0" err="1"/>
              <a:t>Okal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WMO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Task Team on Long </a:t>
            </a:r>
            <a:r>
              <a:rPr lang="en-US" sz="2400" dirty="0">
                <a:solidFill>
                  <a:srgbClr val="222222"/>
                </a:solidFill>
              </a:rPr>
              <a:t>W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aves </a:t>
            </a:r>
            <a:r>
              <a:rPr lang="en-US" sz="2400" dirty="0">
                <a:solidFill>
                  <a:srgbClr val="222222"/>
                </a:solidFill>
              </a:rPr>
              <a:t>u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nder the Expert Team on Waves, Coastal Hazards, and Marine Emergency Response (ET-WCHMER) –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Vasily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Titov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</a:pPr>
            <a:r>
              <a:rPr lang="en-US" sz="2500" dirty="0"/>
              <a:t>WMO-IOC JCB – Srinivasa Kumar, co-chair 2023-24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2500" dirty="0"/>
              <a:t>UNESCO International Geoscience </a:t>
            </a:r>
            <a:r>
              <a:rPr lang="en-US" sz="2500" dirty="0" err="1"/>
              <a:t>Programme</a:t>
            </a:r>
            <a:r>
              <a:rPr lang="en-US" sz="2500" dirty="0"/>
              <a:t> (IGCP) Scientific Board (evaluate </a:t>
            </a:r>
            <a:r>
              <a:rPr lang="en-US" sz="2400" dirty="0"/>
              <a:t>geohazards proposals) – Christa von </a:t>
            </a:r>
            <a:r>
              <a:rPr lang="en-US" sz="2400" dirty="0" err="1"/>
              <a:t>Hillebrandt</a:t>
            </a:r>
            <a:r>
              <a:rPr lang="en-US" sz="2400" dirty="0"/>
              <a:t>-Andrade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ITU-WMO-UNESCO IOC Joint Task Force for SMART Subsea cables – Science and Society co-chair – Laura Kong</a:t>
            </a:r>
          </a:p>
          <a:p>
            <a:pPr marL="285750" indent="-285750">
              <a:spcBef>
                <a:spcPts val="1200"/>
              </a:spcBef>
            </a:pPr>
            <a:r>
              <a:rPr lang="en-US" sz="2400" dirty="0"/>
              <a:t>Capacity Development</a:t>
            </a:r>
          </a:p>
          <a:p>
            <a:pPr marL="643563" lvl="1" indent="-285750">
              <a:spcBef>
                <a:spcPts val="1200"/>
              </a:spcBef>
            </a:pPr>
            <a:r>
              <a:rPr lang="en-US" sz="2400" dirty="0"/>
              <a:t>IOC Group of Experts for Capacity Development – Laura Kong</a:t>
            </a:r>
          </a:p>
          <a:p>
            <a:pPr marL="658104" lvl="2" indent="-28575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IOC </a:t>
            </a:r>
            <a:r>
              <a:rPr lang="en-US" sz="2400" dirty="0" err="1"/>
              <a:t>OceanTeacher</a:t>
            </a:r>
            <a:r>
              <a:rPr lang="en-US" sz="2400" dirty="0"/>
              <a:t> Global Academy (OTGA) Specialized Training Center for Tsunamis (TWC Min Competency course) - JTC WG on Science-based Tsunami Warning – ITIC and IOC TSR</a:t>
            </a:r>
          </a:p>
          <a:p>
            <a:pPr marL="641140" lvl="3" indent="-28575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Ocean Decade Capacity Development Facility – Christa von </a:t>
            </a:r>
            <a:r>
              <a:rPr lang="en-US" sz="2400" dirty="0" err="1"/>
              <a:t>Hillebarndt</a:t>
            </a:r>
            <a:r>
              <a:rPr lang="en-US" sz="2400" dirty="0"/>
              <a:t>-Andrade, IOCARIBE rep</a:t>
            </a:r>
          </a:p>
          <a:p>
            <a:pPr marL="285750" indent="-285750">
              <a:spcBef>
                <a:spcPts val="1200"/>
              </a:spcBef>
            </a:pPr>
            <a:r>
              <a:rPr lang="en-US" sz="2400" dirty="0"/>
              <a:t>UN Ocean Decade committees, task force, WG – many involved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275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251048"/>
            <a:ext cx="533018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International Union of Geodesy and Geophysics (IUGG)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2025 update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6424" y="5006787"/>
            <a:ext cx="8736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Joint TT, Agenda 7, 20 February 2025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WG, Agenda 2.2, Non-UN Bodies, 24 February 2025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Ana Baptista (Vice-Chair),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Yuichiro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(Chair), Laura Kong (ITIC)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5CE97-334A-1C4F-AC29-042FB326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54" y="1911927"/>
            <a:ext cx="4052773" cy="20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72" y="17272"/>
            <a:ext cx="10515600" cy="809638"/>
          </a:xfrm>
        </p:spPr>
        <p:txBody>
          <a:bodyPr>
            <a:normAutofit/>
          </a:bodyPr>
          <a:lstStyle/>
          <a:p>
            <a:r>
              <a:rPr lang="en-US" sz="3200" dirty="0"/>
              <a:t>IUGG Joint Tsunami Commission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960" y="1250691"/>
            <a:ext cx="5656023" cy="517307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1600" b="1" dirty="0"/>
              <a:t>Est 12th General Assembly of IUGG, July 1960 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600" b="1" dirty="0"/>
              <a:t>Promote the exchange of scientific and technical information about tsunamis among nations  concerned with the tsunami hazard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600" b="1" dirty="0"/>
              <a:t>~70 members </a:t>
            </a:r>
            <a:r>
              <a:rPr lang="en-US" sz="1600" dirty="0"/>
              <a:t>(Australia, Bulgaria, Canada, Chile, Costa Rica, Croatia, Estonia, France, Greece, India, Indonesia, Italy, Japan,   NZ, Norway, Oman, Portugal, </a:t>
            </a:r>
            <a:r>
              <a:rPr lang="en-US" sz="1600" dirty="0" err="1"/>
              <a:t>Turkiye</a:t>
            </a:r>
            <a:r>
              <a:rPr lang="en-US" sz="1600" dirty="0"/>
              <a:t>, India, Russia, Singapore,  UK, USA)</a:t>
            </a:r>
          </a:p>
          <a:p>
            <a:r>
              <a:rPr lang="en-US" sz="1600" dirty="0"/>
              <a:t>Business Meeting: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16 Jul 2023 </a:t>
            </a:r>
            <a:r>
              <a:rPr lang="en-US" sz="1600" dirty="0"/>
              <a:t>Working Groups – enabled focused efforts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Tsunami Terminology (review IOC TS 85, Tsunami Glossary) - </a:t>
            </a:r>
            <a:r>
              <a:rPr lang="en-US" sz="1500" b="1" dirty="0">
                <a:solidFill>
                  <a:schemeClr val="tx1"/>
                </a:solidFill>
              </a:rPr>
              <a:t>Dr. William Power, NZ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Science-based Tsunami Warning (TOWS Ad Hoc TT,         TS 183 - TGV) - </a:t>
            </a:r>
            <a:r>
              <a:rPr lang="en-US" sz="1500" b="1" dirty="0">
                <a:solidFill>
                  <a:schemeClr val="tx1"/>
                </a:solidFill>
              </a:rPr>
              <a:t>Dr. Laura Kong, USA</a:t>
            </a: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Tsunami Magnitude – </a:t>
            </a:r>
            <a:r>
              <a:rPr lang="en-US" sz="1500" b="1" dirty="0">
                <a:solidFill>
                  <a:schemeClr val="tx1"/>
                </a:solidFill>
              </a:rPr>
              <a:t>Dr. </a:t>
            </a:r>
            <a:r>
              <a:rPr lang="en-US" sz="1500" b="1" dirty="0" err="1"/>
              <a:t>Vasily</a:t>
            </a:r>
            <a:r>
              <a:rPr lang="en-US" sz="1500" b="1" dirty="0"/>
              <a:t> </a:t>
            </a:r>
            <a:r>
              <a:rPr lang="en-US" sz="1500" b="1" dirty="0" err="1"/>
              <a:t>Titov</a:t>
            </a:r>
            <a:r>
              <a:rPr lang="en-US" sz="1500" b="1" dirty="0"/>
              <a:t>, USA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GNSS Data for Tsunami Warning -  </a:t>
            </a:r>
            <a:r>
              <a:rPr lang="en-US" sz="1500" b="1" dirty="0">
                <a:solidFill>
                  <a:schemeClr val="tx1"/>
                </a:solidFill>
              </a:rPr>
              <a:t>Dr. Tony Song, USA</a:t>
            </a:r>
            <a:endParaRPr lang="en-US" sz="1400" b="1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 err="1">
                <a:solidFill>
                  <a:srgbClr val="C00000"/>
                </a:solidFill>
              </a:rPr>
              <a:t>Meteotsunami</a:t>
            </a:r>
            <a:r>
              <a:rPr lang="en-US" sz="1500" b="1" dirty="0"/>
              <a:t> (</a:t>
            </a:r>
            <a:r>
              <a:rPr lang="en-US" sz="1500" b="1" dirty="0">
                <a:solidFill>
                  <a:srgbClr val="C00000"/>
                </a:solidFill>
              </a:rPr>
              <a:t>TOWS Ad Hoc TT) </a:t>
            </a:r>
            <a:r>
              <a:rPr lang="en-US" sz="1500" b="1" dirty="0"/>
              <a:t>– </a:t>
            </a:r>
            <a:r>
              <a:rPr lang="en-GB" sz="1500" b="1" dirty="0" err="1"/>
              <a:t>Dr.</a:t>
            </a:r>
            <a:r>
              <a:rPr lang="en-GB" sz="1500" b="1" dirty="0"/>
              <a:t> </a:t>
            </a:r>
            <a:r>
              <a:rPr lang="en-US" sz="1500" b="1" i="0" u="none" strike="noStrike" dirty="0">
                <a:effectLst/>
              </a:rPr>
              <a:t>Ivica </a:t>
            </a:r>
            <a:r>
              <a:rPr lang="en-US" sz="1500" b="1" i="0" u="none" strike="noStrike" dirty="0" err="1">
                <a:effectLst/>
              </a:rPr>
              <a:t>Vilibić</a:t>
            </a:r>
            <a:r>
              <a:rPr lang="en-US" sz="1500" b="1" dirty="0"/>
              <a:t>, </a:t>
            </a:r>
            <a:r>
              <a:rPr lang="en-US" sz="1500" b="1" dirty="0" err="1"/>
              <a:t>Crotia</a:t>
            </a:r>
            <a:r>
              <a:rPr lang="en-US" sz="1400" b="1" dirty="0"/>
              <a:t> 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Tsunami Data –</a:t>
            </a:r>
            <a:r>
              <a:rPr lang="en-US" sz="1500" b="1" dirty="0">
                <a:solidFill>
                  <a:schemeClr val="tx1"/>
                </a:solidFill>
              </a:rPr>
              <a:t>Dr. Viacheslav ‘Slava’ </a:t>
            </a:r>
            <a:r>
              <a:rPr lang="en-US" sz="1500" b="1" dirty="0" err="1">
                <a:solidFill>
                  <a:schemeClr val="tx1"/>
                </a:solidFill>
              </a:rPr>
              <a:t>Gusiakov</a:t>
            </a:r>
            <a:r>
              <a:rPr lang="en-US" sz="1500" b="1" dirty="0">
                <a:solidFill>
                  <a:schemeClr val="tx1"/>
                </a:solidFill>
              </a:rPr>
              <a:t>, Russia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DB728D-C0B9-6F4C-BADF-8F4DADBC5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998887"/>
            <a:ext cx="2940488" cy="54248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FDD75F-5669-0744-BA9D-801E31EE4366}"/>
              </a:ext>
            </a:extLst>
          </p:cNvPr>
          <p:cNvSpPr/>
          <p:nvPr/>
        </p:nvSpPr>
        <p:spPr>
          <a:xfrm>
            <a:off x="7434658" y="1366438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D32E45-BD1C-1D42-A6D1-EECB5998B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118" y="1721923"/>
            <a:ext cx="3771880" cy="3963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D128F5-5418-FAD3-453A-AB8BCA19BF3A}"/>
              </a:ext>
            </a:extLst>
          </p:cNvPr>
          <p:cNvSpPr txBox="1"/>
          <p:nvPr/>
        </p:nvSpPr>
        <p:spPr>
          <a:xfrm>
            <a:off x="193272" y="616202"/>
            <a:ext cx="88465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Associations:  IAPSO (Oceans), IASPEI (Seismology), IAVCEI (Volcanology)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7E9BE-263E-741B-C070-DCB5E445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73" y="1196123"/>
            <a:ext cx="10464564" cy="535891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JTC jointly organized meetings: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2nd UNESCO-IOC Global Tsunami Symposium on “Two Decades After 2004 Indian Ocean Tsunami: Reflection and the Way Forward” held in Banda Aceh, Indonesia during 11-14 November 2024.                         </a:t>
            </a:r>
          </a:p>
          <a:p>
            <a:pPr marL="573088" lvl="2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Special International Scientific Workshop on “Tsunami Sciences after the 2004 Sumatra Earthquake” as a pre-event of the UNESCO-IOC Symposium.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Joint IOC JTC 60th Anniversary of the ICG/PTWS – Past and Future: Achievements and challenges, in China, April, 2025</a:t>
            </a:r>
          </a:p>
          <a:p>
            <a:pPr lvl="1"/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GeTEWS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Oceania 2025 Workshop in Fiji, in Nov. 2025</a:t>
            </a:r>
          </a:p>
          <a:p>
            <a:pPr marL="579438" lvl="1" indent="-284163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2025 ITS meeting in Hyderabad, India in Nov. 2025.</a:t>
            </a:r>
          </a:p>
          <a:p>
            <a:pPr algn="l">
              <a:spcBef>
                <a:spcPts val="1400"/>
              </a:spcBef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JTC members  actively participated in organization of numerous tsunami                     sessions in AGU, EGU, AOGS General Assemblies and other Intl conferences,                   such as The 3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World Conference on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Meteotsunamis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(13-17 Oct 2025). </a:t>
            </a:r>
          </a:p>
          <a:p>
            <a:pPr>
              <a:spcBef>
                <a:spcPts val="1400"/>
              </a:spcBef>
            </a:pPr>
            <a:r>
              <a:rPr lang="en-US" sz="2000" dirty="0">
                <a:solidFill>
                  <a:srgbClr val="222222"/>
                </a:solidFill>
              </a:rPr>
              <a:t>Special Volume:  Tonga Volcanic Eruption 2022:  Topical collection in Pure                            and Applied Geophysics (PAGEOPH), </a:t>
            </a:r>
            <a:r>
              <a:rPr lang="en-US" altLang="ja-JP" sz="2000" dirty="0">
                <a:solidFill>
                  <a:srgbClr val="222222"/>
                </a:solidFill>
              </a:rPr>
              <a:t>5</a:t>
            </a:r>
            <a:r>
              <a:rPr lang="en-US" sz="2000" dirty="0">
                <a:solidFill>
                  <a:srgbClr val="222222"/>
                </a:solidFill>
              </a:rPr>
              <a:t> out of 18 papers published online in 2024. </a:t>
            </a:r>
          </a:p>
          <a:p>
            <a:pPr marL="0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F4BB4-2FCD-15EF-2043-C627B6119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330" y="4749729"/>
            <a:ext cx="2016213" cy="112459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7973C-898D-38E7-5198-C488350F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088" y="3546898"/>
            <a:ext cx="1276614" cy="132556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3BEDF044-604F-53F9-A589-5B461BEC3969}"/>
              </a:ext>
            </a:extLst>
          </p:cNvPr>
          <p:cNvSpPr txBox="1">
            <a:spLocks/>
          </p:cNvSpPr>
          <p:nvPr/>
        </p:nvSpPr>
        <p:spPr>
          <a:xfrm>
            <a:off x="491837" y="-6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kern="0" dirty="0"/>
              <a:t>IUGG JTC – Meetings, Publication</a:t>
            </a:r>
          </a:p>
        </p:txBody>
      </p:sp>
    </p:spTree>
    <p:extLst>
      <p:ext uri="{BB962C8B-B14F-4D97-AF65-F5344CB8AC3E}">
        <p14:creationId xmlns:p14="http://schemas.microsoft.com/office/powerpoint/2010/main" val="204741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EF62E-149E-BD45-9CFC-AC6FC08AFC0E}"/>
              </a:ext>
            </a:extLst>
          </p:cNvPr>
          <p:cNvSpPr txBox="1"/>
          <p:nvPr/>
        </p:nvSpPr>
        <p:spPr>
          <a:xfrm>
            <a:off x="422476" y="1305342"/>
            <a:ext cx="10636816" cy="326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Yuchiro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IUGG-JTC Chair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 Organizing Committee</a:t>
            </a:r>
          </a:p>
          <a:p>
            <a:pPr marL="288925" indent="-2444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Srinivasa Kumar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Tummala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(IOC)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444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Laura Kong (ITIC)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Ana Baptista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2DF202-2467-F549-B682-5BAA4D81064A}"/>
              </a:ext>
            </a:extLst>
          </p:cNvPr>
          <p:cNvSpPr txBox="1">
            <a:spLocks/>
          </p:cNvSpPr>
          <p:nvPr/>
        </p:nvSpPr>
        <p:spPr>
          <a:xfrm>
            <a:off x="543692" y="371008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2</a:t>
            </a:r>
            <a:r>
              <a:rPr lang="en-US" sz="3600" kern="0" baseline="30000" dirty="0"/>
              <a:t>nd</a:t>
            </a:r>
            <a:r>
              <a:rPr lang="en-US" sz="3600" kern="0" dirty="0"/>
              <a:t> Global Tsunami Symposium, Nov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C7688-9EC1-B622-384E-333BDF7DE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20" y="3374660"/>
            <a:ext cx="2300875" cy="324468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3F037-E897-8EA9-27DC-7C29A94BD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53" y="1329825"/>
            <a:ext cx="6412942" cy="493303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22A6C6-0A45-FB0F-F2F1-568FCD0DCF1A}"/>
              </a:ext>
            </a:extLst>
          </p:cNvPr>
          <p:cNvSpPr/>
          <p:nvPr/>
        </p:nvSpPr>
        <p:spPr>
          <a:xfrm>
            <a:off x="259905" y="3612995"/>
            <a:ext cx="2460993" cy="2118732"/>
          </a:xfrm>
          <a:prstGeom prst="rect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284812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1ED1A-571A-2A40-BFD5-C51C995BAB7E}"/>
              </a:ext>
            </a:extLst>
          </p:cNvPr>
          <p:cNvSpPr txBox="1"/>
          <p:nvPr/>
        </p:nvSpPr>
        <p:spPr>
          <a:xfrm>
            <a:off x="595572" y="1635783"/>
            <a:ext cx="6400973" cy="4770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Tsunami Sciences after the 2004             Sumatra Earthquake</a:t>
            </a: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Speakers (remote *)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Yuchiro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Mohammed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Hierzdarzadeh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Dr. Viacheslav ‘Slava’ </a:t>
            </a:r>
            <a:r>
              <a:rPr lang="en-US" sz="2400" b="0" i="0" u="none" strike="noStrike" dirty="0" err="1">
                <a:effectLst/>
                <a:latin typeface="arial" panose="020B0604020202020204" pitchFamily="34" charset="0"/>
              </a:rPr>
              <a:t>Gusiakov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Aditya Guzman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Shunichi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Koshimura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Alexander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Vasily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Titov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1C72D-E11B-3848-BAAA-BC0FC80281B7}"/>
              </a:ext>
            </a:extLst>
          </p:cNvPr>
          <p:cNvSpPr txBox="1">
            <a:spLocks/>
          </p:cNvSpPr>
          <p:nvPr/>
        </p:nvSpPr>
        <p:spPr>
          <a:xfrm>
            <a:off x="474491" y="32613"/>
            <a:ext cx="9292964" cy="8381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lnSpc>
                <a:spcPct val="110000"/>
              </a:lnSpc>
            </a:pPr>
            <a:endParaRPr lang="en-US" sz="2800" kern="0" dirty="0"/>
          </a:p>
          <a:p>
            <a:pPr>
              <a:lnSpc>
                <a:spcPct val="110000"/>
              </a:lnSpc>
            </a:pPr>
            <a:r>
              <a:rPr lang="en-US" sz="2800" kern="0" dirty="0"/>
              <a:t>JTC IUGG Special Session - 9 Nov 2024, Banda Aceh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37263E-F04D-9411-1E1D-ED229E11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5" y="1219201"/>
            <a:ext cx="4211782" cy="5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34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608AB0-5ACF-CB4C-BEA1-3A9BE2785E06}"/>
              </a:ext>
            </a:extLst>
          </p:cNvPr>
          <p:cNvSpPr txBox="1"/>
          <p:nvPr/>
        </p:nvSpPr>
        <p:spPr>
          <a:xfrm>
            <a:off x="468771" y="321807"/>
            <a:ext cx="957577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2025 International Tsunami </a:t>
            </a:r>
            <a:r>
              <a:rPr lang="en-GB" sz="3600" b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Syposium</a:t>
            </a:r>
            <a:r>
              <a:rPr lang="en-GB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(ITS)</a:t>
            </a:r>
            <a:endParaRPr lang="en-PT" sz="3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A128B-0649-C04A-8BB3-41F9C43A62A9}"/>
              </a:ext>
            </a:extLst>
          </p:cNvPr>
          <p:cNvSpPr txBox="1"/>
          <p:nvPr/>
        </p:nvSpPr>
        <p:spPr>
          <a:xfrm>
            <a:off x="599952" y="3739928"/>
            <a:ext cx="10735521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At the JTC Business Meeting (July 2023),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Dr Srinivasa Kumar </a:t>
            </a:r>
            <a:r>
              <a:rPr lang="en-US" sz="2000" i="1" dirty="0" err="1">
                <a:effectLst/>
                <a:latin typeface="Arial" panose="020B0604020202020204" pitchFamily="34" charset="0"/>
              </a:rPr>
              <a:t>Tummala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(D</a:t>
            </a:r>
            <a:r>
              <a:rPr lang="en-PT" sz="2000" i="1">
                <a:latin typeface="Arial" panose="020B0604020202020204" pitchFamily="34" charset="0"/>
                <a:cs typeface="Arial" panose="020B0604020202020204" pitchFamily="34" charset="0"/>
              </a:rPr>
              <a:t>irector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T" sz="2000" i="1">
                <a:latin typeface="Arial" panose="020B0604020202020204" pitchFamily="34" charset="0"/>
                <a:cs typeface="Arial" panose="020B0604020202020204" pitchFamily="34" charset="0"/>
              </a:rPr>
              <a:t>Indian </a:t>
            </a:r>
            <a:r>
              <a:rPr lang="en-PT" sz="2000" i="1" dirty="0">
                <a:latin typeface="Arial" panose="020B0604020202020204" pitchFamily="34" charset="0"/>
                <a:cs typeface="Arial" panose="020B0604020202020204" pitchFamily="34" charset="0"/>
              </a:rPr>
              <a:t>National Centre for Ocean </a:t>
            </a:r>
            <a:r>
              <a:rPr lang="en-PT" sz="2000" i="1">
                <a:latin typeface="Arial" panose="020B0604020202020204" pitchFamily="34" charset="0"/>
                <a:cs typeface="Arial" panose="020B0604020202020204" pitchFamily="34" charset="0"/>
              </a:rPr>
              <a:t>Information Service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T" sz="2000" i="1">
                <a:latin typeface="Arial" panose="020B0604020202020204" pitchFamily="34" charset="0"/>
                <a:cs typeface="Arial" panose="020B0604020202020204" pitchFamily="34" charset="0"/>
              </a:rPr>
              <a:t>INCOIS),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made a proposal to</a:t>
            </a:r>
            <a:r>
              <a:rPr lang="en-PT" sz="2000" i="1">
                <a:latin typeface="Arial" panose="020B0604020202020204" pitchFamily="34" charset="0"/>
                <a:cs typeface="Arial" panose="020B0604020202020204" pitchFamily="34" charset="0"/>
              </a:rPr>
              <a:t> host ITS </a:t>
            </a:r>
            <a:r>
              <a:rPr lang="en-PT" sz="2000" i="1" dirty="0">
                <a:latin typeface="Arial" panose="020B0604020202020204" pitchFamily="34" charset="0"/>
                <a:cs typeface="Arial" panose="020B0604020202020204" pitchFamily="34" charset="0"/>
              </a:rPr>
              <a:t>2025 in Hyderabad</a:t>
            </a:r>
            <a:r>
              <a:rPr lang="en-PT" sz="2000" i="1">
                <a:latin typeface="Arial" panose="020B0604020202020204" pitchFamily="34" charset="0"/>
                <a:cs typeface="Arial" panose="020B0604020202020204" pitchFamily="34" charset="0"/>
              </a:rPr>
              <a:t>, India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The JTC accepted India INCOIS’s proposal</a:t>
            </a:r>
            <a:r>
              <a:rPr lang="en-PT" sz="24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INCOIS provided update at 2025 ODTP-SC (Jan 2025)</a:t>
            </a:r>
            <a:endParaRPr lang="en-PT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9AFDF-D742-2F43-8ADB-C4EC1E62DD16}"/>
              </a:ext>
            </a:extLst>
          </p:cNvPr>
          <p:cNvSpPr txBox="1"/>
          <p:nvPr/>
        </p:nvSpPr>
        <p:spPr>
          <a:xfrm>
            <a:off x="599952" y="1427950"/>
            <a:ext cx="1159204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– every 2 years – tsunami research, incl on disaster prevention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2021 – Sendai, Japan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2023 – Bali, Indonesia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DF56A-B67F-686B-D50B-1609C21283E1}"/>
              </a:ext>
            </a:extLst>
          </p:cNvPr>
          <p:cNvSpPr txBox="1"/>
          <p:nvPr/>
        </p:nvSpPr>
        <p:spPr>
          <a:xfrm>
            <a:off x="599952" y="3120175"/>
            <a:ext cx="749461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PT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2025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</a:t>
            </a:r>
            <a:r>
              <a:rPr lang="en-PT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Hyderabad, India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747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EF62E-149E-BD45-9CFC-AC6FC08AFC0E}"/>
              </a:ext>
            </a:extLst>
          </p:cNvPr>
          <p:cNvSpPr txBox="1"/>
          <p:nvPr/>
        </p:nvSpPr>
        <p:spPr>
          <a:xfrm>
            <a:off x="541389" y="1209141"/>
            <a:ext cx="11026322" cy="4993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Meeting at UNESCO Headquarters in Paris.  Altogether, 5 meetings.  Last:  16-17 January 2025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IUGG JTC members part of UN Ocean Decade Tsunami Programme Scientific Committee (SC):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Alexander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Christa von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Hillebrandt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-Andrade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Helene Hebert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Maria Ana Baptista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Silvia Chacon (SC Chair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a.i.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Laura Kong (ad hoc as Tsunami Ready                                                             Coalition Chair)</a:t>
            </a:r>
          </a:p>
          <a:p>
            <a:endParaRPr lang="en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2DF202-2467-F549-B682-5BAA4D81064A}"/>
              </a:ext>
            </a:extLst>
          </p:cNvPr>
          <p:cNvSpPr txBox="1">
            <a:spLocks/>
          </p:cNvSpPr>
          <p:nvPr/>
        </p:nvSpPr>
        <p:spPr>
          <a:xfrm>
            <a:off x="543692" y="371008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IOC support - Scientific Committee of ODTP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FD9DE-63E6-5BBA-83AD-26CAC994F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09" y="3173867"/>
            <a:ext cx="2008813" cy="2822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FCFE9-6ECE-9264-9AE9-3F835145E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396" y="3160651"/>
            <a:ext cx="2008814" cy="281006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045833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5F839-ABAE-EE48-931E-800D29D2F177}"/>
              </a:ext>
            </a:extLst>
          </p:cNvPr>
          <p:cNvSpPr txBox="1"/>
          <p:nvPr/>
        </p:nvSpPr>
        <p:spPr>
          <a:xfrm>
            <a:off x="427945" y="1324888"/>
            <a:ext cx="11358894" cy="4693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Participation in TOWS ad hoc TT :                                                                                </a:t>
            </a:r>
            <a:r>
              <a:rPr lang="en-US" sz="2400" i="1" dirty="0">
                <a:effectLst/>
                <a:latin typeface="Arial" panose="020B0604020202020204" pitchFamily="34" charset="0"/>
              </a:rPr>
              <a:t>Ad hoc </a:t>
            </a:r>
            <a:r>
              <a:rPr lang="en-US" sz="2400" dirty="0">
                <a:effectLst/>
                <a:latin typeface="Arial" panose="020B0604020202020204" pitchFamily="34" charset="0"/>
              </a:rPr>
              <a:t>Team on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Meteotsunamis</a:t>
            </a:r>
            <a:r>
              <a:rPr lang="en-US" sz="2400" dirty="0">
                <a:effectLst/>
                <a:latin typeface="Arial" panose="020B0604020202020204" pitchFamily="34" charset="0"/>
              </a:rPr>
              <a:t>: definition,                                                              detection and alerting services of the IOC                                                                        of UNESCO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(TS 200, 2025)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JTC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MT"/>
              </a:rPr>
              <a:t>Ivica </a:t>
            </a:r>
            <a:r>
              <a:rPr lang="en-US" sz="2400" dirty="0" err="1">
                <a:effectLst/>
                <a:latin typeface="ArialMT"/>
              </a:rPr>
              <a:t>Vilibic</a:t>
            </a:r>
            <a:r>
              <a:rPr lang="en-US" sz="2400" dirty="0">
                <a:effectLst/>
                <a:latin typeface="ArialMT"/>
              </a:rPr>
              <a:t>́, JTC WG Chair for </a:t>
            </a:r>
            <a:r>
              <a:rPr lang="en-US" sz="2400" dirty="0" err="1">
                <a:effectLst/>
                <a:latin typeface="ArialMT"/>
              </a:rPr>
              <a:t>Meteotsunami</a:t>
            </a:r>
            <a:br>
              <a:rPr lang="en-US" sz="2400" dirty="0">
                <a:effectLst/>
                <a:latin typeface="ArialMT"/>
              </a:rPr>
            </a:br>
            <a:r>
              <a:rPr lang="en-US" sz="2400" dirty="0">
                <a:effectLst/>
                <a:latin typeface="ArialMT"/>
              </a:rPr>
              <a:t>Mohammad </a:t>
            </a:r>
            <a:r>
              <a:rPr lang="en-US" sz="2400" dirty="0" err="1">
                <a:effectLst/>
                <a:latin typeface="ArialMT"/>
              </a:rPr>
              <a:t>Heidarzadeh</a:t>
            </a:r>
            <a:endParaRPr lang="en-US" sz="2400" dirty="0">
              <a:latin typeface="Aria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MT"/>
              </a:rPr>
              <a:t>Emile </a:t>
            </a:r>
            <a:r>
              <a:rPr lang="en-US" sz="2400" dirty="0" err="1">
                <a:effectLst/>
                <a:latin typeface="ArialMT"/>
              </a:rPr>
              <a:t>Okal</a:t>
            </a:r>
            <a:br>
              <a:rPr lang="en-US" sz="2400" dirty="0">
                <a:effectLst/>
                <a:latin typeface="ArialMT"/>
              </a:rPr>
            </a:br>
            <a:r>
              <a:rPr lang="en-US" sz="2400" dirty="0">
                <a:effectLst/>
                <a:latin typeface="ArialMT"/>
              </a:rPr>
              <a:t>Chari </a:t>
            </a:r>
            <a:r>
              <a:rPr lang="en-US" sz="2400" dirty="0" err="1">
                <a:effectLst/>
                <a:latin typeface="ArialMT"/>
              </a:rPr>
              <a:t>Pattiaratchi</a:t>
            </a:r>
            <a:endParaRPr lang="en-US" sz="2400" dirty="0">
              <a:latin typeface="Aria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MT"/>
              </a:rPr>
              <a:t>Alexander </a:t>
            </a:r>
            <a:r>
              <a:rPr lang="en-US" sz="2400" dirty="0" err="1">
                <a:effectLst/>
                <a:latin typeface="ArialMT"/>
              </a:rPr>
              <a:t>Rabinovich</a:t>
            </a:r>
            <a:endParaRPr lang="en-US" sz="2400" dirty="0">
              <a:latin typeface="Aria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MT"/>
              </a:rPr>
              <a:t>Jadranka</a:t>
            </a:r>
            <a:r>
              <a:rPr lang="en-US" sz="2400" dirty="0">
                <a:effectLst/>
                <a:latin typeface="ArialMT"/>
              </a:rPr>
              <a:t> </a:t>
            </a:r>
            <a:r>
              <a:rPr lang="en-US" sz="2400" dirty="0" err="1">
                <a:effectLst/>
                <a:latin typeface="ArialMT"/>
              </a:rPr>
              <a:t>Šepic</a:t>
            </a:r>
            <a:r>
              <a:rPr lang="en-US" sz="2400" dirty="0">
                <a:effectLst/>
                <a:latin typeface="ArialMT"/>
              </a:rPr>
              <a:t>́</a:t>
            </a:r>
            <a:br>
              <a:rPr lang="en-US" sz="2400" dirty="0">
                <a:effectLst/>
                <a:latin typeface="ArialMT"/>
              </a:rPr>
            </a:br>
            <a:r>
              <a:rPr lang="en-US" sz="2400" dirty="0" err="1">
                <a:effectLst/>
                <a:latin typeface="ArialMT"/>
              </a:rPr>
              <a:t>Vasily</a:t>
            </a:r>
            <a:r>
              <a:rPr lang="en-US" sz="2400" dirty="0">
                <a:effectLst/>
                <a:latin typeface="ArialMT"/>
              </a:rPr>
              <a:t> </a:t>
            </a:r>
            <a:r>
              <a:rPr lang="en-US" sz="2400" dirty="0" err="1">
                <a:effectLst/>
                <a:latin typeface="ArialMT"/>
              </a:rPr>
              <a:t>Titov</a:t>
            </a:r>
            <a:r>
              <a:rPr lang="en-US" sz="2400" dirty="0">
                <a:effectLst/>
                <a:latin typeface="ArialMT"/>
              </a:rPr>
              <a:t>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51D962-5626-8948-A3DC-B64F5B9C521F}"/>
              </a:ext>
            </a:extLst>
          </p:cNvPr>
          <p:cNvSpPr txBox="1">
            <a:spLocks/>
          </p:cNvSpPr>
          <p:nvPr/>
        </p:nvSpPr>
        <p:spPr>
          <a:xfrm>
            <a:off x="427945" y="363493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IOC support:  </a:t>
            </a:r>
            <a:r>
              <a:rPr lang="en-US" sz="3600" kern="0" dirty="0" err="1"/>
              <a:t>Meteotsunamis</a:t>
            </a:r>
            <a:endParaRPr lang="en-US" sz="36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1E945-C135-63BF-5B5B-E28C5A4E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6" y="3904268"/>
            <a:ext cx="1906704" cy="2590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5123BB-FEFE-F0F5-3E7C-1F6BDD867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1" t="11623" r="8357" b="20723"/>
          <a:stretch/>
        </p:blipFill>
        <p:spPr>
          <a:xfrm>
            <a:off x="7564580" y="1324888"/>
            <a:ext cx="4393289" cy="5158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8356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88E38-BA78-ED41-904D-049A9FFA80D2}"/>
              </a:ext>
            </a:extLst>
          </p:cNvPr>
          <p:cNvSpPr txBox="1"/>
          <p:nvPr/>
        </p:nvSpPr>
        <p:spPr>
          <a:xfrm>
            <a:off x="427945" y="1259765"/>
            <a:ext cx="8303461" cy="4862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JTC Working Group on Terminology                                     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(member update next business meeting, 2025)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William Power, Chair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From 2021: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Kelly Stroker</a:t>
            </a:r>
            <a:r>
              <a:rPr lang="en-US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Alexander                                   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Rabinovich</a:t>
            </a:r>
            <a:r>
              <a:rPr lang="en-US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Fumihiro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Imamura</a:t>
            </a:r>
            <a:r>
              <a:rPr lang="en-US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,                                                         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Lori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Dengler</a:t>
            </a:r>
            <a:r>
              <a:rPr lang="en-US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Diana Greenslade</a:t>
            </a:r>
            <a:r>
              <a:rPr lang="en-US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Laura Kong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Beginning to review toward next update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2024 TOWS WG approved edits/updates                                   (except for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meteotsunami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200" dirty="0">
                <a:latin typeface="ArialMT"/>
              </a:rPr>
              <a:t>L</a:t>
            </a:r>
            <a:r>
              <a:rPr lang="en-US" sz="2200" dirty="0">
                <a:effectLst/>
                <a:latin typeface="ArialMT"/>
              </a:rPr>
              <a:t>amb waves, UNESCO/IOC Tsunami Ready Recognition </a:t>
            </a:r>
            <a:r>
              <a:rPr lang="en-US" sz="2200" dirty="0" err="1">
                <a:effectLst/>
                <a:latin typeface="ArialMT"/>
              </a:rPr>
              <a:t>Programme</a:t>
            </a:r>
            <a:r>
              <a:rPr lang="en-US" sz="2200" dirty="0">
                <a:effectLst/>
                <a:latin typeface="ArialMT"/>
              </a:rPr>
              <a:t>, Tsunamis generated  by volcanoes. </a:t>
            </a:r>
            <a:endParaRPr lang="en-US" sz="2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2025 Tsunami Glossary currently being published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(IOC TS 85, rev 2025) – English, French, Spanish, Arabic, Chinese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B5AEF2-EF96-C746-89B6-952AEA816243}"/>
              </a:ext>
            </a:extLst>
          </p:cNvPr>
          <p:cNvSpPr txBox="1">
            <a:spLocks/>
          </p:cNvSpPr>
          <p:nvPr/>
        </p:nvSpPr>
        <p:spPr>
          <a:xfrm>
            <a:off x="427945" y="421632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IOC support: Tsunami Glossary 2025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EF739AD-D85B-3EDC-9D67-77BB954ED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7FBFD-0EBB-D163-118B-60BA9DCD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116" y="1261872"/>
            <a:ext cx="3063584" cy="4334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EEE88-1531-BC31-39CB-4E436BD98834}"/>
              </a:ext>
            </a:extLst>
          </p:cNvPr>
          <p:cNvSpPr txBox="1"/>
          <p:nvPr/>
        </p:nvSpPr>
        <p:spPr>
          <a:xfrm>
            <a:off x="11023160" y="4438187"/>
            <a:ext cx="963079" cy="30059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Roboto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839023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1050</Words>
  <Application>Microsoft Macintosh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Arial</vt:lpstr>
      <vt:lpstr>Arial</vt:lpstr>
      <vt:lpstr>Arial Narrow</vt:lpstr>
      <vt:lpstr>ArialMT</vt:lpstr>
      <vt:lpstr>Calibri</vt:lpstr>
      <vt:lpstr>Calibri Light</vt:lpstr>
      <vt:lpstr>Courier New</vt:lpstr>
      <vt:lpstr>Open Sans</vt:lpstr>
      <vt:lpstr>Roboto</vt:lpstr>
      <vt:lpstr>Times New Roman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IUGG Joint Tsunami Commission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IOC support - other activities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Laura Kong</cp:lastModifiedBy>
  <cp:revision>136</cp:revision>
  <dcterms:created xsi:type="dcterms:W3CDTF">2019-09-03T09:02:06Z</dcterms:created>
  <dcterms:modified xsi:type="dcterms:W3CDTF">2025-02-24T07:24:52Z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