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66" r:id="rId2"/>
    <p:sldId id="2146847207" r:id="rId3"/>
    <p:sldId id="2146847236" r:id="rId4"/>
    <p:sldId id="2146847233" r:id="rId5"/>
    <p:sldId id="2146847225" r:id="rId6"/>
    <p:sldId id="2146847234" r:id="rId7"/>
    <p:sldId id="2146847109" r:id="rId8"/>
    <p:sldId id="2146847235" r:id="rId9"/>
    <p:sldId id="268" r:id="rId10"/>
    <p:sldId id="267" r:id="rId11"/>
  </p:sldIdLst>
  <p:sldSz cx="12192000" cy="6858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o/D1F0JA2CgOy0DT1xLGIEppd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47"/>
    <p:restoredTop sz="91429"/>
  </p:normalViewPr>
  <p:slideViewPr>
    <p:cSldViewPr snapToGrid="0">
      <p:cViewPr>
        <p:scale>
          <a:sx n="88" d="100"/>
          <a:sy n="88" d="100"/>
        </p:scale>
        <p:origin x="155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3" name="Google Shape;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90" name="Google Shape;29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are the main drivers of this initiative, The SMART data will allow a better understanding of the ocean and the earth.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Water flows from high pressure to low pressure allowing us to see changes in heat content and ocean circulation and sea level rise – key for understanding short and long term climate.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Also allows to see the ocean circulation in a global scale for climate change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provide real time data to the operational earthquakes and tsunami warning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SMART data will provide a better understanding in the seismic component since there are no seismic motion sensors in the deep ocean, only on 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Providing early information so their SOP can start earlier than now.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also allow to observe the propagation of the tsunami in the ocean to give us a better understanding of the potential threat.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14" name="Google Shape;2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52DC4A6E-C0D6-9167-AFB9-B5BE016CA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00683E13-19A6-B380-02E0-430252494F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40645D38-E538-075C-0974-FACAC27897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are the main drivers of this initiative, The SMART data will allow a better understanding of the ocean and the earth.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Water flows from high pressure to low pressure allowing us to see changes in heat content and ocean circulation and sea level rise – key for understanding short and long term climate.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Also allows to see the ocean circulation in a global scale for climate change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provide real time data to the operational earthquakes and tsunami warning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SMART data will provide a better understanding in the seismic component since there are no seismic motion sensors in the deep ocean, only on 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Providing early information so their SOP can start earlier than now.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also allow to observe the propagation of the tsunami in the ocean to give us a better understanding of the potential threat.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FECC08FA-382E-0E83-A49E-2537EC6388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1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50FE03DC-3A09-F175-3EEB-DD338511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D7148C23-3C60-B919-28AB-E8AA2854F3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7CAA0B99-8A38-C674-90BD-D468FD019E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are the main drivers of this initiative, The SMART data will allow a better understanding of the ocean and the earth.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Water flows from high pressure to low pressure allowing us to see changes in heat content and ocean circulation and sea level rise – key for understanding short and long term climate.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Also allows to see the ocean circulation in a global scale for climate change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provide real time data to the operational earthquakes and tsunami warning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SMART data will provide a better understanding in the seismic component since there are no seismic motion sensors in the deep ocean, only on 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Providing early information so their SOP can start earlier than now.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will also allow to observe the propagation of the tsunami in the ocean to give us a better understanding of the potential threat.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E555EFE1-E466-64CA-DDE9-668860F3D7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5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We do this with the SMART contribution. The Repeaters of the cable systems will have Sensors that will measure ocean bottom temperature, pressure, and seismic acceleration.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Sensors can be mounted in or connected to the repeaters of a telecom cable for power and communications, approximately every 70 km.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Considering a Telecom system lifetime is 25 years with minimal maintenance, adding these sensors can transform the “deaf, dumb, and blind” cables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to environmentally aware systems and thereby improve their integrity and resilience.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Alcatel Submarine Networks, the largest supplier of submarine telecom systems, is very </a:t>
            </a:r>
            <a:r>
              <a:rPr lang="en-US" dirty="0" err="1"/>
              <a:t>publically</a:t>
            </a:r>
            <a:r>
              <a:rPr lang="en-US" dirty="0"/>
              <a:t> committed to supplying SMART capability in the 2025 timeframe as part of its “Climate Change Solution” – a good example of the Blue Economy in action.</a:t>
            </a:r>
            <a:endParaRPr dirty="0"/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56A8BDB3-982B-3FB1-C9D6-FB6980FE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>
            <a:extLst>
              <a:ext uri="{FF2B5EF4-FFF2-40B4-BE49-F238E27FC236}">
                <a16:creationId xmlns:a16="http://schemas.microsoft.com/office/drawing/2014/main" id="{23DFC8E9-FC6D-BCBE-73BA-3E584822D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>
            <a:extLst>
              <a:ext uri="{FF2B5EF4-FFF2-40B4-BE49-F238E27FC236}">
                <a16:creationId xmlns:a16="http://schemas.microsoft.com/office/drawing/2014/main" id="{1D214EBC-FB4E-FE52-A38C-08A92E0D9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We do this with the SMART contribution. The Repeaters of the cable systems will have Sensors that will measure ocean bottom temperature, pressure, and seismic acceleration.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Sensors can be mounted in or connected to the repeaters of a telecom cable for power and communications, approximately every 70 km.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Considering a Telecom system lifetime is 25 years with minimal maintenance, adding these sensors can transform the “deaf, dumb, and blind” cables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to environmentally aware systems and thereby improve their integrity and resilience.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Alcatel Submarine Networks, the largest supplier of submarine telecom systems, is very </a:t>
            </a:r>
            <a:r>
              <a:rPr lang="en-US" dirty="0" err="1"/>
              <a:t>publically</a:t>
            </a:r>
            <a:r>
              <a:rPr lang="en-US" dirty="0"/>
              <a:t> committed to supplying SMART capability in the 2025 timeframe as part of its “Climate Change Solution” – a good example of the Blue Economy in action.</a:t>
            </a:r>
            <a:endParaRPr dirty="0"/>
          </a:p>
        </p:txBody>
      </p:sp>
      <p:sp>
        <p:nvSpPr>
          <p:cNvPr id="126" name="Google Shape;126;p21:notes">
            <a:extLst>
              <a:ext uri="{FF2B5EF4-FFF2-40B4-BE49-F238E27FC236}">
                <a16:creationId xmlns:a16="http://schemas.microsoft.com/office/drawing/2014/main" id="{1539DF38-1048-C880-5486-874475E365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45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6ABBFA28-0572-A559-04E1-F95023DF1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>
            <a:extLst>
              <a:ext uri="{FF2B5EF4-FFF2-40B4-BE49-F238E27FC236}">
                <a16:creationId xmlns:a16="http://schemas.microsoft.com/office/drawing/2014/main" id="{FE20C7D6-CCC9-4C38-060F-52C6033E0C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>
            <a:extLst>
              <a:ext uri="{FF2B5EF4-FFF2-40B4-BE49-F238E27FC236}">
                <a16:creationId xmlns:a16="http://schemas.microsoft.com/office/drawing/2014/main" id="{EACF293F-CD54-C94E-DDD4-D784819DD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26" name="Google Shape;126;p21:notes">
            <a:extLst>
              <a:ext uri="{FF2B5EF4-FFF2-40B4-BE49-F238E27FC236}">
                <a16:creationId xmlns:a16="http://schemas.microsoft.com/office/drawing/2014/main" id="{DCAC32B4-993B-A02E-5AC8-E9D656928D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560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15" name="Google Shape;41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69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19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71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98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534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martcables.org/" TargetMode="External"/><Relationship Id="rId5" Type="http://schemas.openxmlformats.org/officeDocument/2006/relationships/hyperlink" Target="https://www.itu.int/en/ITU-T/climatechange/task-force-sc/Pages/default.aspx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package" Target="../embeddings/Hoja_de_c_lculo_de_Microsoft_Excel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sv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35.jpg"/><Relationship Id="rId4" Type="http://schemas.openxmlformats.org/officeDocument/2006/relationships/image" Target="../media/image8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/>
          <p:nvPr/>
        </p:nvSpPr>
        <p:spPr>
          <a:xfrm>
            <a:off x="0" y="3152750"/>
            <a:ext cx="12192000" cy="25545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3">
            <a:alphaModFix/>
          </a:blip>
          <a:srcRect t="14501" b="33333"/>
          <a:stretch/>
        </p:blipFill>
        <p:spPr>
          <a:xfrm>
            <a:off x="0" y="3138553"/>
            <a:ext cx="12192000" cy="3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9"/>
          <p:cNvSpPr txBox="1"/>
          <p:nvPr/>
        </p:nvSpPr>
        <p:spPr>
          <a:xfrm>
            <a:off x="51337" y="679267"/>
            <a:ext cx="3971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Observing the Ocean and Earth with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9"/>
          <p:cNvSpPr txBox="1"/>
          <p:nvPr/>
        </p:nvSpPr>
        <p:spPr>
          <a:xfrm>
            <a:off x="8266205" y="4679440"/>
            <a:ext cx="407801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0" dirty="0">
                <a:solidFill>
                  <a:srgbClr val="FFFFFF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18th Tsunamis and Other Hazards related to Sea Level Warning and Mitigation Systems (TOWS-WG)</a:t>
            </a:r>
          </a:p>
          <a:p>
            <a:r>
              <a:rPr lang="en-US" sz="1600" b="0" dirty="0">
                <a:solidFill>
                  <a:srgbClr val="FFFFF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24-25  February 2025, </a:t>
            </a:r>
          </a:p>
          <a:p>
            <a:r>
              <a:rPr lang="en-US" sz="1600" b="0" dirty="0">
                <a:solidFill>
                  <a:srgbClr val="FFFFF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UNESCO Headquarters, Paris, France</a:t>
            </a:r>
            <a:endParaRPr lang="en-US" sz="1600" b="0" dirty="0">
              <a:latin typeface="+mn-lt"/>
            </a:endParaRPr>
          </a:p>
        </p:txBody>
      </p:sp>
      <p:pic>
        <p:nvPicPr>
          <p:cNvPr id="49" name="Google Shape;4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07700" y="2175307"/>
            <a:ext cx="714225" cy="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555" y="1210267"/>
            <a:ext cx="3572649" cy="131357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9"/>
          <p:cNvSpPr/>
          <p:nvPr/>
        </p:nvSpPr>
        <p:spPr>
          <a:xfrm>
            <a:off x="4235669" y="93576"/>
            <a:ext cx="7956331" cy="1725285"/>
          </a:xfrm>
          <a:prstGeom prst="rect">
            <a:avLst/>
          </a:prstGeom>
          <a:solidFill>
            <a:srgbClr val="015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SMART Cables - update</a:t>
            </a:r>
            <a:endParaRPr kumimoji="0" lang="en-GB" sz="3200" b="1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1675" y="2030132"/>
            <a:ext cx="2761360" cy="7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1;p19">
            <a:extLst>
              <a:ext uri="{FF2B5EF4-FFF2-40B4-BE49-F238E27FC236}">
                <a16:creationId xmlns:a16="http://schemas.microsoft.com/office/drawing/2014/main" id="{C5F721C9-3A64-F3A8-6433-9CBB2696116E}"/>
              </a:ext>
            </a:extLst>
          </p:cNvPr>
          <p:cNvSpPr txBox="1"/>
          <p:nvPr/>
        </p:nvSpPr>
        <p:spPr>
          <a:xfrm>
            <a:off x="37666" y="3756429"/>
            <a:ext cx="5632870" cy="2068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Juanjo Dañobeitia,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IOC-UNESCO Liaison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JTF SMART Cables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GB" sz="1800" dirty="0">
              <a:latin typeface="+mn-lt"/>
              <a:cs typeface="Adelle Sans Devanagari Light" panose="02000503000000020004" pitchFamily="2" charset="-78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1800" b="1" i="1" dirty="0">
                <a:solidFill>
                  <a:schemeClr val="bg1"/>
                </a:solidFill>
                <a:latin typeface="+mn-lt"/>
                <a:cs typeface="Adelle Sans Devanagari Light" panose="02000503000000020004" pitchFamily="2" charset="-78"/>
              </a:rPr>
              <a:t>Bruce M. Howe, Ceci Rodríguez  and Jose Barros</a:t>
            </a:r>
          </a:p>
          <a:p>
            <a:pPr lvl="0">
              <a:buSzPts val="1800"/>
              <a:defRPr/>
            </a:pPr>
            <a:r>
              <a:rPr lang="en-GB" sz="1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</a:rPr>
              <a:t>JTF SMART Cables Initiative</a:t>
            </a:r>
            <a:br>
              <a:rPr lang="en-GB" sz="1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</a:rPr>
            </a:br>
            <a:r>
              <a:rPr lang="en-GB" sz="1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International Programme O</a:t>
            </a:r>
            <a:r>
              <a:rPr lang="en-GB" sz="1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</a:rPr>
              <a:t>ffice</a:t>
            </a:r>
          </a:p>
          <a:p>
            <a:pPr lvl="0">
              <a:buSzPts val="1800"/>
              <a:defRPr/>
            </a:pPr>
            <a:r>
              <a:rPr lang="en-GB" sz="18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</a:rPr>
              <a:t>University Hawai'i at </a:t>
            </a:r>
            <a:r>
              <a:rPr lang="en-GB" sz="18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Adelle Sans Devanagari Light" panose="02000503000000020004" pitchFamily="2" charset="-78"/>
              </a:rPr>
              <a:t>Mānoa</a:t>
            </a:r>
            <a:endParaRPr lang="en-GB" sz="18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Adelle Sans Devanagari Light" panose="02000503000000020004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/>
          <p:nvPr/>
        </p:nvSpPr>
        <p:spPr>
          <a:xfrm>
            <a:off x="0" y="3632425"/>
            <a:ext cx="12192000" cy="25545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8"/>
          <p:cNvPicPr preferRelativeResize="0"/>
          <p:nvPr/>
        </p:nvPicPr>
        <p:blipFill rotWithShape="1">
          <a:blip r:embed="rId3">
            <a:alphaModFix amt="95000"/>
          </a:blip>
          <a:srcRect t="14501" b="33333"/>
          <a:stretch/>
        </p:blipFill>
        <p:spPr>
          <a:xfrm>
            <a:off x="0" y="3633750"/>
            <a:ext cx="12192000" cy="322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8"/>
          <p:cNvPicPr preferRelativeResize="0"/>
          <p:nvPr/>
        </p:nvPicPr>
        <p:blipFill rotWithShape="1">
          <a:blip r:embed="rId4">
            <a:alphaModFix/>
          </a:blip>
          <a:srcRect r="3605"/>
          <a:stretch/>
        </p:blipFill>
        <p:spPr>
          <a:xfrm>
            <a:off x="4197938" y="706550"/>
            <a:ext cx="3796127" cy="1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 txBox="1"/>
          <p:nvPr/>
        </p:nvSpPr>
        <p:spPr>
          <a:xfrm>
            <a:off x="9255597" y="5051703"/>
            <a:ext cx="220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Scan to Join!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3555556" y="4726075"/>
            <a:ext cx="516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ITU/WMO/UNESCO IOC Joint Task Force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4721250" y="4218175"/>
            <a:ext cx="27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SMARTCables.org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 txBox="1"/>
          <p:nvPr/>
        </p:nvSpPr>
        <p:spPr>
          <a:xfrm>
            <a:off x="139884" y="5589973"/>
            <a:ext cx="50078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18th Tsunamis and Other Hazards related to Sea Level Warning and Mitigation Systems (TOWS-WG)</a:t>
            </a:r>
          </a:p>
          <a:p>
            <a:r>
              <a:rPr lang="en-US" sz="16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24-25  February 2025, </a:t>
            </a:r>
          </a:p>
          <a:p>
            <a:r>
              <a:rPr lang="en-US" sz="16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UNESCO Headquarters, 75007 Paris, France</a:t>
            </a:r>
            <a:endParaRPr lang="en-US" sz="1600" b="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299" name="Google Shape;299;p18" descr="A picture containing text, outdoor,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1230" y="2295574"/>
            <a:ext cx="1793413" cy="70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8888" y="2295574"/>
            <a:ext cx="3001884" cy="8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8380" y="3745341"/>
            <a:ext cx="1237938" cy="12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06926" y="2198740"/>
            <a:ext cx="1917863" cy="857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99920" y="784907"/>
            <a:ext cx="1189535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United Nations initiative to bring together science with the telecom industry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or Global Ocean and Earth Observation</a:t>
            </a:r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/>
          <p:nvPr/>
        </p:nvSpPr>
        <p:spPr>
          <a:xfrm>
            <a:off x="-13801" y="-4364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2567246" y="138578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ITU/WMO/UNESCO-IOC JTF SMART Cables</a:t>
            </a:r>
          </a:p>
        </p:txBody>
      </p:sp>
      <p:pic>
        <p:nvPicPr>
          <p:cNvPr id="232" name="Google Shape;2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3530" y="6295349"/>
            <a:ext cx="1898469" cy="5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85968" y="72406"/>
            <a:ext cx="1774774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3">
            <a:extLst>
              <a:ext uri="{FF2B5EF4-FFF2-40B4-BE49-F238E27FC236}">
                <a16:creationId xmlns:a16="http://schemas.microsoft.com/office/drawing/2014/main" id="{0AEF3D5C-F558-DCCB-73EA-E2978394372B}"/>
              </a:ext>
            </a:extLst>
          </p:cNvPr>
          <p:cNvSpPr txBox="1"/>
          <p:nvPr/>
        </p:nvSpPr>
        <p:spPr>
          <a:xfrm>
            <a:off x="382526" y="1504438"/>
            <a:ext cx="4393254" cy="369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 general </a:t>
            </a:r>
            <a:r>
              <a:rPr lang="en-US" sz="1800" b="1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18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irculation – all scales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9" name="Google Shape;72;p3">
            <a:extLst>
              <a:ext uri="{FF2B5EF4-FFF2-40B4-BE49-F238E27FC236}">
                <a16:creationId xmlns:a16="http://schemas.microsoft.com/office/drawing/2014/main" id="{2B3D4314-1C79-0770-094D-76E3EDA9E181}"/>
              </a:ext>
            </a:extLst>
          </p:cNvPr>
          <p:cNvSpPr txBox="1"/>
          <p:nvPr/>
        </p:nvSpPr>
        <p:spPr>
          <a:xfrm>
            <a:off x="5119670" y="2539307"/>
            <a:ext cx="1340062" cy="5847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Climate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Change</a:t>
            </a:r>
            <a:endParaRPr lang="en-US" sz="1600" b="0" i="0" u="none" strike="noStrike" cap="none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0" name="Google Shape;72;p3">
            <a:extLst>
              <a:ext uri="{FF2B5EF4-FFF2-40B4-BE49-F238E27FC236}">
                <a16:creationId xmlns:a16="http://schemas.microsoft.com/office/drawing/2014/main" id="{2621E422-89A7-17E8-22C0-163999FF12B0}"/>
              </a:ext>
            </a:extLst>
          </p:cNvPr>
          <p:cNvSpPr txBox="1"/>
          <p:nvPr/>
        </p:nvSpPr>
        <p:spPr>
          <a:xfrm>
            <a:off x="7208187" y="1525572"/>
            <a:ext cx="3737869" cy="369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Earthquakes and Tsunamis</a:t>
            </a:r>
            <a:endParaRPr lang="en-US" sz="1800" b="0" i="0" u="none" strike="noStrike" cap="none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1" name="Google Shape;72;p3">
            <a:extLst>
              <a:ext uri="{FF2B5EF4-FFF2-40B4-BE49-F238E27FC236}">
                <a16:creationId xmlns:a16="http://schemas.microsoft.com/office/drawing/2014/main" id="{1C95FE8B-8558-70AB-84E6-B601936B2FBD}"/>
              </a:ext>
            </a:extLst>
          </p:cNvPr>
          <p:cNvSpPr txBox="1"/>
          <p:nvPr/>
        </p:nvSpPr>
        <p:spPr>
          <a:xfrm>
            <a:off x="5119670" y="4967463"/>
            <a:ext cx="1340062" cy="5847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Sea Level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Rise</a:t>
            </a:r>
            <a:endParaRPr lang="en-US" sz="1600" b="0" i="0" u="none" strike="noStrike" cap="none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2" name="Google Shape;72;p3">
            <a:extLst>
              <a:ext uri="{FF2B5EF4-FFF2-40B4-BE49-F238E27FC236}">
                <a16:creationId xmlns:a16="http://schemas.microsoft.com/office/drawing/2014/main" id="{E40CF708-0CB7-C7DA-5BF2-27082C36F053}"/>
              </a:ext>
            </a:extLst>
          </p:cNvPr>
          <p:cNvSpPr txBox="1"/>
          <p:nvPr/>
        </p:nvSpPr>
        <p:spPr>
          <a:xfrm>
            <a:off x="709403" y="4039380"/>
            <a:ext cx="3715687" cy="369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 heat and  circulation</a:t>
            </a:r>
            <a:endParaRPr lang="en-US" sz="1800" b="0" i="0" u="none" strike="noStrike" cap="none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0019FAC8-BD7C-FBCB-BEA4-9D36538995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312259" y="138578"/>
            <a:ext cx="652070" cy="55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AD9B4E0-C88B-83B1-FBE9-5037CAB0F992}"/>
              </a:ext>
            </a:extLst>
          </p:cNvPr>
          <p:cNvGrpSpPr/>
          <p:nvPr/>
        </p:nvGrpSpPr>
        <p:grpSpPr>
          <a:xfrm>
            <a:off x="573835" y="4521306"/>
            <a:ext cx="4022193" cy="1813340"/>
            <a:chOff x="920868" y="4398751"/>
            <a:chExt cx="4022193" cy="1813340"/>
          </a:xfrm>
        </p:grpSpPr>
        <p:sp>
          <p:nvSpPr>
            <p:cNvPr id="12" name="Google Shape;372;p27">
              <a:extLst>
                <a:ext uri="{FF2B5EF4-FFF2-40B4-BE49-F238E27FC236}">
                  <a16:creationId xmlns:a16="http://schemas.microsoft.com/office/drawing/2014/main" id="{A49731C6-C5E1-CA8C-F5DF-B8A2290A68A1}"/>
                </a:ext>
              </a:extLst>
            </p:cNvPr>
            <p:cNvSpPr/>
            <p:nvPr/>
          </p:nvSpPr>
          <p:spPr>
            <a:xfrm>
              <a:off x="920868" y="4398751"/>
              <a:ext cx="4022193" cy="18133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pic>
          <p:nvPicPr>
            <p:cNvPr id="2" name="Imagen 2">
              <a:extLst>
                <a:ext uri="{FF2B5EF4-FFF2-40B4-BE49-F238E27FC236}">
                  <a16:creationId xmlns:a16="http://schemas.microsoft.com/office/drawing/2014/main" id="{DCDB60B6-EAFA-3A11-382B-8FDC42CC9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2939" y="4488283"/>
              <a:ext cx="3642998" cy="1598051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7EBB709-B481-18AF-35F9-92B1DEB75920}"/>
              </a:ext>
            </a:extLst>
          </p:cNvPr>
          <p:cNvGrpSpPr/>
          <p:nvPr/>
        </p:nvGrpSpPr>
        <p:grpSpPr>
          <a:xfrm>
            <a:off x="573835" y="1911846"/>
            <a:ext cx="4022193" cy="2049190"/>
            <a:chOff x="920868" y="2189952"/>
            <a:chExt cx="4022193" cy="2049190"/>
          </a:xfrm>
        </p:grpSpPr>
        <p:sp>
          <p:nvSpPr>
            <p:cNvPr id="14" name="Google Shape;372;p27">
              <a:extLst>
                <a:ext uri="{FF2B5EF4-FFF2-40B4-BE49-F238E27FC236}">
                  <a16:creationId xmlns:a16="http://schemas.microsoft.com/office/drawing/2014/main" id="{8BBE1503-0855-8972-C043-72AFDFEA5409}"/>
                </a:ext>
              </a:extLst>
            </p:cNvPr>
            <p:cNvSpPr/>
            <p:nvPr/>
          </p:nvSpPr>
          <p:spPr>
            <a:xfrm>
              <a:off x="920868" y="2189952"/>
              <a:ext cx="4022193" cy="20491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pic>
          <p:nvPicPr>
            <p:cNvPr id="5" name="Google Shape;4154;p542">
              <a:extLst>
                <a:ext uri="{FF2B5EF4-FFF2-40B4-BE49-F238E27FC236}">
                  <a16:creationId xmlns:a16="http://schemas.microsoft.com/office/drawing/2014/main" id="{D8E7A58D-E377-8B46-78AE-C5283CDFFB0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56436" y="2272843"/>
              <a:ext cx="3739501" cy="18926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1A9F069-BDD1-1F46-8E99-15239450DF39}"/>
              </a:ext>
            </a:extLst>
          </p:cNvPr>
          <p:cNvGrpSpPr/>
          <p:nvPr/>
        </p:nvGrpSpPr>
        <p:grpSpPr>
          <a:xfrm>
            <a:off x="7074499" y="1919003"/>
            <a:ext cx="4022193" cy="2049190"/>
            <a:chOff x="6748698" y="1841469"/>
            <a:chExt cx="4022193" cy="2049190"/>
          </a:xfrm>
        </p:grpSpPr>
        <p:sp>
          <p:nvSpPr>
            <p:cNvPr id="6" name="Google Shape;372;p27">
              <a:extLst>
                <a:ext uri="{FF2B5EF4-FFF2-40B4-BE49-F238E27FC236}">
                  <a16:creationId xmlns:a16="http://schemas.microsoft.com/office/drawing/2014/main" id="{083E05C2-4D76-F222-09E9-E80372586CAF}"/>
                </a:ext>
              </a:extLst>
            </p:cNvPr>
            <p:cNvSpPr/>
            <p:nvPr/>
          </p:nvSpPr>
          <p:spPr>
            <a:xfrm>
              <a:off x="6748698" y="1841469"/>
              <a:ext cx="4022193" cy="20491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pic>
          <p:nvPicPr>
            <p:cNvPr id="16" name="Google Shape;253;p20" descr="darts_white_15.png">
              <a:extLst>
                <a:ext uri="{FF2B5EF4-FFF2-40B4-BE49-F238E27FC236}">
                  <a16:creationId xmlns:a16="http://schemas.microsoft.com/office/drawing/2014/main" id="{93BDE187-3FFE-FB92-10D9-13D027CDD8A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90860" y="1901785"/>
              <a:ext cx="3785255" cy="1884686"/>
            </a:xfrm>
            <a:prstGeom prst="rect">
              <a:avLst/>
            </a:prstGeom>
            <a:noFill/>
            <a:ln w="9525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392"/>
                </a:srgbClr>
              </a:outerShdw>
            </a:effectLst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B2D82C1-D0FA-6DF7-66EC-3CD84D1D0563}"/>
              </a:ext>
            </a:extLst>
          </p:cNvPr>
          <p:cNvGrpSpPr/>
          <p:nvPr/>
        </p:nvGrpSpPr>
        <p:grpSpPr>
          <a:xfrm>
            <a:off x="7066026" y="4452941"/>
            <a:ext cx="4022193" cy="1842410"/>
            <a:chOff x="6772390" y="4550883"/>
            <a:chExt cx="4022193" cy="2049190"/>
          </a:xfrm>
        </p:grpSpPr>
        <p:sp>
          <p:nvSpPr>
            <p:cNvPr id="8" name="Google Shape;372;p27">
              <a:extLst>
                <a:ext uri="{FF2B5EF4-FFF2-40B4-BE49-F238E27FC236}">
                  <a16:creationId xmlns:a16="http://schemas.microsoft.com/office/drawing/2014/main" id="{331FD50E-5E1A-83E4-2EF5-8CF4F60328B0}"/>
                </a:ext>
              </a:extLst>
            </p:cNvPr>
            <p:cNvSpPr/>
            <p:nvPr/>
          </p:nvSpPr>
          <p:spPr>
            <a:xfrm>
              <a:off x="6772390" y="4550883"/>
              <a:ext cx="4022193" cy="20491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pic>
          <p:nvPicPr>
            <p:cNvPr id="9" name="Google Shape;4294;p552" descr="The Earthquake That Brought Enlightenment | Hakai Magazine">
              <a:extLst>
                <a:ext uri="{FF2B5EF4-FFF2-40B4-BE49-F238E27FC236}">
                  <a16:creationId xmlns:a16="http://schemas.microsoft.com/office/drawing/2014/main" id="{1D7D7D36-67EF-3014-3FC8-3AA245C68CE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907806" y="4624133"/>
              <a:ext cx="3768309" cy="1902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72;p3">
            <a:extLst>
              <a:ext uri="{FF2B5EF4-FFF2-40B4-BE49-F238E27FC236}">
                <a16:creationId xmlns:a16="http://schemas.microsoft.com/office/drawing/2014/main" id="{18FCFE03-65E2-A7C1-8AF4-6B707147C98E}"/>
              </a:ext>
            </a:extLst>
          </p:cNvPr>
          <p:cNvSpPr txBox="1"/>
          <p:nvPr/>
        </p:nvSpPr>
        <p:spPr>
          <a:xfrm>
            <a:off x="7184496" y="4016473"/>
            <a:ext cx="3737869" cy="369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Disasters Tsunamis Mitigation</a:t>
            </a:r>
            <a:endParaRPr lang="en-US" sz="1800" b="0" i="0" u="none" strike="noStrike" cap="none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6" name="Google Shape;72;p3">
            <a:extLst>
              <a:ext uri="{FF2B5EF4-FFF2-40B4-BE49-F238E27FC236}">
                <a16:creationId xmlns:a16="http://schemas.microsoft.com/office/drawing/2014/main" id="{913E6B4B-169D-880C-4B28-D6D42D072ED5}"/>
              </a:ext>
            </a:extLst>
          </p:cNvPr>
          <p:cNvSpPr txBox="1"/>
          <p:nvPr/>
        </p:nvSpPr>
        <p:spPr>
          <a:xfrm>
            <a:off x="5119670" y="3741605"/>
            <a:ext cx="1340062" cy="5847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Early Warning</a:t>
            </a:r>
            <a:endParaRPr lang="en-US" sz="1600" b="0" i="0" u="none" strike="noStrike" cap="none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D32B650B-D244-2A2B-A299-EF360714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60B08533-33A5-138A-C74A-663E8DE4DD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B8F6FFB3-DD4F-EAC9-E8C4-6AF130009108}"/>
              </a:ext>
            </a:extLst>
          </p:cNvPr>
          <p:cNvSpPr/>
          <p:nvPr/>
        </p:nvSpPr>
        <p:spPr>
          <a:xfrm>
            <a:off x="0" y="4961"/>
            <a:ext cx="12205800" cy="83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8FF45011-8502-0C95-E5A5-9DC86112242B}"/>
              </a:ext>
            </a:extLst>
          </p:cNvPr>
          <p:cNvSpPr txBox="1"/>
          <p:nvPr/>
        </p:nvSpPr>
        <p:spPr>
          <a:xfrm>
            <a:off x="1968750" y="138621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Governance</a:t>
            </a:r>
          </a:p>
        </p:txBody>
      </p:sp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7832FC2B-FA9A-B10C-C3AA-B9594085BC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3530" y="6295349"/>
            <a:ext cx="1898469" cy="5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1DA78B89-5D6A-1E94-8AE5-5C899E79F1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175999" y="88233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17754F37-3ADE-1403-8833-B8C57CB8FD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312259" y="138578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17AF8E48-4237-9178-BAD8-F705BD070D26}"/>
              </a:ext>
            </a:extLst>
          </p:cNvPr>
          <p:cNvSpPr txBox="1"/>
          <p:nvPr/>
        </p:nvSpPr>
        <p:spPr>
          <a:xfrm>
            <a:off x="6646587" y="2376965"/>
            <a:ext cx="5064362" cy="3922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Objectives and Outcomes</a:t>
            </a:r>
            <a:endParaRPr lang="es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Enhanced Climate Monitoring: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SMART cables to observe ocean heat content, deep ocean circulation, and sea level rise in remote or data-starved areas to improve understanding and mitigate the impacts of climate change.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Disaster Mitigation: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Leverage SMART cables to shorten early warning times for tsunamis and earthquakes in real time, reducing risks to coastal communities.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Coordination and Standards: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SMART cables as a global standard for ocean observation through collaboration with GOOS and ITU standards.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Building: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sustainable development and foster global participation through training, partnerships, and equitable resource distribution.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9C6859E7-28FC-809D-43B5-BD0A4C4F45D3}"/>
              </a:ext>
            </a:extLst>
          </p:cNvPr>
          <p:cNvSpPr txBox="1"/>
          <p:nvPr/>
        </p:nvSpPr>
        <p:spPr>
          <a:xfrm>
            <a:off x="6646587" y="989774"/>
            <a:ext cx="5064362" cy="1349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explore the feasibility of widespread deployment of scientific instrumentation on ocean telecom fiber-optic cables to enhance capabilities for climate monitoring, tsunami detection, and disaster mitigation.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streams as go live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B05B7395-E29E-E2CC-19C8-975A0EE44D25}"/>
              </a:ext>
            </a:extLst>
          </p:cNvPr>
          <p:cNvSpPr txBox="1"/>
          <p:nvPr/>
        </p:nvSpPr>
        <p:spPr>
          <a:xfrm>
            <a:off x="175999" y="5273693"/>
            <a:ext cx="6294784" cy="134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integrating strong governance, targeted research and development, and global collaboration, this initiative aims to establish a SMART-enabled submarine cables network to address critical ocean sustainability and resilience challenges. This initiative is supported by coordination with three UN sponsoring agencies: ITU, WMO and UNESCO-IOC.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C0DDE4B4-3F5E-F6BD-BA9B-B59D474CF1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464386"/>
              </p:ext>
            </p:extLst>
          </p:nvPr>
        </p:nvGraphicFramePr>
        <p:xfrm>
          <a:off x="864448" y="911470"/>
          <a:ext cx="5006415" cy="436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7" imgW="4749800" imgH="4140200" progId="Excel.Sheet.12">
                  <p:embed/>
                </p:oleObj>
              </mc:Choice>
              <mc:Fallback>
                <p:oleObj name="Hoja de cálculo" r:id="rId7" imgW="4749800" imgH="4140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4448" y="911470"/>
                        <a:ext cx="5006415" cy="4363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69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EEDD7B21-12DC-5F6B-DCEE-975F43630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65485E0B-76DE-8050-4D91-6EA36588C6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752E9288-D3DB-056E-B34A-058653634FB3}"/>
              </a:ext>
            </a:extLst>
          </p:cNvPr>
          <p:cNvSpPr/>
          <p:nvPr/>
        </p:nvSpPr>
        <p:spPr>
          <a:xfrm>
            <a:off x="-50100" y="13715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7863D9FA-7A9F-5C5B-1329-A995533A5263}"/>
              </a:ext>
            </a:extLst>
          </p:cNvPr>
          <p:cNvSpPr txBox="1"/>
          <p:nvPr/>
        </p:nvSpPr>
        <p:spPr>
          <a:xfrm>
            <a:off x="2098229" y="206482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Technical Solution</a:t>
            </a:r>
            <a:endParaRPr lang="en-US" sz="30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32359517-7D00-E5F9-6E94-BBF0257AF9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3530" y="6295349"/>
            <a:ext cx="1898469" cy="5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EE7E3716-9E3D-91D2-FA13-AA451D690B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44066" y="70711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21883901-9D3B-C886-2B20-99BA9C2B95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262159" y="152293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9;p21">
            <a:extLst>
              <a:ext uri="{FF2B5EF4-FFF2-40B4-BE49-F238E27FC236}">
                <a16:creationId xmlns:a16="http://schemas.microsoft.com/office/drawing/2014/main" id="{701D6ACD-A2EC-69B7-692B-E6829BF849B4}"/>
              </a:ext>
            </a:extLst>
          </p:cNvPr>
          <p:cNvSpPr txBox="1"/>
          <p:nvPr/>
        </p:nvSpPr>
        <p:spPr>
          <a:xfrm>
            <a:off x="9597739" y="1838400"/>
            <a:ext cx="25926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Sensors:</a:t>
            </a:r>
            <a:endParaRPr sz="2000" b="0" i="0" u="none" strike="noStrike" cap="none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Temperature</a:t>
            </a:r>
            <a:endParaRPr sz="2000" b="0" i="0" u="none" strike="noStrike" cap="none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Pressure</a:t>
            </a:r>
            <a:endParaRPr sz="2000" b="0" i="0" u="none" strike="noStrike" cap="none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Seismic</a:t>
            </a:r>
            <a:endParaRPr lang="en-US" sz="200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0"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</a:pPr>
            <a:br>
              <a:rPr lang="en-US" sz="2000" b="1" i="0" u="none" strike="noStrike" cap="none">
                <a:solidFill>
                  <a:srgbClr val="2E75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lang="en-US" sz="2000" b="1" i="0" u="none" strike="noStrike" cap="none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Key point:</a:t>
            </a:r>
            <a:endParaRPr sz="2000" b="0" i="0" u="none" strike="noStrike" cap="none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Essential Ocean Variables</a:t>
            </a:r>
            <a:endParaRPr sz="2000" b="0" i="0" u="none" strike="noStrike" cap="none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Google Shape;135;p21">
            <a:extLst>
              <a:ext uri="{FF2B5EF4-FFF2-40B4-BE49-F238E27FC236}">
                <a16:creationId xmlns:a16="http://schemas.microsoft.com/office/drawing/2014/main" id="{07F965AC-65FE-9D08-147D-A2CD6FE5ED6E}"/>
              </a:ext>
            </a:extLst>
          </p:cNvPr>
          <p:cNvSpPr txBox="1"/>
          <p:nvPr/>
        </p:nvSpPr>
        <p:spPr>
          <a:xfrm>
            <a:off x="0" y="944186"/>
            <a:ext cx="121557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Shared Cable Infrastructure: Telecom + Science</a:t>
            </a:r>
            <a:endParaRPr sz="2400" b="1" i="0" u="none" strike="noStrike" cap="none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5" name="Google Shape;136;p21">
            <a:extLst>
              <a:ext uri="{FF2B5EF4-FFF2-40B4-BE49-F238E27FC236}">
                <a16:creationId xmlns:a16="http://schemas.microsoft.com/office/drawing/2014/main" id="{D28CDEC8-605F-D40A-ECA2-028057BFFA93}"/>
              </a:ext>
            </a:extLst>
          </p:cNvPr>
          <p:cNvCxnSpPr>
            <a:cxnSpLocks/>
          </p:cNvCxnSpPr>
          <p:nvPr/>
        </p:nvCxnSpPr>
        <p:spPr>
          <a:xfrm>
            <a:off x="9475607" y="1768527"/>
            <a:ext cx="0" cy="4142678"/>
          </a:xfrm>
          <a:prstGeom prst="straightConnector1">
            <a:avLst/>
          </a:prstGeom>
          <a:noFill/>
          <a:ln w="19050" cap="flat" cmpd="sng">
            <a:solidFill>
              <a:srgbClr val="00589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35;p21">
            <a:extLst>
              <a:ext uri="{FF2B5EF4-FFF2-40B4-BE49-F238E27FC236}">
                <a16:creationId xmlns:a16="http://schemas.microsoft.com/office/drawing/2014/main" id="{B7013073-03A8-EF4F-BDAB-55A5088BE6DB}"/>
              </a:ext>
            </a:extLst>
          </p:cNvPr>
          <p:cNvSpPr txBox="1"/>
          <p:nvPr/>
        </p:nvSpPr>
        <p:spPr>
          <a:xfrm>
            <a:off x="211053" y="4994214"/>
            <a:ext cx="16406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0" u="none" strike="noStrike" cap="none" dirty="0">
                <a:solidFill>
                  <a:srgbClr val="0058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Sketch of the deployed technological system </a:t>
            </a:r>
            <a:endParaRPr b="1" i="0" u="none" strike="noStrike" cap="none" dirty="0">
              <a:solidFill>
                <a:srgbClr val="00589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Google Shape;135;p21">
            <a:extLst>
              <a:ext uri="{FF2B5EF4-FFF2-40B4-BE49-F238E27FC236}">
                <a16:creationId xmlns:a16="http://schemas.microsoft.com/office/drawing/2014/main" id="{829F586B-0F85-F32F-D06C-5E0B6F75DF7F}"/>
              </a:ext>
            </a:extLst>
          </p:cNvPr>
          <p:cNvSpPr txBox="1"/>
          <p:nvPr/>
        </p:nvSpPr>
        <p:spPr>
          <a:xfrm>
            <a:off x="6979886" y="4957138"/>
            <a:ext cx="2320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Leverage Existing Technology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Guralp and Global Marine</a:t>
            </a:r>
            <a:endParaRPr b="1" i="0" u="none" strike="noStrike" cap="none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B3CD4-0536-843E-EACC-E0B56CA46B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30" b="8695"/>
          <a:stretch/>
        </p:blipFill>
        <p:spPr>
          <a:xfrm>
            <a:off x="4762694" y="1467699"/>
            <a:ext cx="4572000" cy="216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9F24BB-0950-AAF8-EF2D-7DA2C4BE9B6F}"/>
              </a:ext>
            </a:extLst>
          </p:cNvPr>
          <p:cNvSpPr txBox="1"/>
          <p:nvPr/>
        </p:nvSpPr>
        <p:spPr>
          <a:xfrm>
            <a:off x="4728291" y="3637267"/>
            <a:ext cx="457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InSea Wet Demo seabed sensor module at Western Ionian Facility (INGV-EMSO)</a:t>
            </a:r>
          </a:p>
        </p:txBody>
      </p:sp>
      <p:pic>
        <p:nvPicPr>
          <p:cNvPr id="10" name="Google Shape;2975;p446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7FC52CB0-EBF0-1A39-12F4-3040515568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4404" y="1458089"/>
            <a:ext cx="3977377" cy="216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77;p446">
            <a:extLst>
              <a:ext uri="{FF2B5EF4-FFF2-40B4-BE49-F238E27FC236}">
                <a16:creationId xmlns:a16="http://schemas.microsoft.com/office/drawing/2014/main" id="{019095A5-AD73-ADDA-9B77-BA141FBA184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927" t="32550" r="5805" b="9190"/>
          <a:stretch/>
        </p:blipFill>
        <p:spPr>
          <a:xfrm>
            <a:off x="2014317" y="4128610"/>
            <a:ext cx="4906321" cy="22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FEDC9E8-31FC-C7C7-783E-1EFA0D00736C}"/>
              </a:ext>
            </a:extLst>
          </p:cNvPr>
          <p:cNvSpPr txBox="1"/>
          <p:nvPr/>
        </p:nvSpPr>
        <p:spPr>
          <a:xfrm>
            <a:off x="211053" y="3706608"/>
            <a:ext cx="4571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SMART Cable location off Catania, Italy</a:t>
            </a:r>
          </a:p>
        </p:txBody>
      </p:sp>
    </p:spTree>
    <p:extLst>
      <p:ext uri="{BB962C8B-B14F-4D97-AF65-F5344CB8AC3E}">
        <p14:creationId xmlns:p14="http://schemas.microsoft.com/office/powerpoint/2010/main" val="282663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918871" y="131788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438904A0-DF09-D5D0-D1FD-7B26DAC0E2E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3894" y="6084329"/>
            <a:ext cx="2118300" cy="6194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;p26">
            <a:extLst>
              <a:ext uri="{FF2B5EF4-FFF2-40B4-BE49-F238E27FC236}">
                <a16:creationId xmlns:a16="http://schemas.microsoft.com/office/drawing/2014/main" id="{2187F93D-8C1B-A6B4-BEEB-8D9ACCD2D2BE}"/>
              </a:ext>
            </a:extLst>
          </p:cNvPr>
          <p:cNvSpPr txBox="1"/>
          <p:nvPr/>
        </p:nvSpPr>
        <p:spPr>
          <a:xfrm>
            <a:off x="9763" y="4430863"/>
            <a:ext cx="5961044" cy="206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3700 km, ~20 SMART ASN CC modules +DAS fiber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Gov’t €154M. EU support €56M</a:t>
            </a: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15% ➔ €22M ~ €2/citizen/25 y</a:t>
            </a: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~= 2 Tsunami buoys, 25 year (unreliable, </a:t>
            </a:r>
          </a:p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no seismic, not real time)</a:t>
            </a:r>
          </a:p>
        </p:txBody>
      </p:sp>
      <p:grpSp>
        <p:nvGrpSpPr>
          <p:cNvPr id="8" name="Google Shape;189;p26">
            <a:extLst>
              <a:ext uri="{FF2B5EF4-FFF2-40B4-BE49-F238E27FC236}">
                <a16:creationId xmlns:a16="http://schemas.microsoft.com/office/drawing/2014/main" id="{017DFBCA-CA67-88DA-16FD-B7E10167B0F9}"/>
              </a:ext>
            </a:extLst>
          </p:cNvPr>
          <p:cNvGrpSpPr/>
          <p:nvPr/>
        </p:nvGrpSpPr>
        <p:grpSpPr>
          <a:xfrm>
            <a:off x="354228" y="1529599"/>
            <a:ext cx="4407777" cy="2998305"/>
            <a:chOff x="439179" y="3420357"/>
            <a:chExt cx="3389141" cy="1989279"/>
          </a:xfrm>
        </p:grpSpPr>
        <p:pic>
          <p:nvPicPr>
            <p:cNvPr id="9" name="Google Shape;190;p26">
              <a:extLst>
                <a:ext uri="{FF2B5EF4-FFF2-40B4-BE49-F238E27FC236}">
                  <a16:creationId xmlns:a16="http://schemas.microsoft.com/office/drawing/2014/main" id="{DB7F4ECC-4AE5-42FD-F506-96FA2340C4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9179" y="3420357"/>
              <a:ext cx="3389141" cy="1989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91;p26">
              <a:extLst>
                <a:ext uri="{FF2B5EF4-FFF2-40B4-BE49-F238E27FC236}">
                  <a16:creationId xmlns:a16="http://schemas.microsoft.com/office/drawing/2014/main" id="{61DED7F9-A7E5-AFE2-01E5-29C1FBE593E1}"/>
                </a:ext>
              </a:extLst>
            </p:cNvPr>
            <p:cNvSpPr txBox="1"/>
            <p:nvPr/>
          </p:nvSpPr>
          <p:spPr>
            <a:xfrm>
              <a:off x="2774349" y="3728902"/>
              <a:ext cx="663295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Lisbon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11" name="Google Shape;192;p26">
              <a:extLst>
                <a:ext uri="{FF2B5EF4-FFF2-40B4-BE49-F238E27FC236}">
                  <a16:creationId xmlns:a16="http://schemas.microsoft.com/office/drawing/2014/main" id="{3F8CADA2-D987-8075-7FA2-C73A7E6E6ACD}"/>
                </a:ext>
              </a:extLst>
            </p:cNvPr>
            <p:cNvSpPr txBox="1"/>
            <p:nvPr/>
          </p:nvSpPr>
          <p:spPr>
            <a:xfrm>
              <a:off x="669036" y="3902236"/>
              <a:ext cx="680761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Azores</a:t>
              </a: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  <p:sp>
          <p:nvSpPr>
            <p:cNvPr id="12" name="Google Shape;193;p26">
              <a:extLst>
                <a:ext uri="{FF2B5EF4-FFF2-40B4-BE49-F238E27FC236}">
                  <a16:creationId xmlns:a16="http://schemas.microsoft.com/office/drawing/2014/main" id="{E9652169-39CF-8D81-2E86-33A222D698CD}"/>
                </a:ext>
              </a:extLst>
            </p:cNvPr>
            <p:cNvSpPr txBox="1"/>
            <p:nvPr/>
          </p:nvSpPr>
          <p:spPr>
            <a:xfrm>
              <a:off x="2133749" y="4828927"/>
              <a:ext cx="823248" cy="19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rPr>
                <a:t>Madeira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  <p:sp>
        <p:nvSpPr>
          <p:cNvPr id="13" name="Google Shape;194;p26">
            <a:extLst>
              <a:ext uri="{FF2B5EF4-FFF2-40B4-BE49-F238E27FC236}">
                <a16:creationId xmlns:a16="http://schemas.microsoft.com/office/drawing/2014/main" id="{A745D4C5-C6E6-69F4-DEF6-F55A03D90E72}"/>
              </a:ext>
            </a:extLst>
          </p:cNvPr>
          <p:cNvSpPr txBox="1"/>
          <p:nvPr/>
        </p:nvSpPr>
        <p:spPr>
          <a:xfrm>
            <a:off x="901612" y="937659"/>
            <a:ext cx="395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Portugal SMART Atlantic CAM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4" name="Google Shape;196;p26">
            <a:extLst>
              <a:ext uri="{FF2B5EF4-FFF2-40B4-BE49-F238E27FC236}">
                <a16:creationId xmlns:a16="http://schemas.microsoft.com/office/drawing/2014/main" id="{60805C47-7843-2944-0A29-652C8D880082}"/>
              </a:ext>
            </a:extLst>
          </p:cNvPr>
          <p:cNvSpPr txBox="1"/>
          <p:nvPr/>
        </p:nvSpPr>
        <p:spPr>
          <a:xfrm>
            <a:off x="5652655" y="4562583"/>
            <a:ext cx="6529582" cy="132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450 km long, 4 SMART CC nodes, 2 DAS</a:t>
            </a: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Data Center, Scientific Research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France funding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€18M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(telecom: AFD, ADB)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5" name="Google Shape;198;p26">
            <a:extLst>
              <a:ext uri="{FF2B5EF4-FFF2-40B4-BE49-F238E27FC236}">
                <a16:creationId xmlns:a16="http://schemas.microsoft.com/office/drawing/2014/main" id="{8277F604-9C7F-769E-E688-DE225A241298}"/>
              </a:ext>
            </a:extLst>
          </p:cNvPr>
          <p:cNvSpPr txBox="1"/>
          <p:nvPr/>
        </p:nvSpPr>
        <p:spPr>
          <a:xfrm>
            <a:off x="7019188" y="962500"/>
            <a:ext cx="45433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TAMTAM SMART Cable System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6" name="Google Shape;206;p26">
            <a:extLst>
              <a:ext uri="{FF2B5EF4-FFF2-40B4-BE49-F238E27FC236}">
                <a16:creationId xmlns:a16="http://schemas.microsoft.com/office/drawing/2014/main" id="{B5B78ED1-C1A7-F2EF-B8C1-5A5C62D3C960}"/>
              </a:ext>
            </a:extLst>
          </p:cNvPr>
          <p:cNvSpPr/>
          <p:nvPr/>
        </p:nvSpPr>
        <p:spPr>
          <a:xfrm>
            <a:off x="6586487" y="3546968"/>
            <a:ext cx="1572900" cy="7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7" name="Picture 6" descr="Flag of Vanuatu - Wikipedia">
            <a:extLst>
              <a:ext uri="{FF2B5EF4-FFF2-40B4-BE49-F238E27FC236}">
                <a16:creationId xmlns:a16="http://schemas.microsoft.com/office/drawing/2014/main" id="{CA567CED-61F1-E23A-F41F-23E95EE9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290388" y="865201"/>
            <a:ext cx="797534" cy="4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Flag of Portugal - Wikipedia">
            <a:extLst>
              <a:ext uri="{FF2B5EF4-FFF2-40B4-BE49-F238E27FC236}">
                <a16:creationId xmlns:a16="http://schemas.microsoft.com/office/drawing/2014/main" id="{82DFA6A5-B60F-F892-776A-D38EAF23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" y="845437"/>
            <a:ext cx="778235" cy="5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03;p26">
            <a:extLst>
              <a:ext uri="{FF2B5EF4-FFF2-40B4-BE49-F238E27FC236}">
                <a16:creationId xmlns:a16="http://schemas.microsoft.com/office/drawing/2014/main" id="{62D2CAAF-3A74-A546-D46B-49444D2D55A4}"/>
              </a:ext>
            </a:extLst>
          </p:cNvPr>
          <p:cNvSpPr/>
          <p:nvPr/>
        </p:nvSpPr>
        <p:spPr>
          <a:xfrm>
            <a:off x="4966968" y="5985556"/>
            <a:ext cx="45592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12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25+ year life, reliable, low lifetime cost</a:t>
            </a:r>
          </a:p>
          <a:p>
            <a:pPr marL="412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Leverage $5B/y industry, 170 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FF10938-1618-1197-2500-F2B787791D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1461" y="934474"/>
            <a:ext cx="877884" cy="456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2B216B-6CEC-6BB3-B201-11CDDC2663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683" y="3191835"/>
            <a:ext cx="1572900" cy="1116027"/>
          </a:xfrm>
          <a:prstGeom prst="rect">
            <a:avLst/>
          </a:prstGeom>
        </p:spPr>
      </p:pic>
      <p:pic>
        <p:nvPicPr>
          <p:cNvPr id="22" name="Google Shape;3090;p451">
            <a:extLst>
              <a:ext uri="{FF2B5EF4-FFF2-40B4-BE49-F238E27FC236}">
                <a16:creationId xmlns:a16="http://schemas.microsoft.com/office/drawing/2014/main" id="{935D2184-33B9-E6C5-741F-C7E29F1EEBA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96000" y="1441021"/>
            <a:ext cx="5218728" cy="307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8" descr="Flag of New Caledonia">
            <a:extLst>
              <a:ext uri="{FF2B5EF4-FFF2-40B4-BE49-F238E27FC236}">
                <a16:creationId xmlns:a16="http://schemas.microsoft.com/office/drawing/2014/main" id="{2852FFCA-31B5-C3D0-5861-293E3A31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39" y="918697"/>
            <a:ext cx="936438" cy="4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231;p22">
            <a:extLst>
              <a:ext uri="{FF2B5EF4-FFF2-40B4-BE49-F238E27FC236}">
                <a16:creationId xmlns:a16="http://schemas.microsoft.com/office/drawing/2014/main" id="{1CD2F564-3523-E577-4EE5-508F2C6D6F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0;p22">
            <a:extLst>
              <a:ext uri="{FF2B5EF4-FFF2-40B4-BE49-F238E27FC236}">
                <a16:creationId xmlns:a16="http://schemas.microsoft.com/office/drawing/2014/main" id="{A22782BF-AF0C-F70F-7A77-83691F0E15CD}"/>
              </a:ext>
            </a:extLst>
          </p:cNvPr>
          <p:cNvSpPr txBox="1"/>
          <p:nvPr/>
        </p:nvSpPr>
        <p:spPr>
          <a:xfrm>
            <a:off x="1818840" y="181108"/>
            <a:ext cx="938545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 Systems</a:t>
            </a:r>
            <a:endParaRPr lang="en-US" sz="30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F4821BA0-3A0B-77D8-7857-CEA193B5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>
            <a:extLst>
              <a:ext uri="{FF2B5EF4-FFF2-40B4-BE49-F238E27FC236}">
                <a16:creationId xmlns:a16="http://schemas.microsoft.com/office/drawing/2014/main" id="{CD5D1C88-2A5A-1EE8-A594-8387F64808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>
            <a:extLst>
              <a:ext uri="{FF2B5EF4-FFF2-40B4-BE49-F238E27FC236}">
                <a16:creationId xmlns:a16="http://schemas.microsoft.com/office/drawing/2014/main" id="{08832C73-9005-D6C8-5684-2C3A630B21C5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E4E7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>
            <a:extLst>
              <a:ext uri="{FF2B5EF4-FFF2-40B4-BE49-F238E27FC236}">
                <a16:creationId xmlns:a16="http://schemas.microsoft.com/office/drawing/2014/main" id="{4944F357-E0B3-66A0-795D-692A4CF7A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918871" y="131788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>
            <a:extLst>
              <a:ext uri="{FF2B5EF4-FFF2-40B4-BE49-F238E27FC236}">
                <a16:creationId xmlns:a16="http://schemas.microsoft.com/office/drawing/2014/main" id="{C1CFE980-5702-30D7-CEFD-170EF0DDD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4"/>
          <a:stretch/>
        </p:blipFill>
        <p:spPr>
          <a:xfrm>
            <a:off x="51037" y="59627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9225DB06-AD5A-941E-5285-72ECC4755D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3894" y="6236753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1;p22">
            <a:extLst>
              <a:ext uri="{FF2B5EF4-FFF2-40B4-BE49-F238E27FC236}">
                <a16:creationId xmlns:a16="http://schemas.microsoft.com/office/drawing/2014/main" id="{6DB60F39-BFC8-A5FB-481A-5EF6D7AAF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46;p22" descr="C:\Users\182740721\Desktop\DP-Foto-1-1.png">
            <a:extLst>
              <a:ext uri="{FF2B5EF4-FFF2-40B4-BE49-F238E27FC236}">
                <a16:creationId xmlns:a16="http://schemas.microsoft.com/office/drawing/2014/main" id="{AF71DE1E-B6BD-6588-9509-AC0A8A94F6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1428" y="922346"/>
            <a:ext cx="3524824" cy="2697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Google Shape;203;p26">
            <a:extLst>
              <a:ext uri="{FF2B5EF4-FFF2-40B4-BE49-F238E27FC236}">
                <a16:creationId xmlns:a16="http://schemas.microsoft.com/office/drawing/2014/main" id="{8406424B-F9C4-2781-46B0-1DD9E8C3C42D}"/>
              </a:ext>
            </a:extLst>
          </p:cNvPr>
          <p:cNvSpPr/>
          <p:nvPr/>
        </p:nvSpPr>
        <p:spPr>
          <a:xfrm>
            <a:off x="70090" y="1039621"/>
            <a:ext cx="5805328" cy="990848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Polar Connect </a:t>
            </a:r>
            <a:r>
              <a:rPr lang="en-US" sz="20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North Fiber and neighboring Atlantic Projects (Tussas, PISCES, IRIS, IOMEA, etc.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Google Shape;203;p26">
            <a:extLst>
              <a:ext uri="{FF2B5EF4-FFF2-40B4-BE49-F238E27FC236}">
                <a16:creationId xmlns:a16="http://schemas.microsoft.com/office/drawing/2014/main" id="{545FD370-11E9-B241-F4FF-D904273D9ACD}"/>
              </a:ext>
            </a:extLst>
          </p:cNvPr>
          <p:cNvSpPr/>
          <p:nvPr/>
        </p:nvSpPr>
        <p:spPr>
          <a:xfrm>
            <a:off x="9732262" y="1643186"/>
            <a:ext cx="2459738" cy="472826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n-US" sz="20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Antarctica Chile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8" name="Google Shape;203;p26">
            <a:extLst>
              <a:ext uri="{FF2B5EF4-FFF2-40B4-BE49-F238E27FC236}">
                <a16:creationId xmlns:a16="http://schemas.microsoft.com/office/drawing/2014/main" id="{5E3AB752-BFEA-09E2-3CDC-15B08C7D65A9}"/>
              </a:ext>
            </a:extLst>
          </p:cNvPr>
          <p:cNvSpPr>
            <a:spLocks noChangeAspect="1"/>
          </p:cNvSpPr>
          <p:nvPr/>
        </p:nvSpPr>
        <p:spPr>
          <a:xfrm>
            <a:off x="6209874" y="6089660"/>
            <a:ext cx="2579027" cy="770846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AUS/NZ Antarctica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(NSF MacMurdo)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9" name="Google Shape;3737;p509">
            <a:extLst>
              <a:ext uri="{FF2B5EF4-FFF2-40B4-BE49-F238E27FC236}">
                <a16:creationId xmlns:a16="http://schemas.microsoft.com/office/drawing/2014/main" id="{A15AD383-81E6-0685-B78B-1F76BBE2F4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14910" y="3620301"/>
            <a:ext cx="4036910" cy="246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D1A00277-FF66-B12C-1B13-1BCE5FCFD8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7127" y="-40712"/>
            <a:ext cx="9707601" cy="8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chemeClr val="lt1"/>
              </a:buClr>
              <a:buSzPts val="2600"/>
            </a:pPr>
            <a:r>
              <a:rPr lang="en-GB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</a:t>
            </a:r>
            <a:r>
              <a:rPr lang="en-GB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Atlantic</a:t>
            </a:r>
            <a:r>
              <a:rPr lang="en-GB" sz="2800" noProof="0" dirty="0"/>
              <a:t> </a:t>
            </a:r>
            <a:r>
              <a:rPr lang="en-GB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Polar (Arctic &amp; Antarctica) Systems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8D22F1-4DB6-5FAF-F86A-1B30D69C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" y="2116012"/>
            <a:ext cx="5744342" cy="41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4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Pacific, Mediterranean, Indian Oceans</a:t>
            </a:r>
            <a:endParaRPr lang="en-US" sz="2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918871" y="131788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81250" y="5661593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438904A0-DF09-D5D0-D1FD-7B26DAC0E2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3894" y="6084329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1;p22">
            <a:extLst>
              <a:ext uri="{FF2B5EF4-FFF2-40B4-BE49-F238E27FC236}">
                <a16:creationId xmlns:a16="http://schemas.microsoft.com/office/drawing/2014/main" id="{824D218C-617B-EAE4-7491-EBC4AA41A3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DBE6B-7B27-4668-8658-943B3ED9F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801" y="1516305"/>
            <a:ext cx="3602247" cy="2481020"/>
          </a:xfrm>
          <a:prstGeom prst="rect">
            <a:avLst/>
          </a:prstGeom>
        </p:spPr>
      </p:pic>
      <p:sp>
        <p:nvSpPr>
          <p:cNvPr id="12" name="Google Shape;203;p26">
            <a:extLst>
              <a:ext uri="{FF2B5EF4-FFF2-40B4-BE49-F238E27FC236}">
                <a16:creationId xmlns:a16="http://schemas.microsoft.com/office/drawing/2014/main" id="{E31B56A1-C42F-4FD0-71F9-740C9E499738}"/>
              </a:ext>
            </a:extLst>
          </p:cNvPr>
          <p:cNvSpPr/>
          <p:nvPr/>
        </p:nvSpPr>
        <p:spPr>
          <a:xfrm>
            <a:off x="4284959" y="945553"/>
            <a:ext cx="1953511" cy="37986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NZ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Chathams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3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E16D422A-475D-CD2E-9D93-82080DEE2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17" y="4452786"/>
            <a:ext cx="6046085" cy="2271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o 10">
            <a:extLst>
              <a:ext uri="{FF2B5EF4-FFF2-40B4-BE49-F238E27FC236}">
                <a16:creationId xmlns:a16="http://schemas.microsoft.com/office/drawing/2014/main" id="{FCF42BC6-38A7-2EBD-CE4B-051C21937E66}"/>
              </a:ext>
            </a:extLst>
          </p:cNvPr>
          <p:cNvGrpSpPr/>
          <p:nvPr/>
        </p:nvGrpSpPr>
        <p:grpSpPr>
          <a:xfrm>
            <a:off x="7516565" y="1039305"/>
            <a:ext cx="3108960" cy="2931628"/>
            <a:chOff x="183938" y="3780599"/>
            <a:chExt cx="3108960" cy="2931628"/>
          </a:xfrm>
        </p:grpSpPr>
        <p:sp>
          <p:nvSpPr>
            <p:cNvPr id="17" name="Google Shape;203;p26">
              <a:extLst>
                <a:ext uri="{FF2B5EF4-FFF2-40B4-BE49-F238E27FC236}">
                  <a16:creationId xmlns:a16="http://schemas.microsoft.com/office/drawing/2014/main" id="{222AC89A-289F-7527-784D-290630DB615A}"/>
                </a:ext>
              </a:extLst>
            </p:cNvPr>
            <p:cNvSpPr/>
            <p:nvPr/>
          </p:nvSpPr>
          <p:spPr>
            <a:xfrm>
              <a:off x="749672" y="3780599"/>
              <a:ext cx="2039910" cy="472825"/>
            </a:xfrm>
            <a:prstGeom prst="rect">
              <a:avLst/>
            </a:prstGeom>
            <a:solidFill>
              <a:srgbClr val="22B3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Indonesia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pic>
          <p:nvPicPr>
            <p:cNvPr id="18" name="Google Shape;396;p27">
              <a:extLst>
                <a:ext uri="{FF2B5EF4-FFF2-40B4-BE49-F238E27FC236}">
                  <a16:creationId xmlns:a16="http://schemas.microsoft.com/office/drawing/2014/main" id="{96F633F5-B63A-1BE4-4E9F-AAA95C3DD66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9685" t="24400" r="31190" b="16412"/>
            <a:stretch/>
          </p:blipFill>
          <p:spPr>
            <a:xfrm>
              <a:off x="183938" y="4334787"/>
              <a:ext cx="3108960" cy="23774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360;p24">
            <a:extLst>
              <a:ext uri="{FF2B5EF4-FFF2-40B4-BE49-F238E27FC236}">
                <a16:creationId xmlns:a16="http://schemas.microsoft.com/office/drawing/2014/main" id="{EA416736-9FDC-1E1B-BB13-302C569919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5099" y="1522253"/>
            <a:ext cx="2547941" cy="23040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" name="Google Shape;203;p26">
            <a:extLst>
              <a:ext uri="{FF2B5EF4-FFF2-40B4-BE49-F238E27FC236}">
                <a16:creationId xmlns:a16="http://schemas.microsoft.com/office/drawing/2014/main" id="{59396D55-1396-3269-DC38-89D5CA0171F8}"/>
              </a:ext>
            </a:extLst>
          </p:cNvPr>
          <p:cNvSpPr/>
          <p:nvPr/>
        </p:nvSpPr>
        <p:spPr>
          <a:xfrm>
            <a:off x="752060" y="889509"/>
            <a:ext cx="1953511" cy="37986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Galapagos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1" name="Google Shape;203;p26">
            <a:extLst>
              <a:ext uri="{FF2B5EF4-FFF2-40B4-BE49-F238E27FC236}">
                <a16:creationId xmlns:a16="http://schemas.microsoft.com/office/drawing/2014/main" id="{F2EEFD14-2EE6-B5BA-CE0C-BC87B84E28F2}"/>
              </a:ext>
            </a:extLst>
          </p:cNvPr>
          <p:cNvSpPr/>
          <p:nvPr/>
        </p:nvSpPr>
        <p:spPr>
          <a:xfrm>
            <a:off x="283429" y="4756656"/>
            <a:ext cx="2289588" cy="60623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Medusa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2" name="Google Shape;203;p26">
            <a:extLst>
              <a:ext uri="{FF2B5EF4-FFF2-40B4-BE49-F238E27FC236}">
                <a16:creationId xmlns:a16="http://schemas.microsoft.com/office/drawing/2014/main" id="{009BF59F-6829-7B2F-934D-42BAF279FBEA}"/>
              </a:ext>
            </a:extLst>
          </p:cNvPr>
          <p:cNvSpPr/>
          <p:nvPr/>
        </p:nvSpPr>
        <p:spPr>
          <a:xfrm>
            <a:off x="8644178" y="5395000"/>
            <a:ext cx="1493326" cy="533186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MISTS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3" name="Google Shape;535;p2">
            <a:extLst>
              <a:ext uri="{FF2B5EF4-FFF2-40B4-BE49-F238E27FC236}">
                <a16:creationId xmlns:a16="http://schemas.microsoft.com/office/drawing/2014/main" id="{76CA5589-A17E-013A-4C2F-DCE0EBEADFEE}"/>
              </a:ext>
            </a:extLst>
          </p:cNvPr>
          <p:cNvSpPr txBox="1"/>
          <p:nvPr/>
        </p:nvSpPr>
        <p:spPr>
          <a:xfrm>
            <a:off x="10738867" y="1869577"/>
            <a:ext cx="1453133" cy="16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km, 2 module test system installed off Labuan Bajo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8074E79F-F663-8ED5-98EA-DA7349C9B986}"/>
              </a:ext>
            </a:extLst>
          </p:cNvPr>
          <p:cNvSpPr/>
          <p:nvPr/>
        </p:nvSpPr>
        <p:spPr>
          <a:xfrm>
            <a:off x="517428" y="5603822"/>
            <a:ext cx="2030513" cy="606239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Barracuda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E0B042C2-8F6A-BEEC-D1F1-303972E9E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>
            <a:extLst>
              <a:ext uri="{FF2B5EF4-FFF2-40B4-BE49-F238E27FC236}">
                <a16:creationId xmlns:a16="http://schemas.microsoft.com/office/drawing/2014/main" id="{EA300C3D-1F2D-7751-7C01-2858E9B65D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>
            <a:extLst>
              <a:ext uri="{FF2B5EF4-FFF2-40B4-BE49-F238E27FC236}">
                <a16:creationId xmlns:a16="http://schemas.microsoft.com/office/drawing/2014/main" id="{74E380F9-7129-B7CA-ED61-9E5DAAE67238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"/>
                <a:sym typeface="Arial"/>
              </a:rPr>
              <a:t>Scientific benefits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1">
            <a:extLst>
              <a:ext uri="{FF2B5EF4-FFF2-40B4-BE49-F238E27FC236}">
                <a16:creationId xmlns:a16="http://schemas.microsoft.com/office/drawing/2014/main" id="{58B4B3C0-9BC0-E324-49C7-70FBC3B8CF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918871" y="131788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>
            <a:extLst>
              <a:ext uri="{FF2B5EF4-FFF2-40B4-BE49-F238E27FC236}">
                <a16:creationId xmlns:a16="http://schemas.microsoft.com/office/drawing/2014/main" id="{172FE464-DEA8-D3DA-BAC6-0B0B6415D1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81250" y="5661593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>
            <a:extLst>
              <a:ext uri="{FF2B5EF4-FFF2-40B4-BE49-F238E27FC236}">
                <a16:creationId xmlns:a16="http://schemas.microsoft.com/office/drawing/2014/main" id="{DA67F155-B89B-14F1-2F6C-E60AD478FE6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F616105B-E69E-8A31-A2C8-331EC34F15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3894" y="6084329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1;p22">
            <a:extLst>
              <a:ext uri="{FF2B5EF4-FFF2-40B4-BE49-F238E27FC236}">
                <a16:creationId xmlns:a16="http://schemas.microsoft.com/office/drawing/2014/main" id="{223C1B8F-E074-F9A3-DA99-3F3B6A49F1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o 1">
            <a:extLst>
              <a:ext uri="{FF2B5EF4-FFF2-40B4-BE49-F238E27FC236}">
                <a16:creationId xmlns:a16="http://schemas.microsoft.com/office/drawing/2014/main" id="{B0EC29B1-E22D-C0EF-5DE1-07693AC53266}"/>
              </a:ext>
            </a:extLst>
          </p:cNvPr>
          <p:cNvGrpSpPr/>
          <p:nvPr/>
        </p:nvGrpSpPr>
        <p:grpSpPr>
          <a:xfrm>
            <a:off x="2552133" y="3362740"/>
            <a:ext cx="7086305" cy="3321877"/>
            <a:chOff x="0" y="0"/>
            <a:chExt cx="8009747" cy="3280172"/>
          </a:xfrm>
        </p:grpSpPr>
        <p:grpSp>
          <p:nvGrpSpPr>
            <p:cNvPr id="5" name="Google Shape;107;p54">
              <a:extLst>
                <a:ext uri="{FF2B5EF4-FFF2-40B4-BE49-F238E27FC236}">
                  <a16:creationId xmlns:a16="http://schemas.microsoft.com/office/drawing/2014/main" id="{89B47690-0A85-A163-C946-02722AC0CEBD}"/>
                </a:ext>
              </a:extLst>
            </p:cNvPr>
            <p:cNvGrpSpPr/>
            <p:nvPr/>
          </p:nvGrpSpPr>
          <p:grpSpPr>
            <a:xfrm>
              <a:off x="0" y="0"/>
              <a:ext cx="8009747" cy="3280172"/>
              <a:chOff x="0" y="0"/>
              <a:chExt cx="8293967" cy="3280172"/>
            </a:xfrm>
          </p:grpSpPr>
          <p:sp>
            <p:nvSpPr>
              <p:cNvPr id="8" name="Google Shape;108;p54">
                <a:extLst>
                  <a:ext uri="{FF2B5EF4-FFF2-40B4-BE49-F238E27FC236}">
                    <a16:creationId xmlns:a16="http://schemas.microsoft.com/office/drawing/2014/main" id="{7C3851C5-BEF6-0E01-53C8-DFD42C6C143C}"/>
                  </a:ext>
                </a:extLst>
              </p:cNvPr>
              <p:cNvSpPr/>
              <p:nvPr/>
            </p:nvSpPr>
            <p:spPr>
              <a:xfrm>
                <a:off x="0" y="0"/>
                <a:ext cx="1619915" cy="3280172"/>
              </a:xfrm>
              <a:prstGeom prst="roundRect">
                <a:avLst>
                  <a:gd name="adj" fmla="val 10000"/>
                </a:avLst>
              </a:prstGeom>
              <a:solidFill>
                <a:srgbClr val="D6E3BC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09;p54">
                <a:extLst>
                  <a:ext uri="{FF2B5EF4-FFF2-40B4-BE49-F238E27FC236}">
                    <a16:creationId xmlns:a16="http://schemas.microsoft.com/office/drawing/2014/main" id="{77685F67-3046-F8DE-A94C-4E3980BD7C37}"/>
                  </a:ext>
                </a:extLst>
              </p:cNvPr>
              <p:cNvSpPr txBox="1"/>
              <p:nvPr/>
            </p:nvSpPr>
            <p:spPr>
              <a:xfrm>
                <a:off x="0" y="1312068"/>
                <a:ext cx="1619915" cy="131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225" tIns="78225" rIns="78225" bIns="782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36609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Global ocean warming and acidification </a:t>
                </a: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110;p54">
                <a:extLst>
                  <a:ext uri="{FF2B5EF4-FFF2-40B4-BE49-F238E27FC236}">
                    <a16:creationId xmlns:a16="http://schemas.microsoft.com/office/drawing/2014/main" id="{153F7476-787F-DA64-733A-890147072D73}"/>
                  </a:ext>
                </a:extLst>
              </p:cNvPr>
              <p:cNvSpPr/>
              <p:nvPr/>
            </p:nvSpPr>
            <p:spPr>
              <a:xfrm>
                <a:off x="263809" y="196809"/>
                <a:ext cx="1092297" cy="1092297"/>
              </a:xfrm>
              <a:prstGeom prst="ellipse">
                <a:avLst/>
              </a:prstGeom>
              <a:blipFill rotWithShape="1">
                <a:blip r:embed="rId7">
                  <a:alphaModFix/>
                </a:blip>
                <a:stretch>
                  <a:fillRect l="-23999" r="-23999"/>
                </a:stretch>
              </a:blip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11;p54">
                <a:extLst>
                  <a:ext uri="{FF2B5EF4-FFF2-40B4-BE49-F238E27FC236}">
                    <a16:creationId xmlns:a16="http://schemas.microsoft.com/office/drawing/2014/main" id="{644C8E56-AAE0-0C22-8F65-063A576D5C5C}"/>
                  </a:ext>
                </a:extLst>
              </p:cNvPr>
              <p:cNvSpPr/>
              <p:nvPr/>
            </p:nvSpPr>
            <p:spPr>
              <a:xfrm>
                <a:off x="1668513" y="0"/>
                <a:ext cx="1619915" cy="3280172"/>
              </a:xfrm>
              <a:prstGeom prst="roundRect">
                <a:avLst>
                  <a:gd name="adj" fmla="val 10000"/>
                </a:avLst>
              </a:prstGeom>
              <a:solidFill>
                <a:srgbClr val="92CCDC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2;p54">
                <a:extLst>
                  <a:ext uri="{FF2B5EF4-FFF2-40B4-BE49-F238E27FC236}">
                    <a16:creationId xmlns:a16="http://schemas.microsoft.com/office/drawing/2014/main" id="{8021BD79-47BA-A259-313F-F2FFBD672D28}"/>
                  </a:ext>
                </a:extLst>
              </p:cNvPr>
              <p:cNvSpPr txBox="1"/>
              <p:nvPr/>
            </p:nvSpPr>
            <p:spPr>
              <a:xfrm>
                <a:off x="1668513" y="1312068"/>
                <a:ext cx="1619915" cy="131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225" tIns="78225" rIns="78225" bIns="782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36609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Impact and sustainability of Marine Resources exploitation</a:t>
                </a: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113;p54">
                <a:extLst>
                  <a:ext uri="{FF2B5EF4-FFF2-40B4-BE49-F238E27FC236}">
                    <a16:creationId xmlns:a16="http://schemas.microsoft.com/office/drawing/2014/main" id="{31E09784-3AF0-2BE4-4BA7-68860F9FB337}"/>
                  </a:ext>
                </a:extLst>
              </p:cNvPr>
              <p:cNvSpPr/>
              <p:nvPr/>
            </p:nvSpPr>
            <p:spPr>
              <a:xfrm>
                <a:off x="1932322" y="196809"/>
                <a:ext cx="1092297" cy="1092297"/>
              </a:xfrm>
              <a:prstGeom prst="ellipse">
                <a:avLst/>
              </a:prstGeom>
              <a:blipFill rotWithShape="1">
                <a:blip r:embed="rId8">
                  <a:alphaModFix/>
                </a:blip>
                <a:stretch>
                  <a:fillRect l="-24998" r="-24998"/>
                </a:stretch>
              </a:blip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4;p54">
                <a:extLst>
                  <a:ext uri="{FF2B5EF4-FFF2-40B4-BE49-F238E27FC236}">
                    <a16:creationId xmlns:a16="http://schemas.microsoft.com/office/drawing/2014/main" id="{F41A8E99-4251-7D7E-987D-07113F7A5E7A}"/>
                  </a:ext>
                </a:extLst>
              </p:cNvPr>
              <p:cNvSpPr/>
              <p:nvPr/>
            </p:nvSpPr>
            <p:spPr>
              <a:xfrm>
                <a:off x="3337026" y="0"/>
                <a:ext cx="1619915" cy="3280172"/>
              </a:xfrm>
              <a:prstGeom prst="roundRect">
                <a:avLst>
                  <a:gd name="adj" fmla="val 10000"/>
                </a:avLst>
              </a:prstGeom>
              <a:solidFill>
                <a:srgbClr val="92CCDC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5;p54">
                <a:extLst>
                  <a:ext uri="{FF2B5EF4-FFF2-40B4-BE49-F238E27FC236}">
                    <a16:creationId xmlns:a16="http://schemas.microsoft.com/office/drawing/2014/main" id="{44412FF2-9E40-7AFA-C28F-E0F49FB440E5}"/>
                  </a:ext>
                </a:extLst>
              </p:cNvPr>
              <p:cNvSpPr txBox="1"/>
              <p:nvPr/>
            </p:nvSpPr>
            <p:spPr>
              <a:xfrm>
                <a:off x="3337026" y="1312068"/>
                <a:ext cx="1619915" cy="131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225" tIns="78225" rIns="78225" bIns="782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2058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Real-time observations and early warning systems for earthquakes &amp; tsunamis</a:t>
                </a: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116;p54">
                <a:extLst>
                  <a:ext uri="{FF2B5EF4-FFF2-40B4-BE49-F238E27FC236}">
                    <a16:creationId xmlns:a16="http://schemas.microsoft.com/office/drawing/2014/main" id="{41A88E50-424E-4630-F4DA-CC8751A1EE62}"/>
                  </a:ext>
                </a:extLst>
              </p:cNvPr>
              <p:cNvSpPr/>
              <p:nvPr/>
            </p:nvSpPr>
            <p:spPr>
              <a:xfrm>
                <a:off x="3600835" y="196809"/>
                <a:ext cx="1092297" cy="1092297"/>
              </a:xfrm>
              <a:prstGeom prst="ellipse">
                <a:avLst/>
              </a:prstGeom>
              <a:blipFill rotWithShape="1">
                <a:blip r:embed="rId9">
                  <a:alphaModFix/>
                </a:blip>
                <a:stretch>
                  <a:fillRect l="-10999" r="-10999"/>
                </a:stretch>
              </a:blip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7;p54">
                <a:extLst>
                  <a:ext uri="{FF2B5EF4-FFF2-40B4-BE49-F238E27FC236}">
                    <a16:creationId xmlns:a16="http://schemas.microsoft.com/office/drawing/2014/main" id="{C1D29D57-6334-B1D7-A8C9-491E8F1F4016}"/>
                  </a:ext>
                </a:extLst>
              </p:cNvPr>
              <p:cNvSpPr/>
              <p:nvPr/>
            </p:nvSpPr>
            <p:spPr>
              <a:xfrm>
                <a:off x="5005539" y="0"/>
                <a:ext cx="1619915" cy="3280172"/>
              </a:xfrm>
              <a:prstGeom prst="roundRect">
                <a:avLst>
                  <a:gd name="adj" fmla="val 10000"/>
                </a:avLst>
              </a:prstGeom>
              <a:solidFill>
                <a:srgbClr val="92CCDC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8;p54">
                <a:extLst>
                  <a:ext uri="{FF2B5EF4-FFF2-40B4-BE49-F238E27FC236}">
                    <a16:creationId xmlns:a16="http://schemas.microsoft.com/office/drawing/2014/main" id="{29AA23B8-1049-70DF-0579-B656A4903A4D}"/>
                  </a:ext>
                </a:extLst>
              </p:cNvPr>
              <p:cNvSpPr txBox="1"/>
              <p:nvPr/>
            </p:nvSpPr>
            <p:spPr>
              <a:xfrm>
                <a:off x="5005539" y="1312068"/>
                <a:ext cx="1619915" cy="131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225" tIns="78225" rIns="78225" bIns="782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2058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Marine Ecosystems and Climate Change mitigation</a:t>
                </a: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385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 </a:t>
                </a:r>
                <a:endParaRPr kumimoji="0" lang="es-E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119;p54">
                <a:extLst>
                  <a:ext uri="{FF2B5EF4-FFF2-40B4-BE49-F238E27FC236}">
                    <a16:creationId xmlns:a16="http://schemas.microsoft.com/office/drawing/2014/main" id="{F33BB4D7-4604-2ECD-8F18-E49B7C517B16}"/>
                  </a:ext>
                </a:extLst>
              </p:cNvPr>
              <p:cNvSpPr/>
              <p:nvPr/>
            </p:nvSpPr>
            <p:spPr>
              <a:xfrm>
                <a:off x="5269348" y="196809"/>
                <a:ext cx="1092297" cy="1092297"/>
              </a:xfrm>
              <a:prstGeom prst="ellipse">
                <a:avLst/>
              </a:prstGeom>
              <a:blipFill rotWithShape="1">
                <a:blip r:embed="rId10">
                  <a:alphaModFix/>
                </a:blip>
                <a:stretch>
                  <a:fillRect t="-20998" b="-20998"/>
                </a:stretch>
              </a:blip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20;p54">
                <a:extLst>
                  <a:ext uri="{FF2B5EF4-FFF2-40B4-BE49-F238E27FC236}">
                    <a16:creationId xmlns:a16="http://schemas.microsoft.com/office/drawing/2014/main" id="{AE02392D-3676-EF1B-30A3-4EBDBE0BDE00}"/>
                  </a:ext>
                </a:extLst>
              </p:cNvPr>
              <p:cNvSpPr/>
              <p:nvPr/>
            </p:nvSpPr>
            <p:spPr>
              <a:xfrm>
                <a:off x="6674052" y="0"/>
                <a:ext cx="1619915" cy="3280172"/>
              </a:xfrm>
              <a:prstGeom prst="roundRect">
                <a:avLst>
                  <a:gd name="adj" fmla="val 10000"/>
                </a:avLst>
              </a:prstGeom>
              <a:solidFill>
                <a:srgbClr val="FBD4B4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1;p54">
                <a:extLst>
                  <a:ext uri="{FF2B5EF4-FFF2-40B4-BE49-F238E27FC236}">
                    <a16:creationId xmlns:a16="http://schemas.microsoft.com/office/drawing/2014/main" id="{B36A8AB8-84F4-DCFA-B737-39C700FF3314}"/>
                  </a:ext>
                </a:extLst>
              </p:cNvPr>
              <p:cNvSpPr txBox="1"/>
              <p:nvPr/>
            </p:nvSpPr>
            <p:spPr>
              <a:xfrm>
                <a:off x="6674052" y="1312068"/>
                <a:ext cx="1619915" cy="131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8225" tIns="78225" rIns="78225" bIns="782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58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Earth interactions hydrosphere, biosphere, </a:t>
                </a:r>
                <a:endPara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385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58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lithosphere, atmosphere</a:t>
                </a:r>
                <a:endPara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385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58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/>
                    <a:sym typeface="Arial"/>
                  </a:rPr>
                  <a:t> </a:t>
                </a:r>
                <a:endPara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122;p54">
                <a:extLst>
                  <a:ext uri="{FF2B5EF4-FFF2-40B4-BE49-F238E27FC236}">
                    <a16:creationId xmlns:a16="http://schemas.microsoft.com/office/drawing/2014/main" id="{5D0C3ABE-D1FB-3754-ACA4-B936A13AFC0C}"/>
                  </a:ext>
                </a:extLst>
              </p:cNvPr>
              <p:cNvSpPr/>
              <p:nvPr/>
            </p:nvSpPr>
            <p:spPr>
              <a:xfrm>
                <a:off x="6937861" y="196809"/>
                <a:ext cx="1092297" cy="1092297"/>
              </a:xfrm>
              <a:prstGeom prst="ellipse">
                <a:avLst/>
              </a:prstGeom>
              <a:blipFill rotWithShape="1">
                <a:blip r:embed="rId11">
                  <a:alphaModFix/>
                </a:blip>
                <a:stretch>
                  <a:fillRect/>
                </a:stretch>
              </a:blip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3;p54">
                <a:extLst>
                  <a:ext uri="{FF2B5EF4-FFF2-40B4-BE49-F238E27FC236}">
                    <a16:creationId xmlns:a16="http://schemas.microsoft.com/office/drawing/2014/main" id="{16B7A166-45AE-8471-7596-FC9B02C26172}"/>
                  </a:ext>
                </a:extLst>
              </p:cNvPr>
              <p:cNvSpPr/>
              <p:nvPr/>
            </p:nvSpPr>
            <p:spPr>
              <a:xfrm>
                <a:off x="485804" y="2460128"/>
                <a:ext cx="7808163" cy="820044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_tradnl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125;p54">
              <a:extLst>
                <a:ext uri="{FF2B5EF4-FFF2-40B4-BE49-F238E27FC236}">
                  <a16:creationId xmlns:a16="http://schemas.microsoft.com/office/drawing/2014/main" id="{03F2D3DB-6280-D90C-4AD4-C56891A7EABC}"/>
                </a:ext>
              </a:extLst>
            </p:cNvPr>
            <p:cNvSpPr/>
            <p:nvPr/>
          </p:nvSpPr>
          <p:spPr>
            <a:xfrm>
              <a:off x="782201" y="2726659"/>
              <a:ext cx="6722716" cy="286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365D"/>
                </a:buClr>
                <a:buSzPts val="30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589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Global Array: Climate, Oceans, Sea Level, Earthquakes, Tsunamis 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  <p:sp>
        <p:nvSpPr>
          <p:cNvPr id="25" name="CuadroTexto 21">
            <a:extLst>
              <a:ext uri="{FF2B5EF4-FFF2-40B4-BE49-F238E27FC236}">
                <a16:creationId xmlns:a16="http://schemas.microsoft.com/office/drawing/2014/main" id="{53D80894-A430-B9C3-0E98-A40769C114C2}"/>
              </a:ext>
            </a:extLst>
          </p:cNvPr>
          <p:cNvSpPr txBox="1"/>
          <p:nvPr/>
        </p:nvSpPr>
        <p:spPr>
          <a:xfrm>
            <a:off x="214711" y="951279"/>
            <a:ext cx="11741596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To enhance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Ocean Global monitoring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/>
                <a:sym typeface="Arial"/>
              </a:rPr>
              <a:t>by integrating sensors into submarine telecommunications cables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To establish a robust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SMART Cable network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by strengthening cooperation between research infrastructures, providing its DOOS deep-sea component, and fully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integrating into GOOS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arlito"/>
                <a:sym typeface="Arial"/>
              </a:rPr>
              <a:t>To improve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sunami and Earthquake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detection and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early warning systems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Encourage technology innovation and development,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enhancing cooperation with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telecom, industry, and science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To gain a better knowledge  of the complex processes within water column, seafloor and sub-seafloor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To assess the crucial role and evolution that these processes play in the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Earth dynamic systems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,  as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Carlito"/>
                <a:cs typeface="Carlito"/>
                <a:sym typeface="Arial"/>
              </a:rPr>
              <a:t>global changes, ocean acidification, geological hazards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12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5616" y="2615945"/>
            <a:ext cx="4610184" cy="220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7"/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7"/>
          <p:cNvSpPr txBox="1"/>
          <p:nvPr/>
        </p:nvSpPr>
        <p:spPr>
          <a:xfrm>
            <a:off x="1645225" y="140200"/>
            <a:ext cx="890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Concluding Remarks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1" name="Google Shape;4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143528" y="640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54335" y="5390720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7"/>
          <p:cNvPicPr preferRelativeResize="0"/>
          <p:nvPr/>
        </p:nvPicPr>
        <p:blipFill rotWithShape="1">
          <a:blip r:embed="rId7">
            <a:alphaModFix/>
          </a:blip>
          <a:srcRect l="15755" t="60877" r="14528" b="18593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7"/>
          <p:cNvSpPr txBox="1"/>
          <p:nvPr/>
        </p:nvSpPr>
        <p:spPr>
          <a:xfrm>
            <a:off x="2281546" y="1313200"/>
            <a:ext cx="7465028" cy="4308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Create a Planetary sensor, power, Internet network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27"/>
          <p:cNvSpPr txBox="1"/>
          <p:nvPr/>
        </p:nvSpPr>
        <p:spPr>
          <a:xfrm>
            <a:off x="50100" y="841297"/>
            <a:ext cx="1215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Global Array: Climate, Oceans, Sea Level, Earthquakes, Tsunamis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27"/>
          <p:cNvSpPr txBox="1"/>
          <p:nvPr/>
        </p:nvSpPr>
        <p:spPr>
          <a:xfrm>
            <a:off x="84239" y="1767037"/>
            <a:ext cx="8382566" cy="498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SMART – coupling with telecom – connectivity, climate, DRR –  three for the price of one – saves on all fronts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Anticipated additional 1.3 Gm of cable in water by 2037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Leverage annual investment ~ $ 5 Billion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25+ year life, highly reliable, low lifetime cost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Recent successes – set precedents for future systems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Challenges: $, tech, data, legal, regulatory, security, 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EU Funding: Cables w/ SMART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Working with GOOS, Tsunami, Ocean Decade, DOOS, RENs</a:t>
            </a: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SMART Cables was endorsed by ODTP, and TOWS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Think globally, act locally!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Good opportunity for countries to lead!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7" name="Google Shape;427;p27"/>
          <p:cNvGrpSpPr/>
          <p:nvPr/>
        </p:nvGrpSpPr>
        <p:grpSpPr>
          <a:xfrm>
            <a:off x="7152072" y="5130225"/>
            <a:ext cx="3186868" cy="1624667"/>
            <a:chOff x="6338841" y="5469360"/>
            <a:chExt cx="3186868" cy="1624667"/>
          </a:xfrm>
        </p:grpSpPr>
        <p:sp>
          <p:nvSpPr>
            <p:cNvPr id="428" name="Google Shape;428;p27"/>
            <p:cNvSpPr/>
            <p:nvPr/>
          </p:nvSpPr>
          <p:spPr>
            <a:xfrm rot="-778195">
              <a:off x="6408275" y="5799094"/>
              <a:ext cx="3048000" cy="965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9" name="Google Shape;429;p27"/>
            <p:cNvSpPr txBox="1"/>
            <p:nvPr/>
          </p:nvSpPr>
          <p:spPr>
            <a:xfrm rot="-787642">
              <a:off x="6690431" y="6081639"/>
              <a:ext cx="26324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Still much to achieve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7"/>
          <p:cNvSpPr txBox="1"/>
          <p:nvPr/>
        </p:nvSpPr>
        <p:spPr>
          <a:xfrm>
            <a:off x="8745506" y="4934426"/>
            <a:ext cx="2044965" cy="4308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Saving Lives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1" name="Google Shape;43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6574" y="5981078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1625</Words>
  <Application>Microsoft Macintosh PowerPoint</Application>
  <PresentationFormat>Panorámica</PresentationFormat>
  <Paragraphs>164</Paragraphs>
  <Slides>10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Wingdings</vt:lpstr>
      <vt:lpstr>Arial</vt:lpstr>
      <vt:lpstr>Times New Roman</vt:lpstr>
      <vt:lpstr>Open Sans</vt:lpstr>
      <vt:lpstr>Office Theme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North Atlantic &amp; Polar (Arctic &amp; Antarctica) Systems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Kruger</dc:creator>
  <cp:lastModifiedBy>Microsoft Office User</cp:lastModifiedBy>
  <cp:revision>56</cp:revision>
  <dcterms:created xsi:type="dcterms:W3CDTF">2024-04-17T11:11:02Z</dcterms:created>
  <dcterms:modified xsi:type="dcterms:W3CDTF">2025-02-21T12:13:10Z</dcterms:modified>
</cp:coreProperties>
</file>