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48" r:id="rId5"/>
    <p:sldMasterId id="2147483678" r:id="rId6"/>
  </p:sldMasterIdLst>
  <p:notesMasterIdLst>
    <p:notesMasterId r:id="rId26"/>
  </p:notesMasterIdLst>
  <p:handoutMasterIdLst>
    <p:handoutMasterId r:id="rId27"/>
  </p:handoutMasterIdLst>
  <p:sldIdLst>
    <p:sldId id="258" r:id="rId7"/>
    <p:sldId id="320" r:id="rId8"/>
    <p:sldId id="321" r:id="rId9"/>
    <p:sldId id="325" r:id="rId10"/>
    <p:sldId id="323" r:id="rId11"/>
    <p:sldId id="324" r:id="rId12"/>
    <p:sldId id="327" r:id="rId13"/>
    <p:sldId id="332" r:id="rId14"/>
    <p:sldId id="328" r:id="rId15"/>
    <p:sldId id="333" r:id="rId16"/>
    <p:sldId id="334" r:id="rId17"/>
    <p:sldId id="336" r:id="rId18"/>
    <p:sldId id="335" r:id="rId19"/>
    <p:sldId id="329" r:id="rId20"/>
    <p:sldId id="337" r:id="rId21"/>
    <p:sldId id="338" r:id="rId22"/>
    <p:sldId id="330" r:id="rId23"/>
    <p:sldId id="331" r:id="rId24"/>
    <p:sldId id="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4"/>
    <a:srgbClr val="006DBE"/>
    <a:srgbClr val="55AD05"/>
    <a:srgbClr val="310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5846" autoAdjust="0"/>
  </p:normalViewPr>
  <p:slideViewPr>
    <p:cSldViewPr snapToGrid="0">
      <p:cViewPr varScale="1">
        <p:scale>
          <a:sx n="112" d="100"/>
          <a:sy n="112" d="100"/>
        </p:scale>
        <p:origin x="552"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284424-2A35-F765-CF57-AF4CCCAA9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A7B2580-AD70-0447-CCDA-EC1CBA725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F123AA-9FF0-4FE4-B9EC-405CAFB68EE3}" type="datetimeFigureOut">
              <a:rPr lang="en-AU" smtClean="0"/>
              <a:t>23/2/2025</a:t>
            </a:fld>
            <a:endParaRPr lang="en-AU"/>
          </a:p>
        </p:txBody>
      </p:sp>
      <p:sp>
        <p:nvSpPr>
          <p:cNvPr id="4" name="Footer Placeholder 3">
            <a:extLst>
              <a:ext uri="{FF2B5EF4-FFF2-40B4-BE49-F238E27FC236}">
                <a16:creationId xmlns:a16="http://schemas.microsoft.com/office/drawing/2014/main" id="{288D875D-D534-5D05-C918-335DB7F0E1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1B6972A-5C47-9C2E-9F61-29EEEA4E0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232511-5C4A-498C-9D8F-CCDDAB394E2C}" type="slidenum">
              <a:rPr lang="en-AU" smtClean="0"/>
              <a:t>‹#›</a:t>
            </a:fld>
            <a:endParaRPr lang="en-AU"/>
          </a:p>
        </p:txBody>
      </p:sp>
    </p:spTree>
    <p:extLst>
      <p:ext uri="{BB962C8B-B14F-4D97-AF65-F5344CB8AC3E}">
        <p14:creationId xmlns:p14="http://schemas.microsoft.com/office/powerpoint/2010/main" val="127982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F9A4-2FAE-4C28-8C05-60AF0CBB96BD}" type="datetimeFigureOut">
              <a:rPr lang="en-US" smtClean="0"/>
              <a:t>2/23/25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E9790-DC95-4D44-A9F8-C345F71A0DE7}" type="slidenum">
              <a:rPr lang="en-US" smtClean="0"/>
              <a:t>‹#›</a:t>
            </a:fld>
            <a:endParaRPr lang="en-US"/>
          </a:p>
        </p:txBody>
      </p:sp>
    </p:spTree>
    <p:extLst>
      <p:ext uri="{BB962C8B-B14F-4D97-AF65-F5344CB8AC3E}">
        <p14:creationId xmlns:p14="http://schemas.microsoft.com/office/powerpoint/2010/main" val="293490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55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3608"/>
            <a:ext cx="10972800" cy="4389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1"/>
            <a:ext cx="10972800" cy="1104899"/>
          </a:xfrm>
          <a:prstGeom prst="rect">
            <a:avLst/>
          </a:prstGeom>
        </p:spPr>
        <p:txBody>
          <a:bodyPr anchor="ctr"/>
          <a:lstStyle>
            <a:lvl1pPr>
              <a:defRPr sz="3200" b="1">
                <a:solidFill>
                  <a:srgbClr val="0067B4"/>
                </a:solidFill>
              </a:defRPr>
            </a:lvl1pPr>
          </a:lstStyle>
          <a:p>
            <a:r>
              <a:rPr lang="en-US"/>
              <a:t>Click to edit Master title style</a:t>
            </a:r>
          </a:p>
        </p:txBody>
      </p:sp>
      <p:sp>
        <p:nvSpPr>
          <p:cNvPr id="6" name="Slide Number Placeholder 17"/>
          <p:cNvSpPr>
            <a:spLocks noGrp="1"/>
          </p:cNvSpPr>
          <p:nvPr>
            <p:ph type="sldNum" sz="quarter" idx="12"/>
          </p:nvPr>
        </p:nvSpPr>
        <p:spPr>
          <a:xfrm>
            <a:off x="10566400" y="6356351"/>
            <a:ext cx="1016000" cy="365125"/>
          </a:xfrm>
          <a:prstGeom prst="rect">
            <a:avLst/>
          </a:prstGeom>
        </p:spPr>
        <p:txBody>
          <a:bodyPr/>
          <a:lstStyle>
            <a:lvl1pPr>
              <a:defRPr>
                <a:solidFill>
                  <a:schemeClr val="bg1"/>
                </a:solidFill>
              </a:defRPr>
            </a:lvl1pPr>
          </a:lstStyle>
          <a:p>
            <a:pPr>
              <a:defRPr/>
            </a:pPr>
            <a:fld id="{968A4247-166D-4F88-8A0E-16537B84C931}" type="slidenum">
              <a:rPr lang="en-US" smtClean="0"/>
              <a:pPr>
                <a:defRPr/>
              </a:pPr>
              <a:t>‹#›</a:t>
            </a:fld>
            <a:endParaRPr lang="en-US"/>
          </a:p>
        </p:txBody>
      </p:sp>
      <p:sp>
        <p:nvSpPr>
          <p:cNvPr id="4" name="TextBox 3">
            <a:extLst>
              <a:ext uri="{FF2B5EF4-FFF2-40B4-BE49-F238E27FC236}">
                <a16:creationId xmlns:a16="http://schemas.microsoft.com/office/drawing/2014/main" id="{8ED08840-AD30-6633-6F16-4F1A03168B16}"/>
              </a:ext>
            </a:extLst>
          </p:cNvPr>
          <p:cNvSpPr txBox="1"/>
          <p:nvPr userDrawn="1"/>
        </p:nvSpPr>
        <p:spPr>
          <a:xfrm>
            <a:off x="2156178" y="650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3136186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3">
            <a:alphaModFix/>
          </a:blip>
          <a:srcRect/>
          <a:stretch/>
        </p:blipFill>
        <p:spPr>
          <a:xfrm>
            <a:off x="10366452" y="150591"/>
            <a:ext cx="1232729" cy="1243643"/>
          </a:xfrm>
          <a:prstGeom prst="rect">
            <a:avLst/>
          </a:prstGeom>
          <a:noFill/>
          <a:ln>
            <a:noFill/>
          </a:ln>
        </p:spPr>
      </p:pic>
      <p:sp>
        <p:nvSpPr>
          <p:cNvPr id="2" name="Google Shape;54;p21">
            <a:extLst>
              <a:ext uri="{FF2B5EF4-FFF2-40B4-BE49-F238E27FC236}">
                <a16:creationId xmlns:a16="http://schemas.microsoft.com/office/drawing/2014/main" id="{937054AA-F2AA-2F76-2441-8B602662D453}"/>
              </a:ext>
            </a:extLst>
          </p:cNvPr>
          <p:cNvSpPr/>
          <p:nvPr userDrawn="1"/>
        </p:nvSpPr>
        <p:spPr>
          <a:xfrm>
            <a:off x="0" y="6490225"/>
            <a:ext cx="12192000" cy="292852"/>
          </a:xfrm>
          <a:prstGeom prst="rect">
            <a:avLst/>
          </a:prstGeom>
          <a:solidFill>
            <a:srgbClr val="0069B4"/>
          </a:solidFill>
          <a:ln>
            <a:noFill/>
          </a:ln>
        </p:spPr>
        <p:txBody>
          <a:bodyPr spcFirstLastPara="1" wrap="square" lIns="65000" tIns="65000" rIns="65000" bIns="65000" anchor="ctr" anchorCtr="0">
            <a:spAutoFit/>
          </a:bodyPr>
          <a:lstStyle/>
          <a:p>
            <a:pPr algn="ctr"/>
            <a:r>
              <a:rPr lang="en-ID" sz="1050" b="1" i="1" dirty="0">
                <a:solidFill>
                  <a:schemeClr val="bg1"/>
                </a:solidFill>
                <a:effectLst/>
                <a:latin typeface="Arial" panose="020B0604020202020204" pitchFamily="34" charset="0"/>
              </a:rPr>
              <a:t>IOC UNESCO</a:t>
            </a:r>
            <a:r>
              <a:rPr lang="en-ID" sz="1050" b="0" i="1" dirty="0">
                <a:solidFill>
                  <a:schemeClr val="bg1"/>
                </a:solidFill>
                <a:effectLst/>
                <a:latin typeface="Arial" panose="020B0604020202020204" pitchFamily="34" charset="0"/>
              </a:rPr>
              <a:t> </a:t>
            </a:r>
            <a:r>
              <a:rPr lang="en-ID" sz="1050" b="1" i="1" dirty="0">
                <a:solidFill>
                  <a:schemeClr val="bg1"/>
                </a:solidFill>
                <a:effectLst/>
                <a:latin typeface="Arial" panose="020B0604020202020204" pitchFamily="34" charset="0"/>
              </a:rPr>
              <a:t>Eighteenth Meeting of the Working Group on Tsunamis and Other Hazards related to Sea Level Warning and Mitigation Systems</a:t>
            </a:r>
            <a:r>
              <a:rPr lang="en-ID" sz="1050" b="0" i="1" dirty="0">
                <a:solidFill>
                  <a:schemeClr val="bg1"/>
                </a:solidFill>
                <a:effectLst/>
                <a:latin typeface="Arial" panose="020B0604020202020204" pitchFamily="34" charset="0"/>
              </a:rPr>
              <a:t> </a:t>
            </a:r>
            <a:r>
              <a:rPr lang="en-ID" sz="1050" b="1" i="1" dirty="0">
                <a:solidFill>
                  <a:schemeClr val="bg1"/>
                </a:solidFill>
                <a:effectLst/>
                <a:latin typeface="Arial" panose="020B0604020202020204" pitchFamily="34" charset="0"/>
              </a:rPr>
              <a:t>(TOWS-WG-XVIII), Paris 23-24 February 2025</a:t>
            </a:r>
            <a:endParaRPr lang="en-ID" sz="1050" i="1" dirty="0">
              <a:solidFill>
                <a:schemeClr val="bg1"/>
              </a:solidFill>
              <a:effectLst/>
              <a:latin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908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792586" y="2282410"/>
            <a:ext cx="2070546" cy="2008933"/>
          </a:xfrm>
          <a:prstGeom prst="rect">
            <a:avLst/>
          </a:prstGeom>
          <a:noFill/>
          <a:ln>
            <a:noFill/>
          </a:ln>
        </p:spPr>
      </p:pic>
      <p:sp>
        <p:nvSpPr>
          <p:cNvPr id="17" name="Google Shape;17;p15"/>
          <p:cNvSpPr/>
          <p:nvPr/>
        </p:nvSpPr>
        <p:spPr>
          <a:xfrm rot="5400000">
            <a:off x="3766684"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908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529840" y="2716523"/>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a:solidFill>
                  <a:srgbClr val="0069B4"/>
                </a:solidFill>
                <a:latin typeface="Arial"/>
                <a:ea typeface="Arial"/>
                <a:cs typeface="Arial"/>
                <a:sym typeface="Arial"/>
              </a:rPr>
              <a:t>THANK YOU</a:t>
            </a:r>
            <a:endParaRPr sz="7000" b="1" i="0" u="none" strike="noStrike" cap="none">
              <a:solidFill>
                <a:srgbClr val="0069B4"/>
              </a:solidFill>
              <a:latin typeface="Arial"/>
              <a:ea typeface="Arial"/>
              <a:cs typeface="Arial"/>
              <a:sym typeface="Arial"/>
            </a:endParaRPr>
          </a:p>
        </p:txBody>
      </p:sp>
      <p:sp>
        <p:nvSpPr>
          <p:cNvPr id="131" name="Google Shape;131;p36"/>
          <p:cNvSpPr/>
          <p:nvPr/>
        </p:nvSpPr>
        <p:spPr>
          <a:xfrm rot="5400000">
            <a:off x="1001943"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Google Shape;53;p21">
            <a:extLst>
              <a:ext uri="{FF2B5EF4-FFF2-40B4-BE49-F238E27FC236}">
                <a16:creationId xmlns:a16="http://schemas.microsoft.com/office/drawing/2014/main" id="{3D635DB5-FCD1-7169-85A0-66369C0784F0}"/>
              </a:ext>
            </a:extLst>
          </p:cNvPr>
          <p:cNvPicPr preferRelativeResize="0"/>
          <p:nvPr userDrawn="1"/>
        </p:nvPicPr>
        <p:blipFill rotWithShape="1">
          <a:blip r:embed="rId3">
            <a:alphaModFix/>
          </a:blip>
          <a:srcRect/>
          <a:stretch/>
        </p:blipFill>
        <p:spPr>
          <a:xfrm>
            <a:off x="10705121" y="150591"/>
            <a:ext cx="1232729" cy="12436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undrr.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5383530" y="1490028"/>
            <a:ext cx="5981360" cy="3877944"/>
          </a:xfrm>
          <a:prstGeom prst="rect">
            <a:avLst/>
          </a:prstGeom>
          <a:noFill/>
          <a:ln>
            <a:noFill/>
          </a:ln>
        </p:spPr>
        <p:txBody>
          <a:bodyPr spcFirstLastPara="1" wrap="square" lIns="91425" tIns="45700" rIns="91425" bIns="45700" anchor="t" anchorCtr="0">
            <a:spAutoFit/>
          </a:bodyPr>
          <a:lstStyle/>
          <a:p>
            <a:pPr algn="ctr">
              <a:spcAft>
                <a:spcPts val="1200"/>
              </a:spcAft>
            </a:pPr>
            <a:r>
              <a:rPr lang="en-ID" sz="2400" b="1" dirty="0">
                <a:solidFill>
                  <a:schemeClr val="lt1"/>
                </a:solidFill>
                <a:latin typeface="Arial"/>
                <a:cs typeface="Arial"/>
              </a:rPr>
              <a:t>Task Team Disaster Management and Preparedness of TOWS WG</a:t>
            </a:r>
          </a:p>
          <a:p>
            <a:pPr algn="ctr">
              <a:spcAft>
                <a:spcPts val="1200"/>
              </a:spcAft>
            </a:pPr>
            <a:r>
              <a:rPr lang="en-ID" sz="2800" b="1" dirty="0">
                <a:solidFill>
                  <a:schemeClr val="lt1"/>
                </a:solidFill>
                <a:latin typeface="Arial"/>
                <a:cs typeface="Arial"/>
              </a:rPr>
              <a:t> </a:t>
            </a:r>
            <a:r>
              <a:rPr lang="en-ID" sz="3200" b="1" dirty="0">
                <a:solidFill>
                  <a:schemeClr val="lt1"/>
                </a:solidFill>
                <a:latin typeface="Arial"/>
                <a:cs typeface="Arial"/>
              </a:rPr>
              <a:t>Recommendation and Action</a:t>
            </a:r>
          </a:p>
          <a:p>
            <a:pPr marL="0" marR="0" lvl="0" indent="0" algn="ctr" rtl="0">
              <a:spcBef>
                <a:spcPts val="0"/>
              </a:spcBef>
              <a:spcAft>
                <a:spcPts val="0"/>
              </a:spcAft>
              <a:buNone/>
            </a:pPr>
            <a:endParaRPr lang="en-US" sz="3200" b="1"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400" i="0" u="none" strike="noStrike" cap="none" dirty="0">
              <a:solidFill>
                <a:schemeClr val="lt1"/>
              </a:solidFill>
              <a:latin typeface="Arial"/>
              <a:ea typeface="Arial"/>
              <a:cs typeface="Arial"/>
              <a:sym typeface="Arial"/>
            </a:endParaRPr>
          </a:p>
          <a:p>
            <a:pPr algn="ctr">
              <a:spcAft>
                <a:spcPts val="600"/>
              </a:spcAft>
            </a:pPr>
            <a:r>
              <a:rPr lang="en-US" sz="2000" b="1" dirty="0" err="1">
                <a:solidFill>
                  <a:schemeClr val="bg1"/>
                </a:solidFill>
                <a:latin typeface="Arial" panose="020B0604020202020204" pitchFamily="34" charset="0"/>
                <a:cs typeface="Arial" panose="020B0604020202020204" pitchFamily="34" charset="0"/>
              </a:rPr>
              <a:t>Harkunti</a:t>
            </a:r>
            <a:r>
              <a:rPr lang="en-US" sz="2000" b="1" dirty="0">
                <a:solidFill>
                  <a:schemeClr val="bg1"/>
                </a:solidFill>
                <a:latin typeface="Arial" panose="020B0604020202020204" pitchFamily="34" charset="0"/>
                <a:cs typeface="Arial" panose="020B0604020202020204" pitchFamily="34" charset="0"/>
              </a:rPr>
              <a:t> P. </a:t>
            </a:r>
            <a:r>
              <a:rPr lang="en-US" sz="2000" b="1" dirty="0" err="1">
                <a:solidFill>
                  <a:schemeClr val="bg1"/>
                </a:solidFill>
                <a:latin typeface="Arial" panose="020B0604020202020204" pitchFamily="34" charset="0"/>
                <a:cs typeface="Arial" panose="020B0604020202020204" pitchFamily="34" charset="0"/>
              </a:rPr>
              <a:t>Rahayu</a:t>
            </a:r>
            <a:endParaRPr lang="en-US" sz="2000" b="1" dirty="0">
              <a:solidFill>
                <a:schemeClr val="bg1"/>
              </a:solidFill>
              <a:latin typeface="Arial" panose="020B0604020202020204" pitchFamily="34" charset="0"/>
              <a:cs typeface="Arial" panose="020B0604020202020204" pitchFamily="34" charset="0"/>
            </a:endParaRPr>
          </a:p>
          <a:p>
            <a:pPr algn="ctr">
              <a:spcAft>
                <a:spcPts val="600"/>
              </a:spcAft>
            </a:pPr>
            <a:r>
              <a:rPr lang="en-US" sz="2000" i="1" dirty="0">
                <a:solidFill>
                  <a:schemeClr val="bg1"/>
                </a:solidFill>
                <a:latin typeface="Arial" panose="020B0604020202020204" pitchFamily="34" charset="0"/>
                <a:cs typeface="Arial" panose="020B0604020202020204" pitchFamily="34" charset="0"/>
              </a:rPr>
              <a:t>Chair</a:t>
            </a:r>
          </a:p>
        </p:txBody>
      </p:sp>
      <p:sp>
        <p:nvSpPr>
          <p:cNvPr id="2" name="Google Shape;54;p21">
            <a:extLst>
              <a:ext uri="{FF2B5EF4-FFF2-40B4-BE49-F238E27FC236}">
                <a16:creationId xmlns:a16="http://schemas.microsoft.com/office/drawing/2014/main" id="{691FC06D-BBD8-6782-FB8B-0BC985FDF7C2}"/>
              </a:ext>
            </a:extLst>
          </p:cNvPr>
          <p:cNvSpPr/>
          <p:nvPr/>
        </p:nvSpPr>
        <p:spPr>
          <a:xfrm>
            <a:off x="124178" y="6222196"/>
            <a:ext cx="11947066" cy="562157"/>
          </a:xfrm>
          <a:prstGeom prst="rect">
            <a:avLst/>
          </a:prstGeom>
          <a:solidFill>
            <a:srgbClr val="0069B4"/>
          </a:solidFill>
          <a:ln>
            <a:noFill/>
          </a:ln>
        </p:spPr>
        <p:txBody>
          <a:bodyPr spcFirstLastPara="1" wrap="square" lIns="65000" tIns="65000" rIns="65000" bIns="65000" anchor="ctr" anchorCtr="0">
            <a:spAutoFit/>
          </a:bodyPr>
          <a:lstStyle/>
          <a:p>
            <a:pPr algn="ctr"/>
            <a:r>
              <a:rPr lang="en-ID" sz="1400" b="1" i="1" dirty="0">
                <a:solidFill>
                  <a:schemeClr val="bg1"/>
                </a:solidFill>
                <a:effectLst/>
                <a:latin typeface="Arial" panose="020B0604020202020204" pitchFamily="34" charset="0"/>
              </a:rPr>
              <a:t>IOC of UNESCO</a:t>
            </a:r>
            <a:r>
              <a:rPr lang="en-ID" sz="1400" b="0" i="1" dirty="0">
                <a:solidFill>
                  <a:schemeClr val="bg1"/>
                </a:solidFill>
                <a:effectLst/>
                <a:latin typeface="Arial" panose="020B0604020202020204" pitchFamily="34" charset="0"/>
              </a:rPr>
              <a:t> </a:t>
            </a:r>
            <a:r>
              <a:rPr lang="en-ID" sz="1400" b="1" i="1" dirty="0">
                <a:solidFill>
                  <a:schemeClr val="bg1"/>
                </a:solidFill>
                <a:effectLst/>
                <a:latin typeface="Arial" panose="020B0604020202020204" pitchFamily="34" charset="0"/>
              </a:rPr>
              <a:t>Eighteenth Meeting of the Working Group on Tsunamis and Other Hazards related to Sea Level Warning and Mitigation Systems</a:t>
            </a:r>
            <a:r>
              <a:rPr lang="en-ID" sz="1400" b="0" i="1" dirty="0">
                <a:solidFill>
                  <a:schemeClr val="bg1"/>
                </a:solidFill>
                <a:effectLst/>
                <a:latin typeface="Arial" panose="020B0604020202020204" pitchFamily="34" charset="0"/>
              </a:rPr>
              <a:t> </a:t>
            </a:r>
            <a:r>
              <a:rPr lang="en-ID" sz="1400" b="1" i="1" dirty="0">
                <a:solidFill>
                  <a:schemeClr val="bg1"/>
                </a:solidFill>
                <a:effectLst/>
                <a:latin typeface="Arial" panose="020B0604020202020204" pitchFamily="34" charset="0"/>
              </a:rPr>
              <a:t>(TOWS-WG-XVIII), Paris 23-24 February 2025</a:t>
            </a:r>
            <a:endParaRPr lang="en-ID" sz="1400" i="1"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7105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AEAE-6F55-5B25-4D22-F01BE35B255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3C881-F26F-4046-5293-CE26CB7153E7}"/>
              </a:ext>
            </a:extLst>
          </p:cNvPr>
          <p:cNvSpPr>
            <a:spLocks noGrp="1"/>
          </p:cNvSpPr>
          <p:nvPr>
            <p:ph idx="1"/>
          </p:nvPr>
        </p:nvSpPr>
        <p:spPr/>
        <p:txBody>
          <a:bodyPr/>
          <a:lstStyle/>
          <a:p>
            <a:pPr rtl="0">
              <a:spcBef>
                <a:spcPts val="600"/>
              </a:spcBef>
              <a:spcAft>
                <a:spcPts val="600"/>
              </a:spcAft>
            </a:pPr>
            <a:r>
              <a:rPr lang="en-ID" sz="1800" b="1" i="0" u="none" strike="noStrike" dirty="0">
                <a:solidFill>
                  <a:srgbClr val="0000FF"/>
                </a:solidFill>
                <a:effectLst/>
                <a:latin typeface="Aptos" panose="020B0004020202020204" pitchFamily="34" charset="0"/>
              </a:rPr>
              <a:t>Recommendations to TOWS WG</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Requests</a:t>
            </a:r>
            <a:r>
              <a:rPr lang="en-ID" sz="1800" b="0" i="0" u="none" strike="noStrike" dirty="0">
                <a:solidFill>
                  <a:srgbClr val="000000"/>
                </a:solidFill>
                <a:effectLst/>
                <a:latin typeface="Aptos" panose="020B0004020202020204" pitchFamily="34" charset="0"/>
              </a:rPr>
              <a:t> TOWS WG approval for the Tsunami Ready Toolkit, including an updated application form, workflow and recognition procedures with sample communication templates, folder and file naming conventions certificate and signage samples, renewal procedures, community definition and guidance, to be finalized by TICs and included as appendices to MG74 for submission to the ICGs.</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Secretariat to inform Member States on the Toolkit’s availability via IOC Circular Letter to the Tsunami National Contacts, National Tsunami Ready Board, and widely through the attaching this as an appendix of the Manual and Guide 74</a:t>
            </a:r>
            <a:endParaRPr lang="en-ID"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Further Requests</a:t>
            </a:r>
            <a:r>
              <a:rPr lang="en-ID" sz="1800" b="0" i="0" u="none" strike="noStrike" dirty="0">
                <a:solidFill>
                  <a:srgbClr val="000000"/>
                </a:solidFill>
                <a:effectLst/>
                <a:latin typeface="Aptos" panose="020B0004020202020204" pitchFamily="34" charset="0"/>
              </a:rPr>
              <a:t> that TICs continue developing additional tools, including:</a:t>
            </a:r>
            <a:endParaRPr lang="en-ID" b="0" dirty="0">
              <a:effectLst/>
            </a:endParaRPr>
          </a:p>
          <a:p>
            <a:pPr rtl="0" fontAlgn="base">
              <a:buFont typeface="+mj-lt"/>
              <a:buAutoNum type="arabicPeriod"/>
            </a:pPr>
            <a:r>
              <a:rPr lang="en-ID" sz="1800" b="0" i="0" u="none" strike="noStrike" dirty="0">
                <a:solidFill>
                  <a:srgbClr val="000000"/>
                </a:solidFill>
                <a:effectLst/>
                <a:latin typeface="Aptos" panose="020B0004020202020204" pitchFamily="34" charset="0"/>
              </a:rPr>
              <a:t>Application Form in official UN languages</a:t>
            </a:r>
          </a:p>
          <a:p>
            <a:pPr rtl="0" fontAlgn="base">
              <a:spcBef>
                <a:spcPts val="600"/>
              </a:spcBef>
              <a:buFont typeface="+mj-lt"/>
              <a:buAutoNum type="arabicPeriod"/>
            </a:pPr>
            <a:r>
              <a:rPr lang="en-ID" sz="1800" b="0" i="0" u="none" strike="noStrike" dirty="0">
                <a:solidFill>
                  <a:srgbClr val="000000"/>
                </a:solidFill>
                <a:effectLst/>
                <a:latin typeface="Aptos" panose="020B0004020202020204" pitchFamily="34" charset="0"/>
              </a:rPr>
              <a:t>More efficient submission procedures</a:t>
            </a:r>
          </a:p>
          <a:p>
            <a:pPr rtl="0" fontAlgn="base">
              <a:spcBef>
                <a:spcPts val="600"/>
              </a:spcBef>
              <a:buFont typeface="+mj-lt"/>
              <a:buAutoNum type="arabicPeriod"/>
            </a:pPr>
            <a:r>
              <a:rPr lang="en-ID" sz="1800" b="0" i="0" u="none" strike="noStrike" dirty="0">
                <a:solidFill>
                  <a:srgbClr val="000000"/>
                </a:solidFill>
                <a:effectLst/>
                <a:latin typeface="Aptos" panose="020B0004020202020204" pitchFamily="34" charset="0"/>
              </a:rPr>
              <a:t>Tsunami Ready Training providing detailed implementation guidance </a:t>
            </a:r>
          </a:p>
          <a:p>
            <a:pPr>
              <a:spcBef>
                <a:spcPts val="600"/>
              </a:spcBef>
              <a:spcAft>
                <a:spcPts val="600"/>
              </a:spcAft>
            </a:pPr>
            <a:endParaRPr lang="en-US" dirty="0"/>
          </a:p>
        </p:txBody>
      </p:sp>
      <p:sp>
        <p:nvSpPr>
          <p:cNvPr id="3" name="Title 2">
            <a:extLst>
              <a:ext uri="{FF2B5EF4-FFF2-40B4-BE49-F238E27FC236}">
                <a16:creationId xmlns:a16="http://schemas.microsoft.com/office/drawing/2014/main" id="{B051B7A9-85CE-539F-617F-BC0DA30EAE15}"/>
              </a:ext>
            </a:extLst>
          </p:cNvPr>
          <p:cNvSpPr>
            <a:spLocks noGrp="1"/>
          </p:cNvSpPr>
          <p:nvPr>
            <p:ph type="title"/>
          </p:nvPr>
        </p:nvSpPr>
        <p:spPr/>
        <p:txBody>
          <a:bodyPr/>
          <a:lstStyle/>
          <a:p>
            <a:r>
              <a:rPr lang="en-US" dirty="0"/>
              <a:t>4.3 </a:t>
            </a:r>
            <a:r>
              <a:rPr lang="en-ID" dirty="0"/>
              <a:t>Tsunami Ready Tool Ki</a:t>
            </a:r>
            <a:endParaRPr lang="en-US" dirty="0"/>
          </a:p>
        </p:txBody>
      </p:sp>
    </p:spTree>
    <p:extLst>
      <p:ext uri="{BB962C8B-B14F-4D97-AF65-F5344CB8AC3E}">
        <p14:creationId xmlns:p14="http://schemas.microsoft.com/office/powerpoint/2010/main" val="199868862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8CB1-FCAE-0EFF-BA26-5A35DC83BC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E8E2CC-A661-E257-7A73-C15FB1ADB5AF}"/>
              </a:ext>
            </a:extLst>
          </p:cNvPr>
          <p:cNvSpPr>
            <a:spLocks noGrp="1"/>
          </p:cNvSpPr>
          <p:nvPr>
            <p:ph idx="1"/>
          </p:nvPr>
        </p:nvSpPr>
        <p:spPr/>
        <p:txBody>
          <a:bodyPr/>
          <a:lstStyle/>
          <a:p>
            <a:pPr>
              <a:spcBef>
                <a:spcPts val="600"/>
              </a:spcBef>
              <a:spcAft>
                <a:spcPts val="600"/>
              </a:spcAft>
            </a:pPr>
            <a:r>
              <a:rPr lang="en-ID" sz="1800" b="1" dirty="0">
                <a:solidFill>
                  <a:srgbClr val="0000FF"/>
                </a:solidFill>
                <a:latin typeface="Aptos" panose="020B0004020202020204" pitchFamily="34" charset="0"/>
              </a:rPr>
              <a:t>Recommendations to TOWS WG</a:t>
            </a:r>
          </a:p>
          <a:p>
            <a:pPr rtl="0">
              <a:spcBef>
                <a:spcPts val="1200"/>
              </a:spcBef>
              <a:spcAft>
                <a:spcPts val="1200"/>
              </a:spcAft>
            </a:pPr>
            <a:r>
              <a:rPr lang="en-ID" sz="1800" b="1" i="0" u="none" strike="noStrike" dirty="0">
                <a:solidFill>
                  <a:srgbClr val="000000"/>
                </a:solidFill>
                <a:effectLst/>
                <a:latin typeface="Arial" panose="020B0604020202020204" pitchFamily="34" charset="0"/>
              </a:rPr>
              <a:t>Notes </a:t>
            </a:r>
            <a:r>
              <a:rPr lang="en-ID" sz="1800" b="0" i="0" u="none" strike="noStrike" dirty="0">
                <a:solidFill>
                  <a:srgbClr val="000000"/>
                </a:solidFill>
                <a:effectLst/>
                <a:latin typeface="Arial" panose="020B0604020202020204" pitchFamily="34" charset="0"/>
              </a:rPr>
              <a:t>that TOWS-WG-XVI (2023) requested the Tsunami Ready Coalition Chair to propose a governing structure for the Tsunami Ready Coalition and that TOWS WG approval is essential  for advancing the work of the Tsunami Ready Coalition.</a:t>
            </a:r>
            <a:endParaRPr lang="en-ID" sz="1800" b="0" dirty="0">
              <a:effectLst/>
            </a:endParaRPr>
          </a:p>
          <a:p>
            <a:pPr rtl="0"/>
            <a:r>
              <a:rPr lang="en-ID" sz="1800" b="1" i="0" u="none" strike="noStrike" dirty="0">
                <a:solidFill>
                  <a:srgbClr val="000000"/>
                </a:solidFill>
                <a:effectLst/>
                <a:latin typeface="Arial" panose="020B0604020202020204" pitchFamily="34" charset="0"/>
              </a:rPr>
              <a:t>Also notes </a:t>
            </a:r>
            <a:r>
              <a:rPr lang="en-ID" sz="1800" b="0" i="0" u="none" strike="noStrike" dirty="0">
                <a:solidFill>
                  <a:srgbClr val="000000"/>
                </a:solidFill>
                <a:effectLst/>
                <a:latin typeface="Arial" panose="020B0604020202020204" pitchFamily="34" charset="0"/>
              </a:rPr>
              <a:t>that  the Tsunami Ready Implementation Plan was reviewed by the Ocean Decade Scientific Committee (16-17 January 2025) and the TOWS-TT-DMP (21 February 2025), and is included as part of the Coalition Chair’s report to TOWS-WG-XVIII).</a:t>
            </a:r>
            <a:endParaRPr lang="en-US" sz="1800" dirty="0"/>
          </a:p>
        </p:txBody>
      </p:sp>
      <p:sp>
        <p:nvSpPr>
          <p:cNvPr id="3" name="Title 2">
            <a:extLst>
              <a:ext uri="{FF2B5EF4-FFF2-40B4-BE49-F238E27FC236}">
                <a16:creationId xmlns:a16="http://schemas.microsoft.com/office/drawing/2014/main" id="{6912E748-5549-27A9-7FDA-B0621AAB4381}"/>
              </a:ext>
            </a:extLst>
          </p:cNvPr>
          <p:cNvSpPr>
            <a:spLocks noGrp="1"/>
          </p:cNvSpPr>
          <p:nvPr>
            <p:ph type="title"/>
          </p:nvPr>
        </p:nvSpPr>
        <p:spPr/>
        <p:txBody>
          <a:bodyPr/>
          <a:lstStyle/>
          <a:p>
            <a:r>
              <a:rPr lang="en-US" sz="2800" dirty="0"/>
              <a:t>4.4 </a:t>
            </a:r>
            <a:r>
              <a:rPr lang="en-ID" sz="2800" dirty="0"/>
              <a:t>Tsunami Ready Coalition Implementation Plan</a:t>
            </a:r>
            <a:endParaRPr lang="en-US" sz="2800" dirty="0"/>
          </a:p>
        </p:txBody>
      </p:sp>
    </p:spTree>
    <p:extLst>
      <p:ext uri="{BB962C8B-B14F-4D97-AF65-F5344CB8AC3E}">
        <p14:creationId xmlns:p14="http://schemas.microsoft.com/office/powerpoint/2010/main" val="25623753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1481-81CB-9CCE-D717-EDFF019CBB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FFCD3-F034-7B38-7947-CFF0E404F96C}"/>
              </a:ext>
            </a:extLst>
          </p:cNvPr>
          <p:cNvSpPr>
            <a:spLocks noGrp="1"/>
          </p:cNvSpPr>
          <p:nvPr>
            <p:ph idx="1"/>
          </p:nvPr>
        </p:nvSpPr>
        <p:spPr>
          <a:xfrm>
            <a:off x="609600" y="1403598"/>
            <a:ext cx="10972800" cy="4389437"/>
          </a:xfrm>
        </p:spPr>
        <p:txBody>
          <a:bodyPr/>
          <a:lstStyle/>
          <a:p>
            <a:pPr>
              <a:spcBef>
                <a:spcPts val="600"/>
              </a:spcBef>
              <a:spcAft>
                <a:spcPts val="600"/>
              </a:spcAft>
            </a:pPr>
            <a:r>
              <a:rPr lang="en-ID" sz="1800" b="1" dirty="0">
                <a:solidFill>
                  <a:srgbClr val="0000FF"/>
                </a:solidFill>
                <a:latin typeface="Aptos" panose="020B0004020202020204" pitchFamily="34" charset="0"/>
              </a:rPr>
              <a:t>Recommendations to TOWS WG</a:t>
            </a:r>
            <a:endParaRPr lang="en-ID" sz="1800" b="0" dirty="0">
              <a:effectLst/>
            </a:endParaRPr>
          </a:p>
          <a:p>
            <a:pPr>
              <a:spcBef>
                <a:spcPts val="600"/>
              </a:spcBef>
              <a:spcAft>
                <a:spcPts val="600"/>
              </a:spcAft>
            </a:pPr>
            <a:r>
              <a:rPr lang="en-ID" sz="1800" b="1" i="0" u="none" strike="noStrike" dirty="0">
                <a:solidFill>
                  <a:srgbClr val="000000"/>
                </a:solidFill>
                <a:effectLst/>
                <a:latin typeface="Arial" panose="020B0604020202020204" pitchFamily="34" charset="0"/>
              </a:rPr>
              <a:t>Having considered </a:t>
            </a:r>
            <a:r>
              <a:rPr lang="en-ID" sz="1800" b="0" i="0" u="none" strike="noStrike" dirty="0">
                <a:solidFill>
                  <a:srgbClr val="000000"/>
                </a:solidFill>
                <a:effectLst/>
                <a:latin typeface="Arial" panose="020B0604020202020204" pitchFamily="34" charset="0"/>
              </a:rPr>
              <a:t> the Tsunami Ready Coalition Implementation Plan, </a:t>
            </a:r>
            <a:endParaRPr lang="en-ID" sz="1800" dirty="0"/>
          </a:p>
          <a:p>
            <a:pPr marL="285750" indent="-285750" rtl="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Approves</a:t>
            </a:r>
            <a:r>
              <a:rPr lang="en-ID" sz="1800" b="0" i="0" u="none" strike="noStrike" dirty="0">
                <a:solidFill>
                  <a:srgbClr val="000000"/>
                </a:solidFill>
                <a:effectLst/>
                <a:latin typeface="Arial" panose="020B0604020202020204" pitchFamily="34" charset="0"/>
              </a:rPr>
              <a:t> the Implementation Plan, including:</a:t>
            </a:r>
            <a:endParaRPr lang="en-ID" sz="1800" b="0" dirty="0">
              <a:effectLst/>
            </a:endParaRPr>
          </a:p>
          <a:p>
            <a:pPr marL="914400" rtl="0" fontAlgn="base">
              <a:buFont typeface="Arial" panose="020B0604020202020204" pitchFamily="34" charset="0"/>
              <a:buChar char="•"/>
            </a:pPr>
            <a:r>
              <a:rPr lang="en-ID" sz="1800" b="0" i="0" u="none" strike="noStrike" dirty="0">
                <a:solidFill>
                  <a:srgbClr val="000000"/>
                </a:solidFill>
                <a:effectLst/>
                <a:latin typeface="Arial" panose="020B0604020202020204" pitchFamily="34" charset="0"/>
              </a:rPr>
              <a:t>The Coalition mandate and terms of reference,</a:t>
            </a:r>
          </a:p>
          <a:p>
            <a:pPr marL="914400" rtl="0" fontAlgn="base">
              <a:buFont typeface="Arial" panose="020B0604020202020204" pitchFamily="34" charset="0"/>
              <a:buChar char="•"/>
            </a:pPr>
            <a:r>
              <a:rPr lang="en-ID" sz="1800" b="0" i="0" u="none" strike="noStrike" dirty="0">
                <a:solidFill>
                  <a:srgbClr val="000000"/>
                </a:solidFill>
                <a:effectLst/>
                <a:latin typeface="Arial" panose="020B0604020202020204" pitchFamily="34" charset="0"/>
              </a:rPr>
              <a:t>The Coalition structure, and</a:t>
            </a:r>
          </a:p>
          <a:p>
            <a:pPr marL="914400" rtl="0" fontAlgn="base">
              <a:buFont typeface="Arial" panose="020B0604020202020204" pitchFamily="34" charset="0"/>
              <a:buChar char="•"/>
            </a:pPr>
            <a:r>
              <a:rPr lang="en-ID" sz="1800" b="0" i="0" u="none" strike="noStrike" dirty="0">
                <a:solidFill>
                  <a:srgbClr val="000000"/>
                </a:solidFill>
                <a:effectLst/>
                <a:latin typeface="Arial" panose="020B0604020202020204" pitchFamily="34" charset="0"/>
              </a:rPr>
              <a:t>The identified key Coalition Partners.</a:t>
            </a:r>
          </a:p>
          <a:p>
            <a:pPr marL="285750" indent="-285750">
              <a:buFont typeface="Arial" panose="020B0604020202020204" pitchFamily="34" charset="0"/>
              <a:buChar char="•"/>
            </a:pPr>
            <a:r>
              <a:rPr lang="en-ID" sz="1800" b="1" dirty="0">
                <a:latin typeface="Arial" panose="020B0604020202020204" pitchFamily="34" charset="0"/>
              </a:rPr>
              <a:t>Notes </a:t>
            </a:r>
            <a:r>
              <a:rPr lang="en-ID" sz="1800" dirty="0">
                <a:latin typeface="Arial" panose="020B0604020202020204" pitchFamily="34" charset="0"/>
              </a:rPr>
              <a:t>that the Plan will remain a dynamic document to allow for updates to the Plan, with updates reflected in the Coalition’s reports to the TOWS-WG.</a:t>
            </a:r>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Recommends</a:t>
            </a:r>
            <a:r>
              <a:rPr lang="en-ID" sz="1800" b="0" i="0" u="none" strike="noStrike" dirty="0">
                <a:solidFill>
                  <a:srgbClr val="000000"/>
                </a:solidFill>
                <a:effectLst/>
                <a:latin typeface="Arial" panose="020B0604020202020204" pitchFamily="34" charset="0"/>
              </a:rPr>
              <a:t> the Secretariat to finalize in consultation with the Tsunami Ready Coalition Chair the Coalition Partners, 'Ambassadors' or similar namesake, and Coalition Co-Chair.</a:t>
            </a:r>
            <a:endParaRPr lang="en-ID" sz="1800" dirty="0">
              <a:latin typeface="Arial" panose="020B0604020202020204" pitchFamily="34" charset="0"/>
            </a:endParaRPr>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Recommends  </a:t>
            </a:r>
            <a:r>
              <a:rPr lang="en-ID" sz="1800" b="0" i="0" u="none" strike="noStrike" dirty="0">
                <a:solidFill>
                  <a:srgbClr val="000000"/>
                </a:solidFill>
                <a:effectLst/>
                <a:latin typeface="Arial" panose="020B0604020202020204" pitchFamily="34" charset="0"/>
              </a:rPr>
              <a:t>the IOC Executive Secretary to extend invitations to the proposed Coalition Partners and Ambassadors, and a Coalition Co-chair</a:t>
            </a:r>
            <a:r>
              <a:rPr lang="en-ID" sz="1800" dirty="0">
                <a:latin typeface="Arial" panose="020B0604020202020204" pitchFamily="34" charset="0"/>
              </a:rPr>
              <a:t>. </a:t>
            </a:r>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Requests</a:t>
            </a:r>
            <a:r>
              <a:rPr lang="en-ID" sz="1800" b="0" i="0" u="none" strike="noStrike" dirty="0">
                <a:solidFill>
                  <a:srgbClr val="000000"/>
                </a:solidFill>
                <a:effectLst/>
                <a:latin typeface="Arial" panose="020B0604020202020204" pitchFamily="34" charset="0"/>
              </a:rPr>
              <a:t> ICGs to prioritize regional Tsunami Ready workshops or summits in 2025 and conduct further workshops or summits before 2030.</a:t>
            </a:r>
            <a:endParaRPr lang="en-ID" sz="1800" dirty="0"/>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Notes</a:t>
            </a:r>
            <a:r>
              <a:rPr lang="en-ID" sz="1800" b="0" i="0" u="none" strike="noStrike" dirty="0">
                <a:solidFill>
                  <a:srgbClr val="000000"/>
                </a:solidFill>
                <a:effectLst/>
                <a:latin typeface="Arial" panose="020B0604020202020204" pitchFamily="34" charset="0"/>
              </a:rPr>
              <a:t> resource and capacity constraints that will stymie progress of the TRC Coalition Implementation Plan, requests the IOC Executive Secretary to urgently address </a:t>
            </a:r>
            <a:endParaRPr lang="en-ID" sz="1800" b="0" dirty="0">
              <a:effectLst/>
            </a:endParaRPr>
          </a:p>
          <a:p>
            <a:br>
              <a:rPr lang="en-ID" sz="1800" dirty="0"/>
            </a:br>
            <a:endParaRPr lang="en-US" sz="1800" dirty="0"/>
          </a:p>
        </p:txBody>
      </p:sp>
      <p:sp>
        <p:nvSpPr>
          <p:cNvPr id="3" name="Title 2">
            <a:extLst>
              <a:ext uri="{FF2B5EF4-FFF2-40B4-BE49-F238E27FC236}">
                <a16:creationId xmlns:a16="http://schemas.microsoft.com/office/drawing/2014/main" id="{DFB546E2-BE9B-0C16-9EFD-1F59C4417D0B}"/>
              </a:ext>
            </a:extLst>
          </p:cNvPr>
          <p:cNvSpPr>
            <a:spLocks noGrp="1"/>
          </p:cNvSpPr>
          <p:nvPr>
            <p:ph type="title"/>
          </p:nvPr>
        </p:nvSpPr>
        <p:spPr/>
        <p:txBody>
          <a:bodyPr/>
          <a:lstStyle/>
          <a:p>
            <a:r>
              <a:rPr lang="en-US" sz="2800" dirty="0"/>
              <a:t>4.4 </a:t>
            </a:r>
            <a:r>
              <a:rPr lang="en-ID" sz="2800" dirty="0"/>
              <a:t>Tsunami Ready Coalition Implementation Plan</a:t>
            </a:r>
            <a:endParaRPr lang="en-US" sz="2800" dirty="0"/>
          </a:p>
        </p:txBody>
      </p:sp>
    </p:spTree>
    <p:extLst>
      <p:ext uri="{BB962C8B-B14F-4D97-AF65-F5344CB8AC3E}">
        <p14:creationId xmlns:p14="http://schemas.microsoft.com/office/powerpoint/2010/main" val="42264288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586E3-5C45-2B89-DA7C-665B3644E7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E83BBA-2749-4F9D-ECCC-6707B9A60F56}"/>
              </a:ext>
            </a:extLst>
          </p:cNvPr>
          <p:cNvSpPr>
            <a:spLocks noGrp="1"/>
          </p:cNvSpPr>
          <p:nvPr>
            <p:ph idx="1"/>
          </p:nvPr>
        </p:nvSpPr>
        <p:spPr/>
        <p:txBody>
          <a:bodyPr/>
          <a:lstStyle/>
          <a:p>
            <a:pPr>
              <a:spcAft>
                <a:spcPts val="600"/>
              </a:spcAft>
            </a:pPr>
            <a:r>
              <a:rPr lang="en-ID" sz="1800" b="1" i="0" u="none" strike="noStrike" dirty="0">
                <a:solidFill>
                  <a:srgbClr val="000000"/>
                </a:solidFill>
                <a:effectLst/>
                <a:latin typeface="Aptos" panose="020B0004020202020204" pitchFamily="34" charset="0"/>
              </a:rPr>
              <a:t>Key question 1:</a:t>
            </a:r>
            <a:r>
              <a:rPr lang="en-ID" sz="1800" b="0" i="0" u="none" strike="noStrike" dirty="0">
                <a:solidFill>
                  <a:srgbClr val="000000"/>
                </a:solidFill>
                <a:effectLst/>
                <a:latin typeface="Aptos" panose="020B0004020202020204" pitchFamily="34" charset="0"/>
              </a:rPr>
              <a:t> </a:t>
            </a:r>
            <a:r>
              <a:rPr lang="en-ID" sz="1800" b="0" i="1" u="none" strike="noStrike" dirty="0">
                <a:solidFill>
                  <a:srgbClr val="000000"/>
                </a:solidFill>
                <a:effectLst/>
                <a:latin typeface="Arial" panose="020B0604020202020204" pitchFamily="34" charset="0"/>
              </a:rPr>
              <a:t>How should Tsunami Ready evolve at a policy and national level? How can UNESCO-IOC sustainably engage with both Member States and communities?</a:t>
            </a:r>
          </a:p>
          <a:p>
            <a:pPr>
              <a:spcAft>
                <a:spcPts val="600"/>
              </a:spcAft>
            </a:pPr>
            <a:r>
              <a:rPr lang="en-ID" sz="1800" b="1" i="0" u="none" strike="noStrike" dirty="0">
                <a:solidFill>
                  <a:srgbClr val="000000"/>
                </a:solidFill>
                <a:effectLst/>
                <a:latin typeface="Arial" panose="020B0604020202020204" pitchFamily="34" charset="0"/>
              </a:rPr>
              <a:t>Key question 2: </a:t>
            </a:r>
            <a:r>
              <a:rPr lang="en-ID" sz="1800" b="0" i="1" u="none" strike="noStrike" dirty="0">
                <a:solidFill>
                  <a:srgbClr val="000000"/>
                </a:solidFill>
                <a:effectLst/>
                <a:latin typeface="Arial" panose="020B0604020202020204" pitchFamily="34" charset="0"/>
              </a:rPr>
              <a:t>How Member States adapt/streamline the programme into their national disaster risk reduction legislative framework?</a:t>
            </a:r>
            <a:endParaRPr lang="en-ID" sz="2400" b="0" dirty="0">
              <a:effectLst/>
            </a:endParaRPr>
          </a:p>
          <a:p>
            <a:endParaRPr lang="en-ID" sz="1200" b="0" i="1" u="none" strike="noStrike" dirty="0">
              <a:solidFill>
                <a:srgbClr val="000000"/>
              </a:solidFill>
              <a:effectLst/>
              <a:latin typeface="Arial" panose="020B0604020202020204" pitchFamily="34" charset="0"/>
            </a:endParaRPr>
          </a:p>
          <a:p>
            <a:pPr algn="just" rtl="0">
              <a:spcBef>
                <a:spcPts val="600"/>
              </a:spcBef>
              <a:spcAft>
                <a:spcPts val="600"/>
              </a:spcAft>
            </a:pPr>
            <a:r>
              <a:rPr lang="en-ID" sz="1800" b="1" dirty="0">
                <a:solidFill>
                  <a:srgbClr val="0000FF"/>
                </a:solidFill>
                <a:latin typeface="Aptos" panose="020B0004020202020204" pitchFamily="34" charset="0"/>
              </a:rPr>
              <a:t>Recommendations to TOWS-WG</a:t>
            </a: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to TOWS WG and its Task Teams to effectively utilize the Tsunami Early Warning System KPI for reporting and contributing to Sendai Framework Target G, This will support the mid-term review and drive impactful actions at national and local levels</a:t>
            </a:r>
            <a:r>
              <a:rPr lang="en-ID" sz="1800" b="1" i="0" u="none" strike="noStrike" dirty="0">
                <a:solidFill>
                  <a:srgbClr val="000000"/>
                </a:solidFill>
                <a:effectLst/>
                <a:latin typeface="Aptos" panose="020B0004020202020204" pitchFamily="34" charset="0"/>
              </a:rPr>
              <a:t>.</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Further recommends </a:t>
            </a:r>
            <a:r>
              <a:rPr lang="en-ID" sz="1800" b="0" i="0" u="none" strike="noStrike" dirty="0">
                <a:solidFill>
                  <a:srgbClr val="000000"/>
                </a:solidFill>
                <a:effectLst/>
                <a:latin typeface="Aptos" panose="020B0004020202020204" pitchFamily="34" charset="0"/>
              </a:rPr>
              <a:t>to leverage and integrate comprehensive tsunami risk assessments into policymaking to ensure decision-makers prioritize urgent preparedness measures</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Notes </a:t>
            </a:r>
            <a:r>
              <a:rPr lang="en-ID" sz="1800" b="0" i="0" u="none" strike="noStrike" dirty="0">
                <a:solidFill>
                  <a:srgbClr val="000000"/>
                </a:solidFill>
                <a:effectLst/>
                <a:latin typeface="Aptos" panose="020B0004020202020204" pitchFamily="34" charset="0"/>
              </a:rPr>
              <a:t>that </a:t>
            </a:r>
            <a:r>
              <a:rPr lang="en-ID" sz="1800" b="0" i="0" u="none" strike="noStrike" dirty="0">
                <a:solidFill>
                  <a:srgbClr val="000000"/>
                </a:solidFill>
                <a:effectLst/>
                <a:latin typeface="Arial" panose="020B0604020202020204" pitchFamily="34" charset="0"/>
              </a:rPr>
              <a:t>the National Institute of Geophysics and Volcanology (</a:t>
            </a:r>
            <a:r>
              <a:rPr lang="en-ID" sz="1800" b="0" i="0" u="none" strike="noStrike" dirty="0" err="1">
                <a:solidFill>
                  <a:srgbClr val="000000"/>
                </a:solidFill>
                <a:effectLst/>
                <a:latin typeface="Aptos" panose="020B0004020202020204" pitchFamily="34" charset="0"/>
              </a:rPr>
              <a:t>INGV,Italy</a:t>
            </a:r>
            <a:r>
              <a:rPr lang="en-ID" sz="1800" b="0" i="0" u="none" strike="noStrike" dirty="0">
                <a:solidFill>
                  <a:srgbClr val="000000"/>
                </a:solidFill>
                <a:effectLst/>
                <a:latin typeface="Aptos" panose="020B0004020202020204" pitchFamily="34" charset="0"/>
              </a:rPr>
              <a:t>) will share a guideline on a legal case in Italy and its implications in supporting tsunami-related activities.</a:t>
            </a:r>
            <a:endParaRPr lang="en-ID" b="0" dirty="0">
              <a:effectLst/>
            </a:endParaRPr>
          </a:p>
          <a:p>
            <a:br>
              <a:rPr lang="en-ID" dirty="0"/>
            </a:br>
            <a:endParaRPr lang="en-US" dirty="0"/>
          </a:p>
        </p:txBody>
      </p:sp>
      <p:sp>
        <p:nvSpPr>
          <p:cNvPr id="3" name="Title 2">
            <a:extLst>
              <a:ext uri="{FF2B5EF4-FFF2-40B4-BE49-F238E27FC236}">
                <a16:creationId xmlns:a16="http://schemas.microsoft.com/office/drawing/2014/main" id="{C38AEE2E-66EB-1498-807B-9C3888C2ABBF}"/>
              </a:ext>
            </a:extLst>
          </p:cNvPr>
          <p:cNvSpPr>
            <a:spLocks noGrp="1"/>
          </p:cNvSpPr>
          <p:nvPr>
            <p:ph type="title"/>
          </p:nvPr>
        </p:nvSpPr>
        <p:spPr/>
        <p:txBody>
          <a:bodyPr/>
          <a:lstStyle/>
          <a:p>
            <a:r>
              <a:rPr lang="en-US" sz="2800" dirty="0"/>
              <a:t>4.5 </a:t>
            </a:r>
            <a:r>
              <a:rPr lang="en-ID" sz="2800" dirty="0"/>
              <a:t>Policy and Future Implementation: Tsunami Ready</a:t>
            </a:r>
            <a:endParaRPr lang="en-US" sz="2800" dirty="0"/>
          </a:p>
        </p:txBody>
      </p:sp>
    </p:spTree>
    <p:extLst>
      <p:ext uri="{BB962C8B-B14F-4D97-AF65-F5344CB8AC3E}">
        <p14:creationId xmlns:p14="http://schemas.microsoft.com/office/powerpoint/2010/main" val="38910083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928A-41EB-D0C8-A16A-BA96E9869D6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6EBEC6-115F-EFD1-C69C-62866004F2AC}"/>
              </a:ext>
            </a:extLst>
          </p:cNvPr>
          <p:cNvSpPr>
            <a:spLocks noGrp="1"/>
          </p:cNvSpPr>
          <p:nvPr>
            <p:ph idx="1"/>
          </p:nvPr>
        </p:nvSpPr>
        <p:spPr/>
        <p:txBody>
          <a:bodyPr/>
          <a:lstStyle/>
          <a:p>
            <a:pPr marL="67945" algn="just" rtl="0">
              <a:spcAft>
                <a:spcPts val="800"/>
              </a:spcAft>
            </a:pPr>
            <a:r>
              <a:rPr lang="en-ID" sz="1800" b="1" i="0" u="none" strike="noStrike" dirty="0">
                <a:solidFill>
                  <a:srgbClr val="000000"/>
                </a:solidFill>
                <a:effectLst/>
                <a:latin typeface="Arial" panose="020B0604020202020204" pitchFamily="34" charset="0"/>
              </a:rPr>
              <a:t>Key Question 3: </a:t>
            </a:r>
            <a:r>
              <a:rPr lang="en-ID" sz="1800" b="0" i="1" u="none" strike="noStrike" dirty="0">
                <a:solidFill>
                  <a:srgbClr val="000000"/>
                </a:solidFill>
                <a:effectLst/>
                <a:latin typeface="Arial" panose="020B0604020202020204" pitchFamily="34" charset="0"/>
              </a:rPr>
              <a:t>How to deal with other interests &amp; complex and particular situations (entire coast, schools etc.?) - supposed to be presented by </a:t>
            </a:r>
            <a:r>
              <a:rPr lang="en-ID" sz="1800" b="0" i="1" u="none" strike="noStrike" dirty="0" err="1">
                <a:solidFill>
                  <a:srgbClr val="000000"/>
                </a:solidFill>
                <a:effectLst/>
                <a:latin typeface="Arial" panose="020B0604020202020204" pitchFamily="34" charset="0"/>
              </a:rPr>
              <a:t>Dr.</a:t>
            </a:r>
            <a:r>
              <a:rPr lang="en-ID" sz="1800" b="0" i="1" u="none" strike="noStrike" dirty="0">
                <a:solidFill>
                  <a:srgbClr val="000000"/>
                </a:solidFill>
                <a:effectLst/>
                <a:latin typeface="Arial" panose="020B0604020202020204" pitchFamily="34" charset="0"/>
              </a:rPr>
              <a:t> Denis Chang Seng</a:t>
            </a:r>
            <a:endParaRPr lang="en-ID" b="0" dirty="0">
              <a:effectLst/>
            </a:endParaRPr>
          </a:p>
          <a:p>
            <a:pPr marL="67945" algn="just" rtl="0">
              <a:spcAft>
                <a:spcPts val="800"/>
              </a:spcAft>
            </a:pPr>
            <a:r>
              <a:rPr lang="en-ID" sz="1800" b="1" i="0" u="none" strike="noStrike" dirty="0">
                <a:solidFill>
                  <a:srgbClr val="000000"/>
                </a:solidFill>
                <a:effectLst/>
                <a:latin typeface="Arial" panose="020B0604020202020204" pitchFamily="34" charset="0"/>
              </a:rPr>
              <a:t>Key Question 4: </a:t>
            </a:r>
            <a:r>
              <a:rPr lang="en-ID" sz="1800" b="0" i="1" u="none" strike="noStrike" dirty="0">
                <a:solidFill>
                  <a:srgbClr val="000000"/>
                </a:solidFill>
                <a:effectLst/>
                <a:latin typeface="Arial" panose="020B0604020202020204" pitchFamily="34" charset="0"/>
              </a:rPr>
              <a:t>How to deal with the interest and needs of critical infrastructure, i.e. airport and port - supposed to be presented by </a:t>
            </a:r>
            <a:r>
              <a:rPr lang="en-ID" sz="1800" b="0" i="1" u="none" strike="noStrike" dirty="0" err="1">
                <a:solidFill>
                  <a:srgbClr val="000000"/>
                </a:solidFill>
                <a:effectLst/>
                <a:latin typeface="Arial" panose="020B0604020202020204" pitchFamily="34" charset="0"/>
              </a:rPr>
              <a:t>Dr.</a:t>
            </a:r>
            <a:r>
              <a:rPr lang="en-ID" sz="1800" b="0" i="1" u="none" strike="noStrike" dirty="0">
                <a:solidFill>
                  <a:srgbClr val="000000"/>
                </a:solidFill>
                <a:effectLst/>
                <a:latin typeface="Arial" panose="020B0604020202020204" pitchFamily="34" charset="0"/>
              </a:rPr>
              <a:t> </a:t>
            </a:r>
            <a:r>
              <a:rPr lang="en-ID" sz="1800" b="0" i="1" u="none" strike="noStrike" dirty="0" err="1">
                <a:solidFill>
                  <a:srgbClr val="000000"/>
                </a:solidFill>
                <a:effectLst/>
                <a:latin typeface="Arial" panose="020B0604020202020204" pitchFamily="34" charset="0"/>
              </a:rPr>
              <a:t>Harkunti</a:t>
            </a:r>
            <a:r>
              <a:rPr lang="en-ID" sz="1800" b="0" i="1" u="none" strike="noStrike" dirty="0">
                <a:solidFill>
                  <a:srgbClr val="000000"/>
                </a:solidFill>
                <a:effectLst/>
                <a:latin typeface="Arial" panose="020B0604020202020204" pitchFamily="34" charset="0"/>
              </a:rPr>
              <a:t> P. </a:t>
            </a:r>
            <a:r>
              <a:rPr lang="en-ID" sz="1800" b="0" i="1" u="none" strike="noStrike" dirty="0" err="1">
                <a:solidFill>
                  <a:srgbClr val="000000"/>
                </a:solidFill>
                <a:effectLst/>
                <a:latin typeface="Arial" panose="020B0604020202020204" pitchFamily="34" charset="0"/>
              </a:rPr>
              <a:t>Rahayu</a:t>
            </a:r>
            <a:r>
              <a:rPr lang="en-ID" sz="1800" b="0" i="1" u="none" strike="noStrike" dirty="0">
                <a:solidFill>
                  <a:srgbClr val="000000"/>
                </a:solidFill>
                <a:effectLst/>
                <a:latin typeface="Arial" panose="020B0604020202020204" pitchFamily="34" charset="0"/>
              </a:rPr>
              <a:t> (Note the guideline is in progress is planned to be tested using SUSTAIN (</a:t>
            </a:r>
            <a:r>
              <a:rPr lang="en-ID" sz="1800" b="0" i="1" u="none" strike="noStrike" dirty="0" err="1">
                <a:solidFill>
                  <a:srgbClr val="000000"/>
                </a:solidFill>
                <a:effectLst/>
                <a:latin typeface="Arial" panose="020B0604020202020204" pitchFamily="34" charset="0"/>
              </a:rPr>
              <a:t>tSUnami</a:t>
            </a:r>
            <a:r>
              <a:rPr lang="en-ID" sz="1800" b="0" i="1" u="none" strike="noStrike" dirty="0">
                <a:solidFill>
                  <a:srgbClr val="000000"/>
                </a:solidFill>
                <a:effectLst/>
                <a:latin typeface="Arial" panose="020B0604020202020204" pitchFamily="34" charset="0"/>
              </a:rPr>
              <a:t> </a:t>
            </a:r>
            <a:r>
              <a:rPr lang="en-ID" sz="1800" b="0" i="1" u="none" strike="noStrike" dirty="0" err="1">
                <a:solidFill>
                  <a:srgbClr val="000000"/>
                </a:solidFill>
                <a:effectLst/>
                <a:latin typeface="Arial" panose="020B0604020202020204" pitchFamily="34" charset="0"/>
              </a:rPr>
              <a:t>reSilient</a:t>
            </a:r>
            <a:r>
              <a:rPr lang="en-ID" sz="1800" b="0" i="1" u="none" strike="noStrike" dirty="0">
                <a:solidFill>
                  <a:srgbClr val="000000"/>
                </a:solidFill>
                <a:effectLst/>
                <a:latin typeface="Arial" panose="020B0604020202020204" pitchFamily="34" charset="0"/>
              </a:rPr>
              <a:t> </a:t>
            </a:r>
            <a:r>
              <a:rPr lang="en-ID" sz="1800" b="0" i="1" u="none" strike="noStrike" dirty="0" err="1">
                <a:solidFill>
                  <a:srgbClr val="000000"/>
                </a:solidFill>
                <a:effectLst/>
                <a:latin typeface="Arial" panose="020B0604020202020204" pitchFamily="34" charset="0"/>
              </a:rPr>
              <a:t>criTical</a:t>
            </a:r>
            <a:r>
              <a:rPr lang="en-ID" sz="1800" b="0" i="1" u="none" strike="noStrike" dirty="0">
                <a:solidFill>
                  <a:srgbClr val="000000"/>
                </a:solidFill>
                <a:effectLst/>
                <a:latin typeface="Arial" panose="020B0604020202020204" pitchFamily="34" charset="0"/>
              </a:rPr>
              <a:t> </a:t>
            </a:r>
            <a:r>
              <a:rPr lang="en-ID" sz="1800" b="0" i="1" u="none" strike="noStrike" dirty="0" err="1">
                <a:solidFill>
                  <a:srgbClr val="000000"/>
                </a:solidFill>
                <a:effectLst/>
                <a:latin typeface="Arial" panose="020B0604020202020204" pitchFamily="34" charset="0"/>
              </a:rPr>
              <a:t>INfrastructure</a:t>
            </a:r>
            <a:r>
              <a:rPr lang="en-ID" sz="1800" b="0" i="1" u="none" strike="noStrike" dirty="0">
                <a:solidFill>
                  <a:srgbClr val="000000"/>
                </a:solidFill>
                <a:effectLst/>
                <a:latin typeface="Arial" panose="020B0604020202020204" pitchFamily="34" charset="0"/>
              </a:rPr>
              <a:t>) proposal in several Indian Ocean countries).</a:t>
            </a:r>
            <a:endParaRPr lang="en-ID" dirty="0"/>
          </a:p>
          <a:p>
            <a:pPr marL="67945" algn="just" rtl="0">
              <a:spcAft>
                <a:spcPts val="800"/>
              </a:spcAft>
            </a:pPr>
            <a:r>
              <a:rPr lang="en-ID" sz="1800" b="1" i="0" u="none" strike="noStrike" dirty="0">
                <a:solidFill>
                  <a:srgbClr val="000000"/>
                </a:solidFill>
                <a:effectLst/>
                <a:latin typeface="Arial" panose="020B0604020202020204" pitchFamily="34" charset="0"/>
              </a:rPr>
              <a:t>Key Question 5: </a:t>
            </a:r>
            <a:r>
              <a:rPr lang="en-ID" sz="1800" b="0" i="1" u="none" strike="noStrike" dirty="0">
                <a:solidFill>
                  <a:srgbClr val="000000"/>
                </a:solidFill>
                <a:effectLst/>
                <a:latin typeface="Arial" panose="020B0604020202020204" pitchFamily="34" charset="0"/>
              </a:rPr>
              <a:t>How to deal with the interest and needs of hazardous vital infrastructure, i.e. industrial zone, power plan - supposed to be presented by </a:t>
            </a:r>
            <a:r>
              <a:rPr lang="en-ID" sz="1800" b="0" i="1" u="none" strike="noStrike" dirty="0" err="1">
                <a:solidFill>
                  <a:srgbClr val="000000"/>
                </a:solidFill>
                <a:effectLst/>
                <a:latin typeface="Arial" panose="020B0604020202020204" pitchFamily="34" charset="0"/>
              </a:rPr>
              <a:t>Dr.</a:t>
            </a:r>
            <a:r>
              <a:rPr lang="en-ID" sz="1800" b="0" i="1" u="none" strike="noStrike" dirty="0">
                <a:solidFill>
                  <a:srgbClr val="000000"/>
                </a:solidFill>
                <a:effectLst/>
                <a:latin typeface="Arial" panose="020B0604020202020204" pitchFamily="34" charset="0"/>
              </a:rPr>
              <a:t> </a:t>
            </a:r>
            <a:r>
              <a:rPr lang="en-ID" sz="1800" b="0" i="1" u="none" strike="noStrike" dirty="0" err="1">
                <a:solidFill>
                  <a:srgbClr val="000000"/>
                </a:solidFill>
                <a:effectLst/>
                <a:latin typeface="Arial" panose="020B0604020202020204" pitchFamily="34" charset="0"/>
              </a:rPr>
              <a:t>Harkunti</a:t>
            </a:r>
            <a:r>
              <a:rPr lang="en-ID" sz="1800" b="0" i="1" u="none" strike="noStrike" dirty="0">
                <a:solidFill>
                  <a:srgbClr val="000000"/>
                </a:solidFill>
                <a:effectLst/>
                <a:latin typeface="Arial" panose="020B0604020202020204" pitchFamily="34" charset="0"/>
              </a:rPr>
              <a:t> P. </a:t>
            </a:r>
            <a:r>
              <a:rPr lang="en-ID" sz="1800" b="0" i="1" u="none" strike="noStrike" dirty="0" err="1">
                <a:solidFill>
                  <a:srgbClr val="000000"/>
                </a:solidFill>
                <a:effectLst/>
                <a:latin typeface="Arial" panose="020B0604020202020204" pitchFamily="34" charset="0"/>
              </a:rPr>
              <a:t>Rahayu</a:t>
            </a:r>
            <a:r>
              <a:rPr lang="en-ID" sz="1800" b="0" i="1" u="none" strike="noStrike" dirty="0">
                <a:solidFill>
                  <a:srgbClr val="000000"/>
                </a:solidFill>
                <a:effectLst/>
                <a:latin typeface="Arial" panose="020B0604020202020204" pitchFamily="34" charset="0"/>
              </a:rPr>
              <a:t> (Note it is on going progress).</a:t>
            </a:r>
            <a:endParaRPr lang="en-ID" b="0" dirty="0">
              <a:effectLst/>
            </a:endParaRPr>
          </a:p>
          <a:p>
            <a:r>
              <a:rPr lang="en-ID" sz="1800" b="1" i="0" u="none" strike="noStrike" dirty="0">
                <a:solidFill>
                  <a:srgbClr val="000000"/>
                </a:solidFill>
                <a:effectLst/>
                <a:latin typeface="Arial" panose="020B0604020202020204" pitchFamily="34" charset="0"/>
              </a:rPr>
              <a:t>Key Question 6: </a:t>
            </a:r>
            <a:r>
              <a:rPr lang="en-ID" sz="1800" b="0" i="1" u="none" strike="noStrike" dirty="0">
                <a:solidFill>
                  <a:srgbClr val="000000"/>
                </a:solidFill>
                <a:effectLst/>
                <a:latin typeface="Arial" panose="020B0604020202020204" pitchFamily="34" charset="0"/>
              </a:rPr>
              <a:t>TR Evaluation Survey and the Tsunami Event Post Assessment Questionnaire was also proposed.</a:t>
            </a:r>
            <a:endParaRPr lang="en-US" dirty="0"/>
          </a:p>
        </p:txBody>
      </p:sp>
      <p:sp>
        <p:nvSpPr>
          <p:cNvPr id="3" name="Title 2">
            <a:extLst>
              <a:ext uri="{FF2B5EF4-FFF2-40B4-BE49-F238E27FC236}">
                <a16:creationId xmlns:a16="http://schemas.microsoft.com/office/drawing/2014/main" id="{32007352-259C-7EB8-C8A3-21DD324C1147}"/>
              </a:ext>
            </a:extLst>
          </p:cNvPr>
          <p:cNvSpPr>
            <a:spLocks noGrp="1"/>
          </p:cNvSpPr>
          <p:nvPr>
            <p:ph type="title"/>
          </p:nvPr>
        </p:nvSpPr>
        <p:spPr/>
        <p:txBody>
          <a:bodyPr/>
          <a:lstStyle/>
          <a:p>
            <a:r>
              <a:rPr lang="en-US" dirty="0"/>
              <a:t>Remaining Questions – No time to discuss</a:t>
            </a:r>
          </a:p>
        </p:txBody>
      </p:sp>
    </p:spTree>
    <p:extLst>
      <p:ext uri="{BB962C8B-B14F-4D97-AF65-F5344CB8AC3E}">
        <p14:creationId xmlns:p14="http://schemas.microsoft.com/office/powerpoint/2010/main" val="16832354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47C32-F8D6-9E4D-71D4-D430093619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13280-0392-F991-B876-F4092066928D}"/>
              </a:ext>
            </a:extLst>
          </p:cNvPr>
          <p:cNvSpPr>
            <a:spLocks noGrp="1"/>
          </p:cNvSpPr>
          <p:nvPr>
            <p:ph idx="1"/>
          </p:nvPr>
        </p:nvSpPr>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Recommendations to TOWS WG </a:t>
            </a:r>
          </a:p>
          <a:p>
            <a:pPr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to UNDRR that ‘</a:t>
            </a:r>
            <a:r>
              <a:rPr lang="en-ID" sz="1800" b="0" i="1" u="none" strike="noStrike" dirty="0">
                <a:solidFill>
                  <a:srgbClr val="000000"/>
                </a:solidFill>
                <a:effectLst/>
                <a:latin typeface="Aptos" panose="020B0004020202020204" pitchFamily="34" charset="0"/>
              </a:rPr>
              <a:t>Tsunami Ready</a:t>
            </a:r>
            <a:r>
              <a:rPr lang="en-ID" sz="1800" b="0" i="0" u="none" strike="noStrike" dirty="0">
                <a:solidFill>
                  <a:srgbClr val="000000"/>
                </a:solidFill>
                <a:effectLst/>
                <a:latin typeface="Aptos" panose="020B0004020202020204" pitchFamily="34" charset="0"/>
              </a:rPr>
              <a:t>’ becomes a permanent WTAD Theme similar to Safe Schools and others.</a:t>
            </a:r>
            <a:endParaRPr lang="en-ID" b="0" dirty="0">
              <a:effectLst/>
            </a:endParaRPr>
          </a:p>
          <a:p>
            <a:pPr>
              <a:spcBef>
                <a:spcPts val="600"/>
              </a:spcBef>
              <a:spcAft>
                <a:spcPts val="600"/>
              </a:spcAft>
            </a:pPr>
            <a:r>
              <a:rPr lang="en-ID" sz="1800" b="1" i="0" u="none" strike="noStrike" dirty="0">
                <a:solidFill>
                  <a:srgbClr val="000000"/>
                </a:solidFill>
                <a:effectLst/>
                <a:latin typeface="Aptos" panose="020B0004020202020204" pitchFamily="34" charset="0"/>
              </a:rPr>
              <a:t>Further recommends </a:t>
            </a:r>
            <a:r>
              <a:rPr lang="en-ID" sz="1800" b="0" i="0" u="none" strike="noStrike" dirty="0">
                <a:solidFill>
                  <a:srgbClr val="000000"/>
                </a:solidFill>
                <a:effectLst/>
                <a:latin typeface="Aptos" panose="020B0004020202020204" pitchFamily="34" charset="0"/>
              </a:rPr>
              <a:t> to link Tsunami Ready theme to collaboration, partnerships, public private partnerships and the proposed TRC Ambassador</a:t>
            </a:r>
            <a:endParaRPr lang="en-US" dirty="0"/>
          </a:p>
        </p:txBody>
      </p:sp>
      <p:sp>
        <p:nvSpPr>
          <p:cNvPr id="3" name="Title 2">
            <a:extLst>
              <a:ext uri="{FF2B5EF4-FFF2-40B4-BE49-F238E27FC236}">
                <a16:creationId xmlns:a16="http://schemas.microsoft.com/office/drawing/2014/main" id="{ED5FBD0D-AE4E-84E6-E6D7-15E76F82EEEB}"/>
              </a:ext>
            </a:extLst>
          </p:cNvPr>
          <p:cNvSpPr>
            <a:spLocks noGrp="1"/>
          </p:cNvSpPr>
          <p:nvPr>
            <p:ph type="title"/>
          </p:nvPr>
        </p:nvSpPr>
        <p:spPr>
          <a:xfrm>
            <a:off x="609600" y="-1"/>
            <a:ext cx="9665970" cy="1104899"/>
          </a:xfrm>
        </p:spPr>
        <p:txBody>
          <a:bodyPr/>
          <a:lstStyle/>
          <a:p>
            <a:r>
              <a:rPr lang="en-US" sz="2400" dirty="0"/>
              <a:t>5.0 </a:t>
            </a:r>
            <a:r>
              <a:rPr lang="en-ID" sz="2400" dirty="0"/>
              <a:t>EDUCATION AND WORLD TSUNAMI AWARENESS DAY 2024 </a:t>
            </a:r>
            <a:br>
              <a:rPr lang="en-ID" sz="2400" dirty="0"/>
            </a:br>
            <a:r>
              <a:rPr lang="en-ID" sz="2400" dirty="0"/>
              <a:t>      AND PLANNING FOR 2025</a:t>
            </a:r>
            <a:endParaRPr lang="en-US" sz="2400" dirty="0"/>
          </a:p>
        </p:txBody>
      </p:sp>
    </p:spTree>
    <p:extLst>
      <p:ext uri="{BB962C8B-B14F-4D97-AF65-F5344CB8AC3E}">
        <p14:creationId xmlns:p14="http://schemas.microsoft.com/office/powerpoint/2010/main" val="383229273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CA1E3-EAAD-FC98-5191-A7FB7275D2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1272D-C02C-A769-E7AE-B4AF792DED89}"/>
              </a:ext>
            </a:extLst>
          </p:cNvPr>
          <p:cNvSpPr>
            <a:spLocks noGrp="1"/>
          </p:cNvSpPr>
          <p:nvPr>
            <p:ph idx="1"/>
          </p:nvPr>
        </p:nvSpPr>
        <p:spPr/>
        <p:txBody>
          <a:bodyPr/>
          <a:lstStyle/>
          <a:p>
            <a:pPr algn="just" rtl="0">
              <a:spcBef>
                <a:spcPts val="600"/>
              </a:spcBef>
              <a:spcAft>
                <a:spcPts val="600"/>
              </a:spcAft>
            </a:pPr>
            <a:r>
              <a:rPr lang="en-ID" sz="1800" b="1" i="0" u="none" strike="noStrike" dirty="0">
                <a:solidFill>
                  <a:srgbClr val="0070C0"/>
                </a:solidFill>
                <a:effectLst/>
                <a:latin typeface="Aptos" panose="020B0004020202020204" pitchFamily="34" charset="0"/>
              </a:rPr>
              <a:t>Recommendations to TOWS-WG</a:t>
            </a:r>
            <a:endParaRPr lang="en-ID"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Appreciates</a:t>
            </a:r>
            <a:r>
              <a:rPr lang="en-ID" sz="1800" b="0" i="0" u="none" strike="noStrike" dirty="0">
                <a:solidFill>
                  <a:srgbClr val="000000"/>
                </a:solidFill>
                <a:effectLst/>
                <a:latin typeface="Aptos" panose="020B0004020202020204" pitchFamily="34" charset="0"/>
              </a:rPr>
              <a:t> the development of inclusive SOP warning tools for disabled children in Indonesia and the Caribbean. </a:t>
            </a:r>
            <a:endParaRPr lang="en-ID"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the Indonesian inclusive SOPs to be translated to English</a:t>
            </a:r>
            <a:endParaRPr lang="en-ID"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Encourages </a:t>
            </a:r>
            <a:r>
              <a:rPr lang="en-ID" sz="1800" b="0" i="0" u="none" strike="noStrike" dirty="0">
                <a:solidFill>
                  <a:srgbClr val="000000"/>
                </a:solidFill>
                <a:effectLst/>
                <a:latin typeface="Aptos" panose="020B0004020202020204" pitchFamily="34" charset="0"/>
              </a:rPr>
              <a:t>further development  of inclusive SOP as official guidelines of UNESCO IOC.</a:t>
            </a:r>
            <a:endParaRPr lang="en-ID" b="0" dirty="0">
              <a:effectLst/>
            </a:endParaRPr>
          </a:p>
        </p:txBody>
      </p:sp>
      <p:sp>
        <p:nvSpPr>
          <p:cNvPr id="3" name="Title 2">
            <a:extLst>
              <a:ext uri="{FF2B5EF4-FFF2-40B4-BE49-F238E27FC236}">
                <a16:creationId xmlns:a16="http://schemas.microsoft.com/office/drawing/2014/main" id="{A60E7F3E-312D-2E1B-1C7F-142ADACC7AD9}"/>
              </a:ext>
            </a:extLst>
          </p:cNvPr>
          <p:cNvSpPr>
            <a:spLocks noGrp="1"/>
          </p:cNvSpPr>
          <p:nvPr>
            <p:ph type="title"/>
          </p:nvPr>
        </p:nvSpPr>
        <p:spPr/>
        <p:txBody>
          <a:bodyPr/>
          <a:lstStyle/>
          <a:p>
            <a:r>
              <a:rPr lang="en-US" dirty="0"/>
              <a:t>6.0 </a:t>
            </a:r>
            <a:r>
              <a:rPr lang="en-ID" dirty="0"/>
              <a:t>INCLUSIVE SOPs</a:t>
            </a:r>
            <a:endParaRPr lang="en-US" dirty="0"/>
          </a:p>
        </p:txBody>
      </p:sp>
    </p:spTree>
    <p:extLst>
      <p:ext uri="{BB962C8B-B14F-4D97-AF65-F5344CB8AC3E}">
        <p14:creationId xmlns:p14="http://schemas.microsoft.com/office/powerpoint/2010/main" val="382566221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8A7F4-0D35-2BB5-9A8F-891C48F5EC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89F85-2FC3-1835-C3F1-CB7D5FEF81DA}"/>
              </a:ext>
            </a:extLst>
          </p:cNvPr>
          <p:cNvSpPr>
            <a:spLocks noGrp="1"/>
          </p:cNvSpPr>
          <p:nvPr>
            <p:ph idx="1"/>
          </p:nvPr>
        </p:nvSpPr>
        <p:spPr/>
        <p:txBody>
          <a:bodyPr/>
          <a:lstStyle/>
          <a:p>
            <a:pPr algn="just" rtl="0">
              <a:spcBef>
                <a:spcPts val="600"/>
              </a:spcBef>
              <a:spcAft>
                <a:spcPts val="600"/>
              </a:spcAft>
            </a:pPr>
            <a:r>
              <a:rPr lang="en-ID" sz="1800" b="1" i="0" u="none" strike="noStrike" dirty="0">
                <a:solidFill>
                  <a:srgbClr val="444444"/>
                </a:solidFill>
                <a:effectLst/>
                <a:latin typeface="+mn-lt"/>
              </a:rPr>
              <a:t>Notes </a:t>
            </a:r>
            <a:r>
              <a:rPr lang="en-ID" sz="1800" b="0" i="0" u="none" strike="noStrike" dirty="0">
                <a:solidFill>
                  <a:srgbClr val="444444"/>
                </a:solidFill>
                <a:effectLst/>
                <a:latin typeface="+mn-lt"/>
              </a:rPr>
              <a:t>through Resolution XXIV-14, the IOC Assembly at its 24th session decided on the establishment of a Working Group on Tsunamis and Other Hazards Related to Sea-Level Warning and Mitigation Systems (TOWS-WG). The group is tasked primarily to advise the IOC Governing Bodies on coordinated development and implementation activities of warning and mitigation systems for tsunamis and other hazards related to sea level of common priority to all Intergovernmental Coordination Groups of Regional Tsunami Warning and Mitigation Systems.</a:t>
            </a:r>
            <a:endParaRPr lang="en-ID" sz="1800" b="0" dirty="0">
              <a:effectLst/>
              <a:latin typeface="+mn-lt"/>
            </a:endParaRPr>
          </a:p>
          <a:p>
            <a:pPr algn="just" rtl="0">
              <a:spcBef>
                <a:spcPts val="600"/>
              </a:spcBef>
              <a:spcAft>
                <a:spcPts val="600"/>
              </a:spcAft>
            </a:pPr>
            <a:r>
              <a:rPr lang="en-ID" sz="1800" b="1" i="0" u="none" strike="noStrike" dirty="0">
                <a:solidFill>
                  <a:srgbClr val="444444"/>
                </a:solidFill>
                <a:effectLst/>
                <a:latin typeface="+mn-lt"/>
              </a:rPr>
              <a:t>Further note</a:t>
            </a:r>
            <a:r>
              <a:rPr lang="en-ID" sz="1800" b="0" i="0" u="none" strike="noStrike" dirty="0">
                <a:solidFill>
                  <a:srgbClr val="444444"/>
                </a:solidFill>
                <a:effectLst/>
                <a:latin typeface="+mn-lt"/>
              </a:rPr>
              <a:t>s by its IOC Decision A-31/3.4.1 on Warning Mitigation Systems for Ocean Hazards, the IOC Assembly in 2021 reaffirmed the need for continued inter-ICG coordination through TOWS and the extended tenure of its two inter-ICG Task Teams on:</a:t>
            </a:r>
            <a:endParaRPr lang="en-ID" sz="1800" b="0" dirty="0">
              <a:effectLst/>
              <a:latin typeface="+mn-lt"/>
            </a:endParaRPr>
          </a:p>
          <a:p>
            <a:pPr marL="457200" algn="just" rtl="0"/>
            <a:r>
              <a:rPr lang="en-ID" sz="1800" b="0" i="0" u="none" strike="noStrike" dirty="0">
                <a:solidFill>
                  <a:srgbClr val="444444"/>
                </a:solidFill>
                <a:effectLst/>
                <a:latin typeface="+mn-lt"/>
              </a:rPr>
              <a:t>●  Disaster Management and Preparedness (DMP), and</a:t>
            </a:r>
            <a:endParaRPr lang="en-ID" sz="1800" b="0" dirty="0">
              <a:effectLst/>
              <a:latin typeface="+mn-lt"/>
            </a:endParaRPr>
          </a:p>
          <a:p>
            <a:pPr marL="457200" algn="just" rtl="0"/>
            <a:r>
              <a:rPr lang="en-ID" sz="1800" b="0" i="0" u="none" strike="noStrike" dirty="0">
                <a:solidFill>
                  <a:srgbClr val="444444"/>
                </a:solidFill>
                <a:effectLst/>
                <a:latin typeface="+mn-lt"/>
              </a:rPr>
              <a:t>●  Tsunami Watch Operations (TWO).</a:t>
            </a:r>
            <a:endParaRPr lang="en-ID" sz="1800" b="0" dirty="0">
              <a:effectLst/>
              <a:latin typeface="+mn-lt"/>
            </a:endParaRPr>
          </a:p>
          <a:p>
            <a:pPr algn="just" rtl="0">
              <a:spcBef>
                <a:spcPts val="1200"/>
              </a:spcBef>
              <a:spcAft>
                <a:spcPts val="600"/>
              </a:spcAft>
            </a:pPr>
            <a:r>
              <a:rPr lang="en-ID" sz="1800" b="1" i="0" u="none" strike="noStrike" dirty="0">
                <a:solidFill>
                  <a:srgbClr val="222222"/>
                </a:solidFill>
                <a:effectLst/>
                <a:latin typeface="+mn-lt"/>
              </a:rPr>
              <a:t>Notes </a:t>
            </a:r>
            <a:r>
              <a:rPr lang="en-ID" sz="1800" b="0" i="0" u="none" strike="noStrike" dirty="0">
                <a:solidFill>
                  <a:srgbClr val="222222"/>
                </a:solidFill>
                <a:effectLst/>
                <a:latin typeface="+mn-lt"/>
              </a:rPr>
              <a:t>the TOWS TT DMP recommendation in Sendai, Japan, 19 - 20 February 2024</a:t>
            </a:r>
            <a:r>
              <a:rPr lang="en-ID" sz="1800" b="0" i="1" u="none" strike="noStrike" dirty="0">
                <a:solidFill>
                  <a:srgbClr val="222222"/>
                </a:solidFill>
                <a:effectLst/>
                <a:latin typeface="+mn-lt"/>
              </a:rPr>
              <a:t> </a:t>
            </a:r>
            <a:r>
              <a:rPr lang="en-ID" sz="1800" b="0" i="0" u="none" strike="noStrike" dirty="0">
                <a:solidFill>
                  <a:srgbClr val="222222"/>
                </a:solidFill>
                <a:effectLst/>
                <a:latin typeface="+mn-lt"/>
              </a:rPr>
              <a:t>that many advances have been made, and new needs have been identified since TT DMP </a:t>
            </a:r>
            <a:r>
              <a:rPr lang="en-ID" sz="1800" b="0" i="0" u="none" strike="noStrike" dirty="0" err="1">
                <a:solidFill>
                  <a:srgbClr val="222222"/>
                </a:solidFill>
                <a:effectLst/>
                <a:latin typeface="+mn-lt"/>
              </a:rPr>
              <a:t>ToR</a:t>
            </a:r>
            <a:r>
              <a:rPr lang="en-ID" sz="1800" b="0" i="0" u="none" strike="noStrike" dirty="0">
                <a:solidFill>
                  <a:srgbClr val="222222"/>
                </a:solidFill>
                <a:effectLst/>
                <a:latin typeface="+mn-lt"/>
              </a:rPr>
              <a:t> was prepared and the recommendation to revise TT DMP Terms of Reference.</a:t>
            </a:r>
            <a:endParaRPr lang="en-ID" sz="1800" b="0" dirty="0">
              <a:effectLst/>
              <a:latin typeface="+mn-lt"/>
            </a:endParaRPr>
          </a:p>
          <a:p>
            <a:pPr>
              <a:spcBef>
                <a:spcPts val="600"/>
              </a:spcBef>
              <a:spcAft>
                <a:spcPts val="600"/>
              </a:spcAft>
            </a:pPr>
            <a:br>
              <a:rPr lang="en-ID" sz="1800" dirty="0">
                <a:latin typeface="+mn-lt"/>
              </a:rPr>
            </a:br>
            <a:endParaRPr lang="en-US" sz="1800" dirty="0">
              <a:latin typeface="+mn-lt"/>
            </a:endParaRPr>
          </a:p>
        </p:txBody>
      </p:sp>
      <p:sp>
        <p:nvSpPr>
          <p:cNvPr id="3" name="Title 2">
            <a:extLst>
              <a:ext uri="{FF2B5EF4-FFF2-40B4-BE49-F238E27FC236}">
                <a16:creationId xmlns:a16="http://schemas.microsoft.com/office/drawing/2014/main" id="{75A96447-379E-EDF0-FC5F-B2D82AB15AB1}"/>
              </a:ext>
            </a:extLst>
          </p:cNvPr>
          <p:cNvSpPr>
            <a:spLocks noGrp="1"/>
          </p:cNvSpPr>
          <p:nvPr>
            <p:ph type="title"/>
          </p:nvPr>
        </p:nvSpPr>
        <p:spPr/>
        <p:txBody>
          <a:bodyPr/>
          <a:lstStyle/>
          <a:p>
            <a:r>
              <a:rPr lang="en-US" dirty="0"/>
              <a:t>7.0 </a:t>
            </a:r>
            <a:r>
              <a:rPr lang="en-ID" dirty="0"/>
              <a:t>REVISED TT DMP TOR</a:t>
            </a:r>
            <a:endParaRPr lang="en-US" dirty="0"/>
          </a:p>
        </p:txBody>
      </p:sp>
    </p:spTree>
    <p:extLst>
      <p:ext uri="{BB962C8B-B14F-4D97-AF65-F5344CB8AC3E}">
        <p14:creationId xmlns:p14="http://schemas.microsoft.com/office/powerpoint/2010/main" val="266616231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EE11-2D68-7D20-F2E7-32C946BFA0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DEB48-E4D5-FD3B-7156-640D6A4CB071}"/>
              </a:ext>
            </a:extLst>
          </p:cNvPr>
          <p:cNvSpPr>
            <a:spLocks noGrp="1"/>
          </p:cNvSpPr>
          <p:nvPr>
            <p:ph idx="1"/>
          </p:nvPr>
        </p:nvSpPr>
        <p:spPr/>
        <p:txBody>
          <a:bodyPr/>
          <a:lstStyle/>
          <a:p>
            <a:pPr rtl="0">
              <a:spcBef>
                <a:spcPts val="600"/>
              </a:spcBef>
              <a:spcAft>
                <a:spcPts val="600"/>
              </a:spcAft>
            </a:pPr>
            <a:r>
              <a:rPr lang="en-ID" sz="1800" b="1" i="0" u="none" strike="noStrike" dirty="0">
                <a:solidFill>
                  <a:srgbClr val="0070C0"/>
                </a:solidFill>
                <a:effectLst/>
                <a:latin typeface="Aptos" panose="020B0004020202020204" pitchFamily="34" charset="0"/>
              </a:rPr>
              <a:t>Recommendations to TOWS WG</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Agreed </a:t>
            </a:r>
            <a:r>
              <a:rPr lang="en-ID" sz="1800" b="0" i="0" u="none" strike="noStrike" dirty="0">
                <a:solidFill>
                  <a:srgbClr val="000000"/>
                </a:solidFill>
                <a:effectLst/>
                <a:latin typeface="Aptos" panose="020B0004020202020204" pitchFamily="34" charset="0"/>
              </a:rPr>
              <a:t>to organize a TT DMP meeting ahead of the TOWS TTs and TOWS WG meetings by the end of October 2025 to review actions and define agenda for the February 2026 meeting.  </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Further agreed</a:t>
            </a:r>
            <a:r>
              <a:rPr lang="en-ID" sz="1800" b="0" i="0" u="none" strike="noStrike" dirty="0">
                <a:solidFill>
                  <a:srgbClr val="000000"/>
                </a:solidFill>
                <a:effectLst/>
                <a:latin typeface="Aptos" panose="020B0004020202020204" pitchFamily="34" charset="0"/>
              </a:rPr>
              <a:t> to organize short meetings, online or in person to discuss focus topics  addressing key agenda items. </a:t>
            </a:r>
            <a:endParaRPr lang="en-ID" b="0" dirty="0">
              <a:effectLst/>
            </a:endParaRPr>
          </a:p>
          <a:p>
            <a:pPr>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planning the schedule for TOWS-related meetings, preferably holding the TTs meetings from Monday to Wednesday and the TOWS-WG meetings on Thursday and Friday, leaving sufficient time in between meetings for Technical Secretaries to prepare summary report and recommendations.</a:t>
            </a:r>
            <a:endParaRPr lang="en-US" dirty="0"/>
          </a:p>
        </p:txBody>
      </p:sp>
      <p:sp>
        <p:nvSpPr>
          <p:cNvPr id="3" name="Title 2">
            <a:extLst>
              <a:ext uri="{FF2B5EF4-FFF2-40B4-BE49-F238E27FC236}">
                <a16:creationId xmlns:a16="http://schemas.microsoft.com/office/drawing/2014/main" id="{18792317-C79E-2A45-CE72-D50F6E1852CD}"/>
              </a:ext>
            </a:extLst>
          </p:cNvPr>
          <p:cNvSpPr>
            <a:spLocks noGrp="1"/>
          </p:cNvSpPr>
          <p:nvPr>
            <p:ph type="title"/>
          </p:nvPr>
        </p:nvSpPr>
        <p:spPr/>
        <p:txBody>
          <a:bodyPr/>
          <a:lstStyle/>
          <a:p>
            <a:r>
              <a:rPr lang="en-US" dirty="0"/>
              <a:t>8.0 </a:t>
            </a:r>
            <a:r>
              <a:rPr lang="en-ID" dirty="0"/>
              <a:t>DEVELOP TT TMP WORK PLAN</a:t>
            </a:r>
            <a:endParaRPr lang="en-US" dirty="0"/>
          </a:p>
        </p:txBody>
      </p:sp>
    </p:spTree>
    <p:extLst>
      <p:ext uri="{BB962C8B-B14F-4D97-AF65-F5344CB8AC3E}">
        <p14:creationId xmlns:p14="http://schemas.microsoft.com/office/powerpoint/2010/main" val="10321250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8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51535-6BAE-35CC-6C3F-BA1F8163FAAB}"/>
              </a:ext>
            </a:extLst>
          </p:cNvPr>
          <p:cNvSpPr>
            <a:spLocks noGrp="1"/>
          </p:cNvSpPr>
          <p:nvPr>
            <p:ph idx="1"/>
          </p:nvPr>
        </p:nvSpPr>
        <p:spPr>
          <a:xfrm>
            <a:off x="609600" y="1483608"/>
            <a:ext cx="10972800" cy="4688592"/>
          </a:xfrm>
        </p:spPr>
        <p:txBody>
          <a:bodyPr/>
          <a:lstStyle/>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Facilitate in collaboration with key international stakeholders and organizations (such as</a:t>
            </a:r>
            <a:r>
              <a:rPr lang="en-ID" b="0" i="0" u="none" strike="noStrike" dirty="0">
                <a:solidFill>
                  <a:srgbClr val="1155CC"/>
                </a:solidFill>
                <a:effectLst/>
                <a:latin typeface="Aptos" panose="020B0004020202020204" pitchFamily="34" charset="0"/>
                <a:hlinkClick r:id="rId2"/>
              </a:rPr>
              <a:t> </a:t>
            </a:r>
            <a:r>
              <a:rPr lang="en-ID" b="0" i="0" u="none" strike="noStrike" dirty="0">
                <a:solidFill>
                  <a:srgbClr val="000000"/>
                </a:solidFill>
                <a:effectLst/>
                <a:latin typeface="Aptos" panose="020B0004020202020204" pitchFamily="34" charset="0"/>
                <a:hlinkClick r:id="rId2"/>
              </a:rPr>
              <a:t>UNDRR, IFRC , UNDP, WMO etc</a:t>
            </a:r>
            <a:r>
              <a:rPr lang="en-ID" b="0" i="0" u="none" strike="noStrike" dirty="0">
                <a:solidFill>
                  <a:srgbClr val="000000"/>
                </a:solidFill>
                <a:effectLst/>
                <a:latin typeface="Aptos" panose="020B0004020202020204" pitchFamily="34" charset="0"/>
              </a:rPr>
              <a:t> )</a:t>
            </a:r>
            <a:r>
              <a:rPr lang="en-ID" b="0" i="0" u="none" strike="noStrike" dirty="0">
                <a:solidFill>
                  <a:srgbClr val="222222"/>
                </a:solidFill>
                <a:effectLst/>
                <a:latin typeface="Aptos" panose="020B0004020202020204" pitchFamily="34" charset="0"/>
              </a:rPr>
              <a:t>, or initiatives (such as the Tsunami Ready Coalition, Coastal Inundation Forecasting Initiative etc ) the exchange of experiences and information on  preparedness and mitigation  actions, education/awareness, and other matters related to disaster management and preparedness for tsunamis and other coastal sea level related hazards; </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Promote and facilitate the implementation of Tsunami Ready Recognition Programme, and similar initiatives, as well as related capacity development efforts, specifically targeting SIDS and LDCs;</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Promote preparedness to build resilient coastal communities through education and awareness products and campaigns;.</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Facilitate capacity development and training across ICGs to strengthen emergency response capabilities of Member States and their Disaster Management Offices;</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Promote existing and encourage the development of preparedness programmes and assessment tools, and synergies with other initiatives (e.g. resilient cities, safe schools etc) that have been successful in one regional Tsunami Warning and Mitigation Systems as appropriate;</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Facilitate the coordination of the TICs of the ICGs and reinforce their ability to serve as a clearinghouse for the development of educational and preparedness products, and capacity development and training;</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Report to the TOWS–WG.</a:t>
            </a:r>
            <a:endParaRPr lang="en-ID" b="0" dirty="0">
              <a:effectLst/>
            </a:endParaRPr>
          </a:p>
          <a:p>
            <a:pPr algn="just">
              <a:spcBef>
                <a:spcPts val="600"/>
              </a:spcBef>
            </a:pPr>
            <a:r>
              <a:rPr lang="en-ID" b="0" i="0" u="none" strike="noStrike" dirty="0">
                <a:solidFill>
                  <a:srgbClr val="222222"/>
                </a:solidFill>
                <a:effectLst/>
                <a:latin typeface="Aptos" panose="020B0004020202020204" pitchFamily="34" charset="0"/>
              </a:rPr>
              <a:t>The representatives to the Inter-ICG Task Team on Disaster Management and Preparedness shall be nominated by their respective ICG Chairpersons. The membership shall consist of two representatives from each ICG, </a:t>
            </a:r>
            <a:r>
              <a:rPr lang="en-ID" b="1" i="0" u="none" strike="noStrike" dirty="0">
                <a:solidFill>
                  <a:srgbClr val="222222"/>
                </a:solidFill>
                <a:effectLst/>
                <a:latin typeface="Aptos" panose="020B0004020202020204" pitchFamily="34" charset="0"/>
              </a:rPr>
              <a:t>if formally established </a:t>
            </a:r>
            <a:r>
              <a:rPr lang="en-ID" b="0" i="0" u="none" strike="noStrike" dirty="0">
                <a:solidFill>
                  <a:srgbClr val="222222"/>
                </a:solidFill>
                <a:effectLst/>
                <a:latin typeface="Aptos" panose="020B0004020202020204" pitchFamily="34" charset="0"/>
              </a:rPr>
              <a:t>one of which should represent the ICG’s Tsunami Information </a:t>
            </a:r>
            <a:r>
              <a:rPr lang="en-ID" b="0" i="0" u="none" strike="noStrike" dirty="0" err="1">
                <a:solidFill>
                  <a:srgbClr val="222222"/>
                </a:solidFill>
                <a:effectLst/>
                <a:latin typeface="Aptos" panose="020B0004020202020204" pitchFamily="34" charset="0"/>
              </a:rPr>
              <a:t>Center</a:t>
            </a:r>
            <a:r>
              <a:rPr lang="en-ID" b="0" i="0" u="none" strike="noStrike" dirty="0">
                <a:solidFill>
                  <a:srgbClr val="222222"/>
                </a:solidFill>
                <a:effectLst/>
                <a:latin typeface="Aptos" panose="020B0004020202020204" pitchFamily="34" charset="0"/>
              </a:rPr>
              <a:t>. The IOC Chair will appoint the Chair of the Task Team.</a:t>
            </a:r>
            <a:endParaRPr lang="en-US" dirty="0"/>
          </a:p>
        </p:txBody>
      </p:sp>
      <p:sp>
        <p:nvSpPr>
          <p:cNvPr id="3" name="Title 2">
            <a:extLst>
              <a:ext uri="{FF2B5EF4-FFF2-40B4-BE49-F238E27FC236}">
                <a16:creationId xmlns:a16="http://schemas.microsoft.com/office/drawing/2014/main" id="{40D780BD-D96A-FA4C-252E-6AA60FC68775}"/>
              </a:ext>
            </a:extLst>
          </p:cNvPr>
          <p:cNvSpPr>
            <a:spLocks noGrp="1"/>
          </p:cNvSpPr>
          <p:nvPr>
            <p:ph type="title"/>
          </p:nvPr>
        </p:nvSpPr>
        <p:spPr>
          <a:xfrm>
            <a:off x="609600" y="-1"/>
            <a:ext cx="9745980" cy="1104899"/>
          </a:xfrm>
        </p:spPr>
        <p:txBody>
          <a:bodyPr/>
          <a:lstStyle/>
          <a:p>
            <a:r>
              <a:rPr lang="en-ID" sz="2400" dirty="0"/>
              <a:t>UPDATED TERMS OF REFERENCES FOR INTER ICG TASK TEAM </a:t>
            </a:r>
            <a:br>
              <a:rPr lang="en-ID" sz="2400" dirty="0"/>
            </a:br>
            <a:r>
              <a:rPr lang="en-ID" sz="2400" dirty="0"/>
              <a:t>ON DISASTER MANAGEMENT AND PREPAREDNESS</a:t>
            </a:r>
            <a:endParaRPr lang="en-US" sz="2400" dirty="0"/>
          </a:p>
        </p:txBody>
      </p:sp>
    </p:spTree>
    <p:extLst>
      <p:ext uri="{BB962C8B-B14F-4D97-AF65-F5344CB8AC3E}">
        <p14:creationId xmlns:p14="http://schemas.microsoft.com/office/powerpoint/2010/main" val="366760658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C64445-FD0F-BD4E-696C-4E730FA4B1F6}"/>
              </a:ext>
            </a:extLst>
          </p:cNvPr>
          <p:cNvSpPr>
            <a:spLocks noGrp="1"/>
          </p:cNvSpPr>
          <p:nvPr>
            <p:ph type="title"/>
          </p:nvPr>
        </p:nvSpPr>
        <p:spPr/>
        <p:txBody>
          <a:bodyPr/>
          <a:lstStyle/>
          <a:p>
            <a:r>
              <a:rPr lang="en-US" dirty="0"/>
              <a:t>TTDMP Members</a:t>
            </a:r>
          </a:p>
        </p:txBody>
      </p:sp>
      <p:graphicFrame>
        <p:nvGraphicFramePr>
          <p:cNvPr id="7" name="Content Placeholder 3">
            <a:extLst>
              <a:ext uri="{FF2B5EF4-FFF2-40B4-BE49-F238E27FC236}">
                <a16:creationId xmlns:a16="http://schemas.microsoft.com/office/drawing/2014/main" id="{C07168CB-2F0D-7404-D0DC-68E354B63C14}"/>
              </a:ext>
            </a:extLst>
          </p:cNvPr>
          <p:cNvGraphicFramePr>
            <a:graphicFrameLocks noGrp="1"/>
          </p:cNvGraphicFramePr>
          <p:nvPr>
            <p:ph idx="1"/>
            <p:extLst>
              <p:ext uri="{D42A27DB-BD31-4B8C-83A1-F6EECF244321}">
                <p14:modId xmlns:p14="http://schemas.microsoft.com/office/powerpoint/2010/main" val="1057100928"/>
              </p:ext>
            </p:extLst>
          </p:nvPr>
        </p:nvGraphicFramePr>
        <p:xfrm>
          <a:off x="628650" y="1346852"/>
          <a:ext cx="9429750" cy="4779626"/>
        </p:xfrm>
        <a:graphic>
          <a:graphicData uri="http://schemas.openxmlformats.org/drawingml/2006/table">
            <a:tbl>
              <a:tblPr firstRow="1" firstCol="1" bandRow="1">
                <a:tableStyleId>{00A15C55-8517-42AA-B614-E9B94910E393}</a:tableStyleId>
              </a:tblPr>
              <a:tblGrid>
                <a:gridCol w="2000250">
                  <a:extLst>
                    <a:ext uri="{9D8B030D-6E8A-4147-A177-3AD203B41FA5}">
                      <a16:colId xmlns:a16="http://schemas.microsoft.com/office/drawing/2014/main" val="20000"/>
                    </a:ext>
                  </a:extLst>
                </a:gridCol>
                <a:gridCol w="1280160">
                  <a:extLst>
                    <a:ext uri="{9D8B030D-6E8A-4147-A177-3AD203B41FA5}">
                      <a16:colId xmlns:a16="http://schemas.microsoft.com/office/drawing/2014/main" val="1210523172"/>
                    </a:ext>
                  </a:extLst>
                </a:gridCol>
                <a:gridCol w="2114550">
                  <a:extLst>
                    <a:ext uri="{9D8B030D-6E8A-4147-A177-3AD203B41FA5}">
                      <a16:colId xmlns:a16="http://schemas.microsoft.com/office/drawing/2014/main" val="2571361225"/>
                    </a:ext>
                  </a:extLst>
                </a:gridCol>
                <a:gridCol w="4034790">
                  <a:extLst>
                    <a:ext uri="{9D8B030D-6E8A-4147-A177-3AD203B41FA5}">
                      <a16:colId xmlns:a16="http://schemas.microsoft.com/office/drawing/2014/main" val="20001"/>
                    </a:ext>
                  </a:extLst>
                </a:gridCol>
              </a:tblGrid>
              <a:tr h="3291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charset="0"/>
                          <a:ea typeface="Arial" charset="0"/>
                        </a:rPr>
                        <a:t>NAME</a:t>
                      </a:r>
                    </a:p>
                  </a:txBody>
                  <a:tcPr marL="68580" marR="68580" marT="0" marB="0" anchor="ctr"/>
                </a:tc>
                <a:tc>
                  <a:txBody>
                    <a:bodyPr/>
                    <a:lstStyle/>
                    <a:p>
                      <a:pPr>
                        <a:lnSpc>
                          <a:spcPct val="115000"/>
                        </a:lnSpc>
                        <a:spcAft>
                          <a:spcPts val="0"/>
                        </a:spcAft>
                      </a:pPr>
                      <a:r>
                        <a:rPr lang="en-US" sz="1200" dirty="0">
                          <a:effectLst/>
                          <a:latin typeface="Arial" charset="0"/>
                          <a:ea typeface="Arial" charset="0"/>
                        </a:rPr>
                        <a:t>COUNTRY</a:t>
                      </a:r>
                    </a:p>
                  </a:txBody>
                  <a:tcPr marL="68580" marR="68580" marT="0" marB="0" anchor="ctr"/>
                </a:tc>
                <a:tc>
                  <a:txBody>
                    <a:bodyPr/>
                    <a:lstStyle/>
                    <a:p>
                      <a:pPr>
                        <a:lnSpc>
                          <a:spcPct val="115000"/>
                        </a:lnSpc>
                        <a:spcAft>
                          <a:spcPts val="0"/>
                        </a:spcAft>
                      </a:pPr>
                      <a:r>
                        <a:rPr lang="en-US" sz="1200" dirty="0">
                          <a:effectLst/>
                          <a:latin typeface="Arial" charset="0"/>
                          <a:ea typeface="Arial" charset="0"/>
                        </a:rPr>
                        <a:t>ORGANIZATION</a:t>
                      </a:r>
                    </a:p>
                  </a:txBody>
                  <a:tcPr marL="68580" marR="68580" marT="0" marB="0" anchor="ctr"/>
                </a:tc>
                <a:tc>
                  <a:txBody>
                    <a:bodyPr/>
                    <a:lstStyle/>
                    <a:p>
                      <a:pPr>
                        <a:lnSpc>
                          <a:spcPct val="115000"/>
                        </a:lnSpc>
                        <a:spcAft>
                          <a:spcPts val="0"/>
                        </a:spcAft>
                      </a:pPr>
                      <a:r>
                        <a:rPr lang="en-US" sz="1200" dirty="0">
                          <a:effectLst/>
                        </a:rPr>
                        <a:t>REGION / ROLE IN TTDMP</a:t>
                      </a:r>
                      <a:endParaRPr lang="en-US" sz="1200" dirty="0">
                        <a:effectLst/>
                        <a:latin typeface="Arial" charset="0"/>
                        <a:ea typeface="Arial" charset="0"/>
                      </a:endParaRPr>
                    </a:p>
                  </a:txBody>
                  <a:tcPr marL="68580" marR="68580" marT="0" marB="0" anchor="ctr"/>
                </a:tc>
                <a:extLst>
                  <a:ext uri="{0D108BD9-81ED-4DB2-BD59-A6C34878D82A}">
                    <a16:rowId xmlns:a16="http://schemas.microsoft.com/office/drawing/2014/main" val="10000"/>
                  </a:ext>
                </a:extLst>
              </a:tr>
              <a:tr h="28235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err="1">
                          <a:effectLst/>
                        </a:rPr>
                        <a:t>Harkunti</a:t>
                      </a:r>
                      <a:r>
                        <a:rPr lang="en-US" sz="1200" dirty="0">
                          <a:effectLst/>
                        </a:rPr>
                        <a:t> Pertiwi </a:t>
                      </a:r>
                      <a:r>
                        <a:rPr lang="en-US" sz="1200" dirty="0" err="1">
                          <a:effectLst/>
                        </a:rPr>
                        <a:t>Rahayu</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Indonesia</a:t>
                      </a:r>
                    </a:p>
                  </a:txBody>
                  <a:tcPr marL="68580" marR="68580" marT="0" marB="0"/>
                </a:tc>
                <a:tc>
                  <a:txBody>
                    <a:bodyPr/>
                    <a:lstStyle/>
                    <a:p>
                      <a:pPr>
                        <a:lnSpc>
                          <a:spcPct val="115000"/>
                        </a:lnSpc>
                        <a:spcAft>
                          <a:spcPts val="0"/>
                        </a:spcAft>
                      </a:pPr>
                      <a:r>
                        <a:rPr lang="en-US" sz="1200" dirty="0">
                          <a:effectLst/>
                          <a:latin typeface="Arial" charset="0"/>
                          <a:ea typeface="Arial" charset="0"/>
                        </a:rPr>
                        <a:t>ITB</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latin typeface="Arial" charset="0"/>
                          <a:ea typeface="Arial" charset="0"/>
                        </a:rPr>
                        <a:t>ICG/IOTWMS / Chair</a:t>
                      </a:r>
                    </a:p>
                  </a:txBody>
                  <a:tcPr marL="68580" marR="68580" marT="0" marB="0"/>
                </a:tc>
                <a:extLst>
                  <a:ext uri="{0D108BD9-81ED-4DB2-BD59-A6C34878D82A}">
                    <a16:rowId xmlns:a16="http://schemas.microsoft.com/office/drawing/2014/main" val="1731673131"/>
                  </a:ext>
                </a:extLst>
              </a:tr>
              <a:tr h="292026">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Denis Chang Seng</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France</a:t>
                      </a:r>
                    </a:p>
                  </a:txBody>
                  <a:tcPr marL="68580" marR="68580" marT="0" marB="0"/>
                </a:tc>
                <a:tc>
                  <a:txBody>
                    <a:bodyPr/>
                    <a:lstStyle/>
                    <a:p>
                      <a:pPr>
                        <a:lnSpc>
                          <a:spcPct val="115000"/>
                        </a:lnSpc>
                        <a:spcAft>
                          <a:spcPts val="0"/>
                        </a:spcAft>
                      </a:pPr>
                      <a:r>
                        <a:rPr lang="en-US" sz="1200" dirty="0">
                          <a:effectLst/>
                          <a:latin typeface="Arial" charset="0"/>
                          <a:ea typeface="Arial" charset="0"/>
                        </a:rPr>
                        <a:t>UNESCO IOC</a:t>
                      </a:r>
                    </a:p>
                  </a:txBody>
                  <a:tcPr marL="68580" marR="68580" marT="0" marB="0"/>
                </a:tc>
                <a:tc>
                  <a:txBody>
                    <a:bodyPr/>
                    <a:lstStyle/>
                    <a:p>
                      <a:pPr>
                        <a:lnSpc>
                          <a:spcPct val="115000"/>
                        </a:lnSpc>
                        <a:spcAft>
                          <a:spcPts val="0"/>
                        </a:spcAft>
                      </a:pPr>
                      <a:r>
                        <a:rPr lang="en-US" sz="1200" dirty="0">
                          <a:effectLst/>
                          <a:latin typeface="Arial" charset="0"/>
                          <a:ea typeface="Arial" charset="0"/>
                        </a:rPr>
                        <a:t>NEAMTIC, ICG/NEAMTWS / Technical Secretary</a:t>
                      </a:r>
                    </a:p>
                  </a:txBody>
                  <a:tcPr marL="68580" marR="68580" marT="0" marB="0"/>
                </a:tc>
                <a:extLst>
                  <a:ext uri="{0D108BD9-81ED-4DB2-BD59-A6C34878D82A}">
                    <a16:rowId xmlns:a16="http://schemas.microsoft.com/office/drawing/2014/main" val="419109004"/>
                  </a:ext>
                </a:extLst>
              </a:tr>
              <a:tr h="269956">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err="1">
                          <a:effectLst/>
                        </a:rPr>
                        <a:t>Ardito</a:t>
                      </a:r>
                      <a:r>
                        <a:rPr lang="en-US" sz="1200" dirty="0">
                          <a:effectLst/>
                        </a:rPr>
                        <a:t> M. </a:t>
                      </a:r>
                      <a:r>
                        <a:rPr lang="en-US" sz="1200" dirty="0" err="1">
                          <a:effectLst/>
                        </a:rPr>
                        <a:t>Kodijat</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Indonesia</a:t>
                      </a:r>
                    </a:p>
                  </a:txBody>
                  <a:tcPr marL="68580" marR="68580" marT="0" marB="0"/>
                </a:tc>
                <a:tc>
                  <a:txBody>
                    <a:bodyPr/>
                    <a:lstStyle/>
                    <a:p>
                      <a:pPr>
                        <a:lnSpc>
                          <a:spcPct val="115000"/>
                        </a:lnSpc>
                        <a:spcAft>
                          <a:spcPts val="0"/>
                        </a:spcAft>
                      </a:pPr>
                      <a:r>
                        <a:rPr lang="en-US" sz="1200" dirty="0">
                          <a:effectLst/>
                          <a:latin typeface="Arial" charset="0"/>
                          <a:ea typeface="Arial" charset="0"/>
                        </a:rPr>
                        <a:t>UNESCO Jakarta</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IOTIC, ICG/IOTWS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3851647889"/>
                  </a:ext>
                </a:extLst>
              </a:tr>
              <a:tr h="25109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Laura Kong</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USA</a:t>
                      </a:r>
                    </a:p>
                  </a:txBody>
                  <a:tcPr marL="68580" marR="68580" marT="0" marB="0"/>
                </a:tc>
                <a:tc>
                  <a:txBody>
                    <a:bodyPr/>
                    <a:lstStyle/>
                    <a:p>
                      <a:pPr>
                        <a:lnSpc>
                          <a:spcPct val="115000"/>
                        </a:lnSpc>
                        <a:spcAft>
                          <a:spcPts val="0"/>
                        </a:spcAft>
                      </a:pPr>
                      <a:r>
                        <a:rPr lang="en-US" sz="1200" dirty="0">
                          <a:effectLst/>
                          <a:latin typeface="Arial" charset="0"/>
                          <a:ea typeface="Arial" charset="0"/>
                        </a:rPr>
                        <a:t>NOAA</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ITIC, ICG/PTWS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526184745"/>
                  </a:ext>
                </a:extLst>
              </a:tr>
              <a:tr h="275012">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a:solidFill>
                            <a:schemeClr val="lt1"/>
                          </a:solidFill>
                          <a:effectLst/>
                          <a:latin typeface="+mn-lt"/>
                          <a:ea typeface="+mn-ea"/>
                          <a:cs typeface="+mn-cs"/>
                          <a:sym typeface="Arial"/>
                        </a:rPr>
                        <a:t>Ashleigh </a:t>
                      </a:r>
                      <a:r>
                        <a:rPr lang="en-ID" sz="1200" b="1" i="0" u="none" strike="noStrike" cap="none" dirty="0" err="1">
                          <a:solidFill>
                            <a:schemeClr val="lt1"/>
                          </a:solidFill>
                          <a:effectLst/>
                          <a:latin typeface="+mn-lt"/>
                          <a:ea typeface="+mn-ea"/>
                          <a:cs typeface="+mn-cs"/>
                          <a:sym typeface="Arial"/>
                        </a:rPr>
                        <a:t>Fromont</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a:lnSpc>
                          <a:spcPct val="115000"/>
                        </a:lnSpc>
                        <a:spcAft>
                          <a:spcPts val="0"/>
                        </a:spcAft>
                      </a:pPr>
                      <a:r>
                        <a:rPr lang="en-US" sz="1200" dirty="0">
                          <a:effectLst/>
                          <a:latin typeface="Arial" charset="0"/>
                          <a:ea typeface="Arial" charset="0"/>
                        </a:rPr>
                        <a:t>New Zealand</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NEMA</a:t>
                      </a:r>
                    </a:p>
                  </a:txBody>
                  <a:tcPr marL="68580" marR="68580" marT="0" marB="0"/>
                </a:tc>
                <a:tc>
                  <a:txBody>
                    <a:bodyPr/>
                    <a:lstStyle/>
                    <a:p>
                      <a:pPr>
                        <a:lnSpc>
                          <a:spcPct val="115000"/>
                        </a:lnSpc>
                        <a:spcAft>
                          <a:spcPts val="0"/>
                        </a:spcAft>
                      </a:pPr>
                      <a:r>
                        <a:rPr lang="en-US" sz="1200" dirty="0">
                          <a:effectLst/>
                        </a:rPr>
                        <a:t>ICG/PTWS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3488344938"/>
                  </a:ext>
                </a:extLst>
              </a:tr>
              <a:tr h="310883">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err="1">
                          <a:solidFill>
                            <a:schemeClr val="lt1"/>
                          </a:solidFill>
                          <a:effectLst/>
                          <a:latin typeface="+mn-lt"/>
                          <a:ea typeface="+mn-ea"/>
                          <a:cs typeface="+mn-cs"/>
                          <a:sym typeface="Arial"/>
                        </a:rPr>
                        <a:t>Marinos</a:t>
                      </a:r>
                      <a:r>
                        <a:rPr lang="en-ID" sz="1200" b="1" i="0" u="none" strike="noStrike" cap="none" dirty="0">
                          <a:solidFill>
                            <a:schemeClr val="lt1"/>
                          </a:solidFill>
                          <a:effectLst/>
                          <a:latin typeface="+mn-lt"/>
                          <a:ea typeface="+mn-ea"/>
                          <a:cs typeface="+mn-cs"/>
                          <a:sym typeface="Arial"/>
                        </a:rPr>
                        <a:t> </a:t>
                      </a:r>
                      <a:r>
                        <a:rPr lang="en-ID" sz="1200" b="1" i="0" u="none" strike="noStrike" cap="none" dirty="0" err="1">
                          <a:solidFill>
                            <a:schemeClr val="lt1"/>
                          </a:solidFill>
                          <a:effectLst/>
                          <a:latin typeface="+mn-lt"/>
                          <a:ea typeface="+mn-ea"/>
                          <a:cs typeface="+mn-cs"/>
                          <a:sym typeface="Arial"/>
                        </a:rPr>
                        <a:t>Champalakis</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a:lnSpc>
                          <a:spcPct val="115000"/>
                        </a:lnSpc>
                        <a:spcAft>
                          <a:spcPts val="0"/>
                        </a:spcAft>
                      </a:pPr>
                      <a:r>
                        <a:rPr lang="en-US" sz="1200" dirty="0">
                          <a:effectLst/>
                          <a:latin typeface="Arial" charset="0"/>
                          <a:ea typeface="Arial" charset="0"/>
                        </a:rPr>
                        <a:t>Greece</a:t>
                      </a:r>
                    </a:p>
                  </a:txBody>
                  <a:tcPr marL="68580" marR="68580" marT="0" marB="0"/>
                </a:tc>
                <a:tc>
                  <a:txBody>
                    <a:bodyPr/>
                    <a:lstStyle/>
                    <a:p>
                      <a:pPr>
                        <a:lnSpc>
                          <a:spcPct val="115000"/>
                        </a:lnSpc>
                        <a:spcAft>
                          <a:spcPts val="0"/>
                        </a:spcAft>
                      </a:pPr>
                      <a:r>
                        <a:rPr lang="en-US" sz="1200" b="0" i="0" u="none" strike="noStrike" cap="none" dirty="0">
                          <a:solidFill>
                            <a:schemeClr val="dk1"/>
                          </a:solidFill>
                          <a:effectLst/>
                          <a:latin typeface="Arial" charset="0"/>
                          <a:ea typeface="+mn-ea"/>
                          <a:cs typeface="+mn-cs"/>
                          <a:sym typeface="Arial"/>
                        </a:rPr>
                        <a:t>NOA</a:t>
                      </a:r>
                    </a:p>
                  </a:txBody>
                  <a:tcPr marL="68580" marR="68580" marT="0" marB="0"/>
                </a:tc>
                <a:tc>
                  <a:txBody>
                    <a:bodyPr/>
                    <a:lstStyle/>
                    <a:p>
                      <a:pPr>
                        <a:lnSpc>
                          <a:spcPct val="115000"/>
                        </a:lnSpc>
                        <a:spcAft>
                          <a:spcPts val="0"/>
                        </a:spcAft>
                      </a:pPr>
                      <a:r>
                        <a:rPr lang="en-US" sz="1200" dirty="0">
                          <a:effectLst/>
                          <a:latin typeface="Arial" charset="0"/>
                          <a:ea typeface="Arial" charset="0"/>
                        </a:rPr>
                        <a:t>ICG/NEAMTWS </a:t>
                      </a:r>
                    </a:p>
                  </a:txBody>
                  <a:tcPr marL="68580" marR="68580" marT="0" marB="0"/>
                </a:tc>
                <a:extLst>
                  <a:ext uri="{0D108BD9-81ED-4DB2-BD59-A6C34878D82A}">
                    <a16:rowId xmlns:a16="http://schemas.microsoft.com/office/drawing/2014/main" val="3343169870"/>
                  </a:ext>
                </a:extLst>
              </a:tr>
              <a:tr h="241599">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a:solidFill>
                            <a:schemeClr val="lt1"/>
                          </a:solidFill>
                          <a:effectLst/>
                          <a:latin typeface="+mn-lt"/>
                          <a:ea typeface="+mn-ea"/>
                          <a:cs typeface="+mn-cs"/>
                          <a:sym typeface="Arial"/>
                        </a:rPr>
                        <a:t>Ignacio Aguirre </a:t>
                      </a:r>
                      <a:r>
                        <a:rPr lang="en-ID" sz="1200" b="1" i="0" u="none" strike="noStrike" cap="none" dirty="0" err="1">
                          <a:solidFill>
                            <a:schemeClr val="lt1"/>
                          </a:solidFill>
                          <a:effectLst/>
                          <a:latin typeface="+mn-lt"/>
                          <a:ea typeface="+mn-ea"/>
                          <a:cs typeface="+mn-cs"/>
                          <a:sym typeface="Arial"/>
                        </a:rPr>
                        <a:t>Ayerbe</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latin typeface="Arial" charset="0"/>
                          <a:ea typeface="Arial" charset="0"/>
                        </a:rPr>
                        <a:t>Spain</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IH Cantabria</a:t>
                      </a:r>
                    </a:p>
                  </a:txBody>
                  <a:tcPr marL="68580" marR="68580" marT="0" marB="0"/>
                </a:tc>
                <a:tc>
                  <a:txBody>
                    <a:bodyPr/>
                    <a:lstStyle/>
                    <a:p>
                      <a:pPr>
                        <a:lnSpc>
                          <a:spcPct val="115000"/>
                        </a:lnSpc>
                        <a:spcAft>
                          <a:spcPts val="0"/>
                        </a:spcAft>
                      </a:pPr>
                      <a:r>
                        <a:rPr lang="en-US" sz="1200" dirty="0">
                          <a:effectLst/>
                          <a:latin typeface="Arial" charset="0"/>
                          <a:ea typeface="Arial" charset="0"/>
                        </a:rPr>
                        <a:t>ICG/NEAMTWS </a:t>
                      </a:r>
                    </a:p>
                  </a:txBody>
                  <a:tcPr marL="68580" marR="68580" marT="0" marB="0"/>
                </a:tc>
                <a:extLst>
                  <a:ext uri="{0D108BD9-81ED-4DB2-BD59-A6C34878D82A}">
                    <a16:rowId xmlns:a16="http://schemas.microsoft.com/office/drawing/2014/main" val="3882594340"/>
                  </a:ext>
                </a:extLst>
              </a:tr>
              <a:tr h="272554">
                <a:tc>
                  <a:txBody>
                    <a:bodyPr/>
                    <a:lstStyle/>
                    <a:p>
                      <a:pPr>
                        <a:lnSpc>
                          <a:spcPct val="115000"/>
                        </a:lnSpc>
                        <a:spcAft>
                          <a:spcPts val="0"/>
                        </a:spcAft>
                      </a:pPr>
                      <a:r>
                        <a:rPr lang="en-US" sz="1200" dirty="0">
                          <a:effectLst/>
                        </a:rPr>
                        <a:t>Alison Brome</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Caribbean</a:t>
                      </a:r>
                    </a:p>
                  </a:txBody>
                  <a:tcPr marL="68580" marR="68580" marT="0" marB="0"/>
                </a:tc>
                <a:tc>
                  <a:txBody>
                    <a:bodyPr/>
                    <a:lstStyle/>
                    <a:p>
                      <a:pPr>
                        <a:lnSpc>
                          <a:spcPct val="115000"/>
                        </a:lnSpc>
                        <a:spcAft>
                          <a:spcPts val="0"/>
                        </a:spcAft>
                      </a:pPr>
                      <a:r>
                        <a:rPr lang="en-US" sz="1200" dirty="0">
                          <a:effectLst/>
                          <a:latin typeface="Arial" charset="0"/>
                          <a:ea typeface="Arial" charset="0"/>
                        </a:rPr>
                        <a:t>CTIC</a:t>
                      </a:r>
                    </a:p>
                  </a:txBody>
                  <a:tcPr marL="68580" marR="68580" marT="0" marB="0"/>
                </a:tc>
                <a:tc>
                  <a:txBody>
                    <a:bodyPr/>
                    <a:lstStyle/>
                    <a:p>
                      <a:pPr>
                        <a:lnSpc>
                          <a:spcPct val="115000"/>
                        </a:lnSpc>
                        <a:spcAft>
                          <a:spcPts val="0"/>
                        </a:spcAft>
                      </a:pPr>
                      <a:r>
                        <a:rPr lang="en-US" sz="1200" dirty="0">
                          <a:effectLst/>
                        </a:rPr>
                        <a:t>CTIC, ICG/CARIBE-EWS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01"/>
                  </a:ext>
                </a:extLst>
              </a:tr>
              <a:tr h="419549">
                <a:tc>
                  <a:txBody>
                    <a:bodyPr/>
                    <a:lstStyle/>
                    <a:p>
                      <a:pPr>
                        <a:lnSpc>
                          <a:spcPct val="115000"/>
                        </a:lnSpc>
                        <a:spcAft>
                          <a:spcPts val="0"/>
                        </a:spcAft>
                      </a:pPr>
                      <a:r>
                        <a:rPr lang="en-US" sz="1200" dirty="0">
                          <a:effectLst/>
                        </a:rPr>
                        <a:t>Silvia </a:t>
                      </a:r>
                      <a:r>
                        <a:rPr lang="en-US" sz="1200" dirty="0" err="1">
                          <a:effectLst/>
                        </a:rPr>
                        <a:t>Chacón</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Costa Rica</a:t>
                      </a:r>
                    </a:p>
                  </a:txBody>
                  <a:tcPr marL="68580" marR="68580" marT="0" marB="0"/>
                </a:tc>
                <a:tc>
                  <a:txBody>
                    <a:bodyPr/>
                    <a:lstStyle/>
                    <a:p>
                      <a:pPr>
                        <a:lnSpc>
                          <a:spcPct val="115000"/>
                        </a:lnSpc>
                        <a:spcAft>
                          <a:spcPts val="0"/>
                        </a:spcAft>
                      </a:pPr>
                      <a:r>
                        <a:rPr lang="en-US" sz="1200" dirty="0">
                          <a:effectLst/>
                          <a:latin typeface="Arial" charset="0"/>
                          <a:ea typeface="Arial" charset="0"/>
                        </a:rPr>
                        <a:t>National Tsunami Monitoring System</a:t>
                      </a:r>
                    </a:p>
                  </a:txBody>
                  <a:tcPr marL="68580" marR="68580" marT="0" marB="0"/>
                </a:tc>
                <a:tc>
                  <a:txBody>
                    <a:bodyPr/>
                    <a:lstStyle/>
                    <a:p>
                      <a:pPr>
                        <a:lnSpc>
                          <a:spcPct val="115000"/>
                        </a:lnSpc>
                        <a:spcAft>
                          <a:spcPts val="0"/>
                        </a:spcAft>
                      </a:pPr>
                      <a:r>
                        <a:rPr lang="en-US" sz="1200" dirty="0">
                          <a:effectLst/>
                        </a:rPr>
                        <a:t>ICG/CARIBE-EWS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11"/>
                  </a:ext>
                </a:extLst>
              </a:tr>
              <a:tr h="350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err="1">
                          <a:solidFill>
                            <a:schemeClr val="lt1"/>
                          </a:solidFill>
                          <a:effectLst/>
                          <a:latin typeface="+mn-lt"/>
                          <a:ea typeface="+mn-ea"/>
                          <a:cs typeface="+mn-cs"/>
                          <a:sym typeface="Arial"/>
                        </a:rPr>
                        <a:t>Derya</a:t>
                      </a:r>
                      <a:r>
                        <a:rPr lang="en-ID" sz="1200" b="1" i="0" u="none" strike="noStrike" cap="none" dirty="0">
                          <a:solidFill>
                            <a:schemeClr val="lt1"/>
                          </a:solidFill>
                          <a:effectLst/>
                          <a:latin typeface="+mn-lt"/>
                          <a:ea typeface="+mn-ea"/>
                          <a:cs typeface="+mn-cs"/>
                          <a:sym typeface="Arial"/>
                        </a:rPr>
                        <a:t> </a:t>
                      </a:r>
                      <a:r>
                        <a:rPr lang="en-ID" sz="1200" b="1" i="0" u="none" strike="noStrike" cap="none" dirty="0" err="1">
                          <a:solidFill>
                            <a:schemeClr val="lt1"/>
                          </a:solidFill>
                          <a:effectLst/>
                          <a:latin typeface="+mn-lt"/>
                          <a:ea typeface="+mn-ea"/>
                          <a:cs typeface="+mn-cs"/>
                          <a:sym typeface="Arial"/>
                        </a:rPr>
                        <a:t>Vennin</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France</a:t>
                      </a: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UNESCO IOC</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200" b="0" i="0" u="none" strike="noStrike" cap="none" dirty="0" err="1">
                          <a:solidFill>
                            <a:schemeClr val="dk1"/>
                          </a:solidFill>
                          <a:effectLst/>
                          <a:latin typeface="+mn-lt"/>
                          <a:ea typeface="+mn-ea"/>
                          <a:cs typeface="+mn-cs"/>
                          <a:sym typeface="Arial"/>
                        </a:rPr>
                        <a:t>CoastWave</a:t>
                      </a:r>
                      <a:r>
                        <a:rPr lang="en-ID" sz="1200" b="0" i="0" u="none" strike="noStrike" cap="none" dirty="0">
                          <a:solidFill>
                            <a:schemeClr val="dk1"/>
                          </a:solidFill>
                          <a:effectLst/>
                          <a:latin typeface="+mn-lt"/>
                          <a:ea typeface="+mn-ea"/>
                          <a:cs typeface="+mn-cs"/>
                          <a:sym typeface="Arial"/>
                        </a:rPr>
                        <a:t> Project</a:t>
                      </a:r>
                    </a:p>
                  </a:txBody>
                  <a:tcPr marL="68580" marR="68580" marT="0" marB="0"/>
                </a:tc>
                <a:extLst>
                  <a:ext uri="{0D108BD9-81ED-4DB2-BD59-A6C34878D82A}">
                    <a16:rowId xmlns:a16="http://schemas.microsoft.com/office/drawing/2014/main" val="3818395061"/>
                  </a:ext>
                </a:extLst>
              </a:tr>
              <a:tr h="280568">
                <a:tc gridSpan="4">
                  <a:txBody>
                    <a:bodyPr/>
                    <a:lstStyle/>
                    <a:p>
                      <a:pPr>
                        <a:lnSpc>
                          <a:spcPct val="115000"/>
                        </a:lnSpc>
                        <a:spcAft>
                          <a:spcPts val="0"/>
                        </a:spcAft>
                      </a:pPr>
                      <a:r>
                        <a:rPr lang="en-US" sz="1200" dirty="0">
                          <a:effectLst/>
                          <a:latin typeface="Arial" charset="0"/>
                          <a:ea typeface="Arial" charset="0"/>
                        </a:rPr>
                        <a:t>INVITEDEXPERT AND OBSERVERS</a:t>
                      </a:r>
                    </a:p>
                  </a:txBody>
                  <a:tcPr marL="68580" marR="68580" marT="0" marB="0" anchor="ctr"/>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12"/>
                  </a:ext>
                </a:extLst>
              </a:tr>
              <a:tr h="382625">
                <a:tc>
                  <a:txBody>
                    <a:bodyPr/>
                    <a:lstStyle/>
                    <a:p>
                      <a:pPr marL="67945" marR="0" algn="l" rtl="0" fontAlgn="t">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Alessandro Amato</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cs typeface="+mn-cs"/>
                          <a:sym typeface="Arial"/>
                        </a:rPr>
                        <a:t>Italy</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cs typeface="+mn-cs"/>
                          <a:sym typeface="Arial"/>
                        </a:rPr>
                        <a:t>INGV</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cs typeface="+mn-cs"/>
                          <a:sym typeface="Arial"/>
                        </a:rPr>
                        <a:t>ICG.NEAMTWS Chair</a:t>
                      </a:r>
                    </a:p>
                  </a:txBody>
                  <a:tcPr marL="73025" marR="73025"/>
                </a:tc>
                <a:extLst>
                  <a:ext uri="{0D108BD9-81ED-4DB2-BD59-A6C34878D82A}">
                    <a16:rowId xmlns:a16="http://schemas.microsoft.com/office/drawing/2014/main" val="10013"/>
                  </a:ext>
                </a:extLst>
              </a:tr>
              <a:tr h="308232">
                <a:tc>
                  <a:txBody>
                    <a:bodyPr/>
                    <a:lstStyle/>
                    <a:p>
                      <a:pPr marL="67945" marR="0" algn="l" rtl="0" fontAlgn="t">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Prof Amr </a:t>
                      </a:r>
                      <a:r>
                        <a:rPr lang="en-ID" sz="1200" b="1" i="0" u="none" strike="noStrike" cap="none" dirty="0" err="1">
                          <a:solidFill>
                            <a:schemeClr val="lt1"/>
                          </a:solidFill>
                          <a:effectLst/>
                          <a:latin typeface="+mn-lt"/>
                          <a:ea typeface="+mn-ea"/>
                          <a:cs typeface="+mn-cs"/>
                          <a:sym typeface="Arial"/>
                        </a:rPr>
                        <a:t>Hamouda</a:t>
                      </a:r>
                      <a:endParaRPr lang="en-ID" sz="1200" b="1" i="0" u="none" strike="noStrike" cap="none" dirty="0">
                        <a:solidFill>
                          <a:schemeClr val="lt1"/>
                        </a:solidFill>
                        <a:effectLst/>
                        <a:latin typeface="+mn-lt"/>
                        <a:ea typeface="+mn-ea"/>
                        <a:cs typeface="+mn-cs"/>
                        <a:sym typeface="Arial"/>
                      </a:endParaRP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Egypt</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NIOF</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ICG/NEAMTWS Vice-Chair</a:t>
                      </a:r>
                    </a:p>
                  </a:txBody>
                  <a:tcPr marL="73025" marR="73025"/>
                </a:tc>
                <a:extLst>
                  <a:ext uri="{0D108BD9-81ED-4DB2-BD59-A6C34878D82A}">
                    <a16:rowId xmlns:a16="http://schemas.microsoft.com/office/drawing/2014/main" val="10014"/>
                  </a:ext>
                </a:extLst>
              </a:tr>
              <a:tr h="308232">
                <a:tc>
                  <a:txBody>
                    <a:bodyPr/>
                    <a:lstStyle/>
                    <a:p>
                      <a:pPr marL="67945" marR="0" algn="l" rtl="0" fontAlgn="t">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Elena </a:t>
                      </a:r>
                      <a:r>
                        <a:rPr lang="en-ID" sz="1200" b="1" i="0" u="none" strike="noStrike" cap="none" dirty="0" err="1">
                          <a:solidFill>
                            <a:schemeClr val="lt1"/>
                          </a:solidFill>
                          <a:effectLst/>
                          <a:latin typeface="+mn-lt"/>
                          <a:ea typeface="+mn-ea"/>
                          <a:cs typeface="+mn-cs"/>
                          <a:sym typeface="Arial"/>
                        </a:rPr>
                        <a:t>Daskalaki</a:t>
                      </a:r>
                      <a:endParaRPr lang="en-ID" sz="1200" b="1" i="0" u="none" strike="noStrike" cap="none" dirty="0">
                        <a:solidFill>
                          <a:schemeClr val="lt1"/>
                        </a:solidFill>
                        <a:effectLst/>
                        <a:latin typeface="+mn-lt"/>
                        <a:ea typeface="+mn-ea"/>
                        <a:cs typeface="+mn-cs"/>
                        <a:sym typeface="Arial"/>
                      </a:endParaRP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a:solidFill>
                            <a:schemeClr val="dk1"/>
                          </a:solidFill>
                          <a:effectLst/>
                          <a:latin typeface="Arial" charset="0"/>
                          <a:ea typeface="+mn-ea"/>
                          <a:cs typeface="+mn-cs"/>
                          <a:sym typeface="Arial"/>
                        </a:rPr>
                        <a:t>Greece</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a:solidFill>
                            <a:schemeClr val="dk1"/>
                          </a:solidFill>
                          <a:effectLst/>
                          <a:latin typeface="Arial" charset="0"/>
                          <a:ea typeface="+mn-ea"/>
                          <a:cs typeface="+mn-cs"/>
                          <a:sym typeface="Arial"/>
                        </a:rPr>
                        <a:t>NOA</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ICG/NEAMTWS Co-Chair of Tsunami Ready</a:t>
                      </a:r>
                    </a:p>
                  </a:txBody>
                  <a:tcPr marL="73025" marR="73025"/>
                </a:tc>
                <a:extLst>
                  <a:ext uri="{0D108BD9-81ED-4DB2-BD59-A6C34878D82A}">
                    <a16:rowId xmlns:a16="http://schemas.microsoft.com/office/drawing/2014/main" val="10015"/>
                  </a:ext>
                </a:extLst>
              </a:tr>
              <a:tr h="205559">
                <a:tc>
                  <a:txBody>
                    <a:bodyPr/>
                    <a:lstStyle/>
                    <a:p>
                      <a:r>
                        <a:rPr lang="en-ID" sz="1200" b="1" i="0" u="none" strike="noStrike" cap="none" dirty="0">
                          <a:solidFill>
                            <a:schemeClr val="lt1"/>
                          </a:solidFill>
                          <a:effectLst/>
                          <a:latin typeface="+mn-lt"/>
                          <a:ea typeface="+mn-ea"/>
                          <a:cs typeface="+mn-cs"/>
                          <a:sym typeface="Arial"/>
                        </a:rPr>
                        <a:t>Regina </a:t>
                      </a:r>
                      <a:r>
                        <a:rPr lang="en-ID" sz="1200" b="1" i="0" u="none" strike="noStrike" cap="none" dirty="0" err="1">
                          <a:solidFill>
                            <a:schemeClr val="lt1"/>
                          </a:solidFill>
                          <a:effectLst/>
                          <a:latin typeface="+mn-lt"/>
                          <a:ea typeface="+mn-ea"/>
                          <a:cs typeface="+mn-cs"/>
                          <a:sym typeface="Arial"/>
                        </a:rPr>
                        <a:t>Khanbekova</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Switzerland</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UNDRR</a:t>
                      </a:r>
                    </a:p>
                  </a:txBody>
                  <a:tcPr marL="68580" marR="68580" marT="0" marB="0"/>
                </a:tc>
                <a:tc>
                  <a:txBody>
                    <a:bodyPr/>
                    <a:lstStyle/>
                    <a:p>
                      <a:r>
                        <a:rPr lang="en-ID" sz="1200" b="0" i="0" u="none" strike="noStrike" cap="none" dirty="0">
                          <a:solidFill>
                            <a:schemeClr val="dk1"/>
                          </a:solidFill>
                          <a:effectLst/>
                          <a:latin typeface="+mn-lt"/>
                          <a:ea typeface="+mn-ea"/>
                          <a:cs typeface="+mn-cs"/>
                          <a:sym typeface="Arial"/>
                        </a:rPr>
                        <a:t>ICG/NEAMTWS</a:t>
                      </a:r>
                    </a:p>
                  </a:txBody>
                  <a:tcPr marL="68580" marR="68580"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1189387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2385D-ACD0-057C-9408-C3A0FFABA381}"/>
              </a:ext>
            </a:extLst>
          </p:cNvPr>
          <p:cNvSpPr>
            <a:spLocks noGrp="1"/>
          </p:cNvSpPr>
          <p:nvPr>
            <p:ph type="title"/>
          </p:nvPr>
        </p:nvSpPr>
        <p:spPr>
          <a:xfrm>
            <a:off x="434342" y="36201"/>
            <a:ext cx="9898377" cy="1104899"/>
          </a:xfrm>
        </p:spPr>
        <p:txBody>
          <a:bodyPr/>
          <a:lstStyle/>
          <a:p>
            <a:r>
              <a:rPr lang="en-ID" sz="2400" dirty="0"/>
              <a:t>Inter ICG Task Team Meeting on Disaster Management and Preparedness of TOWS WG </a:t>
            </a:r>
            <a:r>
              <a:rPr lang="en-US" sz="2400" dirty="0"/>
              <a:t>XVIII, Paris, 20-21February 2025</a:t>
            </a:r>
          </a:p>
        </p:txBody>
      </p:sp>
      <p:pic>
        <p:nvPicPr>
          <p:cNvPr id="7" name="Content Placeholder 6" descr="A group of people standing in a room&#10;&#10;Description automatically generated">
            <a:extLst>
              <a:ext uri="{FF2B5EF4-FFF2-40B4-BE49-F238E27FC236}">
                <a16:creationId xmlns:a16="http://schemas.microsoft.com/office/drawing/2014/main" id="{D0B8AB96-A44B-1648-EB56-A6A4AB885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3" y="1470657"/>
            <a:ext cx="5490209" cy="4117657"/>
          </a:xfrm>
        </p:spPr>
      </p:pic>
      <p:pic>
        <p:nvPicPr>
          <p:cNvPr id="9" name="Picture 8" descr="A group of people posing for a photo&#10;&#10;Description automatically generated">
            <a:extLst>
              <a:ext uri="{FF2B5EF4-FFF2-40B4-BE49-F238E27FC236}">
                <a16:creationId xmlns:a16="http://schemas.microsoft.com/office/drawing/2014/main" id="{25D64D0F-15FC-C0C7-794D-50FE1953B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70657"/>
            <a:ext cx="5661657" cy="4246243"/>
          </a:xfrm>
          <a:prstGeom prst="rect">
            <a:avLst/>
          </a:prstGeom>
        </p:spPr>
      </p:pic>
    </p:spTree>
    <p:extLst>
      <p:ext uri="{BB962C8B-B14F-4D97-AF65-F5344CB8AC3E}">
        <p14:creationId xmlns:p14="http://schemas.microsoft.com/office/powerpoint/2010/main" val="40563769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4A8C8-EE2E-5DB5-62BA-4B51C59B5643}"/>
              </a:ext>
            </a:extLst>
          </p:cNvPr>
          <p:cNvSpPr>
            <a:spLocks noGrp="1"/>
          </p:cNvSpPr>
          <p:nvPr>
            <p:ph idx="1"/>
          </p:nvPr>
        </p:nvSpPr>
        <p:spPr/>
        <p:txBody>
          <a:bodyPr/>
          <a:lstStyle/>
          <a:p>
            <a:pPr algn="just" rtl="0">
              <a:spcBef>
                <a:spcPts val="600"/>
              </a:spcBef>
              <a:spcAft>
                <a:spcPts val="600"/>
              </a:spcAft>
            </a:pPr>
            <a:r>
              <a:rPr lang="en-ID" sz="2000" b="1" i="0" u="none" strike="noStrike" dirty="0">
                <a:solidFill>
                  <a:srgbClr val="0000FF"/>
                </a:solidFill>
                <a:effectLst/>
                <a:latin typeface="Aptos" panose="020B0004020202020204" pitchFamily="34" charset="0"/>
              </a:rPr>
              <a:t>Recommendation to TOWS WG:</a:t>
            </a:r>
            <a:endParaRPr lang="en-ID" sz="2000" b="1" i="0" u="none" strike="noStrike" dirty="0">
              <a:solidFill>
                <a:srgbClr val="000000"/>
              </a:solidFill>
              <a:effectLst/>
              <a:latin typeface="Aptos" panose="020B0004020202020204" pitchFamily="34" charset="0"/>
            </a:endParaRPr>
          </a:p>
          <a:p>
            <a:pPr algn="just" rtl="0">
              <a:spcBef>
                <a:spcPts val="600"/>
              </a:spcBef>
              <a:spcAft>
                <a:spcPts val="600"/>
              </a:spcAft>
            </a:pPr>
            <a:r>
              <a:rPr lang="en-ID" sz="2000" b="1" i="0" u="none" strike="noStrike" dirty="0">
                <a:solidFill>
                  <a:srgbClr val="000000"/>
                </a:solidFill>
                <a:effectLst/>
                <a:latin typeface="Aptos" panose="020B0004020202020204" pitchFamily="34" charset="0"/>
              </a:rPr>
              <a:t>Request</a:t>
            </a:r>
            <a:r>
              <a:rPr lang="en-ID" sz="2000" b="0" i="0" u="none" strike="noStrike" dirty="0">
                <a:solidFill>
                  <a:srgbClr val="000000"/>
                </a:solidFill>
                <a:effectLst/>
                <a:latin typeface="Aptos" panose="020B0004020202020204" pitchFamily="34" charset="0"/>
              </a:rPr>
              <a:t> to perform a scientific peer review on the Methodology for Estimating Eligibility for TRR and Assessment of Tsunami Risk at Community Level to ensure the indices developed are accepted as a scientifically credible methodology and endorsed by ICGs. </a:t>
            </a:r>
            <a:endParaRPr lang="en-ID" sz="2000" b="1" i="0" u="none" strike="noStrike" dirty="0">
              <a:solidFill>
                <a:srgbClr val="000000"/>
              </a:solidFill>
              <a:effectLst/>
              <a:latin typeface="Aptos" panose="020B0004020202020204" pitchFamily="34" charset="0"/>
            </a:endParaRPr>
          </a:p>
          <a:p>
            <a:pPr>
              <a:spcBef>
                <a:spcPts val="600"/>
              </a:spcBef>
              <a:spcAft>
                <a:spcPts val="600"/>
              </a:spcAft>
            </a:pPr>
            <a:r>
              <a:rPr lang="en-ID" sz="2000" b="1" i="0" u="none" strike="noStrike" dirty="0">
                <a:solidFill>
                  <a:srgbClr val="000000"/>
                </a:solidFill>
                <a:effectLst/>
                <a:latin typeface="Aptos" panose="020B0004020202020204" pitchFamily="34" charset="0"/>
              </a:rPr>
              <a:t>Recommend </a:t>
            </a:r>
            <a:r>
              <a:rPr lang="en-ID" sz="2000" i="0" u="none" strike="noStrike" dirty="0">
                <a:solidFill>
                  <a:srgbClr val="000000"/>
                </a:solidFill>
                <a:effectLst/>
                <a:latin typeface="Aptos" panose="020B0004020202020204" pitchFamily="34" charset="0"/>
              </a:rPr>
              <a:t>the </a:t>
            </a:r>
            <a:r>
              <a:rPr lang="en-ID" sz="2000" b="0" i="0" u="none" strike="noStrike" dirty="0">
                <a:solidFill>
                  <a:srgbClr val="000000"/>
                </a:solidFill>
                <a:effectLst/>
                <a:latin typeface="Aptos" panose="020B0004020202020204" pitchFamily="34" charset="0"/>
              </a:rPr>
              <a:t>secretariat, once peer review is completed, to prepare an IOC Technical Series document on the Methodology for Estimating Eligibility for TRR and Assessment of Tsunami Risk at Community Level.</a:t>
            </a:r>
            <a:endParaRPr lang="en-US" sz="2000" dirty="0"/>
          </a:p>
        </p:txBody>
      </p:sp>
      <p:sp>
        <p:nvSpPr>
          <p:cNvPr id="3" name="Title 2">
            <a:extLst>
              <a:ext uri="{FF2B5EF4-FFF2-40B4-BE49-F238E27FC236}">
                <a16:creationId xmlns:a16="http://schemas.microsoft.com/office/drawing/2014/main" id="{CC06BB0F-8307-5455-7653-0AE4727440E9}"/>
              </a:ext>
            </a:extLst>
          </p:cNvPr>
          <p:cNvSpPr>
            <a:spLocks noGrp="1"/>
          </p:cNvSpPr>
          <p:nvPr>
            <p:ph type="title"/>
          </p:nvPr>
        </p:nvSpPr>
        <p:spPr>
          <a:xfrm>
            <a:off x="426720" y="11430"/>
            <a:ext cx="10972800" cy="1104899"/>
          </a:xfrm>
        </p:spPr>
        <p:txBody>
          <a:bodyPr/>
          <a:lstStyle/>
          <a:p>
            <a:r>
              <a:rPr lang="en-ID" sz="2400" dirty="0"/>
              <a:t>2.0 OUTCOMES OF THE JOINT MEETING TTDMP and TTTWO</a:t>
            </a:r>
            <a:endParaRPr lang="en-US" sz="2400" dirty="0"/>
          </a:p>
        </p:txBody>
      </p:sp>
    </p:spTree>
    <p:extLst>
      <p:ext uri="{BB962C8B-B14F-4D97-AF65-F5344CB8AC3E}">
        <p14:creationId xmlns:p14="http://schemas.microsoft.com/office/powerpoint/2010/main" val="26869174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43484-A6D9-25A8-1F73-F895E0462D20}"/>
              </a:ext>
            </a:extLst>
          </p:cNvPr>
          <p:cNvSpPr>
            <a:spLocks noGrp="1"/>
          </p:cNvSpPr>
          <p:nvPr>
            <p:ph idx="1"/>
          </p:nvPr>
        </p:nvSpPr>
        <p:spPr/>
        <p:txBody>
          <a:bodyPr/>
          <a:lstStyle/>
          <a:p>
            <a:pPr algn="just">
              <a:spcBef>
                <a:spcPts val="600"/>
              </a:spcBef>
              <a:spcAft>
                <a:spcPts val="600"/>
              </a:spcAft>
            </a:pPr>
            <a:r>
              <a:rPr lang="en-ID" sz="2000" b="1" dirty="0">
                <a:solidFill>
                  <a:srgbClr val="0000FF"/>
                </a:solidFill>
                <a:latin typeface="Aptos" panose="020B0004020202020204" pitchFamily="34" charset="0"/>
              </a:rPr>
              <a:t>Recommendation  to TT DMP</a:t>
            </a:r>
            <a:endParaRPr lang="en-ID" sz="2000" b="1" i="0" u="none" strike="noStrike" dirty="0">
              <a:solidFill>
                <a:srgbClr val="000000"/>
              </a:solidFill>
              <a:effectLst/>
              <a:latin typeface="Aptos" panose="020B0004020202020204" pitchFamily="34" charset="0"/>
            </a:endParaRPr>
          </a:p>
          <a:p>
            <a:pPr>
              <a:spcBef>
                <a:spcPts val="600"/>
              </a:spcBef>
              <a:spcAft>
                <a:spcPts val="600"/>
              </a:spcAft>
            </a:pPr>
            <a:r>
              <a:rPr lang="en-ID" sz="2000" b="1" i="0" u="none" strike="noStrike" dirty="0">
                <a:solidFill>
                  <a:srgbClr val="000000"/>
                </a:solidFill>
                <a:effectLst/>
                <a:latin typeface="Aptos" panose="020B0004020202020204" pitchFamily="34" charset="0"/>
              </a:rPr>
              <a:t>Agrees</a:t>
            </a:r>
            <a:r>
              <a:rPr lang="en-ID" sz="2000" b="0" i="0" u="none" strike="noStrike" dirty="0">
                <a:solidFill>
                  <a:srgbClr val="000000"/>
                </a:solidFill>
                <a:effectLst/>
                <a:latin typeface="Aptos" panose="020B0004020202020204" pitchFamily="34" charset="0"/>
              </a:rPr>
              <a:t>  to conduct an online mid-term evaluation of the new TT DMP actions to assess progress, identify unaddressed actions, propose ways to implement them and define the next TT DMP meeting agenda. </a:t>
            </a:r>
            <a:endParaRPr lang="en-US" sz="2000" dirty="0"/>
          </a:p>
        </p:txBody>
      </p:sp>
      <p:sp>
        <p:nvSpPr>
          <p:cNvPr id="3" name="Title 2">
            <a:extLst>
              <a:ext uri="{FF2B5EF4-FFF2-40B4-BE49-F238E27FC236}">
                <a16:creationId xmlns:a16="http://schemas.microsoft.com/office/drawing/2014/main" id="{09A050A8-A647-94ED-2172-45AC76D0C121}"/>
              </a:ext>
            </a:extLst>
          </p:cNvPr>
          <p:cNvSpPr>
            <a:spLocks noGrp="1"/>
          </p:cNvSpPr>
          <p:nvPr>
            <p:ph type="title"/>
          </p:nvPr>
        </p:nvSpPr>
        <p:spPr/>
        <p:txBody>
          <a:bodyPr/>
          <a:lstStyle/>
          <a:p>
            <a:r>
              <a:rPr lang="en-ID" sz="2800" dirty="0"/>
              <a:t>3.0 REVIEW KEY ACTION ITEMS (MAIN ISSUES)</a:t>
            </a:r>
            <a:endParaRPr lang="en-US" dirty="0"/>
          </a:p>
        </p:txBody>
      </p:sp>
    </p:spTree>
    <p:extLst>
      <p:ext uri="{BB962C8B-B14F-4D97-AF65-F5344CB8AC3E}">
        <p14:creationId xmlns:p14="http://schemas.microsoft.com/office/powerpoint/2010/main" val="6226354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090FC-086C-7194-0F7C-B9B604EE12B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4D520-2E8A-8ACB-E953-E3D799E3365E}"/>
              </a:ext>
            </a:extLst>
          </p:cNvPr>
          <p:cNvSpPr>
            <a:spLocks noGrp="1"/>
          </p:cNvSpPr>
          <p:nvPr>
            <p:ph idx="1"/>
          </p:nvPr>
        </p:nvSpPr>
        <p:spPr>
          <a:xfrm>
            <a:off x="609600" y="1348581"/>
            <a:ext cx="10972800" cy="4926489"/>
          </a:xfrm>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 TOWS WG:</a:t>
            </a:r>
            <a:endParaRPr lang="en-ID" sz="1600" b="1" i="0" u="none" strike="noStrike" dirty="0">
              <a:solidFill>
                <a:srgbClr val="000000"/>
              </a:solidFill>
              <a:effectLst/>
              <a:latin typeface="Aptos" panose="020B0004020202020204" pitchFamily="34" charset="0"/>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Appreciates </a:t>
            </a:r>
            <a:r>
              <a:rPr lang="en-ID" sz="1600" b="0" i="0" u="none" strike="noStrike" dirty="0">
                <a:solidFill>
                  <a:srgbClr val="000000"/>
                </a:solidFill>
                <a:effectLst/>
                <a:latin typeface="Aptos" panose="020B0004020202020204" pitchFamily="34" charset="0"/>
              </a:rPr>
              <a:t>the  the number of Member States and communities joining the UNESCO-IOC Tsunami Ready Recognition Programme, with 100 communities from 34 countries already recognized, of which 10 SIDS</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Recommends</a:t>
            </a:r>
            <a:endParaRPr lang="en-ID" sz="2000" b="0" dirty="0">
              <a:effectLst/>
            </a:endParaRP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To start reporting TRR communities as soon as effectively  possible by percent to get a better idea of how close we are to the Ocean Decade goal of 100% percent of at-risk communities to be TR.</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exploring the creation of a global facility to facilitate data and development of inundation and evacuation maps in a more efficient way.</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developing a strategy to focus early actions on hazard and risk assessments, to enable the implementation of TR. </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producing a short report including reflections on the challenges of TRRP implementation in the NEAM region and beyond,</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translating evaluation forms into French and Spanish, making the application submission more efficient, providing tools to facilitate annual reporting, identifying national TR focal points, and consistent reporting mechanisms on better integration of people with disabilities; solutions to vandalism and multi-hazard risks affecting TR recognitions. </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organizing a Tsunami Ready Summit in the Caribbean? Or globally? if funds are available in 2025/2026 to strengthen collaboration and strategy. </a:t>
            </a:r>
          </a:p>
        </p:txBody>
      </p:sp>
      <p:sp>
        <p:nvSpPr>
          <p:cNvPr id="3" name="Title 2">
            <a:extLst>
              <a:ext uri="{FF2B5EF4-FFF2-40B4-BE49-F238E27FC236}">
                <a16:creationId xmlns:a16="http://schemas.microsoft.com/office/drawing/2014/main" id="{4D33D95D-1797-68DE-BAC0-B64707E6AE11}"/>
              </a:ext>
            </a:extLst>
          </p:cNvPr>
          <p:cNvSpPr>
            <a:spLocks noGrp="1"/>
          </p:cNvSpPr>
          <p:nvPr>
            <p:ph type="title"/>
          </p:nvPr>
        </p:nvSpPr>
        <p:spPr/>
        <p:txBody>
          <a:bodyPr/>
          <a:lstStyle/>
          <a:p>
            <a:r>
              <a:rPr lang="en-US" sz="2800" dirty="0"/>
              <a:t>4.1  </a:t>
            </a:r>
            <a:r>
              <a:rPr lang="en-ID" sz="2800" dirty="0"/>
              <a:t>TSUNAMI READY IMPLEMENTATION STATUS (1)</a:t>
            </a:r>
            <a:endParaRPr lang="en-US" sz="2800" dirty="0"/>
          </a:p>
        </p:txBody>
      </p:sp>
    </p:spTree>
    <p:extLst>
      <p:ext uri="{BB962C8B-B14F-4D97-AF65-F5344CB8AC3E}">
        <p14:creationId xmlns:p14="http://schemas.microsoft.com/office/powerpoint/2010/main" val="236221790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8982-F0C6-8600-E47A-B24388B7A91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0BB9A3-4E29-5494-BED9-2299F01183A7}"/>
              </a:ext>
            </a:extLst>
          </p:cNvPr>
          <p:cNvSpPr>
            <a:spLocks noGrp="1"/>
          </p:cNvSpPr>
          <p:nvPr>
            <p:ph idx="1"/>
          </p:nvPr>
        </p:nvSpPr>
        <p:spPr>
          <a:xfrm>
            <a:off x="609600" y="1472178"/>
            <a:ext cx="10972800" cy="4389437"/>
          </a:xfrm>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 TOWS WG:</a:t>
            </a:r>
            <a:endParaRPr lang="en-ID" sz="1600" b="1" i="0" u="none" strike="noStrike" dirty="0">
              <a:solidFill>
                <a:srgbClr val="000000"/>
              </a:solidFill>
              <a:effectLst/>
              <a:latin typeface="Aptos" panose="020B0004020202020204" pitchFamily="34" charset="0"/>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Notes </a:t>
            </a:r>
            <a:r>
              <a:rPr lang="en-ID" sz="1600" b="0" i="0" u="none" strike="noStrike" dirty="0">
                <a:solidFill>
                  <a:srgbClr val="000000"/>
                </a:solidFill>
                <a:effectLst/>
                <a:latin typeface="Aptos" panose="020B0004020202020204" pitchFamily="34" charset="0"/>
              </a:rPr>
              <a:t>the funding and staffing shortages, obstacles and challenges slowing down TR recognitions and renewals. </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Further notes</a:t>
            </a:r>
            <a:r>
              <a:rPr lang="en-ID" sz="1600" b="0" i="0" u="none" strike="noStrike" dirty="0">
                <a:solidFill>
                  <a:srgbClr val="000000"/>
                </a:solidFill>
                <a:effectLst/>
                <a:latin typeface="Aptos" panose="020B0004020202020204" pitchFamily="34" charset="0"/>
              </a:rPr>
              <a:t> that all TICs face resource limitations, causing delays in implementation.</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Further notes</a:t>
            </a:r>
            <a:r>
              <a:rPr lang="en-ID" sz="1600" b="0" i="0" u="none" strike="noStrike" dirty="0">
                <a:solidFill>
                  <a:srgbClr val="000000"/>
                </a:solidFill>
                <a:effectLst/>
                <a:latin typeface="Aptos" panose="020B0004020202020204" pitchFamily="34" charset="0"/>
              </a:rPr>
              <a:t> the importance of securing technical support from social scientists for data analysis.</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Also notes</a:t>
            </a:r>
            <a:r>
              <a:rPr lang="en-ID" sz="1600" b="0" i="0" u="none" strike="noStrike" dirty="0">
                <a:solidFill>
                  <a:srgbClr val="000000"/>
                </a:solidFill>
                <a:effectLst/>
                <a:latin typeface="Aptos" panose="020B0004020202020204" pitchFamily="34" charset="0"/>
              </a:rPr>
              <a:t> the potential critical role of public private partnerships and the need for a high level of scrutiny to ensure the values and integrity of UNESCO are maintained.</a:t>
            </a:r>
            <a:endParaRPr lang="en-ID" sz="2000" b="0" dirty="0">
              <a:effectLst/>
            </a:endParaRPr>
          </a:p>
        </p:txBody>
      </p:sp>
      <p:sp>
        <p:nvSpPr>
          <p:cNvPr id="3" name="Title 2">
            <a:extLst>
              <a:ext uri="{FF2B5EF4-FFF2-40B4-BE49-F238E27FC236}">
                <a16:creationId xmlns:a16="http://schemas.microsoft.com/office/drawing/2014/main" id="{0151BC76-CEBE-B29B-FC90-C9C990977663}"/>
              </a:ext>
            </a:extLst>
          </p:cNvPr>
          <p:cNvSpPr>
            <a:spLocks noGrp="1"/>
          </p:cNvSpPr>
          <p:nvPr>
            <p:ph type="title"/>
          </p:nvPr>
        </p:nvSpPr>
        <p:spPr/>
        <p:txBody>
          <a:bodyPr/>
          <a:lstStyle/>
          <a:p>
            <a:r>
              <a:rPr lang="en-US" sz="2800" dirty="0"/>
              <a:t>4.1  </a:t>
            </a:r>
            <a:r>
              <a:rPr lang="en-ID" sz="2800" dirty="0"/>
              <a:t>TSUNAMI READY IMPLEMENTATION STATUS (2)</a:t>
            </a:r>
            <a:endParaRPr lang="en-US" sz="2800" dirty="0"/>
          </a:p>
        </p:txBody>
      </p:sp>
    </p:spTree>
    <p:extLst>
      <p:ext uri="{BB962C8B-B14F-4D97-AF65-F5344CB8AC3E}">
        <p14:creationId xmlns:p14="http://schemas.microsoft.com/office/powerpoint/2010/main" val="310888360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D938-4364-39E3-D881-CC9D1C0B74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3AB70-6223-9ED6-CCCB-8201D46A5DDF}"/>
              </a:ext>
            </a:extLst>
          </p:cNvPr>
          <p:cNvSpPr>
            <a:spLocks noGrp="1"/>
          </p:cNvSpPr>
          <p:nvPr>
            <p:ph idx="1"/>
          </p:nvPr>
        </p:nvSpPr>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Recommendations to TOWS WG:</a:t>
            </a: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Appreciates</a:t>
            </a:r>
            <a:r>
              <a:rPr lang="en-ID" sz="1800" b="0" i="0" u="none" strike="noStrike" dirty="0">
                <a:solidFill>
                  <a:srgbClr val="000000"/>
                </a:solidFill>
                <a:effectLst/>
                <a:latin typeface="Aptos" panose="020B0004020202020204" pitchFamily="34" charset="0"/>
              </a:rPr>
              <a:t> the progress made for establishing the Tsunami Ready Equivalency for the PTWS by developing a draft guidance using the Tsunami Ready indicators as a foundation.</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Notes</a:t>
            </a:r>
            <a:r>
              <a:rPr lang="en-ID" sz="1800" b="0" i="0" u="none" strike="noStrike" dirty="0">
                <a:solidFill>
                  <a:srgbClr val="000000"/>
                </a:solidFill>
                <a:effectLst/>
                <a:latin typeface="Aptos" panose="020B0004020202020204" pitchFamily="34" charset="0"/>
              </a:rPr>
              <a:t> that the PTWS will explore ways to further recognize and promote the benefits of formal Tsunami Ready Recognition, which remains the preferred approach by TOWS.</a:t>
            </a:r>
            <a:endParaRPr lang="en-ID" b="0" dirty="0">
              <a:effectLst/>
            </a:endParaRPr>
          </a:p>
        </p:txBody>
      </p:sp>
      <p:sp>
        <p:nvSpPr>
          <p:cNvPr id="3" name="Title 2">
            <a:extLst>
              <a:ext uri="{FF2B5EF4-FFF2-40B4-BE49-F238E27FC236}">
                <a16:creationId xmlns:a16="http://schemas.microsoft.com/office/drawing/2014/main" id="{E3DB215C-D534-DCA9-B6D1-A92C936BF2AF}"/>
              </a:ext>
            </a:extLst>
          </p:cNvPr>
          <p:cNvSpPr>
            <a:spLocks noGrp="1"/>
          </p:cNvSpPr>
          <p:nvPr>
            <p:ph type="title"/>
          </p:nvPr>
        </p:nvSpPr>
        <p:spPr>
          <a:xfrm>
            <a:off x="609600" y="-1"/>
            <a:ext cx="9734550" cy="1104899"/>
          </a:xfrm>
        </p:spPr>
        <p:txBody>
          <a:bodyPr/>
          <a:lstStyle/>
          <a:p>
            <a:r>
              <a:rPr lang="en-US" sz="2800" dirty="0"/>
              <a:t>4.2 </a:t>
            </a:r>
            <a:r>
              <a:rPr lang="en-ID" sz="2800" dirty="0"/>
              <a:t>Synergy with Local and National Resilient </a:t>
            </a:r>
            <a:br>
              <a:rPr lang="en-ID" sz="2800" dirty="0"/>
            </a:br>
            <a:r>
              <a:rPr lang="en-ID" sz="2800" dirty="0"/>
              <a:t>      Programmes (Tsunami Parity) </a:t>
            </a:r>
            <a:endParaRPr lang="en-US" sz="2800" dirty="0"/>
          </a:p>
        </p:txBody>
      </p:sp>
    </p:spTree>
    <p:extLst>
      <p:ext uri="{BB962C8B-B14F-4D97-AF65-F5344CB8AC3E}">
        <p14:creationId xmlns:p14="http://schemas.microsoft.com/office/powerpoint/2010/main" val="3639546913"/>
      </p:ext>
    </p:extLst>
  </p:cSld>
  <p:clrMapOvr>
    <a:masterClrMapping/>
  </p:clrMapOvr>
  <p:transition spd="med">
    <p:fade/>
  </p:transition>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427D68361EF0489683988D898C2314" ma:contentTypeVersion="17" ma:contentTypeDescription="Create a new document." ma:contentTypeScope="" ma:versionID="d7f25cff1ca9cde41da785c1e3d49e1e">
  <xsd:schema xmlns:xsd="http://www.w3.org/2001/XMLSchema" xmlns:xs="http://www.w3.org/2001/XMLSchema" xmlns:p="http://schemas.microsoft.com/office/2006/metadata/properties" xmlns:ns3="00dd3632-d040-4b51-91d1-94a4551c204a" xmlns:ns4="355e8bb8-8835-4530-81fa-3fdf4ed09438" targetNamespace="http://schemas.microsoft.com/office/2006/metadata/properties" ma:root="true" ma:fieldsID="fb416d06c693e68a921bf7181b43fa31" ns3:_="" ns4:_="">
    <xsd:import namespace="00dd3632-d040-4b51-91d1-94a4551c204a"/>
    <xsd:import namespace="355e8bb8-8835-4530-81fa-3fdf4ed094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d3632-d040-4b51-91d1-94a4551c2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5e8bb8-8835-4530-81fa-3fdf4ed094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0dd3632-d040-4b51-91d1-94a4551c204a" xsi:nil="true"/>
  </documentManagement>
</p:properties>
</file>

<file path=customXml/itemProps1.xml><?xml version="1.0" encoding="utf-8"?>
<ds:datastoreItem xmlns:ds="http://schemas.openxmlformats.org/officeDocument/2006/customXml" ds:itemID="{69C75670-6038-480A-8D02-0D484542C09D}">
  <ds:schemaRefs>
    <ds:schemaRef ds:uri="http://schemas.microsoft.com/sharepoint/v3/contenttype/forms"/>
  </ds:schemaRefs>
</ds:datastoreItem>
</file>

<file path=customXml/itemProps2.xml><?xml version="1.0" encoding="utf-8"?>
<ds:datastoreItem xmlns:ds="http://schemas.openxmlformats.org/officeDocument/2006/customXml" ds:itemID="{716B19DA-93F5-4F20-A667-96029F954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dd3632-d040-4b51-91d1-94a4551c204a"/>
    <ds:schemaRef ds:uri="355e8bb8-8835-4530-81fa-3fdf4ed09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801EF6-648C-4E56-95B8-2C85E42D468D}">
  <ds:schemaRef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355e8bb8-8835-4530-81fa-3fdf4ed09438"/>
    <ds:schemaRef ds:uri="http://schemas.microsoft.com/office/infopath/2007/PartnerControls"/>
    <ds:schemaRef ds:uri="00dd3632-d040-4b51-91d1-94a4551c204a"/>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7283</TotalTime>
  <Words>2142</Words>
  <Application>Microsoft Macintosh PowerPoint</Application>
  <PresentationFormat>Widescreen</PresentationFormat>
  <Paragraphs>168</Paragraphs>
  <Slides>19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Aptos</vt:lpstr>
      <vt:lpstr>Arial</vt:lpstr>
      <vt:lpstr>Calibri</vt:lpstr>
      <vt:lpstr>Roboto</vt:lpstr>
      <vt:lpstr>1_Office Theme</vt:lpstr>
      <vt:lpstr>9_Custom Design</vt:lpstr>
      <vt:lpstr>7_Custom Design</vt:lpstr>
      <vt:lpstr>PowerPoint Presentation</vt:lpstr>
      <vt:lpstr>UPDATED TERMS OF REFERENCES FOR INTER ICG TASK TEAM  ON DISASTER MANAGEMENT AND PREPAREDNESS</vt:lpstr>
      <vt:lpstr>TTDMP Members</vt:lpstr>
      <vt:lpstr>Inter ICG Task Team Meeting on Disaster Management and Preparedness of TOWS WG XVIII, Paris, 20-21February 2025</vt:lpstr>
      <vt:lpstr>2.0 OUTCOMES OF THE JOINT MEETING TTDMP and TTTWO</vt:lpstr>
      <vt:lpstr>3.0 REVIEW KEY ACTION ITEMS (MAIN ISSUES)</vt:lpstr>
      <vt:lpstr>4.1  TSUNAMI READY IMPLEMENTATION STATUS (1)</vt:lpstr>
      <vt:lpstr>4.1  TSUNAMI READY IMPLEMENTATION STATUS (2)</vt:lpstr>
      <vt:lpstr>4.2 Synergy with Local and National Resilient        Programmes (Tsunami Parity) </vt:lpstr>
      <vt:lpstr>4.3 Tsunami Ready Tool Ki</vt:lpstr>
      <vt:lpstr>4.4 Tsunami Ready Coalition Implementation Plan</vt:lpstr>
      <vt:lpstr>4.4 Tsunami Ready Coalition Implementation Plan</vt:lpstr>
      <vt:lpstr>4.5 Policy and Future Implementation: Tsunami Ready</vt:lpstr>
      <vt:lpstr>Remaining Questions – No time to discuss</vt:lpstr>
      <vt:lpstr>5.0 EDUCATION AND WORLD TSUNAMI AWARENESS DAY 2024        AND PLANNING FOR 2025</vt:lpstr>
      <vt:lpstr>6.0 INCLUSIVE SOPs</vt:lpstr>
      <vt:lpstr>7.0 REVISED TT DMP TOR</vt:lpstr>
      <vt:lpstr>8.0 DEVELOP TT TMP WORK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Rick</dc:creator>
  <cp:lastModifiedBy>Ir. Harkunti Pertiwi Rahayu, Ph.D.</cp:lastModifiedBy>
  <cp:revision>97</cp:revision>
  <dcterms:created xsi:type="dcterms:W3CDTF">2023-06-12T22:38:49Z</dcterms:created>
  <dcterms:modified xsi:type="dcterms:W3CDTF">2025-02-24T00:18:01Z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0x01010069427D68361EF0489683988D898C2314</vt:lpwstr>
  </property>
  <property fmtid="{D5CDD505-2E9C-101B-9397-08002B2CF9AE}" pid="3" name="MSIP_Label_38b525e5-f3da-4501-8f1e-526b6769fc56_Enabled">
    <vt:lpwstr>true</vt:lpwstr>
  </property>
  <property fmtid="{D5CDD505-2E9C-101B-9397-08002B2CF9AE}" pid="4" name="MSIP_Label_38b525e5-f3da-4501-8f1e-526b6769fc56_SetDate">
    <vt:lpwstr>2024-02-19T13:55:58Z</vt:lpwstr>
  </property>
  <property fmtid="{D5CDD505-2E9C-101B-9397-08002B2CF9AE}" pid="5" name="MSIP_Label_38b525e5-f3da-4501-8f1e-526b6769fc56_Method">
    <vt:lpwstr>Standard</vt:lpwstr>
  </property>
  <property fmtid="{D5CDD505-2E9C-101B-9397-08002B2CF9AE}" pid="6" name="MSIP_Label_38b525e5-f3da-4501-8f1e-526b6769fc56_Name">
    <vt:lpwstr>defa4170-0d19-0005-0004-bc88714345d2</vt:lpwstr>
  </property>
  <property fmtid="{D5CDD505-2E9C-101B-9397-08002B2CF9AE}" pid="7" name="MSIP_Label_38b525e5-f3da-4501-8f1e-526b6769fc56_SiteId">
    <vt:lpwstr>db6e1183-4c65-405c-82ce-7cd53fa6e9dc</vt:lpwstr>
  </property>
  <property fmtid="{D5CDD505-2E9C-101B-9397-08002B2CF9AE}" pid="8" name="MSIP_Label_38b525e5-f3da-4501-8f1e-526b6769fc56_ActionId">
    <vt:lpwstr>f82d37f1-7be2-4009-a8d0-1e6acddb3f94</vt:lpwstr>
  </property>
  <property fmtid="{D5CDD505-2E9C-101B-9397-08002B2CF9AE}" pid="9" name="MSIP_Label_38b525e5-f3da-4501-8f1e-526b6769fc56_ContentBits">
    <vt:lpwstr>0</vt:lpwstr>
  </property>
</Properties>
</file>