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 id="2147483763" r:id="rId12"/>
    <p:sldMasterId id="2147483771" r:id="rId13"/>
    <p:sldMasterId id="2147483774" r:id="rId14"/>
    <p:sldMasterId id="2147483797" r:id="rId15"/>
    <p:sldMasterId id="2147483808" r:id="rId16"/>
  </p:sldMasterIdLst>
  <p:notesMasterIdLst>
    <p:notesMasterId r:id="rId38"/>
  </p:notesMasterIdLst>
  <p:handoutMasterIdLst>
    <p:handoutMasterId r:id="rId39"/>
  </p:handoutMasterIdLst>
  <p:sldIdLst>
    <p:sldId id="256" r:id="rId17"/>
    <p:sldId id="308" r:id="rId18"/>
    <p:sldId id="321" r:id="rId19"/>
    <p:sldId id="328" r:id="rId20"/>
    <p:sldId id="310" r:id="rId21"/>
    <p:sldId id="324" r:id="rId22"/>
    <p:sldId id="318" r:id="rId23"/>
    <p:sldId id="312" r:id="rId24"/>
    <p:sldId id="313" r:id="rId25"/>
    <p:sldId id="315" r:id="rId26"/>
    <p:sldId id="314" r:id="rId27"/>
    <p:sldId id="323" r:id="rId28"/>
    <p:sldId id="320" r:id="rId29"/>
    <p:sldId id="317" r:id="rId30"/>
    <p:sldId id="325" r:id="rId31"/>
    <p:sldId id="316" r:id="rId32"/>
    <p:sldId id="311" r:id="rId33"/>
    <p:sldId id="326" r:id="rId34"/>
    <p:sldId id="319" r:id="rId35"/>
    <p:sldId id="327" r:id="rId36"/>
    <p:sldId id="307" r:id="rId37"/>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76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74" autoAdjust="0"/>
    <p:restoredTop sz="94467" autoAdjust="0"/>
  </p:normalViewPr>
  <p:slideViewPr>
    <p:cSldViewPr snapToGrid="0" showGuides="1">
      <p:cViewPr varScale="1">
        <p:scale>
          <a:sx n="67" d="100"/>
          <a:sy n="67" d="100"/>
        </p:scale>
        <p:origin x="68" y="100"/>
      </p:cViewPr>
      <p:guideLst>
        <p:guide orient="horz" pos="2137"/>
        <p:guide pos="7673"/>
      </p:guideLst>
    </p:cSldViewPr>
  </p:slideViewPr>
  <p:outlineViewPr>
    <p:cViewPr>
      <p:scale>
        <a:sx n="33" d="100"/>
        <a:sy n="33" d="100"/>
      </p:scale>
      <p:origin x="0" y="-43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handoutMaster" Target="handoutMasters/handoutMaster1.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2025/2/24</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2025/2/24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a:t>
            </a:fld>
            <a:endParaRPr kumimoji="1" lang="ja-JP" altLang="en-US"/>
          </a:p>
        </p:txBody>
      </p:sp>
    </p:spTree>
    <p:extLst>
      <p:ext uri="{BB962C8B-B14F-4D97-AF65-F5344CB8AC3E}">
        <p14:creationId xmlns:p14="http://schemas.microsoft.com/office/powerpoint/2010/main" val="148696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56842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717552549"/>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73555980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4257754409"/>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243593440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50692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208028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8473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78679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3025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1290498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92348142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392413021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6304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37980593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412354001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3609725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60933205"/>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2078846629"/>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2025/2/24</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3159864701"/>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5907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38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40510710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7745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9515991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39865559"/>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84148614"/>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14839652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53034567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6498394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68783443"/>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429809"/>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87487470"/>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17113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356936266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56416160"/>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3146600596"/>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641176243"/>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453311768"/>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45389348"/>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87326575"/>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4559822"/>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253296"/>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46481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81168423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5.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0.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5.xml"/><Relationship Id="rId7" Type="http://schemas.openxmlformats.org/officeDocument/2006/relationships/image" Target="../media/image16.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1.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17.png"/><Relationship Id="rId4" Type="http://schemas.openxmlformats.org/officeDocument/2006/relationships/slideLayout" Target="../slideLayouts/slideLayout7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png"/><Relationship Id="rId4" Type="http://schemas.openxmlformats.org/officeDocument/2006/relationships/image" Target="../media/image1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image" Target="../media/image5.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14.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image" Target="../media/image17.pn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15.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17.png"/><Relationship Id="rId5" Type="http://schemas.openxmlformats.org/officeDocument/2006/relationships/slideLayout" Target="../slideLayouts/slideLayout102.xml"/><Relationship Id="rId10" Type="http://schemas.openxmlformats.org/officeDocument/2006/relationships/theme" Target="../theme/theme16.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5.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5.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5.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8.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4.xml"/><Relationship Id="rId7"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2025/2/24</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8">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2"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24/02/2025</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10" cstate="email"/>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511656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818" r:id="rId8"/>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7423855"/>
      </p:ext>
    </p:extLst>
  </p:cSld>
  <p:clrMap bg1="lt1" tx1="dk1" bg2="lt2" tx2="dk2" accent1="accent1" accent2="accent2" accent3="accent3" accent4="accent4" accent5="accent5" accent6="accent6" hlink="hlink" folHlink="folHlink"/>
  <p:sldLayoutIdLst>
    <p:sldLayoutId id="2147483772" r:id="rId1"/>
    <p:sldLayoutId id="2147483773"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screen"/>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536703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3514335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9446943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2025/2/24</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4" r:id="rId8"/>
    <p:sldLayoutId id="2147483715" r:id="rId9"/>
    <p:sldLayoutId id="2147483716" r:id="rId10"/>
    <p:sldLayoutId id="2147483819" r:id="rId11"/>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 id="2147483749"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oceanexpert.org/document/35627" TargetMode="External"/><Relationship Id="rId2" Type="http://schemas.openxmlformats.org/officeDocument/2006/relationships/hyperlink" Target="https://oceanexpert.org/document/33580"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www.tsunami.gov/?page=cap"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oceanexpert.org/document/14576" TargetMode="External"/><Relationship Id="rId2" Type="http://schemas.openxmlformats.org/officeDocument/2006/relationships/hyperlink" Target="https://oceanexpert.org/document/14575"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264877" y="2340382"/>
            <a:ext cx="5533424" cy="2003018"/>
          </a:xfrm>
        </p:spPr>
        <p:txBody>
          <a:bodyPr>
            <a:normAutofit fontScale="90000"/>
          </a:bodyPr>
          <a:lstStyle/>
          <a:p>
            <a:pPr algn="ctr"/>
            <a:r>
              <a:rPr lang="en-US" altLang="ja-JP" sz="2200" dirty="0">
                <a:solidFill>
                  <a:schemeClr val="bg1"/>
                </a:solidFill>
                <a:latin typeface="Arial" panose="020B0604020202020204" pitchFamily="34" charset="0"/>
                <a:cs typeface="Arial" panose="020B0604020202020204" pitchFamily="34" charset="0"/>
              </a:rPr>
              <a:t>Agenda 4. Reports of the Inter-ICG Task Teams</a:t>
            </a:r>
            <a:br>
              <a:rPr lang="en-US" altLang="ja-JP" sz="2200" dirty="0">
                <a:solidFill>
                  <a:schemeClr val="bg1"/>
                </a:solidFill>
                <a:latin typeface="Arial" panose="020B0604020202020204" pitchFamily="34" charset="0"/>
                <a:cs typeface="Arial" panose="020B0604020202020204" pitchFamily="34" charset="0"/>
              </a:rPr>
            </a:br>
            <a:br>
              <a:rPr lang="en-US" altLang="ja-JP" sz="2200" dirty="0">
                <a:solidFill>
                  <a:schemeClr val="bg1"/>
                </a:solidFill>
                <a:latin typeface="Arial" panose="020B0604020202020204" pitchFamily="34" charset="0"/>
                <a:cs typeface="Arial" panose="020B0604020202020204" pitchFamily="34" charset="0"/>
              </a:rPr>
            </a:br>
            <a:r>
              <a:rPr lang="en-US" altLang="ja-JP" sz="2000" dirty="0">
                <a:solidFill>
                  <a:schemeClr val="lt1"/>
                </a:solidFill>
              </a:rPr>
              <a:t>Recommendation and Reports from TT on Tsunami Watch Operation</a:t>
            </a:r>
            <a:r>
              <a:rPr lang="ja-JP" altLang="en-US" sz="2000" dirty="0">
                <a:solidFill>
                  <a:schemeClr val="lt1"/>
                </a:solidFill>
              </a:rPr>
              <a:t> </a:t>
            </a:r>
            <a:br>
              <a:rPr lang="en-US" altLang="ja-JP" sz="3600" dirty="0">
                <a:solidFill>
                  <a:schemeClr val="bg1"/>
                </a:solidFill>
                <a:latin typeface="+mn-lt"/>
              </a:rPr>
            </a:br>
            <a:br>
              <a:rPr lang="en-US" altLang="ja-JP" sz="3600" dirty="0">
                <a:solidFill>
                  <a:schemeClr val="bg1"/>
                </a:solidFill>
                <a:latin typeface="+mn-lt"/>
              </a:rPr>
            </a:br>
            <a:r>
              <a:rPr lang="en-US" altLang="ja-JP" sz="3600" dirty="0">
                <a:solidFill>
                  <a:schemeClr val="bg1"/>
                </a:solidFill>
                <a:latin typeface="+mn-lt"/>
              </a:rPr>
              <a:t> </a:t>
            </a:r>
          </a:p>
        </p:txBody>
      </p:sp>
      <p:sp>
        <p:nvSpPr>
          <p:cNvPr id="3" name="サブタイトル 2"/>
          <p:cNvSpPr>
            <a:spLocks noGrp="1"/>
          </p:cNvSpPr>
          <p:nvPr>
            <p:ph type="subTitle" idx="4294967295"/>
          </p:nvPr>
        </p:nvSpPr>
        <p:spPr>
          <a:xfrm>
            <a:off x="3915063" y="4750851"/>
            <a:ext cx="4361873" cy="1655762"/>
          </a:xfrm>
        </p:spPr>
        <p:txBody>
          <a:bodyPr>
            <a:normAutofit/>
          </a:bodyPr>
          <a:lstStyle/>
          <a:p>
            <a:pPr marL="0" indent="0" algn="ctr">
              <a:buNone/>
            </a:pPr>
            <a:r>
              <a:rPr lang="en-US" altLang="ja-JP" sz="2800" dirty="0">
                <a:solidFill>
                  <a:schemeClr val="bg1"/>
                </a:solidFill>
              </a:rPr>
              <a:t>NISHIMAE Yuji</a:t>
            </a:r>
          </a:p>
          <a:p>
            <a:pPr marL="0" indent="0" algn="ctr">
              <a:buNone/>
            </a:pPr>
            <a:r>
              <a:rPr lang="en-US" altLang="ja-JP" sz="2800" dirty="0">
                <a:solidFill>
                  <a:schemeClr val="bg1"/>
                </a:solidFill>
              </a:rPr>
              <a:t>Chair of Task Team on Tsunami Watch Operation</a:t>
            </a:r>
          </a:p>
        </p:txBody>
      </p:sp>
      <p:sp>
        <p:nvSpPr>
          <p:cNvPr id="4" name="テキスト ボックス 3">
            <a:extLst>
              <a:ext uri="{FF2B5EF4-FFF2-40B4-BE49-F238E27FC236}">
                <a16:creationId xmlns:a16="http://schemas.microsoft.com/office/drawing/2014/main" id="{4FC007AE-3D96-E082-81A4-11105E19AC55}"/>
              </a:ext>
            </a:extLst>
          </p:cNvPr>
          <p:cNvSpPr txBox="1"/>
          <p:nvPr/>
        </p:nvSpPr>
        <p:spPr>
          <a:xfrm>
            <a:off x="8758850" y="0"/>
            <a:ext cx="3147015" cy="707886"/>
          </a:xfrm>
          <a:prstGeom prst="rect">
            <a:avLst/>
          </a:prstGeom>
          <a:noFill/>
        </p:spPr>
        <p:txBody>
          <a:bodyPr wrap="none" rtlCol="0">
            <a:spAutoFit/>
          </a:bodyPr>
          <a:lstStyle/>
          <a:p>
            <a:pPr algn="ctr"/>
            <a:r>
              <a:rPr kumimoji="1" lang="en-US" altLang="ja-JP" sz="2000" dirty="0">
                <a:solidFill>
                  <a:schemeClr val="bg1"/>
                </a:solidFill>
                <a:latin typeface="Arial" panose="020B0604020202020204" pitchFamily="34" charset="0"/>
                <a:cs typeface="Arial" panose="020B0604020202020204" pitchFamily="34" charset="0"/>
              </a:rPr>
              <a:t>TOWS-WG</a:t>
            </a:r>
            <a:r>
              <a:rPr kumimoji="1" lang="ja-JP" altLang="en-US" sz="2000" dirty="0">
                <a:solidFill>
                  <a:schemeClr val="bg1"/>
                </a:solidFill>
                <a:latin typeface="Arial" panose="020B0604020202020204" pitchFamily="34" charset="0"/>
                <a:cs typeface="Arial" panose="020B0604020202020204" pitchFamily="34" charset="0"/>
              </a:rPr>
              <a:t> </a:t>
            </a:r>
            <a:r>
              <a:rPr kumimoji="1" lang="en-US" altLang="ja-JP" sz="2000" dirty="0">
                <a:solidFill>
                  <a:schemeClr val="bg1"/>
                </a:solidFill>
                <a:latin typeface="Arial" panose="020B0604020202020204" pitchFamily="34" charset="0"/>
                <a:cs typeface="Arial" panose="020B0604020202020204" pitchFamily="34" charset="0"/>
              </a:rPr>
              <a:t>XVIII Session</a:t>
            </a:r>
          </a:p>
          <a:p>
            <a:pPr algn="ctr"/>
            <a:r>
              <a:rPr kumimoji="1" lang="en-US" altLang="ja-JP" sz="2000" dirty="0">
                <a:solidFill>
                  <a:schemeClr val="bg1"/>
                </a:solidFill>
                <a:latin typeface="Arial" panose="020B0604020202020204" pitchFamily="34" charset="0"/>
                <a:cs typeface="Arial" panose="020B0604020202020204" pitchFamily="34" charset="0"/>
              </a:rPr>
              <a:t>24 - 25 February 2025</a:t>
            </a:r>
            <a:endParaRPr kumimoji="1" lang="ja-JP"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251D5-B26D-5225-0B77-18E596D1C324}"/>
              </a:ext>
            </a:extLst>
          </p:cNvPr>
          <p:cNvSpPr txBox="1"/>
          <p:nvPr/>
        </p:nvSpPr>
        <p:spPr>
          <a:xfrm>
            <a:off x="471055" y="1445796"/>
            <a:ext cx="10501745"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0070C0"/>
                </a:solidFill>
                <a:effectLst/>
                <a:latin typeface="Arial" panose="020B0604020202020204" pitchFamily="34" charset="0"/>
                <a:ea typeface="Arial" panose="020B0604020202020204" pitchFamily="34" charset="0"/>
              </a:rPr>
              <a:t>Recommendation to ICGs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the continuous need for more accurate and precise tsunami forecasts, especially in the complex tectonic context;</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the progress made within the ICG/NEAMTWS investigation and possible adoption of the tsunami probabilistic forecasting method by TSPs in NEAMTWS, which may represent an improvement over the method in use with the goal of reducing uncertainty and false alarms, particularly the forecasting methods that consider tsunami numerical modelling and uncertainty quantification;</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Strongly recommends</a:t>
            </a:r>
            <a:r>
              <a:rPr lang="en-GB" altLang="ja-JP" sz="1800" dirty="0">
                <a:effectLst/>
                <a:latin typeface="Arial" panose="020B0604020202020204" pitchFamily="34" charset="0"/>
                <a:ea typeface="Arial" panose="020B0604020202020204" pitchFamily="34" charset="0"/>
              </a:rPr>
              <a:t> continuation of the investigation and the possibility to adopt tsunami forecasting methods, including probabilistic methodologies, toward impact-based forecasting, that could also post-disaster response, recovery and needs assessment processes;</a:t>
            </a:r>
            <a:endParaRPr lang="ja-JP" altLang="ja-JP" sz="1800" dirty="0">
              <a:effectLst/>
              <a:latin typeface="Times New Roman" panose="02020603050405020304" pitchFamily="18" charset="0"/>
              <a:ea typeface="Times New Roman" panose="02020603050405020304" pitchFamily="18" charset="0"/>
            </a:endParaRPr>
          </a:p>
          <a:p>
            <a:pPr algn="just"/>
            <a:endParaRPr lang="ja-JP" altLang="ja-JP" sz="18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AD1DC9ED-0932-BDC3-B3C3-6BA3D14EF737}"/>
              </a:ext>
            </a:extLst>
          </p:cNvPr>
          <p:cNvSpPr txBox="1"/>
          <p:nvPr/>
        </p:nvSpPr>
        <p:spPr>
          <a:xfrm>
            <a:off x="471055" y="595807"/>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6. FORECASTING METHODS</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6198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B4BE20D-38ED-BEBF-10C0-BB83048E7169}"/>
              </a:ext>
            </a:extLst>
          </p:cNvPr>
          <p:cNvSpPr txBox="1"/>
          <p:nvPr/>
        </p:nvSpPr>
        <p:spPr>
          <a:xfrm>
            <a:off x="618836" y="1385914"/>
            <a:ext cx="10843491" cy="4555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0070C0"/>
                </a:solidFill>
                <a:effectLst/>
                <a:latin typeface="Arial" panose="020B0604020202020204" pitchFamily="34" charset="0"/>
                <a:ea typeface="Arial" panose="020B0604020202020204" pitchFamily="34" charset="0"/>
              </a:rPr>
              <a:t>Recommendation to Member States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the critical importance of offshore seismic and sea-level detection and observation instrumentation, such as DART/GPS buoys or cabled systems (e.g. SMART Cables);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Further notes</a:t>
            </a:r>
            <a:r>
              <a:rPr lang="en-GB" altLang="ja-JP" sz="1800" dirty="0">
                <a:effectLst/>
                <a:latin typeface="Arial" panose="020B0604020202020204" pitchFamily="34" charset="0"/>
                <a:ea typeface="Arial" panose="020B0604020202020204" pitchFamily="34" charset="0"/>
              </a:rPr>
              <a:t> the progress made in the ongoing project of the CAM SMART cable off Portugal, TAM </a:t>
            </a:r>
            <a:r>
              <a:rPr lang="en-GB" altLang="ja-JP" sz="1800" dirty="0" err="1">
                <a:effectLst/>
                <a:latin typeface="Arial" panose="020B0604020202020204" pitchFamily="34" charset="0"/>
                <a:ea typeface="Arial" panose="020B0604020202020204" pitchFamily="34" charset="0"/>
              </a:rPr>
              <a:t>TAM</a:t>
            </a:r>
            <a:r>
              <a:rPr lang="en-GB" altLang="ja-JP" sz="1800" dirty="0">
                <a:effectLst/>
                <a:latin typeface="Arial" panose="020B0604020202020204" pitchFamily="34" charset="0"/>
                <a:ea typeface="Arial" panose="020B0604020202020204" pitchFamily="34" charset="0"/>
              </a:rPr>
              <a:t> SMART cable between New Caledonia and Vanuatu, undersea cable installations being deployed by Indonesia and India;</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with appreciation the deployment of the Western Ionian Sea Infrastructure in 2023 in the Mediterranean, and the plans for deployment of 2 tsunami buoys in the Ionian sea during Summer 2025;</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0070C0"/>
                </a:solidFill>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Recommends</a:t>
            </a:r>
            <a:r>
              <a:rPr lang="en-GB" altLang="ja-JP" sz="1800" dirty="0">
                <a:effectLst/>
                <a:latin typeface="Arial" panose="020B0604020202020204" pitchFamily="34" charset="0"/>
                <a:ea typeface="Arial" panose="020B0604020202020204" pitchFamily="34" charset="0"/>
              </a:rPr>
              <a:t> Member States to invest more in such offshore measurement systems, where possible with multi-hazard observational capabilities, serving the needs of earthquake seismology, meteorology and oceanography, where possible;</a:t>
            </a:r>
            <a:endParaRPr lang="ja-JP" altLang="ja-JP" sz="1800" dirty="0">
              <a:effectLst/>
              <a:latin typeface="Times New Roman" panose="02020603050405020304" pitchFamily="18" charset="0"/>
              <a:ea typeface="Times New Roman" panose="02020603050405020304" pitchFamily="18" charset="0"/>
            </a:endParaRPr>
          </a:p>
          <a:p>
            <a:pPr algn="just"/>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F7F6313C-5213-726D-2A3F-EC3468D8230E}"/>
              </a:ext>
            </a:extLst>
          </p:cNvPr>
          <p:cNvSpPr txBox="1"/>
          <p:nvPr/>
        </p:nvSpPr>
        <p:spPr>
          <a:xfrm>
            <a:off x="618835" y="374180"/>
            <a:ext cx="73890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7. OFFSHORE TSUNAMI DETECTION AND OBSERVATIONS</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6175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444362A-8E5C-3F8C-D7EA-F1FE09881C45}"/>
              </a:ext>
            </a:extLst>
          </p:cNvPr>
          <p:cNvSpPr txBox="1"/>
          <p:nvPr/>
        </p:nvSpPr>
        <p:spPr>
          <a:xfrm>
            <a:off x="323273" y="1363800"/>
            <a:ext cx="9901382" cy="2339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0070C0"/>
                </a:solidFill>
                <a:effectLst/>
                <a:latin typeface="Arial" panose="020B0604020202020204" pitchFamily="34" charset="0"/>
                <a:ea typeface="Arial" panose="020B0604020202020204" pitchFamily="34" charset="0"/>
              </a:rPr>
              <a:t>Recommendation to the Secretariat</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the considerations and review of the TT-TWO on the basic tsunami warning product/template for use in radio developed by the ICG/CARIBE EWS;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Recommends</a:t>
            </a:r>
            <a:r>
              <a:rPr lang="en-GB" altLang="ja-JP" sz="1800" dirty="0">
                <a:effectLst/>
                <a:latin typeface="Arial" panose="020B0604020202020204" pitchFamily="34" charset="0"/>
                <a:ea typeface="Arial" panose="020B0604020202020204" pitchFamily="34" charset="0"/>
              </a:rPr>
              <a:t> that the final version of this product/template to be disseminated to the Member States as a guidance;</a:t>
            </a:r>
            <a:endParaRPr lang="ja-JP" altLang="ja-JP" sz="1800" dirty="0">
              <a:effectLst/>
              <a:latin typeface="Times New Roman" panose="02020603050405020304" pitchFamily="18" charset="0"/>
              <a:ea typeface="Times New Roman" panose="02020603050405020304" pitchFamily="18" charset="0"/>
            </a:endParaRPr>
          </a:p>
          <a:p>
            <a:pPr algn="just"/>
            <a:endParaRPr lang="ja-JP" altLang="ja-JP" sz="2000" dirty="0">
              <a:effectLst/>
              <a:latin typeface="Times New Roman" panose="02020603050405020304" pitchFamily="18" charset="0"/>
              <a:ea typeface="Times New Roman" panose="02020603050405020304" pitchFamily="18" charset="0"/>
            </a:endParaRPr>
          </a:p>
        </p:txBody>
      </p:sp>
      <p:sp>
        <p:nvSpPr>
          <p:cNvPr id="2" name="テキスト ボックス 1">
            <a:extLst>
              <a:ext uri="{FF2B5EF4-FFF2-40B4-BE49-F238E27FC236}">
                <a16:creationId xmlns:a16="http://schemas.microsoft.com/office/drawing/2014/main" id="{F2FE1D45-6EE7-EEC2-414D-B1E3FEDAB419}"/>
              </a:ext>
            </a:extLst>
          </p:cNvPr>
          <p:cNvSpPr txBox="1"/>
          <p:nvPr/>
        </p:nvSpPr>
        <p:spPr>
          <a:xfrm>
            <a:off x="434110" y="3721414"/>
            <a:ext cx="10677236" cy="1015663"/>
          </a:xfrm>
          <a:prstGeom prst="rect">
            <a:avLst/>
          </a:prstGeom>
          <a:noFill/>
          <a:ln>
            <a:solidFill>
              <a:schemeClr val="tx1"/>
            </a:solidFill>
          </a:ln>
        </p:spPr>
        <p:txBody>
          <a:bodyPr wrap="square">
            <a:spAutoFit/>
          </a:bodyPr>
          <a:lstStyle/>
          <a:p>
            <a:pPr fontAlgn="base"/>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At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_(XX:XX)_ </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local time a magnitude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_X.X_ </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earthquake occurred at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_Lat, Lon_ </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with a depth of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_X_</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 km,</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 </a:t>
            </a:r>
            <a:r>
              <a:rPr lang="en-US" altLang="ja-JP" sz="2000" b="1" i="1" u="sng" dirty="0">
                <a:solidFill>
                  <a:srgbClr val="ED5C57"/>
                </a:solidFill>
                <a:latin typeface="Arial" panose="020B0604020202020204" pitchFamily="34" charset="0"/>
                <a:ea typeface="游ゴシック" panose="020B0400000000000000" pitchFamily="50" charset="-128"/>
                <a:cs typeface="Arial" panose="020B0604020202020204" pitchFamily="34" charset="0"/>
              </a:rPr>
              <a:t>_X_</a:t>
            </a:r>
            <a:r>
              <a:rPr lang="en-US" altLang="ja-JP" sz="2000" b="1" i="1" u="sng" dirty="0">
                <a:solidFill>
                  <a:srgbClr val="000000"/>
                </a:solidFill>
                <a:latin typeface="Arial" panose="020B0604020202020204" pitchFamily="34" charset="0"/>
                <a:ea typeface="游ゴシック" panose="020B0400000000000000" pitchFamily="50" charset="-128"/>
                <a:cs typeface="Arial" panose="020B0604020202020204" pitchFamily="34" charset="0"/>
              </a:rPr>
              <a:t> km</a:t>
            </a:r>
            <a:r>
              <a:rPr lang="en-US" altLang="ja-JP" sz="2000" b="1" i="1" u="sng" dirty="0">
                <a:solidFill>
                  <a:srgbClr val="ED5C57"/>
                </a:solidFill>
                <a:latin typeface="Arial" panose="020B0604020202020204" pitchFamily="34" charset="0"/>
                <a:ea typeface="游ゴシック" panose="020B0400000000000000" pitchFamily="50" charset="-128"/>
                <a:cs typeface="Arial" panose="020B0604020202020204" pitchFamily="34" charset="0"/>
              </a:rPr>
              <a:t>  _Direction_</a:t>
            </a:r>
            <a:r>
              <a:rPr lang="en-US" altLang="ja-JP" sz="2000" b="1" i="1" u="sng" dirty="0">
                <a:solidFill>
                  <a:srgbClr val="000000"/>
                </a:solidFill>
                <a:latin typeface="Arial" panose="020B0604020202020204" pitchFamily="34" charset="0"/>
                <a:ea typeface="游ゴシック" panose="020B0400000000000000" pitchFamily="50" charset="-128"/>
                <a:cs typeface="Arial" panose="020B0604020202020204" pitchFamily="34" charset="0"/>
              </a:rPr>
              <a:t> of</a:t>
            </a:r>
            <a:r>
              <a:rPr lang="en-US" altLang="ja-JP" sz="2000" b="1" i="1" u="sng" dirty="0">
                <a:solidFill>
                  <a:srgbClr val="ED5C57"/>
                </a:solidFill>
                <a:latin typeface="Arial" panose="020B0604020202020204" pitchFamily="34" charset="0"/>
                <a:ea typeface="游ゴシック" panose="020B0400000000000000" pitchFamily="50" charset="-128"/>
                <a:cs typeface="Arial" panose="020B0604020202020204" pitchFamily="34" charset="0"/>
              </a:rPr>
              <a:t> _(Place)_</a:t>
            </a:r>
            <a:r>
              <a:rPr lang="en-US" altLang="ja-JP" sz="2000" b="1" i="1" u="sng" dirty="0">
                <a:solidFill>
                  <a:srgbClr val="000000"/>
                </a:solidFill>
                <a:latin typeface="Arial" panose="020B0604020202020204" pitchFamily="34" charset="0"/>
                <a:ea typeface="游ゴシック" panose="020B0400000000000000" pitchFamily="50" charset="-128"/>
                <a:cs typeface="Arial" panose="020B0604020202020204" pitchFamily="34" charset="0"/>
              </a:rPr>
              <a:t>. </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The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_(NTWC)_</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 has issued a tsunami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_(level)_</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 for</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 _(Place)_</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a:t>
            </a:r>
            <a:endParaRPr lang="ja-JP" altLang="en-US" dirty="0">
              <a:solidFill>
                <a:prstClr val="black"/>
              </a:solidFill>
              <a:latin typeface="游ゴシック" panose="020F0502020204030204"/>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DC2E4F58-217E-E5F8-A3C9-D83902983F7A}"/>
              </a:ext>
            </a:extLst>
          </p:cNvPr>
          <p:cNvSpPr txBox="1"/>
          <p:nvPr/>
        </p:nvSpPr>
        <p:spPr>
          <a:xfrm>
            <a:off x="434110" y="571936"/>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8. </a:t>
            </a:r>
            <a:r>
              <a:rPr lang="en-GB" altLang="ja-JP" sz="1800" b="1" dirty="0">
                <a:solidFill>
                  <a:srgbClr val="C00000"/>
                </a:solidFill>
                <a:effectLst/>
                <a:latin typeface="Arial" panose="020B0604020202020204" pitchFamily="34" charset="0"/>
                <a:ea typeface="Arial" panose="020B0604020202020204" pitchFamily="34" charset="0"/>
              </a:rPr>
              <a:t>RADIO MESSAGES</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8988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27A31B9-3C19-F784-1B48-5CB637AC5156}"/>
              </a:ext>
            </a:extLst>
          </p:cNvPr>
          <p:cNvSpPr txBox="1"/>
          <p:nvPr/>
        </p:nvSpPr>
        <p:spPr>
          <a:xfrm>
            <a:off x="434110" y="1254464"/>
            <a:ext cx="9938326"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D9F465D5-A693-EBB3-9D58-5FE3612DD709}"/>
              </a:ext>
            </a:extLst>
          </p:cNvPr>
          <p:cNvSpPr txBox="1"/>
          <p:nvPr/>
        </p:nvSpPr>
        <p:spPr>
          <a:xfrm>
            <a:off x="434110" y="575284"/>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9. OPTIMUM SEA-LEVEL NETWORK</a:t>
            </a:r>
            <a:endParaRPr lang="ja-JP" altLang="ja-JP" sz="2000" dirty="0">
              <a:effectLst/>
              <a:latin typeface="Times New Roman" panose="02020603050405020304" pitchFamily="18" charset="0"/>
              <a:ea typeface="Times New Roman" panose="02020603050405020304" pitchFamily="18" charset="0"/>
            </a:endParaRPr>
          </a:p>
        </p:txBody>
      </p:sp>
      <p:sp>
        <p:nvSpPr>
          <p:cNvPr id="5" name="テキスト ボックス 4">
            <a:extLst>
              <a:ext uri="{FF2B5EF4-FFF2-40B4-BE49-F238E27FC236}">
                <a16:creationId xmlns:a16="http://schemas.microsoft.com/office/drawing/2014/main" id="{B6DF4DC1-143C-A863-C71A-22B27AA7D3D3}"/>
              </a:ext>
            </a:extLst>
          </p:cNvPr>
          <p:cNvSpPr txBox="1"/>
          <p:nvPr/>
        </p:nvSpPr>
        <p:spPr>
          <a:xfrm>
            <a:off x="508000" y="1344919"/>
            <a:ext cx="10557163"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0070C0"/>
                </a:solidFill>
                <a:effectLst/>
                <a:latin typeface="Arial" panose="020B0604020202020204" pitchFamily="34" charset="0"/>
                <a:ea typeface="Arial" panose="020B0604020202020204" pitchFamily="34" charset="0"/>
              </a:rPr>
              <a:t>Request to TT-TWO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Recalls</a:t>
            </a:r>
            <a:r>
              <a:rPr lang="en-GB" altLang="ja-JP" sz="1800" dirty="0">
                <a:effectLst/>
                <a:latin typeface="Arial" panose="020B0604020202020204" pitchFamily="34" charset="0"/>
                <a:ea typeface="Arial" panose="020B0604020202020204" pitchFamily="34" charset="0"/>
              </a:rPr>
              <a:t> that the first objective of the ODTP also requires provision of tsunami confirmation within 10 minutes or less of origin for the most at-risk coastlines;</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Recognizes</a:t>
            </a:r>
            <a:r>
              <a:rPr lang="en-GB" altLang="ja-JP" sz="1800" dirty="0">
                <a:effectLst/>
                <a:latin typeface="Arial" panose="020B0604020202020204" pitchFamily="34" charset="0"/>
                <a:ea typeface="Arial" panose="020B0604020202020204" pitchFamily="34" charset="0"/>
              </a:rPr>
              <a:t> the need to conduct a study on in which areas this requirement is met and not met;</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Recognizes </a:t>
            </a:r>
            <a:r>
              <a:rPr lang="en-GB" altLang="ja-JP" sz="1800" dirty="0">
                <a:effectLst/>
                <a:latin typeface="Arial" panose="020B0604020202020204" pitchFamily="34" charset="0"/>
                <a:ea typeface="Arial" panose="020B0604020202020204" pitchFamily="34" charset="0"/>
              </a:rPr>
              <a:t>huge costs to install and to maintain sea level stations, especially in remote areas.</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Requests</a:t>
            </a:r>
            <a:r>
              <a:rPr lang="en-GB" altLang="ja-JP" sz="1800" dirty="0">
                <a:effectLst/>
                <a:latin typeface="Arial" panose="020B0604020202020204" pitchFamily="34" charset="0"/>
                <a:ea typeface="Arial" panose="020B0604020202020204" pitchFamily="34" charset="0"/>
              </a:rPr>
              <a:t> TT-TWO to conduct and present to TOWS-WG at its next session the result of this study with reference to the sea-level stations available in the IOC’s Sea Level Station Monitoring Facility;</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Encourages</a:t>
            </a:r>
            <a:r>
              <a:rPr lang="en-GB" altLang="ja-JP" sz="1800" dirty="0">
                <a:effectLst/>
                <a:latin typeface="Arial" panose="020B0604020202020204" pitchFamily="34" charset="0"/>
                <a:ea typeface="Arial" panose="020B0604020202020204" pitchFamily="34" charset="0"/>
              </a:rPr>
              <a:t> the TT-TWO to also include in this study an indicative assessment on possible locations of the future sea-level station monitoring installations to ensure that this requirement is met;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79239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E2EF1A-0D26-8A35-FC60-7BEEDF0F2D61}"/>
              </a:ext>
            </a:extLst>
          </p:cNvPr>
          <p:cNvSpPr txBox="1"/>
          <p:nvPr/>
        </p:nvSpPr>
        <p:spPr>
          <a:xfrm>
            <a:off x="198582" y="1225689"/>
            <a:ext cx="11794836" cy="634019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 </a:t>
            </a:r>
            <a:r>
              <a:rPr lang="en-GB" altLang="ja-JP" b="1" dirty="0">
                <a:solidFill>
                  <a:srgbClr val="0070C0"/>
                </a:solidFill>
                <a:effectLst/>
                <a:latin typeface="Arial" panose="020B0604020202020204" pitchFamily="34" charset="0"/>
                <a:ea typeface="Arial" panose="020B0604020202020204" pitchFamily="34" charset="0"/>
              </a:rPr>
              <a:t>Recommendation to the ICGs</a:t>
            </a:r>
            <a:endParaRPr lang="ja-JP" altLang="ja-JP" dirty="0">
              <a:effectLst/>
              <a:latin typeface="Times New Roman" panose="02020603050405020304" pitchFamily="18" charset="0"/>
              <a:ea typeface="Times New Roman" panose="02020603050405020304" pitchFamily="18" charset="0"/>
            </a:endParaRPr>
          </a:p>
          <a:p>
            <a:r>
              <a:rPr lang="en-GB" altLang="ja-JP" b="1"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r>
              <a:rPr lang="en-GB" altLang="ja-JP" b="1" dirty="0">
                <a:effectLst/>
                <a:latin typeface="Arial" panose="020B0604020202020204" pitchFamily="34" charset="0"/>
                <a:ea typeface="Arial" panose="020B0604020202020204" pitchFamily="34" charset="0"/>
              </a:rPr>
              <a:t>Notes</a:t>
            </a:r>
            <a:r>
              <a:rPr lang="en-GB" altLang="ja-JP" dirty="0">
                <a:effectLst/>
                <a:latin typeface="Arial" panose="020B0604020202020204" pitchFamily="34" charset="0"/>
                <a:ea typeface="Arial" panose="020B0604020202020204" pitchFamily="34" charset="0"/>
              </a:rPr>
              <a:t> that Hunga Tonga Hunga </a:t>
            </a:r>
            <a:r>
              <a:rPr lang="en-GB" altLang="ja-JP" dirty="0" err="1">
                <a:effectLst/>
                <a:latin typeface="Arial" panose="020B0604020202020204" pitchFamily="34" charset="0"/>
                <a:ea typeface="Arial" panose="020B0604020202020204" pitchFamily="34" charset="0"/>
              </a:rPr>
              <a:t>Ha’apai</a:t>
            </a:r>
            <a:r>
              <a:rPr lang="en-GB" altLang="ja-JP" dirty="0">
                <a:effectLst/>
                <a:latin typeface="Arial" panose="020B0604020202020204" pitchFamily="34" charset="0"/>
                <a:ea typeface="Arial" panose="020B0604020202020204" pitchFamily="34" charset="0"/>
              </a:rPr>
              <a:t> Volcano Permanent Monitoring and Warning Procedures of the Pacific Tsunami Warning </a:t>
            </a:r>
            <a:r>
              <a:rPr lang="en-GB" altLang="ja-JP" dirty="0" err="1">
                <a:effectLst/>
                <a:latin typeface="Arial" panose="020B0604020202020204" pitchFamily="34" charset="0"/>
                <a:ea typeface="Arial" panose="020B0604020202020204" pitchFamily="34" charset="0"/>
              </a:rPr>
              <a:t>Center</a:t>
            </a:r>
            <a:r>
              <a:rPr lang="en-GB" altLang="ja-JP" dirty="0">
                <a:effectLst/>
                <a:latin typeface="Arial" panose="020B0604020202020204" pitchFamily="34" charset="0"/>
                <a:ea typeface="Arial" panose="020B0604020202020204" pitchFamily="34" charset="0"/>
              </a:rPr>
              <a:t> (OTWC) ((IOC/2024/TS/188) was disseminated to Member States through IOC </a:t>
            </a:r>
            <a:r>
              <a:rPr lang="en-GB" altLang="ja-JP" u="sng" dirty="0">
                <a:solidFill>
                  <a:srgbClr val="0000FF"/>
                </a:solidFill>
                <a:effectLst/>
                <a:latin typeface="Arial" panose="020B0604020202020204" pitchFamily="34" charset="0"/>
                <a:ea typeface="Arial" panose="020B0604020202020204" pitchFamily="34" charset="0"/>
                <a:hlinkClick r:id="rId2"/>
              </a:rPr>
              <a:t>CL-2984</a:t>
            </a:r>
            <a:r>
              <a:rPr lang="en-GB" altLang="ja-JP" dirty="0">
                <a:effectLst/>
                <a:latin typeface="Arial" panose="020B0604020202020204" pitchFamily="34" charset="0"/>
                <a:ea typeface="Arial" panose="020B0604020202020204" pitchFamily="34" charset="0"/>
              </a:rPr>
              <a:t>;</a:t>
            </a:r>
            <a:endParaRPr lang="ja-JP" altLang="ja-JP" dirty="0">
              <a:effectLst/>
              <a:latin typeface="Times New Roman" panose="02020603050405020304" pitchFamily="18" charset="0"/>
              <a:ea typeface="Times New Roman" panose="02020603050405020304" pitchFamily="18" charset="0"/>
            </a:endParaRPr>
          </a:p>
          <a:p>
            <a:pPr algn="just"/>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effectLst/>
                <a:latin typeface="Arial" panose="020B0604020202020204" pitchFamily="34" charset="0"/>
                <a:ea typeface="Arial" panose="020B0604020202020204" pitchFamily="34" charset="0"/>
              </a:rPr>
              <a:t>Notes</a:t>
            </a:r>
            <a:r>
              <a:rPr lang="en-GB" altLang="ja-JP" dirty="0">
                <a:effectLst/>
                <a:latin typeface="Arial" panose="020B0604020202020204" pitchFamily="34" charset="0"/>
                <a:ea typeface="Arial" panose="020B0604020202020204" pitchFamily="34" charset="0"/>
              </a:rPr>
              <a:t> with appreciation that the IOC report on ‘Monitoring and warning for tsunamis generated by volcanoes’ (IOC/2024/TS/183) was also disseminated to the Member States through IOC </a:t>
            </a:r>
            <a:r>
              <a:rPr lang="en-GB" altLang="ja-JP" u="sng" dirty="0">
                <a:solidFill>
                  <a:srgbClr val="0000FF"/>
                </a:solidFill>
                <a:effectLst/>
                <a:latin typeface="Arial" panose="020B0604020202020204" pitchFamily="34" charset="0"/>
                <a:ea typeface="Arial" panose="020B0604020202020204" pitchFamily="34" charset="0"/>
                <a:hlinkClick r:id="rId3"/>
              </a:rPr>
              <a:t>CL-3029</a:t>
            </a:r>
            <a:r>
              <a:rPr lang="en-GB" altLang="ja-JP" dirty="0">
                <a:effectLst/>
                <a:latin typeface="Arial" panose="020B0604020202020204" pitchFamily="34" charset="0"/>
                <a:ea typeface="Arial" panose="020B0604020202020204" pitchFamily="34" charset="0"/>
              </a:rPr>
              <a:t>;</a:t>
            </a:r>
            <a:endParaRPr lang="ja-JP" altLang="ja-JP" dirty="0">
              <a:effectLst/>
              <a:latin typeface="Times New Roman" panose="02020603050405020304" pitchFamily="18" charset="0"/>
              <a:ea typeface="Times New Roman" panose="02020603050405020304" pitchFamily="18" charset="0"/>
            </a:endParaRPr>
          </a:p>
          <a:p>
            <a:pPr algn="just"/>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effectLst/>
                <a:latin typeface="Arial" panose="020B0604020202020204" pitchFamily="34" charset="0"/>
                <a:ea typeface="Arial" panose="020B0604020202020204" pitchFamily="34" charset="0"/>
              </a:rPr>
              <a:t>Also notes</a:t>
            </a:r>
            <a:r>
              <a:rPr lang="en-GB" altLang="ja-JP" dirty="0">
                <a:effectLst/>
                <a:latin typeface="Arial" panose="020B0604020202020204" pitchFamily="34" charset="0"/>
                <a:ea typeface="Arial" panose="020B0604020202020204" pitchFamily="34" charset="0"/>
              </a:rPr>
              <a:t> with appreciation that at the same time Member States were informed on the organisation of online webinars (tentatively on 6 and 23 April 2025) for each of the Intergovernmental Coordinating Groups (ICG) of regional Tsunami warning Systems involving relevant Volcano Observatories and Volcanic Ash Advisory Centres (VAACs) to: </a:t>
            </a:r>
            <a:endParaRPr lang="ja-JP" altLang="ja-JP" dirty="0">
              <a:effectLst/>
              <a:latin typeface="Times New Roman" panose="02020603050405020304" pitchFamily="18" charset="0"/>
              <a:ea typeface="Times New Roman" panose="02020603050405020304" pitchFamily="18" charset="0"/>
            </a:endParaRPr>
          </a:p>
          <a:p>
            <a:pPr algn="just"/>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marL="342900" lvl="0" indent="-342900">
              <a:buFont typeface="+mj-lt"/>
              <a:buAutoNum type="alphaLcParenR"/>
            </a:pPr>
            <a:r>
              <a:rPr lang="en-GB" altLang="ja-JP" dirty="0">
                <a:solidFill>
                  <a:srgbClr val="000000"/>
                </a:solidFill>
                <a:effectLst/>
                <a:latin typeface="Arial" panose="020B0604020202020204" pitchFamily="34" charset="0"/>
                <a:ea typeface="Arial" panose="020B0604020202020204" pitchFamily="34" charset="0"/>
                <a:cs typeface="Arial" panose="020B0604020202020204" pitchFamily="34" charset="0"/>
              </a:rPr>
              <a:t>brief on the report on ‘Monitoring and warning for tsunamis generated by volcanoes’ (IOC/2024/TS/183) and its recommendations, </a:t>
            </a:r>
            <a:endParaRPr lang="ja-JP" altLang="ja-JP" dirty="0">
              <a:effectLst/>
              <a:latin typeface="Arial" panose="020B0604020202020204" pitchFamily="34" charset="0"/>
              <a:ea typeface="Arial" panose="020B0604020202020204" pitchFamily="34" charset="0"/>
              <a:cs typeface="Arial" panose="020B0604020202020204" pitchFamily="34" charset="0"/>
            </a:endParaRPr>
          </a:p>
          <a:p>
            <a:pPr marL="342900" lvl="0" indent="-342900">
              <a:buFont typeface="+mj-lt"/>
              <a:buAutoNum type="alphaLcParenR"/>
            </a:pPr>
            <a:r>
              <a:rPr lang="en-GB" altLang="ja-JP" dirty="0">
                <a:solidFill>
                  <a:srgbClr val="000000"/>
                </a:solidFill>
                <a:effectLst/>
                <a:latin typeface="Arial" panose="020B0604020202020204" pitchFamily="34" charset="0"/>
                <a:ea typeface="Arial" panose="020B0604020202020204" pitchFamily="34" charset="0"/>
                <a:cs typeface="Arial" panose="020B0604020202020204" pitchFamily="34" charset="0"/>
              </a:rPr>
              <a:t>highlight the hazard and vulnerable Member States, </a:t>
            </a:r>
            <a:endParaRPr lang="ja-JP" altLang="ja-JP" dirty="0">
              <a:effectLst/>
              <a:latin typeface="Arial" panose="020B0604020202020204" pitchFamily="34" charset="0"/>
              <a:ea typeface="Arial" panose="020B0604020202020204" pitchFamily="34" charset="0"/>
              <a:cs typeface="Arial" panose="020B0604020202020204" pitchFamily="34" charset="0"/>
            </a:endParaRPr>
          </a:p>
          <a:p>
            <a:pPr marL="342900" lvl="0" indent="-342900">
              <a:buFont typeface="+mj-lt"/>
              <a:buAutoNum type="alphaLcParenR"/>
            </a:pPr>
            <a:r>
              <a:rPr lang="en-GB" altLang="ja-JP" dirty="0">
                <a:solidFill>
                  <a:srgbClr val="000000"/>
                </a:solidFill>
                <a:effectLst/>
                <a:latin typeface="Arial" panose="020B0604020202020204" pitchFamily="34" charset="0"/>
                <a:ea typeface="Arial" panose="020B0604020202020204" pitchFamily="34" charset="0"/>
                <a:cs typeface="Arial" panose="020B0604020202020204" pitchFamily="34" charset="0"/>
              </a:rPr>
              <a:t>initiate the required partnerships between National Tsunami Warning Centres (NTWC) and Volcano Observatories and VAACs, </a:t>
            </a:r>
            <a:endParaRPr lang="ja-JP" altLang="ja-JP" dirty="0">
              <a:effectLst/>
              <a:latin typeface="Arial" panose="020B0604020202020204" pitchFamily="34" charset="0"/>
              <a:ea typeface="Arial" panose="020B0604020202020204" pitchFamily="34" charset="0"/>
              <a:cs typeface="Arial" panose="020B0604020202020204" pitchFamily="34" charset="0"/>
            </a:endParaRPr>
          </a:p>
          <a:p>
            <a:pPr marL="342900" lvl="0" indent="-342900">
              <a:buFont typeface="+mj-lt"/>
              <a:buAutoNum type="alphaLcParenR"/>
            </a:pPr>
            <a:r>
              <a:rPr lang="en-GB" altLang="ja-JP" dirty="0">
                <a:effectLst/>
                <a:latin typeface="Arial" panose="020B0604020202020204" pitchFamily="34" charset="0"/>
                <a:ea typeface="Arial" panose="020B0604020202020204" pitchFamily="34" charset="0"/>
                <a:cs typeface="Arial" panose="020B0604020202020204" pitchFamily="34" charset="0"/>
              </a:rPr>
              <a:t>initiate consideration of whether Tsunami Service Providers may also need to provide services where tsunami generated by volcanoes may impact several Member States. </a:t>
            </a:r>
            <a:endParaRPr lang="ja-JP" altLang="ja-JP" dirty="0">
              <a:effectLst/>
              <a:latin typeface="Arial" panose="020B0604020202020204" pitchFamily="34" charset="0"/>
              <a:ea typeface="Arial" panose="020B0604020202020204" pitchFamily="34" charset="0"/>
              <a:cs typeface="Arial" panose="020B0604020202020204" pitchFamily="34" charset="0"/>
            </a:endParaRPr>
          </a:p>
          <a:p>
            <a:pPr marL="457200"/>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sz="2800" dirty="0">
                <a:solidFill>
                  <a:srgbClr val="0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C2C1AF9C-9166-531D-4ABA-0EB7CC1D2C5C}"/>
              </a:ext>
            </a:extLst>
          </p:cNvPr>
          <p:cNvSpPr txBox="1"/>
          <p:nvPr/>
        </p:nvSpPr>
        <p:spPr>
          <a:xfrm>
            <a:off x="352137" y="514410"/>
            <a:ext cx="6096000" cy="3693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10. SOPs for Tsunami Generated by </a:t>
            </a:r>
            <a:r>
              <a:rPr lang="en-GB" altLang="ja-JP" b="1" dirty="0">
                <a:solidFill>
                  <a:srgbClr val="C00000"/>
                </a:solidFill>
                <a:latin typeface="Arial" panose="020B0604020202020204" pitchFamily="34" charset="0"/>
                <a:ea typeface="Arial" panose="020B0604020202020204" pitchFamily="34" charset="0"/>
              </a:rPr>
              <a:t>Volcanos</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68727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73FE12F-097E-865D-05EE-7255F82D0308}"/>
              </a:ext>
            </a:extLst>
          </p:cNvPr>
          <p:cNvSpPr txBox="1"/>
          <p:nvPr/>
        </p:nvSpPr>
        <p:spPr>
          <a:xfrm>
            <a:off x="378691" y="531153"/>
            <a:ext cx="786938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10. SOPs for Tsunami Generated by </a:t>
            </a:r>
            <a:r>
              <a:rPr lang="en-GB" altLang="ja-JP" b="1" dirty="0">
                <a:solidFill>
                  <a:srgbClr val="C00000"/>
                </a:solidFill>
                <a:latin typeface="Arial" panose="020B0604020202020204" pitchFamily="34" charset="0"/>
                <a:ea typeface="Arial" panose="020B0604020202020204" pitchFamily="34" charset="0"/>
              </a:rPr>
              <a:t>Volcanos (continued)</a:t>
            </a:r>
            <a:endParaRPr lang="ja-JP" altLang="ja-JP" sz="2000" dirty="0">
              <a:effectLst/>
              <a:latin typeface="Times New Roman" panose="02020603050405020304" pitchFamily="18" charset="0"/>
              <a:ea typeface="Times New Roman" panose="02020603050405020304" pitchFamily="18" charset="0"/>
            </a:endParaRPr>
          </a:p>
        </p:txBody>
      </p:sp>
      <p:sp>
        <p:nvSpPr>
          <p:cNvPr id="5" name="テキスト ボックス 4">
            <a:extLst>
              <a:ext uri="{FF2B5EF4-FFF2-40B4-BE49-F238E27FC236}">
                <a16:creationId xmlns:a16="http://schemas.microsoft.com/office/drawing/2014/main" id="{4AA5DCF1-8165-75D8-146C-EDA2967CC79A}"/>
              </a:ext>
            </a:extLst>
          </p:cNvPr>
          <p:cNvSpPr txBox="1"/>
          <p:nvPr/>
        </p:nvSpPr>
        <p:spPr>
          <a:xfrm>
            <a:off x="489528" y="1353879"/>
            <a:ext cx="9541163"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effectLst/>
                <a:latin typeface="Arial" panose="020B0604020202020204" pitchFamily="34" charset="0"/>
                <a:ea typeface="Arial" panose="020B0604020202020204" pitchFamily="34" charset="0"/>
              </a:rPr>
              <a:t>Also notes</a:t>
            </a:r>
            <a:r>
              <a:rPr lang="en-GB" altLang="ja-JP" dirty="0">
                <a:effectLst/>
                <a:latin typeface="Arial" panose="020B0604020202020204" pitchFamily="34" charset="0"/>
                <a:ea typeface="Arial" panose="020B0604020202020204" pitchFamily="34" charset="0"/>
              </a:rPr>
              <a:t> the challenges to develop general guidelines on SOPs to warn for volcano generated tsunamis due the unique characteristics and mechanisms related to their tsunamigenic potentials;</a:t>
            </a:r>
            <a:endParaRPr lang="ja-JP" altLang="ja-JP" dirty="0">
              <a:effectLst/>
              <a:latin typeface="Times New Roman" panose="02020603050405020304" pitchFamily="18" charset="0"/>
              <a:ea typeface="Times New Roman" panose="02020603050405020304" pitchFamily="18" charset="0"/>
            </a:endParaRPr>
          </a:p>
          <a:p>
            <a:pPr algn="just"/>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effectLst/>
                <a:latin typeface="Arial" panose="020B0604020202020204" pitchFamily="34" charset="0"/>
                <a:ea typeface="Arial" panose="020B0604020202020204" pitchFamily="34" charset="0"/>
              </a:rPr>
              <a:t>Recommends</a:t>
            </a:r>
            <a:r>
              <a:rPr lang="en-GB" altLang="ja-JP" dirty="0">
                <a:effectLst/>
                <a:latin typeface="Arial" panose="020B0604020202020204" pitchFamily="34" charset="0"/>
                <a:ea typeface="Arial" panose="020B0604020202020204" pitchFamily="34" charset="0"/>
              </a:rPr>
              <a:t> each ICG to develop SOPs for volcanoes with a tsunamigenic potential within their Earthquake Source Zone (ESZ); </a:t>
            </a:r>
            <a:endParaRPr lang="ja-JP" altLang="ja-JP" dirty="0">
              <a:effectLst/>
              <a:latin typeface="Times New Roman" panose="02020603050405020304" pitchFamily="18" charset="0"/>
              <a:ea typeface="Times New Roman" panose="02020603050405020304" pitchFamily="18" charset="0"/>
            </a:endParaRPr>
          </a:p>
          <a:p>
            <a:pPr algn="just"/>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solidFill>
                  <a:srgbClr val="0070C0"/>
                </a:solidFill>
                <a:effectLst/>
                <a:latin typeface="Arial" panose="020B0604020202020204" pitchFamily="34" charset="0"/>
                <a:ea typeface="Arial" panose="020B0604020202020204" pitchFamily="34" charset="0"/>
              </a:rPr>
              <a:t>Recommendation to the Member States</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effectLst/>
                <a:latin typeface="Arial" panose="020B0604020202020204" pitchFamily="34" charset="0"/>
                <a:ea typeface="Arial" panose="020B0604020202020204" pitchFamily="34" charset="0"/>
              </a:rPr>
              <a:t>Recommended</a:t>
            </a:r>
            <a:r>
              <a:rPr lang="en-GB" altLang="ja-JP" dirty="0">
                <a:effectLst/>
                <a:latin typeface="Arial" panose="020B0604020202020204" pitchFamily="34" charset="0"/>
                <a:ea typeface="Arial" panose="020B0604020202020204" pitchFamily="34" charset="0"/>
              </a:rPr>
              <a:t> Member States to consider deployment of sea level gauges close to each identified volcano with tsunamigenic potential, with real-time continuous data transmission and 1 sec sampling 1cm accuracy for automatic detection purposes; </a:t>
            </a:r>
            <a:r>
              <a:rPr lang="en-GB" altLang="ja-JP" dirty="0">
                <a:effectLst/>
                <a:latin typeface="Times New Roman" panose="02020603050405020304" pitchFamily="18" charset="0"/>
                <a:ea typeface="Times New Roman" panose="02020603050405020304" pitchFamily="18" charset="0"/>
              </a:rPr>
              <a:t> </a:t>
            </a:r>
            <a:endParaRPr lang="ja-JP" altLang="ja-JP"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07892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921153D-A787-B408-6106-FD8BB0ABC455}"/>
              </a:ext>
            </a:extLst>
          </p:cNvPr>
          <p:cNvSpPr txBox="1"/>
          <p:nvPr/>
        </p:nvSpPr>
        <p:spPr>
          <a:xfrm>
            <a:off x="571500" y="1420056"/>
            <a:ext cx="9969500" cy="4640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5000"/>
              </a:lnSpc>
              <a:spcBef>
                <a:spcPts val="1200"/>
              </a:spcBef>
              <a:spcAft>
                <a:spcPts val="800"/>
              </a:spcAft>
            </a:pPr>
            <a:r>
              <a:rPr lang="en-GB" altLang="ja-JP" sz="1800" b="1" dirty="0">
                <a:solidFill>
                  <a:srgbClr val="0070C0"/>
                </a:solidFill>
                <a:effectLst/>
                <a:latin typeface="Arial" panose="020B0604020202020204" pitchFamily="34" charset="0"/>
                <a:ea typeface="Arial" panose="020B0604020202020204" pitchFamily="34" charset="0"/>
              </a:rPr>
              <a:t>Recommendation to the ICGs</a:t>
            </a:r>
            <a:endParaRPr lang="ja-JP" altLang="ja-JP" sz="18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with appreciation that the IOC report on ‘</a:t>
            </a:r>
            <a:r>
              <a:rPr lang="en-GB" altLang="ja-JP" sz="1800" dirty="0" err="1">
                <a:effectLst/>
                <a:latin typeface="Arial" panose="020B0604020202020204" pitchFamily="34" charset="0"/>
                <a:ea typeface="Arial" panose="020B0604020202020204" pitchFamily="34" charset="0"/>
              </a:rPr>
              <a:t>Meteotsunamis</a:t>
            </a:r>
            <a:r>
              <a:rPr lang="en-GB" altLang="ja-JP" sz="1800" dirty="0">
                <a:effectLst/>
                <a:latin typeface="Arial" panose="020B0604020202020204" pitchFamily="34" charset="0"/>
                <a:ea typeface="Arial" panose="020B0604020202020204" pitchFamily="34" charset="0"/>
              </a:rPr>
              <a:t>: definition, detection and alerting services investigation’ (IOC/2025/TS/200) was disseminated to the Member States;</a:t>
            </a:r>
            <a:endParaRPr lang="ja-JP" altLang="ja-JP" sz="18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altLang="ja-JP" sz="1800" b="1" dirty="0">
                <a:effectLst/>
                <a:latin typeface="Arial" panose="020B0604020202020204" pitchFamily="34" charset="0"/>
                <a:ea typeface="Arial" panose="020B0604020202020204" pitchFamily="34" charset="0"/>
              </a:rPr>
              <a:t>Notes </a:t>
            </a:r>
            <a:r>
              <a:rPr lang="en-GB" altLang="ja-JP" sz="1800" dirty="0">
                <a:effectLst/>
                <a:latin typeface="Arial" panose="020B0604020202020204" pitchFamily="34" charset="0"/>
                <a:ea typeface="Arial" panose="020B0604020202020204" pitchFamily="34" charset="0"/>
              </a:rPr>
              <a:t>that since </a:t>
            </a:r>
            <a:r>
              <a:rPr lang="en-GB" altLang="ja-JP" sz="1800" dirty="0" err="1">
                <a:effectLst/>
                <a:latin typeface="Arial" panose="020B0604020202020204" pitchFamily="34" charset="0"/>
                <a:ea typeface="Arial" panose="020B0604020202020204" pitchFamily="34" charset="0"/>
              </a:rPr>
              <a:t>meteotsunami</a:t>
            </a:r>
            <a:r>
              <a:rPr lang="en-GB" altLang="ja-JP" sz="1800" dirty="0">
                <a:effectLst/>
                <a:latin typeface="Arial" panose="020B0604020202020204" pitchFamily="34" charset="0"/>
                <a:ea typeface="Arial" panose="020B0604020202020204" pitchFamily="34" charset="0"/>
              </a:rPr>
              <a:t> are hazards driven by weather conditions, warning responsibility lies solely with the servicing NMHSs and TSPs or NTWCs play no role in real-time operational alerting;</a:t>
            </a:r>
            <a:endParaRPr lang="ja-JP" altLang="ja-JP" sz="18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altLang="ja-JP" sz="1800" b="1" dirty="0">
                <a:effectLst/>
                <a:latin typeface="Arial" panose="020B0604020202020204" pitchFamily="34" charset="0"/>
                <a:ea typeface="Arial" panose="020B0604020202020204" pitchFamily="34" charset="0"/>
              </a:rPr>
              <a:t>Notes </a:t>
            </a:r>
            <a:r>
              <a:rPr lang="en-GB" altLang="ja-JP" sz="1800" dirty="0">
                <a:effectLst/>
                <a:latin typeface="Arial" panose="020B0604020202020204" pitchFamily="34" charset="0"/>
                <a:ea typeface="Arial" panose="020B0604020202020204" pitchFamily="34" charset="0"/>
              </a:rPr>
              <a:t>that</a:t>
            </a:r>
            <a:r>
              <a:rPr lang="en-GB" altLang="ja-JP" sz="1800" b="1" dirty="0">
                <a:effectLst/>
                <a:latin typeface="Arial" panose="020B0604020202020204" pitchFamily="34" charset="0"/>
                <a:ea typeface="Arial" panose="020B0604020202020204" pitchFamily="34" charset="0"/>
              </a:rPr>
              <a:t> </a:t>
            </a:r>
            <a:r>
              <a:rPr lang="en-GB" altLang="ja-JP" sz="1800" dirty="0">
                <a:effectLst/>
                <a:latin typeface="Arial" panose="020B0604020202020204" pitchFamily="34" charset="0"/>
                <a:ea typeface="Arial" panose="020B0604020202020204" pitchFamily="34" charset="0"/>
              </a:rPr>
              <a:t>tsunami-specific instrumentation including DART and ocean cable system can play a supporting role in terms of detection of </a:t>
            </a:r>
            <a:r>
              <a:rPr lang="en-GB" altLang="ja-JP" sz="1800" dirty="0" err="1">
                <a:effectLst/>
                <a:latin typeface="Arial" panose="020B0604020202020204" pitchFamily="34" charset="0"/>
                <a:ea typeface="Arial" panose="020B0604020202020204" pitchFamily="34" charset="0"/>
              </a:rPr>
              <a:t>meteotsunami</a:t>
            </a:r>
            <a:r>
              <a:rPr lang="en-GB" altLang="ja-JP" sz="1800" dirty="0">
                <a:effectLst/>
                <a:latin typeface="Arial" panose="020B0604020202020204" pitchFamily="34" charset="0"/>
                <a:ea typeface="Arial" panose="020B0604020202020204" pitchFamily="34" charset="0"/>
              </a:rPr>
              <a:t>;</a:t>
            </a:r>
            <a:endParaRPr lang="ja-JP" altLang="ja-JP" sz="18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altLang="ja-JP" sz="1800" b="1" dirty="0">
                <a:effectLst/>
                <a:latin typeface="Arial" panose="020B0604020202020204" pitchFamily="34" charset="0"/>
                <a:ea typeface="Arial" panose="020B0604020202020204" pitchFamily="34" charset="0"/>
              </a:rPr>
              <a:t>Recommends each ICGs</a:t>
            </a:r>
            <a:r>
              <a:rPr lang="en-GB" altLang="ja-JP" sz="1800" dirty="0">
                <a:effectLst/>
                <a:latin typeface="Arial" panose="020B0604020202020204" pitchFamily="34" charset="0"/>
                <a:ea typeface="Arial" panose="020B0604020202020204" pitchFamily="34" charset="0"/>
              </a:rPr>
              <a:t> to create relationships between NMHS’ and TSPs/NTWCs in order to ensure these instruments are correctly monitored and utilized for detection of </a:t>
            </a:r>
            <a:r>
              <a:rPr lang="en-GB" altLang="ja-JP" sz="1800" dirty="0" err="1">
                <a:effectLst/>
                <a:latin typeface="Arial" panose="020B0604020202020204" pitchFamily="34" charset="0"/>
                <a:ea typeface="Arial" panose="020B0604020202020204" pitchFamily="34" charset="0"/>
              </a:rPr>
              <a:t>meteotsunami</a:t>
            </a:r>
            <a:r>
              <a:rPr lang="en-GB" altLang="ja-JP" sz="1800" dirty="0">
                <a:effectLst/>
                <a:latin typeface="Arial" panose="020B0604020202020204" pitchFamily="34" charset="0"/>
                <a:ea typeface="Arial" panose="020B0604020202020204" pitchFamily="34" charset="0"/>
              </a:rPr>
              <a:t>.</a:t>
            </a:r>
            <a:endParaRPr lang="ja-JP" altLang="ja-JP" sz="1800" dirty="0">
              <a:effectLst/>
              <a:latin typeface="Times New Roman" panose="02020603050405020304" pitchFamily="18" charset="0"/>
              <a:ea typeface="Times New Roman" panose="02020603050405020304" pitchFamily="18" charset="0"/>
            </a:endParaRPr>
          </a:p>
          <a:p>
            <a:pPr algn="just" rtl="0">
              <a:spcBef>
                <a:spcPts val="1200"/>
              </a:spcBef>
              <a:spcAft>
                <a:spcPts val="1200"/>
              </a:spcAft>
            </a:pPr>
            <a:endParaRPr lang="ja-JP" altLang="en-US" dirty="0"/>
          </a:p>
        </p:txBody>
      </p:sp>
      <p:sp>
        <p:nvSpPr>
          <p:cNvPr id="5" name="テキスト ボックス 4">
            <a:extLst>
              <a:ext uri="{FF2B5EF4-FFF2-40B4-BE49-F238E27FC236}">
                <a16:creationId xmlns:a16="http://schemas.microsoft.com/office/drawing/2014/main" id="{0CD61E01-05FA-1544-47F9-B4942286376D}"/>
              </a:ext>
            </a:extLst>
          </p:cNvPr>
          <p:cNvSpPr txBox="1"/>
          <p:nvPr/>
        </p:nvSpPr>
        <p:spPr>
          <a:xfrm>
            <a:off x="571500" y="510542"/>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spcBef>
                <a:spcPts val="1200"/>
              </a:spcBef>
              <a:spcAft>
                <a:spcPts val="1200"/>
              </a:spcAft>
            </a:pPr>
            <a:r>
              <a:rPr lang="en-US" altLang="ja-JP" sz="1800" b="1" i="0" u="none" strike="noStrike" dirty="0">
                <a:solidFill>
                  <a:srgbClr val="C00000"/>
                </a:solidFill>
                <a:effectLst/>
                <a:latin typeface="Arial" panose="020B0604020202020204" pitchFamily="34" charset="0"/>
              </a:rPr>
              <a:t>11. </a:t>
            </a:r>
            <a:r>
              <a:rPr lang="en-US" altLang="ja-JP" sz="1800" b="1" i="0" u="none" strike="noStrike" dirty="0" err="1">
                <a:solidFill>
                  <a:srgbClr val="C00000"/>
                </a:solidFill>
                <a:effectLst/>
                <a:latin typeface="Arial" panose="020B0604020202020204" pitchFamily="34" charset="0"/>
              </a:rPr>
              <a:t>Meteotsunami</a:t>
            </a:r>
            <a:endParaRPr lang="en-US" altLang="ja-JP" b="0" dirty="0">
              <a:effectLst/>
            </a:endParaRPr>
          </a:p>
        </p:txBody>
      </p:sp>
    </p:spTree>
    <p:extLst>
      <p:ext uri="{BB962C8B-B14F-4D97-AF65-F5344CB8AC3E}">
        <p14:creationId xmlns:p14="http://schemas.microsoft.com/office/powerpoint/2010/main" val="17928939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7BD3127-2305-1807-5F04-D51D0E5FB5D0}"/>
              </a:ext>
            </a:extLst>
          </p:cNvPr>
          <p:cNvSpPr txBox="1"/>
          <p:nvPr/>
        </p:nvSpPr>
        <p:spPr>
          <a:xfrm>
            <a:off x="674255" y="1172249"/>
            <a:ext cx="9347200" cy="4832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Roboto"/>
              </a:rPr>
              <a:t>Recommendation to TT-TWO</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Notes</a:t>
            </a: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that tsunami risk can be considered on the rise as a result of landslides due to increased rainfall or glacial melting as a result of global warming/climate change;</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Further notes</a:t>
            </a: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that tsunamis generated by landslides (in a non-volcanic setting) remains as a challenge for the Global Tsunami Warning and Mitigation System (GTWMS</a:t>
            </a:r>
            <a:r>
              <a:rPr kumimoji="0" lang="en-GB"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rPr>
              <a:t> </a:t>
            </a: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Recommends</a:t>
            </a: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the Task Team on Tsunami Watch Operations to include tsunamis generated by the submarine and subaerial landslides in its work programme and engage with the landslide hazard and early-warning scientific and operational community to address the requirements of the first objective of the ODTP to develop the warning systems’ capability to issue actionable and timely tsunami warnings for tsunamis from all identified sources to 100 percent of coasts at risk;</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This is not agreed abbreviation yet but maybe this TOWS-WG meeting could provide an opportunity to agree on the use of this abbreviation.</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p:txBody>
      </p:sp>
      <p:sp>
        <p:nvSpPr>
          <p:cNvPr id="4" name="テキスト ボックス 3">
            <a:extLst>
              <a:ext uri="{FF2B5EF4-FFF2-40B4-BE49-F238E27FC236}">
                <a16:creationId xmlns:a16="http://schemas.microsoft.com/office/drawing/2014/main" id="{B29AE295-CB56-810E-0F13-8AED95E220EA}"/>
              </a:ext>
            </a:extLst>
          </p:cNvPr>
          <p:cNvSpPr txBox="1"/>
          <p:nvPr/>
        </p:nvSpPr>
        <p:spPr>
          <a:xfrm>
            <a:off x="581891" y="672904"/>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b="1" dirty="0">
                <a:solidFill>
                  <a:srgbClr val="C00000"/>
                </a:solidFill>
                <a:latin typeface="Arial" panose="020B0604020202020204" pitchFamily="34" charset="0"/>
                <a:ea typeface="Arial" panose="020B0604020202020204" pitchFamily="34" charset="0"/>
                <a:cs typeface="Roboto"/>
              </a:rPr>
              <a:t>12</a:t>
            </a:r>
            <a:r>
              <a:rPr kumimoji="0" lang="en-US" altLang="ja-JP" sz="18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 TSUNAMIS GENERATED BY LANDSLIDE</a:t>
            </a:r>
            <a:endParaRPr kumimoji="0"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p:txBody>
      </p:sp>
    </p:spTree>
    <p:extLst>
      <p:ext uri="{BB962C8B-B14F-4D97-AF65-F5344CB8AC3E}">
        <p14:creationId xmlns:p14="http://schemas.microsoft.com/office/powerpoint/2010/main" val="17394610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CEA5D9-B8AA-4CA0-8F1C-82198A89FF87}"/>
              </a:ext>
            </a:extLst>
          </p:cNvPr>
          <p:cNvSpPr txBox="1"/>
          <p:nvPr/>
        </p:nvSpPr>
        <p:spPr>
          <a:xfrm>
            <a:off x="443344" y="1293287"/>
            <a:ext cx="9919855" cy="3963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lnSpc>
                <a:spcPct val="105000"/>
              </a:lnSpc>
              <a:spcBef>
                <a:spcPts val="1200"/>
              </a:spcBef>
              <a:spcAft>
                <a:spcPts val="800"/>
              </a:spcAft>
            </a:pPr>
            <a:r>
              <a:rPr lang="en-GB" altLang="ja-JP" sz="1800" b="1" dirty="0">
                <a:solidFill>
                  <a:srgbClr val="0070C0"/>
                </a:solidFill>
                <a:effectLst/>
                <a:latin typeface="Arial" panose="020B0604020202020204" pitchFamily="34" charset="0"/>
                <a:ea typeface="Arial" panose="020B0604020202020204" pitchFamily="34" charset="0"/>
              </a:rPr>
              <a:t>Recommendation to the TSP(s)</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Noted</a:t>
            </a:r>
            <a:r>
              <a:rPr lang="en-GB" altLang="ja-JP" sz="1800" dirty="0">
                <a:effectLst/>
                <a:latin typeface="Arial" panose="020B0604020202020204" pitchFamily="34" charset="0"/>
                <a:ea typeface="Arial" panose="020B0604020202020204" pitchFamily="34" charset="0"/>
              </a:rPr>
              <a:t> that the IOC CL-3006 on the Cessation of fax transmissions of tsunami information products</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by Tsunami Service Providers by 31 March 2025 was issued on 27 September 2024,</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Further</a:t>
            </a:r>
            <a:r>
              <a:rPr lang="en-GB" altLang="ja-JP" sz="1800" dirty="0">
                <a:effectLst/>
                <a:latin typeface="Arial" panose="020B0604020202020204" pitchFamily="34" charset="0"/>
                <a:ea typeface="Arial" panose="020B0604020202020204" pitchFamily="34" charset="0"/>
              </a:rPr>
              <a:t> noted that only one Member State requested the need to continue receipt of tsunami information products through fax,</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Noted</a:t>
            </a:r>
            <a:r>
              <a:rPr lang="en-GB" altLang="ja-JP" sz="1800" dirty="0">
                <a:effectLst/>
                <a:latin typeface="Arial" panose="020B0604020202020204" pitchFamily="34" charset="0"/>
                <a:ea typeface="Arial" panose="020B0604020202020204" pitchFamily="34" charset="0"/>
              </a:rPr>
              <a:t> that fax transmissions of tsunami information products will </a:t>
            </a:r>
            <a:r>
              <a:rPr lang="en-GB" altLang="ja-JP" sz="1800" dirty="0" err="1">
                <a:effectLst/>
                <a:latin typeface="Arial" panose="020B0604020202020204" pitchFamily="34" charset="0"/>
                <a:ea typeface="Arial" panose="020B0604020202020204" pitchFamily="34" charset="0"/>
              </a:rPr>
              <a:t>en</a:t>
            </a:r>
            <a:r>
              <a:rPr lang="en-GB" altLang="ja-JP" sz="1800" dirty="0">
                <a:effectLst/>
                <a:latin typeface="Arial" panose="020B0604020202020204" pitchFamily="34" charset="0"/>
                <a:ea typeface="Arial" panose="020B0604020202020204" pitchFamily="34" charset="0"/>
              </a:rPr>
              <a:t> by Tsunami Service Providers by 31 March 2025, except for those Member State who requested the continuation of this service, for which individual arrangements between the concerned Member State and respective TSP(s) will be established bilaterally;</a:t>
            </a:r>
            <a:endParaRPr lang="ja-JP" altLang="ja-JP" sz="2000" dirty="0">
              <a:effectLst/>
              <a:latin typeface="Times New Roman" panose="02020603050405020304" pitchFamily="18" charset="0"/>
              <a:ea typeface="Times New Roman" panose="02020603050405020304" pitchFamily="18" charset="0"/>
            </a:endParaRPr>
          </a:p>
        </p:txBody>
      </p:sp>
      <p:sp>
        <p:nvSpPr>
          <p:cNvPr id="5" name="テキスト ボックス 4">
            <a:extLst>
              <a:ext uri="{FF2B5EF4-FFF2-40B4-BE49-F238E27FC236}">
                <a16:creationId xmlns:a16="http://schemas.microsoft.com/office/drawing/2014/main" id="{FD371B79-B719-613C-6646-C1E5F19D14FC}"/>
              </a:ext>
            </a:extLst>
          </p:cNvPr>
          <p:cNvSpPr txBox="1"/>
          <p:nvPr/>
        </p:nvSpPr>
        <p:spPr>
          <a:xfrm>
            <a:off x="443344" y="423399"/>
            <a:ext cx="609600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2000" dirty="0">
                <a:effectLst/>
                <a:latin typeface="Times New Roman" panose="02020603050405020304" pitchFamily="18" charset="0"/>
                <a:ea typeface="Times New Roman" panose="02020603050405020304" pitchFamily="18" charset="0"/>
              </a:rPr>
              <a:t> </a:t>
            </a:r>
            <a:r>
              <a:rPr lang="en-GB" altLang="ja-JP" b="1" dirty="0">
                <a:solidFill>
                  <a:srgbClr val="C00000"/>
                </a:solidFill>
                <a:latin typeface="Arial" panose="020B0604020202020204" pitchFamily="34" charset="0"/>
                <a:ea typeface="Times New Roman" panose="02020603050405020304" pitchFamily="18" charset="0"/>
              </a:rPr>
              <a:t>13. </a:t>
            </a:r>
            <a:r>
              <a:rPr lang="en-GB" altLang="ja-JP" sz="1800" b="1" dirty="0">
                <a:solidFill>
                  <a:srgbClr val="C00000"/>
                </a:solidFill>
                <a:effectLst/>
                <a:latin typeface="Arial" panose="020B0604020202020204" pitchFamily="34" charset="0"/>
                <a:ea typeface="Arial" panose="020B0604020202020204" pitchFamily="34" charset="0"/>
              </a:rPr>
              <a:t>CESSATION OF FAX DISSEMINATION</a:t>
            </a:r>
            <a:r>
              <a:rPr lang="en-GB" altLang="ja-JP" sz="2000" dirty="0">
                <a:effectLst/>
                <a:latin typeface="Times New Roman" panose="02020603050405020304" pitchFamily="18" charset="0"/>
                <a:ea typeface="Times New Roman" panose="02020603050405020304" pitchFamily="18" charset="0"/>
              </a:rPr>
              <a:t> </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945876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7E7D557-7860-B089-A4B8-CC5D515DC70C}"/>
              </a:ext>
            </a:extLst>
          </p:cNvPr>
          <p:cNvSpPr txBox="1"/>
          <p:nvPr/>
        </p:nvSpPr>
        <p:spPr>
          <a:xfrm>
            <a:off x="138546" y="1154545"/>
            <a:ext cx="11822545" cy="560153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 </a:t>
            </a:r>
            <a:endParaRPr kumimoji="0"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Roboto"/>
              </a:rPr>
              <a:t>Request to TT-TWO </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Notes</a:t>
            </a: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that the Common Alerting Protocol (CAP) is the international standard format </a:t>
            </a:r>
            <a:r>
              <a:rPr kumimoji="0" lang="en-GB"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rPr>
              <a:t> </a:t>
            </a: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for emergency alerting and public warning, designed for all hazards, which can be used for exchanging multi-hazard emergency alerts and public warnings over all kinds of information and communications technology;</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Also notes</a:t>
            </a: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that CAP is now widely used in EWS and 91% of the world’s population lives in a country that is implementing CAP</a:t>
            </a:r>
            <a:r>
              <a:rPr kumimoji="0" lang="en-GB"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rPr>
              <a:t> </a:t>
            </a: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 </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Recognizes</a:t>
            </a: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r>
              <a:rPr kumimoji="0" lang="en-GB"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rPr>
              <a:t> </a:t>
            </a: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that the advancement of CAP implementation globally represents a significant milestone in the Early Warnings for All (EW4All) initiative, and the fact that CAP can be considered as the bridge connecting “observations, monitoring, analysis and forecasting” to “warning dissemination and communication”.</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Notes</a:t>
            </a: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that NOAA/PTWC in 2013 provided details and rationale for an </a:t>
            </a:r>
            <a:r>
              <a:rPr kumimoji="0" lang="en-GB" altLang="ja-JP" sz="1600" b="0" i="0" u="sng"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Roboto"/>
                <a:hlinkClick r:id="rId2"/>
              </a:rPr>
              <a:t>initial version of a tsunami profile for CAP</a:t>
            </a: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Requests</a:t>
            </a: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the TT-TWO to develop a global CAP template for TSPs to facilitate exchange of bulletins between basin TSPs and their NTWCs, between TSPs of different basins, and for public TSP bulletins, to be presented and approved by the TOWS-WG at its next session;</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Reference: reference: https://www.undrr.org/words-into-action/guide-multi-hazard-early-warning</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Reference: reference: https://www.undrr.org/words-into-action/guide-multi-hazard-early-warning</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ja-JP"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reference: https://community.wmo.int/en/common-alerting-protocol</a:t>
            </a:r>
            <a:endParaRPr kumimoji="0"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p:txBody>
      </p:sp>
      <p:sp>
        <p:nvSpPr>
          <p:cNvPr id="4" name="テキスト ボックス 3">
            <a:extLst>
              <a:ext uri="{FF2B5EF4-FFF2-40B4-BE49-F238E27FC236}">
                <a16:creationId xmlns:a16="http://schemas.microsoft.com/office/drawing/2014/main" id="{1FB67DCF-5F03-ADF0-C7F1-8725FCDA7B0F}"/>
              </a:ext>
            </a:extLst>
          </p:cNvPr>
          <p:cNvSpPr txBox="1"/>
          <p:nvPr/>
        </p:nvSpPr>
        <p:spPr>
          <a:xfrm>
            <a:off x="138546" y="628133"/>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14. COMMON ALERTING PROTOCOL</a:t>
            </a:r>
            <a:endParaRPr kumimoji="0"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p:txBody>
      </p:sp>
    </p:spTree>
    <p:extLst>
      <p:ext uri="{BB962C8B-B14F-4D97-AF65-F5344CB8AC3E}">
        <p14:creationId xmlns:p14="http://schemas.microsoft.com/office/powerpoint/2010/main" val="495388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7E799BA-BFD5-0062-8140-BE4487900947}"/>
              </a:ext>
            </a:extLst>
          </p:cNvPr>
          <p:cNvSpPr txBox="1"/>
          <p:nvPr/>
        </p:nvSpPr>
        <p:spPr>
          <a:xfrm>
            <a:off x="272472" y="823343"/>
            <a:ext cx="6105236" cy="535531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l">
              <a:buFont typeface="Wingdings" panose="05000000000000000000" pitchFamily="2" charset="2"/>
              <a:buChar char="u"/>
            </a:pPr>
            <a:r>
              <a:rPr lang="en-US" altLang="ja-JP" sz="1800" b="0" i="0" u="none" strike="noStrike" baseline="0" dirty="0">
                <a:latin typeface="Arial" panose="020B0604020202020204" pitchFamily="34" charset="0"/>
                <a:cs typeface="Arial" panose="020B0604020202020204" pitchFamily="34" charset="0"/>
              </a:rPr>
              <a:t>Members:</a:t>
            </a:r>
          </a:p>
          <a:p>
            <a:pPr algn="l"/>
            <a:r>
              <a:rPr lang="en-US" altLang="ja-JP" sz="1800" b="0" i="0" u="none" strike="noStrike" baseline="0" dirty="0">
                <a:latin typeface="Arial" panose="020B0604020202020204" pitchFamily="34" charset="0"/>
                <a:cs typeface="Arial" panose="020B0604020202020204" pitchFamily="34" charset="0"/>
              </a:rPr>
              <a:t>Yuji </a:t>
            </a:r>
            <a:r>
              <a:rPr lang="en-US" altLang="ja-JP" sz="1800" b="0" i="0" u="none" strike="noStrike" baseline="0" dirty="0" err="1">
                <a:latin typeface="Arial" panose="020B0604020202020204" pitchFamily="34" charset="0"/>
                <a:cs typeface="Arial" panose="020B0604020202020204" pitchFamily="34" charset="0"/>
              </a:rPr>
              <a:t>Nishimae</a:t>
            </a:r>
            <a:r>
              <a:rPr lang="en-US" altLang="ja-JP" sz="1800" b="0" i="0" u="none" strike="noStrike" baseline="0" dirty="0">
                <a:latin typeface="Arial" panose="020B0604020202020204" pitchFamily="34" charset="0"/>
                <a:cs typeface="Arial" panose="020B0604020202020204" pitchFamily="34" charset="0"/>
              </a:rPr>
              <a:t>, Chair of TOWS-WG-TTTWO (PTWS/JMA)</a:t>
            </a:r>
          </a:p>
          <a:p>
            <a:pPr algn="l"/>
            <a:r>
              <a:rPr lang="en-US" altLang="ja-JP" sz="1800" b="0" i="0" u="none" strike="noStrike" baseline="0" dirty="0">
                <a:latin typeface="Arial" panose="020B0604020202020204" pitchFamily="34" charset="0"/>
                <a:cs typeface="Arial" panose="020B0604020202020204" pitchFamily="34" charset="0"/>
              </a:rPr>
              <a:t>Alessio </a:t>
            </a:r>
            <a:r>
              <a:rPr lang="en-US" altLang="ja-JP" sz="1800" b="0" i="0" u="none" strike="noStrike" baseline="0" dirty="0" err="1">
                <a:latin typeface="Arial" panose="020B0604020202020204" pitchFamily="34" charset="0"/>
                <a:cs typeface="Arial" panose="020B0604020202020204" pitchFamily="34" charset="0"/>
              </a:rPr>
              <a:t>Piatanesi</a:t>
            </a:r>
            <a:r>
              <a:rPr lang="en-US" altLang="ja-JP" sz="1800" b="0" i="0" u="none" strike="noStrike" baseline="0" dirty="0">
                <a:latin typeface="Arial" panose="020B0604020202020204" pitchFamily="34" charset="0"/>
                <a:cs typeface="Arial" panose="020B0604020202020204" pitchFamily="34" charset="0"/>
              </a:rPr>
              <a:t> (NEAMTWS/INGV)</a:t>
            </a:r>
          </a:p>
          <a:p>
            <a:pPr algn="l"/>
            <a:r>
              <a:rPr lang="en-US" altLang="ja-JP" sz="1800" b="0" i="0" u="none" strike="noStrike" baseline="0" dirty="0">
                <a:latin typeface="Arial" panose="020B0604020202020204" pitchFamily="34" charset="0"/>
                <a:cs typeface="Arial" panose="020B0604020202020204" pitchFamily="34" charset="0"/>
              </a:rPr>
              <a:t>Charles McCreery (CARIBE-EWS/NOAA-PTWC</a:t>
            </a:r>
          </a:p>
          <a:p>
            <a:pPr algn="l"/>
            <a:r>
              <a:rPr lang="en-US" altLang="ja-JP" sz="1800" b="0" i="0" u="none" strike="noStrike" baseline="0" dirty="0" err="1">
                <a:latin typeface="Arial" panose="020B0604020202020204" pitchFamily="34" charset="0"/>
                <a:cs typeface="Arial" panose="020B0604020202020204" pitchFamily="34" charset="0"/>
              </a:rPr>
              <a:t>Dakui</a:t>
            </a:r>
            <a:r>
              <a:rPr lang="en-US" altLang="ja-JP" sz="1800" b="0" i="0" u="none" strike="noStrike" baseline="0" dirty="0">
                <a:latin typeface="Arial" panose="020B0604020202020204" pitchFamily="34" charset="0"/>
                <a:cs typeface="Arial" panose="020B0604020202020204" pitchFamily="34" charset="0"/>
              </a:rPr>
              <a:t> Wang (PTWS/NMEFC)</a:t>
            </a:r>
          </a:p>
          <a:p>
            <a:pPr algn="l"/>
            <a:r>
              <a:rPr lang="en-US" altLang="ja-JP" sz="1800" b="0" i="0" u="none" strike="noStrike" baseline="0" dirty="0">
                <a:latin typeface="Arial" panose="020B0604020202020204" pitchFamily="34" charset="0"/>
                <a:cs typeface="Arial" panose="020B0604020202020204" pitchFamily="34" charset="0"/>
              </a:rPr>
              <a:t>Elizabeth Vanacore (CARIBE-EWS/PRSN)</a:t>
            </a:r>
          </a:p>
          <a:p>
            <a:pPr algn="l"/>
            <a:r>
              <a:rPr lang="en-US" altLang="ja-JP" sz="1800" b="0" i="0" u="none" strike="noStrike" baseline="0" dirty="0">
                <a:latin typeface="Arial" panose="020B0604020202020204" pitchFamily="34" charset="0"/>
                <a:cs typeface="Arial" panose="020B0604020202020204" pitchFamily="34" charset="0"/>
              </a:rPr>
              <a:t>Helene Hebert (NEAMTWS/CEA)</a:t>
            </a:r>
          </a:p>
          <a:p>
            <a:pPr algn="l"/>
            <a:r>
              <a:rPr lang="en-US" altLang="ja-JP" sz="1800" b="0" i="0" u="none" strike="noStrike" baseline="0" dirty="0" err="1">
                <a:latin typeface="Arial" panose="020B0604020202020204" pitchFamily="34" charset="0"/>
                <a:cs typeface="Arial" panose="020B0604020202020204" pitchFamily="34" charset="0"/>
              </a:rPr>
              <a:t>Jijjavarapu</a:t>
            </a:r>
            <a:r>
              <a:rPr lang="en-US" altLang="ja-JP" sz="1800" b="0" i="0" u="none" strike="noStrike" baseline="0" dirty="0">
                <a:latin typeface="Arial" panose="020B0604020202020204" pitchFamily="34" charset="0"/>
                <a:cs typeface="Arial" panose="020B0604020202020204" pitchFamily="34" charset="0"/>
              </a:rPr>
              <a:t> </a:t>
            </a:r>
            <a:r>
              <a:rPr lang="en-US" altLang="ja-JP" sz="1800" b="0" i="0" u="none" strike="noStrike" baseline="0" dirty="0" err="1">
                <a:latin typeface="Arial" panose="020B0604020202020204" pitchFamily="34" charset="0"/>
                <a:cs typeface="Arial" panose="020B0604020202020204" pitchFamily="34" charset="0"/>
              </a:rPr>
              <a:t>Padmanabham</a:t>
            </a:r>
            <a:r>
              <a:rPr lang="en-US" altLang="ja-JP" sz="1800" b="0" i="0" u="none" strike="noStrike" baseline="0" dirty="0">
                <a:latin typeface="Arial" panose="020B0604020202020204" pitchFamily="34" charset="0"/>
                <a:cs typeface="Arial" panose="020B0604020202020204" pitchFamily="34" charset="0"/>
              </a:rPr>
              <a:t> (IOTWMS/INCOIS)</a:t>
            </a:r>
          </a:p>
          <a:p>
            <a:pPr algn="l"/>
            <a:r>
              <a:rPr lang="en-US" altLang="ja-JP" sz="1800" b="0" i="0" u="none" strike="noStrike" baseline="0" dirty="0">
                <a:latin typeface="Arial" panose="020B0604020202020204" pitchFamily="34" charset="0"/>
                <a:cs typeface="Arial" panose="020B0604020202020204" pitchFamily="34" charset="0"/>
              </a:rPr>
              <a:t>Nasser Al Ismaili (IOTWMS/ DGMAN)</a:t>
            </a:r>
          </a:p>
          <a:p>
            <a:pPr marL="285750" indent="-285750" algn="l">
              <a:buFont typeface="Arial" panose="020B0604020202020204" pitchFamily="34" charset="0"/>
              <a:buChar char="•"/>
            </a:pPr>
            <a:endParaRPr lang="en-US" altLang="ja-JP" sz="1800" b="0" i="0" u="none" strike="noStrike" baseline="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u"/>
            </a:pPr>
            <a:r>
              <a:rPr lang="en-US" altLang="ja-JP" sz="1800" b="0" i="0" u="none" strike="noStrike" baseline="0" dirty="0">
                <a:latin typeface="Arial" panose="020B0604020202020204" pitchFamily="34" charset="0"/>
                <a:cs typeface="Arial" panose="020B0604020202020204" pitchFamily="34" charset="0"/>
              </a:rPr>
              <a:t>Observers:</a:t>
            </a:r>
          </a:p>
          <a:p>
            <a:pPr algn="l"/>
            <a:r>
              <a:rPr lang="en-US" altLang="ja-JP" sz="1800" b="0" i="0" u="none" strike="noStrike" baseline="0" dirty="0">
                <a:latin typeface="Arial" panose="020B0604020202020204" pitchFamily="34" charset="0"/>
                <a:cs typeface="Arial" panose="020B0604020202020204" pitchFamily="34" charset="0"/>
              </a:rPr>
              <a:t>Bruce Howe (SMART Cable JTF/U. of Hawaii)</a:t>
            </a:r>
          </a:p>
          <a:p>
            <a:pPr algn="l"/>
            <a:r>
              <a:rPr lang="en-US" altLang="ja-JP" sz="1800" b="0" i="0" u="none" strike="noStrike" baseline="0" dirty="0">
                <a:latin typeface="Arial" panose="020B0604020202020204" pitchFamily="34" charset="0"/>
                <a:cs typeface="Arial" panose="020B0604020202020204" pitchFamily="34" charset="0"/>
              </a:rPr>
              <a:t>Ceci Rodriguez Cruz (SMART Cable JTF/U. of Hawaii)</a:t>
            </a:r>
          </a:p>
          <a:p>
            <a:pPr algn="l"/>
            <a:r>
              <a:rPr lang="en-US" altLang="ja-JP" dirty="0">
                <a:latin typeface="Arial" panose="020B0604020202020204" pitchFamily="34" charset="0"/>
                <a:cs typeface="Arial" panose="020B0604020202020204" pitchFamily="34" charset="0"/>
              </a:rPr>
              <a:t>Takeshi Sato </a:t>
            </a:r>
            <a:r>
              <a:rPr lang="en-US" altLang="ja-JP" sz="1800" b="0" i="0" u="none" strike="noStrike" baseline="0" dirty="0" err="1">
                <a:latin typeface="Arial" panose="020B0604020202020204" pitchFamily="34" charset="0"/>
                <a:cs typeface="Arial" panose="020B0604020202020204" pitchFamily="34" charset="0"/>
              </a:rPr>
              <a:t>SATO</a:t>
            </a:r>
            <a:r>
              <a:rPr lang="ja-JP" altLang="en-US" sz="1800" b="0" i="0" u="none" strike="noStrike" baseline="0" dirty="0">
                <a:latin typeface="Arial" panose="020B0604020202020204" pitchFamily="34" charset="0"/>
                <a:cs typeface="Arial" panose="020B0604020202020204" pitchFamily="34" charset="0"/>
              </a:rPr>
              <a:t> </a:t>
            </a:r>
            <a:r>
              <a:rPr lang="en-US" altLang="ja-JP" sz="1800" b="0" i="0" u="none" strike="noStrike" baseline="0" dirty="0">
                <a:latin typeface="Arial" panose="020B0604020202020204" pitchFamily="34" charset="0"/>
                <a:cs typeface="Arial" panose="020B0604020202020204" pitchFamily="34" charset="0"/>
              </a:rPr>
              <a:t>(JMA/Japan)</a:t>
            </a:r>
          </a:p>
          <a:p>
            <a:pPr algn="l"/>
            <a:r>
              <a:rPr lang="en-US" altLang="ja-JP" sz="1800" b="0" i="0" u="none" strike="noStrike" baseline="0" dirty="0" err="1">
                <a:latin typeface="Arial" panose="020B0604020202020204" pitchFamily="34" charset="0"/>
                <a:cs typeface="Arial" panose="020B0604020202020204" pitchFamily="34" charset="0"/>
              </a:rPr>
              <a:t>Fujiang</a:t>
            </a:r>
            <a:r>
              <a:rPr lang="en-US" altLang="ja-JP" sz="1800" b="0" i="0" u="none" strike="noStrike" baseline="0" dirty="0">
                <a:latin typeface="Arial" panose="020B0604020202020204" pitchFamily="34" charset="0"/>
                <a:cs typeface="Arial" panose="020B0604020202020204" pitchFamily="34" charset="0"/>
              </a:rPr>
              <a:t> Yu</a:t>
            </a:r>
            <a:r>
              <a:rPr lang="en-US" altLang="ja-JP" dirty="0">
                <a:latin typeface="Arial" panose="020B0604020202020204" pitchFamily="34" charset="0"/>
                <a:cs typeface="Arial" panose="020B0604020202020204" pitchFamily="34" charset="0"/>
              </a:rPr>
              <a:t> (NMEFC/</a:t>
            </a:r>
            <a:r>
              <a:rPr lang="en-US" altLang="ja-JP" sz="1800" b="0" i="0" u="none" strike="noStrike" baseline="0" dirty="0">
                <a:latin typeface="Arial" panose="020B0604020202020204" pitchFamily="34" charset="0"/>
                <a:cs typeface="Arial" panose="020B0604020202020204" pitchFamily="34" charset="0"/>
              </a:rPr>
              <a:t>China)</a:t>
            </a:r>
          </a:p>
          <a:p>
            <a:pPr algn="l"/>
            <a:r>
              <a:rPr lang="en-US" altLang="ja-JP" dirty="0">
                <a:latin typeface="Arial" panose="020B0604020202020204" pitchFamily="34" charset="0"/>
                <a:cs typeface="Arial" panose="020B0604020202020204" pitchFamily="34" charset="0"/>
              </a:rPr>
              <a:t>Carlos </a:t>
            </a:r>
            <a:r>
              <a:rPr lang="en-US" altLang="ja-JP" sz="1800" b="0" i="0" u="none" strike="noStrike" baseline="0" dirty="0">
                <a:latin typeface="Arial" panose="020B0604020202020204" pitchFamily="34" charset="0"/>
                <a:cs typeface="Arial" panose="020B0604020202020204" pitchFamily="34" charset="0"/>
              </a:rPr>
              <a:t>Zuniga </a:t>
            </a:r>
            <a:r>
              <a:rPr lang="en-US" altLang="ja-JP" dirty="0">
                <a:latin typeface="Arial" panose="020B0604020202020204" pitchFamily="34" charset="0"/>
                <a:cs typeface="Arial" panose="020B0604020202020204" pitchFamily="34" charset="0"/>
              </a:rPr>
              <a:t>(SHOA</a:t>
            </a:r>
            <a:r>
              <a:rPr lang="en-US" altLang="ja-JP">
                <a:latin typeface="Arial" panose="020B0604020202020204" pitchFamily="34" charset="0"/>
                <a:cs typeface="Arial" panose="020B0604020202020204" pitchFamily="34" charset="0"/>
              </a:rPr>
              <a:t>/</a:t>
            </a:r>
            <a:r>
              <a:rPr lang="en-US" altLang="ja-JP" sz="1800" b="0" i="0" u="none" strike="noStrike" baseline="0">
                <a:latin typeface="Arial" panose="020B0604020202020204" pitchFamily="34" charset="0"/>
                <a:cs typeface="Arial" panose="020B0604020202020204" pitchFamily="34" charset="0"/>
              </a:rPr>
              <a:t>Chile)</a:t>
            </a:r>
            <a:endParaRPr lang="en-US" altLang="ja-JP" sz="1800" b="0" i="0" u="none" strike="noStrike"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altLang="ja-JP"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u"/>
            </a:pPr>
            <a:r>
              <a:rPr lang="en-US" altLang="ja-JP" dirty="0">
                <a:latin typeface="Arial" panose="020B0604020202020204" pitchFamily="34" charset="0"/>
                <a:cs typeface="Arial" panose="020B0604020202020204" pitchFamily="34" charset="0"/>
              </a:rPr>
              <a:t>IOC Technical Secretary</a:t>
            </a:r>
          </a:p>
          <a:p>
            <a:r>
              <a:rPr lang="en-US" altLang="ja-JP" b="0" i="0" u="none" strike="noStrike" dirty="0">
                <a:effectLst/>
                <a:latin typeface="Arial" panose="020B0604020202020204" pitchFamily="34" charset="0"/>
                <a:cs typeface="Arial" panose="020B0604020202020204" pitchFamily="34" charset="0"/>
              </a:rPr>
              <a:t>Öcal </a:t>
            </a:r>
            <a:r>
              <a:rPr lang="en-US" altLang="ja-JP" b="0" i="0" u="none" strike="noStrike" dirty="0" err="1">
                <a:effectLst/>
                <a:latin typeface="Arial" panose="020B0604020202020204" pitchFamily="34" charset="0"/>
                <a:cs typeface="Arial" panose="020B0604020202020204" pitchFamily="34" charset="0"/>
              </a:rPr>
              <a:t>Necmioglu</a:t>
            </a:r>
            <a:endParaRPr lang="en-US" altLang="ja-JP" b="0" i="0" dirty="0">
              <a:effectLst/>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19A0BE4-9266-A14A-3CBA-CFAFF1B13185}"/>
              </a:ext>
            </a:extLst>
          </p:cNvPr>
          <p:cNvSpPr txBox="1"/>
          <p:nvPr/>
        </p:nvSpPr>
        <p:spPr>
          <a:xfrm>
            <a:off x="106218" y="322695"/>
            <a:ext cx="10557247"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dirty="0">
                <a:ln>
                  <a:noFill/>
                </a:ln>
                <a:solidFill>
                  <a:schemeClr val="accent2"/>
                </a:solidFill>
                <a:effectLst/>
                <a:uFillTx/>
                <a:latin typeface="Arial" panose="020B0604020202020204" pitchFamily="34" charset="0"/>
                <a:cs typeface="Arial" panose="020B0604020202020204" pitchFamily="34" charset="0"/>
                <a:sym typeface="Roboto"/>
              </a:rPr>
              <a:t>Members and Observers of TOWS Task Team on Tsunami watch Operation</a:t>
            </a:r>
            <a:endParaRPr kumimoji="0" lang="ja-JP" altLang="en-US" sz="2400" b="0" i="0" u="none" strike="noStrike" cap="none" spc="0" normalizeH="0" baseline="0" dirty="0">
              <a:ln>
                <a:noFill/>
              </a:ln>
              <a:solidFill>
                <a:schemeClr val="accent2"/>
              </a:solidFill>
              <a:effectLst/>
              <a:uFillTx/>
              <a:latin typeface="Arial" panose="020B0604020202020204" pitchFamily="34" charset="0"/>
              <a:cs typeface="Arial" panose="020B0604020202020204" pitchFamily="34" charset="0"/>
              <a:sym typeface="Roboto"/>
            </a:endParaRPr>
          </a:p>
        </p:txBody>
      </p:sp>
      <p:pic>
        <p:nvPicPr>
          <p:cNvPr id="3" name="図 2">
            <a:extLst>
              <a:ext uri="{FF2B5EF4-FFF2-40B4-BE49-F238E27FC236}">
                <a16:creationId xmlns:a16="http://schemas.microsoft.com/office/drawing/2014/main" id="{448F51FE-507C-6441-C4B3-79825A177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1286" y="1828658"/>
            <a:ext cx="5412509" cy="3034286"/>
          </a:xfrm>
          <a:prstGeom prst="rect">
            <a:avLst/>
          </a:prstGeom>
        </p:spPr>
      </p:pic>
    </p:spTree>
    <p:extLst>
      <p:ext uri="{BB962C8B-B14F-4D97-AF65-F5344CB8AC3E}">
        <p14:creationId xmlns:p14="http://schemas.microsoft.com/office/powerpoint/2010/main" val="122194849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0943661-5D88-1CFD-03E6-4DC02DE3A4AE}"/>
              </a:ext>
            </a:extLst>
          </p:cNvPr>
          <p:cNvSpPr txBox="1"/>
          <p:nvPr/>
        </p:nvSpPr>
        <p:spPr>
          <a:xfrm>
            <a:off x="942109" y="1552077"/>
            <a:ext cx="9430327" cy="1593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5000"/>
              </a:lnSpc>
              <a:spcBef>
                <a:spcPts val="1200"/>
              </a:spcBef>
              <a:spcAft>
                <a:spcPts val="800"/>
              </a:spcAft>
            </a:pPr>
            <a:r>
              <a:rPr lang="en-GB" altLang="ja-JP" sz="1800" b="1" dirty="0">
                <a:solidFill>
                  <a:srgbClr val="0070C0"/>
                </a:solidFill>
                <a:effectLst/>
                <a:latin typeface="Arial" panose="020B0604020202020204" pitchFamily="34" charset="0"/>
                <a:ea typeface="Arial" panose="020B0604020202020204" pitchFamily="34" charset="0"/>
              </a:rPr>
              <a:t>Request to TT-TWO</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Noted</a:t>
            </a:r>
            <a:r>
              <a:rPr lang="en-GB" altLang="ja-JP" sz="1800" dirty="0">
                <a:effectLst/>
                <a:latin typeface="Arial" panose="020B0604020202020204" pitchFamily="34" charset="0"/>
                <a:ea typeface="Arial" panose="020B0604020202020204" pitchFamily="34" charset="0"/>
              </a:rPr>
              <a:t> that there is a region in the boundary of IOTWMS and PTWS but outside of the framework of the IOC coordinated tsunami warning systems,</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Requested</a:t>
            </a:r>
            <a:r>
              <a:rPr lang="en-GB" altLang="ja-JP" sz="1800" dirty="0">
                <a:effectLst/>
                <a:latin typeface="Arial" panose="020B0604020202020204" pitchFamily="34" charset="0"/>
                <a:ea typeface="Arial" panose="020B0604020202020204" pitchFamily="34" charset="0"/>
              </a:rPr>
              <a:t> the TT-TWO investigate the status of the TSP service provisions in this region.</a:t>
            </a:r>
            <a:endParaRPr lang="ja-JP" altLang="ja-JP" sz="2000" dirty="0">
              <a:effectLst/>
              <a:latin typeface="Times New Roman" panose="02020603050405020304" pitchFamily="18" charset="0"/>
              <a:ea typeface="Times New Roman" panose="02020603050405020304" pitchFamily="18" charset="0"/>
            </a:endParaRPr>
          </a:p>
        </p:txBody>
      </p:sp>
      <p:sp>
        <p:nvSpPr>
          <p:cNvPr id="5" name="テキスト ボックス 4">
            <a:extLst>
              <a:ext uri="{FF2B5EF4-FFF2-40B4-BE49-F238E27FC236}">
                <a16:creationId xmlns:a16="http://schemas.microsoft.com/office/drawing/2014/main" id="{6E720561-CEC4-D92A-40CB-DE1E6DCA5C3B}"/>
              </a:ext>
            </a:extLst>
          </p:cNvPr>
          <p:cNvSpPr txBox="1"/>
          <p:nvPr/>
        </p:nvSpPr>
        <p:spPr>
          <a:xfrm>
            <a:off x="494145" y="222983"/>
            <a:ext cx="9970656" cy="787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25000"/>
              </a:lnSpc>
              <a:spcAft>
                <a:spcPts val="800"/>
              </a:spcAft>
            </a:pPr>
            <a:r>
              <a:rPr lang="en-GB" altLang="ja-JP" sz="1800" b="1" dirty="0">
                <a:solidFill>
                  <a:srgbClr val="C00000"/>
                </a:solidFill>
                <a:effectLst/>
                <a:latin typeface="Arial" panose="020B0604020202020204" pitchFamily="34" charset="0"/>
                <a:ea typeface="Arial" panose="020B0604020202020204" pitchFamily="34" charset="0"/>
              </a:rPr>
              <a:t>1</a:t>
            </a:r>
            <a:r>
              <a:rPr lang="en-GB" altLang="ja-JP" b="1" dirty="0">
                <a:solidFill>
                  <a:srgbClr val="C00000"/>
                </a:solidFill>
                <a:latin typeface="Arial" panose="020B0604020202020204" pitchFamily="34" charset="0"/>
                <a:ea typeface="Arial" panose="020B0604020202020204" pitchFamily="34" charset="0"/>
              </a:rPr>
              <a:t>5</a:t>
            </a:r>
            <a:r>
              <a:rPr lang="en-GB" altLang="ja-JP" sz="1800" b="1" dirty="0">
                <a:solidFill>
                  <a:srgbClr val="C00000"/>
                </a:solidFill>
                <a:effectLst/>
                <a:latin typeface="Arial" panose="020B0604020202020204" pitchFamily="34" charset="0"/>
                <a:ea typeface="Arial" panose="020B0604020202020204" pitchFamily="34" charset="0"/>
              </a:rPr>
              <a:t>. TSUNAMI SERVICE PROVISION CONSIDERATIONS FOR EVENTS OUTSIDE ICG EARTHQUAKE SOURCE ZONES</a:t>
            </a:r>
            <a:r>
              <a:rPr lang="en-GB" altLang="ja-JP" sz="2000" dirty="0">
                <a:solidFill>
                  <a:srgbClr val="C0000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5477082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0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5E502-B262-5B13-6E14-9F08F5C55647}"/>
            </a:ext>
          </a:extLst>
        </p:cNvPr>
        <p:cNvGrpSpPr/>
        <p:nvPr/>
      </p:nvGrpSpPr>
      <p:grpSpPr>
        <a:xfrm>
          <a:off x="0" y="0"/>
          <a:ext cx="0" cy="0"/>
          <a:chOff x="0" y="0"/>
          <a:chExt cx="0" cy="0"/>
        </a:xfrm>
      </p:grpSpPr>
      <p:sp>
        <p:nvSpPr>
          <p:cNvPr id="4" name="TextBox 13">
            <a:extLst>
              <a:ext uri="{FF2B5EF4-FFF2-40B4-BE49-F238E27FC236}">
                <a16:creationId xmlns:a16="http://schemas.microsoft.com/office/drawing/2014/main" id="{48D0F5CB-DB25-7916-9ABE-641DCBD0B1BE}"/>
              </a:ext>
            </a:extLst>
          </p:cNvPr>
          <p:cNvSpPr txBox="1"/>
          <p:nvPr/>
        </p:nvSpPr>
        <p:spPr>
          <a:xfrm>
            <a:off x="311497" y="166483"/>
            <a:ext cx="10166003" cy="461665"/>
          </a:xfrm>
          <a:prstGeom prst="rect">
            <a:avLst/>
          </a:prstGeom>
          <a:noFill/>
        </p:spPr>
        <p:txBody>
          <a:bodyPr wrap="square" rtlCol="0">
            <a:spAutoFit/>
          </a:bodyPr>
          <a:lstStyle/>
          <a:p>
            <a:r>
              <a:rPr lang="en-US" sz="2400" b="1" dirty="0">
                <a:solidFill>
                  <a:schemeClr val="accent6"/>
                </a:solidFill>
              </a:rPr>
              <a:t>Agenda of the Joint Meeting with TTDMP and Agenda of TTTWO</a:t>
            </a:r>
          </a:p>
        </p:txBody>
      </p:sp>
      <p:sp>
        <p:nvSpPr>
          <p:cNvPr id="9" name="テキスト ボックス 8">
            <a:extLst>
              <a:ext uri="{FF2B5EF4-FFF2-40B4-BE49-F238E27FC236}">
                <a16:creationId xmlns:a16="http://schemas.microsoft.com/office/drawing/2014/main" id="{BBB7C907-A559-6CF4-1263-EC8CE6994A17}"/>
              </a:ext>
            </a:extLst>
          </p:cNvPr>
          <p:cNvSpPr txBox="1"/>
          <p:nvPr/>
        </p:nvSpPr>
        <p:spPr>
          <a:xfrm>
            <a:off x="472017" y="1268456"/>
            <a:ext cx="6093724" cy="400110"/>
          </a:xfrm>
          <a:prstGeom prst="rect">
            <a:avLst/>
          </a:prstGeom>
          <a:noFill/>
        </p:spPr>
        <p:txBody>
          <a:bodyPr wrap="square">
            <a:spAutoFit/>
          </a:bodyPr>
          <a:lstStyle/>
          <a:p>
            <a:r>
              <a:rPr lang="en-US" altLang="ja-JP" sz="2000" dirty="0">
                <a:solidFill>
                  <a:schemeClr val="accent6"/>
                </a:solidFill>
              </a:rPr>
              <a:t>Agenda of the TTTWO Meeting </a:t>
            </a:r>
            <a:endParaRPr lang="ja-JP" altLang="en-US" sz="2000" dirty="0"/>
          </a:p>
        </p:txBody>
      </p:sp>
      <p:sp>
        <p:nvSpPr>
          <p:cNvPr id="2" name="Slide Number Placeholder 11">
            <a:extLst>
              <a:ext uri="{FF2B5EF4-FFF2-40B4-BE49-F238E27FC236}">
                <a16:creationId xmlns:a16="http://schemas.microsoft.com/office/drawing/2014/main" id="{153465D6-AFA7-CB49-EEAC-80ADCD589168}"/>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5" name="テキスト ボックス 4">
            <a:extLst>
              <a:ext uri="{FF2B5EF4-FFF2-40B4-BE49-F238E27FC236}">
                <a16:creationId xmlns:a16="http://schemas.microsoft.com/office/drawing/2014/main" id="{9EAF2379-0804-6250-7FB5-82A5A0A31B7C}"/>
              </a:ext>
            </a:extLst>
          </p:cNvPr>
          <p:cNvSpPr txBox="1"/>
          <p:nvPr/>
        </p:nvSpPr>
        <p:spPr>
          <a:xfrm>
            <a:off x="571500" y="1762661"/>
            <a:ext cx="10088033" cy="481151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15000"/>
              </a:lnSpc>
            </a:pPr>
            <a:r>
              <a:rPr lang="en-GB" altLang="ja-JP" sz="1400" b="1" kern="100" dirty="0">
                <a:effectLst/>
                <a:latin typeface="Arial" panose="020B0604020202020204" pitchFamily="34" charset="0"/>
                <a:ea typeface="游明朝" panose="02020400000000000000" pitchFamily="18" charset="-128"/>
                <a:cs typeface="Arial" panose="020B0604020202020204" pitchFamily="34" charset="0"/>
              </a:rPr>
              <a:t>21 February 2025</a:t>
            </a:r>
            <a:endParaRPr lang="en-GB"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Welcome and Introductions </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Session Organisation (Logistics and agenda) </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Discussion on the outcomes of the joint Meeting with TT-DMP </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Review of TTTWO Action Items </a:t>
            </a:r>
            <a:r>
              <a:rPr lang="en-US" altLang="ja-JP" sz="1400" kern="100" dirty="0">
                <a:latin typeface="Arial" panose="020B0604020202020204" pitchFamily="34" charset="0"/>
                <a:ea typeface="游明朝" panose="02020400000000000000" pitchFamily="18" charset="-128"/>
                <a:cs typeface="Arial" panose="020B0604020202020204" pitchFamily="34" charset="0"/>
              </a:rPr>
              <a:t> </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Tsunami Watch Operations status and plans in all ICGs</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Updates to Area of Coverage and ESZ Maps of the ICGs</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Tsunami Service Provision Considerations for Events Outside ICG Earthquake Source Zones</a:t>
            </a: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Updates on Products for Maritime Community</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Optimal Seismic and Sea level Monitoring Networks </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Discussion on SOPs for Tsunamis Generated by non-seismic sources</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Common Format for the TSPs’ Tsunami Products</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spcAft>
                <a:spcPts val="800"/>
              </a:spcAft>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Updates on the Global Service Definition Document</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a:lnSpc>
                <a:spcPct val="150000"/>
              </a:lnSpc>
              <a:spcAft>
                <a:spcPts val="800"/>
              </a:spcAft>
            </a:pPr>
            <a:r>
              <a:rPr lang="en-GB" altLang="ja-JP" sz="1400" b="1" kern="100" dirty="0">
                <a:effectLst/>
                <a:latin typeface="Arial" panose="020B0604020202020204" pitchFamily="34" charset="0"/>
                <a:ea typeface="游明朝" panose="02020400000000000000" pitchFamily="18" charset="-128"/>
                <a:cs typeface="Arial" panose="020B0604020202020204" pitchFamily="34" charset="0"/>
              </a:rPr>
              <a:t>22 February 2025</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startAt="13"/>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Support for Ocean Decade Tsunami Programme Research &amp; Development Implementation Plan</a:t>
            </a:r>
          </a:p>
          <a:p>
            <a:pPr marL="342900" lvl="0" indent="-342900">
              <a:lnSpc>
                <a:spcPct val="115000"/>
              </a:lnSpc>
              <a:buFont typeface="+mj-lt"/>
              <a:buAutoNum type="arabicPeriod" startAt="13"/>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TT-TWO Work Plan </a:t>
            </a:r>
            <a:endParaRPr lang="en-US" altLang="ja-JP" sz="1400" kern="100" dirty="0">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startAt="13"/>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AOB</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startAt="13"/>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Recommendations and Report to the TOWS-WG (1115-1230)</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276430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542402F-0CA9-42D5-8053-7DAA428AE5CE}"/>
              </a:ext>
            </a:extLst>
          </p:cNvPr>
          <p:cNvSpPr txBox="1"/>
          <p:nvPr/>
        </p:nvSpPr>
        <p:spPr>
          <a:xfrm>
            <a:off x="434341" y="1211281"/>
            <a:ext cx="11757660" cy="51398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GLOBAL SERVICE DEFINITION DOCUMENT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ALL CLEAR MESSAGES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sz="2000" b="1" dirty="0">
                <a:solidFill>
                  <a:srgbClr val="C00000"/>
                </a:solidFill>
                <a:latin typeface="Arial" panose="020B0604020202020204" pitchFamily="34" charset="0"/>
                <a:ea typeface="Arial" panose="020B0604020202020204" pitchFamily="34" charset="0"/>
                <a:cs typeface="Roboto"/>
              </a:rPr>
              <a:t>THREAT LEVELS</a:t>
            </a:r>
            <a:endPar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altLang="ja-JP" sz="2000" b="1" dirty="0">
                <a:solidFill>
                  <a:srgbClr val="C00000"/>
                </a:solidFill>
                <a:effectLst/>
                <a:latin typeface="Arial" panose="020B0604020202020204" pitchFamily="34" charset="0"/>
                <a:ea typeface="Arial" panose="020B0604020202020204" pitchFamily="34" charset="0"/>
              </a:rPr>
              <a:t>TNC/TWFP/NTWC CONTACT INFORMATION</a:t>
            </a:r>
            <a:endPar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PRODUCTS FOR MARITIME COMMUNITY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FORECASTING METHODS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OFFSHORE TSUNAMI DETECTION AND OBSERVATIONS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RADIO MESSAGES</a:t>
            </a:r>
            <a:endParaRPr kumimoji="0" lang="en-US"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OPTIMUM SEA-LEVEL NETWORK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SOPs FOR TSUNAMI GENERATED BY VOLCANOES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ja-JP" sz="2000" b="1" i="0" u="none" strike="noStrike" kern="1200" cap="none" spc="0" normalizeH="0" baseline="0" noProof="0" dirty="0">
                <a:ln>
                  <a:noFill/>
                </a:ln>
                <a:solidFill>
                  <a:srgbClr val="C00000"/>
                </a:solidFill>
                <a:effectLst/>
                <a:uLnTx/>
                <a:uFillTx/>
                <a:latin typeface="Arial" panose="020B0604020202020204" pitchFamily="34" charset="0"/>
                <a:ea typeface="Roboto"/>
                <a:cs typeface="Roboto"/>
              </a:rPr>
              <a:t> METEOTSUNAMIS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TSUNAMIS GENERATED BY LANDSLIDE</a:t>
            </a:r>
            <a:endParaRPr kumimoji="0" lang="en-US" altLang="ja-JP" sz="2000" b="1" i="0" u="none" strike="noStrike" kern="1200" cap="none" spc="0" normalizeH="0" baseline="0" noProof="0" dirty="0">
              <a:ln>
                <a:noFill/>
              </a:ln>
              <a:solidFill>
                <a:srgbClr val="C00000"/>
              </a:solidFill>
              <a:effectLst/>
              <a:uLnTx/>
              <a:uFillTx/>
              <a:latin typeface="Arial" panose="020B0604020202020204" pitchFamily="34" charset="0"/>
              <a:ea typeface="Roboto"/>
              <a:cs typeface="Roboto"/>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CESSATION OF FAX DISSEMINATION</a:t>
            </a:r>
            <a:r>
              <a:rPr kumimoji="0" lang="en-GB"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rPr>
              <a:t> </a:t>
            </a:r>
          </a:p>
          <a:p>
            <a:pPr marL="342900" indent="-342900">
              <a:buFont typeface="+mj-lt"/>
              <a:buAutoNum type="arabicPeriod"/>
            </a:pPr>
            <a:r>
              <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COMMON ALERTING PROTOCOL</a:t>
            </a:r>
            <a:endPar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Roboto"/>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sz="20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TSUNAMI SERVICE PROVISION CONSIDERATIONS FOR EVENTS OUTSIDE ICG EARTHQUAKE SOURCE ZONES</a:t>
            </a:r>
            <a:r>
              <a:rPr kumimoji="0" lang="en-GB" altLang="ja-JP" sz="24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Roboto"/>
              </a:rPr>
              <a:t> </a:t>
            </a:r>
            <a:endParaRPr kumimoji="0" lang="en-US" altLang="ja-JP" sz="2000" b="0"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endParaRPr>
          </a:p>
        </p:txBody>
      </p:sp>
      <p:sp>
        <p:nvSpPr>
          <p:cNvPr id="6" name="テキスト ボックス 5">
            <a:extLst>
              <a:ext uri="{FF2B5EF4-FFF2-40B4-BE49-F238E27FC236}">
                <a16:creationId xmlns:a16="http://schemas.microsoft.com/office/drawing/2014/main" id="{E7C28844-88F7-36EF-FA7F-5B4E684D0418}"/>
              </a:ext>
            </a:extLst>
          </p:cNvPr>
          <p:cNvSpPr txBox="1"/>
          <p:nvPr/>
        </p:nvSpPr>
        <p:spPr>
          <a:xfrm>
            <a:off x="434341" y="506850"/>
            <a:ext cx="609790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ja-JP" sz="24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Roboto"/>
              </a:rPr>
              <a:t>Recommendations</a:t>
            </a:r>
            <a:r>
              <a:rPr kumimoji="0" lang="en-GB" altLang="ja-JP" sz="18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Roboto"/>
              </a:rPr>
              <a:t> </a:t>
            </a:r>
            <a:endParaRPr kumimoji="0" lang="ja-JP" altLang="en-US" sz="1800" b="0" i="0" u="none" strike="noStrike" kern="1200" cap="none" spc="0" normalizeH="0" baseline="0" noProof="0" dirty="0">
              <a:ln>
                <a:noFill/>
              </a:ln>
              <a:solidFill>
                <a:srgbClr val="000000"/>
              </a:solidFill>
              <a:effectLst/>
              <a:uLnTx/>
              <a:uFillTx/>
              <a:latin typeface="Roboto"/>
              <a:cs typeface="Roboto"/>
            </a:endParaRPr>
          </a:p>
        </p:txBody>
      </p:sp>
    </p:spTree>
    <p:extLst>
      <p:ext uri="{BB962C8B-B14F-4D97-AF65-F5344CB8AC3E}">
        <p14:creationId xmlns:p14="http://schemas.microsoft.com/office/powerpoint/2010/main" val="20457749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3C9A180-D85C-87E0-F96E-ADAB6636BAB9}"/>
              </a:ext>
            </a:extLst>
          </p:cNvPr>
          <p:cNvSpPr txBox="1"/>
          <p:nvPr/>
        </p:nvSpPr>
        <p:spPr>
          <a:xfrm>
            <a:off x="952500" y="1357311"/>
            <a:ext cx="9613900" cy="50976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pPr>
            <a:r>
              <a:rPr lang="en-GB" altLang="ja-JP" sz="1800" b="1" dirty="0">
                <a:solidFill>
                  <a:srgbClr val="0070C0"/>
                </a:solidFill>
                <a:effectLst/>
                <a:latin typeface="Arial" panose="020B0604020202020204" pitchFamily="34" charset="0"/>
                <a:ea typeface="Arial" panose="020B0604020202020204" pitchFamily="34" charset="0"/>
              </a:rPr>
              <a:t>Recommendation to the ICGs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 </a:t>
            </a:r>
            <a:r>
              <a:rPr lang="en-GB" altLang="ja-JP" sz="1800" dirty="0">
                <a:effectLst/>
                <a:latin typeface="Arial" panose="020B0604020202020204" pitchFamily="34" charset="0"/>
                <a:ea typeface="Arial" panose="020B0604020202020204" pitchFamily="34" charset="0"/>
              </a:rPr>
              <a:t>the revisions on the Global Service Definition Document (GSDD);</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 </a:t>
            </a:r>
            <a:r>
              <a:rPr lang="en-GB" altLang="ja-JP" sz="1800" dirty="0">
                <a:effectLst/>
                <a:latin typeface="Arial" panose="020B0604020202020204" pitchFamily="34" charset="0"/>
                <a:ea typeface="Arial" panose="020B0604020202020204" pitchFamily="34" charset="0"/>
              </a:rPr>
              <a:t>that in some ICGs</a:t>
            </a:r>
            <a:r>
              <a:rPr lang="en-GB" altLang="ja-JP" sz="1800" b="1" dirty="0">
                <a:effectLst/>
                <a:latin typeface="Arial" panose="020B0604020202020204" pitchFamily="34" charset="0"/>
                <a:ea typeface="Arial" panose="020B0604020202020204" pitchFamily="34" charset="0"/>
              </a:rPr>
              <a:t> </a:t>
            </a:r>
            <a:r>
              <a:rPr lang="en-GB" altLang="ja-JP" sz="1800" dirty="0">
                <a:effectLst/>
                <a:latin typeface="Arial" panose="020B0604020202020204" pitchFamily="34" charset="0"/>
                <a:ea typeface="Arial" panose="020B0604020202020204" pitchFamily="34" charset="0"/>
              </a:rPr>
              <a:t>segments of Area of Services are subject to the services of only one Tsunami Service Provider;</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Further notes</a:t>
            </a:r>
            <a:r>
              <a:rPr lang="en-GB" altLang="ja-JP" sz="1800" dirty="0">
                <a:effectLst/>
                <a:latin typeface="Arial" panose="020B0604020202020204" pitchFamily="34" charset="0"/>
                <a:ea typeface="Arial" panose="020B0604020202020204" pitchFamily="34" charset="0"/>
              </a:rPr>
              <a:t> that the Global Area of Service map needs to be updated with the changes reflecting the </a:t>
            </a:r>
            <a:r>
              <a:rPr lang="en-GB" altLang="ja-JP" sz="1800" dirty="0">
                <a:effectLst/>
                <a:highlight>
                  <a:srgbClr val="FFFFFF"/>
                </a:highlight>
                <a:latin typeface="Arial" panose="020B0604020202020204" pitchFamily="34" charset="0"/>
                <a:ea typeface="Arial" panose="020B0604020202020204" pitchFamily="34" charset="0"/>
              </a:rPr>
              <a:t>Interim Service Provided by the Central America Tsunami Advisory </a:t>
            </a:r>
            <a:r>
              <a:rPr lang="en-GB" altLang="ja-JP" sz="1800" dirty="0" err="1">
                <a:effectLst/>
                <a:highlight>
                  <a:srgbClr val="FFFFFF"/>
                </a:highlight>
                <a:latin typeface="Arial" panose="020B0604020202020204" pitchFamily="34" charset="0"/>
                <a:ea typeface="Arial" panose="020B0604020202020204" pitchFamily="34" charset="0"/>
              </a:rPr>
              <a:t>Center</a:t>
            </a:r>
            <a:r>
              <a:rPr lang="en-GB" altLang="ja-JP" sz="1800" dirty="0">
                <a:effectLst/>
                <a:highlight>
                  <a:srgbClr val="FFFFFF"/>
                </a:highlight>
                <a:latin typeface="Arial" panose="020B0604020202020204" pitchFamily="34" charset="0"/>
                <a:ea typeface="Arial" panose="020B0604020202020204" pitchFamily="34" charset="0"/>
              </a:rPr>
              <a:t> / Nicaraguan Institute for Territorial Studies (CATAC/INETER) for both ICG/PTWS and ICG/CARIBE-EWS and CATAC service area (coasts of Costa Rica, El Salvador, Honduras, Guatemala, Nicaragua, Panama) should also be reflected;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Recommends</a:t>
            </a:r>
            <a:r>
              <a:rPr lang="en-GB" altLang="ja-JP" sz="1800" dirty="0">
                <a:effectLst/>
                <a:latin typeface="Arial" panose="020B0604020202020204" pitchFamily="34" charset="0"/>
                <a:ea typeface="Arial" panose="020B0604020202020204" pitchFamily="34" charset="0"/>
              </a:rPr>
              <a:t> establishing arrangements among TSPs within each ICG to ensure that service provision is ensured at all times for the full Area of Service of the ICG;</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Recommends</a:t>
            </a:r>
            <a:r>
              <a:rPr lang="en-GB" altLang="ja-JP" sz="1800" dirty="0">
                <a:effectLst/>
                <a:latin typeface="Arial" panose="020B0604020202020204" pitchFamily="34" charset="0"/>
                <a:ea typeface="Arial" panose="020B0604020202020204" pitchFamily="34" charset="0"/>
              </a:rPr>
              <a:t> the approval of the revised GSDD with the updates as noted above;</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BD3569EE-6D81-E6C4-F969-A2066CBC7571}"/>
              </a:ext>
            </a:extLst>
          </p:cNvPr>
          <p:cNvSpPr txBox="1"/>
          <p:nvPr/>
        </p:nvSpPr>
        <p:spPr>
          <a:xfrm>
            <a:off x="711201" y="411080"/>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b="1" dirty="0">
                <a:solidFill>
                  <a:srgbClr val="C00000"/>
                </a:solidFill>
                <a:latin typeface="Arial" panose="020B0604020202020204" pitchFamily="34" charset="0"/>
                <a:ea typeface="Arial" panose="020B0604020202020204" pitchFamily="34" charset="0"/>
              </a:rPr>
              <a:t>1. GLOBAL SERVICE DEFINITION DOCUMENT</a:t>
            </a:r>
            <a:endParaRPr lang="ja-JP" altLang="en-US" dirty="0"/>
          </a:p>
        </p:txBody>
      </p:sp>
    </p:spTree>
    <p:extLst>
      <p:ext uri="{BB962C8B-B14F-4D97-AF65-F5344CB8AC3E}">
        <p14:creationId xmlns:p14="http://schemas.microsoft.com/office/powerpoint/2010/main" val="22056020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508C3EC-D353-6A9F-CF13-0B4C821D9584}"/>
              </a:ext>
            </a:extLst>
          </p:cNvPr>
          <p:cNvSpPr txBox="1"/>
          <p:nvPr/>
        </p:nvSpPr>
        <p:spPr>
          <a:xfrm>
            <a:off x="415636" y="643566"/>
            <a:ext cx="11018981" cy="40284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pPr>
            <a:r>
              <a:rPr lang="en-GB" altLang="ja-JP" sz="1800" b="1" dirty="0">
                <a:solidFill>
                  <a:srgbClr val="C00000"/>
                </a:solidFill>
                <a:effectLst/>
                <a:latin typeface="Arial" panose="020B0604020202020204" pitchFamily="34" charset="0"/>
                <a:ea typeface="Arial" panose="020B0604020202020204" pitchFamily="34" charset="0"/>
              </a:rPr>
              <a:t>2. ALL CLEAR MESSAGES</a:t>
            </a:r>
            <a:endParaRPr lang="en-GB" altLang="ja-JP" sz="2000" dirty="0">
              <a:effectLst/>
              <a:latin typeface="Times New Roman" panose="02020603050405020304" pitchFamily="18" charset="0"/>
              <a:ea typeface="Times New Roman" panose="02020603050405020304" pitchFamily="18" charset="0"/>
            </a:endParaRPr>
          </a:p>
          <a:p>
            <a:pPr algn="just">
              <a:lnSpc>
                <a:spcPct val="107000"/>
              </a:lnSpc>
            </a:pPr>
            <a:r>
              <a:rPr lang="en-GB" altLang="ja-JP" sz="1800" b="1" dirty="0">
                <a:solidFill>
                  <a:srgbClr val="0070C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lnSpc>
                <a:spcPct val="107000"/>
              </a:lnSpc>
            </a:pPr>
            <a:r>
              <a:rPr lang="en-GB" altLang="ja-JP" sz="1800" b="1" dirty="0">
                <a:solidFill>
                  <a:srgbClr val="0070C0"/>
                </a:solidFill>
                <a:effectLst/>
                <a:latin typeface="Arial" panose="020B0604020202020204" pitchFamily="34" charset="0"/>
                <a:ea typeface="Arial" panose="020B0604020202020204" pitchFamily="34" charset="0"/>
              </a:rPr>
              <a:t>Recommendation to the ICGs</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Noted</a:t>
            </a:r>
            <a:r>
              <a:rPr lang="en-GB" altLang="ja-JP" sz="1800" dirty="0">
                <a:effectLst/>
                <a:latin typeface="Arial" panose="020B0604020202020204" pitchFamily="34" charset="0"/>
                <a:ea typeface="Arial" panose="020B0604020202020204" pitchFamily="34" charset="0"/>
              </a:rPr>
              <a:t> the possible complexities and challenges which may arise from the All Clear messages issued by the NDMO/CPA of Member States and widely disseminated through social media, for others that may not have done so yet,</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p>
          <a:p>
            <a:pPr algn="just"/>
            <a:r>
              <a:rPr lang="en-US" altLang="ja-JP" b="1" dirty="0">
                <a:latin typeface="Arial" panose="020B0604020202020204" pitchFamily="34" charset="0"/>
                <a:ea typeface="Times New Roman" panose="02020603050405020304" pitchFamily="18" charset="0"/>
              </a:rPr>
              <a:t>Notes </a:t>
            </a:r>
            <a:r>
              <a:rPr lang="en-US" altLang="ja-JP" dirty="0">
                <a:latin typeface="Arial" panose="020B0604020202020204" pitchFamily="34" charset="0"/>
                <a:ea typeface="Times New Roman" panose="02020603050405020304" pitchFamily="18" charset="0"/>
              </a:rPr>
              <a:t>that </a:t>
            </a:r>
            <a:r>
              <a:rPr lang="en-US" altLang="ja-JP" sz="1800" b="0" i="0" u="none" strike="noStrike" dirty="0">
                <a:solidFill>
                  <a:srgbClr val="000000"/>
                </a:solidFill>
                <a:effectLst/>
                <a:latin typeface="Arial" panose="020B0604020202020204" pitchFamily="34" charset="0"/>
              </a:rPr>
              <a:t>TSP’s responsibility is limited to inform that the threat has passes, whereas issuance of the “All Clear” message is the responsibility of the sovereign nation and its responsible institutions. </a:t>
            </a:r>
            <a:endParaRPr lang="en-US" altLang="ja-JP" b="1" dirty="0">
              <a:effectLst/>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Recommended</a:t>
            </a:r>
            <a:r>
              <a:rPr lang="en-GB" altLang="ja-JP" sz="1800" dirty="0">
                <a:effectLst/>
                <a:latin typeface="Arial" panose="020B0604020202020204" pitchFamily="34" charset="0"/>
                <a:ea typeface="Arial" panose="020B0604020202020204" pitchFamily="34" charset="0"/>
              </a:rPr>
              <a:t> Member States NTWCs to work with national and local emergency management authorities to define the criteria for and institutions in charge of issuing the All Clear message, as recommended also in the GSDD </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76421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390F5D9-89D2-5D39-5C36-3AC8C06415B1}"/>
              </a:ext>
            </a:extLst>
          </p:cNvPr>
          <p:cNvSpPr txBox="1"/>
          <p:nvPr/>
        </p:nvSpPr>
        <p:spPr>
          <a:xfrm>
            <a:off x="397163" y="1445796"/>
            <a:ext cx="9855200"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with appreciation the ICG/NEAMTWS XIX agreement to adopt the threat levels according to the revised draft version of the Global Service Definition Document (GSDD);</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Further</a:t>
            </a:r>
            <a:r>
              <a:rPr lang="en-GB" altLang="ja-JP" sz="1800" dirty="0">
                <a:effectLst/>
                <a:latin typeface="Arial" panose="020B0604020202020204" pitchFamily="34" charset="0"/>
                <a:ea typeface="Arial" panose="020B0604020202020204" pitchFamily="34" charset="0"/>
              </a:rPr>
              <a:t> notes that preparation of a template for the implementation of these threat levels by the NEAMTWS TSPs;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E7A0064E-7186-2E60-3BF1-D3D1F7D23AB9}"/>
              </a:ext>
            </a:extLst>
          </p:cNvPr>
          <p:cNvSpPr txBox="1"/>
          <p:nvPr/>
        </p:nvSpPr>
        <p:spPr>
          <a:xfrm>
            <a:off x="508000" y="632752"/>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3. </a:t>
            </a:r>
            <a:r>
              <a:rPr lang="en-GB" altLang="ja-JP" sz="1800" b="1" dirty="0">
                <a:solidFill>
                  <a:srgbClr val="C00000"/>
                </a:solidFill>
                <a:effectLst/>
                <a:latin typeface="Arial" panose="020B0604020202020204" pitchFamily="34" charset="0"/>
                <a:ea typeface="Arial" panose="020B0604020202020204" pitchFamily="34" charset="0"/>
              </a:rPr>
              <a:t>THREAT LEVELS</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61719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A9E3519-EDC3-27D8-35AE-EE7E09AE8173}"/>
              </a:ext>
            </a:extLst>
          </p:cNvPr>
          <p:cNvSpPr txBox="1"/>
          <p:nvPr/>
        </p:nvSpPr>
        <p:spPr>
          <a:xfrm>
            <a:off x="480290" y="1121550"/>
            <a:ext cx="10984000" cy="4801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0070C0"/>
                </a:solidFill>
                <a:effectLst/>
                <a:latin typeface="Arial" panose="020B0604020202020204" pitchFamily="34" charset="0"/>
                <a:ea typeface="Arial" panose="020B0604020202020204" pitchFamily="34" charset="0"/>
              </a:rPr>
              <a:t>Request to the Secretariat</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that Member States does not necessarily follow the guidance on the updates of TWFP and NTWC contact information as provided through </a:t>
            </a:r>
            <a:r>
              <a:rPr lang="en-GB" altLang="ja-JP" sz="1800" u="none" strike="noStrike" dirty="0">
                <a:solidFill>
                  <a:srgbClr val="0000FF"/>
                </a:solidFill>
                <a:effectLst/>
                <a:latin typeface="Arial" panose="020B0604020202020204" pitchFamily="34" charset="0"/>
                <a:ea typeface="Arial" panose="020B0604020202020204" pitchFamily="34" charset="0"/>
                <a:hlinkClick r:id="rId2"/>
              </a:rPr>
              <a:t>CL-2558</a:t>
            </a:r>
            <a:r>
              <a:rPr lang="en-GB" altLang="ja-JP" sz="1800" dirty="0">
                <a:effectLst/>
                <a:latin typeface="Arial" panose="020B0604020202020204" pitchFamily="34" charset="0"/>
                <a:ea typeface="Arial" panose="020B0604020202020204" pitchFamily="34" charset="0"/>
              </a:rPr>
              <a:t> and </a:t>
            </a:r>
            <a:r>
              <a:rPr lang="en-GB" altLang="ja-JP" sz="1800" u="none" strike="noStrike" dirty="0">
                <a:solidFill>
                  <a:srgbClr val="0000FF"/>
                </a:solidFill>
                <a:effectLst/>
                <a:latin typeface="Arial" panose="020B0604020202020204" pitchFamily="34" charset="0"/>
                <a:ea typeface="Arial" panose="020B0604020202020204" pitchFamily="34" charset="0"/>
                <a:hlinkClick r:id="rId3"/>
              </a:rPr>
              <a:t>CL-2563</a:t>
            </a:r>
            <a:r>
              <a:rPr lang="en-GB" altLang="ja-JP" sz="1800" dirty="0">
                <a:effectLst/>
                <a:latin typeface="Arial" panose="020B0604020202020204" pitchFamily="34" charset="0"/>
                <a:ea typeface="Arial" panose="020B0604020202020204" pitchFamily="34" charset="0"/>
              </a:rPr>
              <a:t> issued in 2015;</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Further</a:t>
            </a:r>
            <a:r>
              <a:rPr lang="en-GB" altLang="ja-JP" sz="1800" dirty="0">
                <a:effectLst/>
                <a:latin typeface="Arial" panose="020B0604020202020204" pitchFamily="34" charset="0"/>
                <a:ea typeface="Arial" panose="020B0604020202020204" pitchFamily="34" charset="0"/>
              </a:rPr>
              <a:t> notes the developments since 2015, such as the cessation of fax dissemination as announced through the CL-3006, but also inclusion of additional roles that have been defined in some ICGs (such as Tsunami Ready Focal Point (TRFP) in the IOTWMS), which does not necessarily exist (yet) in other ICGs;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Recognizes</a:t>
            </a:r>
            <a:r>
              <a:rPr lang="en-GB" altLang="ja-JP" sz="1800" dirty="0">
                <a:effectLst/>
                <a:latin typeface="Arial" panose="020B0604020202020204" pitchFamily="34" charset="0"/>
                <a:ea typeface="Arial" panose="020B0604020202020204" pitchFamily="34" charset="0"/>
              </a:rPr>
              <a:t> the need to revise, simplify and standardise the format and the methodology of collecting TNC/TWFP/NTWC/TRFP contact information, which is essential not only for the IOC's tsunami programme, but for the operations of Tsunami Service Providers to ensure that their messages reach the end-users;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Requests</a:t>
            </a:r>
            <a:r>
              <a:rPr lang="en-GB" altLang="ja-JP" sz="1800" dirty="0">
                <a:effectLst/>
                <a:latin typeface="Arial" panose="020B0604020202020204" pitchFamily="34" charset="0"/>
                <a:ea typeface="Arial" panose="020B0604020202020204" pitchFamily="34" charset="0"/>
              </a:rPr>
              <a:t> the Secretariat in close collaboration with the TT-TWO and TT-DMP to revise, simplify and standardise the format and the methodology of collecting TNC/TWFP/NTWC contact information, and present its work at the next Joint TT-DMP and TT-TWO Meeting;</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0E72FB57-AF57-FA6C-67F0-1A2B89569A1F}"/>
              </a:ext>
            </a:extLst>
          </p:cNvPr>
          <p:cNvSpPr txBox="1"/>
          <p:nvPr/>
        </p:nvSpPr>
        <p:spPr>
          <a:xfrm>
            <a:off x="554182" y="381138"/>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4</a:t>
            </a:r>
            <a:r>
              <a:rPr lang="en-GB" altLang="ja-JP" sz="1800" b="1" dirty="0">
                <a:solidFill>
                  <a:srgbClr val="C00000"/>
                </a:solidFill>
                <a:effectLst/>
                <a:latin typeface="Arial" panose="020B0604020202020204" pitchFamily="34" charset="0"/>
                <a:ea typeface="Arial" panose="020B0604020202020204" pitchFamily="34" charset="0"/>
              </a:rPr>
              <a:t>. TNC/TWFP/NTWC CONTACT INFORMATION</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95590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62AF53B-3866-B1FC-3533-ACE4790FE96C}"/>
              </a:ext>
            </a:extLst>
          </p:cNvPr>
          <p:cNvSpPr txBox="1"/>
          <p:nvPr/>
        </p:nvSpPr>
        <p:spPr>
          <a:xfrm>
            <a:off x="240145" y="1270535"/>
            <a:ext cx="11647055" cy="477053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600" b="1" dirty="0">
                <a:solidFill>
                  <a:srgbClr val="0070C0"/>
                </a:solidFill>
                <a:effectLst/>
                <a:latin typeface="Arial" panose="020B0604020202020204" pitchFamily="34" charset="0"/>
                <a:ea typeface="Arial" panose="020B0604020202020204" pitchFamily="34" charset="0"/>
              </a:rPr>
              <a:t>Recommendation to ICGs</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Notes</a:t>
            </a:r>
            <a:r>
              <a:rPr lang="en-GB" altLang="ja-JP" sz="1600" dirty="0">
                <a:effectLst/>
                <a:latin typeface="Arial" panose="020B0604020202020204" pitchFamily="34" charset="0"/>
                <a:ea typeface="Arial" panose="020B0604020202020204" pitchFamily="34" charset="0"/>
              </a:rPr>
              <a:t> the continuous engagement of the TT-TWO in developing specialized TSP bulletins for the maritime community in consultation with the International Hydrographic Organisation (IHO) Sub-Committee on the World-Wide Navigational Warning Service (WWNWS-SC);</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Notes</a:t>
            </a:r>
            <a:r>
              <a:rPr lang="en-GB" altLang="ja-JP" sz="1600" dirty="0">
                <a:effectLst/>
                <a:latin typeface="Arial" panose="020B0604020202020204" pitchFamily="34" charset="0"/>
                <a:ea typeface="Arial" panose="020B0604020202020204" pitchFamily="34" charset="0"/>
              </a:rPr>
              <a:t> with appreciation the trial transmission of a dummy message from the PTWC to the NAVAREA coordinators directly or through the NTWCs as part of PTWS Exercise Pacific Wave 2024 on 5 November 2024;</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Notes</a:t>
            </a:r>
            <a:r>
              <a:rPr lang="en-GB" altLang="ja-JP" sz="1600" dirty="0">
                <a:effectLst/>
                <a:latin typeface="Arial" panose="020B0604020202020204" pitchFamily="34" charset="0"/>
                <a:ea typeface="Arial" panose="020B0604020202020204" pitchFamily="34" charset="0"/>
              </a:rPr>
              <a:t> that JATWC(Australia), ITEWC(India) and CEA as TSPs of the IOTWMS and NEAMTWS, respectively, have developed the required capabilities;</a:t>
            </a:r>
            <a:r>
              <a:rPr lang="en-GB" altLang="ja-JP" sz="1600" dirty="0">
                <a:effectLst/>
                <a:latin typeface="Times New Roman" panose="02020603050405020304" pitchFamily="18" charset="0"/>
                <a:ea typeface="Times New Roman" panose="02020603050405020304" pitchFamily="18" charset="0"/>
              </a:rPr>
              <a:t> </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Recommends</a:t>
            </a:r>
            <a:r>
              <a:rPr lang="en-GB" altLang="ja-JP" sz="1600" dirty="0">
                <a:effectLst/>
                <a:latin typeface="Arial" panose="020B0604020202020204" pitchFamily="34" charset="0"/>
                <a:ea typeface="Arial" panose="020B0604020202020204" pitchFamily="34" charset="0"/>
              </a:rPr>
              <a:t> that dissemination of the specialized TSP bulletins for the maritime community is tested in CARIBE-EWS, IOTWMS and NEAMTWS by at least one TSP either through the planned communication tests or tsunami exercises;</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Further recommends</a:t>
            </a:r>
            <a:r>
              <a:rPr lang="en-GB" altLang="ja-JP" sz="1600" dirty="0">
                <a:effectLst/>
                <a:latin typeface="Arial" panose="020B0604020202020204" pitchFamily="34" charset="0"/>
                <a:ea typeface="Arial" panose="020B0604020202020204" pitchFamily="34" charset="0"/>
              </a:rPr>
              <a:t> that full operational implementation of such services by at least one TSP in each ICG takes place in 2025;</a:t>
            </a:r>
            <a:endParaRPr lang="ja-JP" altLang="ja-JP" sz="1600" dirty="0">
              <a:effectLst/>
              <a:latin typeface="Times New Roman" panose="02020603050405020304" pitchFamily="18" charset="0"/>
              <a:ea typeface="Times New Roman" panose="02020603050405020304" pitchFamily="18" charset="0"/>
            </a:endParaRPr>
          </a:p>
          <a:p>
            <a:r>
              <a:rPr lang="en-GB" altLang="ja-JP" sz="1600"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r>
              <a:rPr lang="en-GB" altLang="ja-JP" sz="1600" dirty="0">
                <a:solidFill>
                  <a:srgbClr val="000000"/>
                </a:solidFill>
                <a:effectLst/>
                <a:latin typeface="Arial" panose="020B0604020202020204" pitchFamily="34" charset="0"/>
                <a:ea typeface="Arial" panose="020B0604020202020204" pitchFamily="34" charset="0"/>
              </a:rPr>
              <a:t>JATWC &amp; ITEWC (TSP-Australia &amp; India) have been included, as both TSPs have developed the required capabilities.</a:t>
            </a:r>
            <a:endParaRPr lang="ja-JP" altLang="ja-JP" sz="16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09CF07C7-10A0-0216-42CB-2360A472B648}"/>
              </a:ext>
            </a:extLst>
          </p:cNvPr>
          <p:cNvSpPr txBox="1"/>
          <p:nvPr/>
        </p:nvSpPr>
        <p:spPr>
          <a:xfrm>
            <a:off x="452582" y="528843"/>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5. PRODUCTS FOR MARITIME COMMUNITY </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8175330"/>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Props/app.xml><?xml version="1.0" encoding="utf-8"?>
<Properties xmlns="http://schemas.openxmlformats.org/officeDocument/2006/extended-properties" xmlns:vt="http://schemas.openxmlformats.org/officeDocument/2006/docPropsVTypes">
  <Template>IOC_PPT_Template_NewLogo_June2021</Template>
  <TotalTime>0</TotalTime>
  <Words>2698</Words>
  <Application>Microsoft Office PowerPoint</Application>
  <PresentationFormat>ワイド画面</PresentationFormat>
  <Paragraphs>225</Paragraphs>
  <Slides>21</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16</vt:i4>
      </vt:variant>
      <vt:variant>
        <vt:lpstr>スライド タイトル</vt:lpstr>
      </vt:variant>
      <vt:variant>
        <vt:i4>21</vt:i4>
      </vt:variant>
    </vt:vector>
  </HeadingPairs>
  <TitlesOfParts>
    <vt:vector size="44" baseType="lpstr">
      <vt:lpstr>游ゴシック</vt:lpstr>
      <vt:lpstr>Arial</vt:lpstr>
      <vt:lpstr>Calibri</vt:lpstr>
      <vt:lpstr>Open Sans</vt:lpstr>
      <vt:lpstr>Roboto</vt:lpstr>
      <vt:lpstr>Times New Roman</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2_Office Theme</vt:lpstr>
      <vt:lpstr>10_Custom Design</vt:lpstr>
      <vt:lpstr>3_Office Theme</vt:lpstr>
      <vt:lpstr>4_Office Theme</vt:lpstr>
      <vt:lpstr>5_Office Theme</vt:lpstr>
      <vt:lpstr>Agenda 4. Reports of the Inter-ICG Task Teams  Recommendation and Reports from TT on Tsunami Watch Operation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2024-02-20T02:55:25Z</dcterms:created>
  <dcterms:modified xsi:type="dcterms:W3CDTF">2025-02-24T06:04:05Z</dcterms:modified>
</cp:coreProperties>
</file>