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73" r:id="rId1"/>
    <p:sldMasterId id="2147483679" r:id="rId2"/>
    <p:sldMasterId id="2147483684" r:id="rId3"/>
    <p:sldMasterId id="2147483691" r:id="rId4"/>
    <p:sldMasterId id="2147483693" r:id="rId5"/>
    <p:sldMasterId id="2147483695" r:id="rId6"/>
    <p:sldMasterId id="2147483697" r:id="rId7"/>
    <p:sldMasterId id="2147483699" r:id="rId8"/>
    <p:sldMasterId id="2147483706" r:id="rId9"/>
    <p:sldMasterId id="2147483709" r:id="rId10"/>
    <p:sldMasterId id="2147483711" r:id="rId11"/>
    <p:sldMasterId id="2147483763" r:id="rId12"/>
    <p:sldMasterId id="2147483771" r:id="rId13"/>
    <p:sldMasterId id="2147483774" r:id="rId14"/>
    <p:sldMasterId id="2147483797" r:id="rId15"/>
    <p:sldMasterId id="2147483808" r:id="rId16"/>
  </p:sldMasterIdLst>
  <p:notesMasterIdLst>
    <p:notesMasterId r:id="rId47"/>
  </p:notesMasterIdLst>
  <p:handoutMasterIdLst>
    <p:handoutMasterId r:id="rId48"/>
  </p:handoutMasterIdLst>
  <p:sldIdLst>
    <p:sldId id="334" r:id="rId17"/>
    <p:sldId id="308" r:id="rId18"/>
    <p:sldId id="321" r:id="rId19"/>
    <p:sldId id="329" r:id="rId20"/>
    <p:sldId id="330" r:id="rId21"/>
    <p:sldId id="331" r:id="rId22"/>
    <p:sldId id="332" r:id="rId23"/>
    <p:sldId id="333" r:id="rId24"/>
    <p:sldId id="328" r:id="rId25"/>
    <p:sldId id="335" r:id="rId26"/>
    <p:sldId id="324" r:id="rId27"/>
    <p:sldId id="318" r:id="rId28"/>
    <p:sldId id="313" r:id="rId29"/>
    <p:sldId id="315" r:id="rId30"/>
    <p:sldId id="314" r:id="rId31"/>
    <p:sldId id="323" r:id="rId32"/>
    <p:sldId id="320" r:id="rId33"/>
    <p:sldId id="317" r:id="rId34"/>
    <p:sldId id="336" r:id="rId35"/>
    <p:sldId id="325" r:id="rId36"/>
    <p:sldId id="316" r:id="rId37"/>
    <p:sldId id="311" r:id="rId38"/>
    <p:sldId id="326" r:id="rId39"/>
    <p:sldId id="319" r:id="rId40"/>
    <p:sldId id="327" r:id="rId41"/>
    <p:sldId id="350" r:id="rId42"/>
    <p:sldId id="353" r:id="rId43"/>
    <p:sldId id="352" r:id="rId44"/>
    <p:sldId id="351" r:id="rId45"/>
    <p:sldId id="307" r:id="rId46"/>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767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3" autoAdjust="0"/>
    <p:restoredTop sz="94386" autoAdjust="0"/>
  </p:normalViewPr>
  <p:slideViewPr>
    <p:cSldViewPr snapToGrid="0" showGuides="1">
      <p:cViewPr varScale="1">
        <p:scale>
          <a:sx n="108" d="100"/>
          <a:sy n="108" d="100"/>
        </p:scale>
        <p:origin x="232" y="208"/>
      </p:cViewPr>
      <p:guideLst>
        <p:guide orient="horz" pos="2137"/>
        <p:guide pos="7673"/>
      </p:guideLst>
    </p:cSldViewPr>
  </p:slideViewPr>
  <p:outlineViewPr>
    <p:cViewPr>
      <p:scale>
        <a:sx n="33" d="100"/>
        <a:sy n="33" d="100"/>
      </p:scale>
      <p:origin x="0" y="-432"/>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7D61A3E-AC6E-4B60-95A4-C1B3371851F9}" type="datetimeFigureOut">
              <a:rPr kumimoji="1" lang="ja-JP" altLang="en-US" smtClean="0"/>
              <a:t>2025/2/25</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990A3E0-14E8-4BE6-85AB-5C5385A62A44}"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4C34F6E-DEEE-400C-92A1-19923C75B907}" type="datetimeFigureOut">
              <a:rPr kumimoji="1" lang="ja-JP" altLang="en-US" smtClean="0"/>
              <a:t>2025/2/25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D23A1E1-D89E-4D9F-ACC7-724568FAD56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A140C-2570-4FA7-651E-5C723979311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63EBF3-3ADF-FF48-519D-C2C17AE7EDB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0BF014F-BA44-5DCD-A1C5-A7FA965156D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C8A2CE1-B4E4-25C8-3D6A-F8F9F13DDC70}"/>
              </a:ext>
            </a:extLst>
          </p:cNvPr>
          <p:cNvSpPr>
            <a:spLocks noGrp="1"/>
          </p:cNvSpPr>
          <p:nvPr>
            <p:ph type="sldNum" sz="quarter" idx="10"/>
          </p:nvPr>
        </p:nvSpPr>
        <p:spPr/>
        <p:txBody>
          <a:bodyPr/>
          <a:lstStyle/>
          <a:p>
            <a:fld id="{8D23A1E1-D89E-4D9F-ACC7-724568FAD569}" type="slidenum">
              <a:rPr kumimoji="1" lang="ja-JP" altLang="en-US" smtClean="0"/>
              <a:t>1</a:t>
            </a:fld>
            <a:endParaRPr kumimoji="1" lang="ja-JP" altLang="en-US"/>
          </a:p>
        </p:txBody>
      </p:sp>
    </p:spTree>
    <p:extLst>
      <p:ext uri="{BB962C8B-B14F-4D97-AF65-F5344CB8AC3E}">
        <p14:creationId xmlns:p14="http://schemas.microsoft.com/office/powerpoint/2010/main" val="199983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0371C-02AF-423F-ACD9-1E599073F152}"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56842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53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00A0C6-C354-4AEA-AE4D-C43C6449392C}"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31680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1735559808"/>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4257754409"/>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2435934408"/>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50692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208028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8473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C54A57-4768-425F-82D9-5DEC7BB9BCC6}"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846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5DBAD-F062-4320-8A2B-85A68E676193}" type="datetime1">
              <a:rPr kumimoji="1" lang="ja-JP" altLang="en-US" smtClean="0"/>
              <a:t>2025/2/25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94480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1E96472-67F3-4BE7-B8D4-0C41B6970670}"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90374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6892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53299512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4786794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67986848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252058123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41025286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4E72D8-59FE-4246-B614-846CC7D2BBBA}"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9180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77796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91552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122939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1290498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389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C3A2D7-9CE7-45D2-A29B-34686F2B7D82}"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59294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276210-0E44-4A7A-ABEB-2CDDF81485E1}"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057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572D9-28E3-4DF2-B65F-2378A035DDDD}" type="datetime1">
              <a:rPr kumimoji="1" lang="ja-JP" altLang="en-US" smtClean="0"/>
              <a:t>2025/2/25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39679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A96EBB-4FBF-40F0-8DAE-6C07D516A879}"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31635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292348142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2025/2/25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46480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78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ja-JP" altLang="en-US"/>
              <a:t>マスター タイトルの書式設定</a:t>
            </a:r>
            <a:endParaRPr lang="fr-FR"/>
          </a:p>
        </p:txBody>
      </p:sp>
    </p:spTree>
    <p:extLst>
      <p:ext uri="{BB962C8B-B14F-4D97-AF65-F5344CB8AC3E}">
        <p14:creationId xmlns:p14="http://schemas.microsoft.com/office/powerpoint/2010/main" val="1042970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A44D21-CA32-4DE2-81BB-8EEEA8CC3152}"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220451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AA31A8-0ABE-4EB8-9272-41B84181F7D4}"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62944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011F2-00AC-44C2-A7AB-CFC85292A3F2}" type="datetime1">
              <a:rPr kumimoji="1" lang="ja-JP" altLang="en-US" smtClean="0"/>
              <a:t>2025/2/25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610979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30147E6-9ACA-4DCA-8FFD-F7BAAF6CCCE2}"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5394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43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D05F32-6383-4B2C-8D3D-6AF51286F6D2}"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1826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962E88-6DFA-41E0-9B70-52B3F6D2D2D1}"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70183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01A2D-A0F4-45C8-9E06-5400D5630D9A}" type="datetime1">
              <a:rPr kumimoji="1" lang="ja-JP" altLang="en-US" smtClean="0"/>
              <a:t>2025/2/25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784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AC88FB-920C-441C-A347-2CC026D4C7B1}"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7591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2B0D83-3DC2-4D9B-97F2-5F2770D1C425}"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31222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695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35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881202"/>
            <a:ext cx="12192001" cy="4397389"/>
          </a:xfrm>
          <a:prstGeom prst="rect">
            <a:avLst/>
          </a:prstGeom>
        </p:spPr>
      </p:pic>
      <p:sp>
        <p:nvSpPr>
          <p:cNvPr id="5" name="Rectangle 4"/>
          <p:cNvSpPr/>
          <p:nvPr userDrawn="1"/>
        </p:nvSpPr>
        <p:spPr>
          <a:xfrm>
            <a:off x="2031714" y="3892154"/>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3" y="1972195"/>
            <a:ext cx="955433" cy="955433"/>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dirty="0"/>
          </a:p>
        </p:txBody>
      </p:sp>
    </p:spTree>
    <p:extLst>
      <p:ext uri="{BB962C8B-B14F-4D97-AF65-F5344CB8AC3E}">
        <p14:creationId xmlns:p14="http://schemas.microsoft.com/office/powerpoint/2010/main" val="22462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710860"/>
            <a:ext cx="12192000" cy="4539343"/>
          </a:xfrm>
          <a:prstGeom prst="rect">
            <a:avLst/>
          </a:prstGeom>
        </p:spPr>
      </p:pic>
      <p:sp>
        <p:nvSpPr>
          <p:cNvPr id="5" name="Rectangle 4"/>
          <p:cNvSpPr/>
          <p:nvPr userDrawn="1"/>
        </p:nvSpPr>
        <p:spPr>
          <a:xfrm>
            <a:off x="2031715" y="3792789"/>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1307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52641"/>
            <a:ext cx="12192000" cy="4539343"/>
          </a:xfrm>
          <a:prstGeom prst="rect">
            <a:avLst/>
          </a:prstGeom>
        </p:spPr>
      </p:pic>
      <p:sp>
        <p:nvSpPr>
          <p:cNvPr id="8" name="Rectangle 7"/>
          <p:cNvSpPr/>
          <p:nvPr userDrawn="1"/>
        </p:nvSpPr>
        <p:spPr>
          <a:xfrm>
            <a:off x="2151899" y="3434571"/>
            <a:ext cx="8128572" cy="375485"/>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4" y="1170916"/>
            <a:ext cx="955433" cy="955433"/>
          </a:xfrm>
          <a:prstGeom prst="ellipse">
            <a:avLst/>
          </a:prstGeom>
          <a:solidFill>
            <a:srgbClr val="41B7C8"/>
          </a:solidFill>
          <a:ln w="12700">
            <a:miter lim="400000"/>
          </a:ln>
        </p:spPr>
        <p:txBody>
          <a:bodyPr lIns="48767" tIns="48767" rIns="48767" bIns="48767" anchor="ctr"/>
          <a:lstStyle/>
          <a:p>
            <a:pPr algn="ctr">
              <a:defRPr sz="1800">
                <a:solidFill>
                  <a:srgbClr val="FFFFFF"/>
                </a:solidFill>
              </a:defRPr>
            </a:pPr>
            <a:endParaRPr sz="1350"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23443540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1"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33109" y="1990019"/>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1693167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0560F88-0F7C-423A-A922-3894009904E6}"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36993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0F83DB-6513-4035-81A5-9CE3B3F0616C}"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94223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245AC-E9B2-41EC-A6C6-F1D7D0F4B1F5}" type="datetime1">
              <a:rPr kumimoji="1" lang="ja-JP" altLang="en-US" smtClean="0"/>
              <a:t>2025/2/25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79103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3924130216"/>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79101E-8A2C-4E39-B2DC-3EFACFCD841C}"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5497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3293509"/>
            <a:ext cx="6203183" cy="375485"/>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867376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093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3ED1DA-F835-44C3-9A43-A5B911E5D505}"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2890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63D0D2-62F2-470F-902A-7463E07FCFE2}"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74090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FDD14-F682-4BAD-9ABA-06E5FFF9AD02}" type="datetime1">
              <a:rPr kumimoji="1" lang="ja-JP" altLang="en-US" smtClean="0"/>
              <a:t>2025/2/25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176638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01390B-237C-4913-9A16-1E255619FD66}"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456870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434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D18BEAC-8BBA-4D63-9D1F-0850D306AD4F}"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286071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1655A0-7E68-4676-837A-30E125C63F62}"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007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Title 1"/>
          <p:cNvSpPr txBox="1">
            <a:spLocks/>
          </p:cNvSpPr>
          <p:nvPr userDrawn="1"/>
        </p:nvSpPr>
        <p:spPr>
          <a:xfrm>
            <a:off x="2596056" y="268758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sz="3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301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A4B12-85D3-439E-A6DC-FE5CAEE0A323}" type="datetime1">
              <a:rPr kumimoji="1" lang="ja-JP" altLang="en-US" smtClean="0"/>
              <a:t>2025/2/25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52918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CD240-ED32-4677-B80A-3BE9E4ED0E48}"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62189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04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7C0731A-9560-497B-A32F-AAF7E05AEE9F}"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213814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009647-8A50-41BA-8CFF-5BB1115650C5}"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0456497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3565B-0014-4C31-BDA9-E0D543BCF31C}" type="datetime1">
              <a:rPr kumimoji="1" lang="ja-JP" altLang="en-US" smtClean="0"/>
              <a:t>2025/2/25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81984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DEA45D-C66F-40DF-94B0-66CF45048A10}"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614878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46304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2"/>
            <a:ext cx="12192000" cy="709447"/>
          </a:xfrm>
          <a:prstGeom prst="rect">
            <a:avLst/>
          </a:prstGeom>
        </p:spPr>
      </p:pic>
    </p:spTree>
    <p:extLst>
      <p:ext uri="{BB962C8B-B14F-4D97-AF65-F5344CB8AC3E}">
        <p14:creationId xmlns:p14="http://schemas.microsoft.com/office/powerpoint/2010/main" val="3798059392"/>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srcRect/>
          <a:stretch>
            <a:fillRect/>
          </a:stretch>
        </p:blipFill>
        <p:spPr>
          <a:xfrm>
            <a:off x="-10510" y="6148552"/>
            <a:ext cx="12225126" cy="709448"/>
          </a:xfrm>
          <a:prstGeom prst="rect">
            <a:avLst/>
          </a:prstGeom>
        </p:spPr>
      </p:pic>
    </p:spTree>
    <p:extLst>
      <p:ext uri="{BB962C8B-B14F-4D97-AF65-F5344CB8AC3E}">
        <p14:creationId xmlns:p14="http://schemas.microsoft.com/office/powerpoint/2010/main" val="412354001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04858"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0622622" y="5349548"/>
            <a:ext cx="1495759"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3" cy="98238"/>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79846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1" y="420412"/>
            <a:ext cx="756742" cy="12191999"/>
          </a:xfrm>
          <a:prstGeom prst="rect">
            <a:avLst/>
          </a:prstGeom>
        </p:spPr>
      </p:pic>
    </p:spTree>
    <p:extLst>
      <p:ext uri="{BB962C8B-B14F-4D97-AF65-F5344CB8AC3E}">
        <p14:creationId xmlns:p14="http://schemas.microsoft.com/office/powerpoint/2010/main" val="336097256"/>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260933205"/>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srcRect l="-9850" t="-943" r="-1"/>
          <a:stretch>
            <a:fillRect/>
          </a:stretch>
        </p:blipFill>
        <p:spPr>
          <a:xfrm>
            <a:off x="7338429" y="1779105"/>
            <a:ext cx="3970734" cy="3977470"/>
          </a:xfrm>
          <a:prstGeom prst="rect">
            <a:avLst/>
          </a:prstGeom>
        </p:spPr>
      </p:pic>
      <p:sp>
        <p:nvSpPr>
          <p:cNvPr id="4" name="Slide Number Placeholder 5"/>
          <p:cNvSpPr txBox="1"/>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t>‹#›</a:t>
            </a:fld>
            <a:endParaRPr lang="fr-FR" dirty="0"/>
          </a:p>
        </p:txBody>
      </p:sp>
    </p:spTree>
    <p:extLst>
      <p:ext uri="{BB962C8B-B14F-4D97-AF65-F5344CB8AC3E}">
        <p14:creationId xmlns:p14="http://schemas.microsoft.com/office/powerpoint/2010/main" val="2078846629"/>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p:spPr>
        <p:txBody>
          <a:bodyPr/>
          <a:lstStyle/>
          <a:p>
            <a:fld id="{EFB36917-268F-4133-8877-DA7E9D6FB609}" type="datetimeFigureOut">
              <a:rPr kumimoji="1" lang="ja-JP" altLang="en-US" smtClean="0"/>
              <a:t>2025/2/25</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p:spPr>
        <p:txBody>
          <a:bodyPr/>
          <a:lstStyle/>
          <a:p>
            <a:fld id="{1A8F7024-C8B1-49C0-9FBE-86560BDF5142}" type="slidenum">
              <a:rPr kumimoji="1" lang="ja-JP" altLang="en-US" smtClean="0"/>
              <a:t>‹#›</a:t>
            </a:fld>
            <a:endParaRPr kumimoji="1" lang="ja-JP" altLang="en-US"/>
          </a:p>
        </p:txBody>
      </p:sp>
    </p:spTree>
    <p:extLst>
      <p:ext uri="{BB962C8B-B14F-4D97-AF65-F5344CB8AC3E}">
        <p14:creationId xmlns:p14="http://schemas.microsoft.com/office/powerpoint/2010/main" val="3159864701"/>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59078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8385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159209-D5C1-4B1F-841C-E5381314ADB6}" type="datetimeFigureOut">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A4B2C6-7C73-471D-A01A-36EF365A68DB}" type="slidenum">
              <a:rPr kumimoji="1" lang="ja-JP" altLang="en-US" smtClean="0"/>
              <a:t>‹#›</a:t>
            </a:fld>
            <a:endParaRPr kumimoji="1" lang="ja-JP" altLang="en-US"/>
          </a:p>
        </p:txBody>
      </p:sp>
    </p:spTree>
    <p:extLst>
      <p:ext uri="{BB962C8B-B14F-4D97-AF65-F5344CB8AC3E}">
        <p14:creationId xmlns:p14="http://schemas.microsoft.com/office/powerpoint/2010/main" val="40510710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577457"/>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2951599150"/>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93986555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Rectangle 6"/>
          <p:cNvSpPr/>
          <p:nvPr userDrawn="1"/>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444910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2184148614"/>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148396523"/>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530345679"/>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64983948"/>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68783443"/>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429809"/>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87487470"/>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171135"/>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3569362669"/>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95641616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9"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p:cNvSpPr/>
          <p:nvPr userDrawn="1"/>
        </p:nvSpPr>
        <p:spPr>
          <a:xfrm rot="5400000">
            <a:off x="1412796"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
        <p:nvSpPr>
          <p:cNvPr id="2" name="Rectangle 1"/>
          <p:cNvSpPr/>
          <p:nvPr userDrawn="1"/>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9736151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3146600596"/>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3641176243"/>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453311768"/>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45389348"/>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87326575"/>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4559822"/>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253296"/>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464813"/>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811684236"/>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271755254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5.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10.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4.xml"/><Relationship Id="rId7" Type="http://schemas.openxmlformats.org/officeDocument/2006/relationships/image" Target="../media/image16.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11.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image" Target="../media/image17.png"/><Relationship Id="rId4" Type="http://schemas.openxmlformats.org/officeDocument/2006/relationships/slideLayout" Target="../slideLayouts/slideLayout7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76.xml"/><Relationship Id="rId1" Type="http://schemas.openxmlformats.org/officeDocument/2006/relationships/slideLayout" Target="../slideLayouts/slideLayout75.xml"/><Relationship Id="rId5" Type="http://schemas.openxmlformats.org/officeDocument/2006/relationships/image" Target="../media/image2.png"/><Relationship Id="rId4" Type="http://schemas.openxmlformats.org/officeDocument/2006/relationships/image" Target="../media/image1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image" Target="../media/image5.pn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theme" Target="../theme/theme14.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17.pn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theme" Target="../theme/theme15.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image" Target="../media/image17.png"/><Relationship Id="rId5" Type="http://schemas.openxmlformats.org/officeDocument/2006/relationships/slideLayout" Target="../slideLayouts/slideLayout101.xml"/><Relationship Id="rId10" Type="http://schemas.openxmlformats.org/officeDocument/2006/relationships/theme" Target="../theme/theme1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5.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5.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7.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5.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8.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53.xml"/><Relationship Id="rId7"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2025/2/25</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8">
            <a:extLst>
              <a:ext uri="{28A0092B-C50C-407E-A947-70E740481C1C}">
                <a14:useLocalDpi xmlns:a14="http://schemas.microsoft.com/office/drawing/2010/main"/>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7795198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2"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p:nvSpPr>
        <p:spPr>
          <a:xfrm>
            <a:off x="838200" y="6356351"/>
            <a:ext cx="2743200" cy="365125"/>
          </a:xfrm>
          <a:prstGeom prst="rect">
            <a:avLst/>
          </a:prstGeom>
        </p:spPr>
        <p:txBody>
          <a:bodyPr vert="horz" lIns="68580" tIns="34290" rIns="68580" bIns="3429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z="900" smtClean="0"/>
              <a:pPr/>
              <a:t>25/02/2025</a:t>
            </a:fld>
            <a:endParaRPr lang="fr-FR" sz="900" dirty="0"/>
          </a:p>
        </p:txBody>
      </p:sp>
      <p:sp>
        <p:nvSpPr>
          <p:cNvPr id="12" name="Rectangle 11"/>
          <p:cNvSpPr/>
          <p:nvPr/>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29840" y="2716523"/>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p:nvSpPr>
        <p:spPr>
          <a:xfrm rot="5400000">
            <a:off x="1001944"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47358074"/>
      </p:ext>
    </p:extLst>
  </p:cSld>
  <p:clrMap bg1="lt1" tx1="dk1" bg2="lt2" tx2="dk2" accent1="accent1" accent2="accent2" accent3="accent3" accent4="accent4" accent5="accent5" accent6="accent6" hlink="hlink" folHlink="folHlink"/>
  <p:sldLayoutIdLst>
    <p:sldLayoutId id="2147483710" r:id="rId1"/>
    <p:sldLayoutId id="2147483737" r:id="rId2"/>
    <p:sldLayoutId id="2147483738" r:id="rId3"/>
    <p:sldLayoutId id="2147483739" r:id="rId4"/>
    <p:sldLayoutId id="2147483740"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8" name="Slide Number Placeholder 5"/>
          <p:cNvSpPr txBox="1">
            <a:spLocks/>
          </p:cNvSpPr>
          <p:nvPr/>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
        <p:nvSpPr>
          <p:cNvPr id="11" name="Slide Number Placeholder 5"/>
          <p:cNvSpPr>
            <a:spLocks noGrp="1"/>
          </p:cNvSpPr>
          <p:nvPr>
            <p:ph type="sldNum" sz="quarter" idx="4"/>
          </p:nvPr>
        </p:nvSpPr>
        <p:spPr>
          <a:xfrm>
            <a:off x="8610600" y="6356352"/>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2396837"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57321" y="2786402"/>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t="24095" r="-1568"/>
          <a:stretch/>
        </p:blipFill>
        <p:spPr>
          <a:xfrm>
            <a:off x="8255300"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4"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42943072"/>
      </p:ext>
    </p:extLst>
  </p:cSld>
  <p:clrMap bg1="lt1" tx1="dk1" bg2="lt2" tx2="dk2" accent1="accent1" accent2="accent2" accent3="accent3" accent4="accent4" accent5="accent5" accent6="accent6" hlink="hlink" folHlink="folHlink"/>
  <p:sldLayoutIdLst>
    <p:sldLayoutId id="2147483712" r:id="rId1"/>
    <p:sldLayoutId id="2147483741" r:id="rId2"/>
    <p:sldLayoutId id="2147483742" r:id="rId3"/>
    <p:sldLayoutId id="2147483743" r:id="rId4"/>
    <p:sldLayoutId id="214748374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p:cNvPicPr>
            <a:picLocks noChangeAspect="1"/>
          </p:cNvPicPr>
          <p:nvPr/>
        </p:nvPicPr>
        <p:blipFill>
          <a:blip r:embed="rId10" cstate="email"/>
          <a:srcRect/>
          <a:stretch>
            <a:fillRect/>
          </a:stretch>
        </p:blipFill>
        <p:spPr>
          <a:xfrm>
            <a:off x="10575486" y="152363"/>
            <a:ext cx="1495758" cy="1405711"/>
          </a:xfrm>
          <a:prstGeom prst="rect">
            <a:avLst/>
          </a:prstGeom>
        </p:spPr>
      </p:pic>
      <p:sp>
        <p:nvSpPr>
          <p:cNvPr id="8" name="Rectangle 7"/>
          <p:cNvSpPr/>
          <p:nvPr/>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5116560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818" r:id="rId8"/>
  </p:sldLayoutIdLst>
  <p:transition spd="med"/>
  <p:hf sldNum="0" hdr="0" ftr="0" dt="0"/>
  <p:txStyles>
    <p:titleStyle>
      <a:lvl1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1pPr>
      <a:lvl2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2pPr>
      <a:lvl3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3pPr>
      <a:lvl4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4pPr>
      <a:lvl5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5pPr>
      <a:lvl6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6pPr>
      <a:lvl7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7pPr>
      <a:lvl8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8pPr>
      <a:lvl9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9pPr>
    </p:titleStyle>
    <p:bodyStyle>
      <a:lvl1pPr marL="218440" marR="0" indent="-21844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1pPr>
      <a:lvl2pPr marL="575945" marR="0" indent="-2546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2pPr>
      <a:lvl3pPr marL="948055" marR="0" indent="-3054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3pPr>
      <a:lvl4pPr marL="130365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4pPr>
      <a:lvl5pPr marL="162496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5pPr>
      <a:lvl6pPr marL="194691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6pPr>
      <a:lvl7pPr marL="226822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7pPr>
      <a:lvl8pPr marL="258953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8pPr>
      <a:lvl9pPr marL="291084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9pPr>
    </p:bodyStyle>
    <p:otherStyle>
      <a:lvl1pPr marL="0" marR="0" indent="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1pPr>
      <a:lvl2pPr marL="0" marR="0" indent="32131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2pPr>
      <a:lvl3pPr marL="0" marR="0" indent="64262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3pPr>
      <a:lvl4pPr marL="0" marR="0" indent="96456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4pPr>
      <a:lvl5pPr marL="0" marR="0" indent="128587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5pPr>
      <a:lvl6pPr marL="0" marR="0" indent="160718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6pPr>
      <a:lvl7pPr marL="0" marR="0" indent="192849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7pPr>
      <a:lvl8pPr marL="0" marR="0" indent="225044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8pPr>
      <a:lvl9pPr marL="0" marR="0" indent="257175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47423855"/>
      </p:ext>
    </p:extLst>
  </p:cSld>
  <p:clrMap bg1="lt1" tx1="dk1" bg2="lt2" tx2="dk2" accent1="accent1" accent2="accent2" accent3="accent3" accent4="accent4" accent5="accent5" accent6="accent6" hlink="hlink" folHlink="folHlink"/>
  <p:sldLayoutIdLst>
    <p:sldLayoutId id="2147483772" r:id="rId1"/>
    <p:sldLayoutId id="2147483773" r:id="rId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fr-F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screen"/>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5367038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3514335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9446943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764A60-1254-47E3-A8CD-8136A9B59320}" type="datetime1">
              <a:rPr lang="ja-JP" altLang="en-US" smtClean="0"/>
              <a:t>2025/2/25</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2" name="Picture 11"/>
          <p:cNvPicPr>
            <a:picLocks noChangeAspect="1"/>
          </p:cNvPicPr>
          <p:nvPr/>
        </p:nvPicPr>
        <p:blipFill>
          <a:blip r:embed="rId11">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3651104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5" r:id="rId5"/>
    <p:sldLayoutId id="2147483746" r:id="rId6"/>
    <p:sldLayoutId id="2147483747" r:id="rId7"/>
    <p:sldLayoutId id="2147483748" r:id="rId8"/>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577138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13" r:id="rId7"/>
    <p:sldLayoutId id="2147483715" r:id="rId8"/>
    <p:sldLayoutId id="2147483716" r:id="rId9"/>
    <p:sldLayoutId id="2147483819" r:id="rId10"/>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p:nvSpPr>
        <p:spPr>
          <a:xfrm>
            <a:off x="518275" y="185580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13" name="Oval 8">
            <a:extLst>
              <a:ext uri="{FF2B5EF4-FFF2-40B4-BE49-F238E27FC236}">
                <a16:creationId xmlns:a16="http://schemas.microsoft.com/office/drawing/2014/main" id="{3FB3321D-09B7-419A-8BAF-CB3FBE47F72F}"/>
              </a:ext>
            </a:extLst>
          </p:cNvPr>
          <p:cNvSpPr/>
          <p:nvPr/>
        </p:nvSpPr>
        <p:spPr>
          <a:xfrm>
            <a:off x="502508" y="3269246"/>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p:nvSpPr>
        <p:spPr>
          <a:xfrm>
            <a:off x="518275" y="468269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2792442"/>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18" r:id="rId3"/>
    <p:sldLayoutId id="2147483719" r:id="rId4"/>
    <p:sldLayoutId id="2147483720" r:id="rId5"/>
    <p:sldLayoutId id="2147483749"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p:nvSpPr>
        <p:spPr>
          <a:xfrm>
            <a:off x="4585099" y="2105715"/>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2" name="Oval 8"/>
          <p:cNvSpPr/>
          <p:nvPr/>
        </p:nvSpPr>
        <p:spPr>
          <a:xfrm>
            <a:off x="701294" y="2204006"/>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4" name="TextBox 27"/>
          <p:cNvSpPr txBox="1"/>
          <p:nvPr/>
        </p:nvSpPr>
        <p:spPr>
          <a:xfrm>
            <a:off x="1697785" y="3511090"/>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5" name="TextBox 27"/>
          <p:cNvSpPr txBox="1"/>
          <p:nvPr/>
        </p:nvSpPr>
        <p:spPr>
          <a:xfrm>
            <a:off x="5592373" y="3291783"/>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lang="en-US" sz="1650" dirty="0"/>
          </a:p>
        </p:txBody>
      </p:sp>
      <p:sp>
        <p:nvSpPr>
          <p:cNvPr id="16" name="Oval 8"/>
          <p:cNvSpPr/>
          <p:nvPr/>
        </p:nvSpPr>
        <p:spPr>
          <a:xfrm>
            <a:off x="8491954" y="2236268"/>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7" name="Oval 8"/>
          <p:cNvSpPr/>
          <p:nvPr/>
        </p:nvSpPr>
        <p:spPr>
          <a:xfrm>
            <a:off x="10561169" y="1924232"/>
            <a:ext cx="1025587" cy="1024496"/>
          </a:xfrm>
          <a:prstGeom prst="ellipse">
            <a:avLst/>
          </a:prstGeom>
          <a:solidFill>
            <a:srgbClr val="183254"/>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18" name="TextBox 27"/>
          <p:cNvSpPr txBox="1"/>
          <p:nvPr/>
        </p:nvSpPr>
        <p:spPr>
          <a:xfrm>
            <a:off x="9529309" y="3526718"/>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9" name="Oval 8"/>
          <p:cNvSpPr/>
          <p:nvPr/>
        </p:nvSpPr>
        <p:spPr>
          <a:xfrm>
            <a:off x="4731524" y="4539439"/>
            <a:ext cx="1025587" cy="1024496"/>
          </a:xfrm>
          <a:prstGeom prst="ellipse">
            <a:avLst/>
          </a:prstGeom>
          <a:solidFill>
            <a:srgbClr val="67BB89"/>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20" name="Oval 8"/>
          <p:cNvSpPr/>
          <p:nvPr/>
        </p:nvSpPr>
        <p:spPr>
          <a:xfrm>
            <a:off x="582903" y="1846397"/>
            <a:ext cx="1025587" cy="1024496"/>
          </a:xfrm>
          <a:prstGeom prst="ellipse">
            <a:avLst/>
          </a:prstGeom>
          <a:solidFill>
            <a:srgbClr val="FCC002"/>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24" name="Rectangle 23">
            <a:extLst>
              <a:ext uri="{FF2B5EF4-FFF2-40B4-BE49-F238E27FC236}">
                <a16:creationId xmlns:a16="http://schemas.microsoft.com/office/drawing/2014/main" id="{A4F40950-1C56-4BF3-A2DD-AF830DAE5D27}"/>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48738386"/>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558707" y="3941578"/>
            <a:ext cx="11074588" cy="375485"/>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644826989"/>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722" r:id="rId3"/>
    <p:sldLayoutId id="2147483723" r:id="rId4"/>
    <p:sldLayoutId id="214748372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p:nvSpPr>
        <p:spPr>
          <a:xfrm>
            <a:off x="8909764" y="3829971"/>
            <a:ext cx="1774525" cy="116156"/>
          </a:xfrm>
          <a:prstGeom prst="rect">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sp>
        <p:nvSpPr>
          <p:cNvPr id="10" name="Rectangle 59"/>
          <p:cNvSpPr/>
          <p:nvPr/>
        </p:nvSpPr>
        <p:spPr>
          <a:xfrm>
            <a:off x="5367338" y="3829971"/>
            <a:ext cx="1774525" cy="116156"/>
          </a:xfrm>
          <a:prstGeom prst="rect">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sp>
        <p:nvSpPr>
          <p:cNvPr id="11" name="Rectangle 60"/>
          <p:cNvSpPr/>
          <p:nvPr/>
        </p:nvSpPr>
        <p:spPr>
          <a:xfrm>
            <a:off x="7140607" y="3829971"/>
            <a:ext cx="1774527" cy="116156"/>
          </a:xfrm>
          <a:prstGeom prst="rect">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sp>
        <p:nvSpPr>
          <p:cNvPr id="12" name="Oval 62"/>
          <p:cNvSpPr/>
          <p:nvPr/>
        </p:nvSpPr>
        <p:spPr>
          <a:xfrm>
            <a:off x="2271204" y="2112580"/>
            <a:ext cx="848697" cy="794330"/>
          </a:xfrm>
          <a:prstGeom prst="ellipse">
            <a:avLst/>
          </a:prstGeom>
          <a:solidFill>
            <a:srgbClr val="0069B4"/>
          </a:solidFill>
          <a:ln w="12700">
            <a:solidFill>
              <a:srgbClr val="41B7C8"/>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cxnSp>
        <p:nvCxnSpPr>
          <p:cNvPr id="13" name="Straight Connector 9"/>
          <p:cNvCxnSpPr>
            <a:endCxn id="12" idx="0"/>
          </p:cNvCxnSpPr>
          <p:nvPr/>
        </p:nvCxnSpPr>
        <p:spPr>
          <a:xfrm flipV="1">
            <a:off x="2695552" y="2112580"/>
            <a:ext cx="1" cy="1724728"/>
          </a:xfrm>
          <a:prstGeom prst="straightConnector1">
            <a:avLst/>
          </a:prstGeom>
          <a:ln w="25400">
            <a:solidFill>
              <a:srgbClr val="0069B4"/>
            </a:solidFill>
            <a:miter/>
          </a:ln>
        </p:spPr>
      </p:cxnSp>
      <p:sp>
        <p:nvSpPr>
          <p:cNvPr id="14" name="Oval 67"/>
          <p:cNvSpPr/>
          <p:nvPr/>
        </p:nvSpPr>
        <p:spPr>
          <a:xfrm>
            <a:off x="5823633" y="2112580"/>
            <a:ext cx="848697" cy="794330"/>
          </a:xfrm>
          <a:prstGeom prst="ellipse">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cxnSp>
        <p:nvCxnSpPr>
          <p:cNvPr id="15" name="Straight Connector 68"/>
          <p:cNvCxnSpPr>
            <a:stCxn id="10" idx="0"/>
            <a:endCxn id="14" idx="0"/>
          </p:cNvCxnSpPr>
          <p:nvPr/>
        </p:nvCxnSpPr>
        <p:spPr>
          <a:xfrm flipV="1">
            <a:off x="6247981" y="2509747"/>
            <a:ext cx="1" cy="1385641"/>
          </a:xfrm>
          <a:prstGeom prst="straightConnector1">
            <a:avLst/>
          </a:prstGeom>
          <a:ln w="25400">
            <a:solidFill>
              <a:srgbClr val="67BB89"/>
            </a:solidFill>
            <a:miter/>
          </a:ln>
        </p:spPr>
      </p:cxnSp>
      <p:sp>
        <p:nvSpPr>
          <p:cNvPr id="16" name="Oval 72"/>
          <p:cNvSpPr/>
          <p:nvPr/>
        </p:nvSpPr>
        <p:spPr>
          <a:xfrm>
            <a:off x="9335365" y="2112580"/>
            <a:ext cx="848697" cy="794330"/>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cxnSp>
        <p:nvCxnSpPr>
          <p:cNvPr id="17" name="Straight Connector 73"/>
          <p:cNvCxnSpPr>
            <a:stCxn id="9" idx="0"/>
            <a:endCxn id="16" idx="0"/>
          </p:cNvCxnSpPr>
          <p:nvPr/>
        </p:nvCxnSpPr>
        <p:spPr>
          <a:xfrm flipH="1" flipV="1">
            <a:off x="9759712" y="2509747"/>
            <a:ext cx="5" cy="1385641"/>
          </a:xfrm>
          <a:prstGeom prst="straightConnector1">
            <a:avLst/>
          </a:prstGeom>
          <a:ln w="25400">
            <a:solidFill>
              <a:srgbClr val="0069B4"/>
            </a:solidFill>
            <a:miter/>
          </a:ln>
        </p:spPr>
      </p:cxnSp>
      <p:sp>
        <p:nvSpPr>
          <p:cNvPr id="18" name="Oval 76"/>
          <p:cNvSpPr/>
          <p:nvPr/>
        </p:nvSpPr>
        <p:spPr>
          <a:xfrm>
            <a:off x="4049106" y="4859415"/>
            <a:ext cx="848697" cy="794330"/>
          </a:xfrm>
          <a:prstGeom prst="ellipse">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solidFill>
                <a:srgbClr val="F4C646"/>
              </a:solidFill>
            </a:endParaRPr>
          </a:p>
        </p:txBody>
      </p:sp>
      <p:cxnSp>
        <p:nvCxnSpPr>
          <p:cNvPr id="19" name="Straight Connector 77"/>
          <p:cNvCxnSpPr>
            <a:stCxn id="18" idx="0"/>
          </p:cNvCxnSpPr>
          <p:nvPr/>
        </p:nvCxnSpPr>
        <p:spPr>
          <a:xfrm flipV="1">
            <a:off x="4473456" y="3837309"/>
            <a:ext cx="1" cy="1022107"/>
          </a:xfrm>
          <a:prstGeom prst="straightConnector1">
            <a:avLst/>
          </a:prstGeom>
          <a:ln w="25400">
            <a:solidFill>
              <a:srgbClr val="183254"/>
            </a:solidFill>
            <a:miter/>
          </a:ln>
        </p:spPr>
      </p:cxnSp>
      <p:sp>
        <p:nvSpPr>
          <p:cNvPr id="20" name="Oval 80"/>
          <p:cNvSpPr/>
          <p:nvPr/>
        </p:nvSpPr>
        <p:spPr>
          <a:xfrm>
            <a:off x="7560838" y="4859415"/>
            <a:ext cx="848697" cy="794330"/>
          </a:xfrm>
          <a:prstGeom prst="ellipse">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cxnSp>
        <p:nvCxnSpPr>
          <p:cNvPr id="21" name="Straight Connector 81"/>
          <p:cNvCxnSpPr>
            <a:stCxn id="20" idx="0"/>
            <a:endCxn id="11" idx="0"/>
          </p:cNvCxnSpPr>
          <p:nvPr/>
        </p:nvCxnSpPr>
        <p:spPr>
          <a:xfrm flipV="1">
            <a:off x="7985187" y="3837309"/>
            <a:ext cx="1255" cy="1022107"/>
          </a:xfrm>
          <a:prstGeom prst="straightConnector1">
            <a:avLst/>
          </a:prstGeom>
          <a:ln w="25400">
            <a:solidFill>
              <a:srgbClr val="FCC002"/>
            </a:solidFill>
            <a:miter/>
          </a:ln>
        </p:spPr>
      </p:cxnSp>
      <p:sp>
        <p:nvSpPr>
          <p:cNvPr id="32" name="Rectangle 59"/>
          <p:cNvSpPr/>
          <p:nvPr/>
        </p:nvSpPr>
        <p:spPr>
          <a:xfrm>
            <a:off x="3594067" y="3829971"/>
            <a:ext cx="1774525" cy="116156"/>
          </a:xfrm>
          <a:prstGeom prst="rect">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p>
        </p:txBody>
      </p:sp>
      <p:sp>
        <p:nvSpPr>
          <p:cNvPr id="33" name="Rectangle 59"/>
          <p:cNvSpPr/>
          <p:nvPr/>
        </p:nvSpPr>
        <p:spPr>
          <a:xfrm>
            <a:off x="1818290" y="3829971"/>
            <a:ext cx="1774525" cy="116156"/>
          </a:xfrm>
          <a:prstGeom prst="rect">
            <a:avLst/>
          </a:prstGeom>
          <a:solidFill>
            <a:srgbClr val="0069B4"/>
          </a:solidFill>
          <a:ln w="12700">
            <a:miter lim="400000"/>
          </a:ln>
        </p:spPr>
        <p:txBody>
          <a:bodyPr lIns="48767" tIns="48767" rIns="48767" bIns="48767" anchor="ctr"/>
          <a:lstStyle/>
          <a:p>
            <a:pPr algn="ctr">
              <a:defRPr sz="1800">
                <a:solidFill>
                  <a:srgbClr val="FFFFFF"/>
                </a:solidFill>
              </a:defRPr>
            </a:pPr>
            <a:endParaRPr sz="1350"/>
          </a:p>
        </p:txBody>
      </p:sp>
      <p:sp>
        <p:nvSpPr>
          <p:cNvPr id="22" name="Rectangle">
            <a:extLst>
              <a:ext uri="{FF2B5EF4-FFF2-40B4-BE49-F238E27FC236}">
                <a16:creationId xmlns:a16="http://schemas.microsoft.com/office/drawing/2014/main" id="{AA509E63-55CD-40EB-85AD-92344A66B7D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1720781604"/>
      </p:ext>
    </p:extLst>
  </p:cSld>
  <p:clrMap bg1="lt1" tx1="dk1" bg2="lt2" tx2="dk2" accent1="accent1" accent2="accent2" accent3="accent3" accent4="accent4" accent5="accent5" accent6="accent6" hlink="hlink" folHlink="folHlink"/>
  <p:sldLayoutIdLst>
    <p:sldLayoutId id="2147483698" r:id="rId1"/>
    <p:sldLayoutId id="2147483725" r:id="rId2"/>
    <p:sldLayoutId id="2147483726" r:id="rId3"/>
    <p:sldLayoutId id="2147483727" r:id="rId4"/>
    <p:sldLayoutId id="2147483728"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0426441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29" r:id="rId7"/>
    <p:sldLayoutId id="2147483730" r:id="rId8"/>
    <p:sldLayoutId id="2147483731" r:id="rId9"/>
    <p:sldLayoutId id="2147483732" r:id="rId10"/>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01949" y="362664"/>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5" name="Picture 4">
            <a:extLst>
              <a:ext uri="{FF2B5EF4-FFF2-40B4-BE49-F238E27FC236}">
                <a16:creationId xmlns:a16="http://schemas.microsoft.com/office/drawing/2014/main" id="{A98383C4-C2B5-4C73-B449-6D166856C7AA}"/>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6471350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33" r:id="rId3"/>
    <p:sldLayoutId id="2147483734" r:id="rId4"/>
    <p:sldLayoutId id="2147483735" r:id="rId5"/>
    <p:sldLayoutId id="2147483736"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oceanexpert.org/document/35627" TargetMode="External"/><Relationship Id="rId2" Type="http://schemas.openxmlformats.org/officeDocument/2006/relationships/hyperlink" Target="https://oceanexpert.org/document/33580"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hyperlink" Target="https://www.tsunami.gov/?page=cap"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12621-1128-45B8-D2F4-0901CCB2CBA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8DA362D-DA6B-6FD4-F97F-B099198B5EA4}"/>
              </a:ext>
            </a:extLst>
          </p:cNvPr>
          <p:cNvSpPr>
            <a:spLocks noGrp="1"/>
          </p:cNvSpPr>
          <p:nvPr>
            <p:ph type="ctrTitle" idx="4294967295"/>
          </p:nvPr>
        </p:nvSpPr>
        <p:spPr>
          <a:xfrm>
            <a:off x="6264877" y="2340382"/>
            <a:ext cx="5533424" cy="2003018"/>
          </a:xfrm>
        </p:spPr>
        <p:txBody>
          <a:bodyPr>
            <a:normAutofit fontScale="90000"/>
          </a:bodyPr>
          <a:lstStyle/>
          <a:p>
            <a:pPr algn="ctr"/>
            <a:r>
              <a:rPr lang="en-US" altLang="ja-JP" sz="2200" dirty="0">
                <a:solidFill>
                  <a:schemeClr val="bg1"/>
                </a:solidFill>
                <a:latin typeface="Arial" panose="020B0604020202020204" pitchFamily="34" charset="0"/>
                <a:cs typeface="Arial" panose="020B0604020202020204" pitchFamily="34" charset="0"/>
              </a:rPr>
              <a:t>Agenda 4. Reports of the Inter-ICG Task Teams</a:t>
            </a:r>
            <a:br>
              <a:rPr lang="en-US" altLang="ja-JP" sz="2200" dirty="0">
                <a:solidFill>
                  <a:schemeClr val="bg1"/>
                </a:solidFill>
                <a:latin typeface="Arial" panose="020B0604020202020204" pitchFamily="34" charset="0"/>
                <a:cs typeface="Arial" panose="020B0604020202020204" pitchFamily="34" charset="0"/>
              </a:rPr>
            </a:br>
            <a:br>
              <a:rPr lang="en-US" altLang="ja-JP" sz="2200" dirty="0">
                <a:solidFill>
                  <a:schemeClr val="bg1"/>
                </a:solidFill>
                <a:latin typeface="Arial" panose="020B0604020202020204" pitchFamily="34" charset="0"/>
                <a:cs typeface="Arial" panose="020B0604020202020204" pitchFamily="34" charset="0"/>
              </a:rPr>
            </a:br>
            <a:r>
              <a:rPr lang="en-US" altLang="ja-JP" sz="2700" dirty="0">
                <a:solidFill>
                  <a:schemeClr val="lt1"/>
                </a:solidFill>
              </a:rPr>
              <a:t>Recommendation and Reports from</a:t>
            </a:r>
            <a:br>
              <a:rPr lang="en-US" altLang="ja-JP" sz="2700" dirty="0">
                <a:solidFill>
                  <a:schemeClr val="lt1"/>
                </a:solidFill>
              </a:rPr>
            </a:br>
            <a:r>
              <a:rPr lang="en-US" altLang="ja-JP" sz="2700" dirty="0">
                <a:solidFill>
                  <a:schemeClr val="lt1"/>
                </a:solidFill>
              </a:rPr>
              <a:t> TT on Tsunami Watch Operation</a:t>
            </a:r>
            <a:r>
              <a:rPr lang="ja-JP" altLang="en-US" sz="2700">
                <a:solidFill>
                  <a:schemeClr val="lt1"/>
                </a:solidFill>
              </a:rPr>
              <a:t> </a:t>
            </a:r>
            <a:br>
              <a:rPr lang="en-US" altLang="ja-JP" sz="3600" dirty="0">
                <a:solidFill>
                  <a:schemeClr val="bg1"/>
                </a:solidFill>
                <a:latin typeface="+mn-lt"/>
              </a:rPr>
            </a:br>
            <a:br>
              <a:rPr lang="en-US" altLang="ja-JP" sz="3600" dirty="0">
                <a:solidFill>
                  <a:schemeClr val="bg1"/>
                </a:solidFill>
                <a:latin typeface="+mn-lt"/>
              </a:rPr>
            </a:br>
            <a:r>
              <a:rPr lang="en-US" altLang="ja-JP" sz="3600" dirty="0">
                <a:solidFill>
                  <a:schemeClr val="bg1"/>
                </a:solidFill>
                <a:latin typeface="+mn-lt"/>
              </a:rPr>
              <a:t> </a:t>
            </a:r>
          </a:p>
        </p:txBody>
      </p:sp>
      <p:sp>
        <p:nvSpPr>
          <p:cNvPr id="3" name="サブタイトル 2">
            <a:extLst>
              <a:ext uri="{FF2B5EF4-FFF2-40B4-BE49-F238E27FC236}">
                <a16:creationId xmlns:a16="http://schemas.microsoft.com/office/drawing/2014/main" id="{2C84DBA6-80DF-7E25-DD77-A551B6785E79}"/>
              </a:ext>
            </a:extLst>
          </p:cNvPr>
          <p:cNvSpPr>
            <a:spLocks noGrp="1"/>
          </p:cNvSpPr>
          <p:nvPr>
            <p:ph type="subTitle" idx="4294967295"/>
          </p:nvPr>
        </p:nvSpPr>
        <p:spPr>
          <a:xfrm>
            <a:off x="3915063" y="4750851"/>
            <a:ext cx="4361873" cy="1655762"/>
          </a:xfrm>
        </p:spPr>
        <p:txBody>
          <a:bodyPr>
            <a:normAutofit/>
          </a:bodyPr>
          <a:lstStyle/>
          <a:p>
            <a:pPr marL="0" indent="0" algn="ctr">
              <a:buNone/>
            </a:pPr>
            <a:r>
              <a:rPr lang="en-US" altLang="ja-JP" sz="2800" dirty="0">
                <a:solidFill>
                  <a:schemeClr val="bg1"/>
                </a:solidFill>
              </a:rPr>
              <a:t>NISHIMAE Yuji</a:t>
            </a:r>
          </a:p>
          <a:p>
            <a:pPr marL="0" indent="0" algn="ctr">
              <a:buNone/>
            </a:pPr>
            <a:r>
              <a:rPr lang="en-US" altLang="ja-JP" sz="2800" dirty="0">
                <a:solidFill>
                  <a:schemeClr val="bg1"/>
                </a:solidFill>
              </a:rPr>
              <a:t>Chair of Task Team on Tsunami Watch Operation</a:t>
            </a:r>
          </a:p>
        </p:txBody>
      </p:sp>
      <p:sp>
        <p:nvSpPr>
          <p:cNvPr id="4" name="テキスト ボックス 3">
            <a:extLst>
              <a:ext uri="{FF2B5EF4-FFF2-40B4-BE49-F238E27FC236}">
                <a16:creationId xmlns:a16="http://schemas.microsoft.com/office/drawing/2014/main" id="{DD6D0158-B807-D55F-1952-FD1A192FB1BC}"/>
              </a:ext>
            </a:extLst>
          </p:cNvPr>
          <p:cNvSpPr txBox="1"/>
          <p:nvPr/>
        </p:nvSpPr>
        <p:spPr>
          <a:xfrm>
            <a:off x="8758850" y="0"/>
            <a:ext cx="3147015" cy="707886"/>
          </a:xfrm>
          <a:prstGeom prst="rect">
            <a:avLst/>
          </a:prstGeom>
          <a:noFill/>
        </p:spPr>
        <p:txBody>
          <a:bodyPr wrap="none" rtlCol="0">
            <a:spAutoFit/>
          </a:bodyPr>
          <a:lstStyle/>
          <a:p>
            <a:pPr algn="ctr"/>
            <a:r>
              <a:rPr kumimoji="1" lang="en-US" altLang="ja-JP" sz="2000" dirty="0">
                <a:solidFill>
                  <a:schemeClr val="bg1"/>
                </a:solidFill>
                <a:latin typeface="Arial" panose="020B0604020202020204" pitchFamily="34" charset="0"/>
                <a:cs typeface="Arial" panose="020B0604020202020204" pitchFamily="34" charset="0"/>
              </a:rPr>
              <a:t>TOWS-WG</a:t>
            </a:r>
            <a:r>
              <a:rPr kumimoji="1" lang="ja-JP" altLang="en-US" sz="2000" dirty="0">
                <a:solidFill>
                  <a:schemeClr val="bg1"/>
                </a:solidFill>
                <a:latin typeface="Arial" panose="020B0604020202020204" pitchFamily="34" charset="0"/>
                <a:cs typeface="Arial" panose="020B0604020202020204" pitchFamily="34" charset="0"/>
              </a:rPr>
              <a:t> </a:t>
            </a:r>
            <a:r>
              <a:rPr kumimoji="1" lang="en-US" altLang="ja-JP" sz="2000" dirty="0">
                <a:solidFill>
                  <a:schemeClr val="bg1"/>
                </a:solidFill>
                <a:latin typeface="Arial" panose="020B0604020202020204" pitchFamily="34" charset="0"/>
                <a:cs typeface="Arial" panose="020B0604020202020204" pitchFamily="34" charset="0"/>
              </a:rPr>
              <a:t>XVIII Session</a:t>
            </a:r>
          </a:p>
          <a:p>
            <a:pPr algn="ctr"/>
            <a:r>
              <a:rPr kumimoji="1" lang="en-US" altLang="ja-JP" sz="2000" dirty="0">
                <a:solidFill>
                  <a:schemeClr val="bg1"/>
                </a:solidFill>
                <a:latin typeface="Arial" panose="020B0604020202020204" pitchFamily="34" charset="0"/>
                <a:cs typeface="Arial" panose="020B0604020202020204" pitchFamily="34" charset="0"/>
              </a:rPr>
              <a:t>24 - 25 February 2025</a:t>
            </a:r>
            <a:endParaRPr kumimoji="1" lang="ja-JP"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80645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DA9C3-91A2-F4F0-761F-526781A2E70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BA3C08D-EA5E-222D-E7E0-4ECF31F6BEE2}"/>
              </a:ext>
            </a:extLst>
          </p:cNvPr>
          <p:cNvSpPr txBox="1"/>
          <p:nvPr/>
        </p:nvSpPr>
        <p:spPr>
          <a:xfrm>
            <a:off x="492369" y="1357311"/>
            <a:ext cx="10074031" cy="50976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7000"/>
              </a:lnSpc>
            </a:pPr>
            <a:r>
              <a:rPr lang="en-GB" altLang="ja-JP" sz="1800" b="1" dirty="0">
                <a:solidFill>
                  <a:srgbClr val="0070C0"/>
                </a:solidFill>
                <a:effectLst/>
                <a:latin typeface="Arial" panose="020B0604020202020204" pitchFamily="34" charset="0"/>
                <a:ea typeface="Arial" panose="020B0604020202020204" pitchFamily="34" charset="0"/>
              </a:rPr>
              <a:t>Recommendation to the ICGs</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Notes </a:t>
            </a:r>
            <a:r>
              <a:rPr lang="en-GB" altLang="ja-JP" sz="1800" dirty="0">
                <a:effectLst/>
                <a:latin typeface="Arial" panose="020B0604020202020204" pitchFamily="34" charset="0"/>
                <a:ea typeface="Arial" panose="020B0604020202020204" pitchFamily="34" charset="0"/>
              </a:rPr>
              <a:t>the revisions on the Global Service Definition Document (GSDD);</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Notes </a:t>
            </a:r>
            <a:r>
              <a:rPr lang="en-GB" altLang="ja-JP" sz="1800" dirty="0">
                <a:effectLst/>
                <a:latin typeface="Arial" panose="020B0604020202020204" pitchFamily="34" charset="0"/>
                <a:ea typeface="Arial" panose="020B0604020202020204" pitchFamily="34" charset="0"/>
              </a:rPr>
              <a:t>that in some ICGs</a:t>
            </a:r>
            <a:r>
              <a:rPr lang="en-GB" altLang="ja-JP" sz="1800" b="1" dirty="0">
                <a:effectLst/>
                <a:latin typeface="Arial" panose="020B0604020202020204" pitchFamily="34" charset="0"/>
                <a:ea typeface="Arial" panose="020B0604020202020204" pitchFamily="34" charset="0"/>
              </a:rPr>
              <a:t> </a:t>
            </a:r>
            <a:r>
              <a:rPr lang="en-GB" altLang="ja-JP" sz="1800" dirty="0">
                <a:effectLst/>
                <a:latin typeface="Arial" panose="020B0604020202020204" pitchFamily="34" charset="0"/>
                <a:ea typeface="Arial" panose="020B0604020202020204" pitchFamily="34" charset="0"/>
              </a:rPr>
              <a:t>segments of Area of Services are subject to the services of only one Tsunami Service Provider;</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Further notes</a:t>
            </a:r>
            <a:r>
              <a:rPr lang="en-GB" altLang="ja-JP" sz="1800" dirty="0">
                <a:effectLst/>
                <a:latin typeface="Arial" panose="020B0604020202020204" pitchFamily="34" charset="0"/>
                <a:ea typeface="Arial" panose="020B0604020202020204" pitchFamily="34" charset="0"/>
              </a:rPr>
              <a:t> that the Global Area of Service map needs to be updated with the changes reflecting the </a:t>
            </a:r>
            <a:r>
              <a:rPr lang="en-GB" altLang="ja-JP" sz="1800" dirty="0">
                <a:effectLst/>
                <a:highlight>
                  <a:srgbClr val="FFFFFF"/>
                </a:highlight>
                <a:latin typeface="Arial" panose="020B0604020202020204" pitchFamily="34" charset="0"/>
                <a:ea typeface="Arial" panose="020B0604020202020204" pitchFamily="34" charset="0"/>
              </a:rPr>
              <a:t>Interim Service Provided by the Central America Tsunami Advisory </a:t>
            </a:r>
            <a:r>
              <a:rPr lang="en-GB" altLang="ja-JP" sz="1800" dirty="0" err="1">
                <a:effectLst/>
                <a:highlight>
                  <a:srgbClr val="FFFFFF"/>
                </a:highlight>
                <a:latin typeface="Arial" panose="020B0604020202020204" pitchFamily="34" charset="0"/>
                <a:ea typeface="Arial" panose="020B0604020202020204" pitchFamily="34" charset="0"/>
              </a:rPr>
              <a:t>Center</a:t>
            </a:r>
            <a:r>
              <a:rPr lang="en-GB" altLang="ja-JP" sz="1800" dirty="0">
                <a:effectLst/>
                <a:highlight>
                  <a:srgbClr val="FFFFFF"/>
                </a:highlight>
                <a:latin typeface="Arial" panose="020B0604020202020204" pitchFamily="34" charset="0"/>
                <a:ea typeface="Arial" panose="020B0604020202020204" pitchFamily="34" charset="0"/>
              </a:rPr>
              <a:t> / Nicaraguan Institute for Territorial Studies (CATAC/INETER) for both ICG/PTWS and ICG/CARIBE-EWS and CATAC service area (coasts of Costa Rica, El Salvador, Honduras, Guatemala, Nicaragua, Panama) should also be reflected;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Recommends</a:t>
            </a:r>
            <a:r>
              <a:rPr lang="en-GB" altLang="ja-JP" sz="1800" dirty="0">
                <a:effectLst/>
                <a:latin typeface="Arial" panose="020B0604020202020204" pitchFamily="34" charset="0"/>
                <a:ea typeface="Arial" panose="020B0604020202020204" pitchFamily="34" charset="0"/>
              </a:rPr>
              <a:t> establishing arrangements among TSPs within each ICG to ensure that service provision is ensured at all times for the full Area of Service of the ICG;</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Recommends</a:t>
            </a:r>
            <a:r>
              <a:rPr lang="en-GB" altLang="ja-JP" sz="1800" dirty="0">
                <a:effectLst/>
                <a:latin typeface="Arial" panose="020B0604020202020204" pitchFamily="34" charset="0"/>
                <a:ea typeface="Arial" panose="020B0604020202020204" pitchFamily="34" charset="0"/>
              </a:rPr>
              <a:t> the approval of the revised GSDD with the updates as noted above;</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solidFill>
                  <a:srgbClr val="C00000"/>
                </a:solidFill>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p:txBody>
      </p:sp>
      <p:sp>
        <p:nvSpPr>
          <p:cNvPr id="4" name="テキスト ボックス 3">
            <a:extLst>
              <a:ext uri="{FF2B5EF4-FFF2-40B4-BE49-F238E27FC236}">
                <a16:creationId xmlns:a16="http://schemas.microsoft.com/office/drawing/2014/main" id="{7982163C-02F2-8A36-EBB1-6596C3ABF872}"/>
              </a:ext>
            </a:extLst>
          </p:cNvPr>
          <p:cNvSpPr txBox="1"/>
          <p:nvPr/>
        </p:nvSpPr>
        <p:spPr>
          <a:xfrm>
            <a:off x="398585" y="586926"/>
            <a:ext cx="642033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b="1" dirty="0">
                <a:solidFill>
                  <a:srgbClr val="C00000"/>
                </a:solidFill>
                <a:latin typeface="Arial" panose="020B0604020202020204" pitchFamily="34" charset="0"/>
                <a:ea typeface="Arial" panose="020B0604020202020204" pitchFamily="34" charset="0"/>
              </a:rPr>
              <a:t>1. GLOBAL SERVICE DEFINITION DOCUMENT</a:t>
            </a:r>
            <a:endParaRPr lang="ja-JP" altLang="en-US" dirty="0"/>
          </a:p>
        </p:txBody>
      </p:sp>
    </p:spTree>
    <p:extLst>
      <p:ext uri="{BB962C8B-B14F-4D97-AF65-F5344CB8AC3E}">
        <p14:creationId xmlns:p14="http://schemas.microsoft.com/office/powerpoint/2010/main" val="1544602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508C3EC-D353-6A9F-CF13-0B4C821D9584}"/>
              </a:ext>
            </a:extLst>
          </p:cNvPr>
          <p:cNvSpPr txBox="1"/>
          <p:nvPr/>
        </p:nvSpPr>
        <p:spPr>
          <a:xfrm>
            <a:off x="415636" y="643566"/>
            <a:ext cx="11018981" cy="40284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7000"/>
              </a:lnSpc>
            </a:pPr>
            <a:r>
              <a:rPr lang="en-GB" altLang="ja-JP" sz="1800" b="1" dirty="0">
                <a:solidFill>
                  <a:srgbClr val="C00000"/>
                </a:solidFill>
                <a:effectLst/>
                <a:latin typeface="Arial" panose="020B0604020202020204" pitchFamily="34" charset="0"/>
                <a:ea typeface="Arial" panose="020B0604020202020204" pitchFamily="34" charset="0"/>
              </a:rPr>
              <a:t>2. ALL CLEAR MESSAGES</a:t>
            </a:r>
            <a:endParaRPr lang="en-GB" altLang="ja-JP" sz="2000" dirty="0">
              <a:effectLst/>
              <a:latin typeface="Times New Roman" panose="02020603050405020304" pitchFamily="18" charset="0"/>
              <a:ea typeface="Times New Roman" panose="02020603050405020304" pitchFamily="18" charset="0"/>
            </a:endParaRPr>
          </a:p>
          <a:p>
            <a:pPr algn="just">
              <a:lnSpc>
                <a:spcPct val="107000"/>
              </a:lnSpc>
            </a:pPr>
            <a:r>
              <a:rPr lang="en-GB" altLang="ja-JP" sz="1800" b="1" dirty="0">
                <a:solidFill>
                  <a:srgbClr val="0070C0"/>
                </a:solidFill>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lnSpc>
                <a:spcPct val="107000"/>
              </a:lnSpc>
            </a:pPr>
            <a:r>
              <a:rPr lang="en-GB" altLang="ja-JP" sz="1800" b="1" dirty="0">
                <a:solidFill>
                  <a:srgbClr val="0070C0"/>
                </a:solidFill>
                <a:effectLst/>
                <a:latin typeface="Arial" panose="020B0604020202020204" pitchFamily="34" charset="0"/>
                <a:ea typeface="Arial" panose="020B0604020202020204" pitchFamily="34" charset="0"/>
              </a:rPr>
              <a:t>Recommendation to the ICGs</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Noted</a:t>
            </a:r>
            <a:r>
              <a:rPr lang="en-GB" altLang="ja-JP" sz="1800" dirty="0">
                <a:effectLst/>
                <a:latin typeface="Arial" panose="020B0604020202020204" pitchFamily="34" charset="0"/>
                <a:ea typeface="Arial" panose="020B0604020202020204" pitchFamily="34" charset="0"/>
              </a:rPr>
              <a:t> the possible complexities and challenges which may arise from the All Clear messages issued by the NDMO/CPA of Member States and widely disseminated through social media, for others that may not have done so yet;</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p>
          <a:p>
            <a:pPr algn="just"/>
            <a:r>
              <a:rPr lang="en-US" altLang="ja-JP" b="1" dirty="0">
                <a:latin typeface="Arial" panose="020B0604020202020204" pitchFamily="34" charset="0"/>
                <a:ea typeface="Times New Roman" panose="02020603050405020304" pitchFamily="18" charset="0"/>
              </a:rPr>
              <a:t>Notes </a:t>
            </a:r>
            <a:r>
              <a:rPr lang="en-US" altLang="ja-JP" dirty="0">
                <a:latin typeface="Arial" panose="020B0604020202020204" pitchFamily="34" charset="0"/>
                <a:ea typeface="Times New Roman" panose="02020603050405020304" pitchFamily="18" charset="0"/>
              </a:rPr>
              <a:t>that </a:t>
            </a:r>
            <a:r>
              <a:rPr lang="en-US" altLang="ja-JP" sz="1800" b="0" i="0" u="none" strike="noStrike" dirty="0">
                <a:solidFill>
                  <a:srgbClr val="000000"/>
                </a:solidFill>
                <a:effectLst/>
                <a:latin typeface="Arial" panose="020B0604020202020204" pitchFamily="34" charset="0"/>
              </a:rPr>
              <a:t>TSP’s responsibility is limited to inform that the threat has passes, whereas issuance of the “All Clear” message is the responsibility of the sovereign nation and its responsible institutions; </a:t>
            </a:r>
            <a:endParaRPr lang="en-US" altLang="ja-JP" b="1" dirty="0">
              <a:effectLst/>
            </a:endParaRPr>
          </a:p>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Recommended</a:t>
            </a:r>
            <a:r>
              <a:rPr lang="en-GB" altLang="ja-JP" sz="1800" dirty="0">
                <a:effectLst/>
                <a:latin typeface="Arial" panose="020B0604020202020204" pitchFamily="34" charset="0"/>
                <a:ea typeface="Arial" panose="020B0604020202020204" pitchFamily="34" charset="0"/>
              </a:rPr>
              <a:t> Member States NTWCs to work with national and local emergency management authorities to define the criteria for and institutions in charge of issuing the All Clear message, as recommended also in the GSDD; </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764213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390F5D9-89D2-5D39-5C36-3AC8C06415B1}"/>
              </a:ext>
            </a:extLst>
          </p:cNvPr>
          <p:cNvSpPr txBox="1"/>
          <p:nvPr/>
        </p:nvSpPr>
        <p:spPr>
          <a:xfrm>
            <a:off x="397163" y="1445796"/>
            <a:ext cx="9855200"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effectLst/>
                <a:latin typeface="Arial" panose="020B0604020202020204" pitchFamily="34" charset="0"/>
                <a:ea typeface="Arial" panose="020B0604020202020204" pitchFamily="34" charset="0"/>
              </a:rPr>
              <a:t>Notes</a:t>
            </a:r>
            <a:r>
              <a:rPr lang="en-GB" altLang="ja-JP" sz="1800" dirty="0">
                <a:effectLst/>
                <a:latin typeface="Arial" panose="020B0604020202020204" pitchFamily="34" charset="0"/>
                <a:ea typeface="Arial" panose="020B0604020202020204" pitchFamily="34" charset="0"/>
              </a:rPr>
              <a:t> with appreciation the ICG/NEAMTWS XIX agreement to adopt the threat levels according to the revised draft version of the Global Service Definition Document (GSDD);</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Further</a:t>
            </a:r>
            <a:r>
              <a:rPr lang="en-GB" altLang="ja-JP" sz="1800" dirty="0">
                <a:effectLst/>
                <a:latin typeface="Arial" panose="020B0604020202020204" pitchFamily="34" charset="0"/>
                <a:ea typeface="Arial" panose="020B0604020202020204" pitchFamily="34" charset="0"/>
              </a:rPr>
              <a:t> notes that preparation of a template for the implementation of these threat levels by the NEAMTWS TSPs;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p:txBody>
      </p:sp>
      <p:sp>
        <p:nvSpPr>
          <p:cNvPr id="4" name="テキスト ボックス 3">
            <a:extLst>
              <a:ext uri="{FF2B5EF4-FFF2-40B4-BE49-F238E27FC236}">
                <a16:creationId xmlns:a16="http://schemas.microsoft.com/office/drawing/2014/main" id="{E7A0064E-7186-2E60-3BF1-D3D1F7D23AB9}"/>
              </a:ext>
            </a:extLst>
          </p:cNvPr>
          <p:cNvSpPr txBox="1"/>
          <p:nvPr/>
        </p:nvSpPr>
        <p:spPr>
          <a:xfrm>
            <a:off x="397163" y="632752"/>
            <a:ext cx="620683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ea typeface="Arial" panose="020B0604020202020204" pitchFamily="34" charset="0"/>
              </a:rPr>
              <a:t>3. </a:t>
            </a:r>
            <a:r>
              <a:rPr lang="en-GB" altLang="ja-JP" sz="1800" b="1" dirty="0">
                <a:solidFill>
                  <a:srgbClr val="C00000"/>
                </a:solidFill>
                <a:effectLst/>
                <a:latin typeface="Arial" panose="020B0604020202020204" pitchFamily="34" charset="0"/>
                <a:ea typeface="Arial" panose="020B0604020202020204" pitchFamily="34" charset="0"/>
              </a:rPr>
              <a:t>THREAT LEVELS</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617199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62AF53B-3866-B1FC-3533-ACE4790FE96C}"/>
              </a:ext>
            </a:extLst>
          </p:cNvPr>
          <p:cNvSpPr txBox="1"/>
          <p:nvPr/>
        </p:nvSpPr>
        <p:spPr>
          <a:xfrm>
            <a:off x="433754" y="1270535"/>
            <a:ext cx="11453446" cy="477053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600" b="1" dirty="0">
                <a:solidFill>
                  <a:srgbClr val="0070C0"/>
                </a:solidFill>
                <a:effectLst/>
                <a:latin typeface="Arial" panose="020B0604020202020204" pitchFamily="34" charset="0"/>
                <a:ea typeface="Arial" panose="020B0604020202020204" pitchFamily="34" charset="0"/>
              </a:rPr>
              <a:t>Recommendation to ICGs</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b="1" dirty="0">
                <a:effectLst/>
                <a:latin typeface="Arial" panose="020B0604020202020204" pitchFamily="34" charset="0"/>
                <a:ea typeface="Arial" panose="020B0604020202020204" pitchFamily="34" charset="0"/>
              </a:rPr>
              <a:t> </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b="1" dirty="0">
                <a:effectLst/>
                <a:latin typeface="Arial" panose="020B0604020202020204" pitchFamily="34" charset="0"/>
                <a:ea typeface="Arial" panose="020B0604020202020204" pitchFamily="34" charset="0"/>
              </a:rPr>
              <a:t>Notes</a:t>
            </a:r>
            <a:r>
              <a:rPr lang="en-GB" altLang="ja-JP" sz="1600" dirty="0">
                <a:effectLst/>
                <a:latin typeface="Arial" panose="020B0604020202020204" pitchFamily="34" charset="0"/>
                <a:ea typeface="Arial" panose="020B0604020202020204" pitchFamily="34" charset="0"/>
              </a:rPr>
              <a:t> the continuous engagement of the TT-TWO in developing specialized TSP bulletins for the maritime community in consultation with the International Hydrographic Organisation (IHO) Sub-Committee on the World-Wide Navigational Warning Service (WWNWS-SC);</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dirty="0">
                <a:effectLst/>
                <a:latin typeface="Arial" panose="020B0604020202020204" pitchFamily="34" charset="0"/>
                <a:ea typeface="Arial" panose="020B0604020202020204" pitchFamily="34" charset="0"/>
              </a:rPr>
              <a:t> </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b="1" dirty="0">
                <a:effectLst/>
                <a:latin typeface="Arial" panose="020B0604020202020204" pitchFamily="34" charset="0"/>
                <a:ea typeface="Arial" panose="020B0604020202020204" pitchFamily="34" charset="0"/>
              </a:rPr>
              <a:t>Notes</a:t>
            </a:r>
            <a:r>
              <a:rPr lang="en-GB" altLang="ja-JP" sz="1600" dirty="0">
                <a:effectLst/>
                <a:latin typeface="Arial" panose="020B0604020202020204" pitchFamily="34" charset="0"/>
                <a:ea typeface="Arial" panose="020B0604020202020204" pitchFamily="34" charset="0"/>
              </a:rPr>
              <a:t> with appreciation the trial transmission of a dummy message from the PTWC to the NAVAREA coordinators directly or through the NTWCs as part of PTWS Exercise Pacific Wave 2024 on 5 November 2024;</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dirty="0">
                <a:effectLst/>
                <a:latin typeface="Arial" panose="020B0604020202020204" pitchFamily="34" charset="0"/>
                <a:ea typeface="Arial" panose="020B0604020202020204" pitchFamily="34" charset="0"/>
              </a:rPr>
              <a:t> </a:t>
            </a:r>
            <a:endParaRPr lang="ja-JP" altLang="ja-JP" sz="1600" dirty="0">
              <a:effectLst/>
              <a:latin typeface="Times New Roman" panose="02020603050405020304" pitchFamily="18" charset="0"/>
              <a:ea typeface="Times New Roman" panose="02020603050405020304" pitchFamily="18" charset="0"/>
            </a:endParaRPr>
          </a:p>
          <a:p>
            <a:r>
              <a:rPr lang="en-GB" sz="1600" b="1" dirty="0">
                <a:effectLst/>
                <a:latin typeface="Arial" panose="020B0604020202020204" pitchFamily="34" charset="0"/>
                <a:cs typeface="Arial" panose="020B0604020202020204" pitchFamily="34" charset="0"/>
              </a:rPr>
              <a:t>Notes</a:t>
            </a:r>
            <a:r>
              <a:rPr lang="en-GB" sz="1600" dirty="0">
                <a:effectLst/>
                <a:latin typeface="Arial" panose="020B0604020202020204" pitchFamily="34" charset="0"/>
                <a:cs typeface="Arial" panose="020B0604020202020204" pitchFamily="34" charset="0"/>
              </a:rPr>
              <a:t> that JATWC(Australia), ITEWC(India) as TSPs of the IOTWMS, respectively, have developed the required capabilities, while CEA as TSP of NEAMTWS aims at testing a maritime product during next </a:t>
            </a:r>
            <a:r>
              <a:rPr lang="en-GB" sz="1600" dirty="0" err="1">
                <a:effectLst/>
                <a:latin typeface="Arial" panose="020B0604020202020204" pitchFamily="34" charset="0"/>
                <a:cs typeface="Arial" panose="020B0604020202020204" pitchFamily="34" charset="0"/>
              </a:rPr>
              <a:t>NEAMWave</a:t>
            </a:r>
            <a:r>
              <a:rPr lang="en-GB" sz="1600" dirty="0">
                <a:effectLst/>
                <a:latin typeface="Arial" panose="020B0604020202020204" pitchFamily="34" charset="0"/>
                <a:cs typeface="Arial" panose="020B0604020202020204" pitchFamily="34" charset="0"/>
              </a:rPr>
              <a:t> in the Atlantic scenario;</a:t>
            </a:r>
          </a:p>
          <a:p>
            <a:r>
              <a:rPr lang="en-GB" sz="1600" dirty="0">
                <a:effectLst/>
                <a:latin typeface="-apple-system"/>
              </a:rPr>
              <a:t>  </a:t>
            </a:r>
            <a:r>
              <a:rPr lang="en-GB" altLang="ja-JP" sz="1600" dirty="0">
                <a:effectLst/>
                <a:latin typeface="Arial" panose="020B0604020202020204" pitchFamily="34" charset="0"/>
                <a:ea typeface="Arial" panose="020B0604020202020204" pitchFamily="34" charset="0"/>
              </a:rPr>
              <a:t> </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b="1" dirty="0">
                <a:effectLst/>
                <a:latin typeface="Arial" panose="020B0604020202020204" pitchFamily="34" charset="0"/>
                <a:ea typeface="Arial" panose="020B0604020202020204" pitchFamily="34" charset="0"/>
              </a:rPr>
              <a:t>Recommends</a:t>
            </a:r>
            <a:r>
              <a:rPr lang="en-GB" altLang="ja-JP" sz="1600" dirty="0">
                <a:effectLst/>
                <a:latin typeface="Arial" panose="020B0604020202020204" pitchFamily="34" charset="0"/>
                <a:ea typeface="Arial" panose="020B0604020202020204" pitchFamily="34" charset="0"/>
              </a:rPr>
              <a:t> that dissemination of the specialized TSP bulletins for the maritime community is to be tested in CARIBE-EWS, IOTWMS and NEAMTWS by at least one TSP either through the planned communication tests or tsunami exercises;</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dirty="0">
                <a:effectLst/>
                <a:latin typeface="Arial" panose="020B0604020202020204" pitchFamily="34" charset="0"/>
                <a:ea typeface="Arial" panose="020B0604020202020204" pitchFamily="34" charset="0"/>
              </a:rPr>
              <a:t> </a:t>
            </a:r>
            <a:endParaRPr lang="ja-JP" altLang="ja-JP" sz="1600" dirty="0">
              <a:effectLst/>
              <a:latin typeface="Times New Roman" panose="02020603050405020304" pitchFamily="18" charset="0"/>
              <a:ea typeface="Times New Roman" panose="02020603050405020304" pitchFamily="18" charset="0"/>
            </a:endParaRPr>
          </a:p>
          <a:p>
            <a:pPr algn="just"/>
            <a:r>
              <a:rPr lang="en-GB" altLang="ja-JP" sz="1600" b="1" dirty="0">
                <a:effectLst/>
                <a:latin typeface="Arial" panose="020B0604020202020204" pitchFamily="34" charset="0"/>
                <a:ea typeface="Arial" panose="020B0604020202020204" pitchFamily="34" charset="0"/>
              </a:rPr>
              <a:t>Further recommends</a:t>
            </a:r>
            <a:r>
              <a:rPr lang="en-GB" altLang="ja-JP" sz="1600" dirty="0">
                <a:effectLst/>
                <a:latin typeface="Arial" panose="020B0604020202020204" pitchFamily="34" charset="0"/>
                <a:ea typeface="Arial" panose="020B0604020202020204" pitchFamily="34" charset="0"/>
              </a:rPr>
              <a:t> that full operational implementation of such services by at least one TSP in each ICG takes place in 2025;</a:t>
            </a:r>
            <a:endParaRPr lang="ja-JP" altLang="ja-JP" sz="1600" dirty="0">
              <a:effectLst/>
              <a:latin typeface="Times New Roman" panose="02020603050405020304" pitchFamily="18" charset="0"/>
              <a:ea typeface="Times New Roman" panose="02020603050405020304" pitchFamily="18" charset="0"/>
            </a:endParaRPr>
          </a:p>
          <a:p>
            <a:r>
              <a:rPr lang="en-GB" altLang="ja-JP" sz="1600" dirty="0">
                <a:effectLst/>
                <a:latin typeface="Arial" panose="020B0604020202020204" pitchFamily="34" charset="0"/>
                <a:ea typeface="Arial" panose="020B0604020202020204" pitchFamily="34" charset="0"/>
              </a:rPr>
              <a:t> </a:t>
            </a:r>
          </a:p>
          <a:p>
            <a:r>
              <a:rPr lang="en-GB" altLang="ja-JP" sz="1600" dirty="0">
                <a:solidFill>
                  <a:srgbClr val="000000"/>
                </a:solidFill>
                <a:effectLst/>
                <a:latin typeface="Arial" panose="020B0604020202020204" pitchFamily="34" charset="0"/>
                <a:ea typeface="Arial" panose="020B0604020202020204" pitchFamily="34" charset="0"/>
              </a:rPr>
              <a:t>JATWC &amp; ITEWC (TSP-Australia &amp; India) have been included, as both TSPs have developed the required capabilities.</a:t>
            </a:r>
            <a:endParaRPr lang="ja-JP" altLang="ja-JP" sz="1600" dirty="0">
              <a:effectLst/>
              <a:latin typeface="Times New Roman" panose="02020603050405020304" pitchFamily="18" charset="0"/>
              <a:ea typeface="Times New Roman" panose="02020603050405020304" pitchFamily="18" charset="0"/>
            </a:endParaRPr>
          </a:p>
        </p:txBody>
      </p:sp>
      <p:sp>
        <p:nvSpPr>
          <p:cNvPr id="4" name="テキスト ボックス 3">
            <a:extLst>
              <a:ext uri="{FF2B5EF4-FFF2-40B4-BE49-F238E27FC236}">
                <a16:creationId xmlns:a16="http://schemas.microsoft.com/office/drawing/2014/main" id="{09CF07C7-10A0-0216-42CB-2360A472B648}"/>
              </a:ext>
            </a:extLst>
          </p:cNvPr>
          <p:cNvSpPr txBox="1"/>
          <p:nvPr/>
        </p:nvSpPr>
        <p:spPr>
          <a:xfrm>
            <a:off x="433754" y="632262"/>
            <a:ext cx="611482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ea typeface="Arial" panose="020B0604020202020204" pitchFamily="34" charset="0"/>
              </a:rPr>
              <a:t>4</a:t>
            </a:r>
            <a:r>
              <a:rPr lang="en-GB" altLang="ja-JP" sz="1800" b="1" dirty="0">
                <a:solidFill>
                  <a:srgbClr val="C00000"/>
                </a:solidFill>
                <a:effectLst/>
                <a:latin typeface="Arial" panose="020B0604020202020204" pitchFamily="34" charset="0"/>
                <a:ea typeface="Arial" panose="020B0604020202020204" pitchFamily="34" charset="0"/>
              </a:rPr>
              <a:t>. PRODUCTS FOR MARITIME COMMUNITY </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817533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AD251D5-B26D-5225-0B77-18E596D1C324}"/>
              </a:ext>
            </a:extLst>
          </p:cNvPr>
          <p:cNvSpPr txBox="1"/>
          <p:nvPr/>
        </p:nvSpPr>
        <p:spPr>
          <a:xfrm>
            <a:off x="471055" y="1445796"/>
            <a:ext cx="10501745"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0070C0"/>
                </a:solidFill>
                <a:effectLst/>
                <a:latin typeface="Arial" panose="020B0604020202020204" pitchFamily="34" charset="0"/>
                <a:ea typeface="Arial" panose="020B0604020202020204" pitchFamily="34" charset="0"/>
              </a:rPr>
              <a:t>Recommendation to ICGs</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Notes</a:t>
            </a:r>
            <a:r>
              <a:rPr lang="en-GB" altLang="ja-JP" sz="1800" dirty="0">
                <a:effectLst/>
                <a:latin typeface="Arial" panose="020B0604020202020204" pitchFamily="34" charset="0"/>
                <a:ea typeface="Arial" panose="020B0604020202020204" pitchFamily="34" charset="0"/>
              </a:rPr>
              <a:t> the continuous need for more accurate and precise tsunami forecasts, especially in the complex tectonic context;</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Notes</a:t>
            </a:r>
            <a:r>
              <a:rPr lang="en-GB" altLang="ja-JP" sz="1800" dirty="0">
                <a:effectLst/>
                <a:latin typeface="Arial" panose="020B0604020202020204" pitchFamily="34" charset="0"/>
                <a:ea typeface="Arial" panose="020B0604020202020204" pitchFamily="34" charset="0"/>
              </a:rPr>
              <a:t> the progress made within the ICG/NEAMTWS investigation and possible adoption of the tsunami probabilistic forecasting method by TSPs in NEAMTWS, which may represent an improvement over the method in use with the goal of reducing uncertainty and false alarms, particularly the forecasting methods that consider tsunami numerical modelling and uncertainty quantification;</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Strongly recommends</a:t>
            </a:r>
            <a:r>
              <a:rPr lang="en-GB" altLang="ja-JP" sz="1800" dirty="0">
                <a:effectLst/>
                <a:latin typeface="Arial" panose="020B0604020202020204" pitchFamily="34" charset="0"/>
                <a:ea typeface="Arial" panose="020B0604020202020204" pitchFamily="34" charset="0"/>
              </a:rPr>
              <a:t> continuation of the investigation and the possibility to adopt tsunami forecasting methods, including probabilistic methodologies, toward impact-based forecasting, that could also post-disaster response, recovery and needs assessment processes;</a:t>
            </a:r>
            <a:endParaRPr lang="ja-JP" altLang="ja-JP" sz="1800" dirty="0">
              <a:effectLst/>
              <a:latin typeface="Times New Roman" panose="02020603050405020304" pitchFamily="18" charset="0"/>
              <a:ea typeface="Times New Roman" panose="02020603050405020304" pitchFamily="18" charset="0"/>
            </a:endParaRPr>
          </a:p>
          <a:p>
            <a:pPr algn="just"/>
            <a:endParaRPr lang="ja-JP" altLang="ja-JP" sz="1800" dirty="0">
              <a:effectLst/>
              <a:latin typeface="Times New Roman" panose="02020603050405020304" pitchFamily="18" charset="0"/>
              <a:ea typeface="Times New Roman" panose="02020603050405020304" pitchFamily="18" charset="0"/>
            </a:endParaRPr>
          </a:p>
        </p:txBody>
      </p:sp>
      <p:sp>
        <p:nvSpPr>
          <p:cNvPr id="4" name="テキスト ボックス 3">
            <a:extLst>
              <a:ext uri="{FF2B5EF4-FFF2-40B4-BE49-F238E27FC236}">
                <a16:creationId xmlns:a16="http://schemas.microsoft.com/office/drawing/2014/main" id="{AD1DC9ED-0932-BDC3-B3C3-6BA3D14EF737}"/>
              </a:ext>
            </a:extLst>
          </p:cNvPr>
          <p:cNvSpPr txBox="1"/>
          <p:nvPr/>
        </p:nvSpPr>
        <p:spPr>
          <a:xfrm>
            <a:off x="471055" y="595807"/>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C00000"/>
                </a:solidFill>
                <a:effectLst/>
                <a:latin typeface="Arial" panose="020B0604020202020204" pitchFamily="34" charset="0"/>
                <a:ea typeface="Arial" panose="020B0604020202020204" pitchFamily="34" charset="0"/>
              </a:rPr>
              <a:t>5. FORECASTING METHODS</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861982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B4BE20D-38ED-BEBF-10C0-BB83048E7169}"/>
              </a:ext>
            </a:extLst>
          </p:cNvPr>
          <p:cNvSpPr txBox="1"/>
          <p:nvPr/>
        </p:nvSpPr>
        <p:spPr>
          <a:xfrm>
            <a:off x="468924" y="1385914"/>
            <a:ext cx="10993404" cy="4555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0070C0"/>
                </a:solidFill>
                <a:effectLst/>
                <a:latin typeface="Arial" panose="020B0604020202020204" pitchFamily="34" charset="0"/>
                <a:ea typeface="Arial" panose="020B0604020202020204" pitchFamily="34" charset="0"/>
              </a:rPr>
              <a:t>Recommendation to Member States</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Notes</a:t>
            </a:r>
            <a:r>
              <a:rPr lang="en-GB" altLang="ja-JP" sz="1800" dirty="0">
                <a:effectLst/>
                <a:latin typeface="Arial" panose="020B0604020202020204" pitchFamily="34" charset="0"/>
                <a:ea typeface="Arial" panose="020B0604020202020204" pitchFamily="34" charset="0"/>
              </a:rPr>
              <a:t> the critical importance of offshore seismic and sea-level detection and observation instrumentation, such as DART/GPS buoys or cabled systems (e.g. SMART Cables);</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Further notes</a:t>
            </a:r>
            <a:r>
              <a:rPr lang="en-GB" altLang="ja-JP" sz="1800" dirty="0">
                <a:effectLst/>
                <a:latin typeface="Arial" panose="020B0604020202020204" pitchFamily="34" charset="0"/>
                <a:ea typeface="Arial" panose="020B0604020202020204" pitchFamily="34" charset="0"/>
              </a:rPr>
              <a:t> the progress made in the ongoing project of the CAM SMART cable off Portugal, TAM </a:t>
            </a:r>
            <a:r>
              <a:rPr lang="en-GB" altLang="ja-JP" sz="1800" dirty="0" err="1">
                <a:effectLst/>
                <a:latin typeface="Arial" panose="020B0604020202020204" pitchFamily="34" charset="0"/>
                <a:ea typeface="Arial" panose="020B0604020202020204" pitchFamily="34" charset="0"/>
              </a:rPr>
              <a:t>TAM</a:t>
            </a:r>
            <a:r>
              <a:rPr lang="en-GB" altLang="ja-JP" sz="1800" dirty="0">
                <a:effectLst/>
                <a:latin typeface="Arial" panose="020B0604020202020204" pitchFamily="34" charset="0"/>
                <a:ea typeface="Arial" panose="020B0604020202020204" pitchFamily="34" charset="0"/>
              </a:rPr>
              <a:t> SMART cable between New Caledonia and Vanuatu, undersea cable installations being deployed by Indonesia and India;</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Notes</a:t>
            </a:r>
            <a:r>
              <a:rPr lang="en-GB" altLang="ja-JP" sz="1800" dirty="0">
                <a:effectLst/>
                <a:latin typeface="Arial" panose="020B0604020202020204" pitchFamily="34" charset="0"/>
                <a:ea typeface="Arial" panose="020B0604020202020204" pitchFamily="34" charset="0"/>
              </a:rPr>
              <a:t> with appreciation the deployment of the Western Ionian Sea Infrastructure in 2023 in the Mediterranean, and the plans for deployment of 2 tsunami buoys in the Ionian sea during Summer 2025;</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solidFill>
                  <a:srgbClr val="0070C0"/>
                </a:solidFill>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Recommends</a:t>
            </a:r>
            <a:r>
              <a:rPr lang="en-GB" altLang="ja-JP" sz="1800" dirty="0">
                <a:effectLst/>
                <a:latin typeface="Arial" panose="020B0604020202020204" pitchFamily="34" charset="0"/>
                <a:ea typeface="Arial" panose="020B0604020202020204" pitchFamily="34" charset="0"/>
              </a:rPr>
              <a:t> Member States to invest more in such offshore measurement systems, where possible with multi-hazard observational capabilities, serving the needs of earthquake seismology, meteorology and oceanography, where possible;</a:t>
            </a:r>
            <a:endParaRPr lang="ja-JP" altLang="ja-JP" sz="1800" dirty="0">
              <a:effectLst/>
              <a:latin typeface="Times New Roman" panose="02020603050405020304" pitchFamily="18" charset="0"/>
              <a:ea typeface="Times New Roman" panose="02020603050405020304" pitchFamily="18" charset="0"/>
            </a:endParaRPr>
          </a:p>
          <a:p>
            <a:pPr algn="just"/>
            <a:endParaRPr lang="ja-JP" altLang="ja-JP" sz="2000" dirty="0">
              <a:effectLst/>
              <a:latin typeface="Times New Roman" panose="02020603050405020304" pitchFamily="18" charset="0"/>
              <a:ea typeface="Times New Roman" panose="02020603050405020304" pitchFamily="18" charset="0"/>
            </a:endParaRPr>
          </a:p>
        </p:txBody>
      </p:sp>
      <p:sp>
        <p:nvSpPr>
          <p:cNvPr id="4" name="テキスト ボックス 3">
            <a:extLst>
              <a:ext uri="{FF2B5EF4-FFF2-40B4-BE49-F238E27FC236}">
                <a16:creationId xmlns:a16="http://schemas.microsoft.com/office/drawing/2014/main" id="{F7F6313C-5213-726D-2A3F-EC3468D8230E}"/>
              </a:ext>
            </a:extLst>
          </p:cNvPr>
          <p:cNvSpPr txBox="1"/>
          <p:nvPr/>
        </p:nvSpPr>
        <p:spPr>
          <a:xfrm>
            <a:off x="431266" y="503133"/>
            <a:ext cx="73890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ea typeface="Arial" panose="020B0604020202020204" pitchFamily="34" charset="0"/>
              </a:rPr>
              <a:t>6</a:t>
            </a:r>
            <a:r>
              <a:rPr lang="en-GB" altLang="ja-JP" sz="1800" b="1" dirty="0">
                <a:solidFill>
                  <a:srgbClr val="C00000"/>
                </a:solidFill>
                <a:effectLst/>
                <a:latin typeface="Arial" panose="020B0604020202020204" pitchFamily="34" charset="0"/>
                <a:ea typeface="Arial" panose="020B0604020202020204" pitchFamily="34" charset="0"/>
              </a:rPr>
              <a:t>. OFFSHORE TSUNAMI DETECTION AND OBSERVATIONS</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6175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444362A-8E5C-3F8C-D7EA-F1FE09881C45}"/>
              </a:ext>
            </a:extLst>
          </p:cNvPr>
          <p:cNvSpPr txBox="1"/>
          <p:nvPr/>
        </p:nvSpPr>
        <p:spPr>
          <a:xfrm>
            <a:off x="434109" y="1363800"/>
            <a:ext cx="11429340" cy="2339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0070C0"/>
                </a:solidFill>
                <a:effectLst/>
                <a:latin typeface="Arial" panose="020B0604020202020204" pitchFamily="34" charset="0"/>
                <a:ea typeface="Arial" panose="020B0604020202020204" pitchFamily="34" charset="0"/>
              </a:rPr>
              <a:t>Recommendation to the Secretariat</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Notes</a:t>
            </a:r>
            <a:r>
              <a:rPr lang="en-GB" altLang="ja-JP" sz="1800" dirty="0">
                <a:effectLst/>
                <a:latin typeface="Arial" panose="020B0604020202020204" pitchFamily="34" charset="0"/>
                <a:ea typeface="Arial" panose="020B0604020202020204" pitchFamily="34" charset="0"/>
              </a:rPr>
              <a:t> the considerations and review of the TT-TWO on the basic tsunami warning product/template for use in radio developed by the ICG/CARIBE EWS;</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Recommends</a:t>
            </a:r>
            <a:r>
              <a:rPr lang="en-GB" altLang="ja-JP" sz="1800" dirty="0">
                <a:effectLst/>
                <a:latin typeface="Arial" panose="020B0604020202020204" pitchFamily="34" charset="0"/>
                <a:ea typeface="Arial" panose="020B0604020202020204" pitchFamily="34" charset="0"/>
              </a:rPr>
              <a:t> that the final version of this product/template to be disseminated to the Member States as a guidance;</a:t>
            </a:r>
            <a:endParaRPr lang="ja-JP" altLang="ja-JP" sz="1800" dirty="0">
              <a:effectLst/>
              <a:latin typeface="Times New Roman" panose="02020603050405020304" pitchFamily="18" charset="0"/>
              <a:ea typeface="Times New Roman" panose="02020603050405020304" pitchFamily="18" charset="0"/>
            </a:endParaRPr>
          </a:p>
          <a:p>
            <a:pPr algn="just"/>
            <a:endParaRPr lang="ja-JP" altLang="ja-JP" sz="2000" dirty="0">
              <a:effectLst/>
              <a:latin typeface="Times New Roman" panose="02020603050405020304" pitchFamily="18" charset="0"/>
              <a:ea typeface="Times New Roman" panose="02020603050405020304" pitchFamily="18" charset="0"/>
            </a:endParaRPr>
          </a:p>
        </p:txBody>
      </p:sp>
      <p:sp>
        <p:nvSpPr>
          <p:cNvPr id="2" name="テキスト ボックス 1">
            <a:extLst>
              <a:ext uri="{FF2B5EF4-FFF2-40B4-BE49-F238E27FC236}">
                <a16:creationId xmlns:a16="http://schemas.microsoft.com/office/drawing/2014/main" id="{F2FE1D45-6EE7-EEC2-414D-B1E3FEDAB419}"/>
              </a:ext>
            </a:extLst>
          </p:cNvPr>
          <p:cNvSpPr txBox="1"/>
          <p:nvPr/>
        </p:nvSpPr>
        <p:spPr>
          <a:xfrm>
            <a:off x="539261" y="3721414"/>
            <a:ext cx="11429340" cy="1015663"/>
          </a:xfrm>
          <a:prstGeom prst="rect">
            <a:avLst/>
          </a:prstGeom>
          <a:noFill/>
          <a:ln>
            <a:solidFill>
              <a:schemeClr val="tx1"/>
            </a:solidFill>
          </a:ln>
        </p:spPr>
        <p:txBody>
          <a:bodyPr wrap="square">
            <a:spAutoFit/>
          </a:bodyPr>
          <a:lstStyle/>
          <a:p>
            <a:pPr fontAlgn="base"/>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At </a:t>
            </a:r>
            <a:r>
              <a:rPr lang="en-US" altLang="ja-JP" sz="2000" i="1" dirty="0">
                <a:solidFill>
                  <a:srgbClr val="ED5C57"/>
                </a:solidFill>
                <a:latin typeface="Arial" panose="020B0604020202020204" pitchFamily="34" charset="0"/>
                <a:ea typeface="游ゴシック" panose="020B0400000000000000" pitchFamily="50" charset="-128"/>
                <a:cs typeface="Arial" panose="020B0604020202020204" pitchFamily="34" charset="0"/>
              </a:rPr>
              <a:t>_(XX:XX)_ </a:t>
            </a:r>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local time a magnitude </a:t>
            </a:r>
            <a:r>
              <a:rPr lang="en-US" altLang="ja-JP" sz="2000" i="1" dirty="0">
                <a:solidFill>
                  <a:srgbClr val="ED5C57"/>
                </a:solidFill>
                <a:latin typeface="Arial" panose="020B0604020202020204" pitchFamily="34" charset="0"/>
                <a:ea typeface="游ゴシック" panose="020B0400000000000000" pitchFamily="50" charset="-128"/>
                <a:cs typeface="Arial" panose="020B0604020202020204" pitchFamily="34" charset="0"/>
              </a:rPr>
              <a:t>_X.X_ </a:t>
            </a:r>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earthquake occurred at </a:t>
            </a:r>
            <a:r>
              <a:rPr lang="en-US" altLang="ja-JP" sz="2000" i="1" dirty="0">
                <a:solidFill>
                  <a:srgbClr val="ED5C57"/>
                </a:solidFill>
                <a:latin typeface="Arial" panose="020B0604020202020204" pitchFamily="34" charset="0"/>
                <a:ea typeface="游ゴシック" panose="020B0400000000000000" pitchFamily="50" charset="-128"/>
                <a:cs typeface="Arial" panose="020B0604020202020204" pitchFamily="34" charset="0"/>
              </a:rPr>
              <a:t>_Lat, Lon_ </a:t>
            </a:r>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with a depth of </a:t>
            </a:r>
            <a:r>
              <a:rPr lang="en-US" altLang="ja-JP" sz="2000" i="1" dirty="0">
                <a:solidFill>
                  <a:srgbClr val="ED5C57"/>
                </a:solidFill>
                <a:latin typeface="Arial" panose="020B0604020202020204" pitchFamily="34" charset="0"/>
                <a:ea typeface="游ゴシック" panose="020B0400000000000000" pitchFamily="50" charset="-128"/>
                <a:cs typeface="Arial" panose="020B0604020202020204" pitchFamily="34" charset="0"/>
              </a:rPr>
              <a:t>_X_</a:t>
            </a:r>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 km,</a:t>
            </a:r>
            <a:r>
              <a:rPr lang="en-US" altLang="ja-JP" sz="2000" i="1" dirty="0">
                <a:solidFill>
                  <a:srgbClr val="ED5C57"/>
                </a:solidFill>
                <a:latin typeface="Arial" panose="020B0604020202020204" pitchFamily="34" charset="0"/>
                <a:ea typeface="游ゴシック" panose="020B0400000000000000" pitchFamily="50" charset="-128"/>
                <a:cs typeface="Arial" panose="020B0604020202020204" pitchFamily="34" charset="0"/>
              </a:rPr>
              <a:t> </a:t>
            </a:r>
            <a:r>
              <a:rPr lang="en-US" altLang="ja-JP" sz="2000" b="1" i="1" u="sng" dirty="0">
                <a:solidFill>
                  <a:srgbClr val="ED5C57"/>
                </a:solidFill>
                <a:latin typeface="Arial" panose="020B0604020202020204" pitchFamily="34" charset="0"/>
                <a:ea typeface="游ゴシック" panose="020B0400000000000000" pitchFamily="50" charset="-128"/>
                <a:cs typeface="Arial" panose="020B0604020202020204" pitchFamily="34" charset="0"/>
              </a:rPr>
              <a:t>_X_</a:t>
            </a:r>
            <a:r>
              <a:rPr lang="en-US" altLang="ja-JP" sz="2000" b="1" i="1" u="sng" dirty="0">
                <a:solidFill>
                  <a:srgbClr val="000000"/>
                </a:solidFill>
                <a:latin typeface="Arial" panose="020B0604020202020204" pitchFamily="34" charset="0"/>
                <a:ea typeface="游ゴシック" panose="020B0400000000000000" pitchFamily="50" charset="-128"/>
                <a:cs typeface="Arial" panose="020B0604020202020204" pitchFamily="34" charset="0"/>
              </a:rPr>
              <a:t> km</a:t>
            </a:r>
            <a:r>
              <a:rPr lang="en-US" altLang="ja-JP" sz="2000" b="1" i="1" u="sng" dirty="0">
                <a:solidFill>
                  <a:srgbClr val="ED5C57"/>
                </a:solidFill>
                <a:latin typeface="Arial" panose="020B0604020202020204" pitchFamily="34" charset="0"/>
                <a:ea typeface="游ゴシック" panose="020B0400000000000000" pitchFamily="50" charset="-128"/>
                <a:cs typeface="Arial" panose="020B0604020202020204" pitchFamily="34" charset="0"/>
              </a:rPr>
              <a:t>  _Direction_</a:t>
            </a:r>
            <a:r>
              <a:rPr lang="en-US" altLang="ja-JP" sz="2000" b="1" i="1" u="sng" dirty="0">
                <a:solidFill>
                  <a:srgbClr val="000000"/>
                </a:solidFill>
                <a:latin typeface="Arial" panose="020B0604020202020204" pitchFamily="34" charset="0"/>
                <a:ea typeface="游ゴシック" panose="020B0400000000000000" pitchFamily="50" charset="-128"/>
                <a:cs typeface="Arial" panose="020B0604020202020204" pitchFamily="34" charset="0"/>
              </a:rPr>
              <a:t> of</a:t>
            </a:r>
            <a:r>
              <a:rPr lang="en-US" altLang="ja-JP" sz="2000" b="1" i="1" u="sng" dirty="0">
                <a:solidFill>
                  <a:srgbClr val="ED5C57"/>
                </a:solidFill>
                <a:latin typeface="Arial" panose="020B0604020202020204" pitchFamily="34" charset="0"/>
                <a:ea typeface="游ゴシック" panose="020B0400000000000000" pitchFamily="50" charset="-128"/>
                <a:cs typeface="Arial" panose="020B0604020202020204" pitchFamily="34" charset="0"/>
              </a:rPr>
              <a:t> _(Place)_</a:t>
            </a:r>
            <a:r>
              <a:rPr lang="en-US" altLang="ja-JP" sz="2000" b="1" i="1" u="sng" dirty="0">
                <a:solidFill>
                  <a:srgbClr val="000000"/>
                </a:solidFill>
                <a:latin typeface="Arial" panose="020B0604020202020204" pitchFamily="34" charset="0"/>
                <a:ea typeface="游ゴシック" panose="020B0400000000000000" pitchFamily="50" charset="-128"/>
                <a:cs typeface="Arial" panose="020B0604020202020204" pitchFamily="34" charset="0"/>
              </a:rPr>
              <a:t>. </a:t>
            </a:r>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The </a:t>
            </a:r>
            <a:r>
              <a:rPr lang="en-US" altLang="ja-JP" sz="2000" i="1" dirty="0">
                <a:solidFill>
                  <a:srgbClr val="ED5C57"/>
                </a:solidFill>
                <a:latin typeface="Arial" panose="020B0604020202020204" pitchFamily="34" charset="0"/>
                <a:ea typeface="游ゴシック" panose="020B0400000000000000" pitchFamily="50" charset="-128"/>
                <a:cs typeface="Arial" panose="020B0604020202020204" pitchFamily="34" charset="0"/>
              </a:rPr>
              <a:t>_(NTWC)_</a:t>
            </a:r>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 has issued a tsunami </a:t>
            </a:r>
            <a:r>
              <a:rPr lang="en-US" altLang="ja-JP" sz="2000" i="1" dirty="0">
                <a:solidFill>
                  <a:srgbClr val="ED5C57"/>
                </a:solidFill>
                <a:latin typeface="Arial" panose="020B0604020202020204" pitchFamily="34" charset="0"/>
                <a:ea typeface="游ゴシック" panose="020B0400000000000000" pitchFamily="50" charset="-128"/>
                <a:cs typeface="Arial" panose="020B0604020202020204" pitchFamily="34" charset="0"/>
              </a:rPr>
              <a:t>_(level)_</a:t>
            </a:r>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 for</a:t>
            </a:r>
            <a:r>
              <a:rPr lang="en-US" altLang="ja-JP" sz="2000" i="1" dirty="0">
                <a:solidFill>
                  <a:srgbClr val="ED5C57"/>
                </a:solidFill>
                <a:latin typeface="Arial" panose="020B0604020202020204" pitchFamily="34" charset="0"/>
                <a:ea typeface="游ゴシック" panose="020B0400000000000000" pitchFamily="50" charset="-128"/>
                <a:cs typeface="Arial" panose="020B0604020202020204" pitchFamily="34" charset="0"/>
              </a:rPr>
              <a:t> _(Place)_</a:t>
            </a:r>
            <a:r>
              <a:rPr lang="en-US" altLang="ja-JP" sz="2000" i="1" dirty="0">
                <a:solidFill>
                  <a:srgbClr val="000000"/>
                </a:solidFill>
                <a:latin typeface="Arial" panose="020B0604020202020204" pitchFamily="34" charset="0"/>
                <a:ea typeface="游ゴシック" panose="020B0400000000000000" pitchFamily="50" charset="-128"/>
                <a:cs typeface="Arial" panose="020B0604020202020204" pitchFamily="34" charset="0"/>
              </a:rPr>
              <a:t>.</a:t>
            </a:r>
            <a:endParaRPr lang="ja-JP" altLang="en-US" dirty="0">
              <a:solidFill>
                <a:prstClr val="black"/>
              </a:solidFill>
              <a:latin typeface="游ゴシック" panose="020F0502020204030204"/>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DC2E4F58-217E-E5F8-A3C9-D83902983F7A}"/>
              </a:ext>
            </a:extLst>
          </p:cNvPr>
          <p:cNvSpPr txBox="1"/>
          <p:nvPr/>
        </p:nvSpPr>
        <p:spPr>
          <a:xfrm>
            <a:off x="434110" y="571936"/>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ea typeface="Arial" panose="020B0604020202020204" pitchFamily="34" charset="0"/>
              </a:rPr>
              <a:t>7. </a:t>
            </a:r>
            <a:r>
              <a:rPr lang="en-GB" altLang="ja-JP" sz="1800" b="1" dirty="0">
                <a:solidFill>
                  <a:srgbClr val="C00000"/>
                </a:solidFill>
                <a:effectLst/>
                <a:latin typeface="Arial" panose="020B0604020202020204" pitchFamily="34" charset="0"/>
                <a:ea typeface="Arial" panose="020B0604020202020204" pitchFamily="34" charset="0"/>
              </a:rPr>
              <a:t>RADIO MESSAGES</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89884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27A31B9-3C19-F784-1B48-5CB637AC5156}"/>
              </a:ext>
            </a:extLst>
          </p:cNvPr>
          <p:cNvSpPr txBox="1"/>
          <p:nvPr/>
        </p:nvSpPr>
        <p:spPr>
          <a:xfrm>
            <a:off x="434110" y="1254464"/>
            <a:ext cx="9938326"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C00000"/>
                </a:solidFill>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solidFill>
                  <a:srgbClr val="C00000"/>
                </a:solidFill>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solidFill>
                  <a:srgbClr val="C00000"/>
                </a:solidFill>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p:txBody>
      </p:sp>
      <p:sp>
        <p:nvSpPr>
          <p:cNvPr id="4" name="テキスト ボックス 3">
            <a:extLst>
              <a:ext uri="{FF2B5EF4-FFF2-40B4-BE49-F238E27FC236}">
                <a16:creationId xmlns:a16="http://schemas.microsoft.com/office/drawing/2014/main" id="{D9F465D5-A693-EBB3-9D58-5FE3612DD709}"/>
              </a:ext>
            </a:extLst>
          </p:cNvPr>
          <p:cNvSpPr txBox="1"/>
          <p:nvPr/>
        </p:nvSpPr>
        <p:spPr>
          <a:xfrm>
            <a:off x="434110" y="575284"/>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ea typeface="Arial" panose="020B0604020202020204" pitchFamily="34" charset="0"/>
              </a:rPr>
              <a:t>8</a:t>
            </a:r>
            <a:r>
              <a:rPr lang="en-GB" altLang="ja-JP" sz="1800" b="1" dirty="0">
                <a:solidFill>
                  <a:srgbClr val="C00000"/>
                </a:solidFill>
                <a:effectLst/>
                <a:latin typeface="Arial" panose="020B0604020202020204" pitchFamily="34" charset="0"/>
                <a:ea typeface="Arial" panose="020B0604020202020204" pitchFamily="34" charset="0"/>
              </a:rPr>
              <a:t>. OPTIMUM SEA-LEVEL NETWORK</a:t>
            </a:r>
            <a:endParaRPr lang="ja-JP" altLang="ja-JP" sz="2000" dirty="0">
              <a:effectLst/>
              <a:latin typeface="Times New Roman" panose="02020603050405020304" pitchFamily="18" charset="0"/>
              <a:ea typeface="Times New Roman" panose="02020603050405020304" pitchFamily="18" charset="0"/>
            </a:endParaRPr>
          </a:p>
        </p:txBody>
      </p:sp>
      <p:sp>
        <p:nvSpPr>
          <p:cNvPr id="5" name="テキスト ボックス 4">
            <a:extLst>
              <a:ext uri="{FF2B5EF4-FFF2-40B4-BE49-F238E27FC236}">
                <a16:creationId xmlns:a16="http://schemas.microsoft.com/office/drawing/2014/main" id="{B6DF4DC1-143C-A863-C71A-22B27AA7D3D3}"/>
              </a:ext>
            </a:extLst>
          </p:cNvPr>
          <p:cNvSpPr txBox="1"/>
          <p:nvPr/>
        </p:nvSpPr>
        <p:spPr>
          <a:xfrm>
            <a:off x="434110" y="1344919"/>
            <a:ext cx="10631053"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0070C0"/>
                </a:solidFill>
                <a:effectLst/>
                <a:latin typeface="Arial" panose="020B0604020202020204" pitchFamily="34" charset="0"/>
                <a:ea typeface="Arial" panose="020B0604020202020204" pitchFamily="34" charset="0"/>
              </a:rPr>
              <a:t>Request to TT-TWO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Recalls</a:t>
            </a:r>
            <a:r>
              <a:rPr lang="en-GB" altLang="ja-JP" sz="1800" dirty="0">
                <a:effectLst/>
                <a:latin typeface="Arial" panose="020B0604020202020204" pitchFamily="34" charset="0"/>
                <a:ea typeface="Arial" panose="020B0604020202020204" pitchFamily="34" charset="0"/>
              </a:rPr>
              <a:t> that the first objective of the ODTP also requires provision of tsunami confirmation within 10 minutes or less of origin for the most at-risk coastlines;</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Recognizes</a:t>
            </a:r>
            <a:r>
              <a:rPr lang="en-GB" altLang="ja-JP" sz="1800" dirty="0">
                <a:effectLst/>
                <a:latin typeface="Arial" panose="020B0604020202020204" pitchFamily="34" charset="0"/>
                <a:ea typeface="Arial" panose="020B0604020202020204" pitchFamily="34" charset="0"/>
              </a:rPr>
              <a:t> the need to conduct a study on in which areas this requirement is met and not met;</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Recognizes </a:t>
            </a:r>
            <a:r>
              <a:rPr lang="en-GB" altLang="ja-JP" sz="1800" dirty="0">
                <a:effectLst/>
                <a:latin typeface="Arial" panose="020B0604020202020204" pitchFamily="34" charset="0"/>
                <a:ea typeface="Arial" panose="020B0604020202020204" pitchFamily="34" charset="0"/>
              </a:rPr>
              <a:t>huge costs to install and to maintain sea level stations, especially in remote areas.</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Requests</a:t>
            </a:r>
            <a:r>
              <a:rPr lang="en-GB" altLang="ja-JP" sz="1800" dirty="0">
                <a:effectLst/>
                <a:latin typeface="Arial" panose="020B0604020202020204" pitchFamily="34" charset="0"/>
                <a:ea typeface="Arial" panose="020B0604020202020204" pitchFamily="34" charset="0"/>
              </a:rPr>
              <a:t> TT-TWO to conduct and present to TOWS-WG at its next session the result of this study with reference to the sea-level stations available in the IOC’s Sea Level Station Monitoring Facility;</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Encourages</a:t>
            </a:r>
            <a:r>
              <a:rPr lang="en-GB" altLang="ja-JP" sz="1800" dirty="0">
                <a:effectLst/>
                <a:latin typeface="Arial" panose="020B0604020202020204" pitchFamily="34" charset="0"/>
                <a:ea typeface="Arial" panose="020B0604020202020204" pitchFamily="34" charset="0"/>
              </a:rPr>
              <a:t> the TT-TWO to also include in this study an indicative assessment on possible locations of the future sea-level station monitoring installations to ensure that this requirement is met; </a:t>
            </a:r>
            <a:endParaRPr lang="ja-JP" altLang="ja-JP" sz="2000" dirty="0">
              <a:effectLst/>
              <a:latin typeface="Times New Roman" panose="02020603050405020304" pitchFamily="18" charset="0"/>
              <a:ea typeface="Times New Roman" panose="02020603050405020304" pitchFamily="18" charset="0"/>
            </a:endParaRPr>
          </a:p>
          <a:p>
            <a:pPr algn="just"/>
            <a:r>
              <a:rPr lang="en-GB" altLang="ja-JP" sz="1800" b="1" dirty="0">
                <a:solidFill>
                  <a:srgbClr val="C00000"/>
                </a:solidFill>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792391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E2EF1A-0D26-8A35-FC60-7BEEDF0F2D61}"/>
              </a:ext>
            </a:extLst>
          </p:cNvPr>
          <p:cNvSpPr txBox="1"/>
          <p:nvPr/>
        </p:nvSpPr>
        <p:spPr>
          <a:xfrm>
            <a:off x="352136" y="1225689"/>
            <a:ext cx="11641281" cy="329320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C00000"/>
                </a:solidFill>
                <a:effectLst/>
                <a:latin typeface="Arial" panose="020B0604020202020204" pitchFamily="34" charset="0"/>
                <a:ea typeface="Arial" panose="020B0604020202020204" pitchFamily="34" charset="0"/>
              </a:rPr>
              <a:t> </a:t>
            </a:r>
            <a:r>
              <a:rPr lang="en-GB" altLang="ja-JP" b="1" dirty="0">
                <a:solidFill>
                  <a:srgbClr val="0070C0"/>
                </a:solidFill>
                <a:effectLst/>
                <a:latin typeface="Arial" panose="020B0604020202020204" pitchFamily="34" charset="0"/>
                <a:ea typeface="Arial" panose="020B0604020202020204" pitchFamily="34" charset="0"/>
              </a:rPr>
              <a:t>Recommendation to the ICGs</a:t>
            </a:r>
            <a:endParaRPr lang="ja-JP" altLang="ja-JP" dirty="0">
              <a:effectLst/>
              <a:latin typeface="Times New Roman" panose="02020603050405020304" pitchFamily="18" charset="0"/>
              <a:ea typeface="Times New Roman" panose="02020603050405020304" pitchFamily="18" charset="0"/>
            </a:endParaRPr>
          </a:p>
          <a:p>
            <a:r>
              <a:rPr lang="en-GB" altLang="ja-JP" b="1"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r>
              <a:rPr lang="en-GB" altLang="ja-JP" b="1" dirty="0">
                <a:effectLst/>
                <a:latin typeface="Arial" panose="020B0604020202020204" pitchFamily="34" charset="0"/>
                <a:ea typeface="Arial" panose="020B0604020202020204" pitchFamily="34" charset="0"/>
              </a:rPr>
              <a:t>Notes</a:t>
            </a:r>
            <a:r>
              <a:rPr lang="en-GB" altLang="ja-JP" dirty="0">
                <a:effectLst/>
                <a:latin typeface="Arial" panose="020B0604020202020204" pitchFamily="34" charset="0"/>
                <a:ea typeface="Arial" panose="020B0604020202020204" pitchFamily="34" charset="0"/>
              </a:rPr>
              <a:t> that Hunga Tonga Hunga </a:t>
            </a:r>
            <a:r>
              <a:rPr lang="en-GB" altLang="ja-JP" dirty="0" err="1">
                <a:effectLst/>
                <a:latin typeface="Arial" panose="020B0604020202020204" pitchFamily="34" charset="0"/>
                <a:ea typeface="Arial" panose="020B0604020202020204" pitchFamily="34" charset="0"/>
              </a:rPr>
              <a:t>Ha’apai</a:t>
            </a:r>
            <a:r>
              <a:rPr lang="en-GB" altLang="ja-JP" dirty="0">
                <a:effectLst/>
                <a:latin typeface="Arial" panose="020B0604020202020204" pitchFamily="34" charset="0"/>
                <a:ea typeface="Arial" panose="020B0604020202020204" pitchFamily="34" charset="0"/>
              </a:rPr>
              <a:t> Volcano Permanent Monitoring and Warning Procedures of the Pacific Tsunami Warning </a:t>
            </a:r>
            <a:r>
              <a:rPr lang="en-GB" altLang="ja-JP" dirty="0" err="1">
                <a:effectLst/>
                <a:latin typeface="Arial" panose="020B0604020202020204" pitchFamily="34" charset="0"/>
                <a:ea typeface="Arial" panose="020B0604020202020204" pitchFamily="34" charset="0"/>
              </a:rPr>
              <a:t>Center</a:t>
            </a:r>
            <a:r>
              <a:rPr lang="en-GB" altLang="ja-JP" dirty="0">
                <a:effectLst/>
                <a:latin typeface="Arial" panose="020B0604020202020204" pitchFamily="34" charset="0"/>
                <a:ea typeface="Arial" panose="020B0604020202020204" pitchFamily="34" charset="0"/>
              </a:rPr>
              <a:t> (OTWC) ((IOC/2024/TS/188) was disseminated to Member States through IOC </a:t>
            </a:r>
            <a:r>
              <a:rPr lang="en-GB" altLang="ja-JP" u="sng" dirty="0">
                <a:solidFill>
                  <a:srgbClr val="0000FF"/>
                </a:solidFill>
                <a:effectLst/>
                <a:latin typeface="Arial" panose="020B0604020202020204" pitchFamily="34" charset="0"/>
                <a:ea typeface="Arial" panose="020B0604020202020204" pitchFamily="34" charset="0"/>
                <a:hlinkClick r:id="rId2"/>
              </a:rPr>
              <a:t>CL-2984</a:t>
            </a:r>
            <a:r>
              <a:rPr lang="en-GB" altLang="ja-JP" dirty="0">
                <a:effectLst/>
                <a:latin typeface="Arial" panose="020B0604020202020204" pitchFamily="34" charset="0"/>
                <a:ea typeface="Arial" panose="020B0604020202020204" pitchFamily="34" charset="0"/>
              </a:rPr>
              <a:t>;</a:t>
            </a:r>
            <a:endParaRPr lang="ja-JP" altLang="ja-JP" dirty="0">
              <a:effectLst/>
              <a:latin typeface="Times New Roman" panose="02020603050405020304" pitchFamily="18" charset="0"/>
              <a:ea typeface="Times New Roman" panose="02020603050405020304" pitchFamily="18" charset="0"/>
            </a:endParaRPr>
          </a:p>
          <a:p>
            <a:pPr algn="just"/>
            <a:r>
              <a:rPr lang="en-GB" altLang="ja-JP"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pPr algn="just"/>
            <a:r>
              <a:rPr lang="en-GB" altLang="ja-JP" b="1" dirty="0">
                <a:effectLst/>
                <a:latin typeface="Arial" panose="020B0604020202020204" pitchFamily="34" charset="0"/>
                <a:ea typeface="Arial" panose="020B0604020202020204" pitchFamily="34" charset="0"/>
              </a:rPr>
              <a:t>Notes</a:t>
            </a:r>
            <a:r>
              <a:rPr lang="en-GB" altLang="ja-JP" dirty="0">
                <a:effectLst/>
                <a:latin typeface="Arial" panose="020B0604020202020204" pitchFamily="34" charset="0"/>
                <a:ea typeface="Arial" panose="020B0604020202020204" pitchFamily="34" charset="0"/>
              </a:rPr>
              <a:t> with appreciation that the IOC report on ‘Monitoring and warning for tsunamis generated by volcanoes’ (IOC/2024/TS/183) was also disseminated to the Member States through IOC </a:t>
            </a:r>
            <a:r>
              <a:rPr lang="en-GB" altLang="ja-JP" u="sng" dirty="0">
                <a:solidFill>
                  <a:srgbClr val="0000FF"/>
                </a:solidFill>
                <a:effectLst/>
                <a:latin typeface="Arial" panose="020B0604020202020204" pitchFamily="34" charset="0"/>
                <a:ea typeface="Arial" panose="020B0604020202020204" pitchFamily="34" charset="0"/>
                <a:hlinkClick r:id="rId3"/>
              </a:rPr>
              <a:t>CL-3029</a:t>
            </a:r>
            <a:r>
              <a:rPr lang="en-GB" altLang="ja-JP" dirty="0">
                <a:effectLst/>
                <a:latin typeface="Arial" panose="020B0604020202020204" pitchFamily="34" charset="0"/>
                <a:ea typeface="Arial" panose="020B0604020202020204" pitchFamily="34" charset="0"/>
              </a:rPr>
              <a:t>;</a:t>
            </a:r>
            <a:endParaRPr lang="ja-JP" altLang="ja-JP" dirty="0">
              <a:effectLst/>
              <a:latin typeface="Times New Roman" panose="02020603050405020304" pitchFamily="18" charset="0"/>
              <a:ea typeface="Times New Roman" panose="02020603050405020304" pitchFamily="18" charset="0"/>
            </a:endParaRPr>
          </a:p>
          <a:p>
            <a:pPr algn="just"/>
            <a:r>
              <a:rPr lang="en-GB" altLang="ja-JP"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pPr marL="457200"/>
            <a:r>
              <a:rPr lang="en-GB" altLang="ja-JP"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pPr algn="just"/>
            <a:r>
              <a:rPr lang="en-GB" altLang="ja-JP" sz="2800" dirty="0">
                <a:solidFill>
                  <a:srgbClr val="000000"/>
                </a:solidFill>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p:txBody>
      </p:sp>
      <p:sp>
        <p:nvSpPr>
          <p:cNvPr id="4" name="テキスト ボックス 3">
            <a:extLst>
              <a:ext uri="{FF2B5EF4-FFF2-40B4-BE49-F238E27FC236}">
                <a16:creationId xmlns:a16="http://schemas.microsoft.com/office/drawing/2014/main" id="{C2C1AF9C-9166-531D-4ABA-0EB7CC1D2C5C}"/>
              </a:ext>
            </a:extLst>
          </p:cNvPr>
          <p:cNvSpPr txBox="1"/>
          <p:nvPr/>
        </p:nvSpPr>
        <p:spPr>
          <a:xfrm>
            <a:off x="352137" y="514410"/>
            <a:ext cx="6096000" cy="36933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ea typeface="Arial" panose="020B0604020202020204" pitchFamily="34" charset="0"/>
              </a:rPr>
              <a:t>9</a:t>
            </a:r>
            <a:r>
              <a:rPr lang="en-GB" altLang="ja-JP" sz="1800" b="1" dirty="0">
                <a:solidFill>
                  <a:srgbClr val="C00000"/>
                </a:solidFill>
                <a:effectLst/>
                <a:latin typeface="Arial" panose="020B0604020202020204" pitchFamily="34" charset="0"/>
                <a:ea typeface="Arial" panose="020B0604020202020204" pitchFamily="34" charset="0"/>
              </a:rPr>
              <a:t>. SOPs for Tsunami Generated by </a:t>
            </a:r>
            <a:r>
              <a:rPr lang="en-GB" altLang="ja-JP" b="1" dirty="0">
                <a:solidFill>
                  <a:srgbClr val="C00000"/>
                </a:solidFill>
                <a:latin typeface="Arial" panose="020B0604020202020204" pitchFamily="34" charset="0"/>
                <a:ea typeface="Arial" panose="020B0604020202020204" pitchFamily="34" charset="0"/>
              </a:rPr>
              <a:t>Volcanos</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687278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B4CEF-815A-0DEF-B425-24AE2474B1C7}"/>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45E4CE2-790B-467B-1D90-6B4D98305264}"/>
              </a:ext>
            </a:extLst>
          </p:cNvPr>
          <p:cNvSpPr txBox="1"/>
          <p:nvPr/>
        </p:nvSpPr>
        <p:spPr>
          <a:xfrm>
            <a:off x="352136" y="1225689"/>
            <a:ext cx="11641281" cy="467820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C00000"/>
                </a:solidFill>
                <a:effectLst/>
                <a:latin typeface="Arial" panose="020B0604020202020204" pitchFamily="34" charset="0"/>
                <a:ea typeface="Arial" panose="020B0604020202020204" pitchFamily="34" charset="0"/>
              </a:rPr>
              <a:t> </a:t>
            </a:r>
            <a:r>
              <a:rPr lang="en-GB" altLang="ja-JP" b="1" dirty="0">
                <a:solidFill>
                  <a:srgbClr val="0070C0"/>
                </a:solidFill>
                <a:effectLst/>
                <a:latin typeface="Arial" panose="020B0604020202020204" pitchFamily="34" charset="0"/>
                <a:ea typeface="Arial" panose="020B0604020202020204" pitchFamily="34" charset="0"/>
              </a:rPr>
              <a:t>Recommendation to the ICGs</a:t>
            </a:r>
            <a:endParaRPr lang="ja-JP" altLang="ja-JP" dirty="0">
              <a:effectLst/>
              <a:latin typeface="Times New Roman" panose="02020603050405020304" pitchFamily="18" charset="0"/>
              <a:ea typeface="Times New Roman" panose="02020603050405020304" pitchFamily="18" charset="0"/>
            </a:endParaRPr>
          </a:p>
          <a:p>
            <a:r>
              <a:rPr lang="en-GB" altLang="ja-JP" b="1" dirty="0">
                <a:effectLst/>
                <a:latin typeface="Arial" panose="020B0604020202020204" pitchFamily="34" charset="0"/>
                <a:ea typeface="Arial" panose="020B0604020202020204" pitchFamily="34" charset="0"/>
              </a:rPr>
              <a:t> </a:t>
            </a:r>
            <a:r>
              <a:rPr lang="en-GB" altLang="ja-JP"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pPr algn="just"/>
            <a:r>
              <a:rPr lang="en-GB" altLang="ja-JP" b="1" dirty="0">
                <a:effectLst/>
                <a:latin typeface="Arial" panose="020B0604020202020204" pitchFamily="34" charset="0"/>
                <a:ea typeface="Arial" panose="020B0604020202020204" pitchFamily="34" charset="0"/>
              </a:rPr>
              <a:t>Also notes</a:t>
            </a:r>
            <a:r>
              <a:rPr lang="en-GB" altLang="ja-JP" dirty="0">
                <a:effectLst/>
                <a:latin typeface="Arial" panose="020B0604020202020204" pitchFamily="34" charset="0"/>
                <a:ea typeface="Arial" panose="020B0604020202020204" pitchFamily="34" charset="0"/>
              </a:rPr>
              <a:t> with appreciation that at the same time Member States were informed on the organisation of online webinars (tentatively on 6 and 23 April 2025) for each of the Intergovernmental Coordinating Groups (ICG) of regional Tsunami warning Systems involving relevant Volcano Observatories and Volcanic Ash Advisory Centres (VAACs) to: </a:t>
            </a:r>
            <a:endParaRPr lang="ja-JP" altLang="ja-JP" dirty="0">
              <a:effectLst/>
              <a:latin typeface="Times New Roman" panose="02020603050405020304" pitchFamily="18" charset="0"/>
              <a:ea typeface="Times New Roman" panose="02020603050405020304" pitchFamily="18" charset="0"/>
            </a:endParaRPr>
          </a:p>
          <a:p>
            <a:pPr algn="just"/>
            <a:r>
              <a:rPr lang="en-GB" altLang="ja-JP"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pPr marL="342900" lvl="0" indent="-342900">
              <a:buFont typeface="+mj-lt"/>
              <a:buAutoNum type="alphaLcParenR"/>
            </a:pPr>
            <a:r>
              <a:rPr lang="en-GB" altLang="ja-JP" dirty="0">
                <a:solidFill>
                  <a:srgbClr val="000000"/>
                </a:solidFill>
                <a:effectLst/>
                <a:latin typeface="Arial" panose="020B0604020202020204" pitchFamily="34" charset="0"/>
                <a:ea typeface="Arial" panose="020B0604020202020204" pitchFamily="34" charset="0"/>
                <a:cs typeface="Arial" panose="020B0604020202020204" pitchFamily="34" charset="0"/>
              </a:rPr>
              <a:t>brief on the report on ‘Monitoring and warning for tsunamis generated by volcanoes’ (IOC/2024/TS/183) and its recommendations, </a:t>
            </a:r>
            <a:endParaRPr lang="ja-JP" altLang="ja-JP" dirty="0">
              <a:effectLst/>
              <a:latin typeface="Arial" panose="020B0604020202020204" pitchFamily="34" charset="0"/>
              <a:ea typeface="Arial" panose="020B0604020202020204" pitchFamily="34" charset="0"/>
              <a:cs typeface="Arial" panose="020B0604020202020204" pitchFamily="34" charset="0"/>
            </a:endParaRPr>
          </a:p>
          <a:p>
            <a:pPr marL="342900" lvl="0" indent="-342900">
              <a:buFont typeface="+mj-lt"/>
              <a:buAutoNum type="alphaLcParenR"/>
            </a:pPr>
            <a:r>
              <a:rPr lang="en-GB" altLang="ja-JP" dirty="0">
                <a:solidFill>
                  <a:srgbClr val="000000"/>
                </a:solidFill>
                <a:effectLst/>
                <a:latin typeface="Arial" panose="020B0604020202020204" pitchFamily="34" charset="0"/>
                <a:ea typeface="Arial" panose="020B0604020202020204" pitchFamily="34" charset="0"/>
                <a:cs typeface="Arial" panose="020B0604020202020204" pitchFamily="34" charset="0"/>
              </a:rPr>
              <a:t>highlight the hazard and vulnerable Member States, </a:t>
            </a:r>
            <a:endParaRPr lang="ja-JP" altLang="ja-JP" dirty="0">
              <a:effectLst/>
              <a:latin typeface="Arial" panose="020B0604020202020204" pitchFamily="34" charset="0"/>
              <a:ea typeface="Arial" panose="020B0604020202020204" pitchFamily="34" charset="0"/>
              <a:cs typeface="Arial" panose="020B0604020202020204" pitchFamily="34" charset="0"/>
            </a:endParaRPr>
          </a:p>
          <a:p>
            <a:pPr marL="342900" lvl="0" indent="-342900">
              <a:buFont typeface="+mj-lt"/>
              <a:buAutoNum type="alphaLcParenR"/>
            </a:pPr>
            <a:r>
              <a:rPr lang="en-GB" altLang="ja-JP" dirty="0">
                <a:solidFill>
                  <a:srgbClr val="000000"/>
                </a:solidFill>
                <a:effectLst/>
                <a:latin typeface="Arial" panose="020B0604020202020204" pitchFamily="34" charset="0"/>
                <a:ea typeface="Arial" panose="020B0604020202020204" pitchFamily="34" charset="0"/>
                <a:cs typeface="Arial" panose="020B0604020202020204" pitchFamily="34" charset="0"/>
              </a:rPr>
              <a:t>initiate the required partnerships between National Tsunami Warning Centres (NTWC) and Volcano Observatories and VAACs, </a:t>
            </a:r>
            <a:endParaRPr lang="ja-JP" altLang="ja-JP" dirty="0">
              <a:effectLst/>
              <a:latin typeface="Arial" panose="020B0604020202020204" pitchFamily="34" charset="0"/>
              <a:ea typeface="Arial" panose="020B0604020202020204" pitchFamily="34" charset="0"/>
              <a:cs typeface="Arial" panose="020B0604020202020204" pitchFamily="34" charset="0"/>
            </a:endParaRPr>
          </a:p>
          <a:p>
            <a:pPr marL="342900" lvl="0" indent="-342900">
              <a:buFont typeface="+mj-lt"/>
              <a:buAutoNum type="alphaLcParenR"/>
            </a:pPr>
            <a:r>
              <a:rPr lang="en-GB" altLang="ja-JP" dirty="0">
                <a:effectLst/>
                <a:latin typeface="Arial" panose="020B0604020202020204" pitchFamily="34" charset="0"/>
                <a:ea typeface="Arial" panose="020B0604020202020204" pitchFamily="34" charset="0"/>
                <a:cs typeface="Arial" panose="020B0604020202020204" pitchFamily="34" charset="0"/>
              </a:rPr>
              <a:t>initiate consideration of whether Tsunami Service Providers may also need to provide services where tsunami generated by volcanoes may impact several Member States. </a:t>
            </a:r>
            <a:endParaRPr lang="ja-JP" altLang="ja-JP" dirty="0">
              <a:effectLst/>
              <a:latin typeface="Arial" panose="020B0604020202020204" pitchFamily="34" charset="0"/>
              <a:ea typeface="Arial" panose="020B0604020202020204" pitchFamily="34" charset="0"/>
              <a:cs typeface="Arial" panose="020B0604020202020204" pitchFamily="34" charset="0"/>
            </a:endParaRPr>
          </a:p>
          <a:p>
            <a:pPr marL="457200"/>
            <a:r>
              <a:rPr lang="en-GB" altLang="ja-JP"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pPr algn="just"/>
            <a:r>
              <a:rPr lang="en-GB" altLang="ja-JP" sz="2800" dirty="0">
                <a:solidFill>
                  <a:srgbClr val="000000"/>
                </a:solidFill>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p:txBody>
      </p:sp>
      <p:sp>
        <p:nvSpPr>
          <p:cNvPr id="4" name="テキスト ボックス 3">
            <a:extLst>
              <a:ext uri="{FF2B5EF4-FFF2-40B4-BE49-F238E27FC236}">
                <a16:creationId xmlns:a16="http://schemas.microsoft.com/office/drawing/2014/main" id="{31B91AF5-1148-AC63-13F3-F76B54AD92B1}"/>
              </a:ext>
            </a:extLst>
          </p:cNvPr>
          <p:cNvSpPr txBox="1"/>
          <p:nvPr/>
        </p:nvSpPr>
        <p:spPr>
          <a:xfrm>
            <a:off x="352137" y="514410"/>
            <a:ext cx="7584386" cy="36933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ea typeface="Arial" panose="020B0604020202020204" pitchFamily="34" charset="0"/>
              </a:rPr>
              <a:t>9</a:t>
            </a:r>
            <a:r>
              <a:rPr lang="en-GB" altLang="ja-JP" sz="1800" b="1" dirty="0">
                <a:solidFill>
                  <a:srgbClr val="C00000"/>
                </a:solidFill>
                <a:effectLst/>
                <a:latin typeface="Arial" panose="020B0604020202020204" pitchFamily="34" charset="0"/>
                <a:ea typeface="Arial" panose="020B0604020202020204" pitchFamily="34" charset="0"/>
              </a:rPr>
              <a:t>. SOPs for Tsunami Generated by </a:t>
            </a:r>
            <a:r>
              <a:rPr lang="en-GB" altLang="ja-JP" b="1" dirty="0">
                <a:solidFill>
                  <a:srgbClr val="C00000"/>
                </a:solidFill>
                <a:latin typeface="Arial" panose="020B0604020202020204" pitchFamily="34" charset="0"/>
                <a:ea typeface="Arial" panose="020B0604020202020204" pitchFamily="34" charset="0"/>
              </a:rPr>
              <a:t>Volcanos (continued)</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08076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7E799BA-BFD5-0062-8140-BE4487900947}"/>
              </a:ext>
            </a:extLst>
          </p:cNvPr>
          <p:cNvSpPr txBox="1"/>
          <p:nvPr/>
        </p:nvSpPr>
        <p:spPr>
          <a:xfrm>
            <a:off x="272472" y="823343"/>
            <a:ext cx="6105236" cy="535531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l">
              <a:buFont typeface="Wingdings" panose="05000000000000000000" pitchFamily="2" charset="2"/>
              <a:buChar char="u"/>
            </a:pPr>
            <a:r>
              <a:rPr lang="en-US" altLang="ja-JP" sz="1800" b="0" i="0" u="none" strike="noStrike" baseline="0" dirty="0">
                <a:latin typeface="Arial" panose="020B0604020202020204" pitchFamily="34" charset="0"/>
                <a:cs typeface="Arial" panose="020B0604020202020204" pitchFamily="34" charset="0"/>
              </a:rPr>
              <a:t>Members:</a:t>
            </a:r>
          </a:p>
          <a:p>
            <a:pPr algn="l"/>
            <a:r>
              <a:rPr lang="en-US" altLang="ja-JP" sz="1800" b="0" i="0" u="none" strike="noStrike" baseline="0" dirty="0">
                <a:latin typeface="Arial" panose="020B0604020202020204" pitchFamily="34" charset="0"/>
                <a:cs typeface="Arial" panose="020B0604020202020204" pitchFamily="34" charset="0"/>
              </a:rPr>
              <a:t>Yuji </a:t>
            </a:r>
            <a:r>
              <a:rPr lang="en-US" altLang="ja-JP" sz="1800" b="0" i="0" u="none" strike="noStrike" baseline="0" dirty="0" err="1">
                <a:latin typeface="Arial" panose="020B0604020202020204" pitchFamily="34" charset="0"/>
                <a:cs typeface="Arial" panose="020B0604020202020204" pitchFamily="34" charset="0"/>
              </a:rPr>
              <a:t>Nishimae</a:t>
            </a:r>
            <a:r>
              <a:rPr lang="en-US" altLang="ja-JP" sz="1800" b="0" i="0" u="none" strike="noStrike" baseline="0" dirty="0">
                <a:latin typeface="Arial" panose="020B0604020202020204" pitchFamily="34" charset="0"/>
                <a:cs typeface="Arial" panose="020B0604020202020204" pitchFamily="34" charset="0"/>
              </a:rPr>
              <a:t>, Chair of TOWS-WG-TTTWO (PTWS/JMA)</a:t>
            </a:r>
          </a:p>
          <a:p>
            <a:pPr algn="l"/>
            <a:r>
              <a:rPr lang="en-US" altLang="ja-JP" sz="1800" b="0" i="0" u="none" strike="noStrike" baseline="0" dirty="0">
                <a:latin typeface="Arial" panose="020B0604020202020204" pitchFamily="34" charset="0"/>
                <a:cs typeface="Arial" panose="020B0604020202020204" pitchFamily="34" charset="0"/>
              </a:rPr>
              <a:t>Alessio </a:t>
            </a:r>
            <a:r>
              <a:rPr lang="en-US" altLang="ja-JP" sz="1800" b="0" i="0" u="none" strike="noStrike" baseline="0" dirty="0" err="1">
                <a:latin typeface="Arial" panose="020B0604020202020204" pitchFamily="34" charset="0"/>
                <a:cs typeface="Arial" panose="020B0604020202020204" pitchFamily="34" charset="0"/>
              </a:rPr>
              <a:t>Piatanesi</a:t>
            </a:r>
            <a:r>
              <a:rPr lang="en-US" altLang="ja-JP" sz="1800" b="0" i="0" u="none" strike="noStrike" baseline="0" dirty="0">
                <a:latin typeface="Arial" panose="020B0604020202020204" pitchFamily="34" charset="0"/>
                <a:cs typeface="Arial" panose="020B0604020202020204" pitchFamily="34" charset="0"/>
              </a:rPr>
              <a:t> (NEAMTWS/INGV)</a:t>
            </a:r>
          </a:p>
          <a:p>
            <a:pPr algn="l"/>
            <a:r>
              <a:rPr lang="en-US" altLang="ja-JP" sz="1800" b="0" i="0" u="none" strike="noStrike" baseline="0" dirty="0">
                <a:latin typeface="Arial" panose="020B0604020202020204" pitchFamily="34" charset="0"/>
                <a:cs typeface="Arial" panose="020B0604020202020204" pitchFamily="34" charset="0"/>
              </a:rPr>
              <a:t>Charles McCreery (CARIBE-EWS/NOAA-PTWC</a:t>
            </a:r>
          </a:p>
          <a:p>
            <a:pPr algn="l"/>
            <a:r>
              <a:rPr lang="en-US" altLang="ja-JP" sz="1800" b="0" i="0" u="none" strike="noStrike" baseline="0" dirty="0" err="1">
                <a:latin typeface="Arial" panose="020B0604020202020204" pitchFamily="34" charset="0"/>
                <a:cs typeface="Arial" panose="020B0604020202020204" pitchFamily="34" charset="0"/>
              </a:rPr>
              <a:t>Dakui</a:t>
            </a:r>
            <a:r>
              <a:rPr lang="en-US" altLang="ja-JP" sz="1800" b="0" i="0" u="none" strike="noStrike" baseline="0" dirty="0">
                <a:latin typeface="Arial" panose="020B0604020202020204" pitchFamily="34" charset="0"/>
                <a:cs typeface="Arial" panose="020B0604020202020204" pitchFamily="34" charset="0"/>
              </a:rPr>
              <a:t> Wang (PTWS/NMEFC)</a:t>
            </a:r>
          </a:p>
          <a:p>
            <a:pPr algn="l"/>
            <a:r>
              <a:rPr lang="en-US" altLang="ja-JP" sz="1800" b="0" i="0" u="none" strike="noStrike" baseline="0" dirty="0">
                <a:latin typeface="Arial" panose="020B0604020202020204" pitchFamily="34" charset="0"/>
                <a:cs typeface="Arial" panose="020B0604020202020204" pitchFamily="34" charset="0"/>
              </a:rPr>
              <a:t>Elizabeth Vanacore (CARIBE-EWS/PRSN)</a:t>
            </a:r>
          </a:p>
          <a:p>
            <a:pPr algn="l"/>
            <a:r>
              <a:rPr lang="en-US" altLang="ja-JP" sz="1800" b="0" i="0" u="none" strike="noStrike" baseline="0" dirty="0">
                <a:latin typeface="Arial" panose="020B0604020202020204" pitchFamily="34" charset="0"/>
                <a:cs typeface="Arial" panose="020B0604020202020204" pitchFamily="34" charset="0"/>
              </a:rPr>
              <a:t>Helene Hebert (NEAMTWS/CEA)</a:t>
            </a:r>
          </a:p>
          <a:p>
            <a:pPr algn="l"/>
            <a:r>
              <a:rPr lang="en-US" altLang="ja-JP" sz="1800" b="0" i="0" u="none" strike="noStrike" baseline="0" dirty="0" err="1">
                <a:latin typeface="Arial" panose="020B0604020202020204" pitchFamily="34" charset="0"/>
                <a:cs typeface="Arial" panose="020B0604020202020204" pitchFamily="34" charset="0"/>
              </a:rPr>
              <a:t>Jijjavarapu</a:t>
            </a:r>
            <a:r>
              <a:rPr lang="en-US" altLang="ja-JP" sz="1800" b="0" i="0" u="none" strike="noStrike" baseline="0" dirty="0">
                <a:latin typeface="Arial" panose="020B0604020202020204" pitchFamily="34" charset="0"/>
                <a:cs typeface="Arial" panose="020B0604020202020204" pitchFamily="34" charset="0"/>
              </a:rPr>
              <a:t> </a:t>
            </a:r>
            <a:r>
              <a:rPr lang="en-US" altLang="ja-JP" sz="1800" b="0" i="0" u="none" strike="noStrike" baseline="0" dirty="0" err="1">
                <a:latin typeface="Arial" panose="020B0604020202020204" pitchFamily="34" charset="0"/>
                <a:cs typeface="Arial" panose="020B0604020202020204" pitchFamily="34" charset="0"/>
              </a:rPr>
              <a:t>Padmanabham</a:t>
            </a:r>
            <a:r>
              <a:rPr lang="en-US" altLang="ja-JP" sz="1800" b="0" i="0" u="none" strike="noStrike" baseline="0" dirty="0">
                <a:latin typeface="Arial" panose="020B0604020202020204" pitchFamily="34" charset="0"/>
                <a:cs typeface="Arial" panose="020B0604020202020204" pitchFamily="34" charset="0"/>
              </a:rPr>
              <a:t> (IOTWMS/INCOIS)</a:t>
            </a:r>
          </a:p>
          <a:p>
            <a:pPr algn="l"/>
            <a:r>
              <a:rPr lang="en-US" altLang="ja-JP" sz="1800" b="0" i="0" u="none" strike="noStrike" baseline="0" dirty="0">
                <a:latin typeface="Arial" panose="020B0604020202020204" pitchFamily="34" charset="0"/>
                <a:cs typeface="Arial" panose="020B0604020202020204" pitchFamily="34" charset="0"/>
              </a:rPr>
              <a:t>Nasser Al Ismaili (IOTWMS/ DGMAN)</a:t>
            </a:r>
          </a:p>
          <a:p>
            <a:pPr marL="285750" indent="-285750" algn="l">
              <a:buFont typeface="Arial" panose="020B0604020202020204" pitchFamily="34" charset="0"/>
              <a:buChar char="•"/>
            </a:pPr>
            <a:endParaRPr lang="en-US" altLang="ja-JP" sz="1800" b="0" i="0" u="none" strike="noStrike" baseline="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u"/>
            </a:pPr>
            <a:r>
              <a:rPr lang="en-US" altLang="ja-JP" sz="1800" b="0" i="0" u="none" strike="noStrike" baseline="0" dirty="0">
                <a:latin typeface="Arial" panose="020B0604020202020204" pitchFamily="34" charset="0"/>
                <a:cs typeface="Arial" panose="020B0604020202020204" pitchFamily="34" charset="0"/>
              </a:rPr>
              <a:t>Observers:</a:t>
            </a:r>
          </a:p>
          <a:p>
            <a:pPr algn="l"/>
            <a:r>
              <a:rPr lang="en-US" altLang="ja-JP" sz="1800" b="0" i="0" u="none" strike="noStrike" baseline="0" dirty="0">
                <a:latin typeface="Arial" panose="020B0604020202020204" pitchFamily="34" charset="0"/>
                <a:cs typeface="Arial" panose="020B0604020202020204" pitchFamily="34" charset="0"/>
              </a:rPr>
              <a:t>Bruce Howe (SMART Cable JTF/U. of Hawaii)</a:t>
            </a:r>
          </a:p>
          <a:p>
            <a:pPr algn="l"/>
            <a:r>
              <a:rPr lang="en-US" altLang="ja-JP" sz="1800" b="0" i="0" u="none" strike="noStrike" baseline="0" dirty="0">
                <a:latin typeface="Arial" panose="020B0604020202020204" pitchFamily="34" charset="0"/>
                <a:cs typeface="Arial" panose="020B0604020202020204" pitchFamily="34" charset="0"/>
              </a:rPr>
              <a:t>Ceci Rodriguez Cruz (SMART Cable JTF/U. of Hawaii)</a:t>
            </a:r>
          </a:p>
          <a:p>
            <a:pPr algn="l"/>
            <a:r>
              <a:rPr lang="en-US" altLang="ja-JP" dirty="0">
                <a:latin typeface="Arial" panose="020B0604020202020204" pitchFamily="34" charset="0"/>
                <a:cs typeface="Arial" panose="020B0604020202020204" pitchFamily="34" charset="0"/>
              </a:rPr>
              <a:t>Takeshi Sato </a:t>
            </a:r>
            <a:r>
              <a:rPr lang="en-US" altLang="ja-JP" sz="1800" b="0" i="0" u="none" strike="noStrike" baseline="0" dirty="0">
                <a:latin typeface="Arial" panose="020B0604020202020204" pitchFamily="34" charset="0"/>
                <a:cs typeface="Arial" panose="020B0604020202020204" pitchFamily="34" charset="0"/>
              </a:rPr>
              <a:t>(JMA/Japan)</a:t>
            </a:r>
          </a:p>
          <a:p>
            <a:pPr algn="l"/>
            <a:r>
              <a:rPr lang="en-US" altLang="ja-JP" sz="1800" b="0" i="0" u="none" strike="noStrike" baseline="0" dirty="0" err="1">
                <a:latin typeface="Arial" panose="020B0604020202020204" pitchFamily="34" charset="0"/>
                <a:cs typeface="Arial" panose="020B0604020202020204" pitchFamily="34" charset="0"/>
              </a:rPr>
              <a:t>Fujiang</a:t>
            </a:r>
            <a:r>
              <a:rPr lang="en-US" altLang="ja-JP" sz="1800" b="0" i="0" u="none" strike="noStrike" baseline="0" dirty="0">
                <a:latin typeface="Arial" panose="020B0604020202020204" pitchFamily="34" charset="0"/>
                <a:cs typeface="Arial" panose="020B0604020202020204" pitchFamily="34" charset="0"/>
              </a:rPr>
              <a:t> Yu</a:t>
            </a:r>
            <a:r>
              <a:rPr lang="en-US" altLang="ja-JP" dirty="0">
                <a:latin typeface="Arial" panose="020B0604020202020204" pitchFamily="34" charset="0"/>
                <a:cs typeface="Arial" panose="020B0604020202020204" pitchFamily="34" charset="0"/>
              </a:rPr>
              <a:t> (NMEFC/</a:t>
            </a:r>
            <a:r>
              <a:rPr lang="en-US" altLang="ja-JP" sz="1800" b="0" i="0" u="none" strike="noStrike" baseline="0" dirty="0">
                <a:latin typeface="Arial" panose="020B0604020202020204" pitchFamily="34" charset="0"/>
                <a:cs typeface="Arial" panose="020B0604020202020204" pitchFamily="34" charset="0"/>
              </a:rPr>
              <a:t>China)</a:t>
            </a:r>
          </a:p>
          <a:p>
            <a:pPr algn="l"/>
            <a:r>
              <a:rPr lang="en-US" altLang="ja-JP" dirty="0">
                <a:latin typeface="Arial" panose="020B0604020202020204" pitchFamily="34" charset="0"/>
                <a:cs typeface="Arial" panose="020B0604020202020204" pitchFamily="34" charset="0"/>
              </a:rPr>
              <a:t>Carlos </a:t>
            </a:r>
            <a:r>
              <a:rPr lang="en-US" altLang="ja-JP" sz="1800" b="0" i="0" u="none" strike="noStrike" baseline="0" dirty="0">
                <a:latin typeface="Arial" panose="020B0604020202020204" pitchFamily="34" charset="0"/>
                <a:cs typeface="Arial" panose="020B0604020202020204" pitchFamily="34" charset="0"/>
              </a:rPr>
              <a:t>Zuniga </a:t>
            </a:r>
            <a:r>
              <a:rPr lang="en-US" altLang="ja-JP" dirty="0">
                <a:latin typeface="Arial" panose="020B0604020202020204" pitchFamily="34" charset="0"/>
                <a:cs typeface="Arial" panose="020B0604020202020204" pitchFamily="34" charset="0"/>
              </a:rPr>
              <a:t>(SHOA/</a:t>
            </a:r>
            <a:r>
              <a:rPr lang="en-US" altLang="ja-JP" sz="1800" b="0" i="0" u="none" strike="noStrike" baseline="0" dirty="0">
                <a:latin typeface="Arial" panose="020B0604020202020204" pitchFamily="34" charset="0"/>
                <a:cs typeface="Arial" panose="020B0604020202020204" pitchFamily="34" charset="0"/>
              </a:rPr>
              <a:t>Chile)</a:t>
            </a:r>
          </a:p>
          <a:p>
            <a:pPr marL="285750" indent="-285750" algn="l">
              <a:buFont typeface="Arial" panose="020B0604020202020204" pitchFamily="34" charset="0"/>
              <a:buChar char="•"/>
            </a:pPr>
            <a:endParaRPr lang="en-US" altLang="ja-JP"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u"/>
            </a:pPr>
            <a:r>
              <a:rPr lang="en-US" altLang="ja-JP" dirty="0">
                <a:latin typeface="Arial" panose="020B0604020202020204" pitchFamily="34" charset="0"/>
                <a:cs typeface="Arial" panose="020B0604020202020204" pitchFamily="34" charset="0"/>
              </a:rPr>
              <a:t>IOC Technical Secretary</a:t>
            </a:r>
          </a:p>
          <a:p>
            <a:r>
              <a:rPr lang="en-US" altLang="ja-JP" b="0" i="0" u="none" strike="noStrike" dirty="0">
                <a:effectLst/>
                <a:latin typeface="Arial" panose="020B0604020202020204" pitchFamily="34" charset="0"/>
                <a:cs typeface="Arial" panose="020B0604020202020204" pitchFamily="34" charset="0"/>
              </a:rPr>
              <a:t>Öcal </a:t>
            </a:r>
            <a:r>
              <a:rPr lang="en-US" altLang="ja-JP" b="0" i="0" u="none" strike="noStrike" dirty="0" err="1">
                <a:effectLst/>
                <a:latin typeface="Arial" panose="020B0604020202020204" pitchFamily="34" charset="0"/>
                <a:cs typeface="Arial" panose="020B0604020202020204" pitchFamily="34" charset="0"/>
              </a:rPr>
              <a:t>Necmioglu</a:t>
            </a:r>
            <a:endParaRPr lang="en-US" altLang="ja-JP" b="0" i="0" dirty="0">
              <a:effectLst/>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C19A0BE4-9266-A14A-3CBA-CFAFF1B13185}"/>
              </a:ext>
            </a:extLst>
          </p:cNvPr>
          <p:cNvSpPr txBox="1"/>
          <p:nvPr/>
        </p:nvSpPr>
        <p:spPr>
          <a:xfrm>
            <a:off x="106218" y="322695"/>
            <a:ext cx="10557247" cy="500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2400" b="0" i="0" u="none" strike="noStrike" cap="none" spc="0" normalizeH="0" baseline="0" dirty="0">
                <a:ln>
                  <a:noFill/>
                </a:ln>
                <a:solidFill>
                  <a:schemeClr val="accent2"/>
                </a:solidFill>
                <a:effectLst/>
                <a:uFillTx/>
                <a:latin typeface="Arial" panose="020B0604020202020204" pitchFamily="34" charset="0"/>
                <a:cs typeface="Arial" panose="020B0604020202020204" pitchFamily="34" charset="0"/>
                <a:sym typeface="Roboto"/>
              </a:rPr>
              <a:t>Members and Observers of TOWS Task Team on Tsunami watch Operation</a:t>
            </a:r>
            <a:endParaRPr kumimoji="0" lang="ja-JP" altLang="en-US" sz="2400" b="0" i="0" u="none" strike="noStrike" cap="none" spc="0" normalizeH="0" baseline="0" dirty="0">
              <a:ln>
                <a:noFill/>
              </a:ln>
              <a:solidFill>
                <a:schemeClr val="accent2"/>
              </a:solidFill>
              <a:effectLst/>
              <a:uFillTx/>
              <a:latin typeface="Arial" panose="020B0604020202020204" pitchFamily="34" charset="0"/>
              <a:cs typeface="Arial" panose="020B0604020202020204" pitchFamily="34" charset="0"/>
              <a:sym typeface="Roboto"/>
            </a:endParaRPr>
          </a:p>
        </p:txBody>
      </p:sp>
      <p:pic>
        <p:nvPicPr>
          <p:cNvPr id="3" name="図 2">
            <a:extLst>
              <a:ext uri="{FF2B5EF4-FFF2-40B4-BE49-F238E27FC236}">
                <a16:creationId xmlns:a16="http://schemas.microsoft.com/office/drawing/2014/main" id="{448F51FE-507C-6441-C4B3-79825A1777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1286" y="1828658"/>
            <a:ext cx="5412509" cy="3034286"/>
          </a:xfrm>
          <a:prstGeom prst="rect">
            <a:avLst/>
          </a:prstGeom>
        </p:spPr>
      </p:pic>
    </p:spTree>
    <p:extLst>
      <p:ext uri="{BB962C8B-B14F-4D97-AF65-F5344CB8AC3E}">
        <p14:creationId xmlns:p14="http://schemas.microsoft.com/office/powerpoint/2010/main" val="122194849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73FE12F-097E-865D-05EE-7255F82D0308}"/>
              </a:ext>
            </a:extLst>
          </p:cNvPr>
          <p:cNvSpPr txBox="1"/>
          <p:nvPr/>
        </p:nvSpPr>
        <p:spPr>
          <a:xfrm>
            <a:off x="378691" y="531153"/>
            <a:ext cx="786938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ea typeface="Arial" panose="020B0604020202020204" pitchFamily="34" charset="0"/>
              </a:rPr>
              <a:t>9</a:t>
            </a:r>
            <a:r>
              <a:rPr lang="en-GB" altLang="ja-JP" sz="1800" b="1" dirty="0">
                <a:solidFill>
                  <a:srgbClr val="C00000"/>
                </a:solidFill>
                <a:effectLst/>
                <a:latin typeface="Arial" panose="020B0604020202020204" pitchFamily="34" charset="0"/>
                <a:ea typeface="Arial" panose="020B0604020202020204" pitchFamily="34" charset="0"/>
              </a:rPr>
              <a:t>. SOPs for Tsunami Generated by </a:t>
            </a:r>
            <a:r>
              <a:rPr lang="en-GB" altLang="ja-JP" b="1" dirty="0">
                <a:solidFill>
                  <a:srgbClr val="C00000"/>
                </a:solidFill>
                <a:latin typeface="Arial" panose="020B0604020202020204" pitchFamily="34" charset="0"/>
                <a:ea typeface="Arial" panose="020B0604020202020204" pitchFamily="34" charset="0"/>
              </a:rPr>
              <a:t>Volcanos (continued)</a:t>
            </a:r>
            <a:endParaRPr lang="ja-JP" altLang="ja-JP" sz="2000" dirty="0">
              <a:effectLst/>
              <a:latin typeface="Times New Roman" panose="02020603050405020304" pitchFamily="18" charset="0"/>
              <a:ea typeface="Times New Roman" panose="02020603050405020304" pitchFamily="18" charset="0"/>
            </a:endParaRPr>
          </a:p>
        </p:txBody>
      </p:sp>
      <p:sp>
        <p:nvSpPr>
          <p:cNvPr id="5" name="テキスト ボックス 4">
            <a:extLst>
              <a:ext uri="{FF2B5EF4-FFF2-40B4-BE49-F238E27FC236}">
                <a16:creationId xmlns:a16="http://schemas.microsoft.com/office/drawing/2014/main" id="{4AA5DCF1-8165-75D8-146C-EDA2967CC79A}"/>
              </a:ext>
            </a:extLst>
          </p:cNvPr>
          <p:cNvSpPr txBox="1"/>
          <p:nvPr/>
        </p:nvSpPr>
        <p:spPr>
          <a:xfrm>
            <a:off x="489528" y="1353879"/>
            <a:ext cx="9541163"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effectLst/>
                <a:latin typeface="Arial" panose="020B0604020202020204" pitchFamily="34" charset="0"/>
                <a:ea typeface="Arial" panose="020B0604020202020204" pitchFamily="34" charset="0"/>
              </a:rPr>
              <a:t>Also notes</a:t>
            </a:r>
            <a:r>
              <a:rPr lang="en-GB" altLang="ja-JP" dirty="0">
                <a:effectLst/>
                <a:latin typeface="Arial" panose="020B0604020202020204" pitchFamily="34" charset="0"/>
                <a:ea typeface="Arial" panose="020B0604020202020204" pitchFamily="34" charset="0"/>
              </a:rPr>
              <a:t> the challenges to develop general guidelines on SOPs to warn for volcano generated tsunamis due the unique characteristics and mechanisms related to their tsunamigenic potentials;</a:t>
            </a:r>
            <a:endParaRPr lang="ja-JP" altLang="ja-JP" dirty="0">
              <a:effectLst/>
              <a:latin typeface="Times New Roman" panose="02020603050405020304" pitchFamily="18" charset="0"/>
              <a:ea typeface="Times New Roman" panose="02020603050405020304" pitchFamily="18" charset="0"/>
            </a:endParaRPr>
          </a:p>
          <a:p>
            <a:pPr algn="just"/>
            <a:r>
              <a:rPr lang="en-GB" altLang="ja-JP"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pPr algn="just"/>
            <a:r>
              <a:rPr lang="en-GB" altLang="ja-JP" b="1" dirty="0">
                <a:effectLst/>
                <a:latin typeface="Arial" panose="020B0604020202020204" pitchFamily="34" charset="0"/>
                <a:ea typeface="Arial" panose="020B0604020202020204" pitchFamily="34" charset="0"/>
              </a:rPr>
              <a:t>Recommends</a:t>
            </a:r>
            <a:r>
              <a:rPr lang="en-GB" altLang="ja-JP" dirty="0">
                <a:effectLst/>
                <a:latin typeface="Arial" panose="020B0604020202020204" pitchFamily="34" charset="0"/>
                <a:ea typeface="Arial" panose="020B0604020202020204" pitchFamily="34" charset="0"/>
              </a:rPr>
              <a:t> each ICG to develop SOPs for volcanoes with a tsunamigenic potential within their Earthquake Source Zone (ESZ); </a:t>
            </a:r>
            <a:endParaRPr lang="ja-JP" altLang="ja-JP" dirty="0">
              <a:effectLst/>
              <a:latin typeface="Times New Roman" panose="02020603050405020304" pitchFamily="18" charset="0"/>
              <a:ea typeface="Times New Roman" panose="02020603050405020304" pitchFamily="18" charset="0"/>
            </a:endParaRPr>
          </a:p>
          <a:p>
            <a:pPr algn="just"/>
            <a:r>
              <a:rPr lang="en-GB" altLang="ja-JP"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pPr algn="just"/>
            <a:r>
              <a:rPr lang="en-GB" altLang="ja-JP" b="1" dirty="0">
                <a:solidFill>
                  <a:srgbClr val="0070C0"/>
                </a:solidFill>
                <a:effectLst/>
                <a:latin typeface="Arial" panose="020B0604020202020204" pitchFamily="34" charset="0"/>
                <a:ea typeface="Arial" panose="020B0604020202020204" pitchFamily="34" charset="0"/>
              </a:rPr>
              <a:t>Recommendation to the Member States</a:t>
            </a:r>
            <a:endParaRPr lang="ja-JP" altLang="ja-JP" dirty="0">
              <a:effectLst/>
              <a:latin typeface="Times New Roman" panose="02020603050405020304" pitchFamily="18" charset="0"/>
              <a:ea typeface="Times New Roman" panose="02020603050405020304" pitchFamily="18" charset="0"/>
            </a:endParaRPr>
          </a:p>
          <a:p>
            <a:pPr algn="just"/>
            <a:r>
              <a:rPr lang="en-GB" altLang="ja-JP" b="1" dirty="0">
                <a:effectLst/>
                <a:latin typeface="Arial" panose="020B0604020202020204" pitchFamily="34" charset="0"/>
                <a:ea typeface="Arial" panose="020B0604020202020204" pitchFamily="34" charset="0"/>
              </a:rPr>
              <a:t> </a:t>
            </a:r>
            <a:endParaRPr lang="ja-JP" altLang="ja-JP" dirty="0">
              <a:effectLst/>
              <a:latin typeface="Times New Roman" panose="02020603050405020304" pitchFamily="18" charset="0"/>
              <a:ea typeface="Times New Roman" panose="02020603050405020304" pitchFamily="18" charset="0"/>
            </a:endParaRPr>
          </a:p>
          <a:p>
            <a:pPr algn="just"/>
            <a:r>
              <a:rPr lang="en-GB" altLang="ja-JP" b="1" dirty="0">
                <a:effectLst/>
                <a:latin typeface="Arial" panose="020B0604020202020204" pitchFamily="34" charset="0"/>
                <a:ea typeface="Arial" panose="020B0604020202020204" pitchFamily="34" charset="0"/>
              </a:rPr>
              <a:t>Recommended</a:t>
            </a:r>
            <a:r>
              <a:rPr lang="en-GB" altLang="ja-JP" dirty="0">
                <a:effectLst/>
                <a:latin typeface="Arial" panose="020B0604020202020204" pitchFamily="34" charset="0"/>
                <a:ea typeface="Arial" panose="020B0604020202020204" pitchFamily="34" charset="0"/>
              </a:rPr>
              <a:t> Member States to consider deployment of sea level gauges close to each identified volcano with tsunamigenic potential, with real-time continuous data transmission and 1 sec sampling 1cm accuracy for automatic detection purposes; </a:t>
            </a:r>
            <a:r>
              <a:rPr lang="en-GB" altLang="ja-JP" dirty="0">
                <a:effectLst/>
                <a:latin typeface="Times New Roman" panose="02020603050405020304" pitchFamily="18" charset="0"/>
                <a:ea typeface="Times New Roman" panose="02020603050405020304" pitchFamily="18" charset="0"/>
              </a:rPr>
              <a:t> </a:t>
            </a:r>
            <a:endParaRPr lang="ja-JP" altLang="ja-JP"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07892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921153D-A787-B408-6106-FD8BB0ABC455}"/>
              </a:ext>
            </a:extLst>
          </p:cNvPr>
          <p:cNvSpPr txBox="1"/>
          <p:nvPr/>
        </p:nvSpPr>
        <p:spPr>
          <a:xfrm>
            <a:off x="492369" y="1420056"/>
            <a:ext cx="10048631" cy="4640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5000"/>
              </a:lnSpc>
              <a:spcBef>
                <a:spcPts val="1200"/>
              </a:spcBef>
              <a:spcAft>
                <a:spcPts val="800"/>
              </a:spcAft>
            </a:pPr>
            <a:r>
              <a:rPr lang="en-GB" altLang="ja-JP" sz="1800" b="1" dirty="0">
                <a:solidFill>
                  <a:srgbClr val="0070C0"/>
                </a:solidFill>
                <a:effectLst/>
                <a:latin typeface="Arial" panose="020B0604020202020204" pitchFamily="34" charset="0"/>
                <a:ea typeface="Arial" panose="020B0604020202020204" pitchFamily="34" charset="0"/>
              </a:rPr>
              <a:t>Recommendation to the ICGs</a:t>
            </a:r>
            <a:endParaRPr lang="ja-JP" altLang="ja-JP" sz="1800" dirty="0">
              <a:effectLst/>
              <a:latin typeface="Times New Roman" panose="02020603050405020304" pitchFamily="18" charset="0"/>
              <a:ea typeface="Times New Roman" panose="02020603050405020304" pitchFamily="18" charset="0"/>
            </a:endParaRPr>
          </a:p>
          <a:p>
            <a:pPr algn="just">
              <a:spcBef>
                <a:spcPts val="1200"/>
              </a:spcBef>
              <a:spcAft>
                <a:spcPts val="1200"/>
              </a:spcAft>
            </a:pPr>
            <a:r>
              <a:rPr lang="en-GB" altLang="ja-JP" sz="1800" b="1" dirty="0">
                <a:effectLst/>
                <a:latin typeface="Arial" panose="020B0604020202020204" pitchFamily="34" charset="0"/>
                <a:ea typeface="Arial" panose="020B0604020202020204" pitchFamily="34" charset="0"/>
              </a:rPr>
              <a:t>Notes</a:t>
            </a:r>
            <a:r>
              <a:rPr lang="en-GB" altLang="ja-JP" sz="1800" dirty="0">
                <a:effectLst/>
                <a:latin typeface="Arial" panose="020B0604020202020204" pitchFamily="34" charset="0"/>
                <a:ea typeface="Arial" panose="020B0604020202020204" pitchFamily="34" charset="0"/>
              </a:rPr>
              <a:t> with appreciation that the IOC report on ‘</a:t>
            </a:r>
            <a:r>
              <a:rPr lang="en-GB" altLang="ja-JP" sz="1800" dirty="0" err="1">
                <a:effectLst/>
                <a:latin typeface="Arial" panose="020B0604020202020204" pitchFamily="34" charset="0"/>
                <a:ea typeface="Arial" panose="020B0604020202020204" pitchFamily="34" charset="0"/>
              </a:rPr>
              <a:t>Meteotsunamis</a:t>
            </a:r>
            <a:r>
              <a:rPr lang="en-GB" altLang="ja-JP" sz="1800" dirty="0">
                <a:effectLst/>
                <a:latin typeface="Arial" panose="020B0604020202020204" pitchFamily="34" charset="0"/>
                <a:ea typeface="Arial" panose="020B0604020202020204" pitchFamily="34" charset="0"/>
              </a:rPr>
              <a:t>: definition, detection and alerting services investigation’ (IOC/2025/TS/200) was disseminated to the Member States;</a:t>
            </a:r>
            <a:endParaRPr lang="ja-JP" altLang="ja-JP" sz="1800" dirty="0">
              <a:effectLst/>
              <a:latin typeface="Times New Roman" panose="02020603050405020304" pitchFamily="18" charset="0"/>
              <a:ea typeface="Times New Roman" panose="02020603050405020304" pitchFamily="18" charset="0"/>
            </a:endParaRPr>
          </a:p>
          <a:p>
            <a:pPr algn="just">
              <a:spcBef>
                <a:spcPts val="1200"/>
              </a:spcBef>
              <a:spcAft>
                <a:spcPts val="1200"/>
              </a:spcAft>
            </a:pPr>
            <a:r>
              <a:rPr lang="en-GB" altLang="ja-JP" sz="1800" b="1" dirty="0">
                <a:effectLst/>
                <a:latin typeface="Arial" panose="020B0604020202020204" pitchFamily="34" charset="0"/>
                <a:ea typeface="Arial" panose="020B0604020202020204" pitchFamily="34" charset="0"/>
              </a:rPr>
              <a:t>Notes </a:t>
            </a:r>
            <a:r>
              <a:rPr lang="en-GB" altLang="ja-JP" sz="1800" dirty="0">
                <a:effectLst/>
                <a:latin typeface="Arial" panose="020B0604020202020204" pitchFamily="34" charset="0"/>
                <a:ea typeface="Arial" panose="020B0604020202020204" pitchFamily="34" charset="0"/>
              </a:rPr>
              <a:t>that since </a:t>
            </a:r>
            <a:r>
              <a:rPr lang="en-GB" altLang="ja-JP" sz="1800" dirty="0" err="1">
                <a:effectLst/>
                <a:latin typeface="Arial" panose="020B0604020202020204" pitchFamily="34" charset="0"/>
                <a:ea typeface="Arial" panose="020B0604020202020204" pitchFamily="34" charset="0"/>
              </a:rPr>
              <a:t>meteotsunami</a:t>
            </a:r>
            <a:r>
              <a:rPr lang="en-GB" altLang="ja-JP" sz="1800" dirty="0">
                <a:effectLst/>
                <a:latin typeface="Arial" panose="020B0604020202020204" pitchFamily="34" charset="0"/>
                <a:ea typeface="Arial" panose="020B0604020202020204" pitchFamily="34" charset="0"/>
              </a:rPr>
              <a:t> are hazards driven by weather conditions, warning responsibility lies solely with the servicing NMHSs and TSPs or NTWCs play no role in real-time operational alerting;</a:t>
            </a:r>
            <a:endParaRPr lang="ja-JP" altLang="ja-JP" sz="1800" dirty="0">
              <a:effectLst/>
              <a:latin typeface="Times New Roman" panose="02020603050405020304" pitchFamily="18" charset="0"/>
              <a:ea typeface="Times New Roman" panose="02020603050405020304" pitchFamily="18" charset="0"/>
            </a:endParaRPr>
          </a:p>
          <a:p>
            <a:pPr algn="just">
              <a:spcBef>
                <a:spcPts val="1200"/>
              </a:spcBef>
              <a:spcAft>
                <a:spcPts val="1200"/>
              </a:spcAft>
            </a:pPr>
            <a:r>
              <a:rPr lang="en-GB" altLang="ja-JP" sz="1800" b="1" dirty="0">
                <a:effectLst/>
                <a:latin typeface="Arial" panose="020B0604020202020204" pitchFamily="34" charset="0"/>
                <a:ea typeface="Arial" panose="020B0604020202020204" pitchFamily="34" charset="0"/>
              </a:rPr>
              <a:t>Notes </a:t>
            </a:r>
            <a:r>
              <a:rPr lang="en-GB" altLang="ja-JP" sz="1800" dirty="0">
                <a:effectLst/>
                <a:latin typeface="Arial" panose="020B0604020202020204" pitchFamily="34" charset="0"/>
                <a:ea typeface="Arial" panose="020B0604020202020204" pitchFamily="34" charset="0"/>
              </a:rPr>
              <a:t>that</a:t>
            </a:r>
            <a:r>
              <a:rPr lang="en-GB" altLang="ja-JP" sz="1800" b="1" dirty="0">
                <a:effectLst/>
                <a:latin typeface="Arial" panose="020B0604020202020204" pitchFamily="34" charset="0"/>
                <a:ea typeface="Arial" panose="020B0604020202020204" pitchFamily="34" charset="0"/>
              </a:rPr>
              <a:t> </a:t>
            </a:r>
            <a:r>
              <a:rPr lang="en-GB" altLang="ja-JP" sz="1800" dirty="0">
                <a:effectLst/>
                <a:latin typeface="Arial" panose="020B0604020202020204" pitchFamily="34" charset="0"/>
                <a:ea typeface="Arial" panose="020B0604020202020204" pitchFamily="34" charset="0"/>
              </a:rPr>
              <a:t>tsunami-specific instrumentation including DART and ocean cable system can play a supporting role in terms of detection of </a:t>
            </a:r>
            <a:r>
              <a:rPr lang="en-GB" altLang="ja-JP" sz="1800" dirty="0" err="1">
                <a:effectLst/>
                <a:latin typeface="Arial" panose="020B0604020202020204" pitchFamily="34" charset="0"/>
                <a:ea typeface="Arial" panose="020B0604020202020204" pitchFamily="34" charset="0"/>
              </a:rPr>
              <a:t>meteotsunami</a:t>
            </a:r>
            <a:r>
              <a:rPr lang="en-GB" altLang="ja-JP" sz="1800" dirty="0">
                <a:effectLst/>
                <a:latin typeface="Arial" panose="020B0604020202020204" pitchFamily="34" charset="0"/>
                <a:ea typeface="Arial" panose="020B0604020202020204" pitchFamily="34" charset="0"/>
              </a:rPr>
              <a:t>;</a:t>
            </a:r>
            <a:endParaRPr lang="ja-JP" altLang="ja-JP" sz="1800" dirty="0">
              <a:effectLst/>
              <a:latin typeface="Times New Roman" panose="02020603050405020304" pitchFamily="18" charset="0"/>
              <a:ea typeface="Times New Roman" panose="02020603050405020304" pitchFamily="18" charset="0"/>
            </a:endParaRPr>
          </a:p>
          <a:p>
            <a:pPr algn="just">
              <a:spcBef>
                <a:spcPts val="1200"/>
              </a:spcBef>
              <a:spcAft>
                <a:spcPts val="1200"/>
              </a:spcAft>
            </a:pPr>
            <a:r>
              <a:rPr lang="en-GB" altLang="ja-JP" sz="1800" b="1" dirty="0">
                <a:effectLst/>
                <a:latin typeface="Arial" panose="020B0604020202020204" pitchFamily="34" charset="0"/>
                <a:ea typeface="Arial" panose="020B0604020202020204" pitchFamily="34" charset="0"/>
              </a:rPr>
              <a:t>Recommends each ICGs</a:t>
            </a:r>
            <a:r>
              <a:rPr lang="en-GB" altLang="ja-JP" sz="1800" dirty="0">
                <a:effectLst/>
                <a:latin typeface="Arial" panose="020B0604020202020204" pitchFamily="34" charset="0"/>
                <a:ea typeface="Arial" panose="020B0604020202020204" pitchFamily="34" charset="0"/>
              </a:rPr>
              <a:t> to create relationships between NMHS’ and TSPs/NTWCs in order to ensure these instruments are correctly monitored and utilized for detection of </a:t>
            </a:r>
            <a:r>
              <a:rPr lang="en-GB" altLang="ja-JP" sz="1800" dirty="0" err="1">
                <a:effectLst/>
                <a:latin typeface="Arial" panose="020B0604020202020204" pitchFamily="34" charset="0"/>
                <a:ea typeface="Arial" panose="020B0604020202020204" pitchFamily="34" charset="0"/>
              </a:rPr>
              <a:t>meteotsunami</a:t>
            </a:r>
            <a:r>
              <a:rPr lang="en-GB" altLang="ja-JP" sz="1800" dirty="0">
                <a:effectLst/>
                <a:latin typeface="Arial" panose="020B0604020202020204" pitchFamily="34" charset="0"/>
                <a:ea typeface="Arial" panose="020B0604020202020204" pitchFamily="34" charset="0"/>
              </a:rPr>
              <a:t>.</a:t>
            </a:r>
            <a:endParaRPr lang="ja-JP" altLang="ja-JP" sz="1800" dirty="0">
              <a:effectLst/>
              <a:latin typeface="Times New Roman" panose="02020603050405020304" pitchFamily="18" charset="0"/>
              <a:ea typeface="Times New Roman" panose="02020603050405020304" pitchFamily="18" charset="0"/>
            </a:endParaRPr>
          </a:p>
          <a:p>
            <a:pPr algn="just" rtl="0">
              <a:spcBef>
                <a:spcPts val="1200"/>
              </a:spcBef>
              <a:spcAft>
                <a:spcPts val="1200"/>
              </a:spcAft>
            </a:pPr>
            <a:endParaRPr lang="ja-JP" altLang="en-US" dirty="0"/>
          </a:p>
        </p:txBody>
      </p:sp>
      <p:sp>
        <p:nvSpPr>
          <p:cNvPr id="5" name="テキスト ボックス 4">
            <a:extLst>
              <a:ext uri="{FF2B5EF4-FFF2-40B4-BE49-F238E27FC236}">
                <a16:creationId xmlns:a16="http://schemas.microsoft.com/office/drawing/2014/main" id="{0CD61E01-05FA-1544-47F9-B4942286376D}"/>
              </a:ext>
            </a:extLst>
          </p:cNvPr>
          <p:cNvSpPr txBox="1"/>
          <p:nvPr/>
        </p:nvSpPr>
        <p:spPr>
          <a:xfrm>
            <a:off x="398585" y="510542"/>
            <a:ext cx="626891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0">
              <a:spcBef>
                <a:spcPts val="1200"/>
              </a:spcBef>
              <a:spcAft>
                <a:spcPts val="1200"/>
              </a:spcAft>
            </a:pPr>
            <a:r>
              <a:rPr lang="en-US" altLang="ja-JP" sz="1800" b="1" i="0" u="none" strike="noStrike" dirty="0">
                <a:solidFill>
                  <a:srgbClr val="C00000"/>
                </a:solidFill>
                <a:effectLst/>
                <a:latin typeface="Arial" panose="020B0604020202020204" pitchFamily="34" charset="0"/>
              </a:rPr>
              <a:t>10. </a:t>
            </a:r>
            <a:r>
              <a:rPr lang="en-US" altLang="ja-JP" sz="1800" b="1" i="0" u="none" strike="noStrike" dirty="0" err="1">
                <a:solidFill>
                  <a:srgbClr val="C00000"/>
                </a:solidFill>
                <a:effectLst/>
                <a:latin typeface="Arial" panose="020B0604020202020204" pitchFamily="34" charset="0"/>
              </a:rPr>
              <a:t>Meteotsunami</a:t>
            </a:r>
            <a:endParaRPr lang="en-US" altLang="ja-JP" b="0" dirty="0">
              <a:effectLst/>
            </a:endParaRPr>
          </a:p>
        </p:txBody>
      </p:sp>
    </p:spTree>
    <p:extLst>
      <p:ext uri="{BB962C8B-B14F-4D97-AF65-F5344CB8AC3E}">
        <p14:creationId xmlns:p14="http://schemas.microsoft.com/office/powerpoint/2010/main" val="179289396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7BD3127-2305-1807-5F04-D51D0E5FB5D0}"/>
              </a:ext>
            </a:extLst>
          </p:cNvPr>
          <p:cNvSpPr txBox="1"/>
          <p:nvPr/>
        </p:nvSpPr>
        <p:spPr>
          <a:xfrm>
            <a:off x="445476" y="1172249"/>
            <a:ext cx="11370471" cy="44012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8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Roboto"/>
              </a:rPr>
              <a:t>Recommendation to TT-TWO</a:t>
            </a:r>
            <a:endParaRPr kumimoji="0"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8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a:t>
            </a:r>
            <a:endParaRPr kumimoji="0"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8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Notes</a:t>
            </a:r>
            <a:r>
              <a:rPr kumimoji="0" lang="en-GB" altLang="ja-JP"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that tsunami risk can be considered on the rise as a result of landslides due to increased rainfall or glacial melting as a result of global warming/climate change;</a:t>
            </a:r>
            <a:endParaRPr kumimoji="0"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a:t>
            </a:r>
            <a:endParaRPr kumimoji="0"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8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Further notes</a:t>
            </a:r>
            <a:r>
              <a:rPr kumimoji="0" lang="en-GB" altLang="ja-JP"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that tsunamis generated by landslides (in a non-volcanic setting) remains as a challenge for the Global Tsunami Warning and Mitigation System (GTWMS);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altLang="ja-JP" dirty="0">
              <a:solidFill>
                <a:srgbClr val="000000"/>
              </a:solidFill>
              <a:latin typeface="Arial" panose="020B0604020202020204" pitchFamily="34" charset="0"/>
              <a:ea typeface="Times New Roman" panose="02020603050405020304" pitchFamily="18" charset="0"/>
              <a:cs typeface="Roboto"/>
            </a:endParaRPr>
          </a:p>
          <a:p>
            <a:pPr algn="just">
              <a:defRPr/>
            </a:pPr>
            <a:r>
              <a:rPr kumimoji="0" lang="en-US" altLang="ja-JP" sz="1400" b="0" i="1"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Note: GTWMS (</a:t>
            </a:r>
            <a:r>
              <a:rPr kumimoji="0" lang="en-GB" altLang="ja-JP" sz="1400" b="0" i="1"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Global Tsunami Warning and Mitigation System); This is not agreed abbreviation yet but maybe this TOWS-WG meeting could provide an opportunity to agree on the use of this abbreviation.</a:t>
            </a:r>
            <a:endParaRPr kumimoji="0" lang="ja-JP" altLang="ja-JP" sz="1400" b="0" i="1"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a:t>
            </a:r>
            <a:endParaRPr kumimoji="0"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8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Recommends</a:t>
            </a:r>
            <a:r>
              <a:rPr kumimoji="0" lang="en-GB" altLang="ja-JP"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the Task Team on Tsunami Watch Operations to include tsunamis generated by the submarine and subaerial landslides in its work programme and engage with the landslide hazard and early-warning scientific and operational community to address the requirements of the first objective of the ODTP to develop the warning systems’ capability to issue actionable and timely tsunami warnings for tsunamis from all identified sources to 100 percent of coasts at risk;</a:t>
            </a:r>
            <a:endParaRPr kumimoji="0"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p:txBody>
      </p:sp>
      <p:sp>
        <p:nvSpPr>
          <p:cNvPr id="4" name="テキスト ボックス 3">
            <a:extLst>
              <a:ext uri="{FF2B5EF4-FFF2-40B4-BE49-F238E27FC236}">
                <a16:creationId xmlns:a16="http://schemas.microsoft.com/office/drawing/2014/main" id="{B29AE295-CB56-810E-0F13-8AED95E220EA}"/>
              </a:ext>
            </a:extLst>
          </p:cNvPr>
          <p:cNvSpPr txBox="1"/>
          <p:nvPr/>
        </p:nvSpPr>
        <p:spPr>
          <a:xfrm>
            <a:off x="445477" y="672904"/>
            <a:ext cx="623241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b="1" dirty="0">
                <a:solidFill>
                  <a:srgbClr val="C00000"/>
                </a:solidFill>
                <a:latin typeface="Arial" panose="020B0604020202020204" pitchFamily="34" charset="0"/>
                <a:ea typeface="Arial" panose="020B0604020202020204" pitchFamily="34" charset="0"/>
                <a:cs typeface="Roboto"/>
              </a:rPr>
              <a:t>11</a:t>
            </a:r>
            <a:r>
              <a:rPr kumimoji="0" lang="en-US" altLang="ja-JP" sz="18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 TSUNAMIS GENERATED BY LANDSLIDE</a:t>
            </a:r>
            <a:endParaRPr kumimoji="0" lang="ja-JP"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p:txBody>
      </p:sp>
    </p:spTree>
    <p:extLst>
      <p:ext uri="{BB962C8B-B14F-4D97-AF65-F5344CB8AC3E}">
        <p14:creationId xmlns:p14="http://schemas.microsoft.com/office/powerpoint/2010/main" val="173946103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CEA5D9-B8AA-4CA0-8F1C-82198A89FF87}"/>
              </a:ext>
            </a:extLst>
          </p:cNvPr>
          <p:cNvSpPr txBox="1"/>
          <p:nvPr/>
        </p:nvSpPr>
        <p:spPr>
          <a:xfrm>
            <a:off x="443344" y="1293287"/>
            <a:ext cx="11503233" cy="3139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0070C0"/>
                </a:solidFill>
                <a:effectLst/>
                <a:latin typeface="Arial" panose="020B0604020202020204" pitchFamily="34" charset="0"/>
                <a:ea typeface="Arial" panose="020B0604020202020204" pitchFamily="34" charset="0"/>
                <a:cs typeface="Arial" panose="020B0604020202020204" pitchFamily="34" charset="0"/>
              </a:rPr>
              <a:t>Recommendation to the TSP(s)</a:t>
            </a:r>
            <a:endParaRPr lang="tr-TR" altLang="ja-JP" dirty="0">
              <a:solidFill>
                <a:srgbClr val="0070C0"/>
              </a:solidFill>
              <a:latin typeface="Arial" panose="020B0604020202020204" pitchFamily="34" charset="0"/>
              <a:ea typeface="Arial" panose="020B0604020202020204" pitchFamily="34" charset="0"/>
              <a:cs typeface="Arial" panose="020B0604020202020204" pitchFamily="34" charset="0"/>
            </a:endParaRPr>
          </a:p>
          <a:p>
            <a:pPr algn="just"/>
            <a:endParaRPr lang="tr-TR" altLang="ja-JP" b="1" dirty="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algn="just"/>
            <a:r>
              <a:rPr lang="en-GB" altLang="ja-JP" b="1" dirty="0">
                <a:effectLst/>
                <a:latin typeface="Arial" panose="020B0604020202020204" pitchFamily="34" charset="0"/>
                <a:ea typeface="Arial" panose="020B0604020202020204" pitchFamily="34" charset="0"/>
                <a:cs typeface="Arial" panose="020B0604020202020204" pitchFamily="34" charset="0"/>
              </a:rPr>
              <a:t>Noted</a:t>
            </a:r>
            <a:r>
              <a:rPr lang="en-GB" altLang="ja-JP" dirty="0">
                <a:effectLst/>
                <a:latin typeface="Arial" panose="020B0604020202020204" pitchFamily="34" charset="0"/>
                <a:ea typeface="Arial" panose="020B0604020202020204" pitchFamily="34" charset="0"/>
                <a:cs typeface="Arial" panose="020B0604020202020204" pitchFamily="34" charset="0"/>
              </a:rPr>
              <a:t> that the IOC CL-3006 on the Cessation of fax transmissions of tsunami information products</a:t>
            </a: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altLang="ja-JP" dirty="0">
                <a:effectLst/>
                <a:latin typeface="Arial" panose="020B0604020202020204" pitchFamily="34" charset="0"/>
                <a:ea typeface="Arial" panose="020B0604020202020204" pitchFamily="34" charset="0"/>
                <a:cs typeface="Arial" panose="020B0604020202020204" pitchFamily="34" charset="0"/>
              </a:rPr>
              <a:t>by Tsunami Service Providers by 31 March 2025 was issued on 27 September 2024,</a:t>
            </a: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altLang="ja-JP" dirty="0">
                <a:effectLst/>
                <a:latin typeface="Arial" panose="020B0604020202020204" pitchFamily="34" charset="0"/>
                <a:ea typeface="Arial" panose="020B0604020202020204" pitchFamily="34" charset="0"/>
                <a:cs typeface="Arial" panose="020B0604020202020204" pitchFamily="34" charset="0"/>
              </a:rPr>
              <a:t> </a:t>
            </a: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altLang="ja-JP" b="1" dirty="0">
                <a:effectLst/>
                <a:latin typeface="Arial" panose="020B0604020202020204" pitchFamily="34" charset="0"/>
                <a:ea typeface="Arial" panose="020B0604020202020204" pitchFamily="34" charset="0"/>
                <a:cs typeface="Arial" panose="020B0604020202020204" pitchFamily="34" charset="0"/>
              </a:rPr>
              <a:t>Further</a:t>
            </a:r>
            <a:r>
              <a:rPr lang="en-GB" altLang="ja-JP" dirty="0">
                <a:effectLst/>
                <a:latin typeface="Arial" panose="020B0604020202020204" pitchFamily="34" charset="0"/>
                <a:ea typeface="Arial" panose="020B0604020202020204" pitchFamily="34" charset="0"/>
                <a:cs typeface="Arial" panose="020B0604020202020204" pitchFamily="34" charset="0"/>
              </a:rPr>
              <a:t> noted that only one Member State requested the need to continue receipt of tsunami information products through fax,</a:t>
            </a: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altLang="ja-JP" dirty="0">
                <a:effectLst/>
                <a:latin typeface="Arial" panose="020B0604020202020204" pitchFamily="34" charset="0"/>
                <a:ea typeface="Arial" panose="020B0604020202020204" pitchFamily="34" charset="0"/>
                <a:cs typeface="Arial" panose="020B0604020202020204" pitchFamily="34" charset="0"/>
              </a:rPr>
              <a:t> </a:t>
            </a: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altLang="ja-JP" b="1" dirty="0">
                <a:effectLst/>
                <a:latin typeface="Arial" panose="020B0604020202020204" pitchFamily="34" charset="0"/>
                <a:ea typeface="Arial" panose="020B0604020202020204" pitchFamily="34" charset="0"/>
                <a:cs typeface="Arial" panose="020B0604020202020204" pitchFamily="34" charset="0"/>
              </a:rPr>
              <a:t>Noted</a:t>
            </a:r>
            <a:r>
              <a:rPr lang="en-GB" altLang="ja-JP" dirty="0">
                <a:effectLst/>
                <a:latin typeface="Arial" panose="020B0604020202020204" pitchFamily="34" charset="0"/>
                <a:ea typeface="Arial" panose="020B0604020202020204" pitchFamily="34" charset="0"/>
                <a:cs typeface="Arial" panose="020B0604020202020204" pitchFamily="34" charset="0"/>
              </a:rPr>
              <a:t> that fax transmissions of tsunami information products will </a:t>
            </a:r>
            <a:r>
              <a:rPr lang="en-GB" altLang="ja-JP" dirty="0" err="1">
                <a:effectLst/>
                <a:latin typeface="Arial" panose="020B0604020202020204" pitchFamily="34" charset="0"/>
                <a:ea typeface="Arial" panose="020B0604020202020204" pitchFamily="34" charset="0"/>
                <a:cs typeface="Arial" panose="020B0604020202020204" pitchFamily="34" charset="0"/>
              </a:rPr>
              <a:t>en</a:t>
            </a:r>
            <a:r>
              <a:rPr lang="en-GB" altLang="ja-JP" dirty="0">
                <a:effectLst/>
                <a:latin typeface="Arial" panose="020B0604020202020204" pitchFamily="34" charset="0"/>
                <a:ea typeface="Arial" panose="020B0604020202020204" pitchFamily="34" charset="0"/>
                <a:cs typeface="Arial" panose="020B0604020202020204" pitchFamily="34" charset="0"/>
              </a:rPr>
              <a:t> by Tsunami Service Providers by 31 March 2025, except for those Member State who requested the continuation of this service, for which individual arrangements between the concerned Member State and respective TSP(s) will be established bilaterally;</a:t>
            </a: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テキスト ボックス 4">
            <a:extLst>
              <a:ext uri="{FF2B5EF4-FFF2-40B4-BE49-F238E27FC236}">
                <a16:creationId xmlns:a16="http://schemas.microsoft.com/office/drawing/2014/main" id="{FD371B79-B719-613C-6646-C1E5F19D14FC}"/>
              </a:ext>
            </a:extLst>
          </p:cNvPr>
          <p:cNvSpPr txBox="1"/>
          <p:nvPr/>
        </p:nvSpPr>
        <p:spPr>
          <a:xfrm>
            <a:off x="326114" y="587522"/>
            <a:ext cx="6096000"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2000" dirty="0">
                <a:effectLst/>
                <a:latin typeface="Times New Roman" panose="02020603050405020304" pitchFamily="18" charset="0"/>
                <a:ea typeface="Times New Roman" panose="02020603050405020304" pitchFamily="18" charset="0"/>
              </a:rPr>
              <a:t> </a:t>
            </a:r>
            <a:r>
              <a:rPr lang="en-GB" altLang="ja-JP" b="1" dirty="0">
                <a:solidFill>
                  <a:srgbClr val="C00000"/>
                </a:solidFill>
                <a:latin typeface="Arial" panose="020B0604020202020204" pitchFamily="34" charset="0"/>
                <a:ea typeface="Times New Roman" panose="02020603050405020304" pitchFamily="18" charset="0"/>
              </a:rPr>
              <a:t>12. </a:t>
            </a:r>
            <a:r>
              <a:rPr lang="en-GB" altLang="ja-JP" sz="1800" b="1" dirty="0">
                <a:solidFill>
                  <a:srgbClr val="C00000"/>
                </a:solidFill>
                <a:effectLst/>
                <a:latin typeface="Arial" panose="020B0604020202020204" pitchFamily="34" charset="0"/>
                <a:ea typeface="Arial" panose="020B0604020202020204" pitchFamily="34" charset="0"/>
              </a:rPr>
              <a:t>CESSATION OF FAX DISSEMINATION</a:t>
            </a:r>
            <a:r>
              <a:rPr lang="en-GB" altLang="ja-JP" sz="2000" dirty="0">
                <a:effectLst/>
                <a:latin typeface="Times New Roman" panose="02020603050405020304" pitchFamily="18" charset="0"/>
                <a:ea typeface="Times New Roman" panose="02020603050405020304" pitchFamily="18" charset="0"/>
              </a:rPr>
              <a:t> </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945876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7E7D557-7860-B089-A4B8-CC5D515DC70C}"/>
              </a:ext>
            </a:extLst>
          </p:cNvPr>
          <p:cNvSpPr txBox="1"/>
          <p:nvPr/>
        </p:nvSpPr>
        <p:spPr>
          <a:xfrm>
            <a:off x="398585" y="1071420"/>
            <a:ext cx="11562506" cy="507831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Arial" panose="020B0604020202020204" pitchFamily="34" charset="0"/>
              </a:rPr>
              <a:t>Request to TT-TWO </a:t>
            </a:r>
            <a:endParaRPr kumimoji="0" lang="ja-JP" altLang="ja-JP"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altLang="ja-JP"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Notes</a:t>
            </a: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that the Common Alerting Protocol (CAP) is the international standard format </a:t>
            </a: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for emergency alerting and public warning, designed for all hazards, which can be used for exchanging multi-hazard emergency alerts and public warnings over all kinds of information and communications technology;</a:t>
            </a:r>
            <a:endParaRPr kumimoji="0" lang="ja-JP" altLang="ja-JP"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ja-JP" altLang="ja-JP"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Also notes</a:t>
            </a: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that CAP is now widely used in EWS and 91% of the world’s population lives in a country that is implementing CAP</a:t>
            </a: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t>
            </a:r>
            <a:endParaRPr kumimoji="0" lang="ja-JP" altLang="ja-JP"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ja-JP" altLang="ja-JP"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Recognizes</a:t>
            </a: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that the advancement of CAP implementation globally represents a significant milestone in the Early Warnings for All (EW4All) initiative, and the fact that CAP can be considered as the bridge connecting “observations, monitoring, analysis and forecasting” to “warning dissemination and communication”.</a:t>
            </a:r>
            <a:endParaRPr kumimoji="0" lang="ja-JP" altLang="ja-JP"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ja-JP" altLang="ja-JP"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Notes</a:t>
            </a: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that NOAA/PTWC in 2013 provided details and rationale for an </a:t>
            </a:r>
            <a:r>
              <a:rPr kumimoji="0" lang="en-GB" altLang="ja-JP" b="0" i="0" u="sng" strike="noStrike" kern="12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hlinkClick r:id="rId2"/>
              </a:rPr>
              <a:t>initial version of a tsunami profile for CAP</a:t>
            </a: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ja-JP" altLang="ja-JP"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ja-JP" altLang="ja-JP"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Requests</a:t>
            </a: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the TT-TWO to develop a global CAP template for TSPs to facilitate exchange of bulletins between basin TSPs and their NTWCs, between TSPs of different basins, and for public TSP bulletins, to be presented and approved by the TOWS-WG at its next session;</a:t>
            </a:r>
            <a:endParaRPr kumimoji="0" lang="ja-JP" altLang="ja-JP"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テキスト ボックス 3">
            <a:extLst>
              <a:ext uri="{FF2B5EF4-FFF2-40B4-BE49-F238E27FC236}">
                <a16:creationId xmlns:a16="http://schemas.microsoft.com/office/drawing/2014/main" id="{1FB67DCF-5F03-ADF0-C7F1-8725FCDA7B0F}"/>
              </a:ext>
            </a:extLst>
          </p:cNvPr>
          <p:cNvSpPr txBox="1"/>
          <p:nvPr/>
        </p:nvSpPr>
        <p:spPr>
          <a:xfrm>
            <a:off x="398584" y="628133"/>
            <a:ext cx="583596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ja-JP" sz="1800"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Roboto"/>
              </a:rPr>
              <a:t>13. COMMON ALERTING PROTOCOL</a:t>
            </a:r>
            <a:endParaRPr kumimoji="0" lang="ja-JP"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boto"/>
            </a:endParaRPr>
          </a:p>
        </p:txBody>
      </p:sp>
    </p:spTree>
    <p:extLst>
      <p:ext uri="{BB962C8B-B14F-4D97-AF65-F5344CB8AC3E}">
        <p14:creationId xmlns:p14="http://schemas.microsoft.com/office/powerpoint/2010/main" val="4953889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0943661-5D88-1CFD-03E6-4DC02DE3A4AE}"/>
              </a:ext>
            </a:extLst>
          </p:cNvPr>
          <p:cNvSpPr txBox="1"/>
          <p:nvPr/>
        </p:nvSpPr>
        <p:spPr>
          <a:xfrm>
            <a:off x="494145" y="1552077"/>
            <a:ext cx="11321803" cy="1593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5000"/>
              </a:lnSpc>
              <a:spcBef>
                <a:spcPts val="1200"/>
              </a:spcBef>
              <a:spcAft>
                <a:spcPts val="800"/>
              </a:spcAft>
            </a:pPr>
            <a:r>
              <a:rPr lang="en-GB" altLang="ja-JP" b="1" dirty="0">
                <a:solidFill>
                  <a:srgbClr val="0070C0"/>
                </a:solidFill>
                <a:effectLst/>
                <a:latin typeface="Arial" panose="020B0604020202020204" pitchFamily="34" charset="0"/>
                <a:ea typeface="Arial" panose="020B0604020202020204" pitchFamily="34" charset="0"/>
                <a:cs typeface="Arial" panose="020B0604020202020204" pitchFamily="34" charset="0"/>
              </a:rPr>
              <a:t>Request to TT-TWO</a:t>
            </a: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altLang="ja-JP" b="1" dirty="0">
                <a:effectLst/>
                <a:latin typeface="Arial" panose="020B0604020202020204" pitchFamily="34" charset="0"/>
                <a:ea typeface="Arial" panose="020B0604020202020204" pitchFamily="34" charset="0"/>
                <a:cs typeface="Arial" panose="020B0604020202020204" pitchFamily="34" charset="0"/>
              </a:rPr>
              <a:t>Noted</a:t>
            </a:r>
            <a:r>
              <a:rPr lang="en-GB" altLang="ja-JP" dirty="0">
                <a:effectLst/>
                <a:latin typeface="Arial" panose="020B0604020202020204" pitchFamily="34" charset="0"/>
                <a:ea typeface="Arial" panose="020B0604020202020204" pitchFamily="34" charset="0"/>
                <a:cs typeface="Arial" panose="020B0604020202020204" pitchFamily="34" charset="0"/>
              </a:rPr>
              <a:t> that there is a region in the boundary of IOTWMS and PTWS but outside of the framework of the IOC coordinated tsunami warning systems,</a:t>
            </a: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altLang="ja-JP" dirty="0">
                <a:effectLst/>
                <a:latin typeface="Arial" panose="020B0604020202020204" pitchFamily="34" charset="0"/>
                <a:ea typeface="Arial" panose="020B0604020202020204" pitchFamily="34" charset="0"/>
                <a:cs typeface="Arial" panose="020B0604020202020204" pitchFamily="34" charset="0"/>
              </a:rPr>
              <a:t> </a:t>
            </a: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altLang="ja-JP" b="1" dirty="0">
                <a:effectLst/>
                <a:latin typeface="Arial" panose="020B0604020202020204" pitchFamily="34" charset="0"/>
                <a:ea typeface="Arial" panose="020B0604020202020204" pitchFamily="34" charset="0"/>
                <a:cs typeface="Arial" panose="020B0604020202020204" pitchFamily="34" charset="0"/>
              </a:rPr>
              <a:t>Requested</a:t>
            </a:r>
            <a:r>
              <a:rPr lang="en-GB" altLang="ja-JP" dirty="0">
                <a:effectLst/>
                <a:latin typeface="Arial" panose="020B0604020202020204" pitchFamily="34" charset="0"/>
                <a:ea typeface="Arial" panose="020B0604020202020204" pitchFamily="34" charset="0"/>
                <a:cs typeface="Arial" panose="020B0604020202020204" pitchFamily="34" charset="0"/>
              </a:rPr>
              <a:t> the TT-TWO investigate the status of the TSP service provisions in this region.</a:t>
            </a: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テキスト ボックス 4">
            <a:extLst>
              <a:ext uri="{FF2B5EF4-FFF2-40B4-BE49-F238E27FC236}">
                <a16:creationId xmlns:a16="http://schemas.microsoft.com/office/drawing/2014/main" id="{6E720561-CEC4-D92A-40CB-DE1E6DCA5C3B}"/>
              </a:ext>
            </a:extLst>
          </p:cNvPr>
          <p:cNvSpPr txBox="1"/>
          <p:nvPr/>
        </p:nvSpPr>
        <p:spPr>
          <a:xfrm>
            <a:off x="447962" y="480891"/>
            <a:ext cx="9970656" cy="405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25000"/>
              </a:lnSpc>
              <a:spcAft>
                <a:spcPts val="800"/>
              </a:spcAft>
            </a:pPr>
            <a:r>
              <a:rPr lang="en-GB" altLang="ja-JP" sz="1800" b="1" dirty="0">
                <a:solidFill>
                  <a:srgbClr val="C00000"/>
                </a:solidFill>
                <a:effectLst/>
                <a:latin typeface="Arial" panose="020B0604020202020204" pitchFamily="34" charset="0"/>
                <a:ea typeface="Arial" panose="020B0604020202020204" pitchFamily="34" charset="0"/>
              </a:rPr>
              <a:t>14. TSUNAMI SERVICE PROVISION CONSIDERATIONS FOR EVENTS OUTSIDE ICG ESZ</a:t>
            </a:r>
            <a:endParaRPr lang="en-GB" altLang="ja-JP" sz="20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77082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E8D5E-00FD-0742-909B-6276440BAB81}"/>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EDE91F0-8B17-0333-1904-0168023A4714}"/>
              </a:ext>
            </a:extLst>
          </p:cNvPr>
          <p:cNvSpPr txBox="1"/>
          <p:nvPr/>
        </p:nvSpPr>
        <p:spPr>
          <a:xfrm>
            <a:off x="447962" y="480891"/>
            <a:ext cx="9970656" cy="405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25000"/>
              </a:lnSpc>
              <a:spcAft>
                <a:spcPts val="800"/>
              </a:spcAft>
            </a:pPr>
            <a:r>
              <a:rPr lang="en-GB" altLang="ja-JP" sz="1800" b="1" dirty="0">
                <a:solidFill>
                  <a:srgbClr val="C00000"/>
                </a:solidFill>
                <a:effectLst/>
                <a:latin typeface="Arial" panose="020B0604020202020204" pitchFamily="34" charset="0"/>
                <a:ea typeface="Arial" panose="020B0604020202020204" pitchFamily="34" charset="0"/>
              </a:rPr>
              <a:t>TT-TWO WORK PLAN</a:t>
            </a:r>
            <a:endParaRPr lang="en-GB" altLang="ja-JP" sz="2000" dirty="0">
              <a:solidFill>
                <a:srgbClr val="C00000"/>
              </a:solidFill>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ABB11B8E-3171-FB96-9E6A-B7AC990EC697}"/>
              </a:ext>
            </a:extLst>
          </p:cNvPr>
          <p:cNvPicPr>
            <a:picLocks noChangeAspect="1"/>
          </p:cNvPicPr>
          <p:nvPr/>
        </p:nvPicPr>
        <p:blipFill>
          <a:blip r:embed="rId2"/>
          <a:stretch>
            <a:fillRect/>
          </a:stretch>
        </p:blipFill>
        <p:spPr>
          <a:xfrm>
            <a:off x="3033377" y="994395"/>
            <a:ext cx="7148389" cy="946590"/>
          </a:xfrm>
          <a:prstGeom prst="rect">
            <a:avLst/>
          </a:prstGeom>
        </p:spPr>
      </p:pic>
      <p:sp>
        <p:nvSpPr>
          <p:cNvPr id="4" name="Content Placeholder 1">
            <a:extLst>
              <a:ext uri="{FF2B5EF4-FFF2-40B4-BE49-F238E27FC236}">
                <a16:creationId xmlns:a16="http://schemas.microsoft.com/office/drawing/2014/main" id="{D8FCCB78-EB0C-3B5E-4871-BE34D89E88DA}"/>
              </a:ext>
            </a:extLst>
          </p:cNvPr>
          <p:cNvSpPr txBox="1">
            <a:spLocks/>
          </p:cNvSpPr>
          <p:nvPr/>
        </p:nvSpPr>
        <p:spPr>
          <a:xfrm>
            <a:off x="490329" y="2000360"/>
            <a:ext cx="11313743" cy="3425853"/>
          </a:xfrm>
        </p:spPr>
        <p:txBody>
          <a:bodyPr/>
          <a:lst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a:lstStyle>
          <a:p>
            <a:pPr marL="0" indent="0" algn="just">
              <a:spcBef>
                <a:spcPts val="0"/>
              </a:spcBef>
              <a:buNone/>
            </a:pPr>
            <a:r>
              <a:rPr lang="en-GB" sz="1800" b="1" kern="0" dirty="0">
                <a:latin typeface="Arial" panose="020B0604020202020204" pitchFamily="34" charset="0"/>
                <a:cs typeface="Arial" panose="020B0604020202020204" pitchFamily="34" charset="0"/>
              </a:rPr>
              <a:t>DELAYED:</a:t>
            </a:r>
            <a:endParaRPr lang="en-GB" sz="1800" kern="0" dirty="0">
              <a:latin typeface="Arial" panose="020B0604020202020204" pitchFamily="34" charset="0"/>
              <a:cs typeface="Arial" panose="020B0604020202020204" pitchFamily="34" charset="0"/>
            </a:endParaRPr>
          </a:p>
          <a:p>
            <a:pPr marL="0" indent="0" algn="just" fontAlgn="base">
              <a:spcBef>
                <a:spcPts val="0"/>
              </a:spcBef>
              <a:buNone/>
            </a:pPr>
            <a:br>
              <a:rPr lang="en-GB" sz="1800" kern="0" dirty="0">
                <a:latin typeface="Arial" panose="020B0604020202020204" pitchFamily="34" charset="0"/>
                <a:cs typeface="Arial" panose="020B0604020202020204" pitchFamily="34" charset="0"/>
              </a:rPr>
            </a:br>
            <a:r>
              <a:rPr lang="en-GB" sz="1800" kern="0" dirty="0">
                <a:latin typeface="Arial" panose="020B0604020202020204" pitchFamily="34" charset="0"/>
                <a:cs typeface="Arial" panose="020B0604020202020204" pitchFamily="34" charset="0"/>
              </a:rPr>
              <a:t>Provide the updated Tsunami Watch Operations: Global Service Definition Document to the Member States</a:t>
            </a:r>
          </a:p>
          <a:p>
            <a:pPr marL="0" indent="0" algn="just" fontAlgn="base">
              <a:spcBef>
                <a:spcPts val="0"/>
              </a:spcBef>
              <a:buNone/>
            </a:pPr>
            <a:br>
              <a:rPr lang="en-GB" sz="1800" kern="0" dirty="0">
                <a:latin typeface="Arial" panose="020B0604020202020204" pitchFamily="34" charset="0"/>
                <a:cs typeface="Arial" panose="020B0604020202020204" pitchFamily="34" charset="0"/>
              </a:rPr>
            </a:br>
            <a:r>
              <a:rPr lang="en-GB" sz="1800" kern="0" dirty="0">
                <a:latin typeface="Arial" panose="020B0604020202020204" pitchFamily="34" charset="0"/>
                <a:cs typeface="Arial" panose="020B0604020202020204" pitchFamily="34" charset="0"/>
              </a:rPr>
              <a:t>TT-TWO develop a global CAP template for TSPs to facilitate exchange of bulletins between basin TSPs and their NTWCs, between TSPs of different basins, and for public TSP bulletins (e.g. for IOTWMS)</a:t>
            </a:r>
          </a:p>
          <a:p>
            <a:pPr marL="0" indent="0" algn="just" fontAlgn="base">
              <a:spcBef>
                <a:spcPts val="0"/>
              </a:spcBef>
              <a:buNone/>
            </a:pPr>
            <a:br>
              <a:rPr lang="en-GB" sz="1800" kern="0" dirty="0">
                <a:latin typeface="Arial" panose="020B0604020202020204" pitchFamily="34" charset="0"/>
                <a:cs typeface="Arial" panose="020B0604020202020204" pitchFamily="34" charset="0"/>
              </a:rPr>
            </a:br>
            <a:r>
              <a:rPr lang="en-GB" sz="1800" kern="0" dirty="0">
                <a:latin typeface="Arial" panose="020B0604020202020204" pitchFamily="34" charset="0"/>
                <a:cs typeface="Arial" panose="020B0604020202020204" pitchFamily="34" charset="0"/>
              </a:rPr>
              <a:t>TT-TWO evaluate tsunami probabilistic forecasting methods and provide advice to TSPs and NTWCs in all ICGs</a:t>
            </a:r>
          </a:p>
          <a:p>
            <a:pPr algn="just">
              <a:spcBef>
                <a:spcPts val="0"/>
              </a:spcBef>
            </a:pPr>
            <a:endParaRPr lang="en-ID"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264316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8305A-4E23-C465-8880-96187CA66D40}"/>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1483420-0605-C6DF-EEBD-9540B15D6096}"/>
              </a:ext>
            </a:extLst>
          </p:cNvPr>
          <p:cNvSpPr txBox="1"/>
          <p:nvPr/>
        </p:nvSpPr>
        <p:spPr>
          <a:xfrm>
            <a:off x="447962" y="480891"/>
            <a:ext cx="9970656" cy="405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25000"/>
              </a:lnSpc>
              <a:spcAft>
                <a:spcPts val="800"/>
              </a:spcAft>
            </a:pPr>
            <a:r>
              <a:rPr lang="en-GB" altLang="ja-JP" sz="1800" b="1" dirty="0">
                <a:solidFill>
                  <a:srgbClr val="C00000"/>
                </a:solidFill>
                <a:effectLst/>
                <a:latin typeface="Arial" panose="020B0604020202020204" pitchFamily="34" charset="0"/>
                <a:ea typeface="Arial" panose="020B0604020202020204" pitchFamily="34" charset="0"/>
              </a:rPr>
              <a:t>TT-TWO WORK PLAN (continued)</a:t>
            </a:r>
            <a:endParaRPr lang="en-GB" altLang="ja-JP" sz="2000" dirty="0">
              <a:solidFill>
                <a:srgbClr val="C00000"/>
              </a:solidFill>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08AA2818-46CF-4264-D522-6D99AB67B0EF}"/>
              </a:ext>
            </a:extLst>
          </p:cNvPr>
          <p:cNvPicPr>
            <a:picLocks noChangeAspect="1"/>
          </p:cNvPicPr>
          <p:nvPr/>
        </p:nvPicPr>
        <p:blipFill>
          <a:blip r:embed="rId2"/>
          <a:stretch>
            <a:fillRect/>
          </a:stretch>
        </p:blipFill>
        <p:spPr>
          <a:xfrm>
            <a:off x="3033377" y="994395"/>
            <a:ext cx="7148389" cy="946590"/>
          </a:xfrm>
          <a:prstGeom prst="rect">
            <a:avLst/>
          </a:prstGeom>
        </p:spPr>
      </p:pic>
      <p:sp>
        <p:nvSpPr>
          <p:cNvPr id="3" name="Content Placeholder 1">
            <a:extLst>
              <a:ext uri="{FF2B5EF4-FFF2-40B4-BE49-F238E27FC236}">
                <a16:creationId xmlns:a16="http://schemas.microsoft.com/office/drawing/2014/main" id="{8D869184-7685-02C5-60F1-3B061B8D9956}"/>
              </a:ext>
            </a:extLst>
          </p:cNvPr>
          <p:cNvSpPr txBox="1">
            <a:spLocks/>
          </p:cNvSpPr>
          <p:nvPr/>
        </p:nvSpPr>
        <p:spPr>
          <a:xfrm>
            <a:off x="512738" y="2000360"/>
            <a:ext cx="11374461" cy="3943240"/>
          </a:xfrm>
        </p:spPr>
        <p:txBody>
          <a:bodyPr/>
          <a:lst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a:lstStyle>
          <a:p>
            <a:pPr marL="0" indent="0" algn="just">
              <a:spcBef>
                <a:spcPts val="0"/>
              </a:spcBef>
              <a:buNone/>
            </a:pPr>
            <a:r>
              <a:rPr lang="en-GB" sz="1800" b="1" kern="0" dirty="0">
                <a:latin typeface="Arial" panose="020B0604020202020204" pitchFamily="34" charset="0"/>
                <a:cs typeface="Arial" panose="020B0604020202020204" pitchFamily="34" charset="0"/>
              </a:rPr>
              <a:t>ONGOING:</a:t>
            </a:r>
            <a:endParaRPr lang="en-GB" sz="1800" kern="0" dirty="0">
              <a:latin typeface="Arial" panose="020B0604020202020204" pitchFamily="34" charset="0"/>
              <a:cs typeface="Arial" panose="020B0604020202020204" pitchFamily="34" charset="0"/>
            </a:endParaRPr>
          </a:p>
          <a:p>
            <a:pPr marL="0" indent="0" algn="just" fontAlgn="base">
              <a:spcBef>
                <a:spcPts val="0"/>
              </a:spcBef>
              <a:buNone/>
            </a:pPr>
            <a:br>
              <a:rPr lang="en-GB" sz="1800" kern="0" dirty="0">
                <a:latin typeface="Arial" panose="020B0604020202020204" pitchFamily="34" charset="0"/>
                <a:cs typeface="Arial" panose="020B0604020202020204" pitchFamily="34" charset="0"/>
              </a:rPr>
            </a:br>
            <a:r>
              <a:rPr lang="en-GB" sz="1800" kern="0" dirty="0">
                <a:latin typeface="Arial" panose="020B0604020202020204" pitchFamily="34" charset="0"/>
                <a:cs typeface="Arial" panose="020B0604020202020204" pitchFamily="34" charset="0"/>
              </a:rPr>
              <a:t>Develop a reporting mechanism to allow ICGs to report progress on related projects within the Ocean Decade and against the ODTP-RDIP KPIs, aligning this with the proposed Global KPI Framework for the UNESCO-IOC Tsunami Programme</a:t>
            </a:r>
          </a:p>
          <a:p>
            <a:pPr marL="0" indent="0" algn="just" fontAlgn="base">
              <a:spcBef>
                <a:spcPts val="0"/>
              </a:spcBef>
              <a:buNone/>
            </a:pPr>
            <a:br>
              <a:rPr lang="en-GB" sz="1800" kern="0" dirty="0">
                <a:latin typeface="Arial" panose="020B0604020202020204" pitchFamily="34" charset="0"/>
                <a:cs typeface="Arial" panose="020B0604020202020204" pitchFamily="34" charset="0"/>
              </a:rPr>
            </a:br>
            <a:r>
              <a:rPr lang="en-GB" sz="1800" kern="0" dirty="0">
                <a:latin typeface="Arial" panose="020B0604020202020204" pitchFamily="34" charset="0"/>
                <a:cs typeface="Arial" panose="020B0604020202020204" pitchFamily="34" charset="0"/>
              </a:rPr>
              <a:t>Organise online webinars for each ICG involving relevant Volcano Observatories and Volcanic Ash Advisory </a:t>
            </a:r>
            <a:r>
              <a:rPr lang="en-GB" sz="1800" kern="0" dirty="0" err="1">
                <a:latin typeface="Arial" panose="020B0604020202020204" pitchFamily="34" charset="0"/>
                <a:cs typeface="Arial" panose="020B0604020202020204" pitchFamily="34" charset="0"/>
              </a:rPr>
              <a:t>Centers</a:t>
            </a:r>
            <a:r>
              <a:rPr lang="en-GB" sz="1800" kern="0" dirty="0">
                <a:latin typeface="Arial" panose="020B0604020202020204" pitchFamily="34" charset="0"/>
                <a:cs typeface="Arial" panose="020B0604020202020204" pitchFamily="34" charset="0"/>
              </a:rPr>
              <a:t> (VAACs) </a:t>
            </a:r>
          </a:p>
          <a:p>
            <a:pPr marL="0" indent="0" algn="just" fontAlgn="base">
              <a:spcBef>
                <a:spcPts val="0"/>
              </a:spcBef>
              <a:buNone/>
            </a:pPr>
            <a:br>
              <a:rPr lang="en-GB" sz="1800" kern="0" dirty="0">
                <a:latin typeface="Arial" panose="020B0604020202020204" pitchFamily="34" charset="0"/>
                <a:cs typeface="Arial" panose="020B0604020202020204" pitchFamily="34" charset="0"/>
              </a:rPr>
            </a:br>
            <a:r>
              <a:rPr lang="en-GB" sz="1800" kern="0" dirty="0">
                <a:latin typeface="Arial" panose="020B0604020202020204" pitchFamily="34" charset="0"/>
                <a:cs typeface="Arial" panose="020B0604020202020204" pitchFamily="34" charset="0"/>
              </a:rPr>
              <a:t>TT-TWO and TT-DMP to develop KPIs for the relevant sections of the ODTP - Research, Development and Implementation plan to monitor progress</a:t>
            </a:r>
          </a:p>
          <a:p>
            <a:pPr marL="0" indent="0" algn="just" fontAlgn="base">
              <a:spcBef>
                <a:spcPts val="0"/>
              </a:spcBef>
              <a:buNone/>
            </a:pPr>
            <a:br>
              <a:rPr lang="en-GB" sz="1800" kern="0" dirty="0">
                <a:latin typeface="Arial" panose="020B0604020202020204" pitchFamily="34" charset="0"/>
                <a:cs typeface="Arial" panose="020B0604020202020204" pitchFamily="34" charset="0"/>
              </a:rPr>
            </a:br>
            <a:r>
              <a:rPr lang="en-GB" sz="1800" kern="0" dirty="0">
                <a:latin typeface="Arial" panose="020B0604020202020204" pitchFamily="34" charset="0"/>
                <a:cs typeface="Arial" panose="020B0604020202020204" pitchFamily="34" charset="0"/>
              </a:rPr>
              <a:t>TT-TWO and TT-DMP to explore requirements and existing methods to warn people with disabilities and underserved communities, especially given WTAD objective 2023 “fighting inequality for a resilient future</a:t>
            </a:r>
          </a:p>
          <a:p>
            <a:pPr algn="just">
              <a:spcBef>
                <a:spcPts val="0"/>
              </a:spcBef>
            </a:pPr>
            <a:endParaRPr lang="en-ID"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72782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7608C-50A1-BB59-A46E-19000D633E50}"/>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6866724-FF87-F8F4-E54E-307CAEB3A324}"/>
              </a:ext>
            </a:extLst>
          </p:cNvPr>
          <p:cNvSpPr txBox="1"/>
          <p:nvPr/>
        </p:nvSpPr>
        <p:spPr>
          <a:xfrm>
            <a:off x="447962" y="480891"/>
            <a:ext cx="9970656" cy="4406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25000"/>
              </a:lnSpc>
              <a:spcAft>
                <a:spcPts val="800"/>
              </a:spcAft>
            </a:pPr>
            <a:r>
              <a:rPr lang="en-GB" altLang="ja-JP" sz="1800" b="1" dirty="0">
                <a:solidFill>
                  <a:srgbClr val="C00000"/>
                </a:solidFill>
                <a:effectLst/>
                <a:latin typeface="Arial" panose="020B0604020202020204" pitchFamily="34" charset="0"/>
                <a:ea typeface="Arial" panose="020B0604020202020204" pitchFamily="34" charset="0"/>
              </a:rPr>
              <a:t>TT-TWO WORK PLAN </a:t>
            </a:r>
            <a:r>
              <a:rPr lang="en-GB" altLang="ja-JP" sz="2000" b="1" dirty="0">
                <a:solidFill>
                  <a:srgbClr val="C00000"/>
                </a:solidFill>
                <a:effectLst/>
                <a:latin typeface="Arial" panose="020B0604020202020204" pitchFamily="34" charset="0"/>
                <a:ea typeface="Arial" panose="020B0604020202020204" pitchFamily="34" charset="0"/>
              </a:rPr>
              <a:t>(continued)</a:t>
            </a:r>
            <a:endParaRPr lang="en-GB" altLang="ja-JP" sz="2000" dirty="0">
              <a:solidFill>
                <a:srgbClr val="C00000"/>
              </a:solidFill>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6E1EC042-EB6E-8262-AB78-A535173CB441}"/>
              </a:ext>
            </a:extLst>
          </p:cNvPr>
          <p:cNvPicPr>
            <a:picLocks noChangeAspect="1"/>
          </p:cNvPicPr>
          <p:nvPr/>
        </p:nvPicPr>
        <p:blipFill>
          <a:blip r:embed="rId2"/>
          <a:stretch>
            <a:fillRect/>
          </a:stretch>
        </p:blipFill>
        <p:spPr>
          <a:xfrm>
            <a:off x="3033377" y="994395"/>
            <a:ext cx="7148389" cy="946590"/>
          </a:xfrm>
          <a:prstGeom prst="rect">
            <a:avLst/>
          </a:prstGeom>
        </p:spPr>
      </p:pic>
      <p:sp>
        <p:nvSpPr>
          <p:cNvPr id="3" name="Content Placeholder 1">
            <a:extLst>
              <a:ext uri="{FF2B5EF4-FFF2-40B4-BE49-F238E27FC236}">
                <a16:creationId xmlns:a16="http://schemas.microsoft.com/office/drawing/2014/main" id="{BC4224D7-A123-2D94-C6C5-41533B605787}"/>
              </a:ext>
            </a:extLst>
          </p:cNvPr>
          <p:cNvSpPr txBox="1">
            <a:spLocks/>
          </p:cNvSpPr>
          <p:nvPr/>
        </p:nvSpPr>
        <p:spPr>
          <a:xfrm>
            <a:off x="512738" y="2000360"/>
            <a:ext cx="11410088" cy="3803870"/>
          </a:xfrm>
        </p:spPr>
        <p:txBody>
          <a:bodyPr/>
          <a:lst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a:lstStyle>
          <a:p>
            <a:pPr marL="0" indent="0" algn="just">
              <a:spcBef>
                <a:spcPts val="0"/>
              </a:spcBef>
              <a:buNone/>
            </a:pPr>
            <a:r>
              <a:rPr lang="en-GB" sz="1800" b="1" kern="0" dirty="0">
                <a:latin typeface="Arial" panose="020B0604020202020204" pitchFamily="34" charset="0"/>
              </a:rPr>
              <a:t>NOT STARTED (NEW ACTION ITEMS):</a:t>
            </a:r>
            <a:endParaRPr lang="en-GB" sz="2400" kern="0" dirty="0"/>
          </a:p>
          <a:p>
            <a:pPr marL="0" indent="0" algn="just" fontAlgn="base">
              <a:spcBef>
                <a:spcPts val="0"/>
              </a:spcBef>
              <a:buNone/>
            </a:pPr>
            <a:br>
              <a:rPr lang="en-GB" sz="2400" kern="0" dirty="0"/>
            </a:br>
            <a:r>
              <a:rPr lang="en-GB" sz="1800" kern="0" dirty="0">
                <a:latin typeface="Arial" panose="020B0604020202020204" pitchFamily="34" charset="0"/>
              </a:rPr>
              <a:t>Secretariat in close collaboration with the TT-TWO and TT-DMP to revise, simplify and standardise the format and the methodology of collecting TNC/TWFP/NTWC contact information, and present its work at the next Joint TT-DMP and TT-TWO Meeting</a:t>
            </a:r>
          </a:p>
          <a:p>
            <a:pPr marL="0" indent="0" algn="just" fontAlgn="base">
              <a:spcBef>
                <a:spcPts val="0"/>
              </a:spcBef>
              <a:buNone/>
            </a:pPr>
            <a:br>
              <a:rPr lang="en-GB" sz="2400" kern="0" dirty="0"/>
            </a:br>
            <a:r>
              <a:rPr lang="en-GB" sz="1800" kern="0" dirty="0">
                <a:latin typeface="Arial" panose="020B0604020202020204" pitchFamily="34" charset="0"/>
              </a:rPr>
              <a:t>TT-TWO to conduct and present to TOWS-WG at its next session the result of a study on the existing sea-level detection monitoring capability to verify the current networks compliance with the first objective of the ODTP related to the verification of tsunami in less than 10min</a:t>
            </a:r>
          </a:p>
          <a:p>
            <a:pPr marL="0" indent="0" algn="just" fontAlgn="base">
              <a:spcBef>
                <a:spcPts val="0"/>
              </a:spcBef>
              <a:buNone/>
            </a:pPr>
            <a:br>
              <a:rPr lang="en-GB" sz="2400" kern="0" dirty="0"/>
            </a:br>
            <a:r>
              <a:rPr lang="en-GB" sz="1800" kern="0" dirty="0">
                <a:latin typeface="Arial" panose="020B0604020202020204" pitchFamily="34" charset="0"/>
              </a:rPr>
              <a:t>Dissemination of the specialized TSP bulletins for the maritime community is tested in CARIBE-EWS, IOTWMS and NEAMTWS by at least one TSP either through the planned communication tests or planned  tsunami exercises.</a:t>
            </a:r>
          </a:p>
          <a:p>
            <a:pPr marL="0" indent="0" algn="just" fontAlgn="base">
              <a:spcBef>
                <a:spcPts val="0"/>
              </a:spcBef>
              <a:buNone/>
            </a:pPr>
            <a:br>
              <a:rPr lang="en-GB" sz="2400" kern="0" dirty="0"/>
            </a:br>
            <a:endParaRPr lang="en-GB" sz="1800" kern="0" dirty="0">
              <a:latin typeface="Arial" panose="020B0604020202020204" pitchFamily="34" charset="0"/>
            </a:endParaRPr>
          </a:p>
          <a:p>
            <a:pPr algn="just">
              <a:spcBef>
                <a:spcPts val="0"/>
              </a:spcBef>
            </a:pPr>
            <a:endParaRPr lang="en-ID" sz="1800" kern="0" dirty="0">
              <a:latin typeface="Aptos" panose="020B0004020202020204" pitchFamily="34" charset="0"/>
            </a:endParaRPr>
          </a:p>
        </p:txBody>
      </p:sp>
    </p:spTree>
    <p:extLst>
      <p:ext uri="{BB962C8B-B14F-4D97-AF65-F5344CB8AC3E}">
        <p14:creationId xmlns:p14="http://schemas.microsoft.com/office/powerpoint/2010/main" val="38109643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84627-C9F1-AC29-979E-255622D3AA84}"/>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DBB624D-E873-30BB-D9D5-D2EE8B16D8A0}"/>
              </a:ext>
            </a:extLst>
          </p:cNvPr>
          <p:cNvSpPr txBox="1"/>
          <p:nvPr/>
        </p:nvSpPr>
        <p:spPr>
          <a:xfrm>
            <a:off x="447962" y="480891"/>
            <a:ext cx="9970656" cy="4406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25000"/>
              </a:lnSpc>
              <a:spcAft>
                <a:spcPts val="800"/>
              </a:spcAft>
            </a:pPr>
            <a:r>
              <a:rPr lang="en-GB" altLang="ja-JP" sz="1800" b="1" dirty="0">
                <a:solidFill>
                  <a:srgbClr val="C00000"/>
                </a:solidFill>
                <a:effectLst/>
                <a:latin typeface="Arial" panose="020B0604020202020204" pitchFamily="34" charset="0"/>
                <a:ea typeface="Arial" panose="020B0604020202020204" pitchFamily="34" charset="0"/>
              </a:rPr>
              <a:t>TT-TWO WORK PLAN </a:t>
            </a:r>
            <a:r>
              <a:rPr lang="en-GB" altLang="ja-JP" sz="2000" b="1" dirty="0">
                <a:solidFill>
                  <a:srgbClr val="C00000"/>
                </a:solidFill>
                <a:effectLst/>
                <a:latin typeface="Arial" panose="020B0604020202020204" pitchFamily="34" charset="0"/>
                <a:ea typeface="Arial" panose="020B0604020202020204" pitchFamily="34" charset="0"/>
              </a:rPr>
              <a:t>(continued)</a:t>
            </a:r>
            <a:endParaRPr lang="en-GB" altLang="ja-JP" sz="2000" dirty="0">
              <a:solidFill>
                <a:srgbClr val="C00000"/>
              </a:solidFill>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1B94206D-58BD-3BE7-DD1B-76644EE5B13C}"/>
              </a:ext>
            </a:extLst>
          </p:cNvPr>
          <p:cNvPicPr>
            <a:picLocks noChangeAspect="1"/>
          </p:cNvPicPr>
          <p:nvPr/>
        </p:nvPicPr>
        <p:blipFill>
          <a:blip r:embed="rId2"/>
          <a:stretch>
            <a:fillRect/>
          </a:stretch>
        </p:blipFill>
        <p:spPr>
          <a:xfrm>
            <a:off x="3033377" y="994395"/>
            <a:ext cx="7148389" cy="946590"/>
          </a:xfrm>
          <a:prstGeom prst="rect">
            <a:avLst/>
          </a:prstGeom>
        </p:spPr>
      </p:pic>
      <p:sp>
        <p:nvSpPr>
          <p:cNvPr id="3" name="Content Placeholder 1">
            <a:extLst>
              <a:ext uri="{FF2B5EF4-FFF2-40B4-BE49-F238E27FC236}">
                <a16:creationId xmlns:a16="http://schemas.microsoft.com/office/drawing/2014/main" id="{CDF868A4-8C89-F27E-6EEE-8DB6DD2CFE89}"/>
              </a:ext>
            </a:extLst>
          </p:cNvPr>
          <p:cNvSpPr txBox="1">
            <a:spLocks/>
          </p:cNvSpPr>
          <p:nvPr/>
        </p:nvSpPr>
        <p:spPr>
          <a:xfrm>
            <a:off x="486233" y="2000360"/>
            <a:ext cx="11317839" cy="3661886"/>
          </a:xfrm>
        </p:spPr>
        <p:txBody>
          <a:bodyPr/>
          <a:lst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a:lstStyle>
          <a:p>
            <a:pPr marL="0" indent="0" algn="just">
              <a:spcBef>
                <a:spcPts val="0"/>
              </a:spcBef>
              <a:buNone/>
            </a:pPr>
            <a:r>
              <a:rPr lang="en-GB" sz="1800" b="1" kern="0" dirty="0">
                <a:latin typeface="Arial" panose="020B0604020202020204" pitchFamily="34" charset="0"/>
              </a:rPr>
              <a:t>NOT STARTED (NEW ACTION ITEMS):</a:t>
            </a:r>
            <a:endParaRPr lang="en-GB" sz="1800" kern="0" dirty="0"/>
          </a:p>
          <a:p>
            <a:pPr marL="0" indent="0" algn="just" fontAlgn="base">
              <a:spcBef>
                <a:spcPts val="0"/>
              </a:spcBef>
              <a:buNone/>
            </a:pPr>
            <a:endParaRPr lang="en-GB" sz="1800" kern="0" dirty="0">
              <a:latin typeface="Arial" panose="020B0604020202020204" pitchFamily="34" charset="0"/>
            </a:endParaRPr>
          </a:p>
          <a:p>
            <a:pPr marL="0" indent="0" algn="just" fontAlgn="base">
              <a:spcBef>
                <a:spcPts val="0"/>
              </a:spcBef>
              <a:buNone/>
            </a:pPr>
            <a:r>
              <a:rPr lang="en-GB" sz="1800" kern="0" dirty="0">
                <a:latin typeface="Arial" panose="020B0604020202020204" pitchFamily="34" charset="0"/>
              </a:rPr>
              <a:t>Each ICG to develop SOPs for volcanoes with a tsunamigenic potential within their Earthquake Source Zone (ESZ).</a:t>
            </a:r>
          </a:p>
          <a:p>
            <a:pPr marL="0" indent="0" algn="just" fontAlgn="base">
              <a:spcBef>
                <a:spcPts val="0"/>
              </a:spcBef>
              <a:buNone/>
            </a:pPr>
            <a:br>
              <a:rPr lang="en-GB" sz="1800" kern="0" dirty="0"/>
            </a:br>
            <a:r>
              <a:rPr lang="en-GB" sz="1800" kern="0" dirty="0">
                <a:latin typeface="Arial" panose="020B0604020202020204" pitchFamily="34" charset="0"/>
              </a:rPr>
              <a:t>TT-TWO investigate the status of the TSP service provisions in the boundary of IOTWMS and PTWS but outside of the framework of the IOC coordinated tsunami warning systems</a:t>
            </a:r>
          </a:p>
          <a:p>
            <a:pPr marL="0" indent="0" algn="just" fontAlgn="base">
              <a:spcBef>
                <a:spcPts val="0"/>
              </a:spcBef>
              <a:buNone/>
            </a:pPr>
            <a:br>
              <a:rPr lang="en-GB" sz="1800" kern="0" dirty="0"/>
            </a:br>
            <a:r>
              <a:rPr lang="en-GB" sz="1800" kern="0" dirty="0">
                <a:latin typeface="Arial" panose="020B0604020202020204" pitchFamily="34" charset="0"/>
              </a:rPr>
              <a:t>Distribute the final version of the radio product/template to the Member States as a guidance.</a:t>
            </a:r>
          </a:p>
          <a:p>
            <a:pPr marL="0" indent="0" algn="just" fontAlgn="base">
              <a:spcBef>
                <a:spcPts val="0"/>
              </a:spcBef>
              <a:buNone/>
            </a:pPr>
            <a:br>
              <a:rPr lang="en-GB" sz="1800" kern="0" dirty="0"/>
            </a:br>
            <a:r>
              <a:rPr lang="en-GB" sz="1800" kern="0" dirty="0">
                <a:latin typeface="Arial" panose="020B0604020202020204" pitchFamily="34" charset="0"/>
              </a:rPr>
              <a:t>TT-TWO to engage with the landslide hazard and early-warning scientific and operational communities</a:t>
            </a:r>
          </a:p>
          <a:p>
            <a:pPr algn="just">
              <a:spcBef>
                <a:spcPts val="0"/>
              </a:spcBef>
            </a:pPr>
            <a:endParaRPr lang="en-ID" sz="1800" kern="0" dirty="0">
              <a:latin typeface="Aptos" panose="020B0004020202020204" pitchFamily="34" charset="0"/>
            </a:endParaRPr>
          </a:p>
        </p:txBody>
      </p:sp>
    </p:spTree>
    <p:extLst>
      <p:ext uri="{BB962C8B-B14F-4D97-AF65-F5344CB8AC3E}">
        <p14:creationId xmlns:p14="http://schemas.microsoft.com/office/powerpoint/2010/main" val="267985158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5E502-B262-5B13-6E14-9F08F5C55647}"/>
            </a:ext>
          </a:extLst>
        </p:cNvPr>
        <p:cNvGrpSpPr/>
        <p:nvPr/>
      </p:nvGrpSpPr>
      <p:grpSpPr>
        <a:xfrm>
          <a:off x="0" y="0"/>
          <a:ext cx="0" cy="0"/>
          <a:chOff x="0" y="0"/>
          <a:chExt cx="0" cy="0"/>
        </a:xfrm>
      </p:grpSpPr>
      <p:sp>
        <p:nvSpPr>
          <p:cNvPr id="4" name="TextBox 13">
            <a:extLst>
              <a:ext uri="{FF2B5EF4-FFF2-40B4-BE49-F238E27FC236}">
                <a16:creationId xmlns:a16="http://schemas.microsoft.com/office/drawing/2014/main" id="{48D0F5CB-DB25-7916-9ABE-641DCBD0B1BE}"/>
              </a:ext>
            </a:extLst>
          </p:cNvPr>
          <p:cNvSpPr txBox="1"/>
          <p:nvPr/>
        </p:nvSpPr>
        <p:spPr>
          <a:xfrm>
            <a:off x="311497" y="166483"/>
            <a:ext cx="10166003" cy="461665"/>
          </a:xfrm>
          <a:prstGeom prst="rect">
            <a:avLst/>
          </a:prstGeom>
          <a:noFill/>
        </p:spPr>
        <p:txBody>
          <a:bodyPr wrap="square" rtlCol="0">
            <a:spAutoFit/>
          </a:bodyPr>
          <a:lstStyle/>
          <a:p>
            <a:r>
              <a:rPr lang="en-US" sz="2400" b="1" dirty="0">
                <a:solidFill>
                  <a:schemeClr val="accent6"/>
                </a:solidFill>
              </a:rPr>
              <a:t>Agenda of the TTTWO Meeting</a:t>
            </a:r>
          </a:p>
        </p:txBody>
      </p:sp>
      <p:sp>
        <p:nvSpPr>
          <p:cNvPr id="2" name="Slide Number Placeholder 11">
            <a:extLst>
              <a:ext uri="{FF2B5EF4-FFF2-40B4-BE49-F238E27FC236}">
                <a16:creationId xmlns:a16="http://schemas.microsoft.com/office/drawing/2014/main" id="{153465D6-AFA7-CB49-EEAC-80ADCD589168}"/>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A9B6A28-65CE-43F1-965B-C33147E00D10}" type="slidenum">
              <a:rPr kumimoji="0" lang="en-US" sz="1400" b="0" i="0" u="none" strike="noStrike" kern="0" cap="none" spc="0" normalizeH="0" baseline="0" noProof="0" smtClean="0">
                <a:ln>
                  <a:noFill/>
                </a:ln>
                <a:solidFill>
                  <a:schemeClr val="bg1"/>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5" name="テキスト ボックス 4">
            <a:extLst>
              <a:ext uri="{FF2B5EF4-FFF2-40B4-BE49-F238E27FC236}">
                <a16:creationId xmlns:a16="http://schemas.microsoft.com/office/drawing/2014/main" id="{9EAF2379-0804-6250-7FB5-82A5A0A31B7C}"/>
              </a:ext>
            </a:extLst>
          </p:cNvPr>
          <p:cNvSpPr txBox="1"/>
          <p:nvPr/>
        </p:nvSpPr>
        <p:spPr>
          <a:xfrm>
            <a:off x="489438" y="1199954"/>
            <a:ext cx="10088033" cy="481151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15000"/>
              </a:lnSpc>
            </a:pPr>
            <a:r>
              <a:rPr lang="en-GB" altLang="ja-JP" sz="1400" b="1" kern="100" dirty="0">
                <a:effectLst/>
                <a:latin typeface="Arial" panose="020B0604020202020204" pitchFamily="34" charset="0"/>
                <a:ea typeface="游明朝" panose="02020400000000000000" pitchFamily="18" charset="-128"/>
                <a:cs typeface="Arial" panose="020B0604020202020204" pitchFamily="34" charset="0"/>
              </a:rPr>
              <a:t>21 February 2025</a:t>
            </a:r>
            <a:endParaRPr lang="en-GB"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Welcome and Introductions </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Session Organisation (Logistics and agenda) </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Discussion on the outcomes of the joint Meeting with TT-DMP </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Review of TTTWO Action Items </a:t>
            </a:r>
            <a:r>
              <a:rPr lang="en-US" altLang="ja-JP" sz="1400" kern="100" dirty="0">
                <a:latin typeface="Arial" panose="020B0604020202020204" pitchFamily="34" charset="0"/>
                <a:ea typeface="游明朝" panose="02020400000000000000" pitchFamily="18" charset="-128"/>
                <a:cs typeface="Arial" panose="020B0604020202020204" pitchFamily="34" charset="0"/>
              </a:rPr>
              <a:t> </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Tsunami Watch Operations status and plans in all ICGs</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Updates to Area of Coverage and ESZ Maps of the ICGs</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Tsunami Service Provision Considerations for Events Outside ICG Earthquake Source Zones</a:t>
            </a: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Updates on Products for Maritime Community</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Optimal Seismic and Sea level Monitoring Networks </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Discussion on SOPs for Tsunamis Generated by non-seismic sources</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Common Format for the TSPs’ Tsunami Products</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spcAft>
                <a:spcPts val="800"/>
              </a:spcAft>
              <a:buFont typeface="+mj-lt"/>
              <a:buAutoNum type="arabicPeriod"/>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Updates on the Global Service Definition Document</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a:lnSpc>
                <a:spcPct val="150000"/>
              </a:lnSpc>
              <a:spcAft>
                <a:spcPts val="800"/>
              </a:spcAft>
            </a:pPr>
            <a:r>
              <a:rPr lang="en-GB" altLang="ja-JP" sz="1400" b="1" kern="100" dirty="0">
                <a:effectLst/>
                <a:latin typeface="Arial" panose="020B0604020202020204" pitchFamily="34" charset="0"/>
                <a:ea typeface="游明朝" panose="02020400000000000000" pitchFamily="18" charset="-128"/>
                <a:cs typeface="Arial" panose="020B0604020202020204" pitchFamily="34" charset="0"/>
              </a:rPr>
              <a:t>22 February 2025</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startAt="13"/>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Support for Ocean Decade Tsunami Programme Research &amp; Development Implementation Plan</a:t>
            </a:r>
          </a:p>
          <a:p>
            <a:pPr marL="342900" lvl="0" indent="-342900">
              <a:lnSpc>
                <a:spcPct val="115000"/>
              </a:lnSpc>
              <a:buFont typeface="+mj-lt"/>
              <a:buAutoNum type="arabicPeriod" startAt="13"/>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TT-TWO Work Plan </a:t>
            </a:r>
            <a:endParaRPr lang="en-US" altLang="ja-JP" sz="1400" kern="100" dirty="0">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startAt="13"/>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AOB</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marL="342900" lvl="0" indent="-342900">
              <a:lnSpc>
                <a:spcPct val="115000"/>
              </a:lnSpc>
              <a:buFont typeface="+mj-lt"/>
              <a:buAutoNum type="arabicPeriod" startAt="13"/>
            </a:pPr>
            <a:r>
              <a:rPr lang="en-GB" altLang="ja-JP" sz="1400" kern="100" dirty="0">
                <a:effectLst/>
                <a:latin typeface="Arial" panose="020B0604020202020204" pitchFamily="34" charset="0"/>
                <a:ea typeface="游明朝" panose="02020400000000000000" pitchFamily="18" charset="-128"/>
                <a:cs typeface="Arial" panose="020B0604020202020204" pitchFamily="34" charset="0"/>
              </a:rPr>
              <a:t>Recommendations and Report to the TOWS-WG (1115-1230)</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392764305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10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2F045-87A8-69FE-AF2A-5D60372CBE94}"/>
            </a:ext>
          </a:extLst>
        </p:cNvPr>
        <p:cNvGrpSpPr/>
        <p:nvPr/>
      </p:nvGrpSpPr>
      <p:grpSpPr>
        <a:xfrm>
          <a:off x="0" y="0"/>
          <a:ext cx="0" cy="0"/>
          <a:chOff x="0" y="0"/>
          <a:chExt cx="0" cy="0"/>
        </a:xfrm>
      </p:grpSpPr>
      <p:sp>
        <p:nvSpPr>
          <p:cNvPr id="4" name="TextBox 13">
            <a:extLst>
              <a:ext uri="{FF2B5EF4-FFF2-40B4-BE49-F238E27FC236}">
                <a16:creationId xmlns:a16="http://schemas.microsoft.com/office/drawing/2014/main" id="{53DB673B-BA2F-F61C-70BF-B0A9AD37B81A}"/>
              </a:ext>
            </a:extLst>
          </p:cNvPr>
          <p:cNvSpPr txBox="1"/>
          <p:nvPr/>
        </p:nvSpPr>
        <p:spPr>
          <a:xfrm>
            <a:off x="505597" y="166483"/>
            <a:ext cx="9971903" cy="830997"/>
          </a:xfrm>
          <a:prstGeom prst="rect">
            <a:avLst/>
          </a:prstGeom>
          <a:noFill/>
        </p:spPr>
        <p:txBody>
          <a:bodyPr wrap="square" rtlCol="0">
            <a:spAutoFit/>
          </a:bodyPr>
          <a:lstStyle/>
          <a:p>
            <a:r>
              <a:rPr lang="en-US" sz="2400" b="1" dirty="0">
                <a:solidFill>
                  <a:schemeClr val="accent6"/>
                </a:solidFill>
              </a:rPr>
              <a:t>Review of Action Items</a:t>
            </a:r>
          </a:p>
          <a:p>
            <a:r>
              <a:rPr lang="en-US" sz="2400" b="1" dirty="0">
                <a:solidFill>
                  <a:schemeClr val="accent6"/>
                </a:solidFill>
              </a:rPr>
              <a:t>Completed</a:t>
            </a:r>
          </a:p>
        </p:txBody>
      </p:sp>
      <p:sp>
        <p:nvSpPr>
          <p:cNvPr id="2" name="Slide Number Placeholder 11">
            <a:extLst>
              <a:ext uri="{FF2B5EF4-FFF2-40B4-BE49-F238E27FC236}">
                <a16:creationId xmlns:a16="http://schemas.microsoft.com/office/drawing/2014/main" id="{FF8BCDB8-FDB7-C142-3891-F3504F29347A}"/>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A9B6A28-65CE-43F1-965B-C33147E00D10}" type="slidenum">
              <a:rPr kumimoji="0" lang="en-US" sz="1400" b="0" i="0" u="none" strike="noStrike" kern="0" cap="none" spc="0" normalizeH="0" baseline="0" noProof="0" smtClean="0">
                <a:ln>
                  <a:noFill/>
                </a:ln>
                <a:solidFill>
                  <a:schemeClr val="bg1"/>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dirty="0">
              <a:ln>
                <a:noFill/>
              </a:ln>
              <a:solidFill>
                <a:schemeClr val="bg1"/>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8FFD35C1-B11E-A2E1-C458-35360C1F895F}"/>
              </a:ext>
            </a:extLst>
          </p:cNvPr>
          <p:cNvPicPr>
            <a:picLocks noChangeAspect="1"/>
          </p:cNvPicPr>
          <p:nvPr/>
        </p:nvPicPr>
        <p:blipFill>
          <a:blip r:embed="rId2"/>
          <a:stretch>
            <a:fillRect/>
          </a:stretch>
        </p:blipFill>
        <p:spPr>
          <a:xfrm>
            <a:off x="3828720" y="154126"/>
            <a:ext cx="6674529" cy="883842"/>
          </a:xfrm>
          <a:prstGeom prst="rect">
            <a:avLst/>
          </a:prstGeom>
        </p:spPr>
      </p:pic>
      <p:pic>
        <p:nvPicPr>
          <p:cNvPr id="6" name="Picture 5">
            <a:extLst>
              <a:ext uri="{FF2B5EF4-FFF2-40B4-BE49-F238E27FC236}">
                <a16:creationId xmlns:a16="http://schemas.microsoft.com/office/drawing/2014/main" id="{01E5B2A9-F0E4-C6DF-0A35-7767D4B5405F}"/>
              </a:ext>
            </a:extLst>
          </p:cNvPr>
          <p:cNvPicPr>
            <a:picLocks noChangeAspect="1"/>
          </p:cNvPicPr>
          <p:nvPr/>
        </p:nvPicPr>
        <p:blipFill>
          <a:blip r:embed="rId3"/>
          <a:stretch>
            <a:fillRect/>
          </a:stretch>
        </p:blipFill>
        <p:spPr>
          <a:xfrm>
            <a:off x="517955" y="1085691"/>
            <a:ext cx="11554997" cy="4968000"/>
          </a:xfrm>
          <a:prstGeom prst="rect">
            <a:avLst/>
          </a:prstGeom>
        </p:spPr>
      </p:pic>
    </p:spTree>
    <p:extLst>
      <p:ext uri="{BB962C8B-B14F-4D97-AF65-F5344CB8AC3E}">
        <p14:creationId xmlns:p14="http://schemas.microsoft.com/office/powerpoint/2010/main" val="180649909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01CF1-F5FC-A191-8A87-373D1E239E7D}"/>
            </a:ext>
          </a:extLst>
        </p:cNvPr>
        <p:cNvGrpSpPr/>
        <p:nvPr/>
      </p:nvGrpSpPr>
      <p:grpSpPr>
        <a:xfrm>
          <a:off x="0" y="0"/>
          <a:ext cx="0" cy="0"/>
          <a:chOff x="0" y="0"/>
          <a:chExt cx="0" cy="0"/>
        </a:xfrm>
      </p:grpSpPr>
      <p:sp>
        <p:nvSpPr>
          <p:cNvPr id="4" name="TextBox 13">
            <a:extLst>
              <a:ext uri="{FF2B5EF4-FFF2-40B4-BE49-F238E27FC236}">
                <a16:creationId xmlns:a16="http://schemas.microsoft.com/office/drawing/2014/main" id="{47A6F468-D120-803D-0632-DEA98258DDF5}"/>
              </a:ext>
            </a:extLst>
          </p:cNvPr>
          <p:cNvSpPr txBox="1"/>
          <p:nvPr/>
        </p:nvSpPr>
        <p:spPr>
          <a:xfrm>
            <a:off x="505597" y="166483"/>
            <a:ext cx="9971903" cy="830997"/>
          </a:xfrm>
          <a:prstGeom prst="rect">
            <a:avLst/>
          </a:prstGeom>
          <a:noFill/>
        </p:spPr>
        <p:txBody>
          <a:bodyPr wrap="square" rtlCol="0">
            <a:spAutoFit/>
          </a:bodyPr>
          <a:lstStyle/>
          <a:p>
            <a:r>
              <a:rPr lang="en-US" sz="2400" b="1" dirty="0">
                <a:solidFill>
                  <a:schemeClr val="accent6"/>
                </a:solidFill>
              </a:rPr>
              <a:t>Review of Action Items</a:t>
            </a:r>
          </a:p>
          <a:p>
            <a:r>
              <a:rPr lang="en-US" sz="2400" b="1" dirty="0">
                <a:solidFill>
                  <a:schemeClr val="accent6"/>
                </a:solidFill>
              </a:rPr>
              <a:t>In Progress</a:t>
            </a:r>
          </a:p>
        </p:txBody>
      </p:sp>
      <p:sp>
        <p:nvSpPr>
          <p:cNvPr id="2" name="Slide Number Placeholder 11">
            <a:extLst>
              <a:ext uri="{FF2B5EF4-FFF2-40B4-BE49-F238E27FC236}">
                <a16:creationId xmlns:a16="http://schemas.microsoft.com/office/drawing/2014/main" id="{3F01FBA6-485F-A969-AAB3-F99439BC66B7}"/>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A9B6A28-65CE-43F1-965B-C33147E00D10}" type="slidenum">
              <a:rPr kumimoji="0" lang="en-US" sz="1400" b="0" i="0" u="none" strike="noStrike" kern="0" cap="none" spc="0" normalizeH="0" baseline="0" noProof="0" smtClean="0">
                <a:ln>
                  <a:noFill/>
                </a:ln>
                <a:solidFill>
                  <a:schemeClr val="bg1"/>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dirty="0">
              <a:ln>
                <a:noFill/>
              </a:ln>
              <a:solidFill>
                <a:schemeClr val="bg1"/>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68C2AE0E-9390-1C26-9FD8-AEE4B766B0B9}"/>
              </a:ext>
            </a:extLst>
          </p:cNvPr>
          <p:cNvPicPr>
            <a:picLocks noChangeAspect="1"/>
          </p:cNvPicPr>
          <p:nvPr/>
        </p:nvPicPr>
        <p:blipFill>
          <a:blip r:embed="rId2"/>
          <a:stretch>
            <a:fillRect/>
          </a:stretch>
        </p:blipFill>
        <p:spPr>
          <a:xfrm>
            <a:off x="3828720" y="154126"/>
            <a:ext cx="6674529" cy="883842"/>
          </a:xfrm>
          <a:prstGeom prst="rect">
            <a:avLst/>
          </a:prstGeom>
        </p:spPr>
      </p:pic>
      <p:pic>
        <p:nvPicPr>
          <p:cNvPr id="5" name="Picture 4">
            <a:extLst>
              <a:ext uri="{FF2B5EF4-FFF2-40B4-BE49-F238E27FC236}">
                <a16:creationId xmlns:a16="http://schemas.microsoft.com/office/drawing/2014/main" id="{ABBF273B-876B-67EA-2335-1DC47C28C679}"/>
              </a:ext>
            </a:extLst>
          </p:cNvPr>
          <p:cNvPicPr>
            <a:picLocks noChangeAspect="1"/>
          </p:cNvPicPr>
          <p:nvPr/>
        </p:nvPicPr>
        <p:blipFill>
          <a:blip r:embed="rId3"/>
          <a:stretch>
            <a:fillRect/>
          </a:stretch>
        </p:blipFill>
        <p:spPr>
          <a:xfrm>
            <a:off x="505596" y="1724643"/>
            <a:ext cx="11562059" cy="3489908"/>
          </a:xfrm>
          <a:prstGeom prst="rect">
            <a:avLst/>
          </a:prstGeom>
        </p:spPr>
      </p:pic>
    </p:spTree>
    <p:extLst>
      <p:ext uri="{BB962C8B-B14F-4D97-AF65-F5344CB8AC3E}">
        <p14:creationId xmlns:p14="http://schemas.microsoft.com/office/powerpoint/2010/main" val="38751009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97F35-565F-F7DF-47E9-2756FE28D0F2}"/>
            </a:ext>
          </a:extLst>
        </p:cNvPr>
        <p:cNvGrpSpPr/>
        <p:nvPr/>
      </p:nvGrpSpPr>
      <p:grpSpPr>
        <a:xfrm>
          <a:off x="0" y="0"/>
          <a:ext cx="0" cy="0"/>
          <a:chOff x="0" y="0"/>
          <a:chExt cx="0" cy="0"/>
        </a:xfrm>
      </p:grpSpPr>
      <p:sp>
        <p:nvSpPr>
          <p:cNvPr id="4" name="TextBox 13">
            <a:extLst>
              <a:ext uri="{FF2B5EF4-FFF2-40B4-BE49-F238E27FC236}">
                <a16:creationId xmlns:a16="http://schemas.microsoft.com/office/drawing/2014/main" id="{F116A17F-17EB-BAB1-8451-6BC3BB15A88B}"/>
              </a:ext>
            </a:extLst>
          </p:cNvPr>
          <p:cNvSpPr txBox="1"/>
          <p:nvPr/>
        </p:nvSpPr>
        <p:spPr>
          <a:xfrm>
            <a:off x="505597" y="166483"/>
            <a:ext cx="9971903" cy="830997"/>
          </a:xfrm>
          <a:prstGeom prst="rect">
            <a:avLst/>
          </a:prstGeom>
          <a:noFill/>
        </p:spPr>
        <p:txBody>
          <a:bodyPr wrap="square" rtlCol="0">
            <a:spAutoFit/>
          </a:bodyPr>
          <a:lstStyle/>
          <a:p>
            <a:r>
              <a:rPr lang="en-US" sz="2400" b="1" dirty="0">
                <a:solidFill>
                  <a:schemeClr val="accent6"/>
                </a:solidFill>
              </a:rPr>
              <a:t>Review of Action Items</a:t>
            </a:r>
          </a:p>
          <a:p>
            <a:r>
              <a:rPr lang="en-US" sz="2400" b="1" dirty="0">
                <a:solidFill>
                  <a:schemeClr val="accent6"/>
                </a:solidFill>
              </a:rPr>
              <a:t>Delayed</a:t>
            </a:r>
          </a:p>
        </p:txBody>
      </p:sp>
      <p:sp>
        <p:nvSpPr>
          <p:cNvPr id="2" name="Slide Number Placeholder 11">
            <a:extLst>
              <a:ext uri="{FF2B5EF4-FFF2-40B4-BE49-F238E27FC236}">
                <a16:creationId xmlns:a16="http://schemas.microsoft.com/office/drawing/2014/main" id="{21F71542-FFCC-F505-52F2-FC69D6ABB74D}"/>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A9B6A28-65CE-43F1-965B-C33147E00D10}" type="slidenum">
              <a:rPr kumimoji="0" lang="en-US" sz="1400" b="0" i="0" u="none" strike="noStrike" kern="0" cap="none" spc="0" normalizeH="0" baseline="0" noProof="0" smtClean="0">
                <a:ln>
                  <a:noFill/>
                </a:ln>
                <a:solidFill>
                  <a:schemeClr val="bg1"/>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dirty="0">
              <a:ln>
                <a:noFill/>
              </a:ln>
              <a:solidFill>
                <a:schemeClr val="bg1"/>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4E760BF3-85B7-18BC-5896-B1AE04383B5D}"/>
              </a:ext>
            </a:extLst>
          </p:cNvPr>
          <p:cNvPicPr>
            <a:picLocks noChangeAspect="1"/>
          </p:cNvPicPr>
          <p:nvPr/>
        </p:nvPicPr>
        <p:blipFill>
          <a:blip r:embed="rId2"/>
          <a:stretch>
            <a:fillRect/>
          </a:stretch>
        </p:blipFill>
        <p:spPr>
          <a:xfrm>
            <a:off x="3828720" y="154126"/>
            <a:ext cx="6674529" cy="883842"/>
          </a:xfrm>
          <a:prstGeom prst="rect">
            <a:avLst/>
          </a:prstGeom>
        </p:spPr>
      </p:pic>
      <p:pic>
        <p:nvPicPr>
          <p:cNvPr id="5" name="Picture 4">
            <a:extLst>
              <a:ext uri="{FF2B5EF4-FFF2-40B4-BE49-F238E27FC236}">
                <a16:creationId xmlns:a16="http://schemas.microsoft.com/office/drawing/2014/main" id="{282CBD27-66CB-C33F-6EFA-E11729B76482}"/>
              </a:ext>
            </a:extLst>
          </p:cNvPr>
          <p:cNvPicPr>
            <a:picLocks noChangeAspect="1"/>
          </p:cNvPicPr>
          <p:nvPr/>
        </p:nvPicPr>
        <p:blipFill>
          <a:blip r:embed="rId3"/>
          <a:stretch>
            <a:fillRect/>
          </a:stretch>
        </p:blipFill>
        <p:spPr>
          <a:xfrm>
            <a:off x="505597" y="1787768"/>
            <a:ext cx="11516284" cy="1641232"/>
          </a:xfrm>
          <a:prstGeom prst="rect">
            <a:avLst/>
          </a:prstGeom>
        </p:spPr>
      </p:pic>
    </p:spTree>
    <p:extLst>
      <p:ext uri="{BB962C8B-B14F-4D97-AF65-F5344CB8AC3E}">
        <p14:creationId xmlns:p14="http://schemas.microsoft.com/office/powerpoint/2010/main" val="15161652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33184-4E71-9CBD-4D54-10B5505082CB}"/>
            </a:ext>
          </a:extLst>
        </p:cNvPr>
        <p:cNvGrpSpPr/>
        <p:nvPr/>
      </p:nvGrpSpPr>
      <p:grpSpPr>
        <a:xfrm>
          <a:off x="0" y="0"/>
          <a:ext cx="0" cy="0"/>
          <a:chOff x="0" y="0"/>
          <a:chExt cx="0" cy="0"/>
        </a:xfrm>
      </p:grpSpPr>
      <p:sp>
        <p:nvSpPr>
          <p:cNvPr id="4" name="TextBox 13">
            <a:extLst>
              <a:ext uri="{FF2B5EF4-FFF2-40B4-BE49-F238E27FC236}">
                <a16:creationId xmlns:a16="http://schemas.microsoft.com/office/drawing/2014/main" id="{B6A34490-6218-63C3-DAA1-7AA09F361124}"/>
              </a:ext>
            </a:extLst>
          </p:cNvPr>
          <p:cNvSpPr txBox="1"/>
          <p:nvPr/>
        </p:nvSpPr>
        <p:spPr>
          <a:xfrm>
            <a:off x="505597" y="166483"/>
            <a:ext cx="9971903" cy="830997"/>
          </a:xfrm>
          <a:prstGeom prst="rect">
            <a:avLst/>
          </a:prstGeom>
          <a:noFill/>
        </p:spPr>
        <p:txBody>
          <a:bodyPr wrap="square" rtlCol="0">
            <a:spAutoFit/>
          </a:bodyPr>
          <a:lstStyle/>
          <a:p>
            <a:r>
              <a:rPr lang="en-US" sz="2400" b="1" dirty="0">
                <a:solidFill>
                  <a:schemeClr val="accent6"/>
                </a:solidFill>
              </a:rPr>
              <a:t>Review of Action Items</a:t>
            </a:r>
          </a:p>
          <a:p>
            <a:r>
              <a:rPr lang="en-US" sz="2400" b="1" dirty="0">
                <a:solidFill>
                  <a:schemeClr val="accent6"/>
                </a:solidFill>
              </a:rPr>
              <a:t>Migrated</a:t>
            </a:r>
          </a:p>
        </p:txBody>
      </p:sp>
      <p:sp>
        <p:nvSpPr>
          <p:cNvPr id="2" name="Slide Number Placeholder 11">
            <a:extLst>
              <a:ext uri="{FF2B5EF4-FFF2-40B4-BE49-F238E27FC236}">
                <a16:creationId xmlns:a16="http://schemas.microsoft.com/office/drawing/2014/main" id="{DC3EF89F-12BA-214A-945D-12AFD399CDA3}"/>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A9B6A28-65CE-43F1-965B-C33147E00D10}" type="slidenum">
              <a:rPr kumimoji="0" lang="en-US" sz="1400" b="0" i="0" u="none" strike="noStrike" kern="0" cap="none" spc="0" normalizeH="0" baseline="0" noProof="0" smtClean="0">
                <a:ln>
                  <a:noFill/>
                </a:ln>
                <a:solidFill>
                  <a:schemeClr val="bg1"/>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dirty="0">
              <a:ln>
                <a:noFill/>
              </a:ln>
              <a:solidFill>
                <a:schemeClr val="bg1"/>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D8923898-25A3-8920-2A0F-C57BF23CF87A}"/>
              </a:ext>
            </a:extLst>
          </p:cNvPr>
          <p:cNvPicPr>
            <a:picLocks noChangeAspect="1"/>
          </p:cNvPicPr>
          <p:nvPr/>
        </p:nvPicPr>
        <p:blipFill>
          <a:blip r:embed="rId2"/>
          <a:stretch>
            <a:fillRect/>
          </a:stretch>
        </p:blipFill>
        <p:spPr>
          <a:xfrm>
            <a:off x="3828720" y="154126"/>
            <a:ext cx="6674529" cy="883842"/>
          </a:xfrm>
          <a:prstGeom prst="rect">
            <a:avLst/>
          </a:prstGeom>
        </p:spPr>
      </p:pic>
      <p:pic>
        <p:nvPicPr>
          <p:cNvPr id="5" name="Picture 4">
            <a:extLst>
              <a:ext uri="{FF2B5EF4-FFF2-40B4-BE49-F238E27FC236}">
                <a16:creationId xmlns:a16="http://schemas.microsoft.com/office/drawing/2014/main" id="{EE734F26-E357-4665-01CF-3A614CA82064}"/>
              </a:ext>
            </a:extLst>
          </p:cNvPr>
          <p:cNvPicPr>
            <a:picLocks noChangeAspect="1"/>
          </p:cNvPicPr>
          <p:nvPr/>
        </p:nvPicPr>
        <p:blipFill>
          <a:blip r:embed="rId3"/>
          <a:stretch>
            <a:fillRect/>
          </a:stretch>
        </p:blipFill>
        <p:spPr>
          <a:xfrm>
            <a:off x="505596" y="1685703"/>
            <a:ext cx="11542241" cy="4260186"/>
          </a:xfrm>
          <a:prstGeom prst="rect">
            <a:avLst/>
          </a:prstGeom>
        </p:spPr>
      </p:pic>
    </p:spTree>
    <p:extLst>
      <p:ext uri="{BB962C8B-B14F-4D97-AF65-F5344CB8AC3E}">
        <p14:creationId xmlns:p14="http://schemas.microsoft.com/office/powerpoint/2010/main" val="23758663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3D31F-B21D-D121-5B9B-8063A645F745}"/>
            </a:ext>
          </a:extLst>
        </p:cNvPr>
        <p:cNvGrpSpPr/>
        <p:nvPr/>
      </p:nvGrpSpPr>
      <p:grpSpPr>
        <a:xfrm>
          <a:off x="0" y="0"/>
          <a:ext cx="0" cy="0"/>
          <a:chOff x="0" y="0"/>
          <a:chExt cx="0" cy="0"/>
        </a:xfrm>
      </p:grpSpPr>
      <p:sp>
        <p:nvSpPr>
          <p:cNvPr id="4" name="TextBox 13">
            <a:extLst>
              <a:ext uri="{FF2B5EF4-FFF2-40B4-BE49-F238E27FC236}">
                <a16:creationId xmlns:a16="http://schemas.microsoft.com/office/drawing/2014/main" id="{62A1F186-F4D6-ECDE-C771-2DFB75C574F1}"/>
              </a:ext>
            </a:extLst>
          </p:cNvPr>
          <p:cNvSpPr txBox="1"/>
          <p:nvPr/>
        </p:nvSpPr>
        <p:spPr>
          <a:xfrm>
            <a:off x="505597" y="166483"/>
            <a:ext cx="9971903" cy="830997"/>
          </a:xfrm>
          <a:prstGeom prst="rect">
            <a:avLst/>
          </a:prstGeom>
          <a:noFill/>
        </p:spPr>
        <p:txBody>
          <a:bodyPr wrap="square" rtlCol="0">
            <a:spAutoFit/>
          </a:bodyPr>
          <a:lstStyle/>
          <a:p>
            <a:r>
              <a:rPr lang="en-US" sz="2400" b="1" dirty="0">
                <a:solidFill>
                  <a:schemeClr val="accent6"/>
                </a:solidFill>
              </a:rPr>
              <a:t>Review of Action Items</a:t>
            </a:r>
          </a:p>
          <a:p>
            <a:r>
              <a:rPr lang="en-US" sz="2400" b="1" dirty="0">
                <a:solidFill>
                  <a:schemeClr val="accent6"/>
                </a:solidFill>
              </a:rPr>
              <a:t>Not Started (New)</a:t>
            </a:r>
          </a:p>
        </p:txBody>
      </p:sp>
      <p:sp>
        <p:nvSpPr>
          <p:cNvPr id="2" name="Slide Number Placeholder 11">
            <a:extLst>
              <a:ext uri="{FF2B5EF4-FFF2-40B4-BE49-F238E27FC236}">
                <a16:creationId xmlns:a16="http://schemas.microsoft.com/office/drawing/2014/main" id="{DCCB91D8-57EF-8F4D-3708-1A6C057A4543}"/>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A9B6A28-65CE-43F1-965B-C33147E00D10}" type="slidenum">
              <a:rPr kumimoji="0" lang="en-US" sz="1400" b="0" i="0" u="none" strike="noStrike" kern="0" cap="none" spc="0" normalizeH="0" baseline="0" noProof="0" smtClean="0">
                <a:ln>
                  <a:noFill/>
                </a:ln>
                <a:solidFill>
                  <a:schemeClr val="bg1"/>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dirty="0">
              <a:ln>
                <a:noFill/>
              </a:ln>
              <a:solidFill>
                <a:schemeClr val="bg1"/>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A5450F27-59A1-24CC-16ED-1117D5D66387}"/>
              </a:ext>
            </a:extLst>
          </p:cNvPr>
          <p:cNvPicPr>
            <a:picLocks noChangeAspect="1"/>
          </p:cNvPicPr>
          <p:nvPr/>
        </p:nvPicPr>
        <p:blipFill>
          <a:blip r:embed="rId2"/>
          <a:stretch>
            <a:fillRect/>
          </a:stretch>
        </p:blipFill>
        <p:spPr>
          <a:xfrm>
            <a:off x="3828720" y="154126"/>
            <a:ext cx="6674529" cy="883842"/>
          </a:xfrm>
          <a:prstGeom prst="rect">
            <a:avLst/>
          </a:prstGeom>
        </p:spPr>
      </p:pic>
      <p:pic>
        <p:nvPicPr>
          <p:cNvPr id="5" name="Picture 4">
            <a:extLst>
              <a:ext uri="{FF2B5EF4-FFF2-40B4-BE49-F238E27FC236}">
                <a16:creationId xmlns:a16="http://schemas.microsoft.com/office/drawing/2014/main" id="{474FFE22-ADEB-DC43-F937-3FDD9F697930}"/>
              </a:ext>
            </a:extLst>
          </p:cNvPr>
          <p:cNvPicPr>
            <a:picLocks noChangeAspect="1"/>
          </p:cNvPicPr>
          <p:nvPr/>
        </p:nvPicPr>
        <p:blipFill>
          <a:blip r:embed="rId3"/>
          <a:stretch>
            <a:fillRect/>
          </a:stretch>
        </p:blipFill>
        <p:spPr>
          <a:xfrm>
            <a:off x="505597" y="1653441"/>
            <a:ext cx="11512637" cy="3684044"/>
          </a:xfrm>
          <a:prstGeom prst="rect">
            <a:avLst/>
          </a:prstGeom>
        </p:spPr>
      </p:pic>
    </p:spTree>
    <p:extLst>
      <p:ext uri="{BB962C8B-B14F-4D97-AF65-F5344CB8AC3E}">
        <p14:creationId xmlns:p14="http://schemas.microsoft.com/office/powerpoint/2010/main" val="32368869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542402F-0CA9-42D5-8053-7DAA428AE5CE}"/>
              </a:ext>
            </a:extLst>
          </p:cNvPr>
          <p:cNvSpPr txBox="1"/>
          <p:nvPr/>
        </p:nvSpPr>
        <p:spPr>
          <a:xfrm>
            <a:off x="434341" y="1211281"/>
            <a:ext cx="11757660" cy="397031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ja-JP"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GLOBAL SERVICE DEFINITION DOCUMENT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ALL CLEAR MESSAGES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b="1" dirty="0">
                <a:solidFill>
                  <a:srgbClr val="C00000"/>
                </a:solidFill>
                <a:latin typeface="Arial" panose="020B0604020202020204" pitchFamily="34" charset="0"/>
                <a:ea typeface="Arial" panose="020B0604020202020204" pitchFamily="34" charset="0"/>
                <a:cs typeface="Arial" panose="020B0604020202020204" pitchFamily="34" charset="0"/>
              </a:rPr>
              <a:t>THREAT LEVELS</a:t>
            </a:r>
            <a:endParaRPr kumimoji="0" lang="en-GB" altLang="ja-JP"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PRODUCTS FOR MARITIME COMMUNITY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FORECASTING METHODS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OFFSHORE TSUNAMI DETECTION AND OBSERVATIONS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RADIO MESSAGES</a:t>
            </a:r>
            <a:endParaRPr kumimoji="0" lang="en-US" altLang="ja-JP"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OPTIMUM SEA-LEVEL NETWORK</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 SOPs FOR TSUNAMI GENERATED BY VOLCANOES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ja-JP" b="1" i="0" u="none" strike="noStrike" kern="1200" cap="none" spc="0" normalizeH="0" baseline="0" noProof="0" dirty="0">
                <a:ln>
                  <a:noFill/>
                </a:ln>
                <a:solidFill>
                  <a:srgbClr val="C00000"/>
                </a:solidFill>
                <a:effectLst/>
                <a:uLnTx/>
                <a:uFillTx/>
                <a:latin typeface="Arial" panose="020B0604020202020204" pitchFamily="34" charset="0"/>
                <a:ea typeface="Roboto"/>
                <a:cs typeface="Arial" panose="020B0604020202020204" pitchFamily="34" charset="0"/>
              </a:rPr>
              <a:t> METEOTSUNAMIS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ja-JP"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TSUNAMIS GENERATED BY LANDSLIDE</a:t>
            </a:r>
            <a:endParaRPr kumimoji="0" lang="en-US" altLang="ja-JP" b="1" i="0" u="none" strike="noStrike" kern="1200" cap="none" spc="0" normalizeH="0" baseline="0" noProof="0" dirty="0">
              <a:ln>
                <a:noFill/>
              </a:ln>
              <a:solidFill>
                <a:srgbClr val="C00000"/>
              </a:solidFill>
              <a:effectLst/>
              <a:uLnTx/>
              <a:uFillTx/>
              <a:latin typeface="Arial" panose="020B0604020202020204" pitchFamily="34" charset="0"/>
              <a:ea typeface="Roboto"/>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CESSATION OF FAX DISSEMINATION</a:t>
            </a: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342900" indent="-342900">
              <a:buFont typeface="+mj-lt"/>
              <a:buAutoNum type="arabicPeriod"/>
            </a:pPr>
            <a:r>
              <a:rPr kumimoji="0" lang="en-GB" altLang="ja-JP"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COMMON ALERTING PROTOCOL</a:t>
            </a:r>
            <a:endParaRPr kumimoji="0" lang="en-GB" altLang="ja-JP"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ja-JP"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TSUNAMI SERVICE PROVISION CONSIDERATIONS FOR EVENTS OUTSIDE ICG ESZ</a:t>
            </a:r>
            <a:endParaRPr kumimoji="0" lang="en-US" altLang="ja-JP" b="0"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E7C28844-88F7-36EF-FA7F-5B4E684D0418}"/>
              </a:ext>
            </a:extLst>
          </p:cNvPr>
          <p:cNvSpPr txBox="1"/>
          <p:nvPr/>
        </p:nvSpPr>
        <p:spPr>
          <a:xfrm>
            <a:off x="434341" y="506850"/>
            <a:ext cx="6097904"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ja-JP" sz="24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Roboto"/>
              </a:rPr>
              <a:t>Recommendations</a:t>
            </a:r>
            <a:r>
              <a:rPr kumimoji="0" lang="en-GB" altLang="ja-JP" sz="18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Roboto"/>
              </a:rPr>
              <a:t> </a:t>
            </a:r>
            <a:endParaRPr kumimoji="0" lang="ja-JP" altLang="en-US" sz="1800" b="0" i="0" u="none" strike="noStrike" kern="1200" cap="none" spc="0" normalizeH="0" baseline="0" noProof="0" dirty="0">
              <a:ln>
                <a:noFill/>
              </a:ln>
              <a:solidFill>
                <a:srgbClr val="000000"/>
              </a:solidFill>
              <a:effectLst/>
              <a:uLnTx/>
              <a:uFillTx/>
              <a:latin typeface="Roboto"/>
              <a:cs typeface="Roboto"/>
            </a:endParaRPr>
          </a:p>
        </p:txBody>
      </p:sp>
    </p:spTree>
    <p:extLst>
      <p:ext uri="{BB962C8B-B14F-4D97-AF65-F5344CB8AC3E}">
        <p14:creationId xmlns:p14="http://schemas.microsoft.com/office/powerpoint/2010/main" val="2045774921"/>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13FDAD6-7AD1-42FE-8A4E-E96C4AED2565}"/>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2.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4.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5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1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0156B24-9CF6-43A2-A0E5-94F72B391F2E}"/>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24C5DA6-45BD-4B4B-9260-240EBD6A640C}"/>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7A9F0E-3400-4037-8CC3-A2A23DF8B6D6}"/>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D585DBE-C9EC-423D-B740-7932DE33820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C1CB18CD-FBC3-4DE9-8EFD-DA967A080843}"/>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DB3EB8-CEB4-47CF-9E62-432247038579}"/>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2464D8B-D0F5-46C6-A84E-CD3CA882E6BD}"/>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IOC_PPT_Template_NewLogo_June2021</Template>
  <TotalTime>0</TotalTime>
  <Words>2941</Words>
  <Application>Microsoft Macintosh PowerPoint</Application>
  <PresentationFormat>Widescreen</PresentationFormat>
  <Paragraphs>253</Paragraphs>
  <Slides>30</Slides>
  <Notes>2</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30</vt:i4>
      </vt:variant>
    </vt:vector>
  </HeadingPairs>
  <TitlesOfParts>
    <vt:vector size="55" baseType="lpstr">
      <vt:lpstr>游ゴシック</vt:lpstr>
      <vt:lpstr>-apple-system</vt:lpstr>
      <vt:lpstr>Aptos</vt:lpstr>
      <vt:lpstr>Arial</vt:lpstr>
      <vt:lpstr>Calibri</vt:lpstr>
      <vt:lpstr>Open Sans</vt:lpstr>
      <vt:lpstr>Roboto</vt:lpstr>
      <vt:lpstr>Times New Roman</vt:lpstr>
      <vt:lpstr>Wingdings</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2_Office Theme</vt:lpstr>
      <vt:lpstr>10_Custom Design</vt:lpstr>
      <vt:lpstr>3_Office Theme</vt:lpstr>
      <vt:lpstr>4_Office Theme</vt:lpstr>
      <vt:lpstr>5_Office Theme</vt:lpstr>
      <vt:lpstr>Agenda 4. Reports of the Inter-ICG Task Teams  Recommendation and Reports from  TT on Tsunami Watch Operation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2024-02-20T02:55:25Z</dcterms:created>
  <dcterms:modified xsi:type="dcterms:W3CDTF">2025-02-25T09:07:49Z</dcterms:modified>
</cp:coreProperties>
</file>