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97" r:id="rId15"/>
    <p:sldMasterId id="2147483808" r:id="rId16"/>
  </p:sldMasterIdLst>
  <p:notesMasterIdLst>
    <p:notesMasterId r:id="rId31"/>
  </p:notesMasterIdLst>
  <p:handoutMasterIdLst>
    <p:handoutMasterId r:id="rId32"/>
  </p:handoutMasterIdLst>
  <p:sldIdLst>
    <p:sldId id="256" r:id="rId17"/>
    <p:sldId id="338" r:id="rId18"/>
    <p:sldId id="310" r:id="rId19"/>
    <p:sldId id="336" r:id="rId20"/>
    <p:sldId id="312" r:id="rId21"/>
    <p:sldId id="339" r:id="rId22"/>
    <p:sldId id="340" r:id="rId23"/>
    <p:sldId id="347" r:id="rId24"/>
    <p:sldId id="341" r:id="rId25"/>
    <p:sldId id="342" r:id="rId26"/>
    <p:sldId id="343" r:id="rId27"/>
    <p:sldId id="344" r:id="rId28"/>
    <p:sldId id="345" r:id="rId29"/>
    <p:sldId id="346" r:id="rId30"/>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63" autoAdjust="0"/>
    <p:restoredTop sz="94395" autoAdjust="0"/>
  </p:normalViewPr>
  <p:slideViewPr>
    <p:cSldViewPr snapToGrid="0" showGuides="1">
      <p:cViewPr varScale="1">
        <p:scale>
          <a:sx n="93" d="100"/>
          <a:sy n="93" d="100"/>
        </p:scale>
        <p:origin x="216" y="544"/>
      </p:cViewPr>
      <p:guideLst>
        <p:guide orient="horz" pos="2137"/>
        <p:guide pos="7673"/>
      </p:guideLst>
    </p:cSldViewPr>
  </p:slideViewPr>
  <p:outlineViewPr>
    <p:cViewPr>
      <p:scale>
        <a:sx n="33" d="100"/>
        <a:sy n="33" d="100"/>
      </p:scale>
      <p:origin x="0" y="-43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2025/2/24</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2025/2/24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D23A1E1-D89E-4D9F-ACC7-724568FAD569}" type="slidenum">
              <a:rPr kumimoji="1" lang="ja-JP" altLang="en-US" smtClean="0"/>
              <a:t>1</a:t>
            </a:fld>
            <a:endParaRPr kumimoji="1" lang="ja-JP" altLang="en-US"/>
          </a:p>
        </p:txBody>
      </p:sp>
    </p:spTree>
    <p:extLst>
      <p:ext uri="{BB962C8B-B14F-4D97-AF65-F5344CB8AC3E}">
        <p14:creationId xmlns:p14="http://schemas.microsoft.com/office/powerpoint/2010/main" val="148696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71755254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73555980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257754409"/>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243593440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50692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208028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847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23025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1290498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92413021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2025/2/24</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5907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40510710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7113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56936266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56416160"/>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146600596"/>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641176243"/>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453311768"/>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45389348"/>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8732657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455982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253296"/>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46481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81168423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image" Target="../media/image5.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10.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5.xml"/><Relationship Id="rId7" Type="http://schemas.openxmlformats.org/officeDocument/2006/relationships/image" Target="../media/image16.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11.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17.png"/><Relationship Id="rId4" Type="http://schemas.openxmlformats.org/officeDocument/2006/relationships/slideLayout" Target="../slideLayouts/slideLayout7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png"/><Relationship Id="rId4" Type="http://schemas.openxmlformats.org/officeDocument/2006/relationships/image" Target="../media/image1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5.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14.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image" Target="../media/image17.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15.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17.png"/><Relationship Id="rId5" Type="http://schemas.openxmlformats.org/officeDocument/2006/relationships/slideLayout" Target="../slideLayouts/slideLayout102.xml"/><Relationship Id="rId10" Type="http://schemas.openxmlformats.org/officeDocument/2006/relationships/theme" Target="../theme/theme16.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5.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5.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5.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8.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4.xml"/><Relationship Id="rId7"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2025/2/24</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8">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2"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24/02/2025</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10"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818" r:id="rId8"/>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screen"/>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3514335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944694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2025/2/24</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4" r:id="rId8"/>
    <p:sldLayoutId id="2147483715" r:id="rId9"/>
    <p:sldLayoutId id="2147483716" r:id="rId10"/>
    <p:sldLayoutId id="2147483819" r:id="rId11"/>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oceanexpert.org/document/14576" TargetMode="External"/><Relationship Id="rId2" Type="http://schemas.openxmlformats.org/officeDocument/2006/relationships/hyperlink" Target="https://oceanexpert.org/document/14575"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6264877" y="2340382"/>
            <a:ext cx="5533424" cy="2003018"/>
          </a:xfrm>
        </p:spPr>
        <p:txBody>
          <a:bodyPr>
            <a:normAutofit fontScale="90000"/>
          </a:bodyPr>
          <a:lstStyle/>
          <a:p>
            <a:pPr algn="ctr"/>
            <a:r>
              <a:rPr lang="en-US" altLang="ja-JP" sz="2200" dirty="0">
                <a:solidFill>
                  <a:schemeClr val="bg1"/>
                </a:solidFill>
                <a:latin typeface="Arial" panose="020B0604020202020204" pitchFamily="34" charset="0"/>
                <a:cs typeface="Arial" panose="020B0604020202020204" pitchFamily="34" charset="0"/>
              </a:rPr>
              <a:t>Agenda 4. Reports of the Inter-ICG Task Teams</a:t>
            </a:r>
            <a:br>
              <a:rPr lang="en-US" altLang="ja-JP" sz="2200" dirty="0">
                <a:solidFill>
                  <a:schemeClr val="bg1"/>
                </a:solidFill>
                <a:latin typeface="Arial" panose="020B0604020202020204" pitchFamily="34" charset="0"/>
                <a:cs typeface="Arial" panose="020B0604020202020204" pitchFamily="34" charset="0"/>
              </a:rPr>
            </a:br>
            <a:br>
              <a:rPr lang="en-US" altLang="ja-JP" sz="2200" dirty="0">
                <a:solidFill>
                  <a:schemeClr val="bg1"/>
                </a:solidFill>
                <a:latin typeface="Arial" panose="020B0604020202020204" pitchFamily="34" charset="0"/>
                <a:cs typeface="Arial" panose="020B0604020202020204" pitchFamily="34" charset="0"/>
              </a:rPr>
            </a:br>
            <a:r>
              <a:rPr lang="en-US" altLang="ja-JP" sz="2700" dirty="0">
                <a:solidFill>
                  <a:schemeClr val="lt1"/>
                </a:solidFill>
              </a:rPr>
              <a:t>Recommendations from </a:t>
            </a:r>
            <a:br>
              <a:rPr lang="en-US" altLang="ja-JP" sz="2700" dirty="0">
                <a:solidFill>
                  <a:schemeClr val="lt1"/>
                </a:solidFill>
              </a:rPr>
            </a:br>
            <a:r>
              <a:rPr lang="en-US" altLang="ja-JP" sz="2700" dirty="0">
                <a:solidFill>
                  <a:schemeClr val="lt1"/>
                </a:solidFill>
              </a:rPr>
              <a:t>Joint TT </a:t>
            </a:r>
            <a:r>
              <a:rPr lang="tr-TR" altLang="ja-JP" sz="2700" dirty="0">
                <a:solidFill>
                  <a:schemeClr val="lt1"/>
                </a:solidFill>
              </a:rPr>
              <a:t>–DMP </a:t>
            </a:r>
            <a:r>
              <a:rPr lang="tr-TR" altLang="ja-JP" sz="2700" dirty="0" err="1">
                <a:solidFill>
                  <a:schemeClr val="lt1"/>
                </a:solidFill>
              </a:rPr>
              <a:t>and</a:t>
            </a:r>
            <a:r>
              <a:rPr lang="tr-TR" altLang="ja-JP" sz="2700" dirty="0">
                <a:solidFill>
                  <a:schemeClr val="lt1"/>
                </a:solidFill>
              </a:rPr>
              <a:t> TWO</a:t>
            </a:r>
            <a:br>
              <a:rPr lang="en-US" altLang="ja-JP" sz="3600" dirty="0">
                <a:solidFill>
                  <a:schemeClr val="bg1"/>
                </a:solidFill>
                <a:latin typeface="+mn-lt"/>
              </a:rPr>
            </a:br>
            <a:br>
              <a:rPr lang="en-US" altLang="ja-JP" sz="3600" dirty="0">
                <a:solidFill>
                  <a:schemeClr val="bg1"/>
                </a:solidFill>
                <a:latin typeface="+mn-lt"/>
              </a:rPr>
            </a:br>
            <a:r>
              <a:rPr lang="en-US" altLang="ja-JP" sz="3600" dirty="0">
                <a:solidFill>
                  <a:schemeClr val="bg1"/>
                </a:solidFill>
                <a:latin typeface="+mn-lt"/>
              </a:rPr>
              <a:t> </a:t>
            </a:r>
          </a:p>
        </p:txBody>
      </p:sp>
      <p:sp>
        <p:nvSpPr>
          <p:cNvPr id="3" name="サブタイトル 2"/>
          <p:cNvSpPr>
            <a:spLocks noGrp="1"/>
          </p:cNvSpPr>
          <p:nvPr>
            <p:ph type="subTitle" idx="4294967295"/>
          </p:nvPr>
        </p:nvSpPr>
        <p:spPr>
          <a:xfrm>
            <a:off x="0" y="4750851"/>
            <a:ext cx="12191999" cy="1655762"/>
          </a:xfrm>
        </p:spPr>
        <p:txBody>
          <a:bodyPr>
            <a:normAutofit/>
          </a:bodyPr>
          <a:lstStyle/>
          <a:p>
            <a:pPr marL="0" indent="0" algn="ctr">
              <a:buNone/>
            </a:pPr>
            <a:r>
              <a:rPr lang="en-US" altLang="ja-JP" sz="2800" dirty="0">
                <a:solidFill>
                  <a:schemeClr val="bg1"/>
                </a:solidFill>
              </a:rPr>
              <a:t>RAHAYU </a:t>
            </a:r>
            <a:r>
              <a:rPr lang="en-US" altLang="ja-JP" sz="2800" dirty="0" err="1">
                <a:solidFill>
                  <a:schemeClr val="bg1"/>
                </a:solidFill>
              </a:rPr>
              <a:t>Harkunti</a:t>
            </a:r>
            <a:r>
              <a:rPr lang="en-US" altLang="ja-JP" sz="2800" dirty="0">
                <a:solidFill>
                  <a:schemeClr val="bg1"/>
                </a:solidFill>
              </a:rPr>
              <a:t> and </a:t>
            </a:r>
            <a:r>
              <a:rPr lang="en-US" altLang="ja-JP" sz="2800">
                <a:solidFill>
                  <a:schemeClr val="bg1"/>
                </a:solidFill>
              </a:rPr>
              <a:t>NISHIMAE Yuji</a:t>
            </a:r>
            <a:endParaRPr lang="en-US" altLang="ja-JP" sz="2800" dirty="0">
              <a:solidFill>
                <a:schemeClr val="bg1"/>
              </a:solidFill>
            </a:endParaRPr>
          </a:p>
          <a:p>
            <a:pPr marL="0" indent="0" algn="ctr">
              <a:buNone/>
            </a:pPr>
            <a:r>
              <a:rPr lang="en-US" altLang="ja-JP" sz="2800" dirty="0">
                <a:solidFill>
                  <a:schemeClr val="bg1"/>
                </a:solidFill>
              </a:rPr>
              <a:t>Chairs of TT-DMP and TT-TWO</a:t>
            </a:r>
          </a:p>
        </p:txBody>
      </p:sp>
      <p:sp>
        <p:nvSpPr>
          <p:cNvPr id="4" name="テキスト ボックス 3">
            <a:extLst>
              <a:ext uri="{FF2B5EF4-FFF2-40B4-BE49-F238E27FC236}">
                <a16:creationId xmlns:a16="http://schemas.microsoft.com/office/drawing/2014/main" id="{4FC007AE-3D96-E082-81A4-11105E19AC55}"/>
              </a:ext>
            </a:extLst>
          </p:cNvPr>
          <p:cNvSpPr txBox="1"/>
          <p:nvPr/>
        </p:nvSpPr>
        <p:spPr>
          <a:xfrm>
            <a:off x="8758850" y="0"/>
            <a:ext cx="3147015" cy="707886"/>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TOWS-WG</a:t>
            </a:r>
            <a:r>
              <a:rPr kumimoji="1" lang="ja-JP" altLang="en-US" sz="2000" dirty="0">
                <a:solidFill>
                  <a:schemeClr val="bg1"/>
                </a:solidFill>
                <a:latin typeface="Arial" panose="020B0604020202020204" pitchFamily="34" charset="0"/>
                <a:cs typeface="Arial" panose="020B0604020202020204" pitchFamily="34" charset="0"/>
              </a:rPr>
              <a:t> </a:t>
            </a:r>
            <a:r>
              <a:rPr kumimoji="1" lang="en-US" altLang="ja-JP" sz="2000" dirty="0">
                <a:solidFill>
                  <a:schemeClr val="bg1"/>
                </a:solidFill>
                <a:latin typeface="Arial" panose="020B0604020202020204" pitchFamily="34" charset="0"/>
                <a:cs typeface="Arial" panose="020B0604020202020204" pitchFamily="34" charset="0"/>
              </a:rPr>
              <a:t>XVIII Session</a:t>
            </a:r>
          </a:p>
          <a:p>
            <a:pPr algn="ctr"/>
            <a:r>
              <a:rPr kumimoji="1" lang="en-US" altLang="ja-JP" sz="2000" dirty="0">
                <a:solidFill>
                  <a:schemeClr val="bg1"/>
                </a:solidFill>
                <a:latin typeface="Arial" panose="020B0604020202020204" pitchFamily="34" charset="0"/>
                <a:cs typeface="Arial" panose="020B0604020202020204" pitchFamily="34" charset="0"/>
              </a:rPr>
              <a:t>24 - 25 February 2025</a:t>
            </a:r>
            <a:endParaRPr kumimoji="1" lang="ja-JP" alt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6331B-1DFB-0FDF-7F35-578A3098DC6F}"/>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00EB66-49A0-C7AD-D113-7009369E7D2D}"/>
              </a:ext>
            </a:extLst>
          </p:cNvPr>
          <p:cNvSpPr txBox="1"/>
          <p:nvPr/>
        </p:nvSpPr>
        <p:spPr>
          <a:xfrm>
            <a:off x="480289" y="1328379"/>
            <a:ext cx="10984000"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Recommendations</a:t>
            </a:r>
            <a:endParaRPr lang="en-GB" b="0" dirty="0">
              <a:effectLst/>
              <a:latin typeface="Arial" panose="020B0604020202020204" pitchFamily="34" charset="0"/>
              <a:cs typeface="Arial" panose="020B0604020202020204" pitchFamily="34" charset="0"/>
            </a:endParaRPr>
          </a:p>
          <a:p>
            <a:pPr algn="just" rtl="0"/>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r>
              <a:rPr lang="en-GB" sz="1800" b="1" i="0" u="none" strike="noStrike" dirty="0">
                <a:solidFill>
                  <a:srgbClr val="000000"/>
                </a:solidFill>
                <a:effectLst/>
                <a:latin typeface="Arial" panose="020B0604020202020204" pitchFamily="34" charset="0"/>
                <a:cs typeface="Arial" panose="020B0604020202020204" pitchFamily="34" charset="0"/>
              </a:rPr>
              <a:t>Further appreciates </a:t>
            </a:r>
            <a:r>
              <a:rPr lang="en-GB" sz="1800" b="0" i="0" u="none" strike="noStrike" dirty="0">
                <a:solidFill>
                  <a:srgbClr val="000000"/>
                </a:solidFill>
                <a:effectLst/>
                <a:latin typeface="Arial" panose="020B0604020202020204" pitchFamily="34" charset="0"/>
                <a:cs typeface="Arial" panose="020B0604020202020204" pitchFamily="34" charset="0"/>
              </a:rPr>
              <a:t>on the the contribution of United States COMET Program to develop </a:t>
            </a:r>
            <a:r>
              <a:rPr lang="en-GB" sz="1800" b="0" i="0" u="none" strike="noStrike" dirty="0" err="1">
                <a:solidFill>
                  <a:srgbClr val="000000"/>
                </a:solidFill>
                <a:effectLst/>
                <a:latin typeface="Arial" panose="020B0604020202020204" pitchFamily="34" charset="0"/>
                <a:cs typeface="Arial" panose="020B0604020202020204" pitchFamily="34" charset="0"/>
              </a:rPr>
              <a:t>MetED</a:t>
            </a:r>
            <a:r>
              <a:rPr lang="en-GB" sz="1800" b="0" i="0" u="none" strike="noStrike" dirty="0">
                <a:solidFill>
                  <a:srgbClr val="000000"/>
                </a:solidFill>
                <a:effectLst/>
                <a:latin typeface="Arial" panose="020B0604020202020204" pitchFamily="34" charset="0"/>
                <a:cs typeface="Arial" panose="020B0604020202020204" pitchFamily="34" charset="0"/>
              </a:rPr>
              <a:t> training modules for the TWC-MSC Training Course, including modules on  ongoing work on updating the COMET “Tsunamis” and ‘Communicating and Understanding Tsunami Risks using IOC PTWS Tsunami Service Provider Products” module with the aim to complete by early second quarter of 2025.</a:t>
            </a:r>
            <a:endParaRPr lang="en-GB" b="0" dirty="0">
              <a:effectLst/>
              <a:latin typeface="Arial" panose="020B0604020202020204" pitchFamily="34" charset="0"/>
              <a:cs typeface="Arial" panose="020B0604020202020204" pitchFamily="34" charset="0"/>
            </a:endParaRPr>
          </a:p>
          <a:p>
            <a:pPr algn="just" rtl="0"/>
            <a:br>
              <a:rPr lang="en-GB" b="0" dirty="0">
                <a:effectLst/>
                <a:latin typeface="Arial" panose="020B0604020202020204" pitchFamily="34" charset="0"/>
                <a:cs typeface="Arial" panose="020B0604020202020204" pitchFamily="34" charset="0"/>
              </a:rPr>
            </a:br>
            <a:r>
              <a:rPr lang="en-GB" sz="1800" b="1" i="0" u="none" strike="noStrike" dirty="0">
                <a:solidFill>
                  <a:srgbClr val="000000"/>
                </a:solidFill>
                <a:effectLst/>
                <a:latin typeface="Arial" panose="020B0604020202020204" pitchFamily="34" charset="0"/>
                <a:cs typeface="Arial" panose="020B0604020202020204" pitchFamily="34" charset="0"/>
              </a:rPr>
              <a:t>Further notes</a:t>
            </a:r>
            <a:r>
              <a:rPr lang="en-GB" sz="1800" b="0" i="0" u="none" strike="noStrike" dirty="0">
                <a:solidFill>
                  <a:srgbClr val="000000"/>
                </a:solidFill>
                <a:effectLst/>
                <a:latin typeface="Arial" panose="020B0604020202020204" pitchFamily="34" charset="0"/>
                <a:cs typeface="Arial" panose="020B0604020202020204" pitchFamily="34" charset="0"/>
              </a:rPr>
              <a:t> that the Work on OTGA PTWS TWC-MSC Training Course Pilot is expected to be ready to receive a small cohort in 2026, pending funding and ITIC staff resources. </a:t>
            </a:r>
            <a:endParaRPr lang="en-GB" b="0" dirty="0">
              <a:effectLst/>
              <a:latin typeface="Arial" panose="020B0604020202020204" pitchFamily="34" charset="0"/>
              <a:cs typeface="Arial" panose="020B0604020202020204" pitchFamily="34" charset="0"/>
            </a:endParaRPr>
          </a:p>
          <a:p>
            <a:br>
              <a:rPr lang="en-GB" b="0" dirty="0">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0A09A1AA-97E5-E247-2E39-B1161F784B8D}"/>
              </a:ext>
            </a:extLst>
          </p:cNvPr>
          <p:cNvSpPr txBox="1"/>
          <p:nvPr/>
        </p:nvSpPr>
        <p:spPr>
          <a:xfrm>
            <a:off x="480289" y="381138"/>
            <a:ext cx="80105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rPr>
              <a:t>8. </a:t>
            </a:r>
            <a:r>
              <a:rPr lang="en-GB" b="1" dirty="0">
                <a:solidFill>
                  <a:srgbClr val="C00000"/>
                </a:solidFill>
                <a:latin typeface="Arial" panose="020B0604020202020204" pitchFamily="34" charset="0"/>
              </a:rPr>
              <a:t>NTWC COMPETENCY FRAMEWORK (continued)</a:t>
            </a:r>
            <a:endParaRPr lang="ja-JP" altLang="ja-JP"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0602779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EC1BA-C273-2419-60A8-2149A07AF6A6}"/>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C9E891A-92A3-D032-515C-033CD19E3EBC}"/>
              </a:ext>
            </a:extLst>
          </p:cNvPr>
          <p:cNvSpPr txBox="1"/>
          <p:nvPr/>
        </p:nvSpPr>
        <p:spPr>
          <a:xfrm>
            <a:off x="480289" y="1328379"/>
            <a:ext cx="10984000" cy="38985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spcBef>
                <a:spcPts val="1200"/>
              </a:spcBef>
              <a:spcAft>
                <a:spcPts val="0"/>
              </a:spcAft>
            </a:pPr>
            <a:r>
              <a:rPr lang="en-GB" sz="1800" b="1" i="0" u="none" strike="noStrike" dirty="0">
                <a:solidFill>
                  <a:srgbClr val="000000"/>
                </a:solidFill>
                <a:effectLst/>
                <a:latin typeface="Arial" panose="020B0604020202020204" pitchFamily="34" charset="0"/>
                <a:cs typeface="Arial" panose="020B0604020202020204" pitchFamily="34" charset="0"/>
              </a:rPr>
              <a:t>Notes with appreciation </a:t>
            </a:r>
            <a:r>
              <a:rPr lang="en-GB" sz="1800" b="0" i="0" u="none" strike="noStrike" dirty="0">
                <a:solidFill>
                  <a:srgbClr val="000000"/>
                </a:solidFill>
                <a:effectLst/>
                <a:latin typeface="Arial" panose="020B0604020202020204" pitchFamily="34" charset="0"/>
                <a:cs typeface="Arial" panose="020B0604020202020204" pitchFamily="34" charset="0"/>
              </a:rPr>
              <a:t>of the work of the IUGG Joint Tsunami Commission and the ITIC for reviewing and recommending updated to the Tsunami Glossary of the IOC</a:t>
            </a:r>
            <a:endParaRPr lang="en-GB" b="0" dirty="0">
              <a:effectLst/>
              <a:latin typeface="Arial" panose="020B0604020202020204" pitchFamily="34" charset="0"/>
              <a:cs typeface="Arial" panose="020B0604020202020204" pitchFamily="34" charset="0"/>
            </a:endParaRPr>
          </a:p>
          <a:p>
            <a:pPr algn="just" rtl="0">
              <a:spcBef>
                <a:spcPts val="0"/>
              </a:spcBef>
              <a:spcAft>
                <a:spcPts val="0"/>
              </a:spcAft>
            </a:pPr>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0"/>
              </a:spcAft>
            </a:pPr>
            <a:r>
              <a:rPr lang="en-GB" sz="1800" b="1" i="0" u="none" strike="noStrike" dirty="0">
                <a:solidFill>
                  <a:srgbClr val="000000"/>
                </a:solidFill>
                <a:effectLst/>
                <a:latin typeface="Arial" panose="020B0604020202020204" pitchFamily="34" charset="0"/>
                <a:cs typeface="Arial" panose="020B0604020202020204" pitchFamily="34" charset="0"/>
              </a:rPr>
              <a:t>Notes</a:t>
            </a:r>
            <a:r>
              <a:rPr lang="en-GB" sz="1800" b="0" i="0" u="none" strike="noStrike" dirty="0">
                <a:solidFill>
                  <a:srgbClr val="000000"/>
                </a:solidFill>
                <a:effectLst/>
                <a:latin typeface="Arial" panose="020B0604020202020204" pitchFamily="34" charset="0"/>
                <a:cs typeface="Arial" panose="020B0604020202020204" pitchFamily="34" charset="0"/>
              </a:rPr>
              <a:t> the approved edits of the 2025 Tsunami Glossary Update excludes </a:t>
            </a:r>
            <a:r>
              <a:rPr lang="en-GB" sz="1800" b="0" i="0" u="none" strike="noStrike" dirty="0" err="1">
                <a:solidFill>
                  <a:srgbClr val="000000"/>
                </a:solidFill>
                <a:effectLst/>
                <a:latin typeface="Arial" panose="020B0604020202020204" pitchFamily="34" charset="0"/>
                <a:cs typeface="Arial" panose="020B0604020202020204" pitchFamily="34" charset="0"/>
              </a:rPr>
              <a:t>meteotsunamis</a:t>
            </a:r>
            <a:r>
              <a:rPr lang="en-GB" sz="1800" b="0" i="0" u="none" strike="noStrike" dirty="0">
                <a:solidFill>
                  <a:srgbClr val="000000"/>
                </a:solidFill>
                <a:effectLst/>
                <a:latin typeface="Arial" panose="020B0604020202020204" pitchFamily="34" charset="0"/>
                <a:cs typeface="Arial" panose="020B0604020202020204" pitchFamily="34" charset="0"/>
              </a:rPr>
              <a:t>, </a:t>
            </a:r>
            <a:endParaRPr lang="en-GB" b="0" dirty="0">
              <a:effectLst/>
              <a:latin typeface="Arial" panose="020B0604020202020204" pitchFamily="34" charset="0"/>
              <a:cs typeface="Arial" panose="020B0604020202020204" pitchFamily="34" charset="0"/>
            </a:endParaRPr>
          </a:p>
          <a:p>
            <a:pPr algn="just" rtl="0">
              <a:spcBef>
                <a:spcPts val="0"/>
              </a:spcBef>
              <a:spcAft>
                <a:spcPts val="800"/>
              </a:spcAft>
            </a:pPr>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800"/>
              </a:spcAft>
            </a:pPr>
            <a:r>
              <a:rPr lang="en-GB" sz="1800" b="1" i="0" u="none" strike="noStrike" dirty="0">
                <a:solidFill>
                  <a:srgbClr val="000000"/>
                </a:solidFill>
                <a:effectLst/>
                <a:latin typeface="Arial" panose="020B0604020202020204" pitchFamily="34" charset="0"/>
                <a:cs typeface="Arial" panose="020B0604020202020204" pitchFamily="34" charset="0"/>
              </a:rPr>
              <a:t>Further notes</a:t>
            </a:r>
            <a:r>
              <a:rPr lang="en-GB" sz="1800" b="0" i="0" u="none" strike="noStrike" dirty="0">
                <a:solidFill>
                  <a:srgbClr val="000000"/>
                </a:solidFill>
                <a:effectLst/>
                <a:latin typeface="Arial" panose="020B0604020202020204" pitchFamily="34" charset="0"/>
                <a:cs typeface="Arial" panose="020B0604020202020204" pitchFamily="34" charset="0"/>
              </a:rPr>
              <a:t> that there are no specific requests of the need to change the format and style of the  existing Tsunami Glossary.</a:t>
            </a: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br>
              <a:rPr lang="en-GB" b="0" dirty="0">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7A69C077-9E96-53AA-8C54-7469957DC455}"/>
              </a:ext>
            </a:extLst>
          </p:cNvPr>
          <p:cNvSpPr txBox="1"/>
          <p:nvPr/>
        </p:nvSpPr>
        <p:spPr>
          <a:xfrm>
            <a:off x="480289" y="381138"/>
            <a:ext cx="80105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rPr>
              <a:t>9. </a:t>
            </a:r>
            <a:r>
              <a:rPr lang="en-GB" b="1" dirty="0">
                <a:solidFill>
                  <a:srgbClr val="C00000"/>
                </a:solidFill>
                <a:latin typeface="Arial" panose="020B0604020202020204" pitchFamily="34" charset="0"/>
              </a:rPr>
              <a:t>GLOSSARY</a:t>
            </a:r>
            <a:endParaRPr lang="ja-JP" altLang="ja-JP"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254551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2C639-9538-69BE-53F4-72BC189C217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387214E-6BA1-7D86-14E5-1F8A1B6EC56C}"/>
              </a:ext>
            </a:extLst>
          </p:cNvPr>
          <p:cNvSpPr txBox="1"/>
          <p:nvPr/>
        </p:nvSpPr>
        <p:spPr>
          <a:xfrm>
            <a:off x="480289" y="1328379"/>
            <a:ext cx="10984000" cy="50064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spcBef>
                <a:spcPts val="1200"/>
              </a:spcBef>
              <a:spcAft>
                <a:spcPts val="0"/>
              </a:spcAft>
            </a:pPr>
            <a:r>
              <a:rPr lang="en-GB" sz="1800"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b="0" dirty="0">
              <a:effectLst/>
              <a:latin typeface="Arial" panose="020B0604020202020204" pitchFamily="34" charset="0"/>
              <a:cs typeface="Arial" panose="020B0604020202020204" pitchFamily="34" charset="0"/>
            </a:endParaRPr>
          </a:p>
          <a:p>
            <a:pPr algn="just" rtl="0">
              <a:spcBef>
                <a:spcPts val="0"/>
              </a:spcBef>
              <a:spcAft>
                <a:spcPts val="0"/>
              </a:spcAft>
            </a:pPr>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0"/>
              </a:spcAft>
            </a:pPr>
            <a:r>
              <a:rPr lang="en-GB" sz="1800" b="1" i="0" u="none" strike="noStrike" dirty="0">
                <a:solidFill>
                  <a:srgbClr val="000000"/>
                </a:solidFill>
                <a:effectLst/>
                <a:latin typeface="Arial" panose="020B0604020202020204" pitchFamily="34" charset="0"/>
                <a:cs typeface="Arial" panose="020B0604020202020204" pitchFamily="34" charset="0"/>
              </a:rPr>
              <a:t>Appreciates</a:t>
            </a:r>
            <a:r>
              <a:rPr lang="en-GB" sz="1800" b="0" i="0" u="none" strike="noStrike" dirty="0">
                <a:solidFill>
                  <a:srgbClr val="000000"/>
                </a:solidFill>
                <a:effectLst/>
                <a:latin typeface="Arial" panose="020B0604020202020204" pitchFamily="34" charset="0"/>
                <a:cs typeface="Arial" panose="020B0604020202020204" pitchFamily="34" charset="0"/>
              </a:rPr>
              <a:t> the continued efforts and contributions of IUGG on promoting global collaboration on tsunami science, hazard assessment, mitigation, mitigation and preparedness.</a:t>
            </a:r>
            <a:endParaRPr lang="en-GB" b="0" dirty="0">
              <a:effectLst/>
              <a:latin typeface="Arial" panose="020B0604020202020204" pitchFamily="34" charset="0"/>
              <a:cs typeface="Arial" panose="020B0604020202020204" pitchFamily="34" charset="0"/>
            </a:endParaRPr>
          </a:p>
          <a:p>
            <a:pPr algn="just" rtl="0">
              <a:spcBef>
                <a:spcPts val="0"/>
              </a:spcBef>
              <a:spcAft>
                <a:spcPts val="800"/>
              </a:spcAft>
            </a:pPr>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800"/>
              </a:spcAft>
            </a:pPr>
            <a:r>
              <a:rPr lang="en-GB" sz="1800" b="1" i="0" u="none" strike="noStrike" dirty="0">
                <a:solidFill>
                  <a:srgbClr val="000000"/>
                </a:solidFill>
                <a:effectLst/>
                <a:latin typeface="Arial" panose="020B0604020202020204" pitchFamily="34" charset="0"/>
                <a:cs typeface="Arial" panose="020B0604020202020204" pitchFamily="34" charset="0"/>
              </a:rPr>
              <a:t>Further appreciates </a:t>
            </a:r>
            <a:r>
              <a:rPr lang="en-GB" sz="1800" b="0" i="0" u="none" strike="noStrike" dirty="0">
                <a:solidFill>
                  <a:srgbClr val="000000"/>
                </a:solidFill>
                <a:effectLst/>
                <a:latin typeface="Arial" panose="020B0604020202020204" pitchFamily="34" charset="0"/>
                <a:cs typeface="Arial" panose="020B0604020202020204" pitchFamily="34" charset="0"/>
              </a:rPr>
              <a:t>IUGG's contributions to tsunami science and preparedness, working with the IOC, and especially its role in the 2nd UNESCO-IOC Global Tsunami Symposium, major conferences, research on the 2022 Tonga Volcanic Eruption, and key initiatives like the UN Ocean Decade Tsunami Programme, and IOC publications on Tsunamis Generated by Volcanoes, </a:t>
            </a:r>
            <a:r>
              <a:rPr lang="en-GB" sz="1800" b="0" i="0" u="none" strike="noStrike" dirty="0" err="1">
                <a:solidFill>
                  <a:srgbClr val="000000"/>
                </a:solidFill>
                <a:effectLst/>
                <a:latin typeface="Arial" panose="020B0604020202020204" pitchFamily="34" charset="0"/>
                <a:cs typeface="Arial" panose="020B0604020202020204" pitchFamily="34" charset="0"/>
              </a:rPr>
              <a:t>Meteotsunamis</a:t>
            </a:r>
            <a:r>
              <a:rPr lang="en-GB" sz="1800" b="0" i="0" u="none" strike="noStrike" dirty="0">
                <a:solidFill>
                  <a:srgbClr val="000000"/>
                </a:solidFill>
                <a:effectLst/>
                <a:latin typeface="Arial" panose="020B0604020202020204" pitchFamily="34" charset="0"/>
                <a:cs typeface="Arial" panose="020B0604020202020204" pitchFamily="34" charset="0"/>
              </a:rPr>
              <a:t>, and the Tsunami Glossary 2025. </a:t>
            </a: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b="0" dirty="0">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F19C8F4F-FE00-15FD-52B7-7E0E22410218}"/>
              </a:ext>
            </a:extLst>
          </p:cNvPr>
          <p:cNvSpPr txBox="1"/>
          <p:nvPr/>
        </p:nvSpPr>
        <p:spPr>
          <a:xfrm>
            <a:off x="480289" y="381138"/>
            <a:ext cx="80105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rPr>
              <a:t>10. </a:t>
            </a:r>
            <a:r>
              <a:rPr lang="en-GB" b="1" dirty="0">
                <a:solidFill>
                  <a:srgbClr val="C00000"/>
                </a:solidFill>
                <a:latin typeface="Arial" panose="020B0604020202020204" pitchFamily="34" charset="0"/>
              </a:rPr>
              <a:t>IUGG</a:t>
            </a:r>
            <a:endParaRPr lang="ja-JP" altLang="ja-JP"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19469615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82E8B-E2B9-CC2B-3D95-BFDFCA6AB634}"/>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9A000A6-ADA6-166D-DA14-4F65F2AA0AD4}"/>
              </a:ext>
            </a:extLst>
          </p:cNvPr>
          <p:cNvSpPr txBox="1"/>
          <p:nvPr/>
        </p:nvSpPr>
        <p:spPr>
          <a:xfrm>
            <a:off x="480289" y="1328379"/>
            <a:ext cx="10984000" cy="41755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spcBef>
                <a:spcPts val="1200"/>
              </a:spcBef>
              <a:spcAft>
                <a:spcPts val="0"/>
              </a:spcAft>
            </a:pPr>
            <a:r>
              <a:rPr lang="en-GB" sz="1800"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b="0" dirty="0">
              <a:effectLst/>
              <a:latin typeface="Arial" panose="020B0604020202020204" pitchFamily="34" charset="0"/>
              <a:cs typeface="Arial" panose="020B0604020202020204" pitchFamily="34" charset="0"/>
            </a:endParaRPr>
          </a:p>
          <a:p>
            <a:pPr algn="just" rtl="0">
              <a:spcBef>
                <a:spcPts val="0"/>
              </a:spcBef>
              <a:spcAft>
                <a:spcPts val="800"/>
              </a:spcAft>
            </a:pPr>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800"/>
              </a:spcAft>
            </a:pPr>
            <a:r>
              <a:rPr lang="en-GB" sz="1800" b="1" i="0" u="none" strike="noStrike" dirty="0">
                <a:solidFill>
                  <a:srgbClr val="000000"/>
                </a:solidFill>
                <a:effectLst/>
                <a:latin typeface="Arial" panose="020B0604020202020204" pitchFamily="34" charset="0"/>
                <a:cs typeface="Arial" panose="020B0604020202020204" pitchFamily="34" charset="0"/>
              </a:rPr>
              <a:t>Notes</a:t>
            </a:r>
            <a:r>
              <a:rPr lang="en-GB" sz="1800" b="0" i="0" u="none" strike="noStrike" dirty="0">
                <a:solidFill>
                  <a:srgbClr val="000000"/>
                </a:solidFill>
                <a:effectLst/>
                <a:latin typeface="Arial" panose="020B0604020202020204" pitchFamily="34" charset="0"/>
                <a:cs typeface="Arial" panose="020B0604020202020204" pitchFamily="34" charset="0"/>
              </a:rPr>
              <a:t> that IOC/ TRS is a co-organizer with UNDP and WMO for thematic session 5 on fostering international, regional and national cooperation and partnerships (2-3 June 2025) and the likely participation of the IOC Executive Secretary in the High-Level Dialogue of the 8th GPDRR (4-6 June 2025) and its participation in the Ignite stage events.</a:t>
            </a: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b="0" dirty="0">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78FADB7B-403C-DD29-858A-52E7F2F77FAC}"/>
              </a:ext>
            </a:extLst>
          </p:cNvPr>
          <p:cNvSpPr txBox="1"/>
          <p:nvPr/>
        </p:nvSpPr>
        <p:spPr>
          <a:xfrm>
            <a:off x="480289" y="381138"/>
            <a:ext cx="80105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rPr>
              <a:t>11. </a:t>
            </a:r>
            <a:r>
              <a:rPr lang="en-GB" b="1" dirty="0">
                <a:solidFill>
                  <a:srgbClr val="C00000"/>
                </a:solidFill>
                <a:latin typeface="Arial" panose="020B0604020202020204" pitchFamily="34" charset="0"/>
              </a:rPr>
              <a:t>EW4All</a:t>
            </a:r>
            <a:endParaRPr lang="ja-JP" altLang="ja-JP"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33745426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8855F-98A0-8304-9446-E801ECB332E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28D0BAC-B660-F8D3-1EE6-5E47C2FA9201}"/>
              </a:ext>
            </a:extLst>
          </p:cNvPr>
          <p:cNvSpPr txBox="1"/>
          <p:nvPr/>
        </p:nvSpPr>
        <p:spPr>
          <a:xfrm>
            <a:off x="480289" y="1328379"/>
            <a:ext cx="10984000"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dirty="0">
              <a:latin typeface="Arial" panose="020B0604020202020204" pitchFamily="34" charset="0"/>
              <a:cs typeface="Arial" panose="020B0604020202020204" pitchFamily="34" charset="0"/>
            </a:endParaRPr>
          </a:p>
          <a:p>
            <a:pPr algn="just" rtl="0"/>
            <a:endParaRPr lang="en-GB" sz="1800" b="1" i="0" u="none" strike="noStrike" dirty="0">
              <a:solidFill>
                <a:srgbClr val="000000"/>
              </a:solidFill>
              <a:effectLst/>
              <a:latin typeface="Arial" panose="020B0604020202020204" pitchFamily="34" charset="0"/>
              <a:cs typeface="Arial" panose="020B0604020202020204" pitchFamily="34" charset="0"/>
            </a:endParaRPr>
          </a:p>
          <a:p>
            <a:r>
              <a:rPr lang="en-GB" sz="1800" b="1" i="0" u="none" strike="noStrike" dirty="0">
                <a:solidFill>
                  <a:srgbClr val="000000"/>
                </a:solidFill>
                <a:effectLst/>
                <a:latin typeface="Arial" panose="020B0604020202020204" pitchFamily="34" charset="0"/>
                <a:cs typeface="Arial" panose="020B0604020202020204" pitchFamily="34" charset="0"/>
              </a:rPr>
              <a:t>Appreciates</a:t>
            </a:r>
            <a:r>
              <a:rPr lang="en-GB" sz="1800" b="0" i="0" u="none" strike="noStrike" dirty="0">
                <a:solidFill>
                  <a:srgbClr val="000000"/>
                </a:solidFill>
                <a:effectLst/>
                <a:latin typeface="Arial" panose="020B0604020202020204" pitchFamily="34" charset="0"/>
                <a:cs typeface="Arial" panose="020B0604020202020204" pitchFamily="34" charset="0"/>
              </a:rPr>
              <a:t> and thanked </a:t>
            </a:r>
            <a:r>
              <a:rPr lang="en-GB" sz="1800" b="0" i="0" u="none" strike="noStrike" dirty="0" err="1">
                <a:solidFill>
                  <a:srgbClr val="000000"/>
                </a:solidFill>
                <a:effectLst/>
                <a:latin typeface="Arial" panose="020B0604020202020204" pitchFamily="34" charset="0"/>
                <a:cs typeface="Arial" panose="020B0604020202020204" pitchFamily="34" charset="0"/>
              </a:rPr>
              <a:t>Harkunti</a:t>
            </a:r>
            <a:r>
              <a:rPr lang="en-GB" sz="1800" b="0" i="0" u="none" strike="noStrike" dirty="0">
                <a:solidFill>
                  <a:srgbClr val="000000"/>
                </a:solidFill>
                <a:effectLst/>
                <a:latin typeface="Arial" panose="020B0604020202020204" pitchFamily="34" charset="0"/>
                <a:cs typeface="Arial" panose="020B0604020202020204" pitchFamily="34" charset="0"/>
              </a:rPr>
              <a:t> Pertiwi </a:t>
            </a:r>
            <a:r>
              <a:rPr lang="en-GB" sz="1800" b="0" i="0" u="none" strike="noStrike" dirty="0" err="1">
                <a:solidFill>
                  <a:srgbClr val="000000"/>
                </a:solidFill>
                <a:effectLst/>
                <a:latin typeface="Arial" panose="020B0604020202020204" pitchFamily="34" charset="0"/>
                <a:cs typeface="Arial" panose="020B0604020202020204" pitchFamily="34" charset="0"/>
              </a:rPr>
              <a:t>Rahayu</a:t>
            </a:r>
            <a:r>
              <a:rPr lang="en-GB" sz="1800" b="0" i="0" u="none" strike="noStrike" dirty="0">
                <a:solidFill>
                  <a:srgbClr val="000000"/>
                </a:solidFill>
                <a:effectLst/>
                <a:latin typeface="Arial" panose="020B0604020202020204" pitchFamily="34" charset="0"/>
                <a:cs typeface="Arial" panose="020B0604020202020204" pitchFamily="34" charset="0"/>
              </a:rPr>
              <a:t>, Research </a:t>
            </a:r>
            <a:r>
              <a:rPr lang="en-GB" sz="1800" b="0" i="0" u="none" strike="noStrike" dirty="0" err="1">
                <a:solidFill>
                  <a:srgbClr val="000000"/>
                </a:solidFill>
                <a:effectLst/>
                <a:latin typeface="Arial" panose="020B0604020202020204" pitchFamily="34" charset="0"/>
                <a:cs typeface="Arial" panose="020B0604020202020204" pitchFamily="34" charset="0"/>
              </a:rPr>
              <a:t>Center</a:t>
            </a:r>
            <a:r>
              <a:rPr lang="en-GB" sz="1800" b="0" i="0" u="none" strike="noStrike" dirty="0">
                <a:solidFill>
                  <a:srgbClr val="000000"/>
                </a:solidFill>
                <a:effectLst/>
                <a:latin typeface="Arial" panose="020B0604020202020204" pitchFamily="34" charset="0"/>
                <a:cs typeface="Arial" panose="020B0604020202020204" pitchFamily="34" charset="0"/>
              </a:rPr>
              <a:t> for Disaster Mitigation, Institute of Technology Bandung, Indonesia, for her outstanding leadership in coordinating and organizing the 2nd UNESCO-IOC Global Tsunami Symposium</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b="0" dirty="0">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0F6D402F-51AB-A63D-4528-598997C6D6E5}"/>
              </a:ext>
            </a:extLst>
          </p:cNvPr>
          <p:cNvSpPr txBox="1"/>
          <p:nvPr/>
        </p:nvSpPr>
        <p:spPr>
          <a:xfrm>
            <a:off x="480289" y="381138"/>
            <a:ext cx="80105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rPr>
              <a:t>12. </a:t>
            </a:r>
            <a:r>
              <a:rPr lang="en-GB" b="1" dirty="0">
                <a:solidFill>
                  <a:srgbClr val="C00000"/>
                </a:solidFill>
                <a:latin typeface="Arial" panose="020B0604020202020204" pitchFamily="34" charset="0"/>
              </a:rPr>
              <a:t>2</a:t>
            </a:r>
            <a:r>
              <a:rPr lang="en-GB" b="1" baseline="30000" dirty="0">
                <a:solidFill>
                  <a:srgbClr val="C00000"/>
                </a:solidFill>
                <a:latin typeface="Arial" panose="020B0604020202020204" pitchFamily="34" charset="0"/>
              </a:rPr>
              <a:t>nd</a:t>
            </a:r>
            <a:r>
              <a:rPr lang="en-GB" b="1" dirty="0">
                <a:solidFill>
                  <a:srgbClr val="C00000"/>
                </a:solidFill>
                <a:latin typeface="Arial" panose="020B0604020202020204" pitchFamily="34" charset="0"/>
              </a:rPr>
              <a:t> GLOBAL TSUNAMI SYMPOSIUM</a:t>
            </a:r>
            <a:endParaRPr lang="ja-JP" altLang="ja-JP"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32999775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77112-324F-66A1-B099-72BB64F3B1B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FAF2AC5-1A64-40BB-D79D-61C855915C6A}"/>
              </a:ext>
            </a:extLst>
          </p:cNvPr>
          <p:cNvSpPr txBox="1"/>
          <p:nvPr/>
        </p:nvSpPr>
        <p:spPr>
          <a:xfrm>
            <a:off x="537029" y="1357311"/>
            <a:ext cx="11393714" cy="5109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spcBef>
                <a:spcPts val="1200"/>
              </a:spcBef>
              <a:spcAft>
                <a:spcPts val="0"/>
              </a:spcAft>
            </a:pPr>
            <a:r>
              <a:rPr lang="en-GB" sz="1800"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b="0" dirty="0">
              <a:effectLst/>
              <a:latin typeface="Arial" panose="020B0604020202020204" pitchFamily="34" charset="0"/>
              <a:cs typeface="Arial" panose="020B0604020202020204" pitchFamily="34" charset="0"/>
            </a:endParaRPr>
          </a:p>
          <a:p>
            <a:pPr algn="just" rtl="0">
              <a:spcBef>
                <a:spcPts val="1200"/>
              </a:spcBef>
              <a:spcAft>
                <a:spcPts val="0"/>
              </a:spcAft>
            </a:pPr>
            <a:r>
              <a:rPr lang="en-GB" sz="1800" b="1" i="0" u="none" strike="noStrike" dirty="0">
                <a:solidFill>
                  <a:srgbClr val="000000"/>
                </a:solidFill>
                <a:effectLst/>
                <a:latin typeface="Arial" panose="020B0604020202020204" pitchFamily="34" charset="0"/>
                <a:cs typeface="Arial" panose="020B0604020202020204" pitchFamily="34" charset="0"/>
              </a:rPr>
              <a:t>Appreciates</a:t>
            </a:r>
            <a:r>
              <a:rPr lang="en-GB" sz="1800" b="1" i="1" u="none" strike="noStrike" dirty="0">
                <a:solidFill>
                  <a:srgbClr val="000000"/>
                </a:solidFill>
                <a:effectLst/>
                <a:latin typeface="Arial" panose="020B0604020202020204" pitchFamily="34" charset="0"/>
                <a:cs typeface="Arial" panose="020B0604020202020204" pitchFamily="34" charset="0"/>
              </a:rPr>
              <a:t> </a:t>
            </a:r>
            <a:r>
              <a:rPr lang="en-GB" sz="1800" b="0" i="0" u="none" strike="noStrike" dirty="0">
                <a:solidFill>
                  <a:srgbClr val="000000"/>
                </a:solidFill>
                <a:effectLst/>
                <a:latin typeface="Arial" panose="020B0604020202020204" pitchFamily="34" charset="0"/>
                <a:cs typeface="Arial" panose="020B0604020202020204" pitchFamily="34" charset="0"/>
              </a:rPr>
              <a:t>the execution of the Wave exercises, </a:t>
            </a:r>
            <a:r>
              <a:rPr lang="en-GB" sz="1800" b="0" i="0" u="none" strike="noStrike" dirty="0" err="1">
                <a:solidFill>
                  <a:srgbClr val="000000"/>
                </a:solidFill>
                <a:effectLst/>
                <a:latin typeface="Arial" panose="020B0604020202020204" pitchFamily="34" charset="0"/>
                <a:cs typeface="Arial" panose="020B0604020202020204" pitchFamily="34" charset="0"/>
              </a:rPr>
              <a:t>PacWave</a:t>
            </a:r>
            <a:r>
              <a:rPr lang="en-GB" sz="1800" b="0" i="0" u="none" strike="noStrike" dirty="0">
                <a:solidFill>
                  <a:srgbClr val="000000"/>
                </a:solidFill>
                <a:effectLst/>
                <a:latin typeface="Arial" panose="020B0604020202020204" pitchFamily="34" charset="0"/>
                <a:cs typeface="Arial" panose="020B0604020202020204" pitchFamily="34" charset="0"/>
              </a:rPr>
              <a:t> 24 (September to November 2024), the CARIBE-Wave 24 (21 March 2024), the  </a:t>
            </a:r>
            <a:r>
              <a:rPr lang="en-GB" sz="1800" b="0" i="0" u="none" strike="noStrike" dirty="0" err="1">
                <a:solidFill>
                  <a:srgbClr val="000000"/>
                </a:solidFill>
                <a:effectLst/>
                <a:latin typeface="Arial" panose="020B0604020202020204" pitchFamily="34" charset="0"/>
                <a:cs typeface="Arial" panose="020B0604020202020204" pitchFamily="34" charset="0"/>
              </a:rPr>
              <a:t>NEAMWave</a:t>
            </a:r>
            <a:r>
              <a:rPr lang="en-GB" sz="1800" b="0" i="0" u="none" strike="noStrike" dirty="0">
                <a:solidFill>
                  <a:srgbClr val="000000"/>
                </a:solidFill>
                <a:effectLst/>
                <a:latin typeface="Arial" panose="020B0604020202020204" pitchFamily="34" charset="0"/>
                <a:cs typeface="Arial" panose="020B0604020202020204" pitchFamily="34" charset="0"/>
              </a:rPr>
              <a:t> 23 (6–7 November 2023) and the IOWave23  (4-25 October 2023).</a:t>
            </a:r>
            <a:endParaRPr lang="en-GB" b="0" dirty="0">
              <a:effectLst/>
              <a:latin typeface="Arial" panose="020B0604020202020204" pitchFamily="34" charset="0"/>
              <a:cs typeface="Arial" panose="020B0604020202020204" pitchFamily="34" charset="0"/>
            </a:endParaRPr>
          </a:p>
          <a:p>
            <a:pPr algn="just" rtl="0">
              <a:spcBef>
                <a:spcPts val="1200"/>
              </a:spcBef>
              <a:spcAft>
                <a:spcPts val="0"/>
              </a:spcAft>
            </a:pPr>
            <a:r>
              <a:rPr lang="en-GB" sz="1800" b="1" i="0" u="none" strike="noStrike" dirty="0">
                <a:solidFill>
                  <a:srgbClr val="000000"/>
                </a:solidFill>
                <a:effectLst/>
                <a:latin typeface="Arial" panose="020B0604020202020204" pitchFamily="34" charset="0"/>
                <a:cs typeface="Arial" panose="020B0604020202020204" pitchFamily="34" charset="0"/>
              </a:rPr>
              <a:t>Notes </a:t>
            </a:r>
            <a:r>
              <a:rPr lang="en-GB" sz="1800" b="0" i="0" u="none" strike="noStrike" dirty="0">
                <a:solidFill>
                  <a:srgbClr val="000000"/>
                </a:solidFill>
                <a:effectLst/>
                <a:latin typeface="Arial" panose="020B0604020202020204" pitchFamily="34" charset="0"/>
                <a:cs typeface="Arial" panose="020B0604020202020204" pitchFamily="34" charset="0"/>
              </a:rPr>
              <a:t>the upcoming CARIBE-Wave 25 exercise scheduled for March 20, 2025, and </a:t>
            </a:r>
            <a:r>
              <a:rPr lang="en-GB" sz="1800" b="0" i="0" u="none" strike="noStrike" dirty="0" err="1">
                <a:solidFill>
                  <a:srgbClr val="000000"/>
                </a:solidFill>
                <a:effectLst/>
                <a:latin typeface="Arial" panose="020B0604020202020204" pitchFamily="34" charset="0"/>
                <a:cs typeface="Arial" panose="020B0604020202020204" pitchFamily="34" charset="0"/>
              </a:rPr>
              <a:t>NEAMWave</a:t>
            </a:r>
            <a:r>
              <a:rPr lang="en-GB" sz="1800" b="0" i="0" u="none" strike="noStrike" dirty="0">
                <a:solidFill>
                  <a:srgbClr val="000000"/>
                </a:solidFill>
                <a:effectLst/>
                <a:latin typeface="Arial" panose="020B0604020202020204" pitchFamily="34" charset="0"/>
                <a:cs typeface="Arial" panose="020B0604020202020204" pitchFamily="34" charset="0"/>
              </a:rPr>
              <a:t> 26 planned for March 2026.</a:t>
            </a:r>
            <a:endParaRPr lang="en-GB" b="0" dirty="0">
              <a:effectLst/>
              <a:latin typeface="Arial" panose="020B0604020202020204" pitchFamily="34" charset="0"/>
              <a:cs typeface="Arial" panose="020B0604020202020204" pitchFamily="34" charset="0"/>
            </a:endParaRPr>
          </a:p>
          <a:p>
            <a:endParaRPr lang="en-GB" sz="1800" b="1" i="0" u="none" strike="noStrike" dirty="0">
              <a:solidFill>
                <a:srgbClr val="0070C0"/>
              </a:solidFill>
              <a:effectLst/>
              <a:latin typeface="Arial" panose="020B0604020202020204" pitchFamily="34" charset="0"/>
              <a:cs typeface="Arial" panose="020B0604020202020204" pitchFamily="34" charset="0"/>
            </a:endParaRPr>
          </a:p>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 to TT-DMP and TT-TWO</a:t>
            </a:r>
            <a:endParaRPr lang="en-GB" b="0" dirty="0">
              <a:effectLst/>
              <a:latin typeface="Arial" panose="020B0604020202020204" pitchFamily="34" charset="0"/>
              <a:cs typeface="Arial" panose="020B0604020202020204" pitchFamily="34" charset="0"/>
            </a:endParaRPr>
          </a:p>
          <a:p>
            <a:pPr algn="just" rtl="0"/>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0"/>
              </a:spcAft>
            </a:pPr>
            <a:r>
              <a:rPr lang="en-GB" sz="1800" b="1" i="0" u="none" strike="noStrike" dirty="0">
                <a:solidFill>
                  <a:srgbClr val="000000"/>
                </a:solidFill>
                <a:effectLst/>
                <a:latin typeface="Arial" panose="020B0604020202020204" pitchFamily="34" charset="0"/>
                <a:cs typeface="Arial" panose="020B0604020202020204" pitchFamily="34" charset="0"/>
              </a:rPr>
              <a:t>Further recommends</a:t>
            </a:r>
            <a:r>
              <a:rPr lang="en-GB" sz="1800" b="0" i="0" u="none" strike="noStrike" dirty="0">
                <a:solidFill>
                  <a:srgbClr val="000000"/>
                </a:solidFill>
                <a:effectLst/>
                <a:latin typeface="Arial" panose="020B0604020202020204" pitchFamily="34" charset="0"/>
                <a:cs typeface="Arial" panose="020B0604020202020204" pitchFamily="34" charset="0"/>
              </a:rPr>
              <a:t> having a standard reporting template for all ICGs, providing granularity on the number of participants with respect to the type of activity they participated during an exercise, which would allow inter-ICG comparison.</a:t>
            </a: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301D7879-406A-025B-5594-A2AED73EFDE8}"/>
              </a:ext>
            </a:extLst>
          </p:cNvPr>
          <p:cNvSpPr txBox="1"/>
          <p:nvPr/>
        </p:nvSpPr>
        <p:spPr>
          <a:xfrm>
            <a:off x="406400" y="411080"/>
            <a:ext cx="640080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b="1" dirty="0">
                <a:solidFill>
                  <a:srgbClr val="C00000"/>
                </a:solidFill>
                <a:latin typeface="Arial" panose="020B0604020202020204" pitchFamily="34" charset="0"/>
                <a:ea typeface="Arial" panose="020B0604020202020204" pitchFamily="34" charset="0"/>
              </a:rPr>
              <a:t>1. WAVE EXERCISES</a:t>
            </a:r>
            <a:endParaRPr lang="ja-JP" altLang="en-US" dirty="0"/>
          </a:p>
        </p:txBody>
      </p:sp>
    </p:spTree>
    <p:extLst>
      <p:ext uri="{BB962C8B-B14F-4D97-AF65-F5344CB8AC3E}">
        <p14:creationId xmlns:p14="http://schemas.microsoft.com/office/powerpoint/2010/main" val="47745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3C9A180-D85C-87E0-F96E-ADAB6636BAB9}"/>
              </a:ext>
            </a:extLst>
          </p:cNvPr>
          <p:cNvSpPr txBox="1"/>
          <p:nvPr/>
        </p:nvSpPr>
        <p:spPr>
          <a:xfrm>
            <a:off x="537029" y="1357311"/>
            <a:ext cx="11393714" cy="5355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Recommendations to Member States</a:t>
            </a:r>
            <a:endParaRPr lang="en-GB" b="0" dirty="0">
              <a:effectLst/>
              <a:latin typeface="Arial" panose="020B0604020202020204" pitchFamily="34" charset="0"/>
              <a:cs typeface="Arial" panose="020B0604020202020204" pitchFamily="34" charset="0"/>
            </a:endParaRPr>
          </a:p>
          <a:p>
            <a:pPr algn="just" rtl="0"/>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r>
              <a:rPr lang="en-GB" sz="1800" b="1" i="0" u="none" strike="noStrike" dirty="0">
                <a:solidFill>
                  <a:srgbClr val="000000"/>
                </a:solidFill>
                <a:effectLst/>
                <a:latin typeface="Arial" panose="020B0604020202020204" pitchFamily="34" charset="0"/>
                <a:cs typeface="Arial" panose="020B0604020202020204" pitchFamily="34" charset="0"/>
              </a:rPr>
              <a:t>Recalled</a:t>
            </a:r>
            <a:r>
              <a:rPr lang="en-GB" sz="1800" b="0" i="0" u="none" strike="noStrike" dirty="0">
                <a:solidFill>
                  <a:srgbClr val="000000"/>
                </a:solidFill>
                <a:effectLst/>
                <a:latin typeface="Arial" panose="020B0604020202020204" pitchFamily="34" charset="0"/>
                <a:cs typeface="Arial" panose="020B0604020202020204" pitchFamily="34" charset="0"/>
              </a:rPr>
              <a:t> the critical importance of coastal tide gauges and offshore tsunami detection/observation systems for tsunami detection and verification;</a:t>
            </a:r>
            <a:endParaRPr lang="en-GB" b="0" dirty="0">
              <a:effectLst/>
              <a:latin typeface="Arial" panose="020B0604020202020204" pitchFamily="34" charset="0"/>
              <a:cs typeface="Arial" panose="020B0604020202020204" pitchFamily="34" charset="0"/>
            </a:endParaRPr>
          </a:p>
          <a:p>
            <a:pPr algn="just" rtl="0"/>
            <a:br>
              <a:rPr lang="en-GB" b="0" dirty="0">
                <a:effectLst/>
                <a:latin typeface="Arial" panose="020B0604020202020204" pitchFamily="34" charset="0"/>
                <a:cs typeface="Arial" panose="020B0604020202020204" pitchFamily="34" charset="0"/>
              </a:rPr>
            </a:br>
            <a:r>
              <a:rPr lang="en-GB" sz="1800" b="1" i="0" u="none" strike="noStrike" dirty="0">
                <a:solidFill>
                  <a:srgbClr val="000000"/>
                </a:solidFill>
                <a:effectLst/>
                <a:latin typeface="Arial" panose="020B0604020202020204" pitchFamily="34" charset="0"/>
                <a:cs typeface="Arial" panose="020B0604020202020204" pitchFamily="34" charset="0"/>
              </a:rPr>
              <a:t>Requested</a:t>
            </a:r>
            <a:r>
              <a:rPr lang="en-GB" sz="1800" b="0" i="0" u="none" strike="noStrike" dirty="0">
                <a:solidFill>
                  <a:srgbClr val="000000"/>
                </a:solidFill>
                <a:effectLst/>
                <a:latin typeface="Arial" panose="020B0604020202020204" pitchFamily="34" charset="0"/>
                <a:cs typeface="Arial" panose="020B0604020202020204" pitchFamily="34" charset="0"/>
              </a:rPr>
              <a:t> the Member States to prioritize installation/deployment of additional coastal tide gauges and tsunami detection/observation systems in regions under high tsunami risk with priority areas with known coverage gaps (in alphabetical order: Aegean Sea, Caribbean Sea (West, North and South-East), Indian Ocean (East and North), North Africa, Philippine Sea, Solomon Sea, South China Sea, Timor Sea, and Yellow Sea), to ensure tsunami detection and verification as early as possible;</a:t>
            </a:r>
          </a:p>
          <a:p>
            <a:pPr algn="just" rtl="0"/>
            <a:endParaRPr lang="en-GB" dirty="0">
              <a:solidFill>
                <a:srgbClr val="000000"/>
              </a:solidFill>
              <a:latin typeface="Arial" panose="020B0604020202020204" pitchFamily="34" charset="0"/>
              <a:cs typeface="Arial" panose="020B0604020202020204" pitchFamily="34" charset="0"/>
            </a:endParaRPr>
          </a:p>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b="1" dirty="0">
              <a:solidFill>
                <a:srgbClr val="000000"/>
              </a:solidFill>
              <a:latin typeface="Arial" panose="020B0604020202020204" pitchFamily="34" charset="0"/>
              <a:cs typeface="Arial" panose="020B0604020202020204" pitchFamily="34" charset="0"/>
            </a:endParaRPr>
          </a:p>
          <a:p>
            <a:pPr algn="just" rtl="0"/>
            <a:endParaRPr lang="en-GB" b="1" dirty="0">
              <a:solidFill>
                <a:srgbClr val="000000"/>
              </a:solidFill>
              <a:latin typeface="Arial" panose="020B0604020202020204" pitchFamily="34" charset="0"/>
              <a:cs typeface="Arial" panose="020B0604020202020204" pitchFamily="34" charset="0"/>
            </a:endParaRPr>
          </a:p>
          <a:p>
            <a:pPr algn="just" rtl="0"/>
            <a:r>
              <a:rPr lang="en-GB" sz="1800" b="1" i="0" u="none" strike="noStrike" dirty="0">
                <a:solidFill>
                  <a:srgbClr val="000000"/>
                </a:solidFill>
                <a:effectLst/>
                <a:latin typeface="Arial" panose="020B0604020202020204" pitchFamily="34" charset="0"/>
                <a:cs typeface="Arial" panose="020B0604020202020204" pitchFamily="34" charset="0"/>
              </a:rPr>
              <a:t>Recommends </a:t>
            </a:r>
            <a:r>
              <a:rPr lang="en-GB" sz="1800" b="0" i="0" u="none" strike="noStrike" dirty="0">
                <a:solidFill>
                  <a:srgbClr val="000000"/>
                </a:solidFill>
                <a:effectLst/>
                <a:latin typeface="Arial" panose="020B0604020202020204" pitchFamily="34" charset="0"/>
                <a:cs typeface="Arial" panose="020B0604020202020204" pitchFamily="34" charset="0"/>
              </a:rPr>
              <a:t>Member States monitor the health of their sea level gauges that are used for detecting and monitoring tsunamis, to restore them as quickly as possible when they fail, and add sea level gauges when possible in places identified by their ICG as gaps.</a:t>
            </a:r>
            <a:endParaRPr lang="en-GB" b="0" dirty="0">
              <a:effectLst/>
              <a:latin typeface="Arial" panose="020B0604020202020204" pitchFamily="34" charset="0"/>
              <a:cs typeface="Arial" panose="020B0604020202020204" pitchFamily="34" charset="0"/>
            </a:endParaRPr>
          </a:p>
          <a:p>
            <a:pPr algn="just" rtl="0"/>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BD3569EE-6D81-E6C4-F969-A2066CBC7571}"/>
              </a:ext>
            </a:extLst>
          </p:cNvPr>
          <p:cNvSpPr txBox="1"/>
          <p:nvPr/>
        </p:nvSpPr>
        <p:spPr>
          <a:xfrm>
            <a:off x="406400" y="411080"/>
            <a:ext cx="640080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b="1" dirty="0">
                <a:solidFill>
                  <a:srgbClr val="C00000"/>
                </a:solidFill>
                <a:latin typeface="Arial" panose="020B0604020202020204" pitchFamily="34" charset="0"/>
                <a:ea typeface="Arial" panose="020B0604020202020204" pitchFamily="34" charset="0"/>
              </a:rPr>
              <a:t>2. SEA-LEVEL OBSERVATIONS</a:t>
            </a:r>
            <a:endParaRPr lang="ja-JP" altLang="en-US" dirty="0"/>
          </a:p>
        </p:txBody>
      </p:sp>
    </p:spTree>
    <p:extLst>
      <p:ext uri="{BB962C8B-B14F-4D97-AF65-F5344CB8AC3E}">
        <p14:creationId xmlns:p14="http://schemas.microsoft.com/office/powerpoint/2010/main" val="22056020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6D468-3690-9E1C-5E13-EF7C481993B7}"/>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3C42938-2CF4-1ADE-7152-58BFE39E1F15}"/>
              </a:ext>
            </a:extLst>
          </p:cNvPr>
          <p:cNvSpPr txBox="1"/>
          <p:nvPr/>
        </p:nvSpPr>
        <p:spPr>
          <a:xfrm>
            <a:off x="537029" y="1357311"/>
            <a:ext cx="11393714"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 to TT-DMP and TT-TWO</a:t>
            </a:r>
            <a:endParaRPr lang="en-GB" b="0" dirty="0">
              <a:effectLst/>
              <a:latin typeface="Arial" panose="020B0604020202020204" pitchFamily="34" charset="0"/>
              <a:cs typeface="Arial" panose="020B0604020202020204" pitchFamily="34" charset="0"/>
            </a:endParaRPr>
          </a:p>
          <a:p>
            <a:pPr algn="just" rtl="0"/>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0"/>
              </a:spcAft>
            </a:pPr>
            <a:r>
              <a:rPr lang="en-GB" sz="1800" b="1" i="0" u="none" strike="noStrike" dirty="0">
                <a:solidFill>
                  <a:srgbClr val="000000"/>
                </a:solidFill>
                <a:effectLst/>
                <a:latin typeface="Arial" panose="020B0604020202020204" pitchFamily="34" charset="0"/>
                <a:cs typeface="Arial" panose="020B0604020202020204" pitchFamily="34" charset="0"/>
              </a:rPr>
              <a:t>Recommends</a:t>
            </a:r>
            <a:r>
              <a:rPr lang="en-GB" sz="1800" b="0" i="0" u="none" strike="noStrike" dirty="0">
                <a:solidFill>
                  <a:srgbClr val="000000"/>
                </a:solidFill>
                <a:effectLst/>
                <a:latin typeface="Arial" panose="020B0604020202020204" pitchFamily="34" charset="0"/>
                <a:cs typeface="Arial" panose="020B0604020202020204" pitchFamily="34" charset="0"/>
              </a:rPr>
              <a:t> the review of the IOC Tsunami Post-Event Assessment process and questionnaire (TOWS 2015, PAE) considering its use in the past decade, and consideration of other post-event processes undertaken for smaller events that did not meet the PAE threshold..</a:t>
            </a: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12885D0C-7206-6729-F25A-111CF13ABC66}"/>
              </a:ext>
            </a:extLst>
          </p:cNvPr>
          <p:cNvSpPr txBox="1"/>
          <p:nvPr/>
        </p:nvSpPr>
        <p:spPr>
          <a:xfrm>
            <a:off x="420914" y="411080"/>
            <a:ext cx="638628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b="1" dirty="0">
                <a:solidFill>
                  <a:srgbClr val="C00000"/>
                </a:solidFill>
                <a:latin typeface="Arial" panose="020B0604020202020204" pitchFamily="34" charset="0"/>
                <a:ea typeface="Arial" panose="020B0604020202020204" pitchFamily="34" charset="0"/>
              </a:rPr>
              <a:t>3. POST-EVENT ASSESSMENT QUESTIONNAIRE</a:t>
            </a:r>
            <a:endParaRPr lang="ja-JP" altLang="en-US" dirty="0"/>
          </a:p>
        </p:txBody>
      </p:sp>
    </p:spTree>
    <p:extLst>
      <p:ext uri="{BB962C8B-B14F-4D97-AF65-F5344CB8AC3E}">
        <p14:creationId xmlns:p14="http://schemas.microsoft.com/office/powerpoint/2010/main" val="30711909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A9E3519-EDC3-27D8-35AE-EE7E09AE8173}"/>
              </a:ext>
            </a:extLst>
          </p:cNvPr>
          <p:cNvSpPr txBox="1"/>
          <p:nvPr/>
        </p:nvSpPr>
        <p:spPr>
          <a:xfrm>
            <a:off x="480290" y="1121550"/>
            <a:ext cx="10984000"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0070C0"/>
                </a:solidFill>
                <a:effectLst/>
                <a:latin typeface="Arial" panose="020B0604020202020204" pitchFamily="34" charset="0"/>
                <a:ea typeface="Arial" panose="020B0604020202020204" pitchFamily="34" charset="0"/>
              </a:rPr>
              <a:t>Request to the Secretariat</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Notes</a:t>
            </a:r>
            <a:r>
              <a:rPr lang="en-GB" altLang="ja-JP" sz="1800" dirty="0">
                <a:effectLst/>
                <a:latin typeface="Arial" panose="020B0604020202020204" pitchFamily="34" charset="0"/>
                <a:ea typeface="Arial" panose="020B0604020202020204" pitchFamily="34" charset="0"/>
              </a:rPr>
              <a:t> that Member States does not necessarily follow the guidance on the updates of TWFP and NTWC contact information as provided through </a:t>
            </a:r>
            <a:r>
              <a:rPr lang="en-GB" altLang="ja-JP" sz="1800" u="none" strike="noStrike" dirty="0">
                <a:solidFill>
                  <a:srgbClr val="0000FF"/>
                </a:solidFill>
                <a:effectLst/>
                <a:latin typeface="Arial" panose="020B0604020202020204" pitchFamily="34" charset="0"/>
                <a:ea typeface="Arial" panose="020B0604020202020204" pitchFamily="34" charset="0"/>
                <a:hlinkClick r:id="rId2"/>
              </a:rPr>
              <a:t>CL-2558</a:t>
            </a:r>
            <a:r>
              <a:rPr lang="en-GB" altLang="ja-JP" sz="1800" dirty="0">
                <a:effectLst/>
                <a:latin typeface="Arial" panose="020B0604020202020204" pitchFamily="34" charset="0"/>
                <a:ea typeface="Arial" panose="020B0604020202020204" pitchFamily="34" charset="0"/>
              </a:rPr>
              <a:t> and </a:t>
            </a:r>
            <a:r>
              <a:rPr lang="en-GB" altLang="ja-JP" sz="1800" u="none" strike="noStrike" dirty="0">
                <a:solidFill>
                  <a:srgbClr val="0000FF"/>
                </a:solidFill>
                <a:effectLst/>
                <a:latin typeface="Arial" panose="020B0604020202020204" pitchFamily="34" charset="0"/>
                <a:ea typeface="Arial" panose="020B0604020202020204" pitchFamily="34" charset="0"/>
                <a:hlinkClick r:id="rId3"/>
              </a:rPr>
              <a:t>CL-2563</a:t>
            </a:r>
            <a:r>
              <a:rPr lang="en-GB" altLang="ja-JP" sz="1800" dirty="0">
                <a:effectLst/>
                <a:latin typeface="Arial" panose="020B0604020202020204" pitchFamily="34" charset="0"/>
                <a:ea typeface="Arial" panose="020B0604020202020204" pitchFamily="34" charset="0"/>
              </a:rPr>
              <a:t> issued in 2015;</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Further</a:t>
            </a:r>
            <a:r>
              <a:rPr lang="en-GB" altLang="ja-JP" sz="1800" dirty="0">
                <a:effectLst/>
                <a:latin typeface="Arial" panose="020B0604020202020204" pitchFamily="34" charset="0"/>
                <a:ea typeface="Arial" panose="020B0604020202020204" pitchFamily="34" charset="0"/>
              </a:rPr>
              <a:t> notes the developments since 2015, such as the cessation of fax dissemination as announced through the CL-3006, but also inclusion of additional roles that have been defined in some ICGs (such as Tsunami Ready Focal Point (TRFP) in the IOTWMS), which does not necessarily exist (yet) in other ICGs;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Recognizes</a:t>
            </a:r>
            <a:r>
              <a:rPr lang="en-GB" altLang="ja-JP" sz="1800" dirty="0">
                <a:effectLst/>
                <a:latin typeface="Arial" panose="020B0604020202020204" pitchFamily="34" charset="0"/>
                <a:ea typeface="Arial" panose="020B0604020202020204" pitchFamily="34" charset="0"/>
              </a:rPr>
              <a:t> the need to revise, simplify and standardise the format and the methodology of collecting TNC/TWFP/NTWC/TRFP contact information, which is essential not only for the IOC's tsunami programme, but for the operations of Tsunami Service Providers to ensure that their messages reach the end-users;</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dirty="0">
                <a:effectLst/>
                <a:latin typeface="Arial" panose="020B0604020202020204" pitchFamily="34" charset="0"/>
                <a:ea typeface="Arial" panose="020B0604020202020204" pitchFamily="34" charset="0"/>
              </a:rPr>
              <a:t> </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effectLst/>
                <a:latin typeface="Arial" panose="020B0604020202020204" pitchFamily="34" charset="0"/>
                <a:ea typeface="Arial" panose="020B0604020202020204" pitchFamily="34" charset="0"/>
              </a:rPr>
              <a:t>Requests</a:t>
            </a:r>
            <a:r>
              <a:rPr lang="en-GB" altLang="ja-JP" sz="1800" dirty="0">
                <a:effectLst/>
                <a:latin typeface="Arial" panose="020B0604020202020204" pitchFamily="34" charset="0"/>
                <a:ea typeface="Arial" panose="020B0604020202020204" pitchFamily="34" charset="0"/>
              </a:rPr>
              <a:t> the Secretariat in close collaboration with the TT-TWO and TT-DMP to revise, simplify and standardise the format and the methodology of collecting TNC/TWFP/NTWC contact information, and present its work at the next Joint TT-DMP and TT-TWO Meeting;</a:t>
            </a:r>
            <a:endParaRPr lang="ja-JP" altLang="ja-JP" sz="1800" dirty="0">
              <a:effectLst/>
              <a:latin typeface="Times New Roman" panose="02020603050405020304" pitchFamily="18" charset="0"/>
              <a:ea typeface="Times New Roman" panose="02020603050405020304" pitchFamily="18" charset="0"/>
            </a:endParaRPr>
          </a:p>
          <a:p>
            <a:pPr algn="just"/>
            <a:r>
              <a:rPr lang="en-GB" altLang="ja-JP" sz="1800" b="1" dirty="0">
                <a:solidFill>
                  <a:srgbClr val="C00000"/>
                </a:solidFill>
                <a:effectLst/>
                <a:latin typeface="Arial" panose="020B0604020202020204" pitchFamily="34" charset="0"/>
                <a:ea typeface="Arial" panose="020B0604020202020204" pitchFamily="34" charset="0"/>
              </a:rPr>
              <a:t> </a:t>
            </a:r>
            <a:endParaRPr lang="ja-JP" altLang="ja-JP" sz="2000" dirty="0">
              <a:effectLst/>
              <a:latin typeface="Times New Roman" panose="02020603050405020304" pitchFamily="18" charset="0"/>
              <a:ea typeface="Times New Roman" panose="02020603050405020304" pitchFamily="18" charset="0"/>
            </a:endParaRPr>
          </a:p>
        </p:txBody>
      </p:sp>
      <p:sp>
        <p:nvSpPr>
          <p:cNvPr id="4" name="テキスト ボックス 3">
            <a:extLst>
              <a:ext uri="{FF2B5EF4-FFF2-40B4-BE49-F238E27FC236}">
                <a16:creationId xmlns:a16="http://schemas.microsoft.com/office/drawing/2014/main" id="{0E72FB57-AF57-FA6C-67F0-1A2B89569A1F}"/>
              </a:ext>
            </a:extLst>
          </p:cNvPr>
          <p:cNvSpPr txBox="1"/>
          <p:nvPr/>
        </p:nvSpPr>
        <p:spPr>
          <a:xfrm>
            <a:off x="480290" y="381138"/>
            <a:ext cx="616989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ea typeface="Arial" panose="020B0604020202020204" pitchFamily="34" charset="0"/>
              </a:rPr>
              <a:t>4</a:t>
            </a:r>
            <a:r>
              <a:rPr lang="en-GB" altLang="ja-JP" sz="1800" b="1" dirty="0">
                <a:solidFill>
                  <a:srgbClr val="C00000"/>
                </a:solidFill>
                <a:effectLst/>
                <a:latin typeface="Arial" panose="020B0604020202020204" pitchFamily="34" charset="0"/>
                <a:ea typeface="Arial" panose="020B0604020202020204" pitchFamily="34" charset="0"/>
              </a:rPr>
              <a:t>. TNC/TWFP/NTWC CONTACT INFORMATION</a:t>
            </a:r>
            <a:endParaRPr lang="ja-JP" altLang="ja-JP"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32031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5912-06BF-C08E-6D85-249AF33421E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00C0B8-0C53-478E-E336-72BF08192BF7}"/>
              </a:ext>
            </a:extLst>
          </p:cNvPr>
          <p:cNvSpPr txBox="1"/>
          <p:nvPr/>
        </p:nvSpPr>
        <p:spPr>
          <a:xfrm>
            <a:off x="480289" y="1328379"/>
            <a:ext cx="10984000" cy="27905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spcBef>
                <a:spcPts val="1200"/>
              </a:spcBef>
              <a:spcAft>
                <a:spcPts val="0"/>
              </a:spcAft>
            </a:pPr>
            <a:r>
              <a:rPr lang="en-GB"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b="0" dirty="0">
              <a:effectLst/>
              <a:latin typeface="Arial" panose="020B0604020202020204" pitchFamily="34" charset="0"/>
              <a:cs typeface="Arial" panose="020B0604020202020204" pitchFamily="34" charset="0"/>
            </a:endParaRPr>
          </a:p>
          <a:p>
            <a:pPr algn="just" rtl="0">
              <a:spcBef>
                <a:spcPts val="0"/>
              </a:spcBef>
              <a:spcAft>
                <a:spcPts val="800"/>
              </a:spcAft>
            </a:pPr>
            <a:endParaRPr lang="en-GB"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800"/>
              </a:spcAft>
            </a:pPr>
            <a:r>
              <a:rPr lang="en-GB" b="1" i="0" u="none" strike="noStrike" dirty="0">
                <a:solidFill>
                  <a:srgbClr val="000000"/>
                </a:solidFill>
                <a:effectLst/>
                <a:latin typeface="Arial" panose="020B0604020202020204" pitchFamily="34" charset="0"/>
                <a:cs typeface="Arial" panose="020B0604020202020204" pitchFamily="34" charset="0"/>
              </a:rPr>
              <a:t>Notes and appreciates</a:t>
            </a:r>
            <a:r>
              <a:rPr lang="en-GB" b="0" i="0" u="none" strike="noStrike" dirty="0">
                <a:solidFill>
                  <a:srgbClr val="000000"/>
                </a:solidFill>
                <a:effectLst/>
                <a:latin typeface="Arial" panose="020B0604020202020204" pitchFamily="34" charset="0"/>
                <a:cs typeface="Arial" panose="020B0604020202020204" pitchFamily="34" charset="0"/>
              </a:rPr>
              <a:t> the increased Ocean Decade actions submitted contributing to the ODTP.</a:t>
            </a:r>
            <a:endParaRPr lang="en-GB" b="0" dirty="0">
              <a:effectLst/>
              <a:latin typeface="Arial" panose="020B0604020202020204" pitchFamily="34" charset="0"/>
              <a:cs typeface="Arial" panose="020B0604020202020204" pitchFamily="34" charset="0"/>
            </a:endParaRPr>
          </a:p>
          <a:p>
            <a:pPr algn="just" rtl="0">
              <a:spcBef>
                <a:spcPts val="0"/>
              </a:spcBef>
              <a:spcAft>
                <a:spcPts val="0"/>
              </a:spcAft>
            </a:pPr>
            <a:endParaRPr lang="en-GB" b="1" i="0" u="none" strike="noStrike" dirty="0">
              <a:solidFill>
                <a:srgbClr val="000000"/>
              </a:solidFill>
              <a:effectLst/>
              <a:latin typeface="Arial" panose="020B0604020202020204" pitchFamily="34" charset="0"/>
              <a:cs typeface="Arial" panose="020B0604020202020204" pitchFamily="34" charset="0"/>
            </a:endParaRPr>
          </a:p>
          <a:p>
            <a:pPr algn="just" rtl="0">
              <a:spcBef>
                <a:spcPts val="0"/>
              </a:spcBef>
              <a:spcAft>
                <a:spcPts val="0"/>
              </a:spcAft>
            </a:pPr>
            <a:r>
              <a:rPr lang="en-GB" b="1" i="0" u="none" strike="noStrike" dirty="0">
                <a:solidFill>
                  <a:srgbClr val="000000"/>
                </a:solidFill>
                <a:effectLst/>
                <a:latin typeface="Arial" panose="020B0604020202020204" pitchFamily="34" charset="0"/>
                <a:cs typeface="Arial" panose="020B0604020202020204" pitchFamily="34" charset="0"/>
              </a:rPr>
              <a:t>Recommends </a:t>
            </a:r>
            <a:r>
              <a:rPr lang="en-GB" b="0" i="0" u="none" strike="noStrike" dirty="0">
                <a:solidFill>
                  <a:srgbClr val="000000"/>
                </a:solidFill>
                <a:effectLst/>
                <a:latin typeface="Arial" panose="020B0604020202020204" pitchFamily="34" charset="0"/>
                <a:cs typeface="Arial" panose="020B0604020202020204" pitchFamily="34" charset="0"/>
              </a:rPr>
              <a:t>experts (to be identified) to support the review of the three new ODTP actions for endorsement by Ocean Decade Unit.</a:t>
            </a:r>
            <a:endParaRPr lang="en-GB" b="0" dirty="0">
              <a:effectLst/>
              <a:latin typeface="Arial" panose="020B0604020202020204" pitchFamily="34" charset="0"/>
              <a:cs typeface="Arial" panose="020B0604020202020204" pitchFamily="34" charset="0"/>
            </a:endParaRPr>
          </a:p>
          <a:p>
            <a:endParaRPr lang="en-GB" b="1" i="0" u="none" strike="noStrike" dirty="0">
              <a:solidFill>
                <a:srgbClr val="000000"/>
              </a:solidFill>
              <a:effectLst/>
              <a:latin typeface="Arial" panose="020B0604020202020204" pitchFamily="34" charset="0"/>
              <a:cs typeface="Arial" panose="020B0604020202020204" pitchFamily="34" charset="0"/>
            </a:endParaRPr>
          </a:p>
          <a:p>
            <a:r>
              <a:rPr lang="en-GB" b="1" i="0" u="none" strike="noStrike" dirty="0">
                <a:solidFill>
                  <a:srgbClr val="000000"/>
                </a:solidFill>
                <a:effectLst/>
                <a:latin typeface="Arial" panose="020B0604020202020204" pitchFamily="34" charset="0"/>
                <a:cs typeface="Arial" panose="020B0604020202020204" pitchFamily="34" charset="0"/>
              </a:rPr>
              <a:t>Further recommends</a:t>
            </a:r>
            <a:r>
              <a:rPr lang="en-GB" b="0" i="0" u="none" strike="noStrike" dirty="0">
                <a:solidFill>
                  <a:srgbClr val="000000"/>
                </a:solidFill>
                <a:effectLst/>
                <a:latin typeface="Arial" panose="020B0604020202020204" pitchFamily="34" charset="0"/>
                <a:cs typeface="Arial" panose="020B0604020202020204" pitchFamily="34" charset="0"/>
              </a:rPr>
              <a:t> a future OD-ODTP call to focus on A.I application in Tsunami Early Warning Systems</a:t>
            </a:r>
            <a:r>
              <a:rPr lang="en-GB" altLang="ja-JP" b="1"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43B43804-1DC1-2C56-B6DB-DCFB3AC50C7D}"/>
              </a:ext>
            </a:extLst>
          </p:cNvPr>
          <p:cNvSpPr txBox="1"/>
          <p:nvPr/>
        </p:nvSpPr>
        <p:spPr>
          <a:xfrm>
            <a:off x="480289" y="381138"/>
            <a:ext cx="80105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sz="1800" b="1" dirty="0">
                <a:solidFill>
                  <a:srgbClr val="C00000"/>
                </a:solidFill>
                <a:effectLst/>
                <a:latin typeface="Arial" panose="020B0604020202020204" pitchFamily="34" charset="0"/>
                <a:ea typeface="Arial" panose="020B0604020202020204" pitchFamily="34" charset="0"/>
              </a:rPr>
              <a:t>5</a:t>
            </a:r>
            <a:r>
              <a:rPr lang="en-GB" altLang="ja-JP" b="1" dirty="0">
                <a:solidFill>
                  <a:srgbClr val="C00000"/>
                </a:solidFill>
                <a:latin typeface="Arial" panose="020B0604020202020204" pitchFamily="34" charset="0"/>
              </a:rPr>
              <a:t>. </a:t>
            </a:r>
            <a:r>
              <a:rPr lang="en-GB" b="1" dirty="0">
                <a:solidFill>
                  <a:srgbClr val="C00000"/>
                </a:solidFill>
                <a:latin typeface="Arial" panose="020B0604020202020204" pitchFamily="34" charset="0"/>
              </a:rPr>
              <a:t>Ocean Decade: Safe Ocean (Resilient Communities Actions)</a:t>
            </a:r>
            <a:endParaRPr lang="ja-JP" altLang="ja-JP"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35747264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8841E-A6A8-B8F8-0411-9F90D0151C6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41E901-F0DD-81ED-7A8D-D1C0FF026D94}"/>
              </a:ext>
            </a:extLst>
          </p:cNvPr>
          <p:cNvSpPr txBox="1"/>
          <p:nvPr/>
        </p:nvSpPr>
        <p:spPr>
          <a:xfrm>
            <a:off x="480289" y="1328379"/>
            <a:ext cx="10984000" cy="5909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r>
              <a:rPr lang="en-GB"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b="0" dirty="0">
              <a:effectLst/>
              <a:latin typeface="Arial" panose="020B0604020202020204" pitchFamily="34" charset="0"/>
              <a:cs typeface="Arial" panose="020B0604020202020204" pitchFamily="34" charset="0"/>
            </a:endParaRPr>
          </a:p>
          <a:p>
            <a:pPr rtl="0"/>
            <a:endParaRPr lang="en-GB" b="1" i="0" u="none" strike="noStrike" dirty="0">
              <a:solidFill>
                <a:srgbClr val="000000"/>
              </a:solidFill>
              <a:effectLst/>
              <a:latin typeface="Arial" panose="020B0604020202020204" pitchFamily="34" charset="0"/>
              <a:cs typeface="Arial" panose="020B0604020202020204" pitchFamily="34" charset="0"/>
            </a:endParaRPr>
          </a:p>
          <a:p>
            <a:pPr rtl="0"/>
            <a:r>
              <a:rPr lang="en-GB" b="1" i="0" u="none" strike="noStrike" dirty="0">
                <a:solidFill>
                  <a:srgbClr val="000000"/>
                </a:solidFill>
                <a:effectLst/>
                <a:latin typeface="Arial" panose="020B0604020202020204" pitchFamily="34" charset="0"/>
                <a:cs typeface="Arial" panose="020B0604020202020204" pitchFamily="34" charset="0"/>
              </a:rPr>
              <a:t>Acknowledges </a:t>
            </a:r>
            <a:r>
              <a:rPr lang="en-GB" b="0" i="0" u="none" strike="noStrike" dirty="0">
                <a:solidFill>
                  <a:srgbClr val="000000"/>
                </a:solidFill>
                <a:effectLst/>
                <a:latin typeface="Arial" panose="020B0604020202020204" pitchFamily="34" charset="0"/>
                <a:cs typeface="Arial" panose="020B0604020202020204" pitchFamily="34" charset="0"/>
              </a:rPr>
              <a:t>the ongoing efforts in developing the ODTP Tracking and Monitoring Tool and the Global Tsunami Performance Monitoring Framework (PTWS) </a:t>
            </a:r>
            <a:endParaRPr lang="en-GB" b="0" dirty="0">
              <a:effectLst/>
              <a:latin typeface="Arial" panose="020B0604020202020204" pitchFamily="34" charset="0"/>
              <a:cs typeface="Arial" panose="020B0604020202020204" pitchFamily="34" charset="0"/>
            </a:endParaRPr>
          </a:p>
          <a:p>
            <a:pPr rtl="0"/>
            <a:endParaRPr lang="en-GB" b="1" i="0" u="none" strike="noStrike" dirty="0">
              <a:solidFill>
                <a:srgbClr val="000000"/>
              </a:solidFill>
              <a:effectLst/>
              <a:latin typeface="Arial" panose="020B0604020202020204" pitchFamily="34" charset="0"/>
              <a:cs typeface="Arial" panose="020B0604020202020204" pitchFamily="34" charset="0"/>
            </a:endParaRPr>
          </a:p>
          <a:p>
            <a:pPr rtl="0"/>
            <a:r>
              <a:rPr lang="en-GB" b="1" i="0" u="none" strike="noStrike" dirty="0">
                <a:solidFill>
                  <a:srgbClr val="000000"/>
                </a:solidFill>
                <a:effectLst/>
                <a:latin typeface="Arial" panose="020B0604020202020204" pitchFamily="34" charset="0"/>
                <a:cs typeface="Arial" panose="020B0604020202020204" pitchFamily="34" charset="0"/>
              </a:rPr>
              <a:t>Notes</a:t>
            </a:r>
            <a:r>
              <a:rPr lang="en-GB" b="0" i="0" u="none" strike="noStrike" dirty="0">
                <a:solidFill>
                  <a:srgbClr val="000000"/>
                </a:solidFill>
                <a:effectLst/>
                <a:latin typeface="Arial" panose="020B0604020202020204" pitchFamily="34" charset="0"/>
                <a:cs typeface="Arial" panose="020B0604020202020204" pitchFamily="34" charset="0"/>
              </a:rPr>
              <a:t> the opportunity to TOWS Task Teams to engage and contribute through an online meeting in August 2025 on the ongoing work.  </a:t>
            </a:r>
            <a:endParaRPr lang="en-GB" b="0" dirty="0">
              <a:effectLst/>
              <a:latin typeface="Arial" panose="020B0604020202020204" pitchFamily="34" charset="0"/>
              <a:cs typeface="Arial" panose="020B0604020202020204" pitchFamily="34" charset="0"/>
            </a:endParaRPr>
          </a:p>
          <a:p>
            <a:pPr rtl="0"/>
            <a:endParaRPr lang="en-GB" b="1" i="0" u="none" strike="noStrike" dirty="0">
              <a:solidFill>
                <a:srgbClr val="000000"/>
              </a:solidFill>
              <a:effectLst/>
              <a:latin typeface="Arial" panose="020B0604020202020204" pitchFamily="34" charset="0"/>
              <a:cs typeface="Arial" panose="020B0604020202020204" pitchFamily="34" charset="0"/>
            </a:endParaRPr>
          </a:p>
          <a:p>
            <a:pPr rtl="0"/>
            <a:r>
              <a:rPr lang="en-GB" b="1" i="0" u="none" strike="noStrike" dirty="0">
                <a:solidFill>
                  <a:srgbClr val="000000"/>
                </a:solidFill>
                <a:effectLst/>
                <a:latin typeface="Arial" panose="020B0604020202020204" pitchFamily="34" charset="0"/>
                <a:cs typeface="Arial" panose="020B0604020202020204" pitchFamily="34" charset="0"/>
              </a:rPr>
              <a:t>Recommends</a:t>
            </a:r>
            <a:r>
              <a:rPr lang="en-GB" b="0" i="0" u="none" strike="noStrike" dirty="0">
                <a:solidFill>
                  <a:srgbClr val="000000"/>
                </a:solidFill>
                <a:effectLst/>
                <a:latin typeface="Arial" panose="020B0604020202020204" pitchFamily="34" charset="0"/>
                <a:cs typeface="Arial" panose="020B0604020202020204" pitchFamily="34" charset="0"/>
              </a:rPr>
              <a:t> ICGs to develop and adopt a harmonized set of KPIs based on the GKPI, to support consistent and effective global reporting.</a:t>
            </a:r>
          </a:p>
          <a:p>
            <a:pPr algn="just" rtl="0"/>
            <a:endParaRPr lang="en-GB" sz="1800" b="1" i="0" u="none" strike="noStrike" dirty="0">
              <a:solidFill>
                <a:srgbClr val="0070C0"/>
              </a:solidFill>
              <a:effectLst/>
              <a:latin typeface="Arial" panose="020B0604020202020204" pitchFamily="34" charset="0"/>
              <a:cs typeface="Arial" panose="020B0604020202020204" pitchFamily="34" charset="0"/>
            </a:endParaRPr>
          </a:p>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b="0" dirty="0">
              <a:effectLst/>
              <a:latin typeface="Arial" panose="020B0604020202020204" pitchFamily="34" charset="0"/>
              <a:cs typeface="Arial" panose="020B0604020202020204" pitchFamily="34" charset="0"/>
            </a:endParaRPr>
          </a:p>
          <a:p>
            <a:pPr rtl="0"/>
            <a:endParaRPr lang="en-GB" sz="1800" b="1" i="0" u="none" strike="noStrike" dirty="0">
              <a:solidFill>
                <a:srgbClr val="000000"/>
              </a:solidFill>
              <a:effectLst/>
              <a:latin typeface="Arial" panose="020B0604020202020204" pitchFamily="34" charset="0"/>
              <a:cs typeface="Arial" panose="020B0604020202020204" pitchFamily="34" charset="0"/>
            </a:endParaRPr>
          </a:p>
          <a:p>
            <a:pPr rtl="0"/>
            <a:r>
              <a:rPr lang="en-GB" sz="1800" b="1" i="0" u="none" strike="noStrike" dirty="0">
                <a:solidFill>
                  <a:srgbClr val="000000"/>
                </a:solidFill>
                <a:effectLst/>
                <a:latin typeface="Arial" panose="020B0604020202020204" pitchFamily="34" charset="0"/>
                <a:cs typeface="Arial" panose="020B0604020202020204" pitchFamily="34" charset="0"/>
              </a:rPr>
              <a:t>Notes </a:t>
            </a:r>
            <a:r>
              <a:rPr lang="en-GB" sz="1800" b="0" i="0" u="none" strike="noStrike" dirty="0">
                <a:solidFill>
                  <a:srgbClr val="000000"/>
                </a:solidFill>
                <a:effectLst/>
                <a:latin typeface="Arial" panose="020B0604020202020204" pitchFamily="34" charset="0"/>
                <a:cs typeface="Arial" panose="020B0604020202020204" pitchFamily="34" charset="0"/>
              </a:rPr>
              <a:t>the proposal for the ODTP Webinars on each of the high-level objectives of the ODTP and the first ODTP Conference for 2025 in Hyderabad, alongside IUGG-JTC (Nov 12–14, 2025) hosted by INCOIS.</a:t>
            </a:r>
            <a:endParaRPr lang="en-GB" b="0" dirty="0">
              <a:effectLst/>
              <a:latin typeface="Arial" panose="020B0604020202020204" pitchFamily="34" charset="0"/>
              <a:cs typeface="Arial" panose="020B0604020202020204" pitchFamily="34" charset="0"/>
            </a:endParaRPr>
          </a:p>
          <a:p>
            <a:pPr rtl="0"/>
            <a:endParaRPr lang="en-GB" sz="1800" b="1" i="0" u="none" strike="noStrike" dirty="0">
              <a:solidFill>
                <a:srgbClr val="000000"/>
              </a:solidFill>
              <a:effectLst/>
              <a:latin typeface="Arial" panose="020B0604020202020204" pitchFamily="34" charset="0"/>
              <a:cs typeface="Arial" panose="020B0604020202020204" pitchFamily="34" charset="0"/>
            </a:endParaRPr>
          </a:p>
          <a:p>
            <a:pPr rtl="0"/>
            <a:r>
              <a:rPr lang="en-GB" sz="1800" b="1" i="0" u="none" strike="noStrike" dirty="0">
                <a:solidFill>
                  <a:srgbClr val="000000"/>
                </a:solidFill>
                <a:effectLst/>
                <a:latin typeface="Arial" panose="020B0604020202020204" pitchFamily="34" charset="0"/>
                <a:cs typeface="Arial" panose="020B0604020202020204" pitchFamily="34" charset="0"/>
              </a:rPr>
              <a:t>Agrees</a:t>
            </a:r>
            <a:r>
              <a:rPr lang="en-GB" sz="1800" b="0" i="0" u="none" strike="noStrike" dirty="0">
                <a:solidFill>
                  <a:srgbClr val="000000"/>
                </a:solidFill>
                <a:effectLst/>
                <a:latin typeface="Arial" panose="020B0604020202020204" pitchFamily="34" charset="0"/>
                <a:cs typeface="Arial" panose="020B0604020202020204" pitchFamily="34" charset="0"/>
              </a:rPr>
              <a:t> to make connections with other relevant webinars (volcano among others).</a:t>
            </a: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3CB3E124-DEF9-F034-FD05-50EED8BDC0CB}"/>
              </a:ext>
            </a:extLst>
          </p:cNvPr>
          <p:cNvSpPr txBox="1"/>
          <p:nvPr/>
        </p:nvSpPr>
        <p:spPr>
          <a:xfrm>
            <a:off x="480289" y="381138"/>
            <a:ext cx="80105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rPr>
              <a:t>6. </a:t>
            </a:r>
            <a:r>
              <a:rPr lang="en-GB" b="1" dirty="0">
                <a:solidFill>
                  <a:srgbClr val="C00000"/>
                </a:solidFill>
                <a:latin typeface="Arial" panose="020B0604020202020204" pitchFamily="34" charset="0"/>
              </a:rPr>
              <a:t>ODTP Related</a:t>
            </a:r>
            <a:endParaRPr lang="ja-JP" altLang="ja-JP"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21001138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E5C1A-16E5-F429-67C7-C7AA73B593C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B650301-A768-541A-ABA7-4777213A832B}"/>
              </a:ext>
            </a:extLst>
          </p:cNvPr>
          <p:cNvSpPr txBox="1"/>
          <p:nvPr/>
        </p:nvSpPr>
        <p:spPr>
          <a:xfrm>
            <a:off x="480289" y="1328379"/>
            <a:ext cx="10984000" cy="51809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r>
              <a:rPr lang="en-GB" b="1" i="0" u="none" strike="noStrike" dirty="0">
                <a:solidFill>
                  <a:srgbClr val="0070C0"/>
                </a:solidFill>
                <a:effectLst/>
                <a:latin typeface="Arial" panose="020B0604020202020204" pitchFamily="34" charset="0"/>
                <a:cs typeface="Arial" panose="020B0604020202020204" pitchFamily="34" charset="0"/>
              </a:rPr>
              <a:t>Recommendations to TOWS-WG</a:t>
            </a:r>
            <a:endParaRPr lang="en-GB" b="0" dirty="0">
              <a:effectLst/>
              <a:latin typeface="Arial" panose="020B0604020202020204" pitchFamily="34" charset="0"/>
              <a:cs typeface="Arial" panose="020B0604020202020204" pitchFamily="34" charset="0"/>
            </a:endParaRPr>
          </a:p>
          <a:p>
            <a:pPr rtl="0"/>
            <a:endParaRPr lang="en-GB" b="1" i="0" u="none" strike="noStrike" dirty="0">
              <a:solidFill>
                <a:srgbClr val="000000"/>
              </a:solidFill>
              <a:effectLst/>
              <a:latin typeface="Arial" panose="020B0604020202020204" pitchFamily="34" charset="0"/>
              <a:cs typeface="Arial" panose="020B0604020202020204" pitchFamily="34" charset="0"/>
            </a:endParaRPr>
          </a:p>
          <a:p>
            <a:pPr algn="just" rtl="0"/>
            <a:r>
              <a:rPr lang="en-US" sz="1800" b="1" i="0" u="none" strike="noStrike" dirty="0">
                <a:solidFill>
                  <a:srgbClr val="000000"/>
                </a:solidFill>
                <a:effectLst/>
                <a:latin typeface="Arial" panose="020B0604020202020204" pitchFamily="34" charset="0"/>
                <a:cs typeface="Arial" panose="020B0604020202020204" pitchFamily="34" charset="0"/>
              </a:rPr>
              <a:t>Appreciates</a:t>
            </a:r>
            <a:r>
              <a:rPr lang="en-US" sz="1800" b="0" i="0" u="none" strike="noStrike" dirty="0">
                <a:solidFill>
                  <a:srgbClr val="0070C0"/>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the work commissioned by the IOC/TSR on a Methodological Protocol for Mapping, Identifying and estimating administrative units (“communities”) eligible for the TRRP and assess the level of risk of each community in the Caribbean Basin and its wider application in other ocean basins/ICGs. </a:t>
            </a:r>
          </a:p>
          <a:p>
            <a:pPr algn="just" rtl="0"/>
            <a:endParaRPr lang="en-GB" sz="1800" b="1" i="0" u="none" strike="noStrike" dirty="0">
              <a:solidFill>
                <a:srgbClr val="0070C0"/>
              </a:solidFill>
              <a:effectLst/>
              <a:latin typeface="Arial" panose="020B0604020202020204" pitchFamily="34" charset="0"/>
              <a:cs typeface="Arial" panose="020B0604020202020204" pitchFamily="34" charset="0"/>
            </a:endParaRPr>
          </a:p>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Recommendations to TOWS-WG</a:t>
            </a:r>
          </a:p>
          <a:p>
            <a:pPr algn="just" rtl="0"/>
            <a:endParaRPr lang="en-GB" b="0" dirty="0">
              <a:effectLst/>
              <a:latin typeface="Arial" panose="020B0604020202020204" pitchFamily="34" charset="0"/>
              <a:cs typeface="Arial" panose="020B0604020202020204" pitchFamily="34" charset="0"/>
            </a:endParaRPr>
          </a:p>
          <a:p>
            <a:pPr algn="just" rtl="0">
              <a:spcAft>
                <a:spcPts val="800"/>
              </a:spcAft>
            </a:pPr>
            <a:r>
              <a:rPr lang="en-US" sz="1800" b="1" i="0" u="none" strike="noStrike" dirty="0">
                <a:solidFill>
                  <a:srgbClr val="000000"/>
                </a:solidFill>
                <a:effectLst/>
                <a:latin typeface="Arial" panose="020B0604020202020204" pitchFamily="34" charset="0"/>
                <a:cs typeface="Arial" panose="020B0604020202020204" pitchFamily="34" charset="0"/>
              </a:rPr>
              <a:t>Requests</a:t>
            </a:r>
            <a:r>
              <a:rPr lang="en-US" sz="1800" b="0" i="0" u="none" strike="noStrike" dirty="0">
                <a:solidFill>
                  <a:srgbClr val="000000"/>
                </a:solidFill>
                <a:effectLst/>
                <a:latin typeface="Arial" panose="020B0604020202020204" pitchFamily="34" charset="0"/>
                <a:cs typeface="Arial" panose="020B0604020202020204" pitchFamily="34" charset="0"/>
              </a:rPr>
              <a:t> to perform a scientific peer review on the Methodology for Estimating Eligibility for TRR and Assessment of Tsunami Risk at Community Level to ensure the indices developed are accepted as a scientifically credible methodology and endorsed by ICGs. </a:t>
            </a:r>
            <a:endParaRPr lang="en-US" b="0" dirty="0">
              <a:effectLst/>
              <a:latin typeface="Arial" panose="020B0604020202020204" pitchFamily="34" charset="0"/>
              <a:cs typeface="Arial" panose="020B0604020202020204" pitchFamily="34" charset="0"/>
            </a:endParaRPr>
          </a:p>
          <a:p>
            <a:r>
              <a:rPr lang="en-US" sz="1800" b="1" i="0" u="none" strike="noStrike" dirty="0">
                <a:solidFill>
                  <a:srgbClr val="000000"/>
                </a:solidFill>
                <a:effectLst/>
                <a:latin typeface="Arial" panose="020B0604020202020204" pitchFamily="34" charset="0"/>
                <a:cs typeface="Arial" panose="020B0604020202020204" pitchFamily="34" charset="0"/>
              </a:rPr>
              <a:t>Recommends </a:t>
            </a:r>
            <a:r>
              <a:rPr lang="en-US" sz="1800" b="0" i="0" u="none" strike="noStrike" dirty="0">
                <a:solidFill>
                  <a:srgbClr val="000000"/>
                </a:solidFill>
                <a:effectLst/>
                <a:latin typeface="Arial" panose="020B0604020202020204" pitchFamily="34" charset="0"/>
                <a:cs typeface="Arial" panose="020B0604020202020204" pitchFamily="34" charset="0"/>
              </a:rPr>
              <a:t>secretariat, once peer review is completed, to prepare an IOC Technical Series document on the Methodology for Estimating Eligibility for TRR and Assessment of Tsunami Risk at Community Level.</a:t>
            </a:r>
            <a:endParaRPr lang="en-GB" sz="1800" b="1" i="0" u="none" strike="noStrike" dirty="0">
              <a:solidFill>
                <a:srgbClr val="000000"/>
              </a:solidFill>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E4D91DD7-A85B-E9AC-AF6A-28FCCA5C58D3}"/>
              </a:ext>
            </a:extLst>
          </p:cNvPr>
          <p:cNvSpPr txBox="1"/>
          <p:nvPr/>
        </p:nvSpPr>
        <p:spPr>
          <a:xfrm>
            <a:off x="480289" y="381138"/>
            <a:ext cx="984134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cs typeface="Arial" panose="020B0604020202020204" pitchFamily="34" charset="0"/>
              </a:rPr>
              <a:t>7.</a:t>
            </a:r>
            <a:r>
              <a:rPr lang="en-US" sz="1800" b="1" i="0" u="none" strike="noStrike" dirty="0">
                <a:solidFill>
                  <a:srgbClr val="980000"/>
                </a:solidFill>
                <a:effectLst/>
                <a:latin typeface="Arial" panose="020B0604020202020204" pitchFamily="34" charset="0"/>
                <a:cs typeface="Arial" panose="020B0604020202020204" pitchFamily="34" charset="0"/>
              </a:rPr>
              <a:t> TRRP-Methodology for Estimating Eligibility for TRR and Assessment of Risk at Community Level</a:t>
            </a:r>
            <a:r>
              <a:rPr lang="en-GB" altLang="ja-JP" b="1" dirty="0">
                <a:solidFill>
                  <a:srgbClr val="C00000"/>
                </a:solidFill>
                <a:latin typeface="Arial" panose="020B0604020202020204" pitchFamily="34" charset="0"/>
                <a:cs typeface="Arial" panose="020B0604020202020204" pitchFamily="34" charset="0"/>
              </a:rPr>
              <a:t> </a:t>
            </a:r>
            <a:endParaRPr lang="ja-JP" altLang="ja-JP"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9688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6600F-DD2B-1B4C-4E23-B4508A95EED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5AB45C0-1C8C-CDF7-AE08-06A6D4C1256C}"/>
              </a:ext>
            </a:extLst>
          </p:cNvPr>
          <p:cNvSpPr txBox="1"/>
          <p:nvPr/>
        </p:nvSpPr>
        <p:spPr>
          <a:xfrm>
            <a:off x="480289" y="1328379"/>
            <a:ext cx="10984000" cy="5078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rtl="0"/>
            <a:r>
              <a:rPr lang="en-GB" sz="1800" b="1" i="0" u="none" strike="noStrike" dirty="0">
                <a:solidFill>
                  <a:srgbClr val="0070C0"/>
                </a:solidFill>
                <a:effectLst/>
                <a:latin typeface="Arial" panose="020B0604020202020204" pitchFamily="34" charset="0"/>
                <a:cs typeface="Arial" panose="020B0604020202020204" pitchFamily="34" charset="0"/>
              </a:rPr>
              <a:t>Recommendations</a:t>
            </a:r>
            <a:endParaRPr lang="en-GB" b="0" dirty="0">
              <a:effectLst/>
              <a:latin typeface="Arial" panose="020B0604020202020204" pitchFamily="34" charset="0"/>
              <a:cs typeface="Arial" panose="020B0604020202020204" pitchFamily="34" charset="0"/>
            </a:endParaRPr>
          </a:p>
          <a:p>
            <a:pPr algn="just" rtl="0"/>
            <a:endParaRPr lang="en-GB" sz="1800" b="1" i="0" u="none" strike="noStrike" dirty="0">
              <a:solidFill>
                <a:srgbClr val="000000"/>
              </a:solidFill>
              <a:effectLst/>
              <a:latin typeface="Arial" panose="020B0604020202020204" pitchFamily="34" charset="0"/>
              <a:cs typeface="Arial" panose="020B0604020202020204" pitchFamily="34" charset="0"/>
            </a:endParaRPr>
          </a:p>
          <a:p>
            <a:pPr algn="just" rtl="0"/>
            <a:r>
              <a:rPr lang="en-GB" sz="1800" b="1" i="0" u="none" strike="noStrike" dirty="0">
                <a:solidFill>
                  <a:srgbClr val="000000"/>
                </a:solidFill>
                <a:effectLst/>
                <a:latin typeface="Arial" panose="020B0604020202020204" pitchFamily="34" charset="0"/>
                <a:cs typeface="Arial" panose="020B0604020202020204" pitchFamily="34" charset="0"/>
              </a:rPr>
              <a:t>Notes </a:t>
            </a:r>
            <a:r>
              <a:rPr lang="en-GB" sz="1800" b="0" i="0" u="none" strike="noStrike" dirty="0">
                <a:solidFill>
                  <a:srgbClr val="000000"/>
                </a:solidFill>
                <a:effectLst/>
                <a:latin typeface="Arial" panose="020B0604020202020204" pitchFamily="34" charset="0"/>
                <a:cs typeface="Arial" panose="020B0604020202020204" pitchFamily="34" charset="0"/>
              </a:rPr>
              <a:t>the importance and value of establishing minimum tsunami warning </a:t>
            </a:r>
            <a:r>
              <a:rPr lang="en-GB" sz="1800" b="0" i="0" u="none" strike="noStrike" dirty="0" err="1">
                <a:solidFill>
                  <a:srgbClr val="000000"/>
                </a:solidFill>
                <a:effectLst/>
                <a:latin typeface="Arial" panose="020B0604020202020204" pitchFamily="34" charset="0"/>
                <a:cs typeface="Arial" panose="020B0604020202020204" pitchFamily="34" charset="0"/>
              </a:rPr>
              <a:t>center</a:t>
            </a:r>
            <a:r>
              <a:rPr lang="en-GB" sz="1800" b="0" i="0" u="none" strike="noStrike" dirty="0">
                <a:solidFill>
                  <a:srgbClr val="000000"/>
                </a:solidFill>
                <a:effectLst/>
                <a:latin typeface="Arial" panose="020B0604020202020204" pitchFamily="34" charset="0"/>
                <a:cs typeface="Arial" panose="020B0604020202020204" pitchFamily="34" charset="0"/>
              </a:rPr>
              <a:t> competencies under a global framework</a:t>
            </a:r>
            <a:endParaRPr lang="en-GB" b="0" dirty="0">
              <a:effectLst/>
              <a:latin typeface="Arial" panose="020B0604020202020204" pitchFamily="34" charset="0"/>
              <a:cs typeface="Arial" panose="020B0604020202020204" pitchFamily="34" charset="0"/>
            </a:endParaRPr>
          </a:p>
          <a:p>
            <a:pPr algn="just" rtl="0"/>
            <a:br>
              <a:rPr lang="en-GB" b="0" dirty="0">
                <a:effectLst/>
                <a:latin typeface="Arial" panose="020B0604020202020204" pitchFamily="34" charset="0"/>
                <a:cs typeface="Arial" panose="020B0604020202020204" pitchFamily="34" charset="0"/>
              </a:rPr>
            </a:br>
            <a:r>
              <a:rPr lang="en-GB" sz="1800" b="1" i="0" u="none" strike="noStrike" dirty="0">
                <a:solidFill>
                  <a:srgbClr val="000000"/>
                </a:solidFill>
                <a:effectLst/>
                <a:latin typeface="Arial" panose="020B0604020202020204" pitchFamily="34" charset="0"/>
                <a:cs typeface="Arial" panose="020B0604020202020204" pitchFamily="34" charset="0"/>
              </a:rPr>
              <a:t>Acknowledges Notes</a:t>
            </a:r>
            <a:r>
              <a:rPr lang="en-GB" sz="1800" b="0" i="0" u="none" strike="noStrike" dirty="0">
                <a:solidFill>
                  <a:srgbClr val="000000"/>
                </a:solidFill>
                <a:effectLst/>
                <a:latin typeface="Arial" panose="020B0604020202020204" pitchFamily="34" charset="0"/>
                <a:cs typeface="Arial" panose="020B0604020202020204" pitchFamily="34" charset="0"/>
              </a:rPr>
              <a:t> the progress of the PTWS under the leadership of the ITIC to develop the Tsunami Warning </a:t>
            </a:r>
            <a:r>
              <a:rPr lang="en-GB" sz="1800" b="0" i="0" u="none" strike="noStrike" dirty="0" err="1">
                <a:solidFill>
                  <a:srgbClr val="000000"/>
                </a:solidFill>
                <a:effectLst/>
                <a:latin typeface="Arial" panose="020B0604020202020204" pitchFamily="34" charset="0"/>
                <a:cs typeface="Arial" panose="020B0604020202020204" pitchFamily="34" charset="0"/>
              </a:rPr>
              <a:t>Center</a:t>
            </a:r>
            <a:r>
              <a:rPr lang="en-GB" sz="1800" b="0" i="0" u="none" strike="noStrike" dirty="0">
                <a:solidFill>
                  <a:srgbClr val="000000"/>
                </a:solidFill>
                <a:effectLst/>
                <a:latin typeface="Arial" panose="020B0604020202020204" pitchFamily="34" charset="0"/>
                <a:cs typeface="Arial" panose="020B0604020202020204" pitchFamily="34" charset="0"/>
              </a:rPr>
              <a:t> Minimum Staff Competencies (TWC-MSC) Training Course, which will consist of Tsunami and Earthquake Science, Tsunami Warning </a:t>
            </a:r>
            <a:r>
              <a:rPr lang="en-GB" sz="1800" b="0" i="0" u="none" strike="noStrike" dirty="0" err="1">
                <a:solidFill>
                  <a:srgbClr val="000000"/>
                </a:solidFill>
                <a:effectLst/>
                <a:latin typeface="Arial" panose="020B0604020202020204" pitchFamily="34" charset="0"/>
                <a:cs typeface="Arial" panose="020B0604020202020204" pitchFamily="34" charset="0"/>
              </a:rPr>
              <a:t>Center</a:t>
            </a:r>
            <a:r>
              <a:rPr lang="en-GB" sz="1800" b="0" i="0" u="none" strike="noStrike" dirty="0">
                <a:solidFill>
                  <a:srgbClr val="000000"/>
                </a:solidFill>
                <a:effectLst/>
                <a:latin typeface="Arial" panose="020B0604020202020204" pitchFamily="34" charset="0"/>
                <a:cs typeface="Arial" panose="020B0604020202020204" pitchFamily="34" charset="0"/>
              </a:rPr>
              <a:t> Operations, and National Training Modules, all to be enabled under the IOC’s </a:t>
            </a:r>
            <a:r>
              <a:rPr lang="en-GB" sz="1800" b="0" i="0" u="none" strike="noStrike" dirty="0" err="1">
                <a:solidFill>
                  <a:srgbClr val="000000"/>
                </a:solidFill>
                <a:effectLst/>
                <a:latin typeface="Arial" panose="020B0604020202020204" pitchFamily="34" charset="0"/>
                <a:cs typeface="Arial" panose="020B0604020202020204" pitchFamily="34" charset="0"/>
              </a:rPr>
              <a:t>OceanTeacher</a:t>
            </a:r>
            <a:r>
              <a:rPr lang="en-GB" sz="1800" b="0" i="0" u="none" strike="noStrike" dirty="0">
                <a:solidFill>
                  <a:srgbClr val="000000"/>
                </a:solidFill>
                <a:effectLst/>
                <a:latin typeface="Arial" panose="020B0604020202020204" pitchFamily="34" charset="0"/>
                <a:cs typeface="Arial" panose="020B0604020202020204" pitchFamily="34" charset="0"/>
              </a:rPr>
              <a:t> Global Academy.</a:t>
            </a:r>
            <a:endParaRPr lang="en-GB" b="0" dirty="0">
              <a:effectLst/>
              <a:latin typeface="Arial" panose="020B0604020202020204" pitchFamily="34" charset="0"/>
              <a:cs typeface="Arial" panose="020B0604020202020204" pitchFamily="34" charset="0"/>
            </a:endParaRPr>
          </a:p>
          <a:p>
            <a:pPr algn="just" rtl="0"/>
            <a:br>
              <a:rPr lang="en-GB" b="0" dirty="0">
                <a:effectLst/>
                <a:latin typeface="Arial" panose="020B0604020202020204" pitchFamily="34" charset="0"/>
                <a:cs typeface="Arial" panose="020B0604020202020204" pitchFamily="34" charset="0"/>
              </a:rPr>
            </a:br>
            <a:r>
              <a:rPr lang="en-GB" sz="1800" b="1" i="0" u="none" strike="noStrike" dirty="0">
                <a:solidFill>
                  <a:srgbClr val="000000"/>
                </a:solidFill>
                <a:effectLst/>
                <a:latin typeface="Arial" panose="020B0604020202020204" pitchFamily="34" charset="0"/>
                <a:cs typeface="Arial" panose="020B0604020202020204" pitchFamily="34" charset="0"/>
              </a:rPr>
              <a:t>Appreciates </a:t>
            </a:r>
            <a:r>
              <a:rPr lang="en-GB" sz="1800" b="0" i="0" u="none" strike="noStrike" dirty="0">
                <a:solidFill>
                  <a:srgbClr val="000000"/>
                </a:solidFill>
                <a:effectLst/>
                <a:latin typeface="Arial" panose="020B0604020202020204" pitchFamily="34" charset="0"/>
                <a:cs typeface="Arial" panose="020B0604020202020204" pitchFamily="34" charset="0"/>
              </a:rPr>
              <a:t>the contribution of the IOC Ocean Training Internship Programme to provide interns from Indonesia and Tonga to the ITIC in 2024 to work on the development of the OTGA UNESCO-IOC Training Courses on Tsunami Ready and Tsunami Warning </a:t>
            </a:r>
            <a:r>
              <a:rPr lang="en-GB" sz="1800" b="0" i="0" u="none" strike="noStrike" dirty="0" err="1">
                <a:solidFill>
                  <a:srgbClr val="000000"/>
                </a:solidFill>
                <a:effectLst/>
                <a:latin typeface="Arial" panose="020B0604020202020204" pitchFamily="34" charset="0"/>
                <a:cs typeface="Arial" panose="020B0604020202020204" pitchFamily="34" charset="0"/>
              </a:rPr>
              <a:t>Center</a:t>
            </a:r>
            <a:r>
              <a:rPr lang="en-GB" sz="1800" b="0" i="0" u="none" strike="noStrike" dirty="0">
                <a:solidFill>
                  <a:srgbClr val="000000"/>
                </a:solidFill>
                <a:effectLst/>
                <a:latin typeface="Arial" panose="020B0604020202020204" pitchFamily="34" charset="0"/>
                <a:cs typeface="Arial" panose="020B0604020202020204" pitchFamily="34" charset="0"/>
              </a:rPr>
              <a:t> Minimum Staff Competencies.</a:t>
            </a:r>
            <a:endParaRPr lang="en-GB" b="0" dirty="0">
              <a:effectLst/>
              <a:latin typeface="Arial" panose="020B0604020202020204" pitchFamily="34" charset="0"/>
              <a:cs typeface="Arial" panose="020B0604020202020204" pitchFamily="34" charset="0"/>
            </a:endParaRPr>
          </a:p>
          <a:p>
            <a:br>
              <a:rPr lang="en-GB" b="0" dirty="0">
                <a:effectLst/>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b="0" dirty="0">
              <a:effectLst/>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ja-JP" altLang="ja-JP"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テキスト ボックス 3">
            <a:extLst>
              <a:ext uri="{FF2B5EF4-FFF2-40B4-BE49-F238E27FC236}">
                <a16:creationId xmlns:a16="http://schemas.microsoft.com/office/drawing/2014/main" id="{5D05AC52-BBB6-9A45-2064-CBB9A022C72F}"/>
              </a:ext>
            </a:extLst>
          </p:cNvPr>
          <p:cNvSpPr txBox="1"/>
          <p:nvPr/>
        </p:nvSpPr>
        <p:spPr>
          <a:xfrm>
            <a:off x="480289" y="381138"/>
            <a:ext cx="80105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altLang="ja-JP" b="1" dirty="0">
                <a:solidFill>
                  <a:srgbClr val="C00000"/>
                </a:solidFill>
                <a:latin typeface="Arial" panose="020B0604020202020204" pitchFamily="34" charset="0"/>
              </a:rPr>
              <a:t>8. </a:t>
            </a:r>
            <a:r>
              <a:rPr lang="en-GB" b="1" dirty="0">
                <a:solidFill>
                  <a:srgbClr val="C00000"/>
                </a:solidFill>
                <a:latin typeface="Arial" panose="020B0604020202020204" pitchFamily="34" charset="0"/>
              </a:rPr>
              <a:t>NTWC COMPETENCY FRAMEWORK</a:t>
            </a:r>
            <a:endParaRPr lang="ja-JP" altLang="ja-JP"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3525527344"/>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1467</Words>
  <Application>Microsoft Macintosh PowerPoint</Application>
  <PresentationFormat>Widescreen</PresentationFormat>
  <Paragraphs>121</Paragraphs>
  <Slides>14</Slides>
  <Notes>1</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14</vt:i4>
      </vt:variant>
    </vt:vector>
  </HeadingPairs>
  <TitlesOfParts>
    <vt:vector size="35" baseType="lpstr">
      <vt:lpstr>Arial</vt:lpstr>
      <vt:lpstr>Calibri</vt:lpstr>
      <vt:lpstr>Open Sans</vt:lpstr>
      <vt:lpstr>Roboto</vt:lpstr>
      <vt:lpstr>Times New Roman</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4_Office Theme</vt:lpstr>
      <vt:lpstr>5_Office Theme</vt:lpstr>
      <vt:lpstr>Agenda 4. Reports of the Inter-ICG Task Teams  Recommendations from  Joint TT –DMP and TWO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2024-02-20T02:55:25Z</dcterms:created>
  <dcterms:modified xsi:type="dcterms:W3CDTF">2025-02-24T18:19:16Z</dcterms:modified>
</cp:coreProperties>
</file>