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6"/>
  </p:notesMasterIdLst>
  <p:sldIdLst>
    <p:sldId id="3371" r:id="rId3"/>
    <p:sldId id="3369" r:id="rId4"/>
    <p:sldId id="337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348F9A-B65F-EE66-CE78-F87EBD689672}" name="Ashleigh Fromont [NEMA]" initials="AF[" userId="S::Ashleigh.Fromont@nema.govt.nz::d8ad61a2-0a38-4ee0-8d25-a7fe3a3d84b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2C6894"/>
    <a:srgbClr val="37729B"/>
    <a:srgbClr val="3B7AA5"/>
    <a:srgbClr val="3F83B0"/>
    <a:srgbClr val="096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909" autoAdjust="0"/>
    <p:restoredTop sz="83165" autoAdjust="0"/>
  </p:normalViewPr>
  <p:slideViewPr>
    <p:cSldViewPr snapToGrid="0">
      <p:cViewPr>
        <p:scale>
          <a:sx n="69" d="100"/>
          <a:sy n="69" d="100"/>
        </p:scale>
        <p:origin x="1984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7324B-AD87-4206-AD69-A90F22073BB6}" type="datetimeFigureOut">
              <a:rPr lang="en-NZ" smtClean="0"/>
              <a:t>20/02/25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25B7E-3D44-4E40-B0D2-55A8E941432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02582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25B7E-3D44-4E40-B0D2-55A8E9414320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31719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25B7E-3D44-4E40-B0D2-55A8E9414320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81584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25B7E-3D44-4E40-B0D2-55A8E9414320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7446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C681C-93F4-B88C-8F6E-298B178DE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482B87-08DB-22F0-3BFF-9FCB5C7A5E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0B1D2-9DBA-7B75-EE87-D8906227F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B04D-218E-4515-90E8-69DA1A6E0DB5}" type="datetimeFigureOut">
              <a:rPr lang="en-NZ" smtClean="0"/>
              <a:t>20/02/25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BD4EB-AECB-0206-E567-282A7A3A2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546C6-969B-38DB-B33A-097FF5AF7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CF00-8E69-4F8D-AF2E-BD18219ABB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93039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C852E-C57C-481A-1449-94B8A4800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BD7AA2-BBF9-E52C-D0E4-55C737667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A163D-AB0F-C98E-8FC8-1FE29F651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B04D-218E-4515-90E8-69DA1A6E0DB5}" type="datetimeFigureOut">
              <a:rPr lang="en-NZ" smtClean="0"/>
              <a:t>20/02/25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796CE-DE31-F600-94E0-084A5853F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42161-DECF-362E-99C0-84912A4DE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CF00-8E69-4F8D-AF2E-BD18219ABB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35187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449FEF-A1FE-FC5B-C718-F3F871B932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E18774-C756-6918-6502-C115A7D02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EF02F-EA61-C6AC-C4A3-60E6068B7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B04D-218E-4515-90E8-69DA1A6E0DB5}" type="datetimeFigureOut">
              <a:rPr lang="en-NZ" smtClean="0"/>
              <a:t>20/02/25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41C60-1669-EDA0-8F70-85924945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42471-8C74-01A3-B2D6-8732DF6E3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CF00-8E69-4F8D-AF2E-BD18219ABB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09160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BDC09DD5-328A-4E12-98AC-32EFFA4E3094}"/>
              </a:ext>
            </a:extLst>
          </p:cNvPr>
          <p:cNvSpPr/>
          <p:nvPr userDrawn="1"/>
        </p:nvSpPr>
        <p:spPr>
          <a:xfrm>
            <a:off x="763" y="0"/>
            <a:ext cx="12191365" cy="6858000"/>
          </a:xfrm>
          <a:custGeom>
            <a:avLst/>
            <a:gdLst/>
            <a:ahLst/>
            <a:cxnLst/>
            <a:rect l="l" t="t" r="r" b="b"/>
            <a:pathLst>
              <a:path w="12191365" h="5332095">
                <a:moveTo>
                  <a:pt x="0" y="5331714"/>
                </a:moveTo>
                <a:lnTo>
                  <a:pt x="12191238" y="5331714"/>
                </a:lnTo>
                <a:lnTo>
                  <a:pt x="12191238" y="0"/>
                </a:lnTo>
                <a:lnTo>
                  <a:pt x="0" y="0"/>
                </a:lnTo>
                <a:lnTo>
                  <a:pt x="0" y="5331714"/>
                </a:lnTo>
                <a:close/>
              </a:path>
            </a:pathLst>
          </a:custGeom>
          <a:solidFill>
            <a:srgbClr val="0069B0"/>
          </a:solidFill>
        </p:spPr>
        <p:txBody>
          <a:bodyPr wrap="square" lIns="0" tIns="0" rIns="0" bIns="0" rtlCol="0"/>
          <a:lstStyle/>
          <a:p>
            <a:endParaRPr sz="10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BF785D-D629-586B-362F-1852E191A441}"/>
              </a:ext>
            </a:extLst>
          </p:cNvPr>
          <p:cNvGrpSpPr/>
          <p:nvPr userDrawn="1"/>
        </p:nvGrpSpPr>
        <p:grpSpPr>
          <a:xfrm>
            <a:off x="4986049" y="2211121"/>
            <a:ext cx="1238860" cy="2605548"/>
            <a:chOff x="5053781" y="2202426"/>
            <a:chExt cx="1238860" cy="260554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2DD46DE-AD41-7038-D3E1-D8EE23CFC8F8}"/>
                </a:ext>
              </a:extLst>
            </p:cNvPr>
            <p:cNvCxnSpPr/>
            <p:nvPr userDrawn="1"/>
          </p:nvCxnSpPr>
          <p:spPr>
            <a:xfrm>
              <a:off x="5053781" y="2202426"/>
              <a:ext cx="0" cy="2458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7F225F8-A8C1-10AA-08B9-FD8D518944BD}"/>
                </a:ext>
              </a:extLst>
            </p:cNvPr>
            <p:cNvSpPr/>
            <p:nvPr userDrawn="1"/>
          </p:nvSpPr>
          <p:spPr>
            <a:xfrm>
              <a:off x="5171768" y="2202426"/>
              <a:ext cx="1120873" cy="2605548"/>
            </a:xfrm>
            <a:prstGeom prst="rect">
              <a:avLst/>
            </a:prstGeom>
            <a:solidFill>
              <a:srgbClr val="0069B4"/>
            </a:solidFill>
            <a:ln>
              <a:solidFill>
                <a:srgbClr val="0069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2AB4E4B-4A5C-C619-6EA8-EA3136EE3E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9948" y="205691"/>
            <a:ext cx="1673113" cy="12012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E9615C-4480-79AC-757A-315EBB6E2E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5777" y="2016423"/>
            <a:ext cx="2914542" cy="280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96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E3D22E-9E87-44AB-8271-F20F01B1E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8B8889A-14BB-4588-B51D-F39E6FE88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A11A1D-BF23-4B7E-AD73-A795DD06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93C7-32A8-46AF-A8DC-4EC17259C349}" type="datetimeFigureOut">
              <a:rPr lang="fr-FR" smtClean="0"/>
              <a:t>20/02/2025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EED3F1-8736-413F-B080-23394516D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34AF0C-3BFA-42DA-B2AC-61CA57EA9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652F-599E-4FEE-9697-6DF6F6741C5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2843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9B4D1AF-CA40-5174-68F3-A56D10D8EBB5}"/>
              </a:ext>
            </a:extLst>
          </p:cNvPr>
          <p:cNvGrpSpPr/>
          <p:nvPr userDrawn="1"/>
        </p:nvGrpSpPr>
        <p:grpSpPr>
          <a:xfrm>
            <a:off x="5053782" y="2202427"/>
            <a:ext cx="1238860" cy="2605548"/>
            <a:chOff x="5053781" y="2202426"/>
            <a:chExt cx="1238860" cy="260554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5F4883C4-8C13-38B1-5C05-254523F8BD81}"/>
                </a:ext>
              </a:extLst>
            </p:cNvPr>
            <p:cNvCxnSpPr/>
            <p:nvPr userDrawn="1"/>
          </p:nvCxnSpPr>
          <p:spPr>
            <a:xfrm>
              <a:off x="5053781" y="2202426"/>
              <a:ext cx="0" cy="2458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816C7B7-A43C-9606-F962-E8DA26E442CF}"/>
                </a:ext>
              </a:extLst>
            </p:cNvPr>
            <p:cNvSpPr/>
            <p:nvPr userDrawn="1"/>
          </p:nvSpPr>
          <p:spPr>
            <a:xfrm>
              <a:off x="5171768" y="2202426"/>
              <a:ext cx="1120873" cy="2605548"/>
            </a:xfrm>
            <a:prstGeom prst="rect">
              <a:avLst/>
            </a:prstGeom>
            <a:solidFill>
              <a:srgbClr val="0069B4"/>
            </a:solidFill>
            <a:ln>
              <a:solidFill>
                <a:srgbClr val="0069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F3C1BF3-AA08-9B48-9529-D46C1EE2AF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7682" y="121025"/>
            <a:ext cx="1673113" cy="120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46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7E7D2-B645-9B9F-A78D-6B51662F0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E46D7-6C97-90DD-57E5-CB2D66EFE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F9886-967C-BF1D-CB02-F6DDE5BE5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B04D-218E-4515-90E8-69DA1A6E0DB5}" type="datetimeFigureOut">
              <a:rPr lang="en-NZ" smtClean="0"/>
              <a:t>20/02/25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475A3-2418-00C5-44AA-BFC36FA6C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F486F-5291-084E-EFF2-6D74A6814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CF00-8E69-4F8D-AF2E-BD18219ABB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9446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D1909-4FBD-0D47-44F9-24DBAA8AF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90513-D449-A7CF-87C1-98FF30DC6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A399D-62AD-729F-DA4F-B3825E233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B04D-218E-4515-90E8-69DA1A6E0DB5}" type="datetimeFigureOut">
              <a:rPr lang="en-NZ" smtClean="0"/>
              <a:t>20/02/25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476B0-0EB3-880F-F3DF-7801FEE6B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71111-77A6-0D1E-AF4A-B97A94C3C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CF00-8E69-4F8D-AF2E-BD18219ABB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71073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55A5A-A340-A34E-0574-5F587DC98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463D1-6318-1EE8-24EF-A1AB0AAB3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152C4E-5D8A-4E7D-2A06-FB4CD521B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3C6136-B3FD-606A-5D4A-B5396E8F5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B04D-218E-4515-90E8-69DA1A6E0DB5}" type="datetimeFigureOut">
              <a:rPr lang="en-NZ" smtClean="0"/>
              <a:t>20/02/25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D915A-6236-8D2F-3231-ABA24E6B3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74067-2CD7-4A77-A60D-117659DA5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CF00-8E69-4F8D-AF2E-BD18219ABB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10348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89956-8021-2D55-DF40-1EDFB249A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3D5FF-6154-4940-C0DF-ED12CE838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CD1878-F973-3DF5-EB58-EAAC0E17D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5FE69-45AF-94D7-0AD8-B48DBC8085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B610D-CB42-4BB8-26C4-8CDD2324DF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0103CD-3365-5214-CBF7-9FDA7CEF1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B04D-218E-4515-90E8-69DA1A6E0DB5}" type="datetimeFigureOut">
              <a:rPr lang="en-NZ" smtClean="0"/>
              <a:t>20/02/25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13D81B-9E4B-0355-16B5-1C00848B4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538E62-0293-681A-9DFB-C60528FAD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CF00-8E69-4F8D-AF2E-BD18219ABB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73297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5E2CD-E204-4913-A6D2-EA2429AC0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418B10-209E-8204-1AAF-994EE8C9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B04D-218E-4515-90E8-69DA1A6E0DB5}" type="datetimeFigureOut">
              <a:rPr lang="en-NZ" smtClean="0"/>
              <a:t>20/02/25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6D1B8E-1804-8AEE-9799-924AF7DBF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3067C-6020-B05C-D94C-0C9D2B9A8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CF00-8E69-4F8D-AF2E-BD18219ABB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41543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DC2AA-9F51-1CB0-B19A-FD239E723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B04D-218E-4515-90E8-69DA1A6E0DB5}" type="datetimeFigureOut">
              <a:rPr lang="en-NZ" smtClean="0"/>
              <a:t>20/02/25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7BBD60-94A6-9045-E2A2-1043DDD0A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F1F6C7-82EF-3246-16DF-9B5122846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CF00-8E69-4F8D-AF2E-BD18219ABB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8026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5759C-CEB8-C820-4914-E863465F6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5F002-EF47-8787-5A0E-2550D3331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5499AB-1BD2-F249-F5CD-BF2712F9E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BAF179-0D10-6253-CCE3-FD0B630EB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B04D-218E-4515-90E8-69DA1A6E0DB5}" type="datetimeFigureOut">
              <a:rPr lang="en-NZ" smtClean="0"/>
              <a:t>20/02/25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BBFB3F-B9A1-2649-BB47-81953740B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66C61-CA4B-A8B7-52B2-52A5E6FDB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CF00-8E69-4F8D-AF2E-BD18219ABB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7653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732F9-BDAC-BD01-37B2-31F657F78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1722FB-34ED-F01C-0F74-BF07EA6834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B569D-6612-4D7D-38A9-86B3D17BA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96426F-9053-2F0E-BC46-39F6BE1E4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B04D-218E-4515-90E8-69DA1A6E0DB5}" type="datetimeFigureOut">
              <a:rPr lang="en-NZ" smtClean="0"/>
              <a:t>20/02/25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6B356D-189E-B857-7554-614DA2B38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F759B3-0A91-A2B3-5370-84FFBB0BC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CF00-8E69-4F8D-AF2E-BD18219ABB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5172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150777-CDA2-0E07-9F8F-AB1A4813D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F4E32D-7F55-8B2A-8999-DA1D4AFE4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4E93A-D8E9-67E2-4D0A-95A14ED6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AB04D-218E-4515-90E8-69DA1A6E0DB5}" type="datetimeFigureOut">
              <a:rPr lang="en-NZ" smtClean="0"/>
              <a:t>20/02/25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FE047-F7F6-755F-CCA0-DEFA84F62C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3F86A-D48B-594E-838D-270F04EEA9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ECF00-8E69-4F8D-AF2E-BD18219ABB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1954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5" y="216363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9"/>
            <a:ext cx="1639615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000"/>
          </a:p>
        </p:txBody>
      </p:sp>
      <p:sp>
        <p:nvSpPr>
          <p:cNvPr id="11" name="Rectangle 10"/>
          <p:cNvSpPr/>
          <p:nvPr userDrawn="1"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21257D7F-3656-47C9-B5F0-D20A647BD6E3}"/>
              </a:ext>
            </a:extLst>
          </p:cNvPr>
          <p:cNvSpPr/>
          <p:nvPr userDrawn="1"/>
        </p:nvSpPr>
        <p:spPr>
          <a:xfrm rot="5400000">
            <a:off x="4884290" y="3379882"/>
            <a:ext cx="2423423" cy="9823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0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983F3D-55AB-9F63-24E2-89F0ECD44AB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5777" y="2016423"/>
            <a:ext cx="2914542" cy="280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2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9" r:id="rId2"/>
    <p:sldLayoutId id="2147483680" r:id="rId3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100F69-0FE2-65B4-114D-742112A921ED}"/>
              </a:ext>
            </a:extLst>
          </p:cNvPr>
          <p:cNvSpPr txBox="1"/>
          <p:nvPr/>
        </p:nvSpPr>
        <p:spPr>
          <a:xfrm>
            <a:off x="5386223" y="1640229"/>
            <a:ext cx="68057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UNESCO-IOC            Tsunami Ready</a:t>
            </a:r>
          </a:p>
          <a:p>
            <a:r>
              <a:rPr lang="mi-NZ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 Programme</a:t>
            </a:r>
          </a:p>
          <a:p>
            <a:r>
              <a:rPr lang="mi-NZ" sz="4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Status </a:t>
            </a:r>
            <a:endParaRPr lang="en-NZ" sz="4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91EA9A-A588-A00A-7629-93EAB1D98962}"/>
              </a:ext>
            </a:extLst>
          </p:cNvPr>
          <p:cNvSpPr txBox="1"/>
          <p:nvPr/>
        </p:nvSpPr>
        <p:spPr>
          <a:xfrm>
            <a:off x="5386223" y="4317885"/>
            <a:ext cx="56408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kumimoji="0" lang="mi-NZ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mi-NZ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Laura Kong, ITIC</a:t>
            </a:r>
          </a:p>
          <a:p>
            <a:r>
              <a:rPr lang="mi-N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Ardito Kodijat, IOTIC</a:t>
            </a:r>
          </a:p>
          <a:p>
            <a:r>
              <a:rPr lang="mi-N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Ocal Necmioglu, PTWS/CARIBE-EWS Secretariat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A763AA-68F7-8F30-7BAF-301249A27786}"/>
              </a:ext>
            </a:extLst>
          </p:cNvPr>
          <p:cNvSpPr txBox="1"/>
          <p:nvPr/>
        </p:nvSpPr>
        <p:spPr>
          <a:xfrm>
            <a:off x="2169236" y="6264639"/>
            <a:ext cx="81951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TOWS Task Team on Disaster Management , 20-22 February 2025, Paris, France</a:t>
            </a:r>
          </a:p>
        </p:txBody>
      </p:sp>
    </p:spTree>
    <p:extLst>
      <p:ext uri="{BB962C8B-B14F-4D97-AF65-F5344CB8AC3E}">
        <p14:creationId xmlns:p14="http://schemas.microsoft.com/office/powerpoint/2010/main" val="347081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9F84A-841C-2776-43A3-A0E0371B4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Implementation Status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D3D2DE-9EF1-D2CE-4AB4-BF7719FBBE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" t="30713" r="2452" b="8962"/>
          <a:stretch/>
        </p:blipFill>
        <p:spPr>
          <a:xfrm>
            <a:off x="0" y="9513"/>
            <a:ext cx="12192000" cy="68484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1BD452-0597-80D2-66F1-FF1E5B54A1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0" t="7477" r="21370" b="79999"/>
          <a:stretch/>
        </p:blipFill>
        <p:spPr>
          <a:xfrm>
            <a:off x="2470027" y="19526"/>
            <a:ext cx="7636581" cy="14659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93903CF-180C-EACB-FC24-9FBDD3510701}"/>
              </a:ext>
            </a:extLst>
          </p:cNvPr>
          <p:cNvSpPr txBox="1"/>
          <p:nvPr/>
        </p:nvSpPr>
        <p:spPr>
          <a:xfrm>
            <a:off x="78615" y="3970526"/>
            <a:ext cx="3087666" cy="287771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mi-NZ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  <a:p>
            <a:r>
              <a:rPr kumimoji="0" lang="mi-NZ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TSUNAMI READY </a:t>
            </a:r>
          </a:p>
          <a:p>
            <a:r>
              <a:rPr kumimoji="0" lang="mi-NZ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COMMUNITIES</a:t>
            </a:r>
          </a:p>
          <a:p>
            <a:endParaRPr lang="mi-NZ" sz="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mi-NZ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kumimoji="0" lang="mi-NZ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mi-NZ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CARIBBEAN AND ADJ REGIONS</a:t>
            </a:r>
            <a:endParaRPr kumimoji="0" lang="mi-NZ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i-NZ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mi-NZ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i-NZ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INDIAN OCEAN</a:t>
            </a:r>
            <a:endParaRPr lang="mi-NZ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mi-NZ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mi-NZ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kumimoji="0" lang="mi-NZ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i-NZ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NORTH-EASTERN ATLANTIC, </a:t>
            </a:r>
          </a:p>
          <a:p>
            <a:r>
              <a:rPr lang="mi-NZ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MEDITERRANEAN AND  </a:t>
            </a:r>
          </a:p>
          <a:p>
            <a:r>
              <a:rPr lang="mi-NZ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CONNECTED SEAS</a:t>
            </a:r>
            <a:endParaRPr kumimoji="0" lang="mi-NZ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i-NZ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mi-NZ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mi-NZ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PACIFIC OCEAN</a:t>
            </a:r>
            <a:endParaRPr lang="mi-NZ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8D75B6-E7A4-B772-F38A-3FF3E6CF5B4A}"/>
              </a:ext>
            </a:extLst>
          </p:cNvPr>
          <p:cNvSpPr txBox="1"/>
          <p:nvPr/>
        </p:nvSpPr>
        <p:spPr>
          <a:xfrm>
            <a:off x="78615" y="3960763"/>
            <a:ext cx="3087666" cy="2862322"/>
          </a:xfrm>
          <a:prstGeom prst="rect">
            <a:avLst/>
          </a:prstGeom>
          <a:solidFill>
            <a:srgbClr val="2C6894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mi-NZ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mi-NZ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(Feb 2025, IOC TSR)</a:t>
            </a:r>
          </a:p>
          <a:p>
            <a:r>
              <a:rPr kumimoji="0" lang="mi-NZ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TSUNAMI READY </a:t>
            </a:r>
          </a:p>
          <a:p>
            <a:r>
              <a:rPr kumimoji="0" lang="mi-NZ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COMMUNITIES</a:t>
            </a:r>
          </a:p>
          <a:p>
            <a:r>
              <a:rPr kumimoji="0" lang="mi-NZ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kumimoji="0" lang="mi-NZ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mi-NZ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CARIBBEAN AND ADJ REGIONS</a:t>
            </a:r>
            <a:endParaRPr kumimoji="0" lang="mi-NZ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i-NZ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mi-NZ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i-NZ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INDIAN OCEAN</a:t>
            </a:r>
            <a:endParaRPr lang="mi-NZ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mi-NZ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mi-NZ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kumimoji="0" lang="mi-NZ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i-NZ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NORTH-EASTERN ATLANTIC, </a:t>
            </a:r>
          </a:p>
          <a:p>
            <a:r>
              <a:rPr lang="mi-NZ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MEDITERRANEAN AND  </a:t>
            </a:r>
          </a:p>
          <a:p>
            <a:r>
              <a:rPr lang="mi-NZ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CONNECTED SEAS</a:t>
            </a:r>
            <a:endParaRPr kumimoji="0" lang="mi-NZ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i-NZ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mi-NZ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mi-NZ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PACIFIC OCEAN</a:t>
            </a:r>
            <a:endParaRPr lang="mi-NZ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BD283D-AD7C-5339-595C-25CB3696C3DC}"/>
              </a:ext>
            </a:extLst>
          </p:cNvPr>
          <p:cNvSpPr txBox="1"/>
          <p:nvPr/>
        </p:nvSpPr>
        <p:spPr>
          <a:xfrm>
            <a:off x="5728898" y="1163515"/>
            <a:ext cx="213862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i-NZ" sz="10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Map, Nov 2024 (IOTIC)</a:t>
            </a:r>
            <a:endParaRPr lang="en-US" sz="1000" i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904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9F84A-841C-2776-43A3-A0E0371B4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286" y="196163"/>
            <a:ext cx="8532126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TRRP Implementation Status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1687F5FA-AA22-0DA3-B186-16B81F0D41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" t="79934" r="32211" b="3680"/>
          <a:stretch/>
        </p:blipFill>
        <p:spPr>
          <a:xfrm>
            <a:off x="202664" y="5720142"/>
            <a:ext cx="11252053" cy="68921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1A9666D-C060-6092-9F38-0A4D3CDA6A6C}"/>
              </a:ext>
            </a:extLst>
          </p:cNvPr>
          <p:cNvGrpSpPr/>
          <p:nvPr/>
        </p:nvGrpSpPr>
        <p:grpSpPr>
          <a:xfrm>
            <a:off x="384633" y="1229708"/>
            <a:ext cx="13358663" cy="3494692"/>
            <a:chOff x="357337" y="858944"/>
            <a:chExt cx="13358663" cy="3494692"/>
          </a:xfrm>
        </p:grpSpPr>
        <p:pic>
          <p:nvPicPr>
            <p:cNvPr id="12" name="Content Placeholder 4">
              <a:extLst>
                <a:ext uri="{FF2B5EF4-FFF2-40B4-BE49-F238E27FC236}">
                  <a16:creationId xmlns:a16="http://schemas.microsoft.com/office/drawing/2014/main" id="{B606D11B-1CBE-5E7A-14FA-272EF5CA8E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-19105" r="-18527" b="-1"/>
            <a:stretch/>
          </p:blipFill>
          <p:spPr>
            <a:xfrm>
              <a:off x="357337" y="858944"/>
              <a:ext cx="13358663" cy="328911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2C1B14-AA60-A4DC-6CE5-00B5B2BE9A0C}"/>
                </a:ext>
              </a:extLst>
            </p:cNvPr>
            <p:cNvSpPr/>
            <p:nvPr/>
          </p:nvSpPr>
          <p:spPr>
            <a:xfrm>
              <a:off x="357337" y="3548418"/>
              <a:ext cx="7653899" cy="805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Up Arrow 5">
            <a:extLst>
              <a:ext uri="{FF2B5EF4-FFF2-40B4-BE49-F238E27FC236}">
                <a16:creationId xmlns:a16="http://schemas.microsoft.com/office/drawing/2014/main" id="{CEDFBBA7-61DB-421B-9B7B-C565A81B4B78}"/>
              </a:ext>
            </a:extLst>
          </p:cNvPr>
          <p:cNvSpPr/>
          <p:nvPr/>
        </p:nvSpPr>
        <p:spPr>
          <a:xfrm>
            <a:off x="4109224" y="4062051"/>
            <a:ext cx="204716" cy="559558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>
            <a:extLst>
              <a:ext uri="{FF2B5EF4-FFF2-40B4-BE49-F238E27FC236}">
                <a16:creationId xmlns:a16="http://schemas.microsoft.com/office/drawing/2014/main" id="{879D7BB4-CEBB-76B0-CBCA-77B9B93BE711}"/>
              </a:ext>
            </a:extLst>
          </p:cNvPr>
          <p:cNvSpPr/>
          <p:nvPr/>
        </p:nvSpPr>
        <p:spPr>
          <a:xfrm>
            <a:off x="4793887" y="4062051"/>
            <a:ext cx="204716" cy="559558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>
            <a:extLst>
              <a:ext uri="{FF2B5EF4-FFF2-40B4-BE49-F238E27FC236}">
                <a16:creationId xmlns:a16="http://schemas.microsoft.com/office/drawing/2014/main" id="{23B08337-09E4-188E-7162-450659D4B5BD}"/>
              </a:ext>
            </a:extLst>
          </p:cNvPr>
          <p:cNvSpPr/>
          <p:nvPr/>
        </p:nvSpPr>
        <p:spPr>
          <a:xfrm>
            <a:off x="7543911" y="4062051"/>
            <a:ext cx="204716" cy="559558"/>
          </a:xfrm>
          <a:prstGeom prst="up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>
            <a:extLst>
              <a:ext uri="{FF2B5EF4-FFF2-40B4-BE49-F238E27FC236}">
                <a16:creationId xmlns:a16="http://schemas.microsoft.com/office/drawing/2014/main" id="{ED3C1F2E-DE36-0C2A-00AB-4BB75EACF322}"/>
              </a:ext>
            </a:extLst>
          </p:cNvPr>
          <p:cNvSpPr/>
          <p:nvPr/>
        </p:nvSpPr>
        <p:spPr>
          <a:xfrm>
            <a:off x="5478550" y="4062051"/>
            <a:ext cx="204716" cy="559558"/>
          </a:xfrm>
          <a:prstGeom prst="up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7B1B24-9E01-66AF-DA8A-F8E6477FED2F}"/>
              </a:ext>
            </a:extLst>
          </p:cNvPr>
          <p:cNvSpPr txBox="1"/>
          <p:nvPr/>
        </p:nvSpPr>
        <p:spPr>
          <a:xfrm>
            <a:off x="4167338" y="4573409"/>
            <a:ext cx="6871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Need renewal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FD0E6C-0B7B-0466-EAC2-6C33B8BA265F}"/>
              </a:ext>
            </a:extLst>
          </p:cNvPr>
          <p:cNvSpPr/>
          <p:nvPr/>
        </p:nvSpPr>
        <p:spPr>
          <a:xfrm>
            <a:off x="5308979" y="2431576"/>
            <a:ext cx="2634018" cy="1487606"/>
          </a:xfrm>
          <a:prstGeom prst="rect">
            <a:avLst/>
          </a:prstGeom>
          <a:solidFill>
            <a:srgbClr val="C00000">
              <a:alpha val="788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92C37F5-1AEE-771B-0040-EB71B9707449}"/>
              </a:ext>
            </a:extLst>
          </p:cNvPr>
          <p:cNvSpPr/>
          <p:nvPr/>
        </p:nvSpPr>
        <p:spPr>
          <a:xfrm>
            <a:off x="3944205" y="2441596"/>
            <a:ext cx="1269239" cy="1487606"/>
          </a:xfrm>
          <a:prstGeom prst="rect">
            <a:avLst/>
          </a:prstGeom>
          <a:solidFill>
            <a:srgbClr val="92D050">
              <a:alpha val="788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BEC769-8CAD-3347-0DC8-89BA3713AF37}"/>
              </a:ext>
            </a:extLst>
          </p:cNvPr>
          <p:cNvCxnSpPr>
            <a:cxnSpLocks/>
          </p:cNvCxnSpPr>
          <p:nvPr/>
        </p:nvCxnSpPr>
        <p:spPr>
          <a:xfrm>
            <a:off x="305844" y="3647150"/>
            <a:ext cx="1141137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288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2033</TotalTime>
  <Words>114</Words>
  <Application>Microsoft Macintosh PowerPoint</Application>
  <PresentationFormat>Widescreen</PresentationFormat>
  <Paragraphs>34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Title</vt:lpstr>
      <vt:lpstr>PowerPoint Presentation</vt:lpstr>
      <vt:lpstr>Global Implementation Status </vt:lpstr>
      <vt:lpstr>TRRP Implementation Status</vt:lpstr>
    </vt:vector>
  </TitlesOfParts>
  <Company>Central Agencies Shared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Fromont [NEMA]</dc:creator>
  <cp:lastModifiedBy>Laura Kong</cp:lastModifiedBy>
  <cp:revision>25</cp:revision>
  <dcterms:created xsi:type="dcterms:W3CDTF">2024-07-10T01:00:56Z</dcterms:created>
  <dcterms:modified xsi:type="dcterms:W3CDTF">2025-02-21T02:20:07Z</dcterms:modified>
</cp:coreProperties>
</file>