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1"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49F460-7463-44FE-B4F8-A948228B8CB3}" type="datetimeFigureOut">
              <a:rPr lang="en-US" smtClean="0"/>
              <a:t>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0F6A4-CE5C-4F95-9F45-136DA3ACD028}" type="slidenum">
              <a:rPr lang="en-US" smtClean="0"/>
              <a:t>‹#›</a:t>
            </a:fld>
            <a:endParaRPr lang="en-US"/>
          </a:p>
        </p:txBody>
      </p:sp>
    </p:spTree>
    <p:extLst>
      <p:ext uri="{BB962C8B-B14F-4D97-AF65-F5344CB8AC3E}">
        <p14:creationId xmlns:p14="http://schemas.microsoft.com/office/powerpoint/2010/main" val="1260340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E0F6A4-CE5C-4F95-9F45-136DA3ACD028}" type="slidenum">
              <a:rPr lang="en-US" smtClean="0"/>
              <a:t>4</a:t>
            </a:fld>
            <a:endParaRPr lang="en-US"/>
          </a:p>
        </p:txBody>
      </p:sp>
    </p:spTree>
    <p:extLst>
      <p:ext uri="{BB962C8B-B14F-4D97-AF65-F5344CB8AC3E}">
        <p14:creationId xmlns:p14="http://schemas.microsoft.com/office/powerpoint/2010/main" val="272507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2A8B5-2254-8312-4AD7-08D6B4B0E1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1C4505-D9BE-BA1A-E051-005F372609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C493FB-8B29-44C7-7432-FB66ACFEB25A}"/>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72078DE6-D594-31D5-EB8E-9F563BE6E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E0620E-A2A5-8D92-D94A-E2EBEF949E39}"/>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643005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92244-B0A7-36D8-51F7-11C9777595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E8566F-C439-30F5-DD2E-810B5D1885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D0BA11-6E20-697D-9B64-039079698A26}"/>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903A6144-CB31-DD5F-6E53-44A82CCD0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B4475A-E336-E70B-A4DC-73A2C1A71847}"/>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19163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C6EE0B-B6CA-15BB-513D-3343370CE7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04D3DA-53F6-1FCA-E3FC-37383B37EF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1660C6-BC0B-EA77-82F5-E728CA50F31F}"/>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A9D45866-B8D4-FD72-3A49-85B8C5794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9564E9-8F9D-1AE0-6177-38D5F6918F29}"/>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4243298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9490-1158-C3A8-D9F1-01DB3E558A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C6E805-1A6A-F91C-15A1-7EDEA12BC2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D46C5-3CF4-9718-6ADF-37B699FD4A37}"/>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E2B8F14C-B0AB-0610-0F03-7A441ED98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D5D57-2063-9C15-1248-88350EFFCD1D}"/>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2727330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53998-C53E-84BC-401A-90ADB1F4FB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323B71-3BAD-67E8-633F-35E73113ED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69179F-D5FC-FEE7-3325-F49A19216A08}"/>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B2274025-9B59-38D5-459A-1871AD583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50F5A-BD1F-F86B-EF8D-8287EAA8D95C}"/>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363189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D6391-1669-3627-337A-2568C0E768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769A86-06A6-4C6A-501B-846F26FC87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FDF6CA-91C2-DE9F-8424-C7ABC77B75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5E2D73-7D3E-997D-55FF-28C34390D7F8}"/>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6" name="Footer Placeholder 5">
            <a:extLst>
              <a:ext uri="{FF2B5EF4-FFF2-40B4-BE49-F238E27FC236}">
                <a16:creationId xmlns:a16="http://schemas.microsoft.com/office/drawing/2014/main" id="{AF13E5CD-247F-C876-3E85-6A93D597AC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8B1CC-C6C0-8B95-91BB-CA5CE7387D21}"/>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174881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10E59-566E-AF57-944D-CABB50A583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9C1047-C6A9-269A-7248-DBB9957D0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329164-1AA1-E605-E444-EA905974A6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7E1B0A-A9B0-5D02-37F4-1B8241B99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305EAB-C2EC-E9E5-789C-D0AA615672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5A150E-5DC9-7BFD-1194-7F2355593874}"/>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8" name="Footer Placeholder 7">
            <a:extLst>
              <a:ext uri="{FF2B5EF4-FFF2-40B4-BE49-F238E27FC236}">
                <a16:creationId xmlns:a16="http://schemas.microsoft.com/office/drawing/2014/main" id="{EDC96999-C708-3FB3-2696-931168274D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D1FE7A-77AB-A7D0-9C72-2E2122DE518D}"/>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251605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17346-437C-24B3-741C-BE1333323F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1ED553-4011-52E9-C09F-EFC7ABE93303}"/>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4" name="Footer Placeholder 3">
            <a:extLst>
              <a:ext uri="{FF2B5EF4-FFF2-40B4-BE49-F238E27FC236}">
                <a16:creationId xmlns:a16="http://schemas.microsoft.com/office/drawing/2014/main" id="{AFFB875E-BD5D-6724-4544-507CE9052C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D07B4B-74AB-806F-230A-39CF203DDF81}"/>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56836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4F1741-7520-5559-4B73-E63B947D9FB5}"/>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3" name="Footer Placeholder 2">
            <a:extLst>
              <a:ext uri="{FF2B5EF4-FFF2-40B4-BE49-F238E27FC236}">
                <a16:creationId xmlns:a16="http://schemas.microsoft.com/office/drawing/2014/main" id="{58250569-C2D8-4C0D-3F0C-ECAFE8F8C1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445C35-97D1-8A41-5752-6499FF698046}"/>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4149560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F54E-DBC6-F1F5-0D0D-4D2EDE4FA3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C8B984-B855-787B-769C-AF09FE5350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05E823-1171-AF35-2EF7-7DF8777DEC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23AF7-143D-1B70-874B-536B9F978C4B}"/>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6" name="Footer Placeholder 5">
            <a:extLst>
              <a:ext uri="{FF2B5EF4-FFF2-40B4-BE49-F238E27FC236}">
                <a16:creationId xmlns:a16="http://schemas.microsoft.com/office/drawing/2014/main" id="{4BFCC636-E46B-E5E1-835E-61000678C8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A4C59-E9B8-8928-986F-28F9C2AA0DFF}"/>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383818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ADCBB-54E3-6D0E-665F-84473DA202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9D5861-30E5-A890-F7BE-B894648DD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7FC6B5-B27D-896E-B58D-917325E53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59A217-6AF9-7278-B8C6-8A2222547271}"/>
              </a:ext>
            </a:extLst>
          </p:cNvPr>
          <p:cNvSpPr>
            <a:spLocks noGrp="1"/>
          </p:cNvSpPr>
          <p:nvPr>
            <p:ph type="dt" sz="half" idx="10"/>
          </p:nvPr>
        </p:nvSpPr>
        <p:spPr/>
        <p:txBody>
          <a:bodyPr/>
          <a:lstStyle/>
          <a:p>
            <a:fld id="{C0A9F159-5456-491D-B84B-AA534F9E232D}" type="datetimeFigureOut">
              <a:rPr lang="en-US" smtClean="0"/>
              <a:t>2/20/2025</a:t>
            </a:fld>
            <a:endParaRPr lang="en-US"/>
          </a:p>
        </p:txBody>
      </p:sp>
      <p:sp>
        <p:nvSpPr>
          <p:cNvPr id="6" name="Footer Placeholder 5">
            <a:extLst>
              <a:ext uri="{FF2B5EF4-FFF2-40B4-BE49-F238E27FC236}">
                <a16:creationId xmlns:a16="http://schemas.microsoft.com/office/drawing/2014/main" id="{DF3F499A-0BE5-1D87-7056-D6D6FA83F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33A756-8476-97F6-7AA2-8F2EA5518A2F}"/>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68602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90B9A-80AF-1200-C159-B80C3EC82E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048552-DF63-4FC7-9C40-A071842A01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A3B30-EE41-E369-C5BB-834A919589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A9F159-5456-491D-B84B-AA534F9E232D}" type="datetimeFigureOut">
              <a:rPr lang="en-US" smtClean="0"/>
              <a:t>2/20/2025</a:t>
            </a:fld>
            <a:endParaRPr lang="en-US"/>
          </a:p>
        </p:txBody>
      </p:sp>
      <p:sp>
        <p:nvSpPr>
          <p:cNvPr id="5" name="Footer Placeholder 4">
            <a:extLst>
              <a:ext uri="{FF2B5EF4-FFF2-40B4-BE49-F238E27FC236}">
                <a16:creationId xmlns:a16="http://schemas.microsoft.com/office/drawing/2014/main" id="{F7D259A6-F4A1-A786-58D1-EB1A9A7B06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D522E2-241C-4E1B-4F35-BE75575D6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0FFC22-CB34-4F04-8550-21C384EF3EB1}" type="slidenum">
              <a:rPr lang="en-US" smtClean="0"/>
              <a:t>‹#›</a:t>
            </a:fld>
            <a:endParaRPr lang="en-US"/>
          </a:p>
        </p:txBody>
      </p:sp>
    </p:spTree>
    <p:extLst>
      <p:ext uri="{BB962C8B-B14F-4D97-AF65-F5344CB8AC3E}">
        <p14:creationId xmlns:p14="http://schemas.microsoft.com/office/powerpoint/2010/main" val="2887625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BA513B0-82FF-4F41-8178-885375D1C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May be an image of bicycle and arctic">
            <a:extLst>
              <a:ext uri="{FF2B5EF4-FFF2-40B4-BE49-F238E27FC236}">
                <a16:creationId xmlns:a16="http://schemas.microsoft.com/office/drawing/2014/main" id="{B6BFA8BA-6285-3D6B-7E67-0DC45725F3AE}"/>
              </a:ext>
            </a:extLst>
          </p:cNvPr>
          <p:cNvPicPr>
            <a:picLocks noChangeAspect="1"/>
          </p:cNvPicPr>
          <p:nvPr/>
        </p:nvPicPr>
        <p:blipFill>
          <a:blip r:embed="rId2" cstate="print">
            <a:extLst>
              <a:ext uri="{28A0092B-C50C-407E-A947-70E740481C1C}">
                <a14:useLocalDpi xmlns:a14="http://schemas.microsoft.com/office/drawing/2010/main" val="0"/>
              </a:ext>
            </a:extLst>
          </a:blip>
          <a:srcRect t="2509" r="-1" b="12678"/>
          <a:stretch/>
        </p:blipFill>
        <p:spPr bwMode="auto">
          <a:xfrm>
            <a:off x="-1" y="10"/>
            <a:ext cx="12228129" cy="4666928"/>
          </a:xfrm>
          <a:prstGeom prst="rect">
            <a:avLst/>
          </a:prstGeom>
          <a:noFill/>
        </p:spPr>
      </p:pic>
      <p:grpSp>
        <p:nvGrpSpPr>
          <p:cNvPr id="13" name="Group 12">
            <a:extLst>
              <a:ext uri="{FF2B5EF4-FFF2-40B4-BE49-F238E27FC236}">
                <a16:creationId xmlns:a16="http://schemas.microsoft.com/office/drawing/2014/main" id="{93DB8501-F9F2-4ACD-B56A-9019CD500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2987478"/>
            <a:ext cx="12228128" cy="1828800"/>
            <a:chOff x="-305" y="2987478"/>
            <a:chExt cx="12188952" cy="1828800"/>
          </a:xfrm>
        </p:grpSpPr>
        <p:sp>
          <p:nvSpPr>
            <p:cNvPr id="14" name="Freeform: Shape 13">
              <a:extLst>
                <a:ext uri="{FF2B5EF4-FFF2-40B4-BE49-F238E27FC236}">
                  <a16:creationId xmlns:a16="http://schemas.microsoft.com/office/drawing/2014/main" id="{DD03A94A-ADF5-4334-86B1-DBA5F70ACD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2987478"/>
              <a:ext cx="12188952" cy="1099712"/>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385A18E1-CBE3-4BBD-B1B7-CDBCA685E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99381"/>
              <a:ext cx="12188952" cy="902694"/>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133EDCAA-1D6C-4710-9DA1-C7FC946D8E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01488"/>
              <a:ext cx="12188952" cy="641669"/>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useBgFill="1">
          <p:nvSpPr>
            <p:cNvPr id="17" name="Freeform: Shape 16">
              <a:extLst>
                <a:ext uri="{FF2B5EF4-FFF2-40B4-BE49-F238E27FC236}">
                  <a16:creationId xmlns:a16="http://schemas.microsoft.com/office/drawing/2014/main" id="{3916FBF2-1CC9-460D-A42B-FB77E515EC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14750"/>
              <a:ext cx="12188952" cy="1201528"/>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grpSp>
      <p:sp>
        <p:nvSpPr>
          <p:cNvPr id="2" name="Title 1">
            <a:extLst>
              <a:ext uri="{FF2B5EF4-FFF2-40B4-BE49-F238E27FC236}">
                <a16:creationId xmlns:a16="http://schemas.microsoft.com/office/drawing/2014/main" id="{D9FABDA8-AB02-9F61-726E-C0E53F30C1C8}"/>
              </a:ext>
            </a:extLst>
          </p:cNvPr>
          <p:cNvSpPr>
            <a:spLocks noGrp="1"/>
          </p:cNvSpPr>
          <p:nvPr>
            <p:ph type="ctrTitle"/>
          </p:nvPr>
        </p:nvSpPr>
        <p:spPr>
          <a:xfrm>
            <a:off x="804672" y="4551037"/>
            <a:ext cx="3952523" cy="1509931"/>
          </a:xfrm>
        </p:spPr>
        <p:txBody>
          <a:bodyPr vert="horz" lIns="91440" tIns="45720" rIns="91440" bIns="45720" rtlCol="0" anchor="ctr">
            <a:normAutofit fontScale="90000"/>
          </a:bodyPr>
          <a:lstStyle/>
          <a:p>
            <a:pPr algn="l"/>
            <a:br>
              <a:rPr lang="en-US" sz="2800" dirty="0">
                <a:solidFill>
                  <a:schemeClr val="tx2"/>
                </a:solidFill>
              </a:rPr>
            </a:br>
            <a:r>
              <a:rPr lang="en-US" sz="2800" dirty="0">
                <a:solidFill>
                  <a:schemeClr val="tx2"/>
                </a:solidFill>
              </a:rPr>
              <a:t>5</a:t>
            </a:r>
            <a:r>
              <a:rPr lang="en-US" sz="2800" baseline="30000" dirty="0">
                <a:solidFill>
                  <a:schemeClr val="tx2"/>
                </a:solidFill>
              </a:rPr>
              <a:t>th</a:t>
            </a:r>
            <a:r>
              <a:rPr lang="en-US" sz="2800" dirty="0">
                <a:solidFill>
                  <a:schemeClr val="tx2"/>
                </a:solidFill>
              </a:rPr>
              <a:t> ODTP –SC </a:t>
            </a:r>
            <a:br>
              <a:rPr lang="en-US" sz="2800" dirty="0">
                <a:solidFill>
                  <a:schemeClr val="tx2"/>
                </a:solidFill>
              </a:rPr>
            </a:br>
            <a:r>
              <a:rPr lang="en-US" sz="2800" dirty="0">
                <a:solidFill>
                  <a:schemeClr val="tx2"/>
                </a:solidFill>
              </a:rPr>
              <a:t>TOWS Task Team  </a:t>
            </a:r>
            <a:br>
              <a:rPr lang="en-US" sz="2800" dirty="0">
                <a:solidFill>
                  <a:schemeClr val="tx2"/>
                </a:solidFill>
              </a:rPr>
            </a:br>
            <a:r>
              <a:rPr lang="en-US" sz="2800" dirty="0">
                <a:solidFill>
                  <a:schemeClr val="tx2"/>
                </a:solidFill>
              </a:rPr>
              <a:t>Disaster Management and Preparedness</a:t>
            </a:r>
            <a:br>
              <a:rPr lang="en-US" sz="2800" dirty="0">
                <a:solidFill>
                  <a:schemeClr val="tx2"/>
                </a:solidFill>
              </a:rPr>
            </a:br>
            <a:r>
              <a:rPr lang="en-US" sz="1600" dirty="0">
                <a:solidFill>
                  <a:schemeClr val="tx2"/>
                </a:solidFill>
              </a:rPr>
              <a:t>16-17 January 2025, UNESCO, Paris France</a:t>
            </a:r>
            <a:br>
              <a:rPr lang="en-US" sz="2800" dirty="0">
                <a:solidFill>
                  <a:schemeClr val="tx2"/>
                </a:solidFill>
              </a:rPr>
            </a:br>
            <a:endParaRPr lang="en-US" sz="2800" dirty="0">
              <a:solidFill>
                <a:schemeClr val="tx2"/>
              </a:solidFill>
            </a:endParaRPr>
          </a:p>
        </p:txBody>
      </p:sp>
      <p:sp>
        <p:nvSpPr>
          <p:cNvPr id="3" name="Subtitle 2">
            <a:extLst>
              <a:ext uri="{FF2B5EF4-FFF2-40B4-BE49-F238E27FC236}">
                <a16:creationId xmlns:a16="http://schemas.microsoft.com/office/drawing/2014/main" id="{7AB71C5A-9AA6-C5B6-13CD-1BA8AFC56E2F}"/>
              </a:ext>
            </a:extLst>
          </p:cNvPr>
          <p:cNvSpPr>
            <a:spLocks noGrp="1"/>
          </p:cNvSpPr>
          <p:nvPr>
            <p:ph type="subTitle" idx="1"/>
          </p:nvPr>
        </p:nvSpPr>
        <p:spPr>
          <a:xfrm>
            <a:off x="6470247" y="4551037"/>
            <a:ext cx="4926411" cy="1509935"/>
          </a:xfrm>
        </p:spPr>
        <p:txBody>
          <a:bodyPr vert="horz" lIns="91440" tIns="45720" rIns="91440" bIns="45720" rtlCol="0" anchor="ctr">
            <a:normAutofit/>
          </a:bodyPr>
          <a:lstStyle/>
          <a:p>
            <a:pPr algn="l"/>
            <a:r>
              <a:rPr lang="en-US" sz="1200" b="1" dirty="0">
                <a:solidFill>
                  <a:schemeClr val="tx2"/>
                </a:solidFill>
              </a:rPr>
              <a:t>PROGRESS IN IMPLEMENTATING TT DMP DECISIONS </a:t>
            </a:r>
            <a:r>
              <a:rPr lang="en-US" sz="1200" b="1">
                <a:solidFill>
                  <a:schemeClr val="tx2"/>
                </a:solidFill>
              </a:rPr>
              <a:t>AND RECOMMENDATIONS </a:t>
            </a:r>
            <a:r>
              <a:rPr lang="en-US" sz="1200" b="1" dirty="0">
                <a:solidFill>
                  <a:schemeClr val="tx2"/>
                </a:solidFill>
              </a:rPr>
              <a:t>(2024</a:t>
            </a:r>
            <a:r>
              <a:rPr lang="en-US" sz="1100" dirty="0">
                <a:solidFill>
                  <a:schemeClr val="tx2"/>
                </a:solidFill>
              </a:rPr>
              <a:t>) </a:t>
            </a:r>
          </a:p>
          <a:p>
            <a:pPr algn="l"/>
            <a:r>
              <a:rPr lang="en-US" sz="1100" b="1" dirty="0">
                <a:solidFill>
                  <a:schemeClr val="tx2"/>
                </a:solidFill>
              </a:rPr>
              <a:t>Prepared by Denis Chang Seng, PhD</a:t>
            </a:r>
            <a:br>
              <a:rPr lang="en-US" sz="1100" b="1" dirty="0">
                <a:solidFill>
                  <a:schemeClr val="tx2"/>
                </a:solidFill>
              </a:rPr>
            </a:br>
            <a:r>
              <a:rPr lang="en-US" sz="1100" dirty="0">
                <a:solidFill>
                  <a:schemeClr val="tx2"/>
                </a:solidFill>
              </a:rPr>
              <a:t>Programme Specialist</a:t>
            </a:r>
            <a:br>
              <a:rPr lang="en-US" sz="1100" dirty="0">
                <a:solidFill>
                  <a:schemeClr val="tx2"/>
                </a:solidFill>
              </a:rPr>
            </a:br>
            <a:r>
              <a:rPr lang="en-US" sz="1100" dirty="0">
                <a:solidFill>
                  <a:schemeClr val="tx2"/>
                </a:solidFill>
              </a:rPr>
              <a:t>Technical Secretary (ICG-NEAMTWS and TOWS TT DMP)</a:t>
            </a:r>
            <a:br>
              <a:rPr lang="en-US" sz="1100" dirty="0">
                <a:solidFill>
                  <a:schemeClr val="tx2"/>
                </a:solidFill>
              </a:rPr>
            </a:br>
            <a:r>
              <a:rPr lang="en-US" sz="1100" dirty="0">
                <a:solidFill>
                  <a:schemeClr val="tx2"/>
                </a:solidFill>
              </a:rPr>
              <a:t>Focal Point TSR ODTP-ODTP-SC-OD</a:t>
            </a:r>
            <a:br>
              <a:rPr lang="en-US" sz="1100" dirty="0">
                <a:solidFill>
                  <a:schemeClr val="tx2"/>
                </a:solidFill>
              </a:rPr>
            </a:br>
            <a:r>
              <a:rPr lang="en-US" sz="1100" dirty="0" err="1">
                <a:solidFill>
                  <a:schemeClr val="tx2"/>
                </a:solidFill>
              </a:rPr>
              <a:t>CoastWAVE</a:t>
            </a:r>
            <a:r>
              <a:rPr lang="en-US" sz="1100" dirty="0">
                <a:solidFill>
                  <a:schemeClr val="tx2"/>
                </a:solidFill>
              </a:rPr>
              <a:t> Project</a:t>
            </a:r>
            <a:br>
              <a:rPr lang="en-US" sz="1100" dirty="0">
                <a:solidFill>
                  <a:schemeClr val="tx2"/>
                </a:solidFill>
              </a:rPr>
            </a:br>
            <a:r>
              <a:rPr lang="en-US" sz="1100" dirty="0">
                <a:solidFill>
                  <a:schemeClr val="tx2"/>
                </a:solidFill>
              </a:rPr>
              <a:t>UNESCO -IOC</a:t>
            </a:r>
          </a:p>
          <a:p>
            <a:pPr indent="-228600" algn="l">
              <a:buFont typeface="Arial" panose="020B0604020202020204" pitchFamily="34" charset="0"/>
              <a:buChar char="•"/>
            </a:pPr>
            <a:endParaRPr lang="en-US" sz="1100" dirty="0">
              <a:solidFill>
                <a:schemeClr val="tx2"/>
              </a:solidFill>
            </a:endParaRPr>
          </a:p>
        </p:txBody>
      </p:sp>
      <p:sp>
        <p:nvSpPr>
          <p:cNvPr id="5" name="TextBox 4">
            <a:extLst>
              <a:ext uri="{FF2B5EF4-FFF2-40B4-BE49-F238E27FC236}">
                <a16:creationId xmlns:a16="http://schemas.microsoft.com/office/drawing/2014/main" id="{C3EA29D1-B4E3-F281-E7A7-AEE38329973E}"/>
              </a:ext>
            </a:extLst>
          </p:cNvPr>
          <p:cNvSpPr txBox="1"/>
          <p:nvPr/>
        </p:nvSpPr>
        <p:spPr>
          <a:xfrm>
            <a:off x="6470247" y="6060630"/>
            <a:ext cx="3539923" cy="261610"/>
          </a:xfrm>
          <a:prstGeom prst="rect">
            <a:avLst/>
          </a:prstGeom>
          <a:noFill/>
        </p:spPr>
        <p:txBody>
          <a:bodyPr wrap="square">
            <a:spAutoFit/>
          </a:bodyPr>
          <a:lstStyle/>
          <a:p>
            <a:pPr>
              <a:spcAft>
                <a:spcPts val="600"/>
              </a:spcAft>
            </a:pPr>
            <a:r>
              <a:rPr lang="en-US" sz="1100" b="1" dirty="0"/>
              <a:t>Inputs from TT DMP Members</a:t>
            </a:r>
            <a:endParaRPr lang="en-US" sz="1100" dirty="0"/>
          </a:p>
        </p:txBody>
      </p:sp>
    </p:spTree>
    <p:extLst>
      <p:ext uri="{BB962C8B-B14F-4D97-AF65-F5344CB8AC3E}">
        <p14:creationId xmlns:p14="http://schemas.microsoft.com/office/powerpoint/2010/main" val="289006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C4968E0D-80C3-0781-2AA8-BBA46AAFADCB}"/>
              </a:ext>
            </a:extLst>
          </p:cNvPr>
          <p:cNvGraphicFramePr>
            <a:graphicFrameLocks noGrp="1"/>
          </p:cNvGraphicFramePr>
          <p:nvPr>
            <p:extLst>
              <p:ext uri="{D42A27DB-BD31-4B8C-83A1-F6EECF244321}">
                <p14:modId xmlns:p14="http://schemas.microsoft.com/office/powerpoint/2010/main" val="1404011561"/>
              </p:ext>
            </p:extLst>
          </p:nvPr>
        </p:nvGraphicFramePr>
        <p:xfrm>
          <a:off x="163975" y="504022"/>
          <a:ext cx="11609408" cy="6127750"/>
        </p:xfrm>
        <a:graphic>
          <a:graphicData uri="http://schemas.openxmlformats.org/drawingml/2006/table">
            <a:tbl>
              <a:tblPr/>
              <a:tblGrid>
                <a:gridCol w="584122">
                  <a:extLst>
                    <a:ext uri="{9D8B030D-6E8A-4147-A177-3AD203B41FA5}">
                      <a16:colId xmlns:a16="http://schemas.microsoft.com/office/drawing/2014/main" val="1339811459"/>
                    </a:ext>
                  </a:extLst>
                </a:gridCol>
                <a:gridCol w="5403120">
                  <a:extLst>
                    <a:ext uri="{9D8B030D-6E8A-4147-A177-3AD203B41FA5}">
                      <a16:colId xmlns:a16="http://schemas.microsoft.com/office/drawing/2014/main" val="769236761"/>
                    </a:ext>
                  </a:extLst>
                </a:gridCol>
                <a:gridCol w="705813">
                  <a:extLst>
                    <a:ext uri="{9D8B030D-6E8A-4147-A177-3AD203B41FA5}">
                      <a16:colId xmlns:a16="http://schemas.microsoft.com/office/drawing/2014/main" val="315231742"/>
                    </a:ext>
                  </a:extLst>
                </a:gridCol>
                <a:gridCol w="632798">
                  <a:extLst>
                    <a:ext uri="{9D8B030D-6E8A-4147-A177-3AD203B41FA5}">
                      <a16:colId xmlns:a16="http://schemas.microsoft.com/office/drawing/2014/main" val="2057591558"/>
                    </a:ext>
                  </a:extLst>
                </a:gridCol>
                <a:gridCol w="632798">
                  <a:extLst>
                    <a:ext uri="{9D8B030D-6E8A-4147-A177-3AD203B41FA5}">
                      <a16:colId xmlns:a16="http://schemas.microsoft.com/office/drawing/2014/main" val="1905231793"/>
                    </a:ext>
                  </a:extLst>
                </a:gridCol>
                <a:gridCol w="632798">
                  <a:extLst>
                    <a:ext uri="{9D8B030D-6E8A-4147-A177-3AD203B41FA5}">
                      <a16:colId xmlns:a16="http://schemas.microsoft.com/office/drawing/2014/main" val="2584854780"/>
                    </a:ext>
                  </a:extLst>
                </a:gridCol>
                <a:gridCol w="921011">
                  <a:extLst>
                    <a:ext uri="{9D8B030D-6E8A-4147-A177-3AD203B41FA5}">
                      <a16:colId xmlns:a16="http://schemas.microsoft.com/office/drawing/2014/main" val="802250685"/>
                    </a:ext>
                  </a:extLst>
                </a:gridCol>
                <a:gridCol w="2096948">
                  <a:extLst>
                    <a:ext uri="{9D8B030D-6E8A-4147-A177-3AD203B41FA5}">
                      <a16:colId xmlns:a16="http://schemas.microsoft.com/office/drawing/2014/main" val="3008203521"/>
                    </a:ext>
                  </a:extLst>
                </a:gridCol>
              </a:tblGrid>
              <a:tr h="774793">
                <a:tc>
                  <a:txBody>
                    <a:bodyPr/>
                    <a:lstStyle/>
                    <a:p>
                      <a:pPr algn="l" fontAlgn="b"/>
                      <a:r>
                        <a:rPr lang="en-US" sz="1200" b="0" i="0" u="none" strike="noStrike" dirty="0">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1" i="0" u="none" strike="noStrike" dirty="0">
                          <a:solidFill>
                            <a:srgbClr val="0070C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fontAlgn="t"/>
                      <a:endParaRPr lang="en-US" sz="1200" b="1" i="0" u="none" strike="noStrike" dirty="0">
                        <a:solidFill>
                          <a:srgbClr val="0070C0"/>
                        </a:solidFill>
                        <a:effectLst/>
                        <a:latin typeface="Arial" panose="020B0604020202020204" pitchFamily="34" charset="0"/>
                      </a:endParaRPr>
                    </a:p>
                    <a:p>
                      <a:pPr algn="just" fontAlgn="t"/>
                      <a:endParaRPr lang="en-US" sz="1200" b="1" i="0" u="none" strike="noStrike" dirty="0">
                        <a:solidFill>
                          <a:srgbClr val="0070C0"/>
                        </a:solidFill>
                        <a:effectLst/>
                        <a:latin typeface="Arial" panose="020B0604020202020204" pitchFamily="34" charset="0"/>
                      </a:endParaRPr>
                    </a:p>
                    <a:p>
                      <a:pPr algn="just" fontAlgn="t"/>
                      <a:r>
                        <a:rPr lang="en-US" sz="1200" b="1" i="0" u="none" strike="noStrike" dirty="0">
                          <a:solidFill>
                            <a:srgbClr val="0070C0"/>
                          </a:solidFill>
                          <a:effectLst/>
                          <a:latin typeface="Arial" panose="020B0604020202020204" pitchFamily="34" charset="0"/>
                        </a:rPr>
                        <a:t>Lead</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1" i="0" u="none" strike="noStrike" dirty="0">
                          <a:solidFill>
                            <a:srgbClr val="000000"/>
                          </a:solidFill>
                          <a:effectLst/>
                          <a:latin typeface="Aptos Narrow" panose="020B0004020202020204" pitchFamily="34" charset="0"/>
                        </a:rPr>
                        <a:t>Not Started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200" b="1" i="0" u="none" strike="noStrike" dirty="0">
                          <a:solidFill>
                            <a:srgbClr val="000000"/>
                          </a:solidFill>
                          <a:effectLst/>
                          <a:latin typeface="Aptos Narrow" panose="020B0004020202020204" pitchFamily="34" charset="0"/>
                        </a:rPr>
                        <a:t>Started</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200" b="1" i="0" u="none" strike="noStrike">
                          <a:solidFill>
                            <a:srgbClr val="000000"/>
                          </a:solidFill>
                          <a:effectLst/>
                          <a:latin typeface="Aptos Narrow" panose="020B0004020202020204" pitchFamily="34" charset="0"/>
                        </a:rPr>
                        <a:t>Ongoing</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1" i="0" u="none" strike="noStrike" dirty="0">
                          <a:solidFill>
                            <a:srgbClr val="000000"/>
                          </a:solidFill>
                          <a:effectLst/>
                          <a:latin typeface="Aptos Narrow" panose="020B0004020202020204" pitchFamily="34" charset="0"/>
                        </a:rPr>
                        <a:t>Completed</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endParaRPr lang="en-US" sz="1200" b="1" i="0" u="none" strike="noStrike" dirty="0">
                        <a:solidFill>
                          <a:srgbClr val="000000"/>
                        </a:solidFill>
                        <a:effectLst/>
                        <a:latin typeface="Aptos Narrow" panose="020B0004020202020204" pitchFamily="34" charset="0"/>
                      </a:endParaRPr>
                    </a:p>
                    <a:p>
                      <a:pPr algn="l" fontAlgn="t"/>
                      <a:endParaRPr lang="en-US" sz="1200" b="1" i="0" u="none" strike="noStrike" dirty="0">
                        <a:solidFill>
                          <a:srgbClr val="000000"/>
                        </a:solidFill>
                        <a:effectLst/>
                        <a:latin typeface="Aptos Narrow" panose="020B0004020202020204" pitchFamily="34" charset="0"/>
                      </a:endParaRPr>
                    </a:p>
                    <a:p>
                      <a:pPr algn="l" fontAlgn="t"/>
                      <a:r>
                        <a:rPr lang="en-US" sz="1200" b="1" i="0" u="none" strike="noStrike" dirty="0">
                          <a:solidFill>
                            <a:srgbClr val="000000"/>
                          </a:solidFill>
                          <a:effectLst/>
                          <a:latin typeface="Aptos Narrow" panose="020B0004020202020204" pitchFamily="34" charset="0"/>
                        </a:rPr>
                        <a:t>Remarks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5276105"/>
                  </a:ext>
                </a:extLst>
              </a:tr>
              <a:tr h="399062">
                <a:tc>
                  <a:txBody>
                    <a:bodyPr/>
                    <a:lstStyle/>
                    <a:p>
                      <a:pPr algn="r" fontAlgn="t"/>
                      <a:r>
                        <a:rPr lang="en-US" sz="1200" b="0" i="0" u="none" strike="noStrike">
                          <a:solidFill>
                            <a:srgbClr val="000000"/>
                          </a:solidFill>
                          <a:effectLst/>
                          <a:latin typeface="Aptos Narrow" panose="020B0004020202020204" pitchFamily="34" charset="0"/>
                        </a:rPr>
                        <a:t>1</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dirty="0">
                          <a:solidFill>
                            <a:srgbClr val="0070C0"/>
                          </a:solidFill>
                          <a:effectLst/>
                          <a:latin typeface="Arial" panose="020B0604020202020204" pitchFamily="34" charset="0"/>
                        </a:rPr>
                        <a:t>Tsunami Ready Implementation Status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4780537"/>
                  </a:ext>
                </a:extLst>
              </a:tr>
              <a:tr h="990779">
                <a:tc>
                  <a:txBody>
                    <a:bodyPr/>
                    <a:lstStyle/>
                    <a:p>
                      <a:pPr algn="r" fontAlgn="t"/>
                      <a:r>
                        <a:rPr lang="en-US" sz="1200" b="0" i="0" u="none" strike="noStrike">
                          <a:solidFill>
                            <a:srgbClr val="000000"/>
                          </a:solidFill>
                          <a:effectLst/>
                          <a:latin typeface="Aptos Narrow" panose="020B0004020202020204" pitchFamily="34" charset="0"/>
                        </a:rPr>
                        <a:t>1.1</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dirty="0">
                          <a:solidFill>
                            <a:srgbClr val="000000"/>
                          </a:solidFill>
                          <a:effectLst/>
                          <a:latin typeface="Aptos Display" panose="020B0004020202020204" pitchFamily="34" charset="0"/>
                        </a:rPr>
                        <a:t>Encourages</a:t>
                      </a:r>
                      <a:r>
                        <a:rPr lang="en-US" sz="1200" b="0" i="0" u="none" strike="noStrike" dirty="0">
                          <a:solidFill>
                            <a:srgbClr val="000000"/>
                          </a:solidFill>
                          <a:effectLst/>
                          <a:latin typeface="Aptos Display" panose="020B0004020202020204" pitchFamily="34" charset="0"/>
                        </a:rPr>
                        <a:t> the completion of the OTGA Tsunami Awareness and Tsunami Ready courses by the ITIC and IOTIC as a key contribution to building capacity for implementation of the Tsunami Ready Recognition Programme globally.</a:t>
                      </a:r>
                      <a:endParaRPr lang="en-US" sz="1200" b="1" i="0" u="none" strike="noStrike" dirty="0">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dirty="0">
                          <a:solidFill>
                            <a:srgbClr val="000000"/>
                          </a:solidFill>
                          <a:effectLst/>
                          <a:latin typeface="Aptos Display" panose="020B0004020202020204" pitchFamily="34" charset="0"/>
                        </a:rPr>
                        <a:t>Laura &amp; Ardito</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200" b="0" i="0" u="none" strike="noStrike" dirty="0">
                          <a:solidFill>
                            <a:srgbClr val="000000"/>
                          </a:solidFill>
                          <a:effectLst/>
                          <a:latin typeface="Aptos Display" panose="020B0004020202020204" pitchFamily="34" charset="0"/>
                        </a:rPr>
                        <a:t> Done. To be launched on Friday 17</a:t>
                      </a:r>
                      <a:r>
                        <a:rPr lang="en-US" sz="1200" b="0" i="0" u="none" strike="noStrike" baseline="30000" dirty="0">
                          <a:solidFill>
                            <a:srgbClr val="000000"/>
                          </a:solidFill>
                          <a:effectLst/>
                          <a:latin typeface="Aptos Display" panose="020B0004020202020204" pitchFamily="34" charset="0"/>
                        </a:rPr>
                        <a:t>th</a:t>
                      </a:r>
                      <a:r>
                        <a:rPr lang="en-US" sz="1200" b="0" i="0" u="none" strike="noStrike" dirty="0">
                          <a:solidFill>
                            <a:srgbClr val="000000"/>
                          </a:solidFill>
                          <a:effectLst/>
                          <a:latin typeface="Aptos Display" panose="020B0004020202020204" pitchFamily="34" charset="0"/>
                        </a:rPr>
                        <a:t> Jan 2025</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5634089"/>
                  </a:ext>
                </a:extLst>
              </a:tr>
              <a:tr h="660519">
                <a:tc>
                  <a:txBody>
                    <a:bodyPr/>
                    <a:lstStyle/>
                    <a:p>
                      <a:pPr algn="r" fontAlgn="t"/>
                      <a:r>
                        <a:rPr lang="en-US" sz="1200" b="0" i="0" u="none" strike="noStrike">
                          <a:solidFill>
                            <a:srgbClr val="000000"/>
                          </a:solidFill>
                          <a:effectLst/>
                          <a:latin typeface="Aptos Narrow" panose="020B0004020202020204" pitchFamily="34" charset="0"/>
                        </a:rPr>
                        <a:t>1.2</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a:solidFill>
                            <a:srgbClr val="000000"/>
                          </a:solidFill>
                          <a:effectLst/>
                          <a:latin typeface="Aptos Display" panose="020B0004020202020204" pitchFamily="34" charset="0"/>
                        </a:rPr>
                        <a:t>Recognises</a:t>
                      </a:r>
                      <a:r>
                        <a:rPr lang="en-US" sz="1200" b="0" i="0" u="none" strike="noStrike">
                          <a:solidFill>
                            <a:srgbClr val="000000"/>
                          </a:solidFill>
                          <a:effectLst/>
                          <a:latin typeface="Aptos Display" panose="020B0004020202020204" pitchFamily="34" charset="0"/>
                        </a:rPr>
                        <a:t> the importance of building UNESCO-IOC Tsunami Ready on existing capacities and strengths and </a:t>
                      </a:r>
                      <a:r>
                        <a:rPr lang="en-US" sz="1200" b="1" i="0" u="none" strike="noStrike">
                          <a:solidFill>
                            <a:srgbClr val="000000"/>
                          </a:solidFill>
                          <a:effectLst/>
                          <a:latin typeface="Aptos Display" panose="020B0004020202020204" pitchFamily="34" charset="0"/>
                        </a:rPr>
                        <a:t>encourages</a:t>
                      </a:r>
                      <a:r>
                        <a:rPr lang="en-US" sz="1200" b="0" i="0" u="none" strike="noStrike">
                          <a:solidFill>
                            <a:srgbClr val="000000"/>
                          </a:solidFill>
                          <a:effectLst/>
                          <a:latin typeface="Aptos Display" panose="020B0004020202020204" pitchFamily="34" charset="0"/>
                        </a:rPr>
                        <a:t> ICGs and Member States to explore these synergies.</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a:solidFill>
                            <a:srgbClr val="000000"/>
                          </a:solidFill>
                          <a:effectLst/>
                          <a:latin typeface="Aptos Display" panose="020B0004020202020204" pitchFamily="34" charset="0"/>
                        </a:rPr>
                        <a:t> </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a:solidFill>
                            <a:srgbClr val="000000"/>
                          </a:solidFill>
                          <a:effectLst/>
                          <a:latin typeface="Aptos Display" panose="020B0004020202020204" pitchFamily="34" charset="0"/>
                        </a:rPr>
                        <a:t>PTWS encouragement includes through ‘equivalency’ approach.</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4744486"/>
                  </a:ext>
                </a:extLst>
              </a:tr>
              <a:tr h="990779">
                <a:tc>
                  <a:txBody>
                    <a:bodyPr/>
                    <a:lstStyle/>
                    <a:p>
                      <a:pPr algn="r" fontAlgn="t"/>
                      <a:r>
                        <a:rPr lang="en-US" sz="1200" b="0" i="0" u="none" strike="noStrike">
                          <a:solidFill>
                            <a:srgbClr val="000000"/>
                          </a:solidFill>
                          <a:effectLst/>
                          <a:latin typeface="Aptos Narrow" panose="020B0004020202020204" pitchFamily="34" charset="0"/>
                        </a:rPr>
                        <a:t>1.3</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1" i="0" u="none" strike="noStrike">
                          <a:solidFill>
                            <a:srgbClr val="000000"/>
                          </a:solidFill>
                          <a:effectLst/>
                          <a:latin typeface="Aptos Display" panose="020B0004020202020204" pitchFamily="34" charset="0"/>
                        </a:rPr>
                        <a:t>Recommends</a:t>
                      </a:r>
                      <a:r>
                        <a:rPr lang="en-US" sz="1200" b="0" i="0" u="none" strike="noStrike">
                          <a:solidFill>
                            <a:srgbClr val="000000"/>
                          </a:solidFill>
                          <a:effectLst/>
                          <a:latin typeface="Aptos Display" panose="020B0004020202020204" pitchFamily="34" charset="0"/>
                        </a:rPr>
                        <a:t> the introduction of TR Evaluation Form in the other ICGs, its translation to Spanish and French and its administration by TRS/IOC/UNESCO</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0" i="0" u="none" strike="noStrike">
                          <a:solidFill>
                            <a:srgbClr val="000000"/>
                          </a:solidFill>
                          <a:effectLst/>
                          <a:latin typeface="Aptos Display" panose="020B0004020202020204" pitchFamily="34" charset="0"/>
                        </a:rPr>
                        <a:t> </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a:solidFill>
                            <a:srgbClr val="000000"/>
                          </a:solidFill>
                          <a:effectLst/>
                          <a:latin typeface="Aptos Display" panose="020B0004020202020204" pitchFamily="34" charset="0"/>
                        </a:rPr>
                        <a:t>A tsunami ready survey is under investigation by the PTWS TT TR.</a:t>
                      </a:r>
                      <a:r>
                        <a:rPr lang="en-US" sz="1200" b="0" i="0" u="none" strike="noStrike">
                          <a:solidFill>
                            <a:srgbClr val="FF0000"/>
                          </a:solidFill>
                          <a:effectLst/>
                          <a:latin typeface="Aptos Display" panose="020B0004020202020204" pitchFamily="34" charset="0"/>
                        </a:rPr>
                        <a:t>Pacific Capacity assessment to be run in the first instance. </a:t>
                      </a:r>
                      <a:endParaRPr lang="en-US" sz="1200" b="0"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21568"/>
                  </a:ext>
                </a:extLst>
              </a:tr>
              <a:tr h="1321039">
                <a:tc>
                  <a:txBody>
                    <a:bodyPr/>
                    <a:lstStyle/>
                    <a:p>
                      <a:pPr algn="r" fontAlgn="t"/>
                      <a:r>
                        <a:rPr lang="en-US" sz="1200" b="0" i="0" u="none" strike="noStrike">
                          <a:solidFill>
                            <a:srgbClr val="000000"/>
                          </a:solidFill>
                          <a:effectLst/>
                          <a:latin typeface="Aptos Narrow" panose="020B0004020202020204" pitchFamily="34" charset="0"/>
                        </a:rPr>
                        <a:t>1.4</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a:solidFill>
                            <a:srgbClr val="000000"/>
                          </a:solidFill>
                          <a:effectLst/>
                          <a:latin typeface="Aptos Display" panose="020B0004020202020204" pitchFamily="34" charset="0"/>
                        </a:rPr>
                        <a:t>Requests</a:t>
                      </a:r>
                      <a:r>
                        <a:rPr lang="en-US" sz="1200" b="0" i="0" u="none" strike="noStrike">
                          <a:solidFill>
                            <a:srgbClr val="000000"/>
                          </a:solidFill>
                          <a:effectLst/>
                          <a:latin typeface="Aptos Display" panose="020B0004020202020204" pitchFamily="34" charset="0"/>
                        </a:rPr>
                        <a:t> the IOC, led by the TICs, to develop and share a Tsunami Ready Toolkit to assist Member States in implementing the Tsunami Ready Recognition Programme. The toolkit can include a standard and clear procedure, format, and method for submitting the Tsunami Ready application and its supporting documentation, including clarification on the definition of community in the frame ofUNESCO-IOC Tsunami Ready Recognition Programme. </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a:solidFill>
                            <a:srgbClr val="000000"/>
                          </a:solidFill>
                          <a:effectLst/>
                          <a:latin typeface="Aptos Display" panose="020B0004020202020204" pitchFamily="34" charset="0"/>
                        </a:rPr>
                        <a:t>Laura &amp; Ardito</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000000"/>
                          </a:solidFill>
                          <a:effectLst/>
                          <a:latin typeface="Aptos Display" panose="020B0004020202020204" pitchFamily="34" charset="0"/>
                        </a:rPr>
                        <a:t> To be discussed at TOWS TTs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6194256"/>
                  </a:ext>
                </a:extLst>
              </a:tr>
              <a:tr h="990779">
                <a:tc>
                  <a:txBody>
                    <a:bodyPr/>
                    <a:lstStyle/>
                    <a:p>
                      <a:pPr algn="r" fontAlgn="t"/>
                      <a:r>
                        <a:rPr lang="en-US" sz="1200" b="0" i="0" u="none" strike="noStrike">
                          <a:solidFill>
                            <a:srgbClr val="000000"/>
                          </a:solidFill>
                          <a:effectLst/>
                          <a:latin typeface="Aptos Narrow" panose="020B0004020202020204" pitchFamily="34" charset="0"/>
                        </a:rPr>
                        <a:t>1.5</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1" i="0" u="none" strike="noStrike">
                          <a:solidFill>
                            <a:srgbClr val="000000"/>
                          </a:solidFill>
                          <a:effectLst/>
                          <a:latin typeface="Aptos Display" panose="020B0004020202020204" pitchFamily="34" charset="0"/>
                        </a:rPr>
                        <a:t>Recommends</a:t>
                      </a:r>
                      <a:r>
                        <a:rPr lang="en-US" sz="1200" b="0" i="0" u="none" strike="noStrike">
                          <a:solidFill>
                            <a:srgbClr val="000000"/>
                          </a:solidFill>
                          <a:effectLst/>
                          <a:latin typeface="Aptos Display" panose="020B0004020202020204" pitchFamily="34" charset="0"/>
                        </a:rPr>
                        <a:t> Secretariat to inform Member States on the Toolkit’s availability via IOC Circular Letter to the Tsunami National Contacts, National Tsunami Ready Board, and widely through the attaching this as an appendix of the Manual and Guide 74</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0" i="0" u="none" strike="noStrike">
                          <a:solidFill>
                            <a:srgbClr val="000000"/>
                          </a:solidFill>
                          <a:effectLst/>
                          <a:latin typeface="Aptos Display" panose="020B0004020202020204" pitchFamily="34" charset="0"/>
                        </a:rPr>
                        <a:t>Laura &amp; Ardito/ Secretariat</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000000"/>
                          </a:solidFill>
                          <a:effectLst/>
                          <a:latin typeface="Aptos Display" panose="020B0004020202020204" pitchFamily="34" charset="0"/>
                        </a:rPr>
                        <a:t>To be discussed at TOWS TT DMP and IOC CL issued after</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4367217"/>
                  </a:ext>
                </a:extLst>
              </a:tr>
            </a:tbl>
          </a:graphicData>
        </a:graphic>
      </p:graphicFrame>
    </p:spTree>
    <p:extLst>
      <p:ext uri="{BB962C8B-B14F-4D97-AF65-F5344CB8AC3E}">
        <p14:creationId xmlns:p14="http://schemas.microsoft.com/office/powerpoint/2010/main" val="708143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3F73573B-F782-838D-53D2-B15D660B0976}"/>
              </a:ext>
            </a:extLst>
          </p:cNvPr>
          <p:cNvGraphicFramePr>
            <a:graphicFrameLocks noGrp="1"/>
          </p:cNvGraphicFramePr>
          <p:nvPr>
            <p:extLst>
              <p:ext uri="{D42A27DB-BD31-4B8C-83A1-F6EECF244321}">
                <p14:modId xmlns:p14="http://schemas.microsoft.com/office/powerpoint/2010/main" val="3440187403"/>
              </p:ext>
            </p:extLst>
          </p:nvPr>
        </p:nvGraphicFramePr>
        <p:xfrm>
          <a:off x="470705" y="1341494"/>
          <a:ext cx="11250590" cy="4003702"/>
        </p:xfrm>
        <a:graphic>
          <a:graphicData uri="http://schemas.openxmlformats.org/drawingml/2006/table">
            <a:tbl>
              <a:tblPr/>
              <a:tblGrid>
                <a:gridCol w="5562655">
                  <a:extLst>
                    <a:ext uri="{9D8B030D-6E8A-4147-A177-3AD203B41FA5}">
                      <a16:colId xmlns:a16="http://schemas.microsoft.com/office/drawing/2014/main" val="1864697255"/>
                    </a:ext>
                  </a:extLst>
                </a:gridCol>
                <a:gridCol w="826881">
                  <a:extLst>
                    <a:ext uri="{9D8B030D-6E8A-4147-A177-3AD203B41FA5}">
                      <a16:colId xmlns:a16="http://schemas.microsoft.com/office/drawing/2014/main" val="2613701402"/>
                    </a:ext>
                  </a:extLst>
                </a:gridCol>
                <a:gridCol w="601367">
                  <a:extLst>
                    <a:ext uri="{9D8B030D-6E8A-4147-A177-3AD203B41FA5}">
                      <a16:colId xmlns:a16="http://schemas.microsoft.com/office/drawing/2014/main" val="580788064"/>
                    </a:ext>
                  </a:extLst>
                </a:gridCol>
                <a:gridCol w="601367">
                  <a:extLst>
                    <a:ext uri="{9D8B030D-6E8A-4147-A177-3AD203B41FA5}">
                      <a16:colId xmlns:a16="http://schemas.microsoft.com/office/drawing/2014/main" val="1888564726"/>
                    </a:ext>
                  </a:extLst>
                </a:gridCol>
                <a:gridCol w="601367">
                  <a:extLst>
                    <a:ext uri="{9D8B030D-6E8A-4147-A177-3AD203B41FA5}">
                      <a16:colId xmlns:a16="http://schemas.microsoft.com/office/drawing/2014/main" val="3971958616"/>
                    </a:ext>
                  </a:extLst>
                </a:gridCol>
                <a:gridCol w="601367">
                  <a:extLst>
                    <a:ext uri="{9D8B030D-6E8A-4147-A177-3AD203B41FA5}">
                      <a16:colId xmlns:a16="http://schemas.microsoft.com/office/drawing/2014/main" val="4067024289"/>
                    </a:ext>
                  </a:extLst>
                </a:gridCol>
                <a:gridCol w="2455586">
                  <a:extLst>
                    <a:ext uri="{9D8B030D-6E8A-4147-A177-3AD203B41FA5}">
                      <a16:colId xmlns:a16="http://schemas.microsoft.com/office/drawing/2014/main" val="1643314231"/>
                    </a:ext>
                  </a:extLst>
                </a:gridCol>
              </a:tblGrid>
              <a:tr h="626202">
                <a:tc gridSpan="7">
                  <a:txBody>
                    <a:bodyPr/>
                    <a:lstStyle/>
                    <a:p>
                      <a:pPr algn="just" fontAlgn="t"/>
                      <a:r>
                        <a:rPr lang="en-US" sz="1400" b="1" i="0" u="none" strike="noStrike" dirty="0">
                          <a:solidFill>
                            <a:srgbClr val="0070C0"/>
                          </a:solidFill>
                          <a:effectLst/>
                          <a:latin typeface="Arial" panose="020B0604020202020204" pitchFamily="34" charset="0"/>
                        </a:rPr>
                        <a:t>2.0 Synergy with Local and National Resilient </a:t>
                      </a:r>
                      <a:r>
                        <a:rPr lang="en-US" sz="1400" b="1" i="0" u="none" strike="noStrike" dirty="0" err="1">
                          <a:solidFill>
                            <a:srgbClr val="0070C0"/>
                          </a:solidFill>
                          <a:effectLst/>
                          <a:latin typeface="Arial" panose="020B0604020202020204" pitchFamily="34" charset="0"/>
                        </a:rPr>
                        <a:t>Programmes</a:t>
                      </a:r>
                      <a:r>
                        <a:rPr lang="en-US" sz="1400" b="1" i="0" u="none" strike="noStrike" dirty="0">
                          <a:solidFill>
                            <a:srgbClr val="0070C0"/>
                          </a:solidFill>
                          <a:effectLst/>
                          <a:latin typeface="Arial" panose="020B0604020202020204" pitchFamily="34" charset="0"/>
                        </a:rPr>
                        <a:t>, including Tsunami and Critical Infrastructures, and ISO 22328-3 (Community-based Early Warning Systems for Tsunamis)</a:t>
                      </a:r>
                    </a:p>
                    <a:p>
                      <a:pPr algn="just"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3485313"/>
                  </a:ext>
                </a:extLst>
              </a:tr>
              <a:tr h="840999">
                <a:tc>
                  <a:txBody>
                    <a:bodyPr/>
                    <a:lstStyle/>
                    <a:p>
                      <a:pPr algn="l" fontAlgn="t"/>
                      <a:r>
                        <a:rPr lang="en-US" sz="1400" b="1" i="0" u="none" strike="noStrike" dirty="0">
                          <a:solidFill>
                            <a:srgbClr val="000000"/>
                          </a:solidFill>
                          <a:effectLst/>
                          <a:latin typeface="Aptos Display" panose="020B0004020202020204" pitchFamily="34" charset="0"/>
                        </a:rPr>
                        <a:t>2.1 Requests </a:t>
                      </a:r>
                      <a:r>
                        <a:rPr lang="en-US" sz="1400" b="0" i="0" u="none" strike="noStrike" dirty="0">
                          <a:solidFill>
                            <a:srgbClr val="000000"/>
                          </a:solidFill>
                          <a:effectLst/>
                          <a:latin typeface="Aptos Display" panose="020B0004020202020204" pitchFamily="34" charset="0"/>
                        </a:rPr>
                        <a:t>ICG/PTWS</a:t>
                      </a:r>
                      <a:r>
                        <a:rPr lang="en-US" sz="1400" b="1" i="0" u="none" strike="noStrike" dirty="0">
                          <a:solidFill>
                            <a:srgbClr val="000000"/>
                          </a:solidFill>
                          <a:effectLst/>
                          <a:latin typeface="Aptos Display" panose="020B0004020202020204" pitchFamily="34" charset="0"/>
                        </a:rPr>
                        <a:t> </a:t>
                      </a:r>
                      <a:r>
                        <a:rPr lang="en-US" sz="1400" b="0" i="0" u="none" strike="noStrike" dirty="0">
                          <a:solidFill>
                            <a:srgbClr val="000000"/>
                          </a:solidFill>
                          <a:effectLst/>
                          <a:latin typeface="Aptos Display" panose="020B0004020202020204" pitchFamily="34" charset="0"/>
                        </a:rPr>
                        <a:t>Task Team Tsunami Ready</a:t>
                      </a:r>
                      <a:r>
                        <a:rPr lang="en-US" sz="1400" b="1" i="0" u="none" strike="noStrike" dirty="0">
                          <a:solidFill>
                            <a:srgbClr val="000000"/>
                          </a:solidFill>
                          <a:effectLst/>
                          <a:latin typeface="Aptos Display" panose="020B0004020202020204" pitchFamily="34" charset="0"/>
                        </a:rPr>
                        <a:t> </a:t>
                      </a:r>
                      <a:r>
                        <a:rPr lang="en-US" sz="1400" b="0" i="0" u="none" strike="noStrike" dirty="0">
                          <a:solidFill>
                            <a:srgbClr val="000000"/>
                          </a:solidFill>
                          <a:effectLst/>
                          <a:latin typeface="Aptos Display" panose="020B0004020202020204" pitchFamily="34" charset="0"/>
                        </a:rPr>
                        <a:t>to share the development of formal ICG/PTWS guidance on “</a:t>
                      </a:r>
                      <a:r>
                        <a:rPr lang="en-US" sz="1400" b="1" i="1" u="none" strike="noStrike" dirty="0">
                          <a:solidFill>
                            <a:srgbClr val="000000"/>
                          </a:solidFill>
                          <a:effectLst/>
                          <a:latin typeface="Aptos Display" panose="020B0004020202020204" pitchFamily="34" charset="0"/>
                        </a:rPr>
                        <a:t>Tsunami Ready Parity</a:t>
                      </a:r>
                      <a:r>
                        <a:rPr lang="en-US" sz="1400" b="0" i="0" u="none" strike="noStrike" dirty="0">
                          <a:solidFill>
                            <a:srgbClr val="000000"/>
                          </a:solidFill>
                          <a:effectLst/>
                          <a:latin typeface="Aptos Display" panose="020B0004020202020204" pitchFamily="34" charset="0"/>
                        </a:rPr>
                        <a:t>” with TT-DMP, as a potential mechanism for reporting toward this goal</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a:txBody>
                    <a:bodyPr/>
                    <a:lstStyle/>
                    <a:p>
                      <a:pPr algn="l" fontAlgn="t"/>
                      <a:r>
                        <a:rPr lang="en-US" sz="1400" b="0" i="0" u="none" strike="noStrike">
                          <a:solidFill>
                            <a:srgbClr val="000000"/>
                          </a:solidFill>
                          <a:effectLst/>
                          <a:latin typeface="Aptos Display" panose="020B0004020202020204" pitchFamily="34" charset="0"/>
                        </a:rPr>
                        <a:t>Secretariat-ICG/PTWS TT TR</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Draft guidance has been developed by TT TR with some input from other oceans. Final draft will be presented at TT-DMP &amp; ICG/PTWS in 2025.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9197889"/>
                  </a:ext>
                </a:extLst>
              </a:tr>
              <a:tr h="338736">
                <a:tc gridSpan="7">
                  <a:txBody>
                    <a:bodyPr/>
                    <a:lstStyle/>
                    <a:p>
                      <a:pPr algn="l" fontAlgn="t"/>
                      <a:r>
                        <a:rPr lang="en-US" sz="1400" b="1" i="0" u="none" strike="noStrike" dirty="0">
                          <a:solidFill>
                            <a:srgbClr val="0070C0"/>
                          </a:solidFill>
                          <a:effectLst/>
                          <a:latin typeface="Arial" panose="020B0604020202020204" pitchFamily="34" charset="0"/>
                        </a:rPr>
                        <a:t>3.0 Tsunami Ready Recognition Sign Guidance</a:t>
                      </a:r>
                    </a:p>
                    <a:p>
                      <a:pPr algn="l" fontAlgn="t"/>
                      <a:r>
                        <a:rPr lang="en-US" sz="1400" b="0" i="0" u="none" strike="noStrike" dirty="0">
                          <a:solidFill>
                            <a:srgbClr val="0070C0"/>
                          </a:solidFill>
                          <a:effectLst/>
                          <a:latin typeface="Arial" panose="020B06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4453960"/>
                  </a:ext>
                </a:extLst>
              </a:tr>
              <a:tr h="338736">
                <a:tc>
                  <a:txBody>
                    <a:bodyPr/>
                    <a:lstStyle/>
                    <a:p>
                      <a:pPr algn="just" fontAlgn="t"/>
                      <a:r>
                        <a:rPr lang="en-US" sz="1400" b="1" i="0" u="none" strike="noStrike" dirty="0">
                          <a:solidFill>
                            <a:srgbClr val="222222"/>
                          </a:solidFill>
                          <a:effectLst/>
                          <a:latin typeface="Aptos Display" panose="020B0004020202020204" pitchFamily="34" charset="0"/>
                        </a:rPr>
                        <a:t>3.1 Recommends</a:t>
                      </a:r>
                      <a:r>
                        <a:rPr lang="en-US" sz="1400" b="0" i="0" u="none" strike="noStrike" dirty="0">
                          <a:solidFill>
                            <a:srgbClr val="222222"/>
                          </a:solidFill>
                          <a:effectLst/>
                          <a:latin typeface="Aptos Display" panose="020B0004020202020204" pitchFamily="34" charset="0"/>
                        </a:rPr>
                        <a:t> that Member States adopt a standard for their Tsunami Ready Recognition signage.</a:t>
                      </a:r>
                      <a:endParaRPr lang="en-US" sz="1400" b="1" i="0" u="none" strike="noStrike" dirty="0">
                        <a:solidFill>
                          <a:srgbClr val="222222"/>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222222"/>
                          </a:solidFill>
                          <a:effectLst/>
                          <a:latin typeface="Aptos Display" panose="020B0004020202020204" pitchFamily="34" charset="0"/>
                        </a:rPr>
                        <a:t>Respect Rep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5682390"/>
                  </a:ext>
                </a:extLst>
              </a:tr>
              <a:tr h="840999">
                <a:tc>
                  <a:txBody>
                    <a:bodyPr/>
                    <a:lstStyle/>
                    <a:p>
                      <a:pPr algn="just" fontAlgn="t"/>
                      <a:r>
                        <a:rPr lang="en-US" sz="1400" b="1" i="0" u="none" strike="noStrike" dirty="0">
                          <a:solidFill>
                            <a:srgbClr val="222222"/>
                          </a:solidFill>
                          <a:effectLst/>
                          <a:latin typeface="Aptos Display" panose="020B0004020202020204" pitchFamily="34" charset="0"/>
                        </a:rPr>
                        <a:t>3.2 Further recommends</a:t>
                      </a:r>
                      <a:r>
                        <a:rPr lang="en-US" sz="1400" b="0" i="0" u="none" strike="noStrike" dirty="0">
                          <a:solidFill>
                            <a:srgbClr val="222222"/>
                          </a:solidFill>
                          <a:effectLst/>
                          <a:latin typeface="Aptos Display" panose="020B0004020202020204" pitchFamily="34" charset="0"/>
                        </a:rPr>
                        <a:t> that Tsunami Ready Recognition Sign, and other sign guidance, including for text content, sign shape and size and color, will be included in the Tsunami Ready Implementation Toolkit to be developed under the guidance of the IOC TICs.</a:t>
                      </a:r>
                      <a:endParaRPr lang="en-US" sz="1400" b="1" i="0" u="none" strike="noStrike" dirty="0">
                        <a:solidFill>
                          <a:srgbClr val="222222"/>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222222"/>
                          </a:solidFill>
                          <a:effectLst/>
                          <a:latin typeface="Aptos Display" panose="020B00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6638300"/>
                  </a:ext>
                </a:extLst>
              </a:tr>
              <a:tr h="560667">
                <a:tc>
                  <a:txBody>
                    <a:bodyPr/>
                    <a:lstStyle/>
                    <a:p>
                      <a:pPr algn="just" fontAlgn="t"/>
                      <a:r>
                        <a:rPr lang="en-US" sz="1400" b="1" i="0" u="none" strike="noStrike" dirty="0">
                          <a:solidFill>
                            <a:srgbClr val="000000"/>
                          </a:solidFill>
                          <a:effectLst/>
                          <a:latin typeface="Aptos Display" panose="020B0004020202020204" pitchFamily="34" charset="0"/>
                        </a:rPr>
                        <a:t>3.3 Requests</a:t>
                      </a:r>
                      <a:r>
                        <a:rPr lang="en-US" sz="1400" b="0" i="0" u="none" strike="noStrike" dirty="0">
                          <a:solidFill>
                            <a:srgbClr val="000000"/>
                          </a:solidFill>
                          <a:effectLst/>
                          <a:latin typeface="Aptos Display" panose="020B0004020202020204" pitchFamily="34" charset="0"/>
                        </a:rPr>
                        <a:t> the Tsunami Information </a:t>
                      </a:r>
                      <a:r>
                        <a:rPr lang="en-US" sz="1400" b="0" i="0" u="none" strike="noStrike" dirty="0" err="1">
                          <a:solidFill>
                            <a:srgbClr val="000000"/>
                          </a:solidFill>
                          <a:effectLst/>
                          <a:latin typeface="Aptos Display" panose="020B0004020202020204" pitchFamily="34" charset="0"/>
                        </a:rPr>
                        <a:t>Centres</a:t>
                      </a:r>
                      <a:r>
                        <a:rPr lang="en-US" sz="1400" b="0" i="0" u="none" strike="noStrike" dirty="0">
                          <a:solidFill>
                            <a:srgbClr val="000000"/>
                          </a:solidFill>
                          <a:effectLst/>
                          <a:latin typeface="Aptos Display" panose="020B0004020202020204" pitchFamily="34" charset="0"/>
                        </a:rPr>
                        <a:t> to continue to do their work in coordination with the ICGs’ working groups in the region</a:t>
                      </a:r>
                      <a:r>
                        <a:rPr lang="en-US" sz="1400" b="0" i="0" u="none" strike="noStrike" dirty="0">
                          <a:solidFill>
                            <a:srgbClr val="0000FF"/>
                          </a:solidFill>
                          <a:effectLst/>
                          <a:latin typeface="Aptos Display" panose="020B0004020202020204" pitchFamily="34" charset="0"/>
                        </a:rPr>
                        <a:t>.</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000000"/>
                          </a:solidFill>
                          <a:effectLst/>
                          <a:latin typeface="Aptos Display" panose="020B0004020202020204" pitchFamily="34" charset="0"/>
                        </a:rPr>
                        <a:t>TOWS-TT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 New </a:t>
                      </a:r>
                      <a:r>
                        <a:rPr lang="en-US" sz="1400" b="0" i="0" u="none" strike="noStrike" dirty="0" err="1">
                          <a:solidFill>
                            <a:srgbClr val="000000"/>
                          </a:solidFill>
                          <a:effectLst/>
                          <a:latin typeface="Aptos Display" panose="020B0004020202020204" pitchFamily="34" charset="0"/>
                        </a:rPr>
                        <a:t>webiste</a:t>
                      </a:r>
                      <a:r>
                        <a:rPr lang="en-US" sz="1400" b="0" i="0" u="none" strike="noStrike" dirty="0">
                          <a:solidFill>
                            <a:srgbClr val="000000"/>
                          </a:solidFill>
                          <a:effectLst/>
                          <a:latin typeface="Aptos Display" panose="020B0004020202020204" pitchFamily="34" charset="0"/>
                        </a:rPr>
                        <a:t> a challenge</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9556751"/>
                  </a:ext>
                </a:extLst>
              </a:tr>
            </a:tbl>
          </a:graphicData>
        </a:graphic>
      </p:graphicFrame>
    </p:spTree>
    <p:extLst>
      <p:ext uri="{BB962C8B-B14F-4D97-AF65-F5344CB8AC3E}">
        <p14:creationId xmlns:p14="http://schemas.microsoft.com/office/powerpoint/2010/main" val="425795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0136808-4F73-826D-AD20-034BF51BC58F}"/>
              </a:ext>
            </a:extLst>
          </p:cNvPr>
          <p:cNvGraphicFramePr>
            <a:graphicFrameLocks noGrp="1"/>
          </p:cNvGraphicFramePr>
          <p:nvPr>
            <p:extLst>
              <p:ext uri="{D42A27DB-BD31-4B8C-83A1-F6EECF244321}">
                <p14:modId xmlns:p14="http://schemas.microsoft.com/office/powerpoint/2010/main" val="3503812893"/>
              </p:ext>
            </p:extLst>
          </p:nvPr>
        </p:nvGraphicFramePr>
        <p:xfrm>
          <a:off x="100313" y="235924"/>
          <a:ext cx="11806178" cy="6386152"/>
        </p:xfrm>
        <a:graphic>
          <a:graphicData uri="http://schemas.openxmlformats.org/drawingml/2006/table">
            <a:tbl>
              <a:tblPr/>
              <a:tblGrid>
                <a:gridCol w="5837354">
                  <a:extLst>
                    <a:ext uri="{9D8B030D-6E8A-4147-A177-3AD203B41FA5}">
                      <a16:colId xmlns:a16="http://schemas.microsoft.com/office/drawing/2014/main" val="1314486522"/>
                    </a:ext>
                  </a:extLst>
                </a:gridCol>
                <a:gridCol w="867714">
                  <a:extLst>
                    <a:ext uri="{9D8B030D-6E8A-4147-A177-3AD203B41FA5}">
                      <a16:colId xmlns:a16="http://schemas.microsoft.com/office/drawing/2014/main" val="2042417254"/>
                    </a:ext>
                  </a:extLst>
                </a:gridCol>
                <a:gridCol w="631065">
                  <a:extLst>
                    <a:ext uri="{9D8B030D-6E8A-4147-A177-3AD203B41FA5}">
                      <a16:colId xmlns:a16="http://schemas.microsoft.com/office/drawing/2014/main" val="2995548177"/>
                    </a:ext>
                  </a:extLst>
                </a:gridCol>
                <a:gridCol w="631065">
                  <a:extLst>
                    <a:ext uri="{9D8B030D-6E8A-4147-A177-3AD203B41FA5}">
                      <a16:colId xmlns:a16="http://schemas.microsoft.com/office/drawing/2014/main" val="1235770571"/>
                    </a:ext>
                  </a:extLst>
                </a:gridCol>
                <a:gridCol w="631065">
                  <a:extLst>
                    <a:ext uri="{9D8B030D-6E8A-4147-A177-3AD203B41FA5}">
                      <a16:colId xmlns:a16="http://schemas.microsoft.com/office/drawing/2014/main" val="3685547917"/>
                    </a:ext>
                  </a:extLst>
                </a:gridCol>
                <a:gridCol w="631065">
                  <a:extLst>
                    <a:ext uri="{9D8B030D-6E8A-4147-A177-3AD203B41FA5}">
                      <a16:colId xmlns:a16="http://schemas.microsoft.com/office/drawing/2014/main" val="3023589891"/>
                    </a:ext>
                  </a:extLst>
                </a:gridCol>
                <a:gridCol w="2576850">
                  <a:extLst>
                    <a:ext uri="{9D8B030D-6E8A-4147-A177-3AD203B41FA5}">
                      <a16:colId xmlns:a16="http://schemas.microsoft.com/office/drawing/2014/main" val="1262938976"/>
                    </a:ext>
                  </a:extLst>
                </a:gridCol>
              </a:tblGrid>
              <a:tr h="203439">
                <a:tc gridSpan="7">
                  <a:txBody>
                    <a:bodyPr/>
                    <a:lstStyle/>
                    <a:p>
                      <a:pPr algn="just" fontAlgn="t"/>
                      <a:r>
                        <a:rPr lang="en-US" sz="1400" b="1" i="0" u="none" strike="noStrike" dirty="0">
                          <a:solidFill>
                            <a:srgbClr val="0070C0"/>
                          </a:solidFill>
                          <a:effectLst/>
                          <a:latin typeface="Arial" panose="020B0604020202020204" pitchFamily="34" charset="0"/>
                        </a:rPr>
                        <a:t>4.0 Tsunami Ready and Making Cities Resilient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4727290"/>
                  </a:ext>
                </a:extLst>
              </a:tr>
              <a:tr h="203439">
                <a:tc>
                  <a:txBody>
                    <a:bodyPr/>
                    <a:lstStyle/>
                    <a:p>
                      <a:pPr algn="just" fontAlgn="t"/>
                      <a:r>
                        <a:rPr lang="en-US" sz="1400" b="1" i="0" u="none" strike="noStrike" dirty="0">
                          <a:solidFill>
                            <a:srgbClr val="000000"/>
                          </a:solidFill>
                          <a:effectLst/>
                          <a:latin typeface="Aptos Display" panose="020B0004020202020204" pitchFamily="34" charset="0"/>
                        </a:rPr>
                        <a:t>4.1 Request</a:t>
                      </a:r>
                      <a:r>
                        <a:rPr lang="en-US" sz="1400" b="0" i="0" u="none" strike="noStrike" dirty="0">
                          <a:solidFill>
                            <a:srgbClr val="000000"/>
                          </a:solidFill>
                          <a:effectLst/>
                          <a:latin typeface="Aptos Display" panose="020B0004020202020204" pitchFamily="34" charset="0"/>
                        </a:rPr>
                        <a:t> Secretariat to follow up on the MCR ISO requirements.</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Secretariat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1675005"/>
                  </a:ext>
                </a:extLst>
              </a:tr>
              <a:tr h="599450">
                <a:tc>
                  <a:txBody>
                    <a:bodyPr/>
                    <a:lstStyle/>
                    <a:p>
                      <a:pPr algn="just" fontAlgn="t"/>
                      <a:r>
                        <a:rPr lang="en-US" sz="1400" b="1" i="0" u="none" strike="noStrike" dirty="0">
                          <a:solidFill>
                            <a:srgbClr val="000000"/>
                          </a:solidFill>
                          <a:effectLst/>
                          <a:latin typeface="Aptos Display" panose="020B0004020202020204" pitchFamily="34" charset="0"/>
                        </a:rPr>
                        <a:t>4.2 Recommends </a:t>
                      </a:r>
                      <a:r>
                        <a:rPr lang="en-US" sz="1400" b="0" i="0" u="none" strike="noStrike" dirty="0">
                          <a:solidFill>
                            <a:srgbClr val="000000"/>
                          </a:solidFill>
                          <a:effectLst/>
                          <a:latin typeface="Aptos Display" panose="020B0004020202020204" pitchFamily="34" charset="0"/>
                        </a:rPr>
                        <a:t>ICGs and TICs to advocate Member States implementing Tsunami Ready to link with MCR.</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TOWS-TT DMP/ Secretriat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Portugal and Spain started</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798651"/>
                  </a:ext>
                </a:extLst>
              </a:tr>
              <a:tr h="797455">
                <a:tc>
                  <a:txBody>
                    <a:bodyPr/>
                    <a:lstStyle/>
                    <a:p>
                      <a:pPr algn="just" fontAlgn="t"/>
                      <a:r>
                        <a:rPr lang="en-US" sz="1400" b="1" i="0" u="none" strike="noStrike" dirty="0">
                          <a:solidFill>
                            <a:srgbClr val="000000"/>
                          </a:solidFill>
                          <a:effectLst/>
                          <a:latin typeface="Aptos Display" panose="020B0004020202020204" pitchFamily="34" charset="0"/>
                        </a:rPr>
                        <a:t>4.3 Encourages</a:t>
                      </a:r>
                      <a:r>
                        <a:rPr lang="en-US" sz="1400" b="0" i="0" u="none" strike="noStrike" dirty="0">
                          <a:solidFill>
                            <a:srgbClr val="000000"/>
                          </a:solidFill>
                          <a:effectLst/>
                          <a:latin typeface="Aptos Display" panose="020B0004020202020204" pitchFamily="34" charset="0"/>
                        </a:rPr>
                        <a:t> the National Tsunami Ready Board of Member States to include national agency work on MCR to be member of the NTRB meeting, and to see the possibilities for ICGs and TICs to promote Tsunami Ready in MCR events i.e. hold Tsunami Ready workshop as MCR events in the MCR regions.</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TOWS -TT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Portugal started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9175661"/>
                  </a:ext>
                </a:extLst>
              </a:tr>
              <a:tr h="599450">
                <a:tc gridSpan="7">
                  <a:txBody>
                    <a:bodyPr/>
                    <a:lstStyle/>
                    <a:p>
                      <a:pPr algn="l"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5.0 Education and World Tsunami Awareness Day 2023 and Planning for 2024</a:t>
                      </a:r>
                    </a:p>
                    <a:p>
                      <a:pPr algn="l"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3454689"/>
                  </a:ext>
                </a:extLst>
              </a:tr>
              <a:tr h="995460">
                <a:tc>
                  <a:txBody>
                    <a:bodyPr/>
                    <a:lstStyle/>
                    <a:p>
                      <a:pPr algn="l" fontAlgn="t"/>
                      <a:r>
                        <a:rPr lang="en-US" sz="1400" b="0" i="0" u="none" strike="noStrike" dirty="0">
                          <a:solidFill>
                            <a:srgbClr val="000000"/>
                          </a:solidFill>
                          <a:effectLst/>
                          <a:latin typeface="Aptos Display" panose="020B0004020202020204" pitchFamily="34" charset="0"/>
                        </a:rPr>
                        <a:t>5.1. (a) Continued collaboration on  scaling up the #GetToHighGround Campaign mobilizing action globally,</a:t>
                      </a:r>
                      <a:br>
                        <a:rPr lang="en-US" sz="1400" b="0" i="0" u="none" strike="noStrike" dirty="0">
                          <a:solidFill>
                            <a:srgbClr val="000000"/>
                          </a:solidFill>
                          <a:effectLst/>
                          <a:latin typeface="Aptos Display" panose="020B0004020202020204" pitchFamily="34" charset="0"/>
                        </a:rPr>
                      </a:br>
                      <a:r>
                        <a:rPr lang="en-US" sz="1400" b="0" i="0" u="none" strike="noStrike" dirty="0">
                          <a:solidFill>
                            <a:srgbClr val="000000"/>
                          </a:solidFill>
                          <a:effectLst/>
                          <a:latin typeface="Aptos Display" panose="020B0004020202020204" pitchFamily="34" charset="0"/>
                        </a:rPr>
                        <a:t>(b) Further notes the planned collaboration between IOC-UNESCO and UNDRR on Eyewitness and Survivors Project and the Indian Ocean Youth Tsunami Conversation and Campaign of IOTIC</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a:txBody>
                    <a:bodyPr/>
                    <a:lstStyle/>
                    <a:p>
                      <a:pPr algn="l" fontAlgn="t"/>
                      <a:r>
                        <a:rPr lang="en-US" sz="1400" b="0" i="0" u="none" strike="noStrike">
                          <a:solidFill>
                            <a:srgbClr val="000000"/>
                          </a:solidFill>
                          <a:effectLst/>
                          <a:latin typeface="Aptos Display" panose="020B0004020202020204" pitchFamily="34" charset="0"/>
                        </a:rPr>
                        <a:t>TOWS -TT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Included in WTAD 2024 strategy/activities. First special event at IOC EC -57</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90744"/>
                  </a:ext>
                </a:extLst>
              </a:tr>
              <a:tr h="599450">
                <a:tc gridSpan="7">
                  <a:txBody>
                    <a:bodyPr/>
                    <a:lstStyle/>
                    <a:p>
                      <a:pPr algn="just"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6.0 </a:t>
                      </a:r>
                      <a:r>
                        <a:rPr lang="en-US" sz="1400" b="1" i="0" u="none" strike="noStrike" dirty="0" err="1">
                          <a:solidFill>
                            <a:srgbClr val="0070C0"/>
                          </a:solidFill>
                          <a:effectLst/>
                          <a:latin typeface="Arial" panose="020B0604020202020204" pitchFamily="34" charset="0"/>
                        </a:rPr>
                        <a:t>Tunami</a:t>
                      </a:r>
                      <a:r>
                        <a:rPr lang="en-US" sz="1400" b="1" i="0" u="none" strike="noStrike" dirty="0">
                          <a:solidFill>
                            <a:srgbClr val="0070C0"/>
                          </a:solidFill>
                          <a:effectLst/>
                          <a:latin typeface="Arial" panose="020B0604020202020204" pitchFamily="34" charset="0"/>
                        </a:rPr>
                        <a:t> Ready Critical Infrastructure</a:t>
                      </a:r>
                    </a:p>
                    <a:p>
                      <a:pPr algn="just"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324823"/>
                  </a:ext>
                </a:extLst>
              </a:tr>
              <a:tr h="599450">
                <a:tc>
                  <a:txBody>
                    <a:bodyPr/>
                    <a:lstStyle/>
                    <a:p>
                      <a:pPr algn="just" fontAlgn="t"/>
                      <a:r>
                        <a:rPr lang="en-US" sz="1400" b="1" i="0" u="none" strike="noStrike" dirty="0">
                          <a:solidFill>
                            <a:srgbClr val="000000"/>
                          </a:solidFill>
                          <a:effectLst/>
                          <a:latin typeface="Aptos Display" panose="020B0004020202020204" pitchFamily="34" charset="0"/>
                        </a:rPr>
                        <a:t>6.1 Recommends</a:t>
                      </a:r>
                      <a:r>
                        <a:rPr lang="en-US" sz="1400" b="0" i="0" u="none" strike="noStrike" dirty="0">
                          <a:solidFill>
                            <a:srgbClr val="000000"/>
                          </a:solidFill>
                          <a:effectLst/>
                          <a:latin typeface="Aptos Display" panose="020B0004020202020204" pitchFamily="34" charset="0"/>
                        </a:rPr>
                        <a:t> the development of guideline for Tsunami Ready Critical Infrastructure as an effort to achieve goal no 2 of UN ODTP on achieving 100% people at risk to be ready and resilience to tsunami by 2030.</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dirty="0">
                          <a:solidFill>
                            <a:srgbClr val="000000"/>
                          </a:solidFill>
                          <a:effectLst/>
                          <a:latin typeface="Aptos Display" panose="020B0004020202020204" pitchFamily="34" charset="0"/>
                        </a:rPr>
                        <a:t>TOWS- TT DMP Chair</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Secretariat exchanged with TT DMP Chair. TT DMP Agenda for discussion</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7868529"/>
                  </a:ext>
                </a:extLst>
              </a:tr>
              <a:tr h="1432032">
                <a:tc>
                  <a:txBody>
                    <a:bodyPr/>
                    <a:lstStyle/>
                    <a:p>
                      <a:pPr algn="just"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7.0 ISO 22328-3 (Community-based Early Warning Systems for Tsunamis)</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fontAlgn="t"/>
                      <a:r>
                        <a:rPr lang="en-US" sz="1400" b="0" i="0" u="none" strike="noStrike">
                          <a:solidFill>
                            <a:srgbClr val="0070C0"/>
                          </a:solidFill>
                          <a:effectLst/>
                          <a:latin typeface="Arial" panose="020B0604020202020204" pitchFamily="34" charset="0"/>
                        </a:rPr>
                        <a:t>TOWS-TT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N</a:t>
                      </a:r>
                      <a:r>
                        <a:rPr lang="en-US" sz="1400" b="0" i="0" u="none" strike="noStrike" dirty="0">
                          <a:solidFill>
                            <a:srgbClr val="000000"/>
                          </a:solidFill>
                          <a:effectLst/>
                          <a:latin typeface="Aptos Display" panose="020B0004020202020204" pitchFamily="34" charset="0"/>
                        </a:rPr>
                        <a:t>o significant progress reported</a:t>
                      </a:r>
                      <a:r>
                        <a:rPr lang="en-US" sz="1400" b="0" i="0" u="none" strike="noStrike" dirty="0">
                          <a:solidFill>
                            <a:srgbClr val="000000"/>
                          </a:solidFill>
                          <a:effectLst/>
                          <a:latin typeface="Aptos Narrow" panose="020B0004020202020204" pitchFamily="34" charset="0"/>
                        </a:rPr>
                        <a:t>. Email exchange last February with Greece</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4397897"/>
                  </a:ext>
                </a:extLst>
              </a:tr>
            </a:tbl>
          </a:graphicData>
        </a:graphic>
      </p:graphicFrame>
    </p:spTree>
    <p:extLst>
      <p:ext uri="{BB962C8B-B14F-4D97-AF65-F5344CB8AC3E}">
        <p14:creationId xmlns:p14="http://schemas.microsoft.com/office/powerpoint/2010/main" val="249570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608051B-274A-5572-70BE-CC3E0D5203BA}"/>
              </a:ext>
            </a:extLst>
          </p:cNvPr>
          <p:cNvGraphicFramePr>
            <a:graphicFrameLocks noGrp="1"/>
          </p:cNvGraphicFramePr>
          <p:nvPr>
            <p:extLst>
              <p:ext uri="{D42A27DB-BD31-4B8C-83A1-F6EECF244321}">
                <p14:modId xmlns:p14="http://schemas.microsoft.com/office/powerpoint/2010/main" val="1460650768"/>
              </p:ext>
            </p:extLst>
          </p:nvPr>
        </p:nvGraphicFramePr>
        <p:xfrm>
          <a:off x="337593" y="1519012"/>
          <a:ext cx="11516814" cy="2380553"/>
        </p:xfrm>
        <a:graphic>
          <a:graphicData uri="http://schemas.openxmlformats.org/drawingml/2006/table">
            <a:tbl>
              <a:tblPr/>
              <a:tblGrid>
                <a:gridCol w="584363">
                  <a:extLst>
                    <a:ext uri="{9D8B030D-6E8A-4147-A177-3AD203B41FA5}">
                      <a16:colId xmlns:a16="http://schemas.microsoft.com/office/drawing/2014/main" val="1604246397"/>
                    </a:ext>
                  </a:extLst>
                </a:gridCol>
                <a:gridCol w="5405353">
                  <a:extLst>
                    <a:ext uri="{9D8B030D-6E8A-4147-A177-3AD203B41FA5}">
                      <a16:colId xmlns:a16="http://schemas.microsoft.com/office/drawing/2014/main" val="3575249619"/>
                    </a:ext>
                  </a:extLst>
                </a:gridCol>
                <a:gridCol w="803499">
                  <a:extLst>
                    <a:ext uri="{9D8B030D-6E8A-4147-A177-3AD203B41FA5}">
                      <a16:colId xmlns:a16="http://schemas.microsoft.com/office/drawing/2014/main" val="2592162708"/>
                    </a:ext>
                  </a:extLst>
                </a:gridCol>
                <a:gridCol w="584363">
                  <a:extLst>
                    <a:ext uri="{9D8B030D-6E8A-4147-A177-3AD203B41FA5}">
                      <a16:colId xmlns:a16="http://schemas.microsoft.com/office/drawing/2014/main" val="3656334485"/>
                    </a:ext>
                  </a:extLst>
                </a:gridCol>
                <a:gridCol w="584363">
                  <a:extLst>
                    <a:ext uri="{9D8B030D-6E8A-4147-A177-3AD203B41FA5}">
                      <a16:colId xmlns:a16="http://schemas.microsoft.com/office/drawing/2014/main" val="1108668248"/>
                    </a:ext>
                  </a:extLst>
                </a:gridCol>
                <a:gridCol w="584363">
                  <a:extLst>
                    <a:ext uri="{9D8B030D-6E8A-4147-A177-3AD203B41FA5}">
                      <a16:colId xmlns:a16="http://schemas.microsoft.com/office/drawing/2014/main" val="3359867552"/>
                    </a:ext>
                  </a:extLst>
                </a:gridCol>
                <a:gridCol w="584363">
                  <a:extLst>
                    <a:ext uri="{9D8B030D-6E8A-4147-A177-3AD203B41FA5}">
                      <a16:colId xmlns:a16="http://schemas.microsoft.com/office/drawing/2014/main" val="3355262380"/>
                    </a:ext>
                  </a:extLst>
                </a:gridCol>
                <a:gridCol w="2386147">
                  <a:extLst>
                    <a:ext uri="{9D8B030D-6E8A-4147-A177-3AD203B41FA5}">
                      <a16:colId xmlns:a16="http://schemas.microsoft.com/office/drawing/2014/main" val="2678003790"/>
                    </a:ext>
                  </a:extLst>
                </a:gridCol>
              </a:tblGrid>
              <a:tr h="0">
                <a:tc>
                  <a:txBody>
                    <a:bodyPr/>
                    <a:lstStyle/>
                    <a:p>
                      <a:pPr algn="r" fontAlgn="t"/>
                      <a:r>
                        <a:rPr lang="en-US" sz="1400" b="0" i="0" u="none" strike="noStrike">
                          <a:solidFill>
                            <a:srgbClr val="000000"/>
                          </a:solidFill>
                          <a:effectLst/>
                          <a:latin typeface="Aptos Narrow" panose="020B0004020202020204" pitchFamily="34" charset="0"/>
                        </a:rPr>
                        <a:t>8</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gridSpan="7">
                  <a:txBody>
                    <a:bodyPr/>
                    <a:lstStyle/>
                    <a:p>
                      <a:pPr algn="l" fontAlgn="t"/>
                      <a:r>
                        <a:rPr lang="en-US" sz="1400" b="1" i="0" u="none" strike="noStrike" dirty="0">
                          <a:solidFill>
                            <a:srgbClr val="0070C0"/>
                          </a:solidFill>
                          <a:effectLst/>
                          <a:latin typeface="Arial" panose="020B0604020202020204" pitchFamily="34" charset="0"/>
                        </a:rPr>
                        <a:t>TT-DMP organization</a:t>
                      </a:r>
                    </a:p>
                    <a:p>
                      <a:pPr algn="l" fontAlgn="t"/>
                      <a:r>
                        <a:rPr lang="en-US" sz="1400" b="0" i="0" u="none" strike="noStrike" dirty="0">
                          <a:solidFill>
                            <a:srgbClr val="0070C0"/>
                          </a:solidFill>
                          <a:effectLst/>
                          <a:latin typeface="Arial" panose="020B0604020202020204" pitchFamily="34" charset="0"/>
                        </a:rPr>
                        <a:t> </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hMerge="1">
                  <a:txBody>
                    <a:bodyPr/>
                    <a:lstStyle/>
                    <a:p>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0133676"/>
                  </a:ext>
                </a:extLst>
              </a:tr>
              <a:tr h="779310">
                <a:tc>
                  <a:txBody>
                    <a:bodyPr/>
                    <a:lstStyle/>
                    <a:p>
                      <a:pPr algn="r" fontAlgn="t"/>
                      <a:r>
                        <a:rPr lang="en-US" sz="1400" b="0" i="0" u="none" strike="noStrike">
                          <a:solidFill>
                            <a:srgbClr val="000000"/>
                          </a:solidFill>
                          <a:effectLst/>
                          <a:latin typeface="Aptos Narrow" panose="020B0004020202020204" pitchFamily="34" charset="0"/>
                        </a:rPr>
                        <a:t>8.1</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1" i="0" u="none" strike="noStrike">
                          <a:solidFill>
                            <a:srgbClr val="222222"/>
                          </a:solidFill>
                          <a:effectLst/>
                          <a:latin typeface="Aptos Display" panose="020B0004020202020204" pitchFamily="34" charset="0"/>
                        </a:rPr>
                        <a:t>Recommends</a:t>
                      </a:r>
                      <a:r>
                        <a:rPr lang="en-US" sz="1400" b="0" i="0" u="none" strike="noStrike">
                          <a:solidFill>
                            <a:srgbClr val="222222"/>
                          </a:solidFill>
                          <a:effectLst/>
                          <a:latin typeface="Aptos Display" panose="020B0004020202020204" pitchFamily="34" charset="0"/>
                        </a:rPr>
                        <a:t> to extend the TTs meeting to a 3-days meeting, including the Joint meeting with TT-TWO, in order to cover all the subjects and allow enough time to discuss.</a:t>
                      </a:r>
                      <a:endParaRPr lang="en-US" sz="1400" b="1" i="0" u="none" strike="noStrike">
                        <a:solidFill>
                          <a:srgbClr val="222222"/>
                        </a:solidFill>
                        <a:effectLst/>
                        <a:latin typeface="Aptos Display" panose="020B0004020202020204" pitchFamily="34" charset="0"/>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0" i="0" u="none" strike="noStrike">
                          <a:solidFill>
                            <a:srgbClr val="222222"/>
                          </a:solidFill>
                          <a:effectLst/>
                          <a:latin typeface="Aptos Display" panose="020B0004020202020204" pitchFamily="34" charset="0"/>
                        </a:rPr>
                        <a:t>TOWS -TT DMP/Secretariat</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400" b="0" i="0" u="none" strike="noStrike">
                          <a:solidFill>
                            <a:srgbClr val="000000"/>
                          </a:solidFill>
                          <a:effectLst/>
                          <a:latin typeface="Aptos Narrow" panose="020B0004020202020204" pitchFamily="34" charset="0"/>
                        </a:rPr>
                        <a:t>TTs meeting extended by half day plus  opportunity provided to work in smaller group on D &amp;R </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426683"/>
                  </a:ext>
                </a:extLst>
              </a:tr>
              <a:tr h="1168965">
                <a:tc>
                  <a:txBody>
                    <a:bodyPr/>
                    <a:lstStyle/>
                    <a:p>
                      <a:pPr algn="r" fontAlgn="t"/>
                      <a:r>
                        <a:rPr lang="en-US" sz="1400" b="0" i="0" u="none" strike="noStrike">
                          <a:solidFill>
                            <a:srgbClr val="000000"/>
                          </a:solidFill>
                          <a:effectLst/>
                          <a:latin typeface="Aptos Narrow" panose="020B0004020202020204" pitchFamily="34" charset="0"/>
                        </a:rPr>
                        <a:t>8.2</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1" i="0" u="none" strike="noStrike">
                          <a:solidFill>
                            <a:srgbClr val="222222"/>
                          </a:solidFill>
                          <a:effectLst/>
                          <a:latin typeface="Aptos Display" panose="020B0004020202020204" pitchFamily="34" charset="0"/>
                        </a:rPr>
                        <a:t>Recommends</a:t>
                      </a:r>
                      <a:r>
                        <a:rPr lang="en-US" sz="1400" b="0" i="0" u="none" strike="noStrike">
                          <a:solidFill>
                            <a:srgbClr val="222222"/>
                          </a:solidFill>
                          <a:effectLst/>
                          <a:latin typeface="Aptos Display" panose="020B0004020202020204" pitchFamily="34" charset="0"/>
                        </a:rPr>
                        <a:t> revising the TT DMP Terms of Reference</a:t>
                      </a:r>
                      <a:endParaRPr lang="en-US" sz="1400" b="1" i="0" u="none" strike="noStrike">
                        <a:solidFill>
                          <a:srgbClr val="222222"/>
                        </a:solidFill>
                        <a:effectLst/>
                        <a:latin typeface="Aptos Display" panose="020B0004020202020204" pitchFamily="34" charset="0"/>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0" i="0" u="none" strike="noStrike">
                          <a:solidFill>
                            <a:srgbClr val="222222"/>
                          </a:solidFill>
                          <a:effectLst/>
                          <a:latin typeface="Aptos Display" panose="020B0004020202020204" pitchFamily="34" charset="0"/>
                        </a:rPr>
                        <a:t>TOWS -TT DMP/ Secretriat</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Revision initiated at TOWS, but not completed. TT DMP Secretariat re-initiated revision via online input in Google Doc</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500111"/>
                  </a:ext>
                </a:extLst>
              </a:tr>
            </a:tbl>
          </a:graphicData>
        </a:graphic>
      </p:graphicFrame>
      <p:graphicFrame>
        <p:nvGraphicFramePr>
          <p:cNvPr id="10" name="Table 9">
            <a:extLst>
              <a:ext uri="{FF2B5EF4-FFF2-40B4-BE49-F238E27FC236}">
                <a16:creationId xmlns:a16="http://schemas.microsoft.com/office/drawing/2014/main" id="{F9D5C105-370A-EF44-BB57-43445E4299AC}"/>
              </a:ext>
            </a:extLst>
          </p:cNvPr>
          <p:cNvGraphicFramePr>
            <a:graphicFrameLocks noGrp="1"/>
          </p:cNvGraphicFramePr>
          <p:nvPr>
            <p:extLst>
              <p:ext uri="{D42A27DB-BD31-4B8C-83A1-F6EECF244321}">
                <p14:modId xmlns:p14="http://schemas.microsoft.com/office/powerpoint/2010/main" val="388522172"/>
              </p:ext>
            </p:extLst>
          </p:nvPr>
        </p:nvGraphicFramePr>
        <p:xfrm>
          <a:off x="3379808" y="4363960"/>
          <a:ext cx="5944724" cy="908309"/>
        </p:xfrm>
        <a:graphic>
          <a:graphicData uri="http://schemas.openxmlformats.org/drawingml/2006/table">
            <a:tbl>
              <a:tblPr/>
              <a:tblGrid>
                <a:gridCol w="1341472">
                  <a:extLst>
                    <a:ext uri="{9D8B030D-6E8A-4147-A177-3AD203B41FA5}">
                      <a16:colId xmlns:a16="http://schemas.microsoft.com/office/drawing/2014/main" val="2115365358"/>
                    </a:ext>
                  </a:extLst>
                </a:gridCol>
                <a:gridCol w="1150813">
                  <a:extLst>
                    <a:ext uri="{9D8B030D-6E8A-4147-A177-3AD203B41FA5}">
                      <a16:colId xmlns:a16="http://schemas.microsoft.com/office/drawing/2014/main" val="266733729"/>
                    </a:ext>
                  </a:extLst>
                </a:gridCol>
                <a:gridCol w="1150813">
                  <a:extLst>
                    <a:ext uri="{9D8B030D-6E8A-4147-A177-3AD203B41FA5}">
                      <a16:colId xmlns:a16="http://schemas.microsoft.com/office/drawing/2014/main" val="2782924301"/>
                    </a:ext>
                  </a:extLst>
                </a:gridCol>
                <a:gridCol w="1150813">
                  <a:extLst>
                    <a:ext uri="{9D8B030D-6E8A-4147-A177-3AD203B41FA5}">
                      <a16:colId xmlns:a16="http://schemas.microsoft.com/office/drawing/2014/main" val="3262021689"/>
                    </a:ext>
                  </a:extLst>
                </a:gridCol>
                <a:gridCol w="1150813">
                  <a:extLst>
                    <a:ext uri="{9D8B030D-6E8A-4147-A177-3AD203B41FA5}">
                      <a16:colId xmlns:a16="http://schemas.microsoft.com/office/drawing/2014/main" val="2041544400"/>
                    </a:ext>
                  </a:extLst>
                </a:gridCol>
              </a:tblGrid>
              <a:tr h="437093">
                <a:tc>
                  <a:txBody>
                    <a:bodyPr/>
                    <a:lstStyle/>
                    <a:p>
                      <a:pPr algn="l" fontAlgn="b"/>
                      <a:r>
                        <a:rPr lang="en-US" sz="1100" b="0" i="0" u="none" strike="noStrike">
                          <a:solidFill>
                            <a:srgbClr val="000000"/>
                          </a:solidFill>
                          <a:effectLst/>
                          <a:latin typeface="Aptos Narrow" panose="020B0004020202020204" pitchFamily="34" charset="0"/>
                        </a:rPr>
                        <a:t>Progress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Aptos Narrow" panose="020B0004020202020204" pitchFamily="34" charset="0"/>
                        </a:rPr>
                        <a:t>Not Started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ctr" fontAlgn="b"/>
                      <a:r>
                        <a:rPr lang="en-US" sz="1100" b="1" i="0" u="none" strike="noStrike">
                          <a:solidFill>
                            <a:srgbClr val="000000"/>
                          </a:solidFill>
                          <a:effectLst/>
                          <a:latin typeface="Aptos Narrow" panose="020B0004020202020204" pitchFamily="34" charset="0"/>
                        </a:rPr>
                        <a:t>Started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1" i="0" u="none" strike="noStrike">
                          <a:solidFill>
                            <a:srgbClr val="000000"/>
                          </a:solidFill>
                          <a:effectLst/>
                          <a:latin typeface="Aptos Narrow" panose="020B0004020202020204" pitchFamily="34" charset="0"/>
                        </a:rPr>
                        <a:t>Ongoing</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en-US" sz="1100" b="1" i="0" u="none" strike="noStrike">
                          <a:solidFill>
                            <a:srgbClr val="000000"/>
                          </a:solidFill>
                          <a:effectLst/>
                          <a:latin typeface="Aptos Narrow" panose="020B0004020202020204" pitchFamily="34" charset="0"/>
                        </a:rPr>
                        <a:t>Completed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540321519"/>
                  </a:ext>
                </a:extLst>
              </a:tr>
              <a:tr h="235608">
                <a:tc>
                  <a:txBody>
                    <a:bodyPr/>
                    <a:lstStyle/>
                    <a:p>
                      <a:pPr algn="l" fontAlgn="b"/>
                      <a:r>
                        <a:rPr lang="en-US" sz="1100" b="0" i="0" u="none" strike="noStrike">
                          <a:solidFill>
                            <a:srgbClr val="000000"/>
                          </a:solidFill>
                          <a:effectLst/>
                          <a:latin typeface="Aptos Narrow" panose="020B0004020202020204" pitchFamily="34" charset="0"/>
                        </a:rPr>
                        <a:t>Task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2567428"/>
                  </a:ext>
                </a:extLst>
              </a:tr>
              <a:tr h="235608">
                <a:tc>
                  <a:txBody>
                    <a:bodyPr/>
                    <a:lstStyle/>
                    <a:p>
                      <a:pPr algn="l" fontAlgn="b"/>
                      <a:r>
                        <a:rPr lang="en-US" sz="1100" b="0" i="0" u="none" strike="noStrike">
                          <a:solidFill>
                            <a:srgbClr val="000000"/>
                          </a:solidFill>
                          <a:effectLst/>
                          <a:latin typeface="Aptos Narrow" panose="020B0004020202020204" pitchFamily="34" charset="0"/>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18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dirty="0">
                          <a:solidFill>
                            <a:srgbClr val="000000"/>
                          </a:solidFill>
                          <a:effectLst/>
                          <a:latin typeface="Aptos Narrow" panose="020B0004020202020204" pitchFamily="34" charset="0"/>
                        </a:rPr>
                        <a:t>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7841231"/>
                  </a:ext>
                </a:extLst>
              </a:tr>
            </a:tbl>
          </a:graphicData>
        </a:graphic>
      </p:graphicFrame>
    </p:spTree>
    <p:extLst>
      <p:ext uri="{BB962C8B-B14F-4D97-AF65-F5344CB8AC3E}">
        <p14:creationId xmlns:p14="http://schemas.microsoft.com/office/powerpoint/2010/main" val="835087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53</TotalTime>
  <Words>1029</Words>
  <Application>Microsoft Office PowerPoint</Application>
  <PresentationFormat>Widescreen</PresentationFormat>
  <Paragraphs>175</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Aptos Narrow</vt:lpstr>
      <vt:lpstr>Arial</vt:lpstr>
      <vt:lpstr>Office Theme</vt:lpstr>
      <vt:lpstr> 5th ODTP –SC  TOWS Task Team   Disaster Management and Preparedness 16-17 January 2025, UNESCO, Paris France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Chang Seng, Denis</dc:creator>
  <cp:lastModifiedBy>Chang Seng, Denis</cp:lastModifiedBy>
  <cp:revision>14</cp:revision>
  <dcterms:created xsi:type="dcterms:W3CDTF">2025-01-15T15:53:46Z</dcterms:created>
  <dcterms:modified xsi:type="dcterms:W3CDTF">2025-02-20T19:37:59Z</dcterms:modified>
</cp:coreProperties>
</file>