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351" r:id="rId2"/>
    <p:sldId id="257" r:id="rId3"/>
    <p:sldId id="258" r:id="rId4"/>
    <p:sldId id="353" r:id="rId5"/>
    <p:sldId id="352" r:id="rId6"/>
    <p:sldId id="348" r:id="rId7"/>
    <p:sldId id="346" r:id="rId8"/>
    <p:sldId id="260" r:id="rId9"/>
    <p:sldId id="261" r:id="rId10"/>
    <p:sldId id="262" r:id="rId11"/>
    <p:sldId id="265" r:id="rId12"/>
    <p:sldId id="266" r:id="rId13"/>
    <p:sldId id="263" r:id="rId14"/>
    <p:sldId id="268" r:id="rId15"/>
    <p:sldId id="273" r:id="rId16"/>
    <p:sldId id="271" r:id="rId17"/>
    <p:sldId id="3098" r:id="rId18"/>
    <p:sldId id="465" r:id="rId19"/>
    <p:sldId id="3122" r:id="rId20"/>
    <p:sldId id="917" r:id="rId21"/>
    <p:sldId id="3128" r:id="rId22"/>
    <p:sldId id="303" r:id="rId23"/>
    <p:sldId id="308" r:id="rId24"/>
    <p:sldId id="309" r:id="rId25"/>
    <p:sldId id="314" r:id="rId26"/>
    <p:sldId id="317" r:id="rId27"/>
    <p:sldId id="319" r:id="rId28"/>
    <p:sldId id="320" r:id="rId29"/>
    <p:sldId id="322" r:id="rId30"/>
    <p:sldId id="323" r:id="rId31"/>
    <p:sldId id="324" r:id="rId32"/>
    <p:sldId id="327" r:id="rId33"/>
    <p:sldId id="328" r:id="rId34"/>
    <p:sldId id="329" r:id="rId35"/>
    <p:sldId id="330" r:id="rId36"/>
    <p:sldId id="331" r:id="rId37"/>
    <p:sldId id="345" r:id="rId38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>
      <p:cViewPr varScale="1">
        <p:scale>
          <a:sx n="106" d="100"/>
          <a:sy n="106" d="100"/>
        </p:scale>
        <p:origin x="79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A3FA1-E59B-F448-A574-F4DA5295D893}" type="datetimeFigureOut">
              <a:rPr lang="en-US" smtClean="0"/>
              <a:t>2/19/25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E2357-7DFE-1244-9A00-197AFCD78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08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910c9cffe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910c9cffe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16F6B-08A9-4B7C-8E38-4A1B0A1ECDC9}" type="slidenum">
              <a:rPr lang="en-ID" smtClean="0"/>
              <a:t>18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0970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Diagram </a:t>
            </a:r>
            <a:r>
              <a:rPr lang="en-US" dirty="0" err="1"/>
              <a:t>alir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pengembang</a:t>
            </a:r>
            <a:r>
              <a:rPr lang="en-US" dirty="0"/>
              <a:t> </a:t>
            </a:r>
            <a:r>
              <a:rPr lang="en-US" dirty="0" err="1"/>
              <a:t>alat</a:t>
            </a:r>
            <a:r>
              <a:rPr lang="en-US" dirty="0"/>
              <a:t> </a:t>
            </a:r>
          </a:p>
          <a:p>
            <a:pPr marL="158750" indent="0">
              <a:buNone/>
            </a:pPr>
            <a:r>
              <a:rPr lang="en-US" dirty="0"/>
              <a:t>Net Core Programming language </a:t>
            </a:r>
          </a:p>
          <a:p>
            <a:pPr marL="158750" indent="0">
              <a:buNone/>
            </a:pPr>
            <a:r>
              <a:rPr lang="en-US" dirty="0"/>
              <a:t>Fire Base – cross platform messaging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7569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458200" y="0"/>
            <a:ext cx="3733800" cy="723900"/>
          </a:xfrm>
          <a:custGeom>
            <a:avLst/>
            <a:gdLst/>
            <a:ahLst/>
            <a:cxnLst/>
            <a:rect l="l" t="t" r="r" b="b"/>
            <a:pathLst>
              <a:path w="3733800" h="723900">
                <a:moveTo>
                  <a:pt x="3733800" y="0"/>
                </a:moveTo>
                <a:lnTo>
                  <a:pt x="0" y="0"/>
                </a:lnTo>
                <a:lnTo>
                  <a:pt x="0" y="361950"/>
                </a:lnTo>
                <a:lnTo>
                  <a:pt x="3304" y="411064"/>
                </a:lnTo>
                <a:lnTo>
                  <a:pt x="12929" y="458170"/>
                </a:lnTo>
                <a:lnTo>
                  <a:pt x="28444" y="502836"/>
                </a:lnTo>
                <a:lnTo>
                  <a:pt x="49417" y="544632"/>
                </a:lnTo>
                <a:lnTo>
                  <a:pt x="75417" y="583126"/>
                </a:lnTo>
                <a:lnTo>
                  <a:pt x="106013" y="617886"/>
                </a:lnTo>
                <a:lnTo>
                  <a:pt x="140773" y="648482"/>
                </a:lnTo>
                <a:lnTo>
                  <a:pt x="179267" y="674482"/>
                </a:lnTo>
                <a:lnTo>
                  <a:pt x="221063" y="695455"/>
                </a:lnTo>
                <a:lnTo>
                  <a:pt x="265729" y="710970"/>
                </a:lnTo>
                <a:lnTo>
                  <a:pt x="312835" y="720595"/>
                </a:lnTo>
                <a:lnTo>
                  <a:pt x="361950" y="723900"/>
                </a:lnTo>
                <a:lnTo>
                  <a:pt x="3733800" y="723900"/>
                </a:lnTo>
                <a:lnTo>
                  <a:pt x="373380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134100"/>
            <a:ext cx="3733800" cy="723900"/>
          </a:xfrm>
          <a:custGeom>
            <a:avLst/>
            <a:gdLst/>
            <a:ahLst/>
            <a:cxnLst/>
            <a:rect l="l" t="t" r="r" b="b"/>
            <a:pathLst>
              <a:path w="3733800" h="723900">
                <a:moveTo>
                  <a:pt x="3367151" y="0"/>
                </a:moveTo>
                <a:lnTo>
                  <a:pt x="0" y="0"/>
                </a:lnTo>
                <a:lnTo>
                  <a:pt x="0" y="723900"/>
                </a:lnTo>
                <a:lnTo>
                  <a:pt x="3733800" y="723900"/>
                </a:lnTo>
                <a:lnTo>
                  <a:pt x="3733800" y="366712"/>
                </a:lnTo>
                <a:lnTo>
                  <a:pt x="3730942" y="320713"/>
                </a:lnTo>
                <a:lnTo>
                  <a:pt x="3722598" y="276419"/>
                </a:lnTo>
                <a:lnTo>
                  <a:pt x="3709113" y="234173"/>
                </a:lnTo>
                <a:lnTo>
                  <a:pt x="3690830" y="194320"/>
                </a:lnTo>
                <a:lnTo>
                  <a:pt x="3668093" y="157202"/>
                </a:lnTo>
                <a:lnTo>
                  <a:pt x="3641246" y="123165"/>
                </a:lnTo>
                <a:lnTo>
                  <a:pt x="3610634" y="92550"/>
                </a:lnTo>
                <a:lnTo>
                  <a:pt x="3576600" y="65703"/>
                </a:lnTo>
                <a:lnTo>
                  <a:pt x="3539489" y="42966"/>
                </a:lnTo>
                <a:lnTo>
                  <a:pt x="3499644" y="24684"/>
                </a:lnTo>
                <a:lnTo>
                  <a:pt x="3457410" y="11199"/>
                </a:lnTo>
                <a:lnTo>
                  <a:pt x="3413131" y="2857"/>
                </a:lnTo>
                <a:lnTo>
                  <a:pt x="3367151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762" y="366649"/>
            <a:ext cx="8126730" cy="635"/>
          </a:xfrm>
          <a:custGeom>
            <a:avLst/>
            <a:gdLst/>
            <a:ahLst/>
            <a:cxnLst/>
            <a:rect l="l" t="t" r="r" b="b"/>
            <a:pathLst>
              <a:path w="8126730" h="635">
                <a:moveTo>
                  <a:pt x="8126412" y="126"/>
                </a:moveTo>
                <a:lnTo>
                  <a:pt x="0" y="0"/>
                </a:lnTo>
              </a:path>
            </a:pathLst>
          </a:custGeom>
          <a:ln w="9525">
            <a:solidFill>
              <a:srgbClr val="0A0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810250"/>
            <a:ext cx="76200" cy="6667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950" y="5810250"/>
            <a:ext cx="76200" cy="6667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825" y="5810250"/>
            <a:ext cx="66675" cy="6667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175" y="5810250"/>
            <a:ext cx="66675" cy="6667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2525" y="5810250"/>
            <a:ext cx="66675" cy="6667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5875" y="5810250"/>
            <a:ext cx="76200" cy="66675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9225" y="5810250"/>
            <a:ext cx="76200" cy="6667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5924550"/>
            <a:ext cx="76200" cy="66675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2950" y="5924550"/>
            <a:ext cx="76200" cy="66675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825" y="5924550"/>
            <a:ext cx="66675" cy="6667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9175" y="5924550"/>
            <a:ext cx="66675" cy="66675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2525" y="5924550"/>
            <a:ext cx="66675" cy="66675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5875" y="5924550"/>
            <a:ext cx="76200" cy="66675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19225" y="5924550"/>
            <a:ext cx="76200" cy="66675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" y="6038850"/>
            <a:ext cx="76200" cy="7620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2950" y="6038850"/>
            <a:ext cx="76200" cy="76200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5825" y="6038850"/>
            <a:ext cx="66675" cy="76200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9175" y="6038850"/>
            <a:ext cx="66675" cy="76200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2525" y="6038850"/>
            <a:ext cx="66675" cy="7620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5875" y="6038850"/>
            <a:ext cx="76200" cy="7620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19225" y="6038850"/>
            <a:ext cx="76200" cy="76200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9600" y="6162675"/>
            <a:ext cx="76200" cy="76200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2950" y="6162675"/>
            <a:ext cx="76200" cy="76200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85825" y="6162675"/>
            <a:ext cx="66675" cy="76200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19175" y="6162675"/>
            <a:ext cx="66675" cy="76200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52525" y="6162675"/>
            <a:ext cx="66675" cy="76200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5875" y="6162675"/>
            <a:ext cx="76200" cy="76200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19225" y="6162675"/>
            <a:ext cx="76200" cy="76200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0850" y="619125"/>
            <a:ext cx="76200" cy="66675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53725" y="619125"/>
            <a:ext cx="66675" cy="66675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87075" y="619125"/>
            <a:ext cx="66675" cy="66675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20425" y="619125"/>
            <a:ext cx="66675" cy="66675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53775" y="619125"/>
            <a:ext cx="76200" cy="66675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87125" y="619125"/>
            <a:ext cx="76200" cy="66675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0475" y="619125"/>
            <a:ext cx="76200" cy="66675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10850" y="733425"/>
            <a:ext cx="76200" cy="76200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753725" y="733425"/>
            <a:ext cx="66675" cy="76200"/>
          </a:xfrm>
          <a:prstGeom prst="rect">
            <a:avLst/>
          </a:prstGeom>
        </p:spPr>
      </p:pic>
      <p:pic>
        <p:nvPicPr>
          <p:cNvPr id="58" name="bg object 5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87075" y="733425"/>
            <a:ext cx="66675" cy="76200"/>
          </a:xfrm>
          <a:prstGeom prst="rect">
            <a:avLst/>
          </a:prstGeom>
        </p:spPr>
      </p:pic>
      <p:pic>
        <p:nvPicPr>
          <p:cNvPr id="59" name="bg object 5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020425" y="733425"/>
            <a:ext cx="66675" cy="76200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53775" y="733425"/>
            <a:ext cx="76200" cy="76200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87125" y="733425"/>
            <a:ext cx="76200" cy="76200"/>
          </a:xfrm>
          <a:prstGeom prst="rect">
            <a:avLst/>
          </a:prstGeom>
        </p:spPr>
      </p:pic>
      <p:pic>
        <p:nvPicPr>
          <p:cNvPr id="62" name="bg object 6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20475" y="733425"/>
            <a:ext cx="76200" cy="76200"/>
          </a:xfrm>
          <a:prstGeom prst="rect">
            <a:avLst/>
          </a:prstGeom>
        </p:spPr>
      </p:pic>
      <p:pic>
        <p:nvPicPr>
          <p:cNvPr id="63" name="bg object 6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10850" y="847725"/>
            <a:ext cx="76200" cy="76200"/>
          </a:xfrm>
          <a:prstGeom prst="rect">
            <a:avLst/>
          </a:prstGeom>
        </p:spPr>
      </p:pic>
      <p:pic>
        <p:nvPicPr>
          <p:cNvPr id="64" name="bg object 6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753725" y="847725"/>
            <a:ext cx="66675" cy="76200"/>
          </a:xfrm>
          <a:prstGeom prst="rect">
            <a:avLst/>
          </a:prstGeom>
        </p:spPr>
      </p:pic>
      <p:pic>
        <p:nvPicPr>
          <p:cNvPr id="65" name="bg object 6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87075" y="847725"/>
            <a:ext cx="66675" cy="76200"/>
          </a:xfrm>
          <a:prstGeom prst="rect">
            <a:avLst/>
          </a:prstGeom>
        </p:spPr>
      </p:pic>
      <p:pic>
        <p:nvPicPr>
          <p:cNvPr id="66" name="bg object 6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020425" y="847725"/>
            <a:ext cx="66675" cy="76200"/>
          </a:xfrm>
          <a:prstGeom prst="rect">
            <a:avLst/>
          </a:prstGeom>
        </p:spPr>
      </p:pic>
      <p:pic>
        <p:nvPicPr>
          <p:cNvPr id="67" name="bg object 6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53775" y="847725"/>
            <a:ext cx="76200" cy="76200"/>
          </a:xfrm>
          <a:prstGeom prst="rect">
            <a:avLst/>
          </a:prstGeom>
        </p:spPr>
      </p:pic>
      <p:pic>
        <p:nvPicPr>
          <p:cNvPr id="68" name="bg object 6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287125" y="847725"/>
            <a:ext cx="76200" cy="76200"/>
          </a:xfrm>
          <a:prstGeom prst="rect">
            <a:avLst/>
          </a:prstGeom>
        </p:spPr>
      </p:pic>
      <p:pic>
        <p:nvPicPr>
          <p:cNvPr id="69" name="bg object 6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420475" y="847725"/>
            <a:ext cx="76200" cy="76200"/>
          </a:xfrm>
          <a:prstGeom prst="rect">
            <a:avLst/>
          </a:prstGeom>
        </p:spPr>
      </p:pic>
      <p:pic>
        <p:nvPicPr>
          <p:cNvPr id="70" name="bg object 7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610850" y="981075"/>
            <a:ext cx="76200" cy="66675"/>
          </a:xfrm>
          <a:prstGeom prst="rect">
            <a:avLst/>
          </a:prstGeom>
        </p:spPr>
      </p:pic>
      <p:pic>
        <p:nvPicPr>
          <p:cNvPr id="71" name="bg object 7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753725" y="981075"/>
            <a:ext cx="66675" cy="66675"/>
          </a:xfrm>
          <a:prstGeom prst="rect">
            <a:avLst/>
          </a:prstGeom>
        </p:spPr>
      </p:pic>
      <p:pic>
        <p:nvPicPr>
          <p:cNvPr id="72" name="bg object 7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87075" y="981075"/>
            <a:ext cx="66675" cy="66675"/>
          </a:xfrm>
          <a:prstGeom prst="rect">
            <a:avLst/>
          </a:prstGeom>
        </p:spPr>
      </p:pic>
      <p:pic>
        <p:nvPicPr>
          <p:cNvPr id="73" name="bg object 7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020425" y="981075"/>
            <a:ext cx="66675" cy="66675"/>
          </a:xfrm>
          <a:prstGeom prst="rect">
            <a:avLst/>
          </a:prstGeom>
        </p:spPr>
      </p:pic>
      <p:pic>
        <p:nvPicPr>
          <p:cNvPr id="74" name="bg object 7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53775" y="981075"/>
            <a:ext cx="76200" cy="66675"/>
          </a:xfrm>
          <a:prstGeom prst="rect">
            <a:avLst/>
          </a:prstGeom>
        </p:spPr>
      </p:pic>
      <p:pic>
        <p:nvPicPr>
          <p:cNvPr id="75" name="bg object 7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87125" y="981075"/>
            <a:ext cx="76200" cy="66675"/>
          </a:xfrm>
          <a:prstGeom prst="rect">
            <a:avLst/>
          </a:prstGeom>
        </p:spPr>
      </p:pic>
      <p:pic>
        <p:nvPicPr>
          <p:cNvPr id="76" name="bg object 7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420475" y="981075"/>
            <a:ext cx="76200" cy="66675"/>
          </a:xfrm>
          <a:prstGeom prst="rect">
            <a:avLst/>
          </a:prstGeom>
        </p:spPr>
      </p:pic>
      <p:sp>
        <p:nvSpPr>
          <p:cNvPr id="77" name="bg object 77"/>
          <p:cNvSpPr/>
          <p:nvPr/>
        </p:nvSpPr>
        <p:spPr>
          <a:xfrm>
            <a:off x="714375" y="133350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233362" y="0"/>
                </a:moveTo>
                <a:lnTo>
                  <a:pt x="186332" y="4742"/>
                </a:lnTo>
                <a:lnTo>
                  <a:pt x="142528" y="18343"/>
                </a:lnTo>
                <a:lnTo>
                  <a:pt x="102888" y="39862"/>
                </a:lnTo>
                <a:lnTo>
                  <a:pt x="68351" y="68357"/>
                </a:lnTo>
                <a:lnTo>
                  <a:pt x="39855" y="102889"/>
                </a:lnTo>
                <a:lnTo>
                  <a:pt x="18339" y="142517"/>
                </a:lnTo>
                <a:lnTo>
                  <a:pt x="4741" y="186301"/>
                </a:lnTo>
                <a:lnTo>
                  <a:pt x="0" y="233299"/>
                </a:lnTo>
                <a:lnTo>
                  <a:pt x="4741" y="280338"/>
                </a:lnTo>
                <a:lnTo>
                  <a:pt x="18339" y="324153"/>
                </a:lnTo>
                <a:lnTo>
                  <a:pt x="39855" y="363804"/>
                </a:lnTo>
                <a:lnTo>
                  <a:pt x="68351" y="398351"/>
                </a:lnTo>
                <a:lnTo>
                  <a:pt x="102888" y="426856"/>
                </a:lnTo>
                <a:lnTo>
                  <a:pt x="142528" y="448379"/>
                </a:lnTo>
                <a:lnTo>
                  <a:pt x="186332" y="461982"/>
                </a:lnTo>
                <a:lnTo>
                  <a:pt x="233362" y="466725"/>
                </a:lnTo>
                <a:lnTo>
                  <a:pt x="280392" y="461982"/>
                </a:lnTo>
                <a:lnTo>
                  <a:pt x="324196" y="448379"/>
                </a:lnTo>
                <a:lnTo>
                  <a:pt x="363836" y="426856"/>
                </a:lnTo>
                <a:lnTo>
                  <a:pt x="398373" y="398351"/>
                </a:lnTo>
                <a:lnTo>
                  <a:pt x="426869" y="363804"/>
                </a:lnTo>
                <a:lnTo>
                  <a:pt x="448385" y="324153"/>
                </a:lnTo>
                <a:lnTo>
                  <a:pt x="461983" y="280338"/>
                </a:lnTo>
                <a:lnTo>
                  <a:pt x="466725" y="233299"/>
                </a:lnTo>
                <a:lnTo>
                  <a:pt x="461983" y="186301"/>
                </a:lnTo>
                <a:lnTo>
                  <a:pt x="448385" y="142517"/>
                </a:lnTo>
                <a:lnTo>
                  <a:pt x="426869" y="102889"/>
                </a:lnTo>
                <a:lnTo>
                  <a:pt x="398373" y="68357"/>
                </a:lnTo>
                <a:lnTo>
                  <a:pt x="363836" y="39862"/>
                </a:lnTo>
                <a:lnTo>
                  <a:pt x="324196" y="18343"/>
                </a:lnTo>
                <a:lnTo>
                  <a:pt x="280392" y="4742"/>
                </a:lnTo>
                <a:lnTo>
                  <a:pt x="233362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bg object 78"/>
          <p:cNvSpPr/>
          <p:nvPr/>
        </p:nvSpPr>
        <p:spPr>
          <a:xfrm>
            <a:off x="11134725" y="4019550"/>
            <a:ext cx="1057275" cy="2114550"/>
          </a:xfrm>
          <a:custGeom>
            <a:avLst/>
            <a:gdLst/>
            <a:ahLst/>
            <a:cxnLst/>
            <a:rect l="l" t="t" r="r" b="b"/>
            <a:pathLst>
              <a:path w="1057275" h="2114550">
                <a:moveTo>
                  <a:pt x="1057275" y="0"/>
                </a:moveTo>
                <a:lnTo>
                  <a:pt x="1008990" y="1083"/>
                </a:lnTo>
                <a:lnTo>
                  <a:pt x="961261" y="4302"/>
                </a:lnTo>
                <a:lnTo>
                  <a:pt x="914132" y="9610"/>
                </a:lnTo>
                <a:lnTo>
                  <a:pt x="867651" y="16961"/>
                </a:lnTo>
                <a:lnTo>
                  <a:pt x="821863" y="26309"/>
                </a:lnTo>
                <a:lnTo>
                  <a:pt x="776816" y="37607"/>
                </a:lnTo>
                <a:lnTo>
                  <a:pt x="732556" y="50810"/>
                </a:lnTo>
                <a:lnTo>
                  <a:pt x="689128" y="65870"/>
                </a:lnTo>
                <a:lnTo>
                  <a:pt x="646580" y="82742"/>
                </a:lnTo>
                <a:lnTo>
                  <a:pt x="604959" y="101379"/>
                </a:lnTo>
                <a:lnTo>
                  <a:pt x="564309" y="121735"/>
                </a:lnTo>
                <a:lnTo>
                  <a:pt x="524679" y="143763"/>
                </a:lnTo>
                <a:lnTo>
                  <a:pt x="486114" y="167418"/>
                </a:lnTo>
                <a:lnTo>
                  <a:pt x="448661" y="192653"/>
                </a:lnTo>
                <a:lnTo>
                  <a:pt x="412366" y="219422"/>
                </a:lnTo>
                <a:lnTo>
                  <a:pt x="377276" y="247678"/>
                </a:lnTo>
                <a:lnTo>
                  <a:pt x="343437" y="277375"/>
                </a:lnTo>
                <a:lnTo>
                  <a:pt x="310895" y="308467"/>
                </a:lnTo>
                <a:lnTo>
                  <a:pt x="279698" y="340907"/>
                </a:lnTo>
                <a:lnTo>
                  <a:pt x="249892" y="374650"/>
                </a:lnTo>
                <a:lnTo>
                  <a:pt x="221522" y="409648"/>
                </a:lnTo>
                <a:lnTo>
                  <a:pt x="194636" y="445856"/>
                </a:lnTo>
                <a:lnTo>
                  <a:pt x="169279" y="483227"/>
                </a:lnTo>
                <a:lnTo>
                  <a:pt x="145499" y="521716"/>
                </a:lnTo>
                <a:lnTo>
                  <a:pt x="123342" y="561274"/>
                </a:lnTo>
                <a:lnTo>
                  <a:pt x="102854" y="601858"/>
                </a:lnTo>
                <a:lnTo>
                  <a:pt x="84081" y="643419"/>
                </a:lnTo>
                <a:lnTo>
                  <a:pt x="67071" y="685912"/>
                </a:lnTo>
                <a:lnTo>
                  <a:pt x="51869" y="729291"/>
                </a:lnTo>
                <a:lnTo>
                  <a:pt x="38523" y="773509"/>
                </a:lnTo>
                <a:lnTo>
                  <a:pt x="27078" y="818520"/>
                </a:lnTo>
                <a:lnTo>
                  <a:pt x="17580" y="864277"/>
                </a:lnTo>
                <a:lnTo>
                  <a:pt x="10077" y="910734"/>
                </a:lnTo>
                <a:lnTo>
                  <a:pt x="4615" y="957846"/>
                </a:lnTo>
                <a:lnTo>
                  <a:pt x="1241" y="1005565"/>
                </a:lnTo>
                <a:lnTo>
                  <a:pt x="0" y="1053845"/>
                </a:lnTo>
                <a:lnTo>
                  <a:pt x="930" y="1102248"/>
                </a:lnTo>
                <a:lnTo>
                  <a:pt x="4007" y="1150099"/>
                </a:lnTo>
                <a:lnTo>
                  <a:pt x="9185" y="1197352"/>
                </a:lnTo>
                <a:lnTo>
                  <a:pt x="16418" y="1243959"/>
                </a:lnTo>
                <a:lnTo>
                  <a:pt x="25657" y="1289873"/>
                </a:lnTo>
                <a:lnTo>
                  <a:pt x="36858" y="1335049"/>
                </a:lnTo>
                <a:lnTo>
                  <a:pt x="49973" y="1379439"/>
                </a:lnTo>
                <a:lnTo>
                  <a:pt x="64956" y="1422996"/>
                </a:lnTo>
                <a:lnTo>
                  <a:pt x="81760" y="1465674"/>
                </a:lnTo>
                <a:lnTo>
                  <a:pt x="100339" y="1507425"/>
                </a:lnTo>
                <a:lnTo>
                  <a:pt x="120646" y="1548204"/>
                </a:lnTo>
                <a:lnTo>
                  <a:pt x="142635" y="1587962"/>
                </a:lnTo>
                <a:lnTo>
                  <a:pt x="166259" y="1626654"/>
                </a:lnTo>
                <a:lnTo>
                  <a:pt x="191471" y="1664233"/>
                </a:lnTo>
                <a:lnTo>
                  <a:pt x="218226" y="1700651"/>
                </a:lnTo>
                <a:lnTo>
                  <a:pt x="246476" y="1735863"/>
                </a:lnTo>
                <a:lnTo>
                  <a:pt x="276175" y="1769820"/>
                </a:lnTo>
                <a:lnTo>
                  <a:pt x="307276" y="1802477"/>
                </a:lnTo>
                <a:lnTo>
                  <a:pt x="339733" y="1833787"/>
                </a:lnTo>
                <a:lnTo>
                  <a:pt x="373500" y="1863702"/>
                </a:lnTo>
                <a:lnTo>
                  <a:pt x="408529" y="1892176"/>
                </a:lnTo>
                <a:lnTo>
                  <a:pt x="444774" y="1919163"/>
                </a:lnTo>
                <a:lnTo>
                  <a:pt x="482190" y="1944615"/>
                </a:lnTo>
                <a:lnTo>
                  <a:pt x="520728" y="1968485"/>
                </a:lnTo>
                <a:lnTo>
                  <a:pt x="560342" y="1990728"/>
                </a:lnTo>
                <a:lnTo>
                  <a:pt x="600987" y="2011295"/>
                </a:lnTo>
                <a:lnTo>
                  <a:pt x="642616" y="2030141"/>
                </a:lnTo>
                <a:lnTo>
                  <a:pt x="685181" y="2047218"/>
                </a:lnTo>
                <a:lnTo>
                  <a:pt x="728636" y="2062479"/>
                </a:lnTo>
                <a:lnTo>
                  <a:pt x="772936" y="2075879"/>
                </a:lnTo>
                <a:lnTo>
                  <a:pt x="818032" y="2087369"/>
                </a:lnTo>
                <a:lnTo>
                  <a:pt x="863880" y="2096904"/>
                </a:lnTo>
                <a:lnTo>
                  <a:pt x="910431" y="2104436"/>
                </a:lnTo>
                <a:lnTo>
                  <a:pt x="957640" y="2109919"/>
                </a:lnTo>
                <a:lnTo>
                  <a:pt x="1005461" y="2113306"/>
                </a:lnTo>
                <a:lnTo>
                  <a:pt x="1053846" y="2114550"/>
                </a:lnTo>
                <a:lnTo>
                  <a:pt x="1057275" y="1057275"/>
                </a:lnTo>
                <a:lnTo>
                  <a:pt x="105727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30605" y="1836737"/>
            <a:ext cx="10004425" cy="2084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A0F4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A0F4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A0F4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0A0F4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762" y="366649"/>
            <a:ext cx="8126730" cy="635"/>
          </a:xfrm>
          <a:custGeom>
            <a:avLst/>
            <a:gdLst/>
            <a:ahLst/>
            <a:cxnLst/>
            <a:rect l="l" t="t" r="r" b="b"/>
            <a:pathLst>
              <a:path w="8126730" h="635">
                <a:moveTo>
                  <a:pt x="8126412" y="126"/>
                </a:moveTo>
                <a:lnTo>
                  <a:pt x="0" y="0"/>
                </a:lnTo>
              </a:path>
            </a:pathLst>
          </a:custGeom>
          <a:ln w="9525">
            <a:solidFill>
              <a:srgbClr val="0A0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14300" y="123825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233362" y="0"/>
                </a:moveTo>
                <a:lnTo>
                  <a:pt x="186332" y="4742"/>
                </a:lnTo>
                <a:lnTo>
                  <a:pt x="142528" y="18343"/>
                </a:lnTo>
                <a:lnTo>
                  <a:pt x="102888" y="39862"/>
                </a:lnTo>
                <a:lnTo>
                  <a:pt x="68351" y="68357"/>
                </a:lnTo>
                <a:lnTo>
                  <a:pt x="39855" y="102889"/>
                </a:lnTo>
                <a:lnTo>
                  <a:pt x="18339" y="142517"/>
                </a:lnTo>
                <a:lnTo>
                  <a:pt x="4741" y="186301"/>
                </a:lnTo>
                <a:lnTo>
                  <a:pt x="0" y="233299"/>
                </a:lnTo>
                <a:lnTo>
                  <a:pt x="4741" y="280338"/>
                </a:lnTo>
                <a:lnTo>
                  <a:pt x="18339" y="324153"/>
                </a:lnTo>
                <a:lnTo>
                  <a:pt x="39855" y="363804"/>
                </a:lnTo>
                <a:lnTo>
                  <a:pt x="68351" y="398351"/>
                </a:lnTo>
                <a:lnTo>
                  <a:pt x="102888" y="426856"/>
                </a:lnTo>
                <a:lnTo>
                  <a:pt x="142528" y="448379"/>
                </a:lnTo>
                <a:lnTo>
                  <a:pt x="186332" y="461982"/>
                </a:lnTo>
                <a:lnTo>
                  <a:pt x="233362" y="466725"/>
                </a:lnTo>
                <a:lnTo>
                  <a:pt x="280392" y="461982"/>
                </a:lnTo>
                <a:lnTo>
                  <a:pt x="324196" y="448379"/>
                </a:lnTo>
                <a:lnTo>
                  <a:pt x="363836" y="426856"/>
                </a:lnTo>
                <a:lnTo>
                  <a:pt x="398373" y="398351"/>
                </a:lnTo>
                <a:lnTo>
                  <a:pt x="426869" y="363804"/>
                </a:lnTo>
                <a:lnTo>
                  <a:pt x="448385" y="324153"/>
                </a:lnTo>
                <a:lnTo>
                  <a:pt x="461983" y="280338"/>
                </a:lnTo>
                <a:lnTo>
                  <a:pt x="466725" y="233299"/>
                </a:lnTo>
                <a:lnTo>
                  <a:pt x="461983" y="186301"/>
                </a:lnTo>
                <a:lnTo>
                  <a:pt x="448385" y="142517"/>
                </a:lnTo>
                <a:lnTo>
                  <a:pt x="426869" y="102889"/>
                </a:lnTo>
                <a:lnTo>
                  <a:pt x="398373" y="68357"/>
                </a:lnTo>
                <a:lnTo>
                  <a:pt x="363836" y="39862"/>
                </a:lnTo>
                <a:lnTo>
                  <a:pt x="324196" y="18343"/>
                </a:lnTo>
                <a:lnTo>
                  <a:pt x="280392" y="4742"/>
                </a:lnTo>
                <a:lnTo>
                  <a:pt x="233362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8553450" y="0"/>
            <a:ext cx="3638550" cy="419100"/>
          </a:xfrm>
          <a:custGeom>
            <a:avLst/>
            <a:gdLst/>
            <a:ahLst/>
            <a:cxnLst/>
            <a:rect l="l" t="t" r="r" b="b"/>
            <a:pathLst>
              <a:path w="3638550" h="419100">
                <a:moveTo>
                  <a:pt x="3638550" y="0"/>
                </a:moveTo>
                <a:lnTo>
                  <a:pt x="0" y="0"/>
                </a:lnTo>
                <a:lnTo>
                  <a:pt x="0" y="57150"/>
                </a:lnTo>
                <a:lnTo>
                  <a:pt x="3304" y="106264"/>
                </a:lnTo>
                <a:lnTo>
                  <a:pt x="12929" y="153370"/>
                </a:lnTo>
                <a:lnTo>
                  <a:pt x="28444" y="198036"/>
                </a:lnTo>
                <a:lnTo>
                  <a:pt x="49417" y="239832"/>
                </a:lnTo>
                <a:lnTo>
                  <a:pt x="75417" y="278326"/>
                </a:lnTo>
                <a:lnTo>
                  <a:pt x="106013" y="313086"/>
                </a:lnTo>
                <a:lnTo>
                  <a:pt x="140773" y="343682"/>
                </a:lnTo>
                <a:lnTo>
                  <a:pt x="179267" y="369682"/>
                </a:lnTo>
                <a:lnTo>
                  <a:pt x="221063" y="390655"/>
                </a:lnTo>
                <a:lnTo>
                  <a:pt x="265729" y="406170"/>
                </a:lnTo>
                <a:lnTo>
                  <a:pt x="312835" y="415795"/>
                </a:lnTo>
                <a:lnTo>
                  <a:pt x="361950" y="419100"/>
                </a:lnTo>
                <a:lnTo>
                  <a:pt x="3638550" y="419100"/>
                </a:lnTo>
                <a:lnTo>
                  <a:pt x="36385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0" y="6296025"/>
            <a:ext cx="3133725" cy="561975"/>
          </a:xfrm>
          <a:custGeom>
            <a:avLst/>
            <a:gdLst/>
            <a:ahLst/>
            <a:cxnLst/>
            <a:rect l="l" t="t" r="r" b="b"/>
            <a:pathLst>
              <a:path w="3133725" h="561975">
                <a:moveTo>
                  <a:pt x="2847975" y="0"/>
                </a:moveTo>
                <a:lnTo>
                  <a:pt x="0" y="0"/>
                </a:lnTo>
                <a:lnTo>
                  <a:pt x="0" y="561975"/>
                </a:lnTo>
                <a:lnTo>
                  <a:pt x="3133725" y="561975"/>
                </a:lnTo>
                <a:lnTo>
                  <a:pt x="3133725" y="285750"/>
                </a:lnTo>
                <a:lnTo>
                  <a:pt x="3129986" y="239401"/>
                </a:lnTo>
                <a:lnTo>
                  <a:pt x="3119161" y="195432"/>
                </a:lnTo>
                <a:lnTo>
                  <a:pt x="3101838" y="154433"/>
                </a:lnTo>
                <a:lnTo>
                  <a:pt x="3078604" y="116991"/>
                </a:lnTo>
                <a:lnTo>
                  <a:pt x="3050047" y="83696"/>
                </a:lnTo>
                <a:lnTo>
                  <a:pt x="3016754" y="55134"/>
                </a:lnTo>
                <a:lnTo>
                  <a:pt x="2979313" y="31895"/>
                </a:lnTo>
                <a:lnTo>
                  <a:pt x="2938311" y="14568"/>
                </a:lnTo>
                <a:lnTo>
                  <a:pt x="2894336" y="3740"/>
                </a:lnTo>
                <a:lnTo>
                  <a:pt x="284797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95250"/>
            <a:ext cx="66675" cy="6667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95250"/>
            <a:ext cx="76200" cy="6667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95250"/>
            <a:ext cx="76200" cy="6667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95250"/>
            <a:ext cx="76200" cy="6667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95250"/>
            <a:ext cx="76200" cy="6667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95250"/>
            <a:ext cx="66675" cy="66675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95250"/>
            <a:ext cx="66675" cy="6667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209550"/>
            <a:ext cx="66675" cy="66675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209550"/>
            <a:ext cx="76200" cy="66675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209550"/>
            <a:ext cx="76200" cy="6667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209550"/>
            <a:ext cx="76200" cy="66675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209550"/>
            <a:ext cx="76200" cy="66675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209550"/>
            <a:ext cx="66675" cy="66675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209550"/>
            <a:ext cx="66675" cy="66675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323850"/>
            <a:ext cx="66675" cy="76200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323850"/>
            <a:ext cx="76200" cy="76200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323850"/>
            <a:ext cx="76200" cy="76200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323850"/>
            <a:ext cx="76200" cy="76200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323850"/>
            <a:ext cx="76200" cy="76200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323850"/>
            <a:ext cx="66675" cy="76200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323850"/>
            <a:ext cx="66675" cy="76200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447675"/>
            <a:ext cx="66675" cy="76200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447675"/>
            <a:ext cx="76200" cy="76200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447675"/>
            <a:ext cx="76200" cy="76200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447675"/>
            <a:ext cx="76200" cy="76200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447675"/>
            <a:ext cx="76200" cy="76200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447675"/>
            <a:ext cx="66675" cy="76200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447675"/>
            <a:ext cx="66675" cy="76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02" name="Google Shape;202;p6"/>
          <p:cNvGrpSpPr/>
          <p:nvPr/>
        </p:nvGrpSpPr>
        <p:grpSpPr>
          <a:xfrm>
            <a:off x="0" y="362769"/>
            <a:ext cx="12209333" cy="6182433"/>
            <a:chOff x="0" y="272075"/>
            <a:chExt cx="9157000" cy="4636825"/>
          </a:xfrm>
        </p:grpSpPr>
        <p:cxnSp>
          <p:nvCxnSpPr>
            <p:cNvPr id="203" name="Google Shape;203;p6"/>
            <p:cNvCxnSpPr/>
            <p:nvPr/>
          </p:nvCxnSpPr>
          <p:spPr>
            <a:xfrm rot="10800000">
              <a:off x="3062200" y="4908900"/>
              <a:ext cx="6094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6"/>
            <p:cNvCxnSpPr/>
            <p:nvPr/>
          </p:nvCxnSpPr>
          <p:spPr>
            <a:xfrm rot="10800000">
              <a:off x="0" y="272075"/>
              <a:ext cx="6094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5" name="Google Shape;205;p6"/>
          <p:cNvSpPr/>
          <p:nvPr/>
        </p:nvSpPr>
        <p:spPr>
          <a:xfrm>
            <a:off x="117667" y="126167"/>
            <a:ext cx="467200" cy="467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" name="Google Shape;206;p6"/>
          <p:cNvGrpSpPr/>
          <p:nvPr/>
        </p:nvGrpSpPr>
        <p:grpSpPr>
          <a:xfrm flipH="1">
            <a:off x="0" y="-304832"/>
            <a:ext cx="12293600" cy="7168967"/>
            <a:chOff x="-76200" y="-228625"/>
            <a:chExt cx="9220200" cy="5376725"/>
          </a:xfrm>
        </p:grpSpPr>
        <p:sp>
          <p:nvSpPr>
            <p:cNvPr id="207" name="Google Shape;207;p6"/>
            <p:cNvSpPr/>
            <p:nvPr/>
          </p:nvSpPr>
          <p:spPr>
            <a:xfrm rot="10800000" flipH="1">
              <a:off x="-76200" y="-228625"/>
              <a:ext cx="2802300" cy="544200"/>
            </a:xfrm>
            <a:prstGeom prst="round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 flipH="1">
              <a:off x="6793500" y="4724800"/>
              <a:ext cx="2350500" cy="423300"/>
            </a:xfrm>
            <a:prstGeom prst="round1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" name="Google Shape;209;p6"/>
          <p:cNvGrpSpPr/>
          <p:nvPr/>
        </p:nvGrpSpPr>
        <p:grpSpPr>
          <a:xfrm>
            <a:off x="11000260" y="91538"/>
            <a:ext cx="879760" cy="432113"/>
            <a:chOff x="754400" y="596000"/>
            <a:chExt cx="781500" cy="383850"/>
          </a:xfrm>
        </p:grpSpPr>
        <p:sp>
          <p:nvSpPr>
            <p:cNvPr id="210" name="Google Shape;210;p6"/>
            <p:cNvSpPr/>
            <p:nvPr/>
          </p:nvSpPr>
          <p:spPr>
            <a:xfrm>
              <a:off x="754400" y="5960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874000" y="5960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993600" y="5960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113200" y="5960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32800" y="5960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352400" y="5960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472000" y="5960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754400" y="6996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74000" y="6996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993600" y="6996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113200" y="6996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232800" y="6996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1352400" y="6996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472000" y="6996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754400" y="8033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874000" y="8033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993600" y="8033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1113200" y="8033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32800" y="8033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352400" y="8033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1472000" y="80330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54400" y="9159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874000" y="9159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993600" y="9159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1113200" y="9159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1232800" y="9159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1352400" y="9159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1472000" y="915950"/>
              <a:ext cx="63900" cy="63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3117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1" name="Google Shape;2621;p27"/>
          <p:cNvGrpSpPr/>
          <p:nvPr/>
        </p:nvGrpSpPr>
        <p:grpSpPr>
          <a:xfrm>
            <a:off x="201" y="-66"/>
            <a:ext cx="12192049" cy="6857900"/>
            <a:chOff x="154" y="-50"/>
            <a:chExt cx="9144037" cy="5064919"/>
          </a:xfrm>
        </p:grpSpPr>
        <p:sp>
          <p:nvSpPr>
            <p:cNvPr id="2622" name="Google Shape;2622;p27"/>
            <p:cNvSpPr/>
            <p:nvPr/>
          </p:nvSpPr>
          <p:spPr>
            <a:xfrm>
              <a:off x="192175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7" y="269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7"/>
            <p:cNvSpPr/>
            <p:nvPr/>
          </p:nvSpPr>
          <p:spPr>
            <a:xfrm>
              <a:off x="384391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7"/>
            <p:cNvSpPr/>
            <p:nvPr/>
          </p:nvSpPr>
          <p:spPr>
            <a:xfrm>
              <a:off x="582340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7"/>
            <p:cNvSpPr/>
            <p:nvPr/>
          </p:nvSpPr>
          <p:spPr>
            <a:xfrm>
              <a:off x="774556" y="-50"/>
              <a:ext cx="8789" cy="5064906"/>
            </a:xfrm>
            <a:custGeom>
              <a:avLst/>
              <a:gdLst/>
              <a:ahLst/>
              <a:cxnLst/>
              <a:rect l="l" t="t" r="r" b="b"/>
              <a:pathLst>
                <a:path w="46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7"/>
            <p:cNvSpPr/>
            <p:nvPr/>
          </p:nvSpPr>
          <p:spPr>
            <a:xfrm>
              <a:off x="969448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7" y="269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7"/>
            <p:cNvSpPr/>
            <p:nvPr/>
          </p:nvSpPr>
          <p:spPr>
            <a:xfrm>
              <a:off x="1164530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7"/>
            <p:cNvSpPr/>
            <p:nvPr/>
          </p:nvSpPr>
          <p:spPr>
            <a:xfrm>
              <a:off x="1359612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7"/>
            <p:cNvSpPr/>
            <p:nvPr/>
          </p:nvSpPr>
          <p:spPr>
            <a:xfrm>
              <a:off x="1551829" y="-50"/>
              <a:ext cx="8789" cy="5064906"/>
            </a:xfrm>
            <a:custGeom>
              <a:avLst/>
              <a:gdLst/>
              <a:ahLst/>
              <a:cxnLst/>
              <a:rect l="l" t="t" r="r" b="b"/>
              <a:pathLst>
                <a:path w="46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7"/>
            <p:cNvSpPr/>
            <p:nvPr/>
          </p:nvSpPr>
          <p:spPr>
            <a:xfrm>
              <a:off x="1746720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7"/>
            <p:cNvSpPr/>
            <p:nvPr/>
          </p:nvSpPr>
          <p:spPr>
            <a:xfrm>
              <a:off x="1941803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7"/>
            <p:cNvSpPr/>
            <p:nvPr/>
          </p:nvSpPr>
          <p:spPr>
            <a:xfrm>
              <a:off x="2134019" y="-50"/>
              <a:ext cx="8789" cy="5064906"/>
            </a:xfrm>
            <a:custGeom>
              <a:avLst/>
              <a:gdLst/>
              <a:ahLst/>
              <a:cxnLst/>
              <a:rect l="l" t="t" r="r" b="b"/>
              <a:pathLst>
                <a:path w="46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7"/>
            <p:cNvSpPr/>
            <p:nvPr/>
          </p:nvSpPr>
          <p:spPr>
            <a:xfrm>
              <a:off x="2331967" y="-50"/>
              <a:ext cx="8789" cy="5064906"/>
            </a:xfrm>
            <a:custGeom>
              <a:avLst/>
              <a:gdLst/>
              <a:ahLst/>
              <a:cxnLst/>
              <a:rect l="l" t="t" r="r" b="b"/>
              <a:pathLst>
                <a:path w="46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7"/>
            <p:cNvSpPr/>
            <p:nvPr/>
          </p:nvSpPr>
          <p:spPr>
            <a:xfrm>
              <a:off x="2523993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7" y="269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7"/>
            <p:cNvSpPr/>
            <p:nvPr/>
          </p:nvSpPr>
          <p:spPr>
            <a:xfrm>
              <a:off x="2721941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7"/>
            <p:cNvSpPr/>
            <p:nvPr/>
          </p:nvSpPr>
          <p:spPr>
            <a:xfrm>
              <a:off x="2914157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7"/>
            <p:cNvSpPr/>
            <p:nvPr/>
          </p:nvSpPr>
          <p:spPr>
            <a:xfrm>
              <a:off x="3112106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7"/>
            <p:cNvSpPr/>
            <p:nvPr/>
          </p:nvSpPr>
          <p:spPr>
            <a:xfrm>
              <a:off x="3304322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7"/>
            <p:cNvSpPr/>
            <p:nvPr/>
          </p:nvSpPr>
          <p:spPr>
            <a:xfrm>
              <a:off x="3499214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7" y="269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7"/>
            <p:cNvSpPr/>
            <p:nvPr/>
          </p:nvSpPr>
          <p:spPr>
            <a:xfrm>
              <a:off x="3694296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7"/>
            <p:cNvSpPr/>
            <p:nvPr/>
          </p:nvSpPr>
          <p:spPr>
            <a:xfrm>
              <a:off x="3889379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7"/>
            <p:cNvSpPr/>
            <p:nvPr/>
          </p:nvSpPr>
          <p:spPr>
            <a:xfrm>
              <a:off x="4081595" y="-50"/>
              <a:ext cx="8789" cy="5064906"/>
            </a:xfrm>
            <a:custGeom>
              <a:avLst/>
              <a:gdLst/>
              <a:ahLst/>
              <a:cxnLst/>
              <a:rect l="l" t="t" r="r" b="b"/>
              <a:pathLst>
                <a:path w="46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7"/>
            <p:cNvSpPr/>
            <p:nvPr/>
          </p:nvSpPr>
          <p:spPr>
            <a:xfrm>
              <a:off x="4276486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7"/>
            <p:cNvSpPr/>
            <p:nvPr/>
          </p:nvSpPr>
          <p:spPr>
            <a:xfrm>
              <a:off x="4471569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7"/>
            <p:cNvSpPr/>
            <p:nvPr/>
          </p:nvSpPr>
          <p:spPr>
            <a:xfrm>
              <a:off x="4663785" y="-50"/>
              <a:ext cx="8789" cy="5064906"/>
            </a:xfrm>
            <a:custGeom>
              <a:avLst/>
              <a:gdLst/>
              <a:ahLst/>
              <a:cxnLst/>
              <a:rect l="l" t="t" r="r" b="b"/>
              <a:pathLst>
                <a:path w="46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7"/>
            <p:cNvSpPr/>
            <p:nvPr/>
          </p:nvSpPr>
          <p:spPr>
            <a:xfrm>
              <a:off x="4861733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7"/>
            <p:cNvSpPr/>
            <p:nvPr/>
          </p:nvSpPr>
          <p:spPr>
            <a:xfrm>
              <a:off x="5053759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7" y="269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7"/>
            <p:cNvSpPr/>
            <p:nvPr/>
          </p:nvSpPr>
          <p:spPr>
            <a:xfrm>
              <a:off x="5248841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7"/>
            <p:cNvSpPr/>
            <p:nvPr/>
          </p:nvSpPr>
          <p:spPr>
            <a:xfrm>
              <a:off x="5443924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7"/>
            <p:cNvSpPr/>
            <p:nvPr/>
          </p:nvSpPr>
          <p:spPr>
            <a:xfrm>
              <a:off x="5639006" y="-50"/>
              <a:ext cx="8789" cy="5064906"/>
            </a:xfrm>
            <a:custGeom>
              <a:avLst/>
              <a:gdLst/>
              <a:ahLst/>
              <a:cxnLst/>
              <a:rect l="l" t="t" r="r" b="b"/>
              <a:pathLst>
                <a:path w="46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7"/>
            <p:cNvSpPr/>
            <p:nvPr/>
          </p:nvSpPr>
          <p:spPr>
            <a:xfrm>
              <a:off x="5831031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7" y="269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7"/>
            <p:cNvSpPr/>
            <p:nvPr/>
          </p:nvSpPr>
          <p:spPr>
            <a:xfrm>
              <a:off x="6028980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7"/>
            <p:cNvSpPr/>
            <p:nvPr/>
          </p:nvSpPr>
          <p:spPr>
            <a:xfrm>
              <a:off x="6221196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7"/>
            <p:cNvSpPr/>
            <p:nvPr/>
          </p:nvSpPr>
          <p:spPr>
            <a:xfrm>
              <a:off x="6419145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7"/>
            <p:cNvSpPr/>
            <p:nvPr/>
          </p:nvSpPr>
          <p:spPr>
            <a:xfrm>
              <a:off x="6611361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7"/>
            <p:cNvSpPr/>
            <p:nvPr/>
          </p:nvSpPr>
          <p:spPr>
            <a:xfrm>
              <a:off x="6803386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7"/>
            <p:cNvSpPr/>
            <p:nvPr/>
          </p:nvSpPr>
          <p:spPr>
            <a:xfrm>
              <a:off x="7001335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7"/>
            <p:cNvSpPr/>
            <p:nvPr/>
          </p:nvSpPr>
          <p:spPr>
            <a:xfrm>
              <a:off x="7193551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7"/>
            <p:cNvSpPr/>
            <p:nvPr/>
          </p:nvSpPr>
          <p:spPr>
            <a:xfrm>
              <a:off x="7391500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7"/>
            <p:cNvSpPr/>
            <p:nvPr/>
          </p:nvSpPr>
          <p:spPr>
            <a:xfrm>
              <a:off x="7583525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7"/>
            <p:cNvSpPr/>
            <p:nvPr/>
          </p:nvSpPr>
          <p:spPr>
            <a:xfrm>
              <a:off x="7778607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7"/>
            <p:cNvSpPr/>
            <p:nvPr/>
          </p:nvSpPr>
          <p:spPr>
            <a:xfrm>
              <a:off x="7973690" y="-50"/>
              <a:ext cx="5923" cy="5064906"/>
            </a:xfrm>
            <a:custGeom>
              <a:avLst/>
              <a:gdLst/>
              <a:ahLst/>
              <a:cxnLst/>
              <a:rect l="l" t="t" r="r" b="b"/>
              <a:pathLst>
                <a:path w="31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7"/>
            <p:cNvSpPr/>
            <p:nvPr/>
          </p:nvSpPr>
          <p:spPr>
            <a:xfrm>
              <a:off x="8168772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0" y="0"/>
                  </a:moveTo>
                  <a:lnTo>
                    <a:pt x="0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7"/>
            <p:cNvSpPr/>
            <p:nvPr/>
          </p:nvSpPr>
          <p:spPr>
            <a:xfrm>
              <a:off x="8360797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7" y="2690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7"/>
            <p:cNvSpPr/>
            <p:nvPr/>
          </p:nvSpPr>
          <p:spPr>
            <a:xfrm>
              <a:off x="8558746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7"/>
            <p:cNvSpPr/>
            <p:nvPr/>
          </p:nvSpPr>
          <p:spPr>
            <a:xfrm>
              <a:off x="8750962" y="-50"/>
              <a:ext cx="8980" cy="5064906"/>
            </a:xfrm>
            <a:custGeom>
              <a:avLst/>
              <a:gdLst/>
              <a:ahLst/>
              <a:cxnLst/>
              <a:rect l="l" t="t" r="r" b="b"/>
              <a:pathLst>
                <a:path w="47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46" y="26907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7"/>
            <p:cNvSpPr/>
            <p:nvPr/>
          </p:nvSpPr>
          <p:spPr>
            <a:xfrm>
              <a:off x="8948911" y="-50"/>
              <a:ext cx="6114" cy="5064906"/>
            </a:xfrm>
            <a:custGeom>
              <a:avLst/>
              <a:gdLst/>
              <a:ahLst/>
              <a:cxnLst/>
              <a:rect l="l" t="t" r="r" b="b"/>
              <a:pathLst>
                <a:path w="32" h="26907" extrusionOk="0">
                  <a:moveTo>
                    <a:pt x="1" y="0"/>
                  </a:moveTo>
                  <a:lnTo>
                    <a:pt x="1" y="26907"/>
                  </a:lnTo>
                  <a:lnTo>
                    <a:pt x="31" y="2690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7"/>
            <p:cNvSpPr/>
            <p:nvPr/>
          </p:nvSpPr>
          <p:spPr>
            <a:xfrm>
              <a:off x="154" y="5055884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7"/>
            <p:cNvSpPr/>
            <p:nvPr/>
          </p:nvSpPr>
          <p:spPr>
            <a:xfrm>
              <a:off x="154" y="4863771"/>
              <a:ext cx="9144037" cy="8793"/>
            </a:xfrm>
            <a:custGeom>
              <a:avLst/>
              <a:gdLst/>
              <a:ahLst/>
              <a:cxnLst/>
              <a:rect l="l" t="t" r="r" b="b"/>
              <a:pathLst>
                <a:path w="47857" h="46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7"/>
            <p:cNvSpPr/>
            <p:nvPr/>
          </p:nvSpPr>
          <p:spPr>
            <a:xfrm>
              <a:off x="154" y="4665732"/>
              <a:ext cx="9144037" cy="8793"/>
            </a:xfrm>
            <a:custGeom>
              <a:avLst/>
              <a:gdLst/>
              <a:ahLst/>
              <a:cxnLst/>
              <a:rect l="l" t="t" r="r" b="b"/>
              <a:pathLst>
                <a:path w="47857" h="46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7"/>
            <p:cNvSpPr/>
            <p:nvPr/>
          </p:nvSpPr>
          <p:spPr>
            <a:xfrm>
              <a:off x="154" y="4473428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7"/>
            <p:cNvSpPr/>
            <p:nvPr/>
          </p:nvSpPr>
          <p:spPr>
            <a:xfrm>
              <a:off x="154" y="4278256"/>
              <a:ext cx="9144037" cy="6117"/>
            </a:xfrm>
            <a:custGeom>
              <a:avLst/>
              <a:gdLst/>
              <a:ahLst/>
              <a:cxnLst/>
              <a:rect l="l" t="t" r="r" b="b"/>
              <a:pathLst>
                <a:path w="47857" h="32" extrusionOk="0">
                  <a:moveTo>
                    <a:pt x="0" y="1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7"/>
            <p:cNvSpPr/>
            <p:nvPr/>
          </p:nvSpPr>
          <p:spPr>
            <a:xfrm>
              <a:off x="154" y="4083084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7"/>
                  </a:lnTo>
                  <a:lnTo>
                    <a:pt x="47856" y="47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7"/>
            <p:cNvSpPr/>
            <p:nvPr/>
          </p:nvSpPr>
          <p:spPr>
            <a:xfrm>
              <a:off x="154" y="3888103"/>
              <a:ext cx="9144037" cy="8793"/>
            </a:xfrm>
            <a:custGeom>
              <a:avLst/>
              <a:gdLst/>
              <a:ahLst/>
              <a:cxnLst/>
              <a:rect l="l" t="t" r="r" b="b"/>
              <a:pathLst>
                <a:path w="47857" h="46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7"/>
            <p:cNvSpPr/>
            <p:nvPr/>
          </p:nvSpPr>
          <p:spPr>
            <a:xfrm>
              <a:off x="154" y="3695799"/>
              <a:ext cx="9144037" cy="6117"/>
            </a:xfrm>
            <a:custGeom>
              <a:avLst/>
              <a:gdLst/>
              <a:ahLst/>
              <a:cxnLst/>
              <a:rect l="l" t="t" r="r" b="b"/>
              <a:pathLst>
                <a:path w="47857" h="32" extrusionOk="0">
                  <a:moveTo>
                    <a:pt x="0" y="1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7"/>
            <p:cNvSpPr/>
            <p:nvPr/>
          </p:nvSpPr>
          <p:spPr>
            <a:xfrm>
              <a:off x="154" y="3500627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7"/>
            <p:cNvSpPr/>
            <p:nvPr/>
          </p:nvSpPr>
          <p:spPr>
            <a:xfrm>
              <a:off x="154" y="3305455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7"/>
                  </a:lnTo>
                  <a:lnTo>
                    <a:pt x="47856" y="47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7"/>
            <p:cNvSpPr/>
            <p:nvPr/>
          </p:nvSpPr>
          <p:spPr>
            <a:xfrm>
              <a:off x="154" y="3113342"/>
              <a:ext cx="9144037" cy="5926"/>
            </a:xfrm>
            <a:custGeom>
              <a:avLst/>
              <a:gdLst/>
              <a:ahLst/>
              <a:cxnLst/>
              <a:rect l="l" t="t" r="r" b="b"/>
              <a:pathLst>
                <a:path w="47857" h="31" extrusionOk="0">
                  <a:moveTo>
                    <a:pt x="0" y="0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7"/>
            <p:cNvSpPr/>
            <p:nvPr/>
          </p:nvSpPr>
          <p:spPr>
            <a:xfrm>
              <a:off x="154" y="2915303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7"/>
            <p:cNvSpPr/>
            <p:nvPr/>
          </p:nvSpPr>
          <p:spPr>
            <a:xfrm>
              <a:off x="154" y="2722998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7"/>
            <p:cNvSpPr/>
            <p:nvPr/>
          </p:nvSpPr>
          <p:spPr>
            <a:xfrm>
              <a:off x="154" y="2524959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7"/>
            <p:cNvSpPr/>
            <p:nvPr/>
          </p:nvSpPr>
          <p:spPr>
            <a:xfrm>
              <a:off x="154" y="2332846"/>
              <a:ext cx="9144037" cy="8793"/>
            </a:xfrm>
            <a:custGeom>
              <a:avLst/>
              <a:gdLst/>
              <a:ahLst/>
              <a:cxnLst/>
              <a:rect l="l" t="t" r="r" b="b"/>
              <a:pathLst>
                <a:path w="47857" h="46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7"/>
            <p:cNvSpPr/>
            <p:nvPr/>
          </p:nvSpPr>
          <p:spPr>
            <a:xfrm>
              <a:off x="154" y="2137674"/>
              <a:ext cx="9144037" cy="5926"/>
            </a:xfrm>
            <a:custGeom>
              <a:avLst/>
              <a:gdLst/>
              <a:ahLst/>
              <a:cxnLst/>
              <a:rect l="l" t="t" r="r" b="b"/>
              <a:pathLst>
                <a:path w="47857" h="31" extrusionOk="0">
                  <a:moveTo>
                    <a:pt x="0" y="0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7"/>
            <p:cNvSpPr/>
            <p:nvPr/>
          </p:nvSpPr>
          <p:spPr>
            <a:xfrm>
              <a:off x="154" y="1942502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7"/>
            <p:cNvSpPr/>
            <p:nvPr/>
          </p:nvSpPr>
          <p:spPr>
            <a:xfrm>
              <a:off x="154" y="1747330"/>
              <a:ext cx="9144037" cy="6117"/>
            </a:xfrm>
            <a:custGeom>
              <a:avLst/>
              <a:gdLst/>
              <a:ahLst/>
              <a:cxnLst/>
              <a:rect l="l" t="t" r="r" b="b"/>
              <a:pathLst>
                <a:path w="47857" h="32" extrusionOk="0">
                  <a:moveTo>
                    <a:pt x="0" y="1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7"/>
            <p:cNvSpPr/>
            <p:nvPr/>
          </p:nvSpPr>
          <p:spPr>
            <a:xfrm>
              <a:off x="154" y="1555217"/>
              <a:ext cx="9144037" cy="5926"/>
            </a:xfrm>
            <a:custGeom>
              <a:avLst/>
              <a:gdLst/>
              <a:ahLst/>
              <a:cxnLst/>
              <a:rect l="l" t="t" r="r" b="b"/>
              <a:pathLst>
                <a:path w="47857" h="31" extrusionOk="0">
                  <a:moveTo>
                    <a:pt x="0" y="0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7"/>
            <p:cNvSpPr/>
            <p:nvPr/>
          </p:nvSpPr>
          <p:spPr>
            <a:xfrm>
              <a:off x="154" y="1357178"/>
              <a:ext cx="9144037" cy="8793"/>
            </a:xfrm>
            <a:custGeom>
              <a:avLst/>
              <a:gdLst/>
              <a:ahLst/>
              <a:cxnLst/>
              <a:rect l="l" t="t" r="r" b="b"/>
              <a:pathLst>
                <a:path w="47857" h="46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7"/>
            <p:cNvSpPr/>
            <p:nvPr/>
          </p:nvSpPr>
          <p:spPr>
            <a:xfrm>
              <a:off x="154" y="1164874"/>
              <a:ext cx="9144037" cy="6117"/>
            </a:xfrm>
            <a:custGeom>
              <a:avLst/>
              <a:gdLst/>
              <a:ahLst/>
              <a:cxnLst/>
              <a:rect l="l" t="t" r="r" b="b"/>
              <a:pathLst>
                <a:path w="47857" h="32" extrusionOk="0">
                  <a:moveTo>
                    <a:pt x="0" y="1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7"/>
            <p:cNvSpPr/>
            <p:nvPr/>
          </p:nvSpPr>
          <p:spPr>
            <a:xfrm>
              <a:off x="154" y="972569"/>
              <a:ext cx="9144037" cy="6117"/>
            </a:xfrm>
            <a:custGeom>
              <a:avLst/>
              <a:gdLst/>
              <a:ahLst/>
              <a:cxnLst/>
              <a:rect l="l" t="t" r="r" b="b"/>
              <a:pathLst>
                <a:path w="47857" h="32" extrusionOk="0">
                  <a:moveTo>
                    <a:pt x="0" y="1"/>
                  </a:moveTo>
                  <a:lnTo>
                    <a:pt x="0" y="31"/>
                  </a:lnTo>
                  <a:lnTo>
                    <a:pt x="47856" y="31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7"/>
            <p:cNvSpPr/>
            <p:nvPr/>
          </p:nvSpPr>
          <p:spPr>
            <a:xfrm>
              <a:off x="154" y="774530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7"/>
                  </a:lnTo>
                  <a:lnTo>
                    <a:pt x="47856" y="47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7"/>
            <p:cNvSpPr/>
            <p:nvPr/>
          </p:nvSpPr>
          <p:spPr>
            <a:xfrm>
              <a:off x="154" y="582417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7"/>
            <p:cNvSpPr/>
            <p:nvPr/>
          </p:nvSpPr>
          <p:spPr>
            <a:xfrm>
              <a:off x="154" y="384378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0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0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7"/>
            <p:cNvSpPr/>
            <p:nvPr/>
          </p:nvSpPr>
          <p:spPr>
            <a:xfrm>
              <a:off x="154" y="192073"/>
              <a:ext cx="9144037" cy="8984"/>
            </a:xfrm>
            <a:custGeom>
              <a:avLst/>
              <a:gdLst/>
              <a:ahLst/>
              <a:cxnLst/>
              <a:rect l="l" t="t" r="r" b="b"/>
              <a:pathLst>
                <a:path w="47857" h="47" extrusionOk="0">
                  <a:moveTo>
                    <a:pt x="0" y="1"/>
                  </a:moveTo>
                  <a:lnTo>
                    <a:pt x="0" y="46"/>
                  </a:lnTo>
                  <a:lnTo>
                    <a:pt x="47856" y="46"/>
                  </a:lnTo>
                  <a:lnTo>
                    <a:pt x="47856" y="1"/>
                  </a:lnTo>
                  <a:close/>
                </a:path>
              </a:pathLst>
            </a:custGeom>
            <a:solidFill>
              <a:srgbClr val="B4B6B9">
                <a:alpha val="9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4" name="Google Shape;2694;p27"/>
          <p:cNvGrpSpPr/>
          <p:nvPr/>
        </p:nvGrpSpPr>
        <p:grpSpPr>
          <a:xfrm rot="5400000">
            <a:off x="11241041" y="1356970"/>
            <a:ext cx="395113" cy="237135"/>
            <a:chOff x="883725" y="1215425"/>
            <a:chExt cx="441500" cy="264975"/>
          </a:xfrm>
        </p:grpSpPr>
        <p:grpSp>
          <p:nvGrpSpPr>
            <p:cNvPr id="2695" name="Google Shape;2695;p27"/>
            <p:cNvGrpSpPr/>
            <p:nvPr/>
          </p:nvGrpSpPr>
          <p:grpSpPr>
            <a:xfrm>
              <a:off x="883725" y="1215425"/>
              <a:ext cx="268575" cy="264975"/>
              <a:chOff x="883725" y="1215425"/>
              <a:chExt cx="268575" cy="264975"/>
            </a:xfrm>
          </p:grpSpPr>
          <p:sp>
            <p:nvSpPr>
              <p:cNvPr id="2696" name="Google Shape;2696;p27"/>
              <p:cNvSpPr/>
              <p:nvPr/>
            </p:nvSpPr>
            <p:spPr>
              <a:xfrm>
                <a:off x="883725" y="1390800"/>
                <a:ext cx="101725" cy="89600"/>
              </a:xfrm>
              <a:custGeom>
                <a:avLst/>
                <a:gdLst/>
                <a:ahLst/>
                <a:cxnLst/>
                <a:rect l="l" t="t" r="r" b="b"/>
                <a:pathLst>
                  <a:path w="4069" h="3584" extrusionOk="0">
                    <a:moveTo>
                      <a:pt x="2039" y="1"/>
                    </a:moveTo>
                    <a:cubicBezTo>
                      <a:pt x="1336" y="1"/>
                      <a:pt x="671" y="413"/>
                      <a:pt x="382" y="1106"/>
                    </a:cubicBezTo>
                    <a:cubicBezTo>
                      <a:pt x="1" y="2036"/>
                      <a:pt x="443" y="3072"/>
                      <a:pt x="1357" y="3453"/>
                    </a:cubicBezTo>
                    <a:cubicBezTo>
                      <a:pt x="1578" y="3541"/>
                      <a:pt x="1807" y="3583"/>
                      <a:pt x="2033" y="3583"/>
                    </a:cubicBezTo>
                    <a:cubicBezTo>
                      <a:pt x="2740" y="3583"/>
                      <a:pt x="3411" y="3170"/>
                      <a:pt x="3688" y="2477"/>
                    </a:cubicBezTo>
                    <a:cubicBezTo>
                      <a:pt x="4069" y="1548"/>
                      <a:pt x="3627" y="512"/>
                      <a:pt x="2713" y="131"/>
                    </a:cubicBezTo>
                    <a:cubicBezTo>
                      <a:pt x="2492" y="43"/>
                      <a:pt x="2263" y="1"/>
                      <a:pt x="20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7"/>
              <p:cNvSpPr/>
              <p:nvPr/>
            </p:nvSpPr>
            <p:spPr>
              <a:xfrm>
                <a:off x="884125" y="1215425"/>
                <a:ext cx="101325" cy="89700"/>
              </a:xfrm>
              <a:custGeom>
                <a:avLst/>
                <a:gdLst/>
                <a:ahLst/>
                <a:cxnLst/>
                <a:rect l="l" t="t" r="r" b="b"/>
                <a:pathLst>
                  <a:path w="4053" h="3588" extrusionOk="0">
                    <a:moveTo>
                      <a:pt x="2017" y="1"/>
                    </a:moveTo>
                    <a:cubicBezTo>
                      <a:pt x="1316" y="1"/>
                      <a:pt x="654" y="422"/>
                      <a:pt x="366" y="1113"/>
                    </a:cubicBezTo>
                    <a:cubicBezTo>
                      <a:pt x="0" y="2027"/>
                      <a:pt x="427" y="3078"/>
                      <a:pt x="1341" y="3459"/>
                    </a:cubicBezTo>
                    <a:cubicBezTo>
                      <a:pt x="1562" y="3546"/>
                      <a:pt x="1790" y="3587"/>
                      <a:pt x="2013" y="3587"/>
                    </a:cubicBezTo>
                    <a:cubicBezTo>
                      <a:pt x="2727" y="3587"/>
                      <a:pt x="3397" y="3165"/>
                      <a:pt x="3687" y="2469"/>
                    </a:cubicBezTo>
                    <a:cubicBezTo>
                      <a:pt x="4053" y="1555"/>
                      <a:pt x="3626" y="519"/>
                      <a:pt x="2697" y="138"/>
                    </a:cubicBezTo>
                    <a:cubicBezTo>
                      <a:pt x="2474" y="45"/>
                      <a:pt x="2243" y="1"/>
                      <a:pt x="20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7"/>
              <p:cNvSpPr/>
              <p:nvPr/>
            </p:nvSpPr>
            <p:spPr>
              <a:xfrm>
                <a:off x="1062750" y="1215425"/>
                <a:ext cx="89550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3582" h="3581" extrusionOk="0">
                    <a:moveTo>
                      <a:pt x="1799" y="1"/>
                    </a:moveTo>
                    <a:cubicBezTo>
                      <a:pt x="808" y="1"/>
                      <a:pt x="1" y="808"/>
                      <a:pt x="1" y="1798"/>
                    </a:cubicBezTo>
                    <a:cubicBezTo>
                      <a:pt x="1" y="2789"/>
                      <a:pt x="808" y="3581"/>
                      <a:pt x="1799" y="3581"/>
                    </a:cubicBezTo>
                    <a:cubicBezTo>
                      <a:pt x="2774" y="3581"/>
                      <a:pt x="3581" y="2789"/>
                      <a:pt x="3581" y="1798"/>
                    </a:cubicBezTo>
                    <a:cubicBezTo>
                      <a:pt x="3581" y="808"/>
                      <a:pt x="2774" y="1"/>
                      <a:pt x="17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99" name="Google Shape;2699;p27"/>
            <p:cNvSpPr/>
            <p:nvPr/>
          </p:nvSpPr>
          <p:spPr>
            <a:xfrm>
              <a:off x="1235675" y="1215425"/>
              <a:ext cx="89550" cy="89525"/>
            </a:xfrm>
            <a:custGeom>
              <a:avLst/>
              <a:gdLst/>
              <a:ahLst/>
              <a:cxnLst/>
              <a:rect l="l" t="t" r="r" b="b"/>
              <a:pathLst>
                <a:path w="3582" h="3581" extrusionOk="0">
                  <a:moveTo>
                    <a:pt x="1784" y="1"/>
                  </a:moveTo>
                  <a:cubicBezTo>
                    <a:pt x="793" y="1"/>
                    <a:pt x="1" y="808"/>
                    <a:pt x="1" y="1798"/>
                  </a:cubicBezTo>
                  <a:cubicBezTo>
                    <a:pt x="1" y="2789"/>
                    <a:pt x="793" y="3581"/>
                    <a:pt x="1784" y="3581"/>
                  </a:cubicBezTo>
                  <a:cubicBezTo>
                    <a:pt x="2774" y="3581"/>
                    <a:pt x="3581" y="2789"/>
                    <a:pt x="3581" y="1798"/>
                  </a:cubicBezTo>
                  <a:cubicBezTo>
                    <a:pt x="3581" y="808"/>
                    <a:pt x="2774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27"/>
          <p:cNvGrpSpPr/>
          <p:nvPr/>
        </p:nvGrpSpPr>
        <p:grpSpPr>
          <a:xfrm>
            <a:off x="11613251" y="396185"/>
            <a:ext cx="1157967" cy="1157967"/>
            <a:chOff x="251825" y="3973125"/>
            <a:chExt cx="868475" cy="868475"/>
          </a:xfrm>
        </p:grpSpPr>
        <p:sp>
          <p:nvSpPr>
            <p:cNvPr id="2701" name="Google Shape;2701;p27"/>
            <p:cNvSpPr/>
            <p:nvPr/>
          </p:nvSpPr>
          <p:spPr>
            <a:xfrm>
              <a:off x="251825" y="3973125"/>
              <a:ext cx="868475" cy="868475"/>
            </a:xfrm>
            <a:custGeom>
              <a:avLst/>
              <a:gdLst/>
              <a:ahLst/>
              <a:cxnLst/>
              <a:rect l="l" t="t" r="r" b="b"/>
              <a:pathLst>
                <a:path w="34739" h="34739" extrusionOk="0">
                  <a:moveTo>
                    <a:pt x="17369" y="122"/>
                  </a:moveTo>
                  <a:cubicBezTo>
                    <a:pt x="26877" y="122"/>
                    <a:pt x="34617" y="7847"/>
                    <a:pt x="34617" y="17354"/>
                  </a:cubicBezTo>
                  <a:cubicBezTo>
                    <a:pt x="34617" y="26861"/>
                    <a:pt x="26877" y="34586"/>
                    <a:pt x="17369" y="34586"/>
                  </a:cubicBezTo>
                  <a:cubicBezTo>
                    <a:pt x="7877" y="34586"/>
                    <a:pt x="138" y="26861"/>
                    <a:pt x="138" y="17354"/>
                  </a:cubicBezTo>
                  <a:cubicBezTo>
                    <a:pt x="138" y="7847"/>
                    <a:pt x="7877" y="122"/>
                    <a:pt x="17369" y="122"/>
                  </a:cubicBezTo>
                  <a:close/>
                  <a:moveTo>
                    <a:pt x="17369" y="0"/>
                  </a:moveTo>
                  <a:cubicBezTo>
                    <a:pt x="12753" y="0"/>
                    <a:pt x="8365" y="1814"/>
                    <a:pt x="5089" y="5089"/>
                  </a:cubicBezTo>
                  <a:cubicBezTo>
                    <a:pt x="1814" y="8365"/>
                    <a:pt x="0" y="12722"/>
                    <a:pt x="0" y="17369"/>
                  </a:cubicBezTo>
                  <a:cubicBezTo>
                    <a:pt x="0" y="22001"/>
                    <a:pt x="1814" y="26389"/>
                    <a:pt x="5089" y="29665"/>
                  </a:cubicBezTo>
                  <a:cubicBezTo>
                    <a:pt x="8365" y="32940"/>
                    <a:pt x="12723" y="34738"/>
                    <a:pt x="17369" y="34738"/>
                  </a:cubicBezTo>
                  <a:cubicBezTo>
                    <a:pt x="22016" y="34738"/>
                    <a:pt x="26389" y="32940"/>
                    <a:pt x="29665" y="29665"/>
                  </a:cubicBezTo>
                  <a:cubicBezTo>
                    <a:pt x="32941" y="26389"/>
                    <a:pt x="34738" y="22016"/>
                    <a:pt x="34738" y="17369"/>
                  </a:cubicBezTo>
                  <a:cubicBezTo>
                    <a:pt x="34738" y="12753"/>
                    <a:pt x="32941" y="8365"/>
                    <a:pt x="29665" y="5089"/>
                  </a:cubicBezTo>
                  <a:cubicBezTo>
                    <a:pt x="26374" y="1814"/>
                    <a:pt x="22016" y="0"/>
                    <a:pt x="17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7"/>
            <p:cNvSpPr/>
            <p:nvPr/>
          </p:nvSpPr>
          <p:spPr>
            <a:xfrm>
              <a:off x="305150" y="4026450"/>
              <a:ext cx="761825" cy="761825"/>
            </a:xfrm>
            <a:custGeom>
              <a:avLst/>
              <a:gdLst/>
              <a:ahLst/>
              <a:cxnLst/>
              <a:rect l="l" t="t" r="r" b="b"/>
              <a:pathLst>
                <a:path w="30473" h="30473" extrusionOk="0">
                  <a:moveTo>
                    <a:pt x="15236" y="138"/>
                  </a:moveTo>
                  <a:cubicBezTo>
                    <a:pt x="23571" y="138"/>
                    <a:pt x="30351" y="6902"/>
                    <a:pt x="30335" y="15236"/>
                  </a:cubicBezTo>
                  <a:cubicBezTo>
                    <a:pt x="30335" y="23555"/>
                    <a:pt x="23555" y="30350"/>
                    <a:pt x="15236" y="30350"/>
                  </a:cubicBezTo>
                  <a:cubicBezTo>
                    <a:pt x="6918" y="30350"/>
                    <a:pt x="138" y="23570"/>
                    <a:pt x="138" y="15236"/>
                  </a:cubicBezTo>
                  <a:cubicBezTo>
                    <a:pt x="138" y="6918"/>
                    <a:pt x="6918" y="138"/>
                    <a:pt x="15236" y="138"/>
                  </a:cubicBezTo>
                  <a:close/>
                  <a:moveTo>
                    <a:pt x="15236" y="0"/>
                  </a:moveTo>
                  <a:cubicBezTo>
                    <a:pt x="6841" y="0"/>
                    <a:pt x="1" y="6841"/>
                    <a:pt x="1" y="15236"/>
                  </a:cubicBezTo>
                  <a:cubicBezTo>
                    <a:pt x="1" y="23647"/>
                    <a:pt x="6841" y="30472"/>
                    <a:pt x="15236" y="30472"/>
                  </a:cubicBezTo>
                  <a:cubicBezTo>
                    <a:pt x="23631" y="30472"/>
                    <a:pt x="30472" y="23647"/>
                    <a:pt x="30472" y="15236"/>
                  </a:cubicBezTo>
                  <a:cubicBezTo>
                    <a:pt x="30472" y="6841"/>
                    <a:pt x="23631" y="0"/>
                    <a:pt x="15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7"/>
            <p:cNvSpPr/>
            <p:nvPr/>
          </p:nvSpPr>
          <p:spPr>
            <a:xfrm>
              <a:off x="358475" y="4079400"/>
              <a:ext cx="655175" cy="655175"/>
            </a:xfrm>
            <a:custGeom>
              <a:avLst/>
              <a:gdLst/>
              <a:ahLst/>
              <a:cxnLst/>
              <a:rect l="l" t="t" r="r" b="b"/>
              <a:pathLst>
                <a:path w="26207" h="26207" extrusionOk="0">
                  <a:moveTo>
                    <a:pt x="13103" y="153"/>
                  </a:moveTo>
                  <a:cubicBezTo>
                    <a:pt x="20249" y="153"/>
                    <a:pt x="26054" y="5958"/>
                    <a:pt x="26069" y="13118"/>
                  </a:cubicBezTo>
                  <a:cubicBezTo>
                    <a:pt x="26069" y="20279"/>
                    <a:pt x="20249" y="26099"/>
                    <a:pt x="13103" y="26099"/>
                  </a:cubicBezTo>
                  <a:cubicBezTo>
                    <a:pt x="5943" y="26099"/>
                    <a:pt x="138" y="20264"/>
                    <a:pt x="138" y="13118"/>
                  </a:cubicBezTo>
                  <a:cubicBezTo>
                    <a:pt x="138" y="5958"/>
                    <a:pt x="5958" y="153"/>
                    <a:pt x="13103" y="153"/>
                  </a:cubicBezTo>
                  <a:close/>
                  <a:moveTo>
                    <a:pt x="13103" y="0"/>
                  </a:moveTo>
                  <a:cubicBezTo>
                    <a:pt x="5897" y="0"/>
                    <a:pt x="1" y="5881"/>
                    <a:pt x="1" y="13103"/>
                  </a:cubicBezTo>
                  <a:cubicBezTo>
                    <a:pt x="1" y="20325"/>
                    <a:pt x="5897" y="26206"/>
                    <a:pt x="13103" y="26206"/>
                  </a:cubicBezTo>
                  <a:cubicBezTo>
                    <a:pt x="20325" y="26206"/>
                    <a:pt x="26206" y="20340"/>
                    <a:pt x="26206" y="13103"/>
                  </a:cubicBezTo>
                  <a:cubicBezTo>
                    <a:pt x="26206" y="5881"/>
                    <a:pt x="20325" y="0"/>
                    <a:pt x="13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7"/>
            <p:cNvSpPr/>
            <p:nvPr/>
          </p:nvSpPr>
          <p:spPr>
            <a:xfrm>
              <a:off x="411800" y="4132725"/>
              <a:ext cx="548525" cy="548500"/>
            </a:xfrm>
            <a:custGeom>
              <a:avLst/>
              <a:gdLst/>
              <a:ahLst/>
              <a:cxnLst/>
              <a:rect l="l" t="t" r="r" b="b"/>
              <a:pathLst>
                <a:path w="21941" h="21940" extrusionOk="0">
                  <a:moveTo>
                    <a:pt x="10970" y="153"/>
                  </a:moveTo>
                  <a:cubicBezTo>
                    <a:pt x="16943" y="153"/>
                    <a:pt x="21788" y="5013"/>
                    <a:pt x="21788" y="10970"/>
                  </a:cubicBezTo>
                  <a:cubicBezTo>
                    <a:pt x="21788" y="16927"/>
                    <a:pt x="16943" y="21788"/>
                    <a:pt x="10970" y="21788"/>
                  </a:cubicBezTo>
                  <a:cubicBezTo>
                    <a:pt x="5013" y="21788"/>
                    <a:pt x="153" y="16927"/>
                    <a:pt x="153" y="10970"/>
                  </a:cubicBezTo>
                  <a:cubicBezTo>
                    <a:pt x="153" y="5013"/>
                    <a:pt x="5013" y="153"/>
                    <a:pt x="10970" y="153"/>
                  </a:cubicBezTo>
                  <a:close/>
                  <a:moveTo>
                    <a:pt x="10970" y="0"/>
                  </a:moveTo>
                  <a:cubicBezTo>
                    <a:pt x="4922" y="0"/>
                    <a:pt x="1" y="4937"/>
                    <a:pt x="1" y="10970"/>
                  </a:cubicBezTo>
                  <a:cubicBezTo>
                    <a:pt x="1" y="17034"/>
                    <a:pt x="4937" y="21940"/>
                    <a:pt x="10970" y="21940"/>
                  </a:cubicBezTo>
                  <a:cubicBezTo>
                    <a:pt x="17019" y="21940"/>
                    <a:pt x="21925" y="17034"/>
                    <a:pt x="21940" y="10970"/>
                  </a:cubicBezTo>
                  <a:cubicBezTo>
                    <a:pt x="21940" y="4906"/>
                    <a:pt x="17034" y="0"/>
                    <a:pt x="109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5" name="Google Shape;2705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706" name="Google Shape;2706;p27"/>
          <p:cNvSpPr txBox="1">
            <a:spLocks noGrp="1"/>
          </p:cNvSpPr>
          <p:nvPr>
            <p:ph type="subTitle" idx="1"/>
          </p:nvPr>
        </p:nvSpPr>
        <p:spPr>
          <a:xfrm>
            <a:off x="6442771" y="2376500"/>
            <a:ext cx="4338800" cy="2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7" name="Google Shape;2707;p27"/>
          <p:cNvSpPr txBox="1">
            <a:spLocks noGrp="1"/>
          </p:cNvSpPr>
          <p:nvPr>
            <p:ph type="subTitle" idx="2"/>
          </p:nvPr>
        </p:nvSpPr>
        <p:spPr>
          <a:xfrm>
            <a:off x="1410533" y="2376500"/>
            <a:ext cx="4338800" cy="2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08" name="Google Shape;2708;p27"/>
          <p:cNvGrpSpPr/>
          <p:nvPr/>
        </p:nvGrpSpPr>
        <p:grpSpPr>
          <a:xfrm>
            <a:off x="419771" y="148322"/>
            <a:ext cx="11430735" cy="6523957"/>
            <a:chOff x="314828" y="111241"/>
            <a:chExt cx="8573051" cy="4892968"/>
          </a:xfrm>
        </p:grpSpPr>
        <p:sp>
          <p:nvSpPr>
            <p:cNvPr id="2709" name="Google Shape;2709;p27"/>
            <p:cNvSpPr/>
            <p:nvPr/>
          </p:nvSpPr>
          <p:spPr>
            <a:xfrm rot="5400000">
              <a:off x="8641900" y="1440739"/>
              <a:ext cx="353850" cy="138108"/>
            </a:xfrm>
            <a:custGeom>
              <a:avLst/>
              <a:gdLst/>
              <a:ahLst/>
              <a:cxnLst/>
              <a:rect l="l" t="t" r="r" b="b"/>
              <a:pathLst>
                <a:path w="30000" h="11709" extrusionOk="0">
                  <a:moveTo>
                    <a:pt x="6218" y="1"/>
                  </a:moveTo>
                  <a:cubicBezTo>
                    <a:pt x="5997" y="1"/>
                    <a:pt x="5773" y="13"/>
                    <a:pt x="5546" y="38"/>
                  </a:cubicBezTo>
                  <a:cubicBezTo>
                    <a:pt x="2880" y="343"/>
                    <a:pt x="701" y="2521"/>
                    <a:pt x="396" y="5188"/>
                  </a:cubicBezTo>
                  <a:cubicBezTo>
                    <a:pt x="0" y="8722"/>
                    <a:pt x="2758" y="11709"/>
                    <a:pt x="6217" y="11709"/>
                  </a:cubicBezTo>
                  <a:cubicBezTo>
                    <a:pt x="8091" y="11709"/>
                    <a:pt x="9767" y="10825"/>
                    <a:pt x="10833" y="9423"/>
                  </a:cubicBezTo>
                  <a:cubicBezTo>
                    <a:pt x="11793" y="8189"/>
                    <a:pt x="13225" y="7412"/>
                    <a:pt x="14794" y="7412"/>
                  </a:cubicBezTo>
                  <a:lnTo>
                    <a:pt x="15206" y="7412"/>
                  </a:lnTo>
                  <a:cubicBezTo>
                    <a:pt x="16760" y="7412"/>
                    <a:pt x="18192" y="8189"/>
                    <a:pt x="19167" y="9423"/>
                  </a:cubicBezTo>
                  <a:cubicBezTo>
                    <a:pt x="20234" y="10825"/>
                    <a:pt x="21910" y="11709"/>
                    <a:pt x="23784" y="11709"/>
                  </a:cubicBezTo>
                  <a:cubicBezTo>
                    <a:pt x="27242" y="11709"/>
                    <a:pt x="30000" y="8722"/>
                    <a:pt x="29604" y="5188"/>
                  </a:cubicBezTo>
                  <a:cubicBezTo>
                    <a:pt x="29314" y="2521"/>
                    <a:pt x="27135" y="343"/>
                    <a:pt x="24469" y="38"/>
                  </a:cubicBezTo>
                  <a:cubicBezTo>
                    <a:pt x="24245" y="13"/>
                    <a:pt x="24024" y="1"/>
                    <a:pt x="23805" y="1"/>
                  </a:cubicBezTo>
                  <a:cubicBezTo>
                    <a:pt x="21864" y="1"/>
                    <a:pt x="20145" y="947"/>
                    <a:pt x="19091" y="2384"/>
                  </a:cubicBezTo>
                  <a:cubicBezTo>
                    <a:pt x="18192" y="3603"/>
                    <a:pt x="16729" y="4304"/>
                    <a:pt x="15221" y="4304"/>
                  </a:cubicBezTo>
                  <a:lnTo>
                    <a:pt x="14794" y="4304"/>
                  </a:lnTo>
                  <a:cubicBezTo>
                    <a:pt x="13271" y="4304"/>
                    <a:pt x="11823" y="3603"/>
                    <a:pt x="10940" y="2384"/>
                  </a:cubicBezTo>
                  <a:cubicBezTo>
                    <a:pt x="9873" y="935"/>
                    <a:pt x="8156" y="1"/>
                    <a:pt x="6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10" name="Google Shape;2710;p27"/>
            <p:cNvGrpSpPr/>
            <p:nvPr/>
          </p:nvGrpSpPr>
          <p:grpSpPr>
            <a:xfrm>
              <a:off x="314828" y="111241"/>
              <a:ext cx="8353042" cy="4892968"/>
              <a:chOff x="314828" y="111241"/>
              <a:chExt cx="8353042" cy="4892968"/>
            </a:xfrm>
          </p:grpSpPr>
          <p:grpSp>
            <p:nvGrpSpPr>
              <p:cNvPr id="2711" name="Google Shape;2711;p27"/>
              <p:cNvGrpSpPr/>
              <p:nvPr/>
            </p:nvGrpSpPr>
            <p:grpSpPr>
              <a:xfrm>
                <a:off x="8004674" y="111241"/>
                <a:ext cx="663196" cy="428259"/>
                <a:chOff x="422475" y="2462475"/>
                <a:chExt cx="988075" cy="638050"/>
              </a:xfrm>
            </p:grpSpPr>
            <p:sp>
              <p:nvSpPr>
                <p:cNvPr id="2712" name="Google Shape;2712;p27"/>
                <p:cNvSpPr/>
                <p:nvPr/>
              </p:nvSpPr>
              <p:spPr>
                <a:xfrm>
                  <a:off x="958775" y="2825850"/>
                  <a:ext cx="93725" cy="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9" h="3734" extrusionOk="0">
                      <a:moveTo>
                        <a:pt x="1874" y="1"/>
                      </a:moveTo>
                      <a:cubicBezTo>
                        <a:pt x="838" y="1"/>
                        <a:pt x="0" y="839"/>
                        <a:pt x="0" y="1860"/>
                      </a:cubicBezTo>
                      <a:cubicBezTo>
                        <a:pt x="0" y="2896"/>
                        <a:pt x="838" y="3734"/>
                        <a:pt x="1874" y="3734"/>
                      </a:cubicBezTo>
                      <a:cubicBezTo>
                        <a:pt x="2910" y="3734"/>
                        <a:pt x="3748" y="2896"/>
                        <a:pt x="3748" y="1860"/>
                      </a:cubicBezTo>
                      <a:cubicBezTo>
                        <a:pt x="3748" y="839"/>
                        <a:pt x="2910" y="1"/>
                        <a:pt x="18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27"/>
                <p:cNvSpPr/>
                <p:nvPr/>
              </p:nvSpPr>
              <p:spPr>
                <a:xfrm>
                  <a:off x="958775" y="3007175"/>
                  <a:ext cx="93725" cy="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9" h="3734" extrusionOk="0">
                      <a:moveTo>
                        <a:pt x="1874" y="0"/>
                      </a:moveTo>
                      <a:cubicBezTo>
                        <a:pt x="838" y="0"/>
                        <a:pt x="0" y="838"/>
                        <a:pt x="0" y="1874"/>
                      </a:cubicBezTo>
                      <a:cubicBezTo>
                        <a:pt x="0" y="2895"/>
                        <a:pt x="838" y="3733"/>
                        <a:pt x="1874" y="3733"/>
                      </a:cubicBezTo>
                      <a:cubicBezTo>
                        <a:pt x="2910" y="3733"/>
                        <a:pt x="3748" y="2895"/>
                        <a:pt x="3748" y="1874"/>
                      </a:cubicBezTo>
                      <a:cubicBezTo>
                        <a:pt x="3748" y="838"/>
                        <a:pt x="2910" y="0"/>
                        <a:pt x="18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27"/>
                <p:cNvSpPr/>
                <p:nvPr/>
              </p:nvSpPr>
              <p:spPr>
                <a:xfrm>
                  <a:off x="775175" y="2825875"/>
                  <a:ext cx="103250" cy="9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0" h="3733" extrusionOk="0">
                      <a:moveTo>
                        <a:pt x="2069" y="0"/>
                      </a:moveTo>
                      <a:cubicBezTo>
                        <a:pt x="1235" y="0"/>
                        <a:pt x="478" y="553"/>
                        <a:pt x="260" y="1386"/>
                      </a:cubicBezTo>
                      <a:cubicBezTo>
                        <a:pt x="1" y="2392"/>
                        <a:pt x="595" y="3413"/>
                        <a:pt x="1600" y="3672"/>
                      </a:cubicBezTo>
                      <a:cubicBezTo>
                        <a:pt x="1757" y="3713"/>
                        <a:pt x="1915" y="3732"/>
                        <a:pt x="2070" y="3732"/>
                      </a:cubicBezTo>
                      <a:cubicBezTo>
                        <a:pt x="2895" y="3732"/>
                        <a:pt x="3653" y="3177"/>
                        <a:pt x="3871" y="2331"/>
                      </a:cubicBezTo>
                      <a:cubicBezTo>
                        <a:pt x="4130" y="1341"/>
                        <a:pt x="3535" y="320"/>
                        <a:pt x="2545" y="61"/>
                      </a:cubicBezTo>
                      <a:cubicBezTo>
                        <a:pt x="2386" y="20"/>
                        <a:pt x="2226" y="0"/>
                        <a:pt x="206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715" name="Google Shape;2715;p27"/>
                <p:cNvGrpSpPr/>
                <p:nvPr/>
              </p:nvGrpSpPr>
              <p:grpSpPr>
                <a:xfrm>
                  <a:off x="422475" y="2462475"/>
                  <a:ext cx="988075" cy="638050"/>
                  <a:chOff x="422475" y="2462475"/>
                  <a:chExt cx="988075" cy="638050"/>
                </a:xfrm>
              </p:grpSpPr>
              <p:sp>
                <p:nvSpPr>
                  <p:cNvPr id="2716" name="Google Shape;2716;p27"/>
                  <p:cNvSpPr/>
                  <p:nvPr/>
                </p:nvSpPr>
                <p:spPr>
                  <a:xfrm>
                    <a:off x="1317200" y="2644550"/>
                    <a:ext cx="93350" cy="93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4" h="3734" extrusionOk="0">
                        <a:moveTo>
                          <a:pt x="1859" y="1"/>
                        </a:moveTo>
                        <a:cubicBezTo>
                          <a:pt x="838" y="1"/>
                          <a:pt x="0" y="839"/>
                          <a:pt x="0" y="1859"/>
                        </a:cubicBezTo>
                        <a:cubicBezTo>
                          <a:pt x="0" y="2895"/>
                          <a:pt x="838" y="3733"/>
                          <a:pt x="1859" y="3733"/>
                        </a:cubicBezTo>
                        <a:cubicBezTo>
                          <a:pt x="2895" y="3733"/>
                          <a:pt x="3733" y="2895"/>
                          <a:pt x="3733" y="1859"/>
                        </a:cubicBezTo>
                        <a:cubicBezTo>
                          <a:pt x="3733" y="823"/>
                          <a:pt x="2895" y="1"/>
                          <a:pt x="185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7" name="Google Shape;2717;p27"/>
                  <p:cNvSpPr/>
                  <p:nvPr/>
                </p:nvSpPr>
                <p:spPr>
                  <a:xfrm>
                    <a:off x="1138175" y="2462475"/>
                    <a:ext cx="93350" cy="93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4" h="3734" extrusionOk="0">
                        <a:moveTo>
                          <a:pt x="1859" y="1"/>
                        </a:moveTo>
                        <a:cubicBezTo>
                          <a:pt x="838" y="1"/>
                          <a:pt x="1" y="839"/>
                          <a:pt x="1" y="1875"/>
                        </a:cubicBezTo>
                        <a:cubicBezTo>
                          <a:pt x="1" y="2896"/>
                          <a:pt x="838" y="3734"/>
                          <a:pt x="1859" y="3734"/>
                        </a:cubicBezTo>
                        <a:cubicBezTo>
                          <a:pt x="2895" y="3734"/>
                          <a:pt x="3733" y="2896"/>
                          <a:pt x="3733" y="1875"/>
                        </a:cubicBezTo>
                        <a:cubicBezTo>
                          <a:pt x="3733" y="839"/>
                          <a:pt x="2895" y="1"/>
                          <a:pt x="185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8" name="Google Shape;2718;p27"/>
                  <p:cNvSpPr/>
                  <p:nvPr/>
                </p:nvSpPr>
                <p:spPr>
                  <a:xfrm>
                    <a:off x="1138175" y="2644550"/>
                    <a:ext cx="93350" cy="93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4" h="3734" extrusionOk="0">
                        <a:moveTo>
                          <a:pt x="1859" y="1"/>
                        </a:moveTo>
                        <a:cubicBezTo>
                          <a:pt x="838" y="1"/>
                          <a:pt x="1" y="839"/>
                          <a:pt x="1" y="1859"/>
                        </a:cubicBezTo>
                        <a:cubicBezTo>
                          <a:pt x="1" y="2895"/>
                          <a:pt x="838" y="3733"/>
                          <a:pt x="1859" y="3733"/>
                        </a:cubicBezTo>
                        <a:cubicBezTo>
                          <a:pt x="2895" y="3733"/>
                          <a:pt x="3733" y="2895"/>
                          <a:pt x="3733" y="1859"/>
                        </a:cubicBezTo>
                        <a:cubicBezTo>
                          <a:pt x="3733" y="823"/>
                          <a:pt x="2895" y="1"/>
                          <a:pt x="185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19" name="Google Shape;2719;p27"/>
                  <p:cNvSpPr/>
                  <p:nvPr/>
                </p:nvSpPr>
                <p:spPr>
                  <a:xfrm>
                    <a:off x="601500" y="2825850"/>
                    <a:ext cx="93325" cy="93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3" h="3734" extrusionOk="0">
                        <a:moveTo>
                          <a:pt x="1859" y="1"/>
                        </a:moveTo>
                        <a:cubicBezTo>
                          <a:pt x="838" y="1"/>
                          <a:pt x="0" y="839"/>
                          <a:pt x="0" y="1860"/>
                        </a:cubicBezTo>
                        <a:cubicBezTo>
                          <a:pt x="0" y="2896"/>
                          <a:pt x="838" y="3734"/>
                          <a:pt x="1859" y="3734"/>
                        </a:cubicBezTo>
                        <a:cubicBezTo>
                          <a:pt x="2895" y="3734"/>
                          <a:pt x="3718" y="2896"/>
                          <a:pt x="3733" y="1860"/>
                        </a:cubicBezTo>
                        <a:cubicBezTo>
                          <a:pt x="3733" y="839"/>
                          <a:pt x="2895" y="1"/>
                          <a:pt x="185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20" name="Google Shape;2720;p27"/>
                  <p:cNvSpPr/>
                  <p:nvPr/>
                </p:nvSpPr>
                <p:spPr>
                  <a:xfrm>
                    <a:off x="422475" y="3007175"/>
                    <a:ext cx="93325" cy="93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3" h="3734" extrusionOk="0">
                        <a:moveTo>
                          <a:pt x="1859" y="0"/>
                        </a:moveTo>
                        <a:cubicBezTo>
                          <a:pt x="838" y="0"/>
                          <a:pt x="0" y="838"/>
                          <a:pt x="0" y="1874"/>
                        </a:cubicBezTo>
                        <a:cubicBezTo>
                          <a:pt x="0" y="2895"/>
                          <a:pt x="838" y="3733"/>
                          <a:pt x="1859" y="3733"/>
                        </a:cubicBezTo>
                        <a:cubicBezTo>
                          <a:pt x="2895" y="3733"/>
                          <a:pt x="3733" y="2895"/>
                          <a:pt x="3733" y="1874"/>
                        </a:cubicBezTo>
                        <a:cubicBezTo>
                          <a:pt x="3733" y="838"/>
                          <a:pt x="2895" y="0"/>
                          <a:pt x="185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721" name="Google Shape;2721;p27"/>
              <p:cNvGrpSpPr/>
              <p:nvPr/>
            </p:nvGrpSpPr>
            <p:grpSpPr>
              <a:xfrm>
                <a:off x="314828" y="4616894"/>
                <a:ext cx="423124" cy="184345"/>
                <a:chOff x="1034575" y="1934950"/>
                <a:chExt cx="630400" cy="274650"/>
              </a:xfrm>
            </p:grpSpPr>
            <p:sp>
              <p:nvSpPr>
                <p:cNvPr id="2722" name="Google Shape;2722;p27"/>
                <p:cNvSpPr/>
                <p:nvPr/>
              </p:nvSpPr>
              <p:spPr>
                <a:xfrm>
                  <a:off x="1034575" y="2116250"/>
                  <a:ext cx="93350" cy="9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4" h="3734" extrusionOk="0">
                      <a:moveTo>
                        <a:pt x="1874" y="0"/>
                      </a:moveTo>
                      <a:cubicBezTo>
                        <a:pt x="838" y="0"/>
                        <a:pt x="31" y="838"/>
                        <a:pt x="0" y="1874"/>
                      </a:cubicBezTo>
                      <a:cubicBezTo>
                        <a:pt x="0" y="2895"/>
                        <a:pt x="838" y="3733"/>
                        <a:pt x="1874" y="3733"/>
                      </a:cubicBezTo>
                      <a:cubicBezTo>
                        <a:pt x="2895" y="3733"/>
                        <a:pt x="3733" y="2895"/>
                        <a:pt x="3733" y="1874"/>
                      </a:cubicBezTo>
                      <a:cubicBezTo>
                        <a:pt x="3733" y="838"/>
                        <a:pt x="2895" y="0"/>
                        <a:pt x="18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27"/>
                <p:cNvSpPr/>
                <p:nvPr/>
              </p:nvSpPr>
              <p:spPr>
                <a:xfrm>
                  <a:off x="1213600" y="1934950"/>
                  <a:ext cx="93350" cy="9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4" h="3733" extrusionOk="0">
                      <a:moveTo>
                        <a:pt x="1874" y="0"/>
                      </a:moveTo>
                      <a:cubicBezTo>
                        <a:pt x="838" y="0"/>
                        <a:pt x="31" y="823"/>
                        <a:pt x="0" y="1874"/>
                      </a:cubicBezTo>
                      <a:cubicBezTo>
                        <a:pt x="0" y="2895"/>
                        <a:pt x="838" y="3733"/>
                        <a:pt x="1874" y="3733"/>
                      </a:cubicBezTo>
                      <a:cubicBezTo>
                        <a:pt x="2895" y="3733"/>
                        <a:pt x="3733" y="2895"/>
                        <a:pt x="3733" y="1874"/>
                      </a:cubicBezTo>
                      <a:cubicBezTo>
                        <a:pt x="3733" y="838"/>
                        <a:pt x="2895" y="0"/>
                        <a:pt x="18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27"/>
                <p:cNvSpPr/>
                <p:nvPr/>
              </p:nvSpPr>
              <p:spPr>
                <a:xfrm>
                  <a:off x="1392625" y="1934950"/>
                  <a:ext cx="93325" cy="9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3" h="3733" extrusionOk="0">
                      <a:moveTo>
                        <a:pt x="1874" y="0"/>
                      </a:moveTo>
                      <a:cubicBezTo>
                        <a:pt x="838" y="0"/>
                        <a:pt x="0" y="823"/>
                        <a:pt x="0" y="1874"/>
                      </a:cubicBezTo>
                      <a:cubicBezTo>
                        <a:pt x="0" y="2895"/>
                        <a:pt x="838" y="3733"/>
                        <a:pt x="1874" y="3733"/>
                      </a:cubicBezTo>
                      <a:cubicBezTo>
                        <a:pt x="2895" y="3733"/>
                        <a:pt x="3733" y="2895"/>
                        <a:pt x="3733" y="1874"/>
                      </a:cubicBezTo>
                      <a:cubicBezTo>
                        <a:pt x="3733" y="838"/>
                        <a:pt x="2895" y="0"/>
                        <a:pt x="18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27"/>
                <p:cNvSpPr/>
                <p:nvPr/>
              </p:nvSpPr>
              <p:spPr>
                <a:xfrm>
                  <a:off x="1571650" y="1934950"/>
                  <a:ext cx="93325" cy="9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3" h="3733" extrusionOk="0">
                      <a:moveTo>
                        <a:pt x="1874" y="0"/>
                      </a:moveTo>
                      <a:cubicBezTo>
                        <a:pt x="838" y="0"/>
                        <a:pt x="0" y="823"/>
                        <a:pt x="0" y="1874"/>
                      </a:cubicBezTo>
                      <a:cubicBezTo>
                        <a:pt x="0" y="2895"/>
                        <a:pt x="838" y="3733"/>
                        <a:pt x="1874" y="3733"/>
                      </a:cubicBezTo>
                      <a:cubicBezTo>
                        <a:pt x="2895" y="3733"/>
                        <a:pt x="3733" y="2895"/>
                        <a:pt x="3733" y="1874"/>
                      </a:cubicBezTo>
                      <a:cubicBezTo>
                        <a:pt x="3733" y="838"/>
                        <a:pt x="2895" y="0"/>
                        <a:pt x="18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726" name="Google Shape;2726;p27"/>
              <p:cNvGrpSpPr/>
              <p:nvPr/>
            </p:nvGrpSpPr>
            <p:grpSpPr>
              <a:xfrm>
                <a:off x="1134939" y="4616888"/>
                <a:ext cx="165214" cy="387322"/>
                <a:chOff x="860180" y="1148000"/>
                <a:chExt cx="224750" cy="526825"/>
              </a:xfrm>
            </p:grpSpPr>
            <p:sp>
              <p:nvSpPr>
                <p:cNvPr id="2727" name="Google Shape;2727;p27"/>
                <p:cNvSpPr/>
                <p:nvPr/>
              </p:nvSpPr>
              <p:spPr>
                <a:xfrm>
                  <a:off x="860180" y="1597850"/>
                  <a:ext cx="76975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" h="3079" extrusionOk="0">
                      <a:moveTo>
                        <a:pt x="1539" y="0"/>
                      </a:moveTo>
                      <a:cubicBezTo>
                        <a:pt x="686" y="0"/>
                        <a:pt x="0" y="686"/>
                        <a:pt x="0" y="1539"/>
                      </a:cubicBezTo>
                      <a:cubicBezTo>
                        <a:pt x="0" y="2392"/>
                        <a:pt x="686" y="3078"/>
                        <a:pt x="1539" y="3078"/>
                      </a:cubicBezTo>
                      <a:cubicBezTo>
                        <a:pt x="2392" y="3078"/>
                        <a:pt x="3078" y="2392"/>
                        <a:pt x="3078" y="1539"/>
                      </a:cubicBezTo>
                      <a:cubicBezTo>
                        <a:pt x="3078" y="686"/>
                        <a:pt x="2392" y="0"/>
                        <a:pt x="153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8" name="Google Shape;2728;p27"/>
                <p:cNvSpPr/>
                <p:nvPr/>
              </p:nvSpPr>
              <p:spPr>
                <a:xfrm>
                  <a:off x="860180" y="1447775"/>
                  <a:ext cx="76975" cy="7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9" h="3094" extrusionOk="0">
                      <a:moveTo>
                        <a:pt x="1539" y="0"/>
                      </a:moveTo>
                      <a:cubicBezTo>
                        <a:pt x="686" y="0"/>
                        <a:pt x="0" y="701"/>
                        <a:pt x="0" y="1539"/>
                      </a:cubicBezTo>
                      <a:cubicBezTo>
                        <a:pt x="0" y="2392"/>
                        <a:pt x="686" y="3093"/>
                        <a:pt x="1539" y="3093"/>
                      </a:cubicBezTo>
                      <a:cubicBezTo>
                        <a:pt x="2392" y="3093"/>
                        <a:pt x="3078" y="2392"/>
                        <a:pt x="3078" y="1539"/>
                      </a:cubicBezTo>
                      <a:cubicBezTo>
                        <a:pt x="3078" y="701"/>
                        <a:pt x="2392" y="0"/>
                        <a:pt x="153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27"/>
                <p:cNvSpPr/>
                <p:nvPr/>
              </p:nvSpPr>
              <p:spPr>
                <a:xfrm>
                  <a:off x="1007580" y="1597850"/>
                  <a:ext cx="77350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3079" extrusionOk="0">
                      <a:moveTo>
                        <a:pt x="1540" y="0"/>
                      </a:moveTo>
                      <a:cubicBezTo>
                        <a:pt x="686" y="0"/>
                        <a:pt x="1" y="686"/>
                        <a:pt x="1" y="1539"/>
                      </a:cubicBezTo>
                      <a:cubicBezTo>
                        <a:pt x="1" y="2392"/>
                        <a:pt x="686" y="3078"/>
                        <a:pt x="1540" y="3078"/>
                      </a:cubicBezTo>
                      <a:cubicBezTo>
                        <a:pt x="2393" y="3078"/>
                        <a:pt x="3094" y="2392"/>
                        <a:pt x="3094" y="1539"/>
                      </a:cubicBezTo>
                      <a:cubicBezTo>
                        <a:pt x="3094" y="686"/>
                        <a:pt x="2393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27"/>
                <p:cNvSpPr/>
                <p:nvPr/>
              </p:nvSpPr>
              <p:spPr>
                <a:xfrm>
                  <a:off x="1007580" y="1447775"/>
                  <a:ext cx="77350" cy="7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3094" extrusionOk="0">
                      <a:moveTo>
                        <a:pt x="1540" y="0"/>
                      </a:moveTo>
                      <a:cubicBezTo>
                        <a:pt x="686" y="0"/>
                        <a:pt x="1" y="701"/>
                        <a:pt x="1" y="1539"/>
                      </a:cubicBezTo>
                      <a:cubicBezTo>
                        <a:pt x="1" y="2392"/>
                        <a:pt x="686" y="3093"/>
                        <a:pt x="1540" y="3093"/>
                      </a:cubicBezTo>
                      <a:cubicBezTo>
                        <a:pt x="2393" y="3093"/>
                        <a:pt x="3094" y="2392"/>
                        <a:pt x="3094" y="1539"/>
                      </a:cubicBezTo>
                      <a:cubicBezTo>
                        <a:pt x="3094" y="701"/>
                        <a:pt x="2393" y="0"/>
                        <a:pt x="15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27"/>
                <p:cNvSpPr/>
                <p:nvPr/>
              </p:nvSpPr>
              <p:spPr>
                <a:xfrm>
                  <a:off x="1007580" y="1298075"/>
                  <a:ext cx="77350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3079" extrusionOk="0">
                      <a:moveTo>
                        <a:pt x="1540" y="1"/>
                      </a:moveTo>
                      <a:cubicBezTo>
                        <a:pt x="686" y="1"/>
                        <a:pt x="1" y="686"/>
                        <a:pt x="1" y="1540"/>
                      </a:cubicBezTo>
                      <a:cubicBezTo>
                        <a:pt x="1" y="2393"/>
                        <a:pt x="686" y="3078"/>
                        <a:pt x="1540" y="3078"/>
                      </a:cubicBezTo>
                      <a:cubicBezTo>
                        <a:pt x="2393" y="3078"/>
                        <a:pt x="3094" y="2393"/>
                        <a:pt x="3094" y="1540"/>
                      </a:cubicBezTo>
                      <a:cubicBezTo>
                        <a:pt x="3094" y="686"/>
                        <a:pt x="2393" y="1"/>
                        <a:pt x="15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27"/>
                <p:cNvSpPr/>
                <p:nvPr/>
              </p:nvSpPr>
              <p:spPr>
                <a:xfrm>
                  <a:off x="1007580" y="1148000"/>
                  <a:ext cx="77350" cy="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4" h="3079" extrusionOk="0">
                      <a:moveTo>
                        <a:pt x="1540" y="1"/>
                      </a:moveTo>
                      <a:cubicBezTo>
                        <a:pt x="686" y="1"/>
                        <a:pt x="1" y="686"/>
                        <a:pt x="1" y="1540"/>
                      </a:cubicBezTo>
                      <a:cubicBezTo>
                        <a:pt x="1" y="2393"/>
                        <a:pt x="686" y="3078"/>
                        <a:pt x="1540" y="3078"/>
                      </a:cubicBezTo>
                      <a:cubicBezTo>
                        <a:pt x="2393" y="3078"/>
                        <a:pt x="3094" y="2393"/>
                        <a:pt x="3094" y="1540"/>
                      </a:cubicBezTo>
                      <a:cubicBezTo>
                        <a:pt x="3094" y="686"/>
                        <a:pt x="2393" y="1"/>
                        <a:pt x="15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733" name="Google Shape;2733;p27"/>
              <p:cNvSpPr/>
              <p:nvPr/>
            </p:nvSpPr>
            <p:spPr>
              <a:xfrm>
                <a:off x="630685" y="4866089"/>
                <a:ext cx="353850" cy="138108"/>
              </a:xfrm>
              <a:custGeom>
                <a:avLst/>
                <a:gdLst/>
                <a:ahLst/>
                <a:cxnLst/>
                <a:rect l="l" t="t" r="r" b="b"/>
                <a:pathLst>
                  <a:path w="30000" h="11709" extrusionOk="0">
                    <a:moveTo>
                      <a:pt x="6218" y="1"/>
                    </a:moveTo>
                    <a:cubicBezTo>
                      <a:pt x="5997" y="1"/>
                      <a:pt x="5773" y="13"/>
                      <a:pt x="5546" y="38"/>
                    </a:cubicBezTo>
                    <a:cubicBezTo>
                      <a:pt x="2880" y="343"/>
                      <a:pt x="701" y="2521"/>
                      <a:pt x="396" y="5188"/>
                    </a:cubicBezTo>
                    <a:cubicBezTo>
                      <a:pt x="0" y="8722"/>
                      <a:pt x="2758" y="11709"/>
                      <a:pt x="6217" y="11709"/>
                    </a:cubicBezTo>
                    <a:cubicBezTo>
                      <a:pt x="8091" y="11709"/>
                      <a:pt x="9767" y="10825"/>
                      <a:pt x="10833" y="9423"/>
                    </a:cubicBezTo>
                    <a:cubicBezTo>
                      <a:pt x="11793" y="8189"/>
                      <a:pt x="13225" y="7412"/>
                      <a:pt x="14794" y="7412"/>
                    </a:cubicBezTo>
                    <a:lnTo>
                      <a:pt x="15206" y="7412"/>
                    </a:lnTo>
                    <a:cubicBezTo>
                      <a:pt x="16760" y="7412"/>
                      <a:pt x="18192" y="8189"/>
                      <a:pt x="19167" y="9423"/>
                    </a:cubicBezTo>
                    <a:cubicBezTo>
                      <a:pt x="20234" y="10825"/>
                      <a:pt x="21910" y="11709"/>
                      <a:pt x="23784" y="11709"/>
                    </a:cubicBezTo>
                    <a:cubicBezTo>
                      <a:pt x="27242" y="11709"/>
                      <a:pt x="30000" y="8722"/>
                      <a:pt x="29604" y="5188"/>
                    </a:cubicBezTo>
                    <a:cubicBezTo>
                      <a:pt x="29314" y="2521"/>
                      <a:pt x="27135" y="343"/>
                      <a:pt x="24469" y="38"/>
                    </a:cubicBezTo>
                    <a:cubicBezTo>
                      <a:pt x="24245" y="13"/>
                      <a:pt x="24024" y="1"/>
                      <a:pt x="23805" y="1"/>
                    </a:cubicBezTo>
                    <a:cubicBezTo>
                      <a:pt x="21864" y="1"/>
                      <a:pt x="20145" y="947"/>
                      <a:pt x="19091" y="2384"/>
                    </a:cubicBezTo>
                    <a:cubicBezTo>
                      <a:pt x="18192" y="3603"/>
                      <a:pt x="16729" y="4304"/>
                      <a:pt x="15221" y="4304"/>
                    </a:cubicBezTo>
                    <a:lnTo>
                      <a:pt x="14794" y="4304"/>
                    </a:lnTo>
                    <a:cubicBezTo>
                      <a:pt x="13271" y="4304"/>
                      <a:pt x="11823" y="3603"/>
                      <a:pt x="10940" y="2384"/>
                    </a:cubicBezTo>
                    <a:cubicBezTo>
                      <a:pt x="9873" y="935"/>
                      <a:pt x="8156" y="1"/>
                      <a:pt x="6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7597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5444" y="59689"/>
            <a:ext cx="11421110" cy="14909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0A0F4A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08609" y="1941119"/>
            <a:ext cx="5815330" cy="4205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2/19/25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11.pn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24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5" Type="http://schemas.openxmlformats.org/officeDocument/2006/relationships/image" Target="../media/image22.jp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Relationship Id="rId14" Type="http://schemas.openxmlformats.org/officeDocument/2006/relationships/image" Target="../media/image2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5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7.png"/><Relationship Id="rId7" Type="http://schemas.openxmlformats.org/officeDocument/2006/relationships/image" Target="../media/image4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eg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9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187CCF3-8395-2B18-3F89-961A5901A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2819212-4613-591C-8A5F-0F8FDEEBA55A}"/>
              </a:ext>
            </a:extLst>
          </p:cNvPr>
          <p:cNvSpPr/>
          <p:nvPr/>
        </p:nvSpPr>
        <p:spPr>
          <a:xfrm>
            <a:off x="4763" y="6477000"/>
            <a:ext cx="8126730" cy="0"/>
          </a:xfrm>
          <a:custGeom>
            <a:avLst/>
            <a:gdLst/>
            <a:ahLst/>
            <a:cxnLst/>
            <a:rect l="l" t="t" r="r" b="b"/>
            <a:pathLst>
              <a:path w="8126730">
                <a:moveTo>
                  <a:pt x="0" y="0"/>
                </a:moveTo>
                <a:lnTo>
                  <a:pt x="8126411" y="0"/>
                </a:lnTo>
              </a:path>
            </a:pathLst>
          </a:custGeom>
          <a:ln w="9525">
            <a:solidFill>
              <a:srgbClr val="0A0F4A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3E6D4FE4-B7FD-D938-296B-8584B3F90FB2}"/>
              </a:ext>
            </a:extLst>
          </p:cNvPr>
          <p:cNvGrpSpPr/>
          <p:nvPr/>
        </p:nvGrpSpPr>
        <p:grpSpPr>
          <a:xfrm>
            <a:off x="8458200" y="0"/>
            <a:ext cx="3733800" cy="6858000"/>
            <a:chOff x="8458200" y="0"/>
            <a:chExt cx="3733800" cy="6858000"/>
          </a:xfrm>
        </p:grpSpPr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7214C14-6948-0457-AC9C-27F885BB1957}"/>
                </a:ext>
              </a:extLst>
            </p:cNvPr>
            <p:cNvSpPr/>
            <p:nvPr/>
          </p:nvSpPr>
          <p:spPr>
            <a:xfrm>
              <a:off x="11849163" y="14224"/>
              <a:ext cx="9525" cy="6844030"/>
            </a:xfrm>
            <a:custGeom>
              <a:avLst/>
              <a:gdLst/>
              <a:ahLst/>
              <a:cxnLst/>
              <a:rect l="l" t="t" r="r" b="b"/>
              <a:pathLst>
                <a:path w="9525" h="6844030">
                  <a:moveTo>
                    <a:pt x="9525" y="0"/>
                  </a:moveTo>
                  <a:lnTo>
                    <a:pt x="0" y="0"/>
                  </a:lnTo>
                  <a:lnTo>
                    <a:pt x="0" y="6843776"/>
                  </a:lnTo>
                  <a:lnTo>
                    <a:pt x="9525" y="6843776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AE75F54-5F59-36B1-C421-5F0DADA32ACC}"/>
                </a:ext>
              </a:extLst>
            </p:cNvPr>
            <p:cNvSpPr/>
            <p:nvPr/>
          </p:nvSpPr>
          <p:spPr>
            <a:xfrm>
              <a:off x="8458200" y="0"/>
              <a:ext cx="3733800" cy="723900"/>
            </a:xfrm>
            <a:custGeom>
              <a:avLst/>
              <a:gdLst/>
              <a:ahLst/>
              <a:cxnLst/>
              <a:rect l="l" t="t" r="r" b="b"/>
              <a:pathLst>
                <a:path w="3733800" h="723900">
                  <a:moveTo>
                    <a:pt x="3733800" y="0"/>
                  </a:moveTo>
                  <a:lnTo>
                    <a:pt x="0" y="0"/>
                  </a:lnTo>
                  <a:lnTo>
                    <a:pt x="0" y="361950"/>
                  </a:lnTo>
                  <a:lnTo>
                    <a:pt x="3304" y="411064"/>
                  </a:lnTo>
                  <a:lnTo>
                    <a:pt x="12929" y="458170"/>
                  </a:lnTo>
                  <a:lnTo>
                    <a:pt x="28444" y="502836"/>
                  </a:lnTo>
                  <a:lnTo>
                    <a:pt x="49417" y="544632"/>
                  </a:lnTo>
                  <a:lnTo>
                    <a:pt x="75417" y="583126"/>
                  </a:lnTo>
                  <a:lnTo>
                    <a:pt x="106013" y="617886"/>
                  </a:lnTo>
                  <a:lnTo>
                    <a:pt x="140773" y="648482"/>
                  </a:lnTo>
                  <a:lnTo>
                    <a:pt x="179267" y="674482"/>
                  </a:lnTo>
                  <a:lnTo>
                    <a:pt x="221063" y="695455"/>
                  </a:lnTo>
                  <a:lnTo>
                    <a:pt x="265729" y="710970"/>
                  </a:lnTo>
                  <a:lnTo>
                    <a:pt x="312835" y="720595"/>
                  </a:lnTo>
                  <a:lnTo>
                    <a:pt x="361950" y="723900"/>
                  </a:lnTo>
                  <a:lnTo>
                    <a:pt x="3733800" y="723900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>
            <a:extLst>
              <a:ext uri="{FF2B5EF4-FFF2-40B4-BE49-F238E27FC236}">
                <a16:creationId xmlns:a16="http://schemas.microsoft.com/office/drawing/2014/main" id="{3CB383B2-7B97-3ACE-1A19-0E9C21ED332D}"/>
              </a:ext>
            </a:extLst>
          </p:cNvPr>
          <p:cNvSpPr/>
          <p:nvPr/>
        </p:nvSpPr>
        <p:spPr>
          <a:xfrm>
            <a:off x="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49" y="0"/>
                </a:moveTo>
                <a:lnTo>
                  <a:pt x="0" y="0"/>
                </a:lnTo>
                <a:lnTo>
                  <a:pt x="0" y="5076825"/>
                </a:lnTo>
                <a:lnTo>
                  <a:pt x="276224" y="5076825"/>
                </a:lnTo>
                <a:lnTo>
                  <a:pt x="325875" y="5072373"/>
                </a:lnTo>
                <a:lnTo>
                  <a:pt x="372607" y="5059540"/>
                </a:lnTo>
                <a:lnTo>
                  <a:pt x="415639" y="5039106"/>
                </a:lnTo>
                <a:lnTo>
                  <a:pt x="454191" y="5011851"/>
                </a:lnTo>
                <a:lnTo>
                  <a:pt x="487484" y="4978556"/>
                </a:lnTo>
                <a:lnTo>
                  <a:pt x="514736" y="4940003"/>
                </a:lnTo>
                <a:lnTo>
                  <a:pt x="535167" y="4896972"/>
                </a:lnTo>
                <a:lnTo>
                  <a:pt x="547999" y="4850244"/>
                </a:lnTo>
                <a:lnTo>
                  <a:pt x="552449" y="4800600"/>
                </a:lnTo>
                <a:lnTo>
                  <a:pt x="552449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7" name="object 7">
            <a:extLst>
              <a:ext uri="{FF2B5EF4-FFF2-40B4-BE49-F238E27FC236}">
                <a16:creationId xmlns:a16="http://schemas.microsoft.com/office/drawing/2014/main" id="{C7F53AB6-8BE9-7E0F-CA4D-CFC9F5FC418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0" y="5729288"/>
            <a:ext cx="76200" cy="76200"/>
          </a:xfrm>
          <a:prstGeom prst="rect">
            <a:avLst/>
          </a:prstGeom>
        </p:spPr>
      </p:pic>
      <p:pic>
        <p:nvPicPr>
          <p:cNvPr id="8" name="object 8">
            <a:extLst>
              <a:ext uri="{FF2B5EF4-FFF2-40B4-BE49-F238E27FC236}">
                <a16:creationId xmlns:a16="http://schemas.microsoft.com/office/drawing/2014/main" id="{285872BB-3BE9-356E-D3F2-0BB7D29C914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1900" y="5729288"/>
            <a:ext cx="66675" cy="76200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FA4EFD34-CEF6-F8DC-CFE6-85E08711C2E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8550" y="5729288"/>
            <a:ext cx="66675" cy="76200"/>
          </a:xfrm>
          <a:prstGeom prst="rect">
            <a:avLst/>
          </a:prstGeom>
        </p:spPr>
      </p:pic>
      <p:pic>
        <p:nvPicPr>
          <p:cNvPr id="10" name="object 10">
            <a:extLst>
              <a:ext uri="{FF2B5EF4-FFF2-40B4-BE49-F238E27FC236}">
                <a16:creationId xmlns:a16="http://schemas.microsoft.com/office/drawing/2014/main" id="{5838AC50-B560-DCAC-12AA-9702FC6D0F4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5200" y="5729288"/>
            <a:ext cx="66675" cy="76200"/>
          </a:xfrm>
          <a:prstGeom prst="rect">
            <a:avLst/>
          </a:prstGeom>
        </p:spPr>
      </p:pic>
      <p:pic>
        <p:nvPicPr>
          <p:cNvPr id="11" name="object 11">
            <a:extLst>
              <a:ext uri="{FF2B5EF4-FFF2-40B4-BE49-F238E27FC236}">
                <a16:creationId xmlns:a16="http://schemas.microsoft.com/office/drawing/2014/main" id="{E9D436F4-7BCF-20B2-F137-6E3F8EB1E0D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2325" y="5729288"/>
            <a:ext cx="76200" cy="76200"/>
          </a:xfrm>
          <a:prstGeom prst="rect">
            <a:avLst/>
          </a:prstGeom>
        </p:spPr>
      </p:pic>
      <p:pic>
        <p:nvPicPr>
          <p:cNvPr id="12" name="object 12">
            <a:extLst>
              <a:ext uri="{FF2B5EF4-FFF2-40B4-BE49-F238E27FC236}">
                <a16:creationId xmlns:a16="http://schemas.microsoft.com/office/drawing/2014/main" id="{C60FAA22-87DB-6015-E38E-40338889372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8975" y="6034088"/>
            <a:ext cx="76200" cy="76200"/>
          </a:xfrm>
          <a:prstGeom prst="rect">
            <a:avLst/>
          </a:prstGeom>
        </p:spPr>
      </p:pic>
      <p:pic>
        <p:nvPicPr>
          <p:cNvPr id="13" name="object 13">
            <a:extLst>
              <a:ext uri="{FF2B5EF4-FFF2-40B4-BE49-F238E27FC236}">
                <a16:creationId xmlns:a16="http://schemas.microsoft.com/office/drawing/2014/main" id="{5C73C83C-1A8A-3A1A-32DE-9FB91F6332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625" y="6034088"/>
            <a:ext cx="76200" cy="76200"/>
          </a:xfrm>
          <a:prstGeom prst="rect">
            <a:avLst/>
          </a:prstGeom>
        </p:spPr>
      </p:pic>
      <p:pic>
        <p:nvPicPr>
          <p:cNvPr id="14" name="object 14">
            <a:extLst>
              <a:ext uri="{FF2B5EF4-FFF2-40B4-BE49-F238E27FC236}">
                <a16:creationId xmlns:a16="http://schemas.microsoft.com/office/drawing/2014/main" id="{68D942A4-10A9-68AC-6A38-08B6219626B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25250" y="5853113"/>
            <a:ext cx="76200" cy="66675"/>
          </a:xfrm>
          <a:prstGeom prst="rect">
            <a:avLst/>
          </a:prstGeom>
        </p:spPr>
      </p:pic>
      <p:pic>
        <p:nvPicPr>
          <p:cNvPr id="15" name="object 15">
            <a:extLst>
              <a:ext uri="{FF2B5EF4-FFF2-40B4-BE49-F238E27FC236}">
                <a16:creationId xmlns:a16="http://schemas.microsoft.com/office/drawing/2014/main" id="{A92E31B1-DB2C-F2FA-A9C2-0FC8EF5C3C6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1900" y="5853113"/>
            <a:ext cx="66675" cy="66675"/>
          </a:xfrm>
          <a:prstGeom prst="rect">
            <a:avLst/>
          </a:prstGeom>
        </p:spPr>
      </p:pic>
      <p:pic>
        <p:nvPicPr>
          <p:cNvPr id="16" name="object 16">
            <a:extLst>
              <a:ext uri="{FF2B5EF4-FFF2-40B4-BE49-F238E27FC236}">
                <a16:creationId xmlns:a16="http://schemas.microsoft.com/office/drawing/2014/main" id="{25F54196-9726-7C2A-9E46-C1CB8BBD39F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8550" y="5853113"/>
            <a:ext cx="66675" cy="66675"/>
          </a:xfrm>
          <a:prstGeom prst="rect">
            <a:avLst/>
          </a:prstGeom>
        </p:spPr>
      </p:pic>
      <p:pic>
        <p:nvPicPr>
          <p:cNvPr id="17" name="object 17">
            <a:extLst>
              <a:ext uri="{FF2B5EF4-FFF2-40B4-BE49-F238E27FC236}">
                <a16:creationId xmlns:a16="http://schemas.microsoft.com/office/drawing/2014/main" id="{4B051EC1-70CF-F7A0-ACB7-33A1CE3E484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00" y="5853113"/>
            <a:ext cx="66675" cy="66675"/>
          </a:xfrm>
          <a:prstGeom prst="rect">
            <a:avLst/>
          </a:prstGeom>
        </p:spPr>
      </p:pic>
      <p:pic>
        <p:nvPicPr>
          <p:cNvPr id="18" name="object 18">
            <a:extLst>
              <a:ext uri="{FF2B5EF4-FFF2-40B4-BE49-F238E27FC236}">
                <a16:creationId xmlns:a16="http://schemas.microsoft.com/office/drawing/2014/main" id="{098D9904-5B2B-7BFF-74FB-C33EC643D72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2325" y="5853113"/>
            <a:ext cx="76200" cy="66675"/>
          </a:xfrm>
          <a:prstGeom prst="rect">
            <a:avLst/>
          </a:prstGeom>
        </p:spPr>
      </p:pic>
      <p:pic>
        <p:nvPicPr>
          <p:cNvPr id="19" name="object 19">
            <a:extLst>
              <a:ext uri="{FF2B5EF4-FFF2-40B4-BE49-F238E27FC236}">
                <a16:creationId xmlns:a16="http://schemas.microsoft.com/office/drawing/2014/main" id="{AE4A576E-B845-2DFB-4EED-E85B6A6AE43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8975" y="6157913"/>
            <a:ext cx="76200" cy="66675"/>
          </a:xfrm>
          <a:prstGeom prst="rect">
            <a:avLst/>
          </a:prstGeom>
        </p:spPr>
      </p:pic>
      <p:pic>
        <p:nvPicPr>
          <p:cNvPr id="20" name="object 20">
            <a:extLst>
              <a:ext uri="{FF2B5EF4-FFF2-40B4-BE49-F238E27FC236}">
                <a16:creationId xmlns:a16="http://schemas.microsoft.com/office/drawing/2014/main" id="{A48450D5-7A75-A54B-48B7-D089C290F2D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5625" y="6157913"/>
            <a:ext cx="76200" cy="66675"/>
          </a:xfrm>
          <a:prstGeom prst="rect">
            <a:avLst/>
          </a:prstGeom>
        </p:spPr>
      </p:pic>
      <p:pic>
        <p:nvPicPr>
          <p:cNvPr id="21" name="object 21">
            <a:extLst>
              <a:ext uri="{FF2B5EF4-FFF2-40B4-BE49-F238E27FC236}">
                <a16:creationId xmlns:a16="http://schemas.microsoft.com/office/drawing/2014/main" id="{1B582420-7C2B-9BEE-1D47-FA8736D0C8A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25250" y="5967413"/>
            <a:ext cx="76200" cy="66675"/>
          </a:xfrm>
          <a:prstGeom prst="rect">
            <a:avLst/>
          </a:prstGeom>
        </p:spPr>
      </p:pic>
      <p:pic>
        <p:nvPicPr>
          <p:cNvPr id="22" name="object 22">
            <a:extLst>
              <a:ext uri="{FF2B5EF4-FFF2-40B4-BE49-F238E27FC236}">
                <a16:creationId xmlns:a16="http://schemas.microsoft.com/office/drawing/2014/main" id="{103FC803-1962-8A6D-3AF8-EACED42732E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1900" y="5967413"/>
            <a:ext cx="66675" cy="66675"/>
          </a:xfrm>
          <a:prstGeom prst="rect">
            <a:avLst/>
          </a:prstGeom>
        </p:spPr>
      </p:pic>
      <p:pic>
        <p:nvPicPr>
          <p:cNvPr id="23" name="object 23">
            <a:extLst>
              <a:ext uri="{FF2B5EF4-FFF2-40B4-BE49-F238E27FC236}">
                <a16:creationId xmlns:a16="http://schemas.microsoft.com/office/drawing/2014/main" id="{625B4ABC-1107-6905-53C1-7E389876F7B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8550" y="5967413"/>
            <a:ext cx="66675" cy="66675"/>
          </a:xfrm>
          <a:prstGeom prst="rect">
            <a:avLst/>
          </a:prstGeom>
        </p:spPr>
      </p:pic>
      <p:pic>
        <p:nvPicPr>
          <p:cNvPr id="24" name="object 24">
            <a:extLst>
              <a:ext uri="{FF2B5EF4-FFF2-40B4-BE49-F238E27FC236}">
                <a16:creationId xmlns:a16="http://schemas.microsoft.com/office/drawing/2014/main" id="{A77E88A5-534D-66D5-6851-99B5ADA4B99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00" y="5967413"/>
            <a:ext cx="66675" cy="66675"/>
          </a:xfrm>
          <a:prstGeom prst="rect">
            <a:avLst/>
          </a:prstGeom>
        </p:spPr>
      </p:pic>
      <p:pic>
        <p:nvPicPr>
          <p:cNvPr id="25" name="object 25">
            <a:extLst>
              <a:ext uri="{FF2B5EF4-FFF2-40B4-BE49-F238E27FC236}">
                <a16:creationId xmlns:a16="http://schemas.microsoft.com/office/drawing/2014/main" id="{A255A81E-7703-3CF6-BBF5-EB7CA954E50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2325" y="5967413"/>
            <a:ext cx="76200" cy="66675"/>
          </a:xfrm>
          <a:prstGeom prst="rect">
            <a:avLst/>
          </a:prstGeom>
        </p:spPr>
      </p:pic>
      <p:pic>
        <p:nvPicPr>
          <p:cNvPr id="26" name="object 26">
            <a:extLst>
              <a:ext uri="{FF2B5EF4-FFF2-40B4-BE49-F238E27FC236}">
                <a16:creationId xmlns:a16="http://schemas.microsoft.com/office/drawing/2014/main" id="{85144018-837F-F718-E5B3-ACD5C4E64C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8975" y="6272213"/>
            <a:ext cx="76200" cy="66675"/>
          </a:xfrm>
          <a:prstGeom prst="rect">
            <a:avLst/>
          </a:prstGeom>
        </p:spPr>
      </p:pic>
      <p:pic>
        <p:nvPicPr>
          <p:cNvPr id="27" name="object 27">
            <a:extLst>
              <a:ext uri="{FF2B5EF4-FFF2-40B4-BE49-F238E27FC236}">
                <a16:creationId xmlns:a16="http://schemas.microsoft.com/office/drawing/2014/main" id="{2EC8911B-FCDB-89C9-0439-5DA2E20768C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5625" y="6272213"/>
            <a:ext cx="76200" cy="66675"/>
          </a:xfrm>
          <a:prstGeom prst="rect">
            <a:avLst/>
          </a:prstGeom>
        </p:spPr>
      </p:pic>
      <p:pic>
        <p:nvPicPr>
          <p:cNvPr id="28" name="object 28">
            <a:extLst>
              <a:ext uri="{FF2B5EF4-FFF2-40B4-BE49-F238E27FC236}">
                <a16:creationId xmlns:a16="http://schemas.microsoft.com/office/drawing/2014/main" id="{29FD2D00-0E32-BD50-1B45-5961354334A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0" y="6091238"/>
            <a:ext cx="76200" cy="76200"/>
          </a:xfrm>
          <a:prstGeom prst="rect">
            <a:avLst/>
          </a:prstGeom>
        </p:spPr>
      </p:pic>
      <p:pic>
        <p:nvPicPr>
          <p:cNvPr id="29" name="object 29">
            <a:extLst>
              <a:ext uri="{FF2B5EF4-FFF2-40B4-BE49-F238E27FC236}">
                <a16:creationId xmlns:a16="http://schemas.microsoft.com/office/drawing/2014/main" id="{9B89F6A6-D7BF-F330-DDE2-2E5E760ED83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1900" y="6091238"/>
            <a:ext cx="66675" cy="76200"/>
          </a:xfrm>
          <a:prstGeom prst="rect">
            <a:avLst/>
          </a:prstGeom>
        </p:spPr>
      </p:pic>
      <p:pic>
        <p:nvPicPr>
          <p:cNvPr id="30" name="object 30">
            <a:extLst>
              <a:ext uri="{FF2B5EF4-FFF2-40B4-BE49-F238E27FC236}">
                <a16:creationId xmlns:a16="http://schemas.microsoft.com/office/drawing/2014/main" id="{A1B75D7A-DD89-2C53-BB45-A1D96CC1A1C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8550" y="6091238"/>
            <a:ext cx="66675" cy="76200"/>
          </a:xfrm>
          <a:prstGeom prst="rect">
            <a:avLst/>
          </a:prstGeom>
        </p:spPr>
      </p:pic>
      <p:pic>
        <p:nvPicPr>
          <p:cNvPr id="31" name="object 31">
            <a:extLst>
              <a:ext uri="{FF2B5EF4-FFF2-40B4-BE49-F238E27FC236}">
                <a16:creationId xmlns:a16="http://schemas.microsoft.com/office/drawing/2014/main" id="{1F84CAF1-744C-CE63-7437-C5DA6D142CD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5200" y="6091238"/>
            <a:ext cx="66675" cy="76200"/>
          </a:xfrm>
          <a:prstGeom prst="rect">
            <a:avLst/>
          </a:prstGeom>
        </p:spPr>
      </p:pic>
      <p:pic>
        <p:nvPicPr>
          <p:cNvPr id="32" name="object 32">
            <a:extLst>
              <a:ext uri="{FF2B5EF4-FFF2-40B4-BE49-F238E27FC236}">
                <a16:creationId xmlns:a16="http://schemas.microsoft.com/office/drawing/2014/main" id="{3CA266E9-0EC3-C644-E5AE-8F8D47AC86B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2325" y="6091238"/>
            <a:ext cx="76200" cy="76200"/>
          </a:xfrm>
          <a:prstGeom prst="rect">
            <a:avLst/>
          </a:prstGeom>
        </p:spPr>
      </p:pic>
      <p:pic>
        <p:nvPicPr>
          <p:cNvPr id="33" name="object 33">
            <a:extLst>
              <a:ext uri="{FF2B5EF4-FFF2-40B4-BE49-F238E27FC236}">
                <a16:creationId xmlns:a16="http://schemas.microsoft.com/office/drawing/2014/main" id="{F9CE5C06-8657-29A5-2A70-6E4FE780BAF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8975" y="6396038"/>
            <a:ext cx="76200" cy="76200"/>
          </a:xfrm>
          <a:prstGeom prst="rect">
            <a:avLst/>
          </a:prstGeom>
        </p:spPr>
      </p:pic>
      <p:grpSp>
        <p:nvGrpSpPr>
          <p:cNvPr id="34" name="object 34">
            <a:extLst>
              <a:ext uri="{FF2B5EF4-FFF2-40B4-BE49-F238E27FC236}">
                <a16:creationId xmlns:a16="http://schemas.microsoft.com/office/drawing/2014/main" id="{4543C0E0-093B-373B-38A1-73BB2716FDFE}"/>
              </a:ext>
            </a:extLst>
          </p:cNvPr>
          <p:cNvGrpSpPr/>
          <p:nvPr/>
        </p:nvGrpSpPr>
        <p:grpSpPr>
          <a:xfrm>
            <a:off x="9429924" y="6477000"/>
            <a:ext cx="1362075" cy="685800"/>
            <a:chOff x="9429924" y="6172200"/>
            <a:chExt cx="1362075" cy="685800"/>
          </a:xfrm>
        </p:grpSpPr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23796567-995B-088D-93EA-C23B44B5D79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624" y="6172200"/>
              <a:ext cx="76200" cy="76200"/>
            </a:xfrm>
            <a:prstGeom prst="rect">
              <a:avLst/>
            </a:prstGeom>
          </p:spPr>
        </p:pic>
        <p:sp>
          <p:nvSpPr>
            <p:cNvPr id="36" name="object 36">
              <a:extLst>
                <a:ext uri="{FF2B5EF4-FFF2-40B4-BE49-F238E27FC236}">
                  <a16:creationId xmlns:a16="http://schemas.microsoft.com/office/drawing/2014/main" id="{E8A537EA-827D-A9F1-4EB4-9C5E14B83C12}"/>
                </a:ext>
              </a:extLst>
            </p:cNvPr>
            <p:cNvSpPr/>
            <p:nvPr/>
          </p:nvSpPr>
          <p:spPr>
            <a:xfrm>
              <a:off x="9429924" y="6219825"/>
              <a:ext cx="1285875" cy="638175"/>
            </a:xfrm>
            <a:custGeom>
              <a:avLst/>
              <a:gdLst/>
              <a:ahLst/>
              <a:cxnLst/>
              <a:rect l="l" t="t" r="r" b="b"/>
              <a:pathLst>
                <a:path w="1285875" h="638175">
                  <a:moveTo>
                    <a:pt x="640667" y="0"/>
                  </a:moveTo>
                  <a:lnTo>
                    <a:pt x="592806" y="1910"/>
                  </a:lnTo>
                  <a:lnTo>
                    <a:pt x="545906" y="7246"/>
                  </a:lnTo>
                  <a:lnTo>
                    <a:pt x="500090" y="15886"/>
                  </a:lnTo>
                  <a:lnTo>
                    <a:pt x="455482" y="27704"/>
                  </a:lnTo>
                  <a:lnTo>
                    <a:pt x="412206" y="42577"/>
                  </a:lnTo>
                  <a:lnTo>
                    <a:pt x="370385" y="60381"/>
                  </a:lnTo>
                  <a:lnTo>
                    <a:pt x="330141" y="80993"/>
                  </a:lnTo>
                  <a:lnTo>
                    <a:pt x="291600" y="104289"/>
                  </a:lnTo>
                  <a:lnTo>
                    <a:pt x="254883" y="130145"/>
                  </a:lnTo>
                  <a:lnTo>
                    <a:pt x="220116" y="158437"/>
                  </a:lnTo>
                  <a:lnTo>
                    <a:pt x="187420" y="189042"/>
                  </a:lnTo>
                  <a:lnTo>
                    <a:pt x="156919" y="221836"/>
                  </a:lnTo>
                  <a:lnTo>
                    <a:pt x="128738" y="256695"/>
                  </a:lnTo>
                  <a:lnTo>
                    <a:pt x="102999" y="293495"/>
                  </a:lnTo>
                  <a:lnTo>
                    <a:pt x="79826" y="332113"/>
                  </a:lnTo>
                  <a:lnTo>
                    <a:pt x="59342" y="372425"/>
                  </a:lnTo>
                  <a:lnTo>
                    <a:pt x="41670" y="414306"/>
                  </a:lnTo>
                  <a:lnTo>
                    <a:pt x="26935" y="457635"/>
                  </a:lnTo>
                  <a:lnTo>
                    <a:pt x="15259" y="502285"/>
                  </a:lnTo>
                  <a:lnTo>
                    <a:pt x="6767" y="548135"/>
                  </a:lnTo>
                  <a:lnTo>
                    <a:pt x="1581" y="595060"/>
                  </a:lnTo>
                  <a:lnTo>
                    <a:pt x="0" y="638174"/>
                  </a:lnTo>
                  <a:lnTo>
                    <a:pt x="1285592" y="638174"/>
                  </a:lnTo>
                  <a:lnTo>
                    <a:pt x="1283782" y="592896"/>
                  </a:lnTo>
                  <a:lnTo>
                    <a:pt x="1278422" y="545887"/>
                  </a:lnTo>
                  <a:lnTo>
                    <a:pt x="1269747" y="499971"/>
                  </a:lnTo>
                  <a:lnTo>
                    <a:pt x="1257879" y="455272"/>
                  </a:lnTo>
                  <a:lnTo>
                    <a:pt x="1242944" y="411914"/>
                  </a:lnTo>
                  <a:lnTo>
                    <a:pt x="1225068" y="370020"/>
                  </a:lnTo>
                  <a:lnTo>
                    <a:pt x="1204373" y="329715"/>
                  </a:lnTo>
                  <a:lnTo>
                    <a:pt x="1180986" y="291122"/>
                  </a:lnTo>
                  <a:lnTo>
                    <a:pt x="1155030" y="254365"/>
                  </a:lnTo>
                  <a:lnTo>
                    <a:pt x="1126632" y="219568"/>
                  </a:lnTo>
                  <a:lnTo>
                    <a:pt x="1095914" y="186855"/>
                  </a:lnTo>
                  <a:lnTo>
                    <a:pt x="1063003" y="156351"/>
                  </a:lnTo>
                  <a:lnTo>
                    <a:pt x="1028022" y="128178"/>
                  </a:lnTo>
                  <a:lnTo>
                    <a:pt x="991097" y="102461"/>
                  </a:lnTo>
                  <a:lnTo>
                    <a:pt x="952353" y="79323"/>
                  </a:lnTo>
                  <a:lnTo>
                    <a:pt x="911913" y="58890"/>
                  </a:lnTo>
                  <a:lnTo>
                    <a:pt x="869904" y="41283"/>
                  </a:lnTo>
                  <a:lnTo>
                    <a:pt x="826448" y="26628"/>
                  </a:lnTo>
                  <a:lnTo>
                    <a:pt x="781672" y="15048"/>
                  </a:lnTo>
                  <a:lnTo>
                    <a:pt x="735700" y="6668"/>
                  </a:lnTo>
                  <a:lnTo>
                    <a:pt x="688657" y="1610"/>
                  </a:lnTo>
                  <a:lnTo>
                    <a:pt x="640667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7" name="object 37">
            <a:extLst>
              <a:ext uri="{FF2B5EF4-FFF2-40B4-BE49-F238E27FC236}">
                <a16:creationId xmlns:a16="http://schemas.microsoft.com/office/drawing/2014/main" id="{4721EEC6-BE3E-422F-4BD8-B5D9839F59D5}"/>
              </a:ext>
            </a:extLst>
          </p:cNvPr>
          <p:cNvSpPr/>
          <p:nvPr/>
        </p:nvSpPr>
        <p:spPr>
          <a:xfrm>
            <a:off x="657572" y="0"/>
            <a:ext cx="1751964" cy="857250"/>
          </a:xfrm>
          <a:custGeom>
            <a:avLst/>
            <a:gdLst/>
            <a:ahLst/>
            <a:cxnLst/>
            <a:rect l="l" t="t" r="r" b="b"/>
            <a:pathLst>
              <a:path w="1751964" h="857250">
                <a:moveTo>
                  <a:pt x="1751867" y="0"/>
                </a:moveTo>
                <a:lnTo>
                  <a:pt x="0" y="0"/>
                </a:lnTo>
                <a:lnTo>
                  <a:pt x="1104" y="36383"/>
                </a:lnTo>
                <a:lnTo>
                  <a:pt x="5103" y="83514"/>
                </a:lnTo>
                <a:lnTo>
                  <a:pt x="11580" y="129897"/>
                </a:lnTo>
                <a:lnTo>
                  <a:pt x="20471" y="175464"/>
                </a:lnTo>
                <a:lnTo>
                  <a:pt x="31706" y="220150"/>
                </a:lnTo>
                <a:lnTo>
                  <a:pt x="45220" y="263889"/>
                </a:lnTo>
                <a:lnTo>
                  <a:pt x="60946" y="306614"/>
                </a:lnTo>
                <a:lnTo>
                  <a:pt x="78815" y="348260"/>
                </a:lnTo>
                <a:lnTo>
                  <a:pt x="98762" y="388759"/>
                </a:lnTo>
                <a:lnTo>
                  <a:pt x="120719" y="428046"/>
                </a:lnTo>
                <a:lnTo>
                  <a:pt x="144619" y="466054"/>
                </a:lnTo>
                <a:lnTo>
                  <a:pt x="170396" y="502718"/>
                </a:lnTo>
                <a:lnTo>
                  <a:pt x="197981" y="537971"/>
                </a:lnTo>
                <a:lnTo>
                  <a:pt x="227308" y="571747"/>
                </a:lnTo>
                <a:lnTo>
                  <a:pt x="258310" y="603980"/>
                </a:lnTo>
                <a:lnTo>
                  <a:pt x="290920" y="634603"/>
                </a:lnTo>
                <a:lnTo>
                  <a:pt x="325071" y="663550"/>
                </a:lnTo>
                <a:lnTo>
                  <a:pt x="360696" y="690756"/>
                </a:lnTo>
                <a:lnTo>
                  <a:pt x="397727" y="716153"/>
                </a:lnTo>
                <a:lnTo>
                  <a:pt x="436099" y="739676"/>
                </a:lnTo>
                <a:lnTo>
                  <a:pt x="475743" y="761258"/>
                </a:lnTo>
                <a:lnTo>
                  <a:pt x="516592" y="780834"/>
                </a:lnTo>
                <a:lnTo>
                  <a:pt x="558580" y="798336"/>
                </a:lnTo>
                <a:lnTo>
                  <a:pt x="601640" y="813700"/>
                </a:lnTo>
                <a:lnTo>
                  <a:pt x="645704" y="826858"/>
                </a:lnTo>
                <a:lnTo>
                  <a:pt x="690706" y="837744"/>
                </a:lnTo>
                <a:lnTo>
                  <a:pt x="736578" y="846293"/>
                </a:lnTo>
                <a:lnTo>
                  <a:pt x="783254" y="852437"/>
                </a:lnTo>
                <a:lnTo>
                  <a:pt x="830665" y="856112"/>
                </a:lnTo>
                <a:lnTo>
                  <a:pt x="878746" y="857250"/>
                </a:lnTo>
                <a:lnTo>
                  <a:pt x="926713" y="855814"/>
                </a:lnTo>
                <a:lnTo>
                  <a:pt x="973999" y="851856"/>
                </a:lnTo>
                <a:lnTo>
                  <a:pt x="1020538" y="845443"/>
                </a:lnTo>
                <a:lnTo>
                  <a:pt x="1066263" y="836640"/>
                </a:lnTo>
                <a:lnTo>
                  <a:pt x="1111108" y="825513"/>
                </a:lnTo>
                <a:lnTo>
                  <a:pt x="1155007" y="812129"/>
                </a:lnTo>
                <a:lnTo>
                  <a:pt x="1197893" y="796554"/>
                </a:lnTo>
                <a:lnTo>
                  <a:pt x="1239700" y="778853"/>
                </a:lnTo>
                <a:lnTo>
                  <a:pt x="1280362" y="759094"/>
                </a:lnTo>
                <a:lnTo>
                  <a:pt x="1319813" y="737343"/>
                </a:lnTo>
                <a:lnTo>
                  <a:pt x="1357985" y="713665"/>
                </a:lnTo>
                <a:lnTo>
                  <a:pt x="1394813" y="688126"/>
                </a:lnTo>
                <a:lnTo>
                  <a:pt x="1430231" y="660794"/>
                </a:lnTo>
                <a:lnTo>
                  <a:pt x="1464172" y="631733"/>
                </a:lnTo>
                <a:lnTo>
                  <a:pt x="1496570" y="601011"/>
                </a:lnTo>
                <a:lnTo>
                  <a:pt x="1527358" y="568693"/>
                </a:lnTo>
                <a:lnTo>
                  <a:pt x="1556470" y="534846"/>
                </a:lnTo>
                <a:lnTo>
                  <a:pt x="1583840" y="499536"/>
                </a:lnTo>
                <a:lnTo>
                  <a:pt x="1609402" y="462829"/>
                </a:lnTo>
                <a:lnTo>
                  <a:pt x="1633089" y="424791"/>
                </a:lnTo>
                <a:lnTo>
                  <a:pt x="1654835" y="385488"/>
                </a:lnTo>
                <a:lnTo>
                  <a:pt x="1674573" y="344987"/>
                </a:lnTo>
                <a:lnTo>
                  <a:pt x="1692237" y="303354"/>
                </a:lnTo>
                <a:lnTo>
                  <a:pt x="1707762" y="260654"/>
                </a:lnTo>
                <a:lnTo>
                  <a:pt x="1721080" y="216955"/>
                </a:lnTo>
                <a:lnTo>
                  <a:pt x="1732125" y="172322"/>
                </a:lnTo>
                <a:lnTo>
                  <a:pt x="1740831" y="126821"/>
                </a:lnTo>
                <a:lnTo>
                  <a:pt x="1747132" y="80519"/>
                </a:lnTo>
                <a:lnTo>
                  <a:pt x="1750961" y="33482"/>
                </a:lnTo>
                <a:lnTo>
                  <a:pt x="1751867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>
            <a:extLst>
              <a:ext uri="{FF2B5EF4-FFF2-40B4-BE49-F238E27FC236}">
                <a16:creationId xmlns:a16="http://schemas.microsoft.com/office/drawing/2014/main" id="{25365D07-CB55-D3F8-B716-BA6B8809E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9042" y="760746"/>
            <a:ext cx="10181590" cy="221381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5080" algn="ctr">
              <a:lnSpc>
                <a:spcPct val="101000"/>
              </a:lnSpc>
              <a:spcBef>
                <a:spcPts val="75"/>
              </a:spcBef>
            </a:pPr>
            <a:r>
              <a:rPr lang="en-ID" sz="3600" spc="-20" dirty="0">
                <a:latin typeface="Trebuchet MS"/>
              </a:rPr>
              <a:t>Tsunami Evacuation Planning &amp; The Development of Inclusive SOP</a:t>
            </a:r>
            <a:br>
              <a:rPr lang="en-ID" sz="3600" spc="-20" dirty="0">
                <a:latin typeface="Trebuchet MS"/>
              </a:rPr>
            </a:br>
            <a:r>
              <a:rPr lang="en-ID" sz="3600" spc="-20" dirty="0">
                <a:latin typeface="Trebuchet MS"/>
              </a:rPr>
              <a:t>for Tsunami Warning System for </a:t>
            </a:r>
            <a:r>
              <a:rPr lang="en-ID" sz="3600" spc="-20" dirty="0" err="1">
                <a:latin typeface="Trebuchet MS"/>
              </a:rPr>
              <a:t>Difable</a:t>
            </a:r>
            <a:r>
              <a:rPr lang="en-ID" sz="3600" spc="-20">
                <a:latin typeface="Trebuchet MS"/>
              </a:rPr>
              <a:t> at Special Need School</a:t>
            </a:r>
            <a:endParaRPr sz="3600" spc="-20">
              <a:latin typeface="Trebuchet MS"/>
            </a:endParaRPr>
          </a:p>
        </p:txBody>
      </p:sp>
      <p:pic>
        <p:nvPicPr>
          <p:cNvPr id="40" name="object 40">
            <a:extLst>
              <a:ext uri="{FF2B5EF4-FFF2-40B4-BE49-F238E27FC236}">
                <a16:creationId xmlns:a16="http://schemas.microsoft.com/office/drawing/2014/main" id="{509091AF-D1BA-5265-F310-69A9C5B657E2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19072" y="4638146"/>
            <a:ext cx="729191" cy="724605"/>
          </a:xfrm>
          <a:prstGeom prst="rect">
            <a:avLst/>
          </a:prstGeom>
        </p:spPr>
      </p:pic>
      <p:pic>
        <p:nvPicPr>
          <p:cNvPr id="41" name="object 41">
            <a:extLst>
              <a:ext uri="{FF2B5EF4-FFF2-40B4-BE49-F238E27FC236}">
                <a16:creationId xmlns:a16="http://schemas.microsoft.com/office/drawing/2014/main" id="{A9F8FC00-57A5-4FE4-07EF-187D9EA0476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4325" y="4700588"/>
            <a:ext cx="1885950" cy="628650"/>
          </a:xfrm>
          <a:prstGeom prst="rect">
            <a:avLst/>
          </a:prstGeom>
        </p:spPr>
      </p:pic>
      <p:pic>
        <p:nvPicPr>
          <p:cNvPr id="43" name="object 43">
            <a:extLst>
              <a:ext uri="{FF2B5EF4-FFF2-40B4-BE49-F238E27FC236}">
                <a16:creationId xmlns:a16="http://schemas.microsoft.com/office/drawing/2014/main" id="{7C0F8B3F-81FC-55ED-87C2-F07A39A7565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191000" y="3038370"/>
            <a:ext cx="92273" cy="1233703"/>
          </a:xfrm>
          <a:prstGeom prst="rect">
            <a:avLst/>
          </a:prstGeom>
        </p:spPr>
      </p:pic>
      <p:sp>
        <p:nvSpPr>
          <p:cNvPr id="44" name="object 44">
            <a:extLst>
              <a:ext uri="{FF2B5EF4-FFF2-40B4-BE49-F238E27FC236}">
                <a16:creationId xmlns:a16="http://schemas.microsoft.com/office/drawing/2014/main" id="{48A3A382-8296-2873-ABC3-2FC6565000C2}"/>
              </a:ext>
            </a:extLst>
          </p:cNvPr>
          <p:cNvSpPr/>
          <p:nvPr/>
        </p:nvSpPr>
        <p:spPr>
          <a:xfrm>
            <a:off x="4239518" y="3048000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830"/>
                </a:lnTo>
              </a:path>
            </a:pathLst>
          </a:custGeom>
          <a:ln w="38100">
            <a:solidFill>
              <a:srgbClr val="0A0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object 45">
            <a:extLst>
              <a:ext uri="{FF2B5EF4-FFF2-40B4-BE49-F238E27FC236}">
                <a16:creationId xmlns:a16="http://schemas.microsoft.com/office/drawing/2014/main" id="{9FC01476-3906-9AF3-2BCA-D1462E1FBEA9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96000" y="4452938"/>
            <a:ext cx="2362200" cy="1152525"/>
          </a:xfrm>
          <a:prstGeom prst="rect">
            <a:avLst/>
          </a:prstGeom>
        </p:spPr>
      </p:pic>
      <p:pic>
        <p:nvPicPr>
          <p:cNvPr id="46" name="object 46">
            <a:extLst>
              <a:ext uri="{FF2B5EF4-FFF2-40B4-BE49-F238E27FC236}">
                <a16:creationId xmlns:a16="http://schemas.microsoft.com/office/drawing/2014/main" id="{64E196A4-22D3-2A6B-97C4-B0D6CA7547B4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343900" y="4624388"/>
            <a:ext cx="790575" cy="800100"/>
          </a:xfrm>
          <a:prstGeom prst="rect">
            <a:avLst/>
          </a:prstGeom>
        </p:spPr>
      </p:pic>
      <p:pic>
        <p:nvPicPr>
          <p:cNvPr id="47" name="object 47">
            <a:extLst>
              <a:ext uri="{FF2B5EF4-FFF2-40B4-BE49-F238E27FC236}">
                <a16:creationId xmlns:a16="http://schemas.microsoft.com/office/drawing/2014/main" id="{7F466833-EF58-636B-C749-788B6D6C88E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58000" y="5605463"/>
            <a:ext cx="3264647" cy="781050"/>
          </a:xfrm>
          <a:prstGeom prst="rect">
            <a:avLst/>
          </a:prstGeom>
        </p:spPr>
      </p:pic>
      <p:pic>
        <p:nvPicPr>
          <p:cNvPr id="48" name="object 48">
            <a:extLst>
              <a:ext uri="{FF2B5EF4-FFF2-40B4-BE49-F238E27FC236}">
                <a16:creationId xmlns:a16="http://schemas.microsoft.com/office/drawing/2014/main" id="{48E7AD34-C754-7887-7BF1-A8CBA730AE5E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943600" y="5624513"/>
            <a:ext cx="752475" cy="762000"/>
          </a:xfrm>
          <a:prstGeom prst="rect">
            <a:avLst/>
          </a:prstGeom>
        </p:spPr>
      </p:pic>
      <p:pic>
        <p:nvPicPr>
          <p:cNvPr id="50" name="object 50">
            <a:extLst>
              <a:ext uri="{FF2B5EF4-FFF2-40B4-BE49-F238E27FC236}">
                <a16:creationId xmlns:a16="http://schemas.microsoft.com/office/drawing/2014/main" id="{8994BC02-FFC5-38D9-C0FE-AC341AAA1444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75960" y="5628648"/>
            <a:ext cx="1152525" cy="695325"/>
          </a:xfrm>
          <a:prstGeom prst="rect">
            <a:avLst/>
          </a:prstGeom>
        </p:spPr>
      </p:pic>
      <p:pic>
        <p:nvPicPr>
          <p:cNvPr id="51" name="object 51">
            <a:extLst>
              <a:ext uri="{FF2B5EF4-FFF2-40B4-BE49-F238E27FC236}">
                <a16:creationId xmlns:a16="http://schemas.microsoft.com/office/drawing/2014/main" id="{A71275E9-B237-9F17-E8B7-C01E2BEB8F51}"/>
              </a:ext>
            </a:extLst>
          </p:cNvPr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981450" y="5624513"/>
            <a:ext cx="838200" cy="771525"/>
          </a:xfrm>
          <a:prstGeom prst="rect">
            <a:avLst/>
          </a:prstGeom>
        </p:spPr>
      </p:pic>
      <p:pic>
        <p:nvPicPr>
          <p:cNvPr id="52" name="object 52">
            <a:extLst>
              <a:ext uri="{FF2B5EF4-FFF2-40B4-BE49-F238E27FC236}">
                <a16:creationId xmlns:a16="http://schemas.microsoft.com/office/drawing/2014/main" id="{5E14EC70-7691-529E-B1D5-F58642E7C590}"/>
              </a:ext>
            </a:extLst>
          </p:cNvPr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81575" y="5624513"/>
            <a:ext cx="752475" cy="758613"/>
          </a:xfrm>
          <a:prstGeom prst="rect">
            <a:avLst/>
          </a:prstGeom>
        </p:spPr>
      </p:pic>
      <p:pic>
        <p:nvPicPr>
          <p:cNvPr id="53" name="object 53">
            <a:extLst>
              <a:ext uri="{FF2B5EF4-FFF2-40B4-BE49-F238E27FC236}">
                <a16:creationId xmlns:a16="http://schemas.microsoft.com/office/drawing/2014/main" id="{D6A29898-178E-718F-8226-A199A1BFEDC4}"/>
              </a:ext>
            </a:extLst>
          </p:cNvPr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190454" y="5642372"/>
            <a:ext cx="581865" cy="70723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2BE82D9-E911-F440-76E6-D69B83BE3EDD}"/>
              </a:ext>
            </a:extLst>
          </p:cNvPr>
          <p:cNvSpPr txBox="1"/>
          <p:nvPr/>
        </p:nvSpPr>
        <p:spPr>
          <a:xfrm>
            <a:off x="4416623" y="3562852"/>
            <a:ext cx="4717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b="1" err="1">
                <a:solidFill>
                  <a:srgbClr val="0A0F4A"/>
                </a:solidFill>
                <a:latin typeface="Arial MT"/>
                <a:cs typeface="Arial MT"/>
              </a:rPr>
              <a:t>Harkunti</a:t>
            </a:r>
            <a:r>
              <a:rPr lang="en-ID" sz="2400" b="1" spc="9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lang="en-ID" sz="2400" b="1">
                <a:solidFill>
                  <a:srgbClr val="0A0F4A"/>
                </a:solidFill>
                <a:latin typeface="Arial MT"/>
                <a:cs typeface="Arial MT"/>
              </a:rPr>
              <a:t>Pertiwi</a:t>
            </a:r>
            <a:r>
              <a:rPr lang="en-ID" sz="2400" b="1" spc="13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lang="en-ID" sz="2400" b="1" err="1">
                <a:solidFill>
                  <a:srgbClr val="0A0F4A"/>
                </a:solidFill>
                <a:latin typeface="Arial MT"/>
                <a:cs typeface="Arial MT"/>
              </a:rPr>
              <a:t>Rahayu</a:t>
            </a:r>
            <a:endParaRPr lang="en-US" sz="2400" b="1"/>
          </a:p>
        </p:txBody>
      </p:sp>
      <p:sp>
        <p:nvSpPr>
          <p:cNvPr id="56" name="Google Shape;54;p21">
            <a:extLst>
              <a:ext uri="{FF2B5EF4-FFF2-40B4-BE49-F238E27FC236}">
                <a16:creationId xmlns:a16="http://schemas.microsoft.com/office/drawing/2014/main" id="{8FE70C83-B65A-A266-4AA2-10DC9E0BB2E7}"/>
              </a:ext>
            </a:extLst>
          </p:cNvPr>
          <p:cNvSpPr/>
          <p:nvPr/>
        </p:nvSpPr>
        <p:spPr>
          <a:xfrm>
            <a:off x="0" y="6480509"/>
            <a:ext cx="12192000" cy="377491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txBody>
          <a:bodyPr spcFirstLastPara="1" wrap="square" lIns="65000" tIns="65000" rIns="65000" bIns="65000" anchor="ctr" anchorCtr="0">
            <a:spAutoFit/>
          </a:bodyPr>
          <a:lstStyle/>
          <a:p>
            <a:pPr algn="ctr"/>
            <a:r>
              <a:rPr lang="en-ID" sz="1600" b="1" i="0" u="none" strike="noStrike" kern="1200" cap="none">
                <a:solidFill>
                  <a:schemeClr val="lt1"/>
                </a:solidFill>
                <a:latin typeface="Arial"/>
                <a:ea typeface="+mn-ea"/>
                <a:cs typeface="Arial"/>
              </a:rPr>
              <a:t>Inter ICG Task Team Meeting on Disaster Management and Preparedness of </a:t>
            </a:r>
            <a:r>
              <a:rPr lang="en-ID" sz="1600" b="1" i="0" u="none" strike="noStrike" kern="1200" cap="none">
                <a:solidFill>
                  <a:schemeClr val="lt1"/>
                </a:solidFill>
                <a:latin typeface="Arial"/>
                <a:cs typeface="Arial"/>
              </a:rPr>
              <a:t>TOWS WG </a:t>
            </a:r>
            <a: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XVIII, Paris, 20-21February 2025</a:t>
            </a:r>
          </a:p>
        </p:txBody>
      </p:sp>
      <p:pic>
        <p:nvPicPr>
          <p:cNvPr id="61" name="Picture 60" descr="A blue and white logo&#10;&#10;Description automatically generated">
            <a:extLst>
              <a:ext uri="{FF2B5EF4-FFF2-40B4-BE49-F238E27FC236}">
                <a16:creationId xmlns:a16="http://schemas.microsoft.com/office/drawing/2014/main" id="{E54DFF6C-9AD9-E8C5-D1EC-8D40B86DF4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29959" y="4525136"/>
            <a:ext cx="1027144" cy="9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3955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50" y="0"/>
                </a:moveTo>
                <a:lnTo>
                  <a:pt x="0" y="0"/>
                </a:lnTo>
                <a:lnTo>
                  <a:pt x="0" y="4800600"/>
                </a:lnTo>
                <a:lnTo>
                  <a:pt x="4451" y="4850244"/>
                </a:lnTo>
                <a:lnTo>
                  <a:pt x="17284" y="4896972"/>
                </a:lnTo>
                <a:lnTo>
                  <a:pt x="37719" y="4940003"/>
                </a:lnTo>
                <a:lnTo>
                  <a:pt x="64973" y="4978556"/>
                </a:lnTo>
                <a:lnTo>
                  <a:pt x="98268" y="5011851"/>
                </a:lnTo>
                <a:lnTo>
                  <a:pt x="136821" y="5039106"/>
                </a:lnTo>
                <a:lnTo>
                  <a:pt x="179852" y="5059540"/>
                </a:lnTo>
                <a:lnTo>
                  <a:pt x="226580" y="5072373"/>
                </a:lnTo>
                <a:lnTo>
                  <a:pt x="276225" y="5076825"/>
                </a:lnTo>
                <a:lnTo>
                  <a:pt x="552450" y="5076825"/>
                </a:lnTo>
                <a:lnTo>
                  <a:pt x="5524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5810250"/>
            <a:ext cx="76200" cy="76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" y="5810250"/>
            <a:ext cx="66675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775" y="5810250"/>
            <a:ext cx="66675" cy="7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25" y="5810250"/>
            <a:ext cx="66675" cy="762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75" y="5810250"/>
            <a:ext cx="76200" cy="76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825" y="5810250"/>
            <a:ext cx="76200" cy="76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175" y="5810250"/>
            <a:ext cx="76200" cy="762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550" y="5934075"/>
            <a:ext cx="76200" cy="666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425" y="5934075"/>
            <a:ext cx="66675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775" y="5934075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125" y="5934075"/>
            <a:ext cx="66675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475" y="5934075"/>
            <a:ext cx="76200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6825" y="5934075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0175" y="5934075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550" y="6048375"/>
            <a:ext cx="76200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425" y="6048375"/>
            <a:ext cx="66675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775" y="6048375"/>
            <a:ext cx="66675" cy="6667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125" y="6048375"/>
            <a:ext cx="66675" cy="66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475" y="6048375"/>
            <a:ext cx="76200" cy="6667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6825" y="6048375"/>
            <a:ext cx="76200" cy="666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0175" y="6048375"/>
            <a:ext cx="76200" cy="6667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6172200"/>
            <a:ext cx="76200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" y="6172200"/>
            <a:ext cx="66675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775" y="6172200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25" y="6172200"/>
            <a:ext cx="66675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75" y="6172200"/>
            <a:ext cx="76200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825" y="6172200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175" y="6172200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39475" y="3086100"/>
            <a:ext cx="66675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72825" y="3086100"/>
            <a:ext cx="66675" cy="7620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06175" y="3086100"/>
            <a:ext cx="76200" cy="7620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39525" y="3086100"/>
            <a:ext cx="76200" cy="7620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72875" y="3086100"/>
            <a:ext cx="76200" cy="7620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06225" y="3086100"/>
            <a:ext cx="76200" cy="7620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49100" y="3086100"/>
            <a:ext cx="66675" cy="7620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039475" y="3209925"/>
            <a:ext cx="66675" cy="66675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172825" y="3209925"/>
            <a:ext cx="66675" cy="6667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06175" y="3209925"/>
            <a:ext cx="76200" cy="6667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439525" y="3209925"/>
            <a:ext cx="76200" cy="6667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572875" y="3209925"/>
            <a:ext cx="76200" cy="6667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706225" y="3209925"/>
            <a:ext cx="76200" cy="6667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849100" y="3209925"/>
            <a:ext cx="66675" cy="6667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39475" y="3324225"/>
            <a:ext cx="66675" cy="76200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72825" y="3324225"/>
            <a:ext cx="66675" cy="76200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06175" y="3324225"/>
            <a:ext cx="76200" cy="76200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39525" y="3324225"/>
            <a:ext cx="76200" cy="76200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72875" y="3324225"/>
            <a:ext cx="76200" cy="76200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06225" y="3324225"/>
            <a:ext cx="76200" cy="76200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849100" y="3324225"/>
            <a:ext cx="66675" cy="76200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39475" y="3448050"/>
            <a:ext cx="66675" cy="76200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172825" y="3448050"/>
            <a:ext cx="66675" cy="76200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306175" y="3448050"/>
            <a:ext cx="76200" cy="76200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439525" y="3448050"/>
            <a:ext cx="76200" cy="7620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72875" y="3448050"/>
            <a:ext cx="76200" cy="7620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706225" y="3448050"/>
            <a:ext cx="76200" cy="76200"/>
          </a:xfrm>
          <a:prstGeom prst="rect">
            <a:avLst/>
          </a:prstGeom>
        </p:spPr>
      </p:pic>
      <p:grpSp>
        <p:nvGrpSpPr>
          <p:cNvPr id="61" name="object 61"/>
          <p:cNvGrpSpPr/>
          <p:nvPr/>
        </p:nvGrpSpPr>
        <p:grpSpPr>
          <a:xfrm>
            <a:off x="10372725" y="1485900"/>
            <a:ext cx="1819275" cy="2886075"/>
            <a:chOff x="10372725" y="1485900"/>
            <a:chExt cx="1819275" cy="2886075"/>
          </a:xfrm>
        </p:grpSpPr>
        <p:pic>
          <p:nvPicPr>
            <p:cNvPr id="62" name="object 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49100" y="3448050"/>
              <a:ext cx="66675" cy="7620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72725" y="1485900"/>
              <a:ext cx="1819275" cy="2886075"/>
            </a:xfrm>
            <a:prstGeom prst="rect">
              <a:avLst/>
            </a:prstGeom>
          </p:spPr>
        </p:pic>
      </p:grp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1991398" y="391198"/>
            <a:ext cx="813562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140" dirty="0"/>
              <a:t>Lesson Learned</a:t>
            </a:r>
          </a:p>
        </p:txBody>
      </p:sp>
      <p:sp>
        <p:nvSpPr>
          <p:cNvPr id="65" name="object 65"/>
          <p:cNvSpPr txBox="1"/>
          <p:nvPr/>
        </p:nvSpPr>
        <p:spPr>
          <a:xfrm>
            <a:off x="632142" y="1766188"/>
            <a:ext cx="6606858" cy="297042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93700" marR="381000" indent="-381635">
              <a:lnSpc>
                <a:spcPct val="99800"/>
              </a:lnSpc>
              <a:spcBef>
                <a:spcPts val="110"/>
              </a:spcBef>
              <a:buClr>
                <a:srgbClr val="D34343"/>
              </a:buClr>
              <a:buSzPct val="50000"/>
              <a:buFont typeface="Times New Roman"/>
              <a:buChar char="●"/>
              <a:tabLst>
                <a:tab pos="393700" algn="l"/>
              </a:tabLst>
            </a:pPr>
            <a:r>
              <a:rPr sz="2400" spc="-60" dirty="0">
                <a:solidFill>
                  <a:srgbClr val="0A0F4A"/>
                </a:solidFill>
                <a:latin typeface="Trebuchet MS"/>
                <a:cs typeface="Trebuchet MS"/>
              </a:rPr>
              <a:t>learned</a:t>
            </a:r>
            <a:r>
              <a:rPr sz="2400" spc="-17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65" dirty="0">
                <a:solidFill>
                  <a:srgbClr val="0A0F4A"/>
                </a:solidFill>
                <a:latin typeface="Trebuchet MS"/>
                <a:cs typeface="Trebuchet MS"/>
              </a:rPr>
              <a:t>from</a:t>
            </a:r>
            <a:r>
              <a:rPr sz="2400" spc="-20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lang="en-US" sz="2400" spc="-204" dirty="0">
                <a:solidFill>
                  <a:srgbClr val="0A0F4A"/>
                </a:solidFill>
                <a:latin typeface="Trebuchet MS"/>
                <a:cs typeface="Trebuchet MS"/>
              </a:rPr>
              <a:t>IABI member </a:t>
            </a:r>
            <a:r>
              <a:rPr sz="2400" spc="-25" dirty="0">
                <a:solidFill>
                  <a:srgbClr val="0A0F4A"/>
                </a:solidFill>
                <a:latin typeface="Trebuchet MS"/>
                <a:cs typeface="Trebuchet MS"/>
              </a:rPr>
              <a:t>The </a:t>
            </a:r>
            <a:r>
              <a:rPr sz="2400" dirty="0">
                <a:solidFill>
                  <a:srgbClr val="0A0F4A"/>
                </a:solidFill>
                <a:latin typeface="Trebuchet MS"/>
                <a:cs typeface="Trebuchet MS"/>
              </a:rPr>
              <a:t>Unspoken</a:t>
            </a:r>
            <a:r>
              <a:rPr sz="2400" spc="-20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45" dirty="0">
                <a:solidFill>
                  <a:srgbClr val="0A0F4A"/>
                </a:solidFill>
                <a:latin typeface="Trebuchet MS"/>
                <a:cs typeface="Trebuchet MS"/>
              </a:rPr>
              <a:t>Ministry</a:t>
            </a:r>
            <a:r>
              <a:rPr sz="2400" spc="-18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0A0F4A"/>
                </a:solidFill>
                <a:latin typeface="Trebuchet MS"/>
                <a:cs typeface="Trebuchet MS"/>
              </a:rPr>
              <a:t>(TUM)</a:t>
            </a:r>
            <a:r>
              <a:rPr sz="2400" spc="-17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0A0F4A"/>
                </a:solidFill>
                <a:latin typeface="Trebuchet MS"/>
                <a:cs typeface="Trebuchet MS"/>
              </a:rPr>
              <a:t>Indonesia,</a:t>
            </a:r>
            <a:r>
              <a:rPr sz="2400" spc="-15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A0F4A"/>
                </a:solidFill>
                <a:latin typeface="Trebuchet MS"/>
                <a:cs typeface="Trebuchet MS"/>
              </a:rPr>
              <a:t>a</a:t>
            </a:r>
            <a:r>
              <a:rPr sz="2400" spc="-22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0A0F4A"/>
                </a:solidFill>
                <a:latin typeface="Trebuchet MS"/>
                <a:cs typeface="Trebuchet MS"/>
              </a:rPr>
              <a:t>non- </a:t>
            </a:r>
            <a:r>
              <a:rPr sz="2400" spc="-105" dirty="0">
                <a:solidFill>
                  <a:srgbClr val="0A0F4A"/>
                </a:solidFill>
                <a:latin typeface="Trebuchet MS"/>
                <a:cs typeface="Trebuchet MS"/>
              </a:rPr>
              <a:t>profit</a:t>
            </a:r>
            <a:r>
              <a:rPr sz="2400" spc="-17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0A0F4A"/>
                </a:solidFill>
                <a:latin typeface="Trebuchet MS"/>
                <a:cs typeface="Trebuchet MS"/>
              </a:rPr>
              <a:t>organization</a:t>
            </a:r>
            <a:r>
              <a:rPr sz="2400" spc="-11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0A0F4A"/>
                </a:solidFill>
                <a:latin typeface="Trebuchet MS"/>
                <a:cs typeface="Trebuchet MS"/>
              </a:rPr>
              <a:t>dedicated</a:t>
            </a:r>
            <a:r>
              <a:rPr sz="2400" spc="-13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00" dirty="0">
                <a:solidFill>
                  <a:srgbClr val="0A0F4A"/>
                </a:solidFill>
                <a:latin typeface="Trebuchet MS"/>
                <a:cs typeface="Trebuchet MS"/>
              </a:rPr>
              <a:t>to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0A0F4A"/>
                </a:solidFill>
                <a:latin typeface="Trebuchet MS"/>
                <a:cs typeface="Trebuchet MS"/>
              </a:rPr>
              <a:t>Deaf </a:t>
            </a:r>
            <a:r>
              <a:rPr sz="2400" spc="-25" dirty="0">
                <a:solidFill>
                  <a:srgbClr val="0A0F4A"/>
                </a:solidFill>
                <a:latin typeface="Trebuchet MS"/>
                <a:cs typeface="Trebuchet MS"/>
              </a:rPr>
              <a:t>community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A0F4A"/>
                </a:solidFill>
                <a:latin typeface="Trebuchet MS"/>
                <a:cs typeface="Trebuchet MS"/>
              </a:rPr>
              <a:t>services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60" dirty="0">
                <a:solidFill>
                  <a:srgbClr val="0A0F4A"/>
                </a:solidFill>
                <a:latin typeface="Trebuchet MS"/>
                <a:cs typeface="Trebuchet MS"/>
              </a:rPr>
              <a:t>by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0A0F4A"/>
                </a:solidFill>
                <a:latin typeface="Trebuchet MS"/>
                <a:cs typeface="Trebuchet MS"/>
              </a:rPr>
              <a:t>providing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40" dirty="0">
                <a:solidFill>
                  <a:srgbClr val="0A0F4A"/>
                </a:solidFill>
                <a:latin typeface="Trebuchet MS"/>
                <a:cs typeface="Trebuchet MS"/>
              </a:rPr>
              <a:t>some </a:t>
            </a:r>
            <a:r>
              <a:rPr sz="2400" spc="-95" dirty="0">
                <a:solidFill>
                  <a:srgbClr val="0A0F4A"/>
                </a:solidFill>
                <a:latin typeface="Trebuchet MS"/>
                <a:cs typeface="Trebuchet MS"/>
              </a:rPr>
              <a:t>affirmative</a:t>
            </a:r>
            <a:r>
              <a:rPr sz="2400" spc="-19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A0F4A"/>
                </a:solidFill>
                <a:latin typeface="Trebuchet MS"/>
                <a:cs typeface="Trebuchet MS"/>
              </a:rPr>
              <a:t>actions.</a:t>
            </a:r>
            <a:endParaRPr sz="2400" dirty="0">
              <a:latin typeface="Trebuchet MS"/>
              <a:cs typeface="Trebuchet MS"/>
            </a:endParaRPr>
          </a:p>
          <a:p>
            <a:pPr marL="393700" marR="5080" indent="-381635">
              <a:lnSpc>
                <a:spcPct val="99100"/>
              </a:lnSpc>
              <a:spcBef>
                <a:spcPts val="75"/>
              </a:spcBef>
              <a:buClr>
                <a:srgbClr val="D34343"/>
              </a:buClr>
              <a:buSzPct val="50000"/>
              <a:buFont typeface="Times New Roman"/>
              <a:buChar char="●"/>
              <a:tabLst>
                <a:tab pos="393700" algn="l"/>
              </a:tabLst>
            </a:pPr>
            <a:r>
              <a:rPr sz="2400" dirty="0">
                <a:solidFill>
                  <a:srgbClr val="0A0F4A"/>
                </a:solidFill>
                <a:latin typeface="Trebuchet MS"/>
                <a:cs typeface="Trebuchet MS"/>
              </a:rPr>
              <a:t>needs</a:t>
            </a:r>
            <a:r>
              <a:rPr sz="2400" spc="-16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0A0F4A"/>
                </a:solidFill>
                <a:latin typeface="Trebuchet MS"/>
                <a:cs typeface="Trebuchet MS"/>
              </a:rPr>
              <a:t>for</a:t>
            </a:r>
            <a:r>
              <a:rPr sz="2400" spc="-18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50" dirty="0">
                <a:solidFill>
                  <a:srgbClr val="0A0F4A"/>
                </a:solidFill>
                <a:latin typeface="Trebuchet MS"/>
                <a:cs typeface="Trebuchet MS"/>
              </a:rPr>
              <a:t>development</a:t>
            </a:r>
            <a:r>
              <a:rPr sz="2400" spc="-15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65" dirty="0">
                <a:solidFill>
                  <a:srgbClr val="0A0F4A"/>
                </a:solidFill>
                <a:latin typeface="Trebuchet MS"/>
                <a:cs typeface="Trebuchet MS"/>
              </a:rPr>
              <a:t>of</a:t>
            </a:r>
            <a:r>
              <a:rPr sz="2400" spc="-11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i="1" dirty="0">
                <a:solidFill>
                  <a:srgbClr val="C00000"/>
                </a:solidFill>
                <a:latin typeface="Trebuchet MS"/>
                <a:cs typeface="Trebuchet MS"/>
              </a:rPr>
              <a:t>Sound</a:t>
            </a:r>
            <a:r>
              <a:rPr sz="2400" i="1" spc="-10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spc="40" dirty="0">
                <a:solidFill>
                  <a:srgbClr val="C00000"/>
                </a:solidFill>
                <a:latin typeface="Trebuchet MS"/>
                <a:cs typeface="Trebuchet MS"/>
              </a:rPr>
              <a:t>Based </a:t>
            </a:r>
            <a:r>
              <a:rPr sz="2400" i="1" spc="-95" dirty="0">
                <a:solidFill>
                  <a:srgbClr val="C00000"/>
                </a:solidFill>
                <a:latin typeface="Trebuchet MS"/>
                <a:cs typeface="Trebuchet MS"/>
              </a:rPr>
              <a:t>Early</a:t>
            </a:r>
            <a:r>
              <a:rPr sz="2400" i="1" spc="-1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spc="-60" dirty="0">
                <a:solidFill>
                  <a:srgbClr val="C00000"/>
                </a:solidFill>
                <a:latin typeface="Trebuchet MS"/>
                <a:cs typeface="Trebuchet MS"/>
              </a:rPr>
              <a:t>Warning</a:t>
            </a:r>
            <a:r>
              <a:rPr sz="2400" i="1" spc="-1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dirty="0">
                <a:solidFill>
                  <a:srgbClr val="C00000"/>
                </a:solidFill>
                <a:latin typeface="Trebuchet MS"/>
                <a:cs typeface="Trebuchet MS"/>
              </a:rPr>
              <a:t>System</a:t>
            </a:r>
            <a:r>
              <a:rPr sz="2400" i="1" spc="-1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dirty="0">
                <a:solidFill>
                  <a:srgbClr val="C00000"/>
                </a:solidFill>
                <a:latin typeface="Trebuchet MS"/>
                <a:cs typeface="Trebuchet MS"/>
              </a:rPr>
              <a:t>(SBEWS)</a:t>
            </a:r>
            <a:r>
              <a:rPr sz="2400" i="1" spc="-1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spc="-160" dirty="0">
                <a:solidFill>
                  <a:srgbClr val="C00000"/>
                </a:solidFill>
                <a:latin typeface="Trebuchet MS"/>
                <a:cs typeface="Trebuchet MS"/>
              </a:rPr>
              <a:t>for</a:t>
            </a:r>
            <a:r>
              <a:rPr sz="2400" i="1" spc="-19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spc="-105" dirty="0">
                <a:solidFill>
                  <a:srgbClr val="C00000"/>
                </a:solidFill>
                <a:latin typeface="Trebuchet MS"/>
                <a:cs typeface="Trebuchet MS"/>
              </a:rPr>
              <a:t>the</a:t>
            </a:r>
            <a:r>
              <a:rPr sz="2400" i="1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spc="-30" dirty="0">
                <a:solidFill>
                  <a:srgbClr val="C00000"/>
                </a:solidFill>
                <a:latin typeface="Trebuchet MS"/>
                <a:cs typeface="Trebuchet MS"/>
              </a:rPr>
              <a:t>hearing </a:t>
            </a:r>
            <a:r>
              <a:rPr sz="2400" i="1" spc="-80" dirty="0">
                <a:solidFill>
                  <a:srgbClr val="C00000"/>
                </a:solidFill>
                <a:latin typeface="Trebuchet MS"/>
                <a:cs typeface="Trebuchet MS"/>
              </a:rPr>
              <a:t>impairment</a:t>
            </a:r>
            <a:r>
              <a:rPr sz="2400" i="1" spc="-229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spc="-65" dirty="0">
                <a:solidFill>
                  <a:srgbClr val="C00000"/>
                </a:solidFill>
                <a:latin typeface="Trebuchet MS"/>
                <a:cs typeface="Trebuchet MS"/>
              </a:rPr>
              <a:t>(</a:t>
            </a:r>
            <a:r>
              <a:rPr sz="2400" i="1" spc="-65" dirty="0" err="1">
                <a:solidFill>
                  <a:srgbClr val="C00000"/>
                </a:solidFill>
                <a:latin typeface="Trebuchet MS"/>
                <a:cs typeface="Trebuchet MS"/>
              </a:rPr>
              <a:t>Teman</a:t>
            </a:r>
            <a:r>
              <a:rPr sz="2400" i="1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i="1" spc="-10" dirty="0">
                <a:solidFill>
                  <a:srgbClr val="C00000"/>
                </a:solidFill>
                <a:latin typeface="Trebuchet MS"/>
                <a:cs typeface="Trebuchet MS"/>
              </a:rPr>
              <a:t>Tuli).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66" name="object 6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686675" y="3752850"/>
            <a:ext cx="2590800" cy="2371674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48575" y="1485900"/>
            <a:ext cx="2504948" cy="214299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2001" y="6553200"/>
            <a:ext cx="8120380" cy="9525"/>
          </a:xfrm>
          <a:custGeom>
            <a:avLst/>
            <a:gdLst/>
            <a:ahLst/>
            <a:cxnLst/>
            <a:rect l="l" t="t" r="r" b="b"/>
            <a:pathLst>
              <a:path w="8120380" h="9525">
                <a:moveTo>
                  <a:pt x="8119999" y="0"/>
                </a:moveTo>
                <a:lnTo>
                  <a:pt x="0" y="0"/>
                </a:lnTo>
                <a:lnTo>
                  <a:pt x="0" y="9525"/>
                </a:lnTo>
                <a:lnTo>
                  <a:pt x="8119999" y="9525"/>
                </a:lnTo>
                <a:lnTo>
                  <a:pt x="811999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0" y="14224"/>
            <a:ext cx="9525" cy="6844030"/>
          </a:xfrm>
          <a:custGeom>
            <a:avLst/>
            <a:gdLst/>
            <a:ahLst/>
            <a:cxnLst/>
            <a:rect l="l" t="t" r="r" b="b"/>
            <a:pathLst>
              <a:path w="9525" h="6844030">
                <a:moveTo>
                  <a:pt x="9525" y="0"/>
                </a:moveTo>
                <a:lnTo>
                  <a:pt x="0" y="0"/>
                </a:lnTo>
                <a:lnTo>
                  <a:pt x="0" y="6843776"/>
                </a:lnTo>
                <a:lnTo>
                  <a:pt x="9525" y="6843776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3955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50" y="0"/>
                </a:moveTo>
                <a:lnTo>
                  <a:pt x="0" y="0"/>
                </a:lnTo>
                <a:lnTo>
                  <a:pt x="0" y="4800600"/>
                </a:lnTo>
                <a:lnTo>
                  <a:pt x="4451" y="4850244"/>
                </a:lnTo>
                <a:lnTo>
                  <a:pt x="17284" y="4896972"/>
                </a:lnTo>
                <a:lnTo>
                  <a:pt x="37719" y="4940003"/>
                </a:lnTo>
                <a:lnTo>
                  <a:pt x="64973" y="4978556"/>
                </a:lnTo>
                <a:lnTo>
                  <a:pt x="98268" y="5011851"/>
                </a:lnTo>
                <a:lnTo>
                  <a:pt x="136821" y="5039106"/>
                </a:lnTo>
                <a:lnTo>
                  <a:pt x="179852" y="5059540"/>
                </a:lnTo>
                <a:lnTo>
                  <a:pt x="226580" y="5072373"/>
                </a:lnTo>
                <a:lnTo>
                  <a:pt x="276225" y="5076825"/>
                </a:lnTo>
                <a:lnTo>
                  <a:pt x="552450" y="5076825"/>
                </a:lnTo>
                <a:lnTo>
                  <a:pt x="5524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6482" y="6219825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644925" y="0"/>
                </a:moveTo>
                <a:lnTo>
                  <a:pt x="596935" y="1610"/>
                </a:lnTo>
                <a:lnTo>
                  <a:pt x="549891" y="6668"/>
                </a:lnTo>
                <a:lnTo>
                  <a:pt x="503919" y="15048"/>
                </a:lnTo>
                <a:lnTo>
                  <a:pt x="459143" y="26628"/>
                </a:lnTo>
                <a:lnTo>
                  <a:pt x="415688" y="41283"/>
                </a:lnTo>
                <a:lnTo>
                  <a:pt x="373678" y="58890"/>
                </a:lnTo>
                <a:lnTo>
                  <a:pt x="333239" y="79323"/>
                </a:lnTo>
                <a:lnTo>
                  <a:pt x="294494" y="102461"/>
                </a:lnTo>
                <a:lnTo>
                  <a:pt x="257569" y="128178"/>
                </a:lnTo>
                <a:lnTo>
                  <a:pt x="222589" y="156351"/>
                </a:lnTo>
                <a:lnTo>
                  <a:pt x="189677" y="186855"/>
                </a:lnTo>
                <a:lnTo>
                  <a:pt x="158960" y="219568"/>
                </a:lnTo>
                <a:lnTo>
                  <a:pt x="130561" y="254365"/>
                </a:lnTo>
                <a:lnTo>
                  <a:pt x="104606" y="291122"/>
                </a:lnTo>
                <a:lnTo>
                  <a:pt x="81218" y="329715"/>
                </a:lnTo>
                <a:lnTo>
                  <a:pt x="60524" y="370020"/>
                </a:lnTo>
                <a:lnTo>
                  <a:pt x="42647" y="411914"/>
                </a:lnTo>
                <a:lnTo>
                  <a:pt x="27712" y="455272"/>
                </a:lnTo>
                <a:lnTo>
                  <a:pt x="15845" y="499971"/>
                </a:lnTo>
                <a:lnTo>
                  <a:pt x="7169" y="545887"/>
                </a:lnTo>
                <a:lnTo>
                  <a:pt x="1810" y="592896"/>
                </a:lnTo>
                <a:lnTo>
                  <a:pt x="0" y="638175"/>
                </a:lnTo>
                <a:lnTo>
                  <a:pt x="1285592" y="638175"/>
                </a:lnTo>
                <a:lnTo>
                  <a:pt x="1284010" y="595060"/>
                </a:lnTo>
                <a:lnTo>
                  <a:pt x="1278824" y="548135"/>
                </a:lnTo>
                <a:lnTo>
                  <a:pt x="1270332" y="502285"/>
                </a:lnTo>
                <a:lnTo>
                  <a:pt x="1258656" y="457635"/>
                </a:lnTo>
                <a:lnTo>
                  <a:pt x="1243921" y="414306"/>
                </a:lnTo>
                <a:lnTo>
                  <a:pt x="1226250" y="372425"/>
                </a:lnTo>
                <a:lnTo>
                  <a:pt x="1205766" y="332113"/>
                </a:lnTo>
                <a:lnTo>
                  <a:pt x="1182593" y="293495"/>
                </a:lnTo>
                <a:lnTo>
                  <a:pt x="1156854" y="256695"/>
                </a:lnTo>
                <a:lnTo>
                  <a:pt x="1128672" y="221836"/>
                </a:lnTo>
                <a:lnTo>
                  <a:pt x="1098172" y="189042"/>
                </a:lnTo>
                <a:lnTo>
                  <a:pt x="1065476" y="158437"/>
                </a:lnTo>
                <a:lnTo>
                  <a:pt x="1030708" y="130145"/>
                </a:lnTo>
                <a:lnTo>
                  <a:pt x="993992" y="104289"/>
                </a:lnTo>
                <a:lnTo>
                  <a:pt x="955450" y="80993"/>
                </a:lnTo>
                <a:lnTo>
                  <a:pt x="915207" y="60381"/>
                </a:lnTo>
                <a:lnTo>
                  <a:pt x="873385" y="42577"/>
                </a:lnTo>
                <a:lnTo>
                  <a:pt x="830109" y="27704"/>
                </a:lnTo>
                <a:lnTo>
                  <a:pt x="785501" y="15886"/>
                </a:lnTo>
                <a:lnTo>
                  <a:pt x="739686" y="7246"/>
                </a:lnTo>
                <a:lnTo>
                  <a:pt x="692786" y="1910"/>
                </a:lnTo>
                <a:lnTo>
                  <a:pt x="6449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58772" y="0"/>
            <a:ext cx="1332865" cy="590550"/>
          </a:xfrm>
          <a:custGeom>
            <a:avLst/>
            <a:gdLst/>
            <a:ahLst/>
            <a:cxnLst/>
            <a:rect l="l" t="t" r="r" b="b"/>
            <a:pathLst>
              <a:path w="1332865" h="590550">
                <a:moveTo>
                  <a:pt x="1332648" y="0"/>
                </a:moveTo>
                <a:lnTo>
                  <a:pt x="0" y="0"/>
                </a:lnTo>
                <a:lnTo>
                  <a:pt x="1467" y="13880"/>
                </a:lnTo>
                <a:lnTo>
                  <a:pt x="9597" y="59802"/>
                </a:lnTo>
                <a:lnTo>
                  <a:pt x="20785" y="104596"/>
                </a:lnTo>
                <a:lnTo>
                  <a:pt x="34917" y="148147"/>
                </a:lnTo>
                <a:lnTo>
                  <a:pt x="51881" y="190342"/>
                </a:lnTo>
                <a:lnTo>
                  <a:pt x="71563" y="231069"/>
                </a:lnTo>
                <a:lnTo>
                  <a:pt x="93852" y="270214"/>
                </a:lnTo>
                <a:lnTo>
                  <a:pt x="118633" y="307664"/>
                </a:lnTo>
                <a:lnTo>
                  <a:pt x="145796" y="343305"/>
                </a:lnTo>
                <a:lnTo>
                  <a:pt x="175226" y="377024"/>
                </a:lnTo>
                <a:lnTo>
                  <a:pt x="206811" y="408709"/>
                </a:lnTo>
                <a:lnTo>
                  <a:pt x="240438" y="438245"/>
                </a:lnTo>
                <a:lnTo>
                  <a:pt x="275996" y="465520"/>
                </a:lnTo>
                <a:lnTo>
                  <a:pt x="313370" y="490421"/>
                </a:lnTo>
                <a:lnTo>
                  <a:pt x="352448" y="512833"/>
                </a:lnTo>
                <a:lnTo>
                  <a:pt x="393118" y="532645"/>
                </a:lnTo>
                <a:lnTo>
                  <a:pt x="435266" y="549742"/>
                </a:lnTo>
                <a:lnTo>
                  <a:pt x="478781" y="564011"/>
                </a:lnTo>
                <a:lnTo>
                  <a:pt x="523548" y="575340"/>
                </a:lnTo>
                <a:lnTo>
                  <a:pt x="569456" y="583615"/>
                </a:lnTo>
                <a:lnTo>
                  <a:pt x="616393" y="588722"/>
                </a:lnTo>
                <a:lnTo>
                  <a:pt x="664244" y="590550"/>
                </a:lnTo>
                <a:lnTo>
                  <a:pt x="712203" y="589012"/>
                </a:lnTo>
                <a:lnTo>
                  <a:pt x="759262" y="584176"/>
                </a:lnTo>
                <a:lnTo>
                  <a:pt x="805309" y="576156"/>
                </a:lnTo>
                <a:lnTo>
                  <a:pt x="850228" y="565064"/>
                </a:lnTo>
                <a:lnTo>
                  <a:pt x="893907" y="551014"/>
                </a:lnTo>
                <a:lnTo>
                  <a:pt x="936230" y="534118"/>
                </a:lnTo>
                <a:lnTo>
                  <a:pt x="977083" y="514490"/>
                </a:lnTo>
                <a:lnTo>
                  <a:pt x="1016354" y="492242"/>
                </a:lnTo>
                <a:lnTo>
                  <a:pt x="1053926" y="467489"/>
                </a:lnTo>
                <a:lnTo>
                  <a:pt x="1089688" y="440342"/>
                </a:lnTo>
                <a:lnTo>
                  <a:pt x="1123524" y="410915"/>
                </a:lnTo>
                <a:lnTo>
                  <a:pt x="1155320" y="379322"/>
                </a:lnTo>
                <a:lnTo>
                  <a:pt x="1184963" y="345675"/>
                </a:lnTo>
                <a:lnTo>
                  <a:pt x="1212338" y="310087"/>
                </a:lnTo>
                <a:lnTo>
                  <a:pt x="1237331" y="272672"/>
                </a:lnTo>
                <a:lnTo>
                  <a:pt x="1259829" y="233542"/>
                </a:lnTo>
                <a:lnTo>
                  <a:pt x="1279717" y="192811"/>
                </a:lnTo>
                <a:lnTo>
                  <a:pt x="1296881" y="150592"/>
                </a:lnTo>
                <a:lnTo>
                  <a:pt x="1311207" y="106998"/>
                </a:lnTo>
                <a:lnTo>
                  <a:pt x="1322581" y="62142"/>
                </a:lnTo>
                <a:lnTo>
                  <a:pt x="1330889" y="16137"/>
                </a:lnTo>
                <a:lnTo>
                  <a:pt x="1332648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5810250"/>
            <a:ext cx="76200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" y="5810250"/>
            <a:ext cx="66675" cy="7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775" y="5810250"/>
            <a:ext cx="66675" cy="762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25" y="5810250"/>
            <a:ext cx="66675" cy="76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75" y="5810250"/>
            <a:ext cx="76200" cy="76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825" y="5810250"/>
            <a:ext cx="76200" cy="762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175" y="5810250"/>
            <a:ext cx="76200" cy="76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550" y="5934075"/>
            <a:ext cx="76200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425" y="5934075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775" y="5934075"/>
            <a:ext cx="66675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125" y="5934075"/>
            <a:ext cx="66675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475" y="5934075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6825" y="5934075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0175" y="5934075"/>
            <a:ext cx="76200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550" y="6048375"/>
            <a:ext cx="76200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425" y="6048375"/>
            <a:ext cx="66675" cy="6667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775" y="6048375"/>
            <a:ext cx="66675" cy="66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125" y="6048375"/>
            <a:ext cx="66675" cy="6667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475" y="6048375"/>
            <a:ext cx="76200" cy="666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6825" y="6048375"/>
            <a:ext cx="76200" cy="6667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0175" y="6048375"/>
            <a:ext cx="76200" cy="6667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6172200"/>
            <a:ext cx="76200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" y="6172200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775" y="6172200"/>
            <a:ext cx="66675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25" y="6172200"/>
            <a:ext cx="66675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75" y="6172200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825" y="6172200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175" y="6172200"/>
            <a:ext cx="76200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10625" y="104775"/>
            <a:ext cx="76200" cy="7620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43975" y="104775"/>
            <a:ext cx="76200" cy="7620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77325" y="104775"/>
            <a:ext cx="76200" cy="7620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20200" y="104775"/>
            <a:ext cx="66675" cy="7620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53550" y="104775"/>
            <a:ext cx="66675" cy="7620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86900" y="104775"/>
            <a:ext cx="66675" cy="7620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20250" y="104775"/>
            <a:ext cx="76200" cy="7620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10625" y="228600"/>
            <a:ext cx="76200" cy="6667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43975" y="228600"/>
            <a:ext cx="76200" cy="6667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77325" y="228600"/>
            <a:ext cx="76200" cy="6667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20200" y="228600"/>
            <a:ext cx="66675" cy="6667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53550" y="228600"/>
            <a:ext cx="66675" cy="6667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486900" y="228600"/>
            <a:ext cx="66675" cy="6667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20250" y="228600"/>
            <a:ext cx="76200" cy="6667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10625" y="342900"/>
            <a:ext cx="76200" cy="6667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43975" y="342900"/>
            <a:ext cx="76200" cy="6667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77325" y="342900"/>
            <a:ext cx="76200" cy="6667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20200" y="342900"/>
            <a:ext cx="66675" cy="6667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53550" y="342900"/>
            <a:ext cx="66675" cy="6667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486900" y="342900"/>
            <a:ext cx="66675" cy="66675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20250" y="342900"/>
            <a:ext cx="76200" cy="66675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10625" y="466725"/>
            <a:ext cx="76200" cy="76200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43975" y="466725"/>
            <a:ext cx="76200" cy="76200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77325" y="466725"/>
            <a:ext cx="76200" cy="7620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20200" y="466725"/>
            <a:ext cx="66675" cy="7620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53550" y="466725"/>
            <a:ext cx="66675" cy="76200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86900" y="466725"/>
            <a:ext cx="66675" cy="76200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20250" y="466725"/>
            <a:ext cx="76200" cy="76200"/>
          </a:xfrm>
          <a:prstGeom prst="rect">
            <a:avLst/>
          </a:prstGeom>
        </p:spPr>
      </p:pic>
      <p:sp>
        <p:nvSpPr>
          <p:cNvPr id="63" name="object 63"/>
          <p:cNvSpPr txBox="1"/>
          <p:nvPr/>
        </p:nvSpPr>
        <p:spPr>
          <a:xfrm>
            <a:off x="1858962" y="1708402"/>
            <a:ext cx="8474075" cy="2727798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2700" marR="5080" indent="-1270" algn="ctr">
              <a:lnSpc>
                <a:spcPct val="90000"/>
              </a:lnSpc>
              <a:spcBef>
                <a:spcPts val="535"/>
              </a:spcBef>
            </a:pPr>
            <a:r>
              <a:rPr lang="en-US" sz="3200" b="1" spc="-95">
                <a:solidFill>
                  <a:srgbClr val="0A0F4A"/>
                </a:solidFill>
                <a:latin typeface="Verdana"/>
                <a:cs typeface="Verdana"/>
              </a:rPr>
              <a:t>Through Matching Fund from Government of Indonesia </a:t>
            </a:r>
            <a:r>
              <a:rPr sz="3200" b="1" spc="-95" err="1">
                <a:solidFill>
                  <a:srgbClr val="0A0F4A"/>
                </a:solidFill>
                <a:latin typeface="Verdana"/>
                <a:cs typeface="Verdana"/>
              </a:rPr>
              <a:t>Kedaireka</a:t>
            </a:r>
            <a:r>
              <a:rPr lang="en-US" sz="3200" b="1" spc="-185">
                <a:solidFill>
                  <a:srgbClr val="0A0F4A"/>
                </a:solidFill>
                <a:latin typeface="Verdana"/>
                <a:cs typeface="Verdana"/>
              </a:rPr>
              <a:t> </a:t>
            </a:r>
            <a:r>
              <a:rPr lang="en-US" sz="3200" b="1" spc="-55">
                <a:solidFill>
                  <a:srgbClr val="0A0F4A"/>
                </a:solidFill>
                <a:latin typeface="Verdana"/>
                <a:cs typeface="Verdana"/>
              </a:rPr>
              <a:t>able to Develop </a:t>
            </a:r>
            <a:r>
              <a:rPr lang="en-US" sz="3200" b="1" spc="-55">
                <a:solidFill>
                  <a:srgbClr val="C00000"/>
                </a:solidFill>
                <a:latin typeface="Verdana"/>
                <a:cs typeface="Verdana"/>
              </a:rPr>
              <a:t>Inclusive Tsunami Evacuation Plan </a:t>
            </a:r>
            <a:r>
              <a:rPr sz="3200" b="1" spc="-405">
                <a:solidFill>
                  <a:srgbClr val="C00000"/>
                </a:solidFill>
                <a:latin typeface="Verdana"/>
                <a:cs typeface="Verdana"/>
              </a:rPr>
              <a:t>&amp;</a:t>
            </a:r>
            <a:r>
              <a:rPr sz="3200" b="1" spc="-16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3200" b="1" spc="-160">
                <a:solidFill>
                  <a:srgbClr val="C00000"/>
                </a:solidFill>
                <a:latin typeface="Verdana"/>
                <a:cs typeface="Verdana"/>
              </a:rPr>
              <a:t>Inclusive </a:t>
            </a:r>
            <a:r>
              <a:rPr sz="3200" b="1" spc="-80">
                <a:solidFill>
                  <a:srgbClr val="C00000"/>
                </a:solidFill>
                <a:latin typeface="Verdana"/>
                <a:cs typeface="Verdana"/>
              </a:rPr>
              <a:t>SOP</a:t>
            </a:r>
            <a:r>
              <a:rPr sz="3200" b="1" spc="-18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3200" b="1" spc="-90">
                <a:solidFill>
                  <a:srgbClr val="C00000"/>
                </a:solidFill>
                <a:latin typeface="Verdana"/>
                <a:cs typeface="Verdana"/>
              </a:rPr>
              <a:t>TEWS and Devices for </a:t>
            </a:r>
            <a:r>
              <a:rPr lang="en-US" sz="3200" b="1" spc="-90" err="1">
                <a:solidFill>
                  <a:srgbClr val="C00000"/>
                </a:solidFill>
                <a:latin typeface="Verdana"/>
                <a:cs typeface="Verdana"/>
              </a:rPr>
              <a:t>Difable</a:t>
            </a:r>
            <a:r>
              <a:rPr lang="en-US" sz="3200" b="1" spc="-90">
                <a:solidFill>
                  <a:srgbClr val="C00000"/>
                </a:solidFill>
                <a:latin typeface="Verdana"/>
                <a:cs typeface="Verdana"/>
              </a:rPr>
              <a:t> Students at Special Need School</a:t>
            </a:r>
            <a:endParaRPr sz="3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7364" y="241299"/>
            <a:ext cx="10922635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3200" spc="150" dirty="0"/>
              <a:t>My RESEARCH FOOTPRINT IN </a:t>
            </a:r>
            <a:r>
              <a:rPr sz="3200" spc="190" dirty="0"/>
              <a:t>PADANG</a:t>
            </a:r>
            <a:r>
              <a:rPr lang="en-US" sz="3200" spc="190" dirty="0"/>
              <a:t> CITY</a:t>
            </a:r>
            <a:endParaRPr sz="32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90500" y="1076325"/>
            <a:ext cx="9934575" cy="4276725"/>
            <a:chOff x="190500" y="1076325"/>
            <a:chExt cx="9934575" cy="4276725"/>
          </a:xfrm>
        </p:grpSpPr>
        <p:sp>
          <p:nvSpPr>
            <p:cNvPr id="4" name="object 4"/>
            <p:cNvSpPr/>
            <p:nvPr/>
          </p:nvSpPr>
          <p:spPr>
            <a:xfrm>
              <a:off x="190500" y="1076325"/>
              <a:ext cx="9934575" cy="4276725"/>
            </a:xfrm>
            <a:custGeom>
              <a:avLst/>
              <a:gdLst/>
              <a:ahLst/>
              <a:cxnLst/>
              <a:rect l="l" t="t" r="r" b="b"/>
              <a:pathLst>
                <a:path w="9934575" h="4276725">
                  <a:moveTo>
                    <a:pt x="8805164" y="0"/>
                  </a:moveTo>
                  <a:lnTo>
                    <a:pt x="8865362" y="534542"/>
                  </a:lnTo>
                  <a:lnTo>
                    <a:pt x="8793404" y="543501"/>
                  </a:lnTo>
                  <a:lnTo>
                    <a:pt x="8650321" y="561713"/>
                  </a:lnTo>
                  <a:lnTo>
                    <a:pt x="8508350" y="580316"/>
                  </a:lnTo>
                  <a:lnTo>
                    <a:pt x="8367489" y="599312"/>
                  </a:lnTo>
                  <a:lnTo>
                    <a:pt x="8227739" y="618699"/>
                  </a:lnTo>
                  <a:lnTo>
                    <a:pt x="8089100" y="638479"/>
                  </a:lnTo>
                  <a:lnTo>
                    <a:pt x="7951572" y="658650"/>
                  </a:lnTo>
                  <a:lnTo>
                    <a:pt x="7815154" y="679214"/>
                  </a:lnTo>
                  <a:lnTo>
                    <a:pt x="7679848" y="700170"/>
                  </a:lnTo>
                  <a:lnTo>
                    <a:pt x="7545652" y="721518"/>
                  </a:lnTo>
                  <a:lnTo>
                    <a:pt x="7412567" y="743258"/>
                  </a:lnTo>
                  <a:lnTo>
                    <a:pt x="7280593" y="765389"/>
                  </a:lnTo>
                  <a:lnTo>
                    <a:pt x="7149730" y="787913"/>
                  </a:lnTo>
                  <a:lnTo>
                    <a:pt x="7019977" y="810829"/>
                  </a:lnTo>
                  <a:lnTo>
                    <a:pt x="6891336" y="834138"/>
                  </a:lnTo>
                  <a:lnTo>
                    <a:pt x="6763805" y="857838"/>
                  </a:lnTo>
                  <a:lnTo>
                    <a:pt x="6637385" y="881930"/>
                  </a:lnTo>
                  <a:lnTo>
                    <a:pt x="6512076" y="906414"/>
                  </a:lnTo>
                  <a:lnTo>
                    <a:pt x="6387878" y="931290"/>
                  </a:lnTo>
                  <a:lnTo>
                    <a:pt x="6264790" y="956559"/>
                  </a:lnTo>
                  <a:lnTo>
                    <a:pt x="6142813" y="982219"/>
                  </a:lnTo>
                  <a:lnTo>
                    <a:pt x="6021948" y="1008271"/>
                  </a:lnTo>
                  <a:lnTo>
                    <a:pt x="5902193" y="1034716"/>
                  </a:lnTo>
                  <a:lnTo>
                    <a:pt x="5783548" y="1061552"/>
                  </a:lnTo>
                  <a:lnTo>
                    <a:pt x="5666015" y="1088781"/>
                  </a:lnTo>
                  <a:lnTo>
                    <a:pt x="5549592" y="1116401"/>
                  </a:lnTo>
                  <a:lnTo>
                    <a:pt x="5434280" y="1144414"/>
                  </a:lnTo>
                  <a:lnTo>
                    <a:pt x="5320079" y="1172819"/>
                  </a:lnTo>
                  <a:lnTo>
                    <a:pt x="5206989" y="1201615"/>
                  </a:lnTo>
                  <a:lnTo>
                    <a:pt x="5095010" y="1230804"/>
                  </a:lnTo>
                  <a:lnTo>
                    <a:pt x="4984141" y="1260385"/>
                  </a:lnTo>
                  <a:lnTo>
                    <a:pt x="4874383" y="1290358"/>
                  </a:lnTo>
                  <a:lnTo>
                    <a:pt x="4765736" y="1320723"/>
                  </a:lnTo>
                  <a:lnTo>
                    <a:pt x="4658200" y="1351480"/>
                  </a:lnTo>
                  <a:lnTo>
                    <a:pt x="4551774" y="1382629"/>
                  </a:lnTo>
                  <a:lnTo>
                    <a:pt x="4446460" y="1414170"/>
                  </a:lnTo>
                  <a:lnTo>
                    <a:pt x="4342256" y="1446103"/>
                  </a:lnTo>
                  <a:lnTo>
                    <a:pt x="4239163" y="1478428"/>
                  </a:lnTo>
                  <a:lnTo>
                    <a:pt x="4137180" y="1511146"/>
                  </a:lnTo>
                  <a:lnTo>
                    <a:pt x="4036309" y="1544255"/>
                  </a:lnTo>
                  <a:lnTo>
                    <a:pt x="3936548" y="1577756"/>
                  </a:lnTo>
                  <a:lnTo>
                    <a:pt x="3837898" y="1611650"/>
                  </a:lnTo>
                  <a:lnTo>
                    <a:pt x="3740359" y="1645935"/>
                  </a:lnTo>
                  <a:lnTo>
                    <a:pt x="3643931" y="1680612"/>
                  </a:lnTo>
                  <a:lnTo>
                    <a:pt x="3548613" y="1715682"/>
                  </a:lnTo>
                  <a:lnTo>
                    <a:pt x="3454406" y="1751144"/>
                  </a:lnTo>
                  <a:lnTo>
                    <a:pt x="3361310" y="1786997"/>
                  </a:lnTo>
                  <a:lnTo>
                    <a:pt x="3269325" y="1823243"/>
                  </a:lnTo>
                  <a:lnTo>
                    <a:pt x="3178450" y="1859881"/>
                  </a:lnTo>
                  <a:lnTo>
                    <a:pt x="3088687" y="1896910"/>
                  </a:lnTo>
                  <a:lnTo>
                    <a:pt x="3000034" y="1934332"/>
                  </a:lnTo>
                  <a:lnTo>
                    <a:pt x="2912491" y="1972146"/>
                  </a:lnTo>
                  <a:lnTo>
                    <a:pt x="2826060" y="2010352"/>
                  </a:lnTo>
                  <a:lnTo>
                    <a:pt x="2740739" y="2048950"/>
                  </a:lnTo>
                  <a:lnTo>
                    <a:pt x="2656529" y="2087940"/>
                  </a:lnTo>
                  <a:lnTo>
                    <a:pt x="2573430" y="2127322"/>
                  </a:lnTo>
                  <a:lnTo>
                    <a:pt x="2491442" y="2167096"/>
                  </a:lnTo>
                  <a:lnTo>
                    <a:pt x="2410564" y="2207262"/>
                  </a:lnTo>
                  <a:lnTo>
                    <a:pt x="2330797" y="2247820"/>
                  </a:lnTo>
                  <a:lnTo>
                    <a:pt x="2252141" y="2288771"/>
                  </a:lnTo>
                  <a:lnTo>
                    <a:pt x="2174596" y="2330113"/>
                  </a:lnTo>
                  <a:lnTo>
                    <a:pt x="2098161" y="2371847"/>
                  </a:lnTo>
                  <a:lnTo>
                    <a:pt x="2022837" y="2413974"/>
                  </a:lnTo>
                  <a:lnTo>
                    <a:pt x="1948624" y="2456492"/>
                  </a:lnTo>
                  <a:lnTo>
                    <a:pt x="1875522" y="2499403"/>
                  </a:lnTo>
                  <a:lnTo>
                    <a:pt x="1803530" y="2542705"/>
                  </a:lnTo>
                  <a:lnTo>
                    <a:pt x="1732649" y="2586400"/>
                  </a:lnTo>
                  <a:lnTo>
                    <a:pt x="1662879" y="2630487"/>
                  </a:lnTo>
                  <a:lnTo>
                    <a:pt x="1594219" y="2674965"/>
                  </a:lnTo>
                  <a:lnTo>
                    <a:pt x="1526671" y="2719836"/>
                  </a:lnTo>
                  <a:lnTo>
                    <a:pt x="1460233" y="2765099"/>
                  </a:lnTo>
                  <a:lnTo>
                    <a:pt x="1394906" y="2810754"/>
                  </a:lnTo>
                  <a:lnTo>
                    <a:pt x="1330689" y="2856801"/>
                  </a:lnTo>
                  <a:lnTo>
                    <a:pt x="1267583" y="2903240"/>
                  </a:lnTo>
                  <a:lnTo>
                    <a:pt x="1205588" y="2950071"/>
                  </a:lnTo>
                  <a:lnTo>
                    <a:pt x="1144704" y="2997294"/>
                  </a:lnTo>
                  <a:lnTo>
                    <a:pt x="1084931" y="3044909"/>
                  </a:lnTo>
                  <a:lnTo>
                    <a:pt x="1026268" y="3092916"/>
                  </a:lnTo>
                  <a:lnTo>
                    <a:pt x="968716" y="3141315"/>
                  </a:lnTo>
                  <a:lnTo>
                    <a:pt x="912274" y="3190106"/>
                  </a:lnTo>
                  <a:lnTo>
                    <a:pt x="856944" y="3239290"/>
                  </a:lnTo>
                  <a:lnTo>
                    <a:pt x="802724" y="3288865"/>
                  </a:lnTo>
                  <a:lnTo>
                    <a:pt x="749615" y="3338832"/>
                  </a:lnTo>
                  <a:lnTo>
                    <a:pt x="697616" y="3389192"/>
                  </a:lnTo>
                  <a:lnTo>
                    <a:pt x="646728" y="3439943"/>
                  </a:lnTo>
                  <a:lnTo>
                    <a:pt x="596951" y="3491087"/>
                  </a:lnTo>
                  <a:lnTo>
                    <a:pt x="548285" y="3542622"/>
                  </a:lnTo>
                  <a:lnTo>
                    <a:pt x="500729" y="3594550"/>
                  </a:lnTo>
                  <a:lnTo>
                    <a:pt x="454284" y="3646870"/>
                  </a:lnTo>
                  <a:lnTo>
                    <a:pt x="408950" y="3699581"/>
                  </a:lnTo>
                  <a:lnTo>
                    <a:pt x="364727" y="3752685"/>
                  </a:lnTo>
                  <a:lnTo>
                    <a:pt x="321614" y="3806181"/>
                  </a:lnTo>
                  <a:lnTo>
                    <a:pt x="279612" y="3860069"/>
                  </a:lnTo>
                  <a:lnTo>
                    <a:pt x="238720" y="3914349"/>
                  </a:lnTo>
                  <a:lnTo>
                    <a:pt x="198940" y="3969021"/>
                  </a:lnTo>
                  <a:lnTo>
                    <a:pt x="160270" y="4024085"/>
                  </a:lnTo>
                  <a:lnTo>
                    <a:pt x="122710" y="4079541"/>
                  </a:lnTo>
                  <a:lnTo>
                    <a:pt x="86262" y="4135389"/>
                  </a:lnTo>
                  <a:lnTo>
                    <a:pt x="50924" y="4191629"/>
                  </a:lnTo>
                  <a:lnTo>
                    <a:pt x="16697" y="4248261"/>
                  </a:lnTo>
                  <a:lnTo>
                    <a:pt x="0" y="4276725"/>
                  </a:lnTo>
                  <a:lnTo>
                    <a:pt x="52176" y="4228677"/>
                  </a:lnTo>
                  <a:lnTo>
                    <a:pt x="105225" y="4181055"/>
                  </a:lnTo>
                  <a:lnTo>
                    <a:pt x="159146" y="4133858"/>
                  </a:lnTo>
                  <a:lnTo>
                    <a:pt x="213939" y="4087087"/>
                  </a:lnTo>
                  <a:lnTo>
                    <a:pt x="269604" y="4040741"/>
                  </a:lnTo>
                  <a:lnTo>
                    <a:pt x="326141" y="3994820"/>
                  </a:lnTo>
                  <a:lnTo>
                    <a:pt x="383551" y="3949325"/>
                  </a:lnTo>
                  <a:lnTo>
                    <a:pt x="441832" y="3904255"/>
                  </a:lnTo>
                  <a:lnTo>
                    <a:pt x="500986" y="3859610"/>
                  </a:lnTo>
                  <a:lnTo>
                    <a:pt x="561012" y="3815391"/>
                  </a:lnTo>
                  <a:lnTo>
                    <a:pt x="621910" y="3771596"/>
                  </a:lnTo>
                  <a:lnTo>
                    <a:pt x="683680" y="3728228"/>
                  </a:lnTo>
                  <a:lnTo>
                    <a:pt x="746322" y="3685284"/>
                  </a:lnTo>
                  <a:lnTo>
                    <a:pt x="809837" y="3642766"/>
                  </a:lnTo>
                  <a:lnTo>
                    <a:pt x="874223" y="3600673"/>
                  </a:lnTo>
                  <a:lnTo>
                    <a:pt x="939482" y="3559006"/>
                  </a:lnTo>
                  <a:lnTo>
                    <a:pt x="1005613" y="3517764"/>
                  </a:lnTo>
                  <a:lnTo>
                    <a:pt x="1072616" y="3476947"/>
                  </a:lnTo>
                  <a:lnTo>
                    <a:pt x="1140491" y="3436555"/>
                  </a:lnTo>
                  <a:lnTo>
                    <a:pt x="1209238" y="3396589"/>
                  </a:lnTo>
                  <a:lnTo>
                    <a:pt x="1278857" y="3357048"/>
                  </a:lnTo>
                  <a:lnTo>
                    <a:pt x="1349349" y="3317933"/>
                  </a:lnTo>
                  <a:lnTo>
                    <a:pt x="1420712" y="3279243"/>
                  </a:lnTo>
                  <a:lnTo>
                    <a:pt x="1492948" y="3240978"/>
                  </a:lnTo>
                  <a:lnTo>
                    <a:pt x="1566056" y="3203139"/>
                  </a:lnTo>
                  <a:lnTo>
                    <a:pt x="1640036" y="3165724"/>
                  </a:lnTo>
                  <a:lnTo>
                    <a:pt x="1714888" y="3128736"/>
                  </a:lnTo>
                  <a:lnTo>
                    <a:pt x="1790612" y="3092172"/>
                  </a:lnTo>
                  <a:lnTo>
                    <a:pt x="1867209" y="3056034"/>
                  </a:lnTo>
                  <a:lnTo>
                    <a:pt x="1944677" y="3020321"/>
                  </a:lnTo>
                  <a:lnTo>
                    <a:pt x="2023018" y="2985034"/>
                  </a:lnTo>
                  <a:lnTo>
                    <a:pt x="2102230" y="2950172"/>
                  </a:lnTo>
                  <a:lnTo>
                    <a:pt x="2182315" y="2915735"/>
                  </a:lnTo>
                  <a:lnTo>
                    <a:pt x="2263272" y="2881724"/>
                  </a:lnTo>
                  <a:lnTo>
                    <a:pt x="2345102" y="2848138"/>
                  </a:lnTo>
                  <a:lnTo>
                    <a:pt x="2427803" y="2814977"/>
                  </a:lnTo>
                  <a:lnTo>
                    <a:pt x="2511376" y="2782242"/>
                  </a:lnTo>
                  <a:lnTo>
                    <a:pt x="2595822" y="2749932"/>
                  </a:lnTo>
                  <a:lnTo>
                    <a:pt x="2681140" y="2718047"/>
                  </a:lnTo>
                  <a:lnTo>
                    <a:pt x="2767329" y="2686588"/>
                  </a:lnTo>
                  <a:lnTo>
                    <a:pt x="2854391" y="2655554"/>
                  </a:lnTo>
                  <a:lnTo>
                    <a:pt x="2942326" y="2624945"/>
                  </a:lnTo>
                  <a:lnTo>
                    <a:pt x="3031132" y="2594762"/>
                  </a:lnTo>
                  <a:lnTo>
                    <a:pt x="3120810" y="2565004"/>
                  </a:lnTo>
                  <a:lnTo>
                    <a:pt x="3211361" y="2535672"/>
                  </a:lnTo>
                  <a:lnTo>
                    <a:pt x="3302783" y="2506765"/>
                  </a:lnTo>
                  <a:lnTo>
                    <a:pt x="3395078" y="2478283"/>
                  </a:lnTo>
                  <a:lnTo>
                    <a:pt x="3488245" y="2450226"/>
                  </a:lnTo>
                  <a:lnTo>
                    <a:pt x="3582284" y="2422595"/>
                  </a:lnTo>
                  <a:lnTo>
                    <a:pt x="3677195" y="2395390"/>
                  </a:lnTo>
                  <a:lnTo>
                    <a:pt x="3772979" y="2368609"/>
                  </a:lnTo>
                  <a:lnTo>
                    <a:pt x="3869634" y="2342254"/>
                  </a:lnTo>
                  <a:lnTo>
                    <a:pt x="3967162" y="2316325"/>
                  </a:lnTo>
                  <a:lnTo>
                    <a:pt x="4065561" y="2290820"/>
                  </a:lnTo>
                  <a:lnTo>
                    <a:pt x="4164833" y="2265741"/>
                  </a:lnTo>
                  <a:lnTo>
                    <a:pt x="4264977" y="2241088"/>
                  </a:lnTo>
                  <a:lnTo>
                    <a:pt x="4365993" y="2216860"/>
                  </a:lnTo>
                  <a:lnTo>
                    <a:pt x="4467881" y="2193057"/>
                  </a:lnTo>
                  <a:lnTo>
                    <a:pt x="4570642" y="2169679"/>
                  </a:lnTo>
                  <a:lnTo>
                    <a:pt x="4674274" y="2146727"/>
                  </a:lnTo>
                  <a:lnTo>
                    <a:pt x="4778779" y="2124201"/>
                  </a:lnTo>
                  <a:lnTo>
                    <a:pt x="4884156" y="2102099"/>
                  </a:lnTo>
                  <a:lnTo>
                    <a:pt x="4990404" y="2080423"/>
                  </a:lnTo>
                  <a:lnTo>
                    <a:pt x="5097525" y="2059173"/>
                  </a:lnTo>
                  <a:lnTo>
                    <a:pt x="5205519" y="2038348"/>
                  </a:lnTo>
                  <a:lnTo>
                    <a:pt x="5314384" y="2017948"/>
                  </a:lnTo>
                  <a:lnTo>
                    <a:pt x="5424121" y="1997973"/>
                  </a:lnTo>
                  <a:lnTo>
                    <a:pt x="5534731" y="1978424"/>
                  </a:lnTo>
                  <a:lnTo>
                    <a:pt x="5646213" y="1959300"/>
                  </a:lnTo>
                  <a:lnTo>
                    <a:pt x="5758566" y="1940602"/>
                  </a:lnTo>
                  <a:lnTo>
                    <a:pt x="5871792" y="1922329"/>
                  </a:lnTo>
                  <a:lnTo>
                    <a:pt x="5985891" y="1904482"/>
                  </a:lnTo>
                  <a:lnTo>
                    <a:pt x="6100861" y="1887059"/>
                  </a:lnTo>
                  <a:lnTo>
                    <a:pt x="6216703" y="1870063"/>
                  </a:lnTo>
                  <a:lnTo>
                    <a:pt x="6333418" y="1853491"/>
                  </a:lnTo>
                  <a:lnTo>
                    <a:pt x="6451004" y="1837345"/>
                  </a:lnTo>
                  <a:lnTo>
                    <a:pt x="6569463" y="1821624"/>
                  </a:lnTo>
                  <a:lnTo>
                    <a:pt x="6688794" y="1806329"/>
                  </a:lnTo>
                  <a:lnTo>
                    <a:pt x="6808997" y="1791459"/>
                  </a:lnTo>
                  <a:lnTo>
                    <a:pt x="6930072" y="1777015"/>
                  </a:lnTo>
                  <a:lnTo>
                    <a:pt x="7052019" y="1762996"/>
                  </a:lnTo>
                  <a:lnTo>
                    <a:pt x="7174839" y="1749402"/>
                  </a:lnTo>
                  <a:lnTo>
                    <a:pt x="7298530" y="1736233"/>
                  </a:lnTo>
                  <a:lnTo>
                    <a:pt x="7423094" y="1723490"/>
                  </a:lnTo>
                  <a:lnTo>
                    <a:pt x="7611575" y="1705174"/>
                  </a:lnTo>
                  <a:lnTo>
                    <a:pt x="7802018" y="1687814"/>
                  </a:lnTo>
                  <a:lnTo>
                    <a:pt x="7994423" y="1671411"/>
                  </a:lnTo>
                  <a:lnTo>
                    <a:pt x="8188791" y="1655966"/>
                  </a:lnTo>
                  <a:lnTo>
                    <a:pt x="8385121" y="1641478"/>
                  </a:lnTo>
                  <a:lnTo>
                    <a:pt x="8583413" y="1627946"/>
                  </a:lnTo>
                  <a:lnTo>
                    <a:pt x="8783668" y="1615372"/>
                  </a:lnTo>
                  <a:lnTo>
                    <a:pt x="8985885" y="1603755"/>
                  </a:lnTo>
                  <a:lnTo>
                    <a:pt x="9046083" y="2138426"/>
                  </a:lnTo>
                  <a:lnTo>
                    <a:pt x="9934575" y="855345"/>
                  </a:lnTo>
                  <a:lnTo>
                    <a:pt x="8805164" y="0"/>
                  </a:lnTo>
                  <a:close/>
                </a:path>
              </a:pathLst>
            </a:custGeom>
            <a:solidFill>
              <a:srgbClr val="CC2E2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9187" y="4214876"/>
              <a:ext cx="238188" cy="2286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119187" y="4214876"/>
              <a:ext cx="238760" cy="228600"/>
            </a:xfrm>
            <a:custGeom>
              <a:avLst/>
              <a:gdLst/>
              <a:ahLst/>
              <a:cxnLst/>
              <a:rect l="l" t="t" r="r" b="b"/>
              <a:pathLst>
                <a:path w="238759" h="228600">
                  <a:moveTo>
                    <a:pt x="0" y="114300"/>
                  </a:moveTo>
                  <a:lnTo>
                    <a:pt x="9355" y="69758"/>
                  </a:lnTo>
                  <a:lnTo>
                    <a:pt x="34871" y="33432"/>
                  </a:lnTo>
                  <a:lnTo>
                    <a:pt x="72716" y="8965"/>
                  </a:lnTo>
                  <a:lnTo>
                    <a:pt x="119062" y="0"/>
                  </a:lnTo>
                  <a:lnTo>
                    <a:pt x="165429" y="8965"/>
                  </a:lnTo>
                  <a:lnTo>
                    <a:pt x="203295" y="33432"/>
                  </a:lnTo>
                  <a:lnTo>
                    <a:pt x="228826" y="69758"/>
                  </a:lnTo>
                  <a:lnTo>
                    <a:pt x="238188" y="114300"/>
                  </a:lnTo>
                  <a:lnTo>
                    <a:pt x="228826" y="158787"/>
                  </a:lnTo>
                  <a:lnTo>
                    <a:pt x="203295" y="195119"/>
                  </a:lnTo>
                  <a:lnTo>
                    <a:pt x="165429" y="219616"/>
                  </a:lnTo>
                  <a:lnTo>
                    <a:pt x="119062" y="228600"/>
                  </a:lnTo>
                  <a:lnTo>
                    <a:pt x="72716" y="219616"/>
                  </a:lnTo>
                  <a:lnTo>
                    <a:pt x="34871" y="195119"/>
                  </a:lnTo>
                  <a:lnTo>
                    <a:pt x="9355" y="158787"/>
                  </a:lnTo>
                  <a:lnTo>
                    <a:pt x="0" y="1143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48041" y="3962400"/>
            <a:ext cx="87439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2009-</a:t>
            </a:r>
            <a:r>
              <a:rPr sz="1400" b="1" spc="-2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2010</a:t>
            </a:r>
            <a:endParaRPr sz="1400" b="1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954651" y="1982851"/>
            <a:ext cx="2606675" cy="911225"/>
            <a:chOff x="4954651" y="1982851"/>
            <a:chExt cx="2606675" cy="911225"/>
          </a:xfrm>
        </p:grpSpPr>
        <p:sp>
          <p:nvSpPr>
            <p:cNvPr id="9" name="object 9"/>
            <p:cNvSpPr/>
            <p:nvPr/>
          </p:nvSpPr>
          <p:spPr>
            <a:xfrm>
              <a:off x="4967351" y="2471801"/>
              <a:ext cx="428625" cy="409575"/>
            </a:xfrm>
            <a:custGeom>
              <a:avLst/>
              <a:gdLst/>
              <a:ahLst/>
              <a:cxnLst/>
              <a:rect l="l" t="t" r="r" b="b"/>
              <a:pathLst>
                <a:path w="428625" h="409575">
                  <a:moveTo>
                    <a:pt x="214249" y="0"/>
                  </a:moveTo>
                  <a:lnTo>
                    <a:pt x="165111" y="5402"/>
                  </a:lnTo>
                  <a:lnTo>
                    <a:pt x="120011" y="20792"/>
                  </a:lnTo>
                  <a:lnTo>
                    <a:pt x="80231" y="44946"/>
                  </a:lnTo>
                  <a:lnTo>
                    <a:pt x="47056" y="76641"/>
                  </a:lnTo>
                  <a:lnTo>
                    <a:pt x="21769" y="114651"/>
                  </a:lnTo>
                  <a:lnTo>
                    <a:pt x="5656" y="157753"/>
                  </a:lnTo>
                  <a:lnTo>
                    <a:pt x="0" y="204724"/>
                  </a:lnTo>
                  <a:lnTo>
                    <a:pt x="5656" y="251701"/>
                  </a:lnTo>
                  <a:lnTo>
                    <a:pt x="21769" y="294821"/>
                  </a:lnTo>
                  <a:lnTo>
                    <a:pt x="47056" y="332856"/>
                  </a:lnTo>
                  <a:lnTo>
                    <a:pt x="80231" y="364578"/>
                  </a:lnTo>
                  <a:lnTo>
                    <a:pt x="120011" y="388757"/>
                  </a:lnTo>
                  <a:lnTo>
                    <a:pt x="165111" y="404165"/>
                  </a:lnTo>
                  <a:lnTo>
                    <a:pt x="214249" y="409575"/>
                  </a:lnTo>
                  <a:lnTo>
                    <a:pt x="263393" y="404165"/>
                  </a:lnTo>
                  <a:lnTo>
                    <a:pt x="308511" y="388757"/>
                  </a:lnTo>
                  <a:lnTo>
                    <a:pt x="348316" y="364578"/>
                  </a:lnTo>
                  <a:lnTo>
                    <a:pt x="381518" y="332856"/>
                  </a:lnTo>
                  <a:lnTo>
                    <a:pt x="406829" y="294821"/>
                  </a:lnTo>
                  <a:lnTo>
                    <a:pt x="422961" y="251701"/>
                  </a:lnTo>
                  <a:lnTo>
                    <a:pt x="428625" y="204724"/>
                  </a:lnTo>
                  <a:lnTo>
                    <a:pt x="422961" y="157753"/>
                  </a:lnTo>
                  <a:lnTo>
                    <a:pt x="406829" y="114651"/>
                  </a:lnTo>
                  <a:lnTo>
                    <a:pt x="381518" y="76641"/>
                  </a:lnTo>
                  <a:lnTo>
                    <a:pt x="348316" y="44946"/>
                  </a:lnTo>
                  <a:lnTo>
                    <a:pt x="308511" y="20792"/>
                  </a:lnTo>
                  <a:lnTo>
                    <a:pt x="263393" y="5402"/>
                  </a:lnTo>
                  <a:lnTo>
                    <a:pt x="214249" y="0"/>
                  </a:lnTo>
                  <a:close/>
                </a:path>
              </a:pathLst>
            </a:custGeom>
            <a:solidFill>
              <a:srgbClr val="1B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67351" y="2471801"/>
              <a:ext cx="428625" cy="409575"/>
            </a:xfrm>
            <a:custGeom>
              <a:avLst/>
              <a:gdLst/>
              <a:ahLst/>
              <a:cxnLst/>
              <a:rect l="l" t="t" r="r" b="b"/>
              <a:pathLst>
                <a:path w="428625" h="409575">
                  <a:moveTo>
                    <a:pt x="0" y="204724"/>
                  </a:moveTo>
                  <a:lnTo>
                    <a:pt x="5656" y="157753"/>
                  </a:lnTo>
                  <a:lnTo>
                    <a:pt x="21769" y="114651"/>
                  </a:lnTo>
                  <a:lnTo>
                    <a:pt x="47056" y="76641"/>
                  </a:lnTo>
                  <a:lnTo>
                    <a:pt x="80231" y="44946"/>
                  </a:lnTo>
                  <a:lnTo>
                    <a:pt x="120011" y="20792"/>
                  </a:lnTo>
                  <a:lnTo>
                    <a:pt x="165111" y="5402"/>
                  </a:lnTo>
                  <a:lnTo>
                    <a:pt x="214249" y="0"/>
                  </a:lnTo>
                  <a:lnTo>
                    <a:pt x="263393" y="5402"/>
                  </a:lnTo>
                  <a:lnTo>
                    <a:pt x="308511" y="20792"/>
                  </a:lnTo>
                  <a:lnTo>
                    <a:pt x="348316" y="44946"/>
                  </a:lnTo>
                  <a:lnTo>
                    <a:pt x="381518" y="76641"/>
                  </a:lnTo>
                  <a:lnTo>
                    <a:pt x="406829" y="114651"/>
                  </a:lnTo>
                  <a:lnTo>
                    <a:pt x="422961" y="157753"/>
                  </a:lnTo>
                  <a:lnTo>
                    <a:pt x="428625" y="204724"/>
                  </a:lnTo>
                  <a:lnTo>
                    <a:pt x="422961" y="251701"/>
                  </a:lnTo>
                  <a:lnTo>
                    <a:pt x="406829" y="294821"/>
                  </a:lnTo>
                  <a:lnTo>
                    <a:pt x="381518" y="332856"/>
                  </a:lnTo>
                  <a:lnTo>
                    <a:pt x="348316" y="364578"/>
                  </a:lnTo>
                  <a:lnTo>
                    <a:pt x="308511" y="388757"/>
                  </a:lnTo>
                  <a:lnTo>
                    <a:pt x="263393" y="404165"/>
                  </a:lnTo>
                  <a:lnTo>
                    <a:pt x="214249" y="409575"/>
                  </a:lnTo>
                  <a:lnTo>
                    <a:pt x="165111" y="404165"/>
                  </a:lnTo>
                  <a:lnTo>
                    <a:pt x="120011" y="388757"/>
                  </a:lnTo>
                  <a:lnTo>
                    <a:pt x="80231" y="364578"/>
                  </a:lnTo>
                  <a:lnTo>
                    <a:pt x="47056" y="332856"/>
                  </a:lnTo>
                  <a:lnTo>
                    <a:pt x="21769" y="294821"/>
                  </a:lnTo>
                  <a:lnTo>
                    <a:pt x="5656" y="251701"/>
                  </a:lnTo>
                  <a:lnTo>
                    <a:pt x="0" y="20472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72376" y="1995551"/>
              <a:ext cx="476250" cy="457200"/>
            </a:xfrm>
            <a:custGeom>
              <a:avLst/>
              <a:gdLst/>
              <a:ahLst/>
              <a:cxnLst/>
              <a:rect l="l" t="t" r="r" b="b"/>
              <a:pathLst>
                <a:path w="476250" h="457200">
                  <a:moveTo>
                    <a:pt x="238125" y="0"/>
                  </a:moveTo>
                  <a:lnTo>
                    <a:pt x="190117" y="4639"/>
                  </a:lnTo>
                  <a:lnTo>
                    <a:pt x="145411" y="17948"/>
                  </a:lnTo>
                  <a:lnTo>
                    <a:pt x="104961" y="39011"/>
                  </a:lnTo>
                  <a:lnTo>
                    <a:pt x="69723" y="66913"/>
                  </a:lnTo>
                  <a:lnTo>
                    <a:pt x="40652" y="100738"/>
                  </a:lnTo>
                  <a:lnTo>
                    <a:pt x="18704" y="139571"/>
                  </a:lnTo>
                  <a:lnTo>
                    <a:pt x="4835" y="182496"/>
                  </a:lnTo>
                  <a:lnTo>
                    <a:pt x="0" y="228600"/>
                  </a:lnTo>
                  <a:lnTo>
                    <a:pt x="4835" y="274666"/>
                  </a:lnTo>
                  <a:lnTo>
                    <a:pt x="18704" y="317575"/>
                  </a:lnTo>
                  <a:lnTo>
                    <a:pt x="40652" y="356406"/>
                  </a:lnTo>
                  <a:lnTo>
                    <a:pt x="69723" y="390239"/>
                  </a:lnTo>
                  <a:lnTo>
                    <a:pt x="104961" y="418154"/>
                  </a:lnTo>
                  <a:lnTo>
                    <a:pt x="145411" y="439233"/>
                  </a:lnTo>
                  <a:lnTo>
                    <a:pt x="190117" y="452555"/>
                  </a:lnTo>
                  <a:lnTo>
                    <a:pt x="238125" y="457200"/>
                  </a:lnTo>
                  <a:lnTo>
                    <a:pt x="286096" y="452555"/>
                  </a:lnTo>
                  <a:lnTo>
                    <a:pt x="330785" y="439233"/>
                  </a:lnTo>
                  <a:lnTo>
                    <a:pt x="371233" y="418154"/>
                  </a:lnTo>
                  <a:lnTo>
                    <a:pt x="406479" y="390239"/>
                  </a:lnTo>
                  <a:lnTo>
                    <a:pt x="435564" y="356406"/>
                  </a:lnTo>
                  <a:lnTo>
                    <a:pt x="457527" y="317575"/>
                  </a:lnTo>
                  <a:lnTo>
                    <a:pt x="471409" y="274666"/>
                  </a:lnTo>
                  <a:lnTo>
                    <a:pt x="476250" y="228600"/>
                  </a:lnTo>
                  <a:lnTo>
                    <a:pt x="471409" y="182496"/>
                  </a:lnTo>
                  <a:lnTo>
                    <a:pt x="457527" y="139571"/>
                  </a:lnTo>
                  <a:lnTo>
                    <a:pt x="435564" y="100738"/>
                  </a:lnTo>
                  <a:lnTo>
                    <a:pt x="406479" y="66913"/>
                  </a:lnTo>
                  <a:lnTo>
                    <a:pt x="371233" y="39011"/>
                  </a:lnTo>
                  <a:lnTo>
                    <a:pt x="330785" y="17948"/>
                  </a:lnTo>
                  <a:lnTo>
                    <a:pt x="286096" y="4639"/>
                  </a:lnTo>
                  <a:lnTo>
                    <a:pt x="238125" y="0"/>
                  </a:lnTo>
                  <a:close/>
                </a:path>
              </a:pathLst>
            </a:custGeom>
            <a:solidFill>
              <a:srgbClr val="1B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072376" y="1995551"/>
              <a:ext cx="476250" cy="457200"/>
            </a:xfrm>
            <a:custGeom>
              <a:avLst/>
              <a:gdLst/>
              <a:ahLst/>
              <a:cxnLst/>
              <a:rect l="l" t="t" r="r" b="b"/>
              <a:pathLst>
                <a:path w="476250" h="457200">
                  <a:moveTo>
                    <a:pt x="0" y="228600"/>
                  </a:moveTo>
                  <a:lnTo>
                    <a:pt x="4835" y="182496"/>
                  </a:lnTo>
                  <a:lnTo>
                    <a:pt x="18704" y="139571"/>
                  </a:lnTo>
                  <a:lnTo>
                    <a:pt x="40652" y="100738"/>
                  </a:lnTo>
                  <a:lnTo>
                    <a:pt x="69723" y="66913"/>
                  </a:lnTo>
                  <a:lnTo>
                    <a:pt x="104961" y="39011"/>
                  </a:lnTo>
                  <a:lnTo>
                    <a:pt x="145411" y="17948"/>
                  </a:lnTo>
                  <a:lnTo>
                    <a:pt x="190117" y="4639"/>
                  </a:lnTo>
                  <a:lnTo>
                    <a:pt x="238125" y="0"/>
                  </a:lnTo>
                  <a:lnTo>
                    <a:pt x="286096" y="4639"/>
                  </a:lnTo>
                  <a:lnTo>
                    <a:pt x="330785" y="17948"/>
                  </a:lnTo>
                  <a:lnTo>
                    <a:pt x="371233" y="39011"/>
                  </a:lnTo>
                  <a:lnTo>
                    <a:pt x="406479" y="66913"/>
                  </a:lnTo>
                  <a:lnTo>
                    <a:pt x="435564" y="100738"/>
                  </a:lnTo>
                  <a:lnTo>
                    <a:pt x="457527" y="139571"/>
                  </a:lnTo>
                  <a:lnTo>
                    <a:pt x="471409" y="182496"/>
                  </a:lnTo>
                  <a:lnTo>
                    <a:pt x="476250" y="228600"/>
                  </a:lnTo>
                  <a:lnTo>
                    <a:pt x="471409" y="274666"/>
                  </a:lnTo>
                  <a:lnTo>
                    <a:pt x="457527" y="317575"/>
                  </a:lnTo>
                  <a:lnTo>
                    <a:pt x="435564" y="356406"/>
                  </a:lnTo>
                  <a:lnTo>
                    <a:pt x="406479" y="390239"/>
                  </a:lnTo>
                  <a:lnTo>
                    <a:pt x="371233" y="418154"/>
                  </a:lnTo>
                  <a:lnTo>
                    <a:pt x="330785" y="439233"/>
                  </a:lnTo>
                  <a:lnTo>
                    <a:pt x="286096" y="452555"/>
                  </a:lnTo>
                  <a:lnTo>
                    <a:pt x="238125" y="457200"/>
                  </a:lnTo>
                  <a:lnTo>
                    <a:pt x="190117" y="452555"/>
                  </a:lnTo>
                  <a:lnTo>
                    <a:pt x="145411" y="439233"/>
                  </a:lnTo>
                  <a:lnTo>
                    <a:pt x="104961" y="418154"/>
                  </a:lnTo>
                  <a:lnTo>
                    <a:pt x="69723" y="390239"/>
                  </a:lnTo>
                  <a:lnTo>
                    <a:pt x="40652" y="356406"/>
                  </a:lnTo>
                  <a:lnTo>
                    <a:pt x="18704" y="317575"/>
                  </a:lnTo>
                  <a:lnTo>
                    <a:pt x="4835" y="274666"/>
                  </a:lnTo>
                  <a:lnTo>
                    <a:pt x="0" y="22860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866508" y="2465959"/>
            <a:ext cx="87439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201</a:t>
            </a:r>
            <a:r>
              <a:rPr lang="en-US"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7</a:t>
            </a:r>
            <a:r>
              <a:rPr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-</a:t>
            </a:r>
            <a:r>
              <a:rPr sz="1400" b="1" spc="-2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2022</a:t>
            </a:r>
            <a:endParaRPr sz="1400" b="1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1912" y="2033651"/>
            <a:ext cx="1972310" cy="1419225"/>
          </a:xfrm>
          <a:custGeom>
            <a:avLst/>
            <a:gdLst/>
            <a:ahLst/>
            <a:cxnLst/>
            <a:rect l="l" t="t" r="r" b="b"/>
            <a:pathLst>
              <a:path w="1972310" h="1419225">
                <a:moveTo>
                  <a:pt x="0" y="178815"/>
                </a:moveTo>
                <a:lnTo>
                  <a:pt x="6389" y="131262"/>
                </a:lnTo>
                <a:lnTo>
                  <a:pt x="24421" y="88542"/>
                </a:lnTo>
                <a:lnTo>
                  <a:pt x="52390" y="52355"/>
                </a:lnTo>
                <a:lnTo>
                  <a:pt x="88591" y="24402"/>
                </a:lnTo>
                <a:lnTo>
                  <a:pt x="131318" y="6384"/>
                </a:lnTo>
                <a:lnTo>
                  <a:pt x="178866" y="0"/>
                </a:lnTo>
                <a:lnTo>
                  <a:pt x="1792795" y="0"/>
                </a:lnTo>
                <a:lnTo>
                  <a:pt x="1840358" y="6384"/>
                </a:lnTo>
                <a:lnTo>
                  <a:pt x="1883101" y="24402"/>
                </a:lnTo>
                <a:lnTo>
                  <a:pt x="1919319" y="52355"/>
                </a:lnTo>
                <a:lnTo>
                  <a:pt x="1947302" y="88542"/>
                </a:lnTo>
                <a:lnTo>
                  <a:pt x="1965344" y="131262"/>
                </a:lnTo>
                <a:lnTo>
                  <a:pt x="1971738" y="178815"/>
                </a:lnTo>
                <a:lnTo>
                  <a:pt x="1971738" y="1240282"/>
                </a:lnTo>
                <a:lnTo>
                  <a:pt x="1965344" y="1287844"/>
                </a:lnTo>
                <a:lnTo>
                  <a:pt x="1947302" y="1330588"/>
                </a:lnTo>
                <a:lnTo>
                  <a:pt x="1919319" y="1366805"/>
                </a:lnTo>
                <a:lnTo>
                  <a:pt x="1883101" y="1394789"/>
                </a:lnTo>
                <a:lnTo>
                  <a:pt x="1840358" y="1412831"/>
                </a:lnTo>
                <a:lnTo>
                  <a:pt x="1792795" y="1419225"/>
                </a:lnTo>
                <a:lnTo>
                  <a:pt x="178866" y="1419225"/>
                </a:lnTo>
                <a:lnTo>
                  <a:pt x="131318" y="1412831"/>
                </a:lnTo>
                <a:lnTo>
                  <a:pt x="88591" y="1394789"/>
                </a:lnTo>
                <a:lnTo>
                  <a:pt x="52390" y="1366805"/>
                </a:lnTo>
                <a:lnTo>
                  <a:pt x="24421" y="1330588"/>
                </a:lnTo>
                <a:lnTo>
                  <a:pt x="6389" y="1287844"/>
                </a:lnTo>
                <a:lnTo>
                  <a:pt x="0" y="1240282"/>
                </a:lnTo>
                <a:lnTo>
                  <a:pt x="0" y="178815"/>
                </a:lnTo>
                <a:close/>
              </a:path>
            </a:pathLst>
          </a:custGeom>
          <a:ln w="25400">
            <a:solidFill>
              <a:srgbClr val="E36C0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87241" y="2040471"/>
            <a:ext cx="1063625" cy="19685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Baseline</a:t>
            </a:r>
            <a:r>
              <a:rPr sz="1100" b="1" spc="-7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spc="-10">
                <a:solidFill>
                  <a:srgbClr val="0A0F4A"/>
                </a:solidFill>
                <a:latin typeface="Arial"/>
                <a:cs typeface="Arial"/>
              </a:rPr>
              <a:t>study: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6412" y="2233160"/>
            <a:ext cx="1777767" cy="119584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38760" indent="-226060">
              <a:lnSpc>
                <a:spcPts val="1300"/>
              </a:lnSpc>
              <a:spcBef>
                <a:spcPts val="125"/>
              </a:spcBef>
              <a:buClr>
                <a:srgbClr val="000000"/>
              </a:buClr>
              <a:buAutoNum type="arabicPeriod"/>
              <a:tabLst>
                <a:tab pos="238760" algn="l"/>
              </a:tabLst>
            </a:pPr>
            <a:r>
              <a:rPr lang="en-US" sz="1100">
                <a:solidFill>
                  <a:srgbClr val="0A0F4A"/>
                </a:solidFill>
                <a:latin typeface="Arial MT"/>
                <a:cs typeface="Arial MT"/>
              </a:rPr>
              <a:t>2009 earthquake damage assessment </a:t>
            </a:r>
          </a:p>
          <a:p>
            <a:pPr marL="238760" indent="-226060" algn="l">
              <a:lnSpc>
                <a:spcPts val="1300"/>
              </a:lnSpc>
              <a:spcBef>
                <a:spcPts val="125"/>
              </a:spcBef>
              <a:buClr>
                <a:srgbClr val="000000"/>
              </a:buClr>
              <a:buAutoNum type="arabicPeriod"/>
              <a:tabLst>
                <a:tab pos="238760" algn="l"/>
              </a:tabLst>
            </a:pP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Logic</a:t>
            </a:r>
            <a:r>
              <a:rPr sz="1100" spc="-4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Model</a:t>
            </a:r>
            <a:r>
              <a:rPr sz="1100" spc="-1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lang="en-US" sz="1100" spc="-15">
                <a:solidFill>
                  <a:srgbClr val="0A0F4A"/>
                </a:solidFill>
                <a:latin typeface="Arial MT"/>
                <a:cs typeface="Arial MT"/>
              </a:rPr>
              <a:t>of stakeholders’  perceptions about tsunami preparedness and TEWS </a:t>
            </a:r>
            <a:r>
              <a:rPr sz="1100" spc="-10" err="1">
                <a:solidFill>
                  <a:srgbClr val="0A0F4A"/>
                </a:solidFill>
                <a:latin typeface="Arial MT"/>
                <a:cs typeface="Arial MT"/>
              </a:rPr>
              <a:t>i</a:t>
            </a:r>
            <a:endParaRPr sz="110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49726" y="2859151"/>
            <a:ext cx="406400" cy="387350"/>
            <a:chOff x="3649726" y="2859151"/>
            <a:chExt cx="406400" cy="387350"/>
          </a:xfrm>
        </p:grpSpPr>
        <p:sp>
          <p:nvSpPr>
            <p:cNvPr id="18" name="object 18"/>
            <p:cNvSpPr/>
            <p:nvPr/>
          </p:nvSpPr>
          <p:spPr>
            <a:xfrm>
              <a:off x="3662426" y="2871851"/>
              <a:ext cx="381000" cy="361950"/>
            </a:xfrm>
            <a:custGeom>
              <a:avLst/>
              <a:gdLst/>
              <a:ahLst/>
              <a:cxnLst/>
              <a:rect l="l" t="t" r="r" b="b"/>
              <a:pathLst>
                <a:path w="381000" h="361950">
                  <a:moveTo>
                    <a:pt x="190500" y="0"/>
                  </a:moveTo>
                  <a:lnTo>
                    <a:pt x="139832" y="6455"/>
                  </a:lnTo>
                  <a:lnTo>
                    <a:pt x="94318" y="24680"/>
                  </a:lnTo>
                  <a:lnTo>
                    <a:pt x="55768" y="52959"/>
                  </a:lnTo>
                  <a:lnTo>
                    <a:pt x="25992" y="89577"/>
                  </a:lnTo>
                  <a:lnTo>
                    <a:pt x="6799" y="132820"/>
                  </a:lnTo>
                  <a:lnTo>
                    <a:pt x="0" y="180975"/>
                  </a:lnTo>
                  <a:lnTo>
                    <a:pt x="6799" y="229085"/>
                  </a:lnTo>
                  <a:lnTo>
                    <a:pt x="25992" y="272316"/>
                  </a:lnTo>
                  <a:lnTo>
                    <a:pt x="55768" y="308943"/>
                  </a:lnTo>
                  <a:lnTo>
                    <a:pt x="94318" y="337241"/>
                  </a:lnTo>
                  <a:lnTo>
                    <a:pt x="139832" y="355485"/>
                  </a:lnTo>
                  <a:lnTo>
                    <a:pt x="190500" y="361950"/>
                  </a:lnTo>
                  <a:lnTo>
                    <a:pt x="241123" y="355485"/>
                  </a:lnTo>
                  <a:lnTo>
                    <a:pt x="286624" y="337241"/>
                  </a:lnTo>
                  <a:lnTo>
                    <a:pt x="325183" y="308943"/>
                  </a:lnTo>
                  <a:lnTo>
                    <a:pt x="354979" y="272316"/>
                  </a:lnTo>
                  <a:lnTo>
                    <a:pt x="374191" y="229085"/>
                  </a:lnTo>
                  <a:lnTo>
                    <a:pt x="381000" y="180975"/>
                  </a:lnTo>
                  <a:lnTo>
                    <a:pt x="374191" y="132820"/>
                  </a:lnTo>
                  <a:lnTo>
                    <a:pt x="354979" y="89577"/>
                  </a:lnTo>
                  <a:lnTo>
                    <a:pt x="325183" y="52959"/>
                  </a:lnTo>
                  <a:lnTo>
                    <a:pt x="286624" y="24680"/>
                  </a:lnTo>
                  <a:lnTo>
                    <a:pt x="241123" y="6455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1B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62426" y="2871851"/>
              <a:ext cx="381000" cy="361950"/>
            </a:xfrm>
            <a:custGeom>
              <a:avLst/>
              <a:gdLst/>
              <a:ahLst/>
              <a:cxnLst/>
              <a:rect l="l" t="t" r="r" b="b"/>
              <a:pathLst>
                <a:path w="381000" h="361950">
                  <a:moveTo>
                    <a:pt x="0" y="180975"/>
                  </a:moveTo>
                  <a:lnTo>
                    <a:pt x="6799" y="132820"/>
                  </a:lnTo>
                  <a:lnTo>
                    <a:pt x="25992" y="89577"/>
                  </a:lnTo>
                  <a:lnTo>
                    <a:pt x="55768" y="52959"/>
                  </a:lnTo>
                  <a:lnTo>
                    <a:pt x="94318" y="24680"/>
                  </a:lnTo>
                  <a:lnTo>
                    <a:pt x="139832" y="6455"/>
                  </a:lnTo>
                  <a:lnTo>
                    <a:pt x="190500" y="0"/>
                  </a:lnTo>
                  <a:lnTo>
                    <a:pt x="241123" y="6455"/>
                  </a:lnTo>
                  <a:lnTo>
                    <a:pt x="286624" y="24680"/>
                  </a:lnTo>
                  <a:lnTo>
                    <a:pt x="325183" y="52959"/>
                  </a:lnTo>
                  <a:lnTo>
                    <a:pt x="354979" y="89577"/>
                  </a:lnTo>
                  <a:lnTo>
                    <a:pt x="374191" y="132820"/>
                  </a:lnTo>
                  <a:lnTo>
                    <a:pt x="381000" y="180975"/>
                  </a:lnTo>
                  <a:lnTo>
                    <a:pt x="374191" y="229085"/>
                  </a:lnTo>
                  <a:lnTo>
                    <a:pt x="354979" y="272316"/>
                  </a:lnTo>
                  <a:lnTo>
                    <a:pt x="325183" y="308943"/>
                  </a:lnTo>
                  <a:lnTo>
                    <a:pt x="286624" y="337241"/>
                  </a:lnTo>
                  <a:lnTo>
                    <a:pt x="241123" y="355485"/>
                  </a:lnTo>
                  <a:lnTo>
                    <a:pt x="190500" y="361950"/>
                  </a:lnTo>
                  <a:lnTo>
                    <a:pt x="139832" y="355485"/>
                  </a:lnTo>
                  <a:lnTo>
                    <a:pt x="94318" y="337241"/>
                  </a:lnTo>
                  <a:lnTo>
                    <a:pt x="55768" y="308943"/>
                  </a:lnTo>
                  <a:lnTo>
                    <a:pt x="25992" y="272316"/>
                  </a:lnTo>
                  <a:lnTo>
                    <a:pt x="6799" y="229085"/>
                  </a:lnTo>
                  <a:lnTo>
                    <a:pt x="0" y="180975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3200400" y="3249993"/>
            <a:ext cx="87439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2015-</a:t>
            </a:r>
            <a:r>
              <a:rPr sz="1400" b="1" spc="-2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2017</a:t>
            </a:r>
            <a:endParaRPr sz="1400" b="1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677028" y="2841053"/>
            <a:ext cx="87439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201</a:t>
            </a:r>
            <a:r>
              <a:rPr lang="en-US"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7</a:t>
            </a:r>
            <a:r>
              <a:rPr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-</a:t>
            </a:r>
            <a:r>
              <a:rPr sz="1400" b="1" spc="-2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2020</a:t>
            </a:r>
            <a:endParaRPr sz="1400" b="1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57851" y="2536584"/>
            <a:ext cx="4772899" cy="1392542"/>
            <a:chOff x="5157851" y="2536584"/>
            <a:chExt cx="4772899" cy="1392542"/>
          </a:xfrm>
        </p:grpSpPr>
        <p:sp>
          <p:nvSpPr>
            <p:cNvPr id="23" name="object 23"/>
            <p:cNvSpPr/>
            <p:nvPr/>
          </p:nvSpPr>
          <p:spPr>
            <a:xfrm>
              <a:off x="5395849" y="2600325"/>
              <a:ext cx="1126490" cy="553720"/>
            </a:xfrm>
            <a:custGeom>
              <a:avLst/>
              <a:gdLst/>
              <a:ahLst/>
              <a:cxnLst/>
              <a:rect l="l" t="t" r="r" b="b"/>
              <a:pathLst>
                <a:path w="1126490" h="553719">
                  <a:moveTo>
                    <a:pt x="1069213" y="467867"/>
                  </a:moveTo>
                  <a:lnTo>
                    <a:pt x="1040638" y="467867"/>
                  </a:lnTo>
                  <a:lnTo>
                    <a:pt x="1083437" y="553592"/>
                  </a:lnTo>
                  <a:lnTo>
                    <a:pt x="1119240" y="482091"/>
                  </a:lnTo>
                  <a:lnTo>
                    <a:pt x="1069213" y="482091"/>
                  </a:lnTo>
                  <a:lnTo>
                    <a:pt x="1069213" y="467867"/>
                  </a:lnTo>
                  <a:close/>
                </a:path>
                <a:path w="1126490" h="553719">
                  <a:moveTo>
                    <a:pt x="1069213" y="14224"/>
                  </a:moveTo>
                  <a:lnTo>
                    <a:pt x="1069213" y="482091"/>
                  </a:lnTo>
                  <a:lnTo>
                    <a:pt x="1097788" y="482091"/>
                  </a:lnTo>
                  <a:lnTo>
                    <a:pt x="1097788" y="28575"/>
                  </a:lnTo>
                  <a:lnTo>
                    <a:pt x="1083437" y="28575"/>
                  </a:lnTo>
                  <a:lnTo>
                    <a:pt x="1069213" y="14224"/>
                  </a:lnTo>
                  <a:close/>
                </a:path>
                <a:path w="1126490" h="553719">
                  <a:moveTo>
                    <a:pt x="1126362" y="467867"/>
                  </a:moveTo>
                  <a:lnTo>
                    <a:pt x="1097788" y="467867"/>
                  </a:lnTo>
                  <a:lnTo>
                    <a:pt x="1097788" y="482091"/>
                  </a:lnTo>
                  <a:lnTo>
                    <a:pt x="1119240" y="482091"/>
                  </a:lnTo>
                  <a:lnTo>
                    <a:pt x="1126362" y="467867"/>
                  </a:lnTo>
                  <a:close/>
                </a:path>
                <a:path w="1126490" h="553719">
                  <a:moveTo>
                    <a:pt x="1091311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069213" y="28575"/>
                  </a:lnTo>
                  <a:lnTo>
                    <a:pt x="1069213" y="14224"/>
                  </a:lnTo>
                  <a:lnTo>
                    <a:pt x="1097788" y="14224"/>
                  </a:lnTo>
                  <a:lnTo>
                    <a:pt x="1097788" y="6350"/>
                  </a:lnTo>
                  <a:lnTo>
                    <a:pt x="1091311" y="0"/>
                  </a:lnTo>
                  <a:close/>
                </a:path>
                <a:path w="1126490" h="553719">
                  <a:moveTo>
                    <a:pt x="1097788" y="14224"/>
                  </a:moveTo>
                  <a:lnTo>
                    <a:pt x="1069213" y="14224"/>
                  </a:lnTo>
                  <a:lnTo>
                    <a:pt x="1083437" y="28575"/>
                  </a:lnTo>
                  <a:lnTo>
                    <a:pt x="1097788" y="28575"/>
                  </a:lnTo>
                  <a:lnTo>
                    <a:pt x="1097788" y="14224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57851" y="3148076"/>
              <a:ext cx="2638425" cy="781050"/>
            </a:xfrm>
            <a:custGeom>
              <a:avLst/>
              <a:gdLst/>
              <a:ahLst/>
              <a:cxnLst/>
              <a:rect l="l" t="t" r="r" b="b"/>
              <a:pathLst>
                <a:path w="2638425" h="781050">
                  <a:moveTo>
                    <a:pt x="0" y="98425"/>
                  </a:moveTo>
                  <a:lnTo>
                    <a:pt x="7735" y="60114"/>
                  </a:lnTo>
                  <a:lnTo>
                    <a:pt x="28828" y="28829"/>
                  </a:lnTo>
                  <a:lnTo>
                    <a:pt x="60114" y="7735"/>
                  </a:lnTo>
                  <a:lnTo>
                    <a:pt x="98425" y="0"/>
                  </a:lnTo>
                  <a:lnTo>
                    <a:pt x="2539873" y="0"/>
                  </a:lnTo>
                  <a:lnTo>
                    <a:pt x="2578203" y="7735"/>
                  </a:lnTo>
                  <a:lnTo>
                    <a:pt x="2609532" y="28828"/>
                  </a:lnTo>
                  <a:lnTo>
                    <a:pt x="2630670" y="60114"/>
                  </a:lnTo>
                  <a:lnTo>
                    <a:pt x="2638425" y="98425"/>
                  </a:lnTo>
                  <a:lnTo>
                    <a:pt x="2638425" y="682498"/>
                  </a:lnTo>
                  <a:lnTo>
                    <a:pt x="2630670" y="720828"/>
                  </a:lnTo>
                  <a:lnTo>
                    <a:pt x="2609532" y="752157"/>
                  </a:lnTo>
                  <a:lnTo>
                    <a:pt x="2578203" y="773295"/>
                  </a:lnTo>
                  <a:lnTo>
                    <a:pt x="2539873" y="781050"/>
                  </a:lnTo>
                  <a:lnTo>
                    <a:pt x="98425" y="781050"/>
                  </a:lnTo>
                  <a:lnTo>
                    <a:pt x="60114" y="773295"/>
                  </a:lnTo>
                  <a:lnTo>
                    <a:pt x="28829" y="752157"/>
                  </a:lnTo>
                  <a:lnTo>
                    <a:pt x="7735" y="720828"/>
                  </a:lnTo>
                  <a:lnTo>
                    <a:pt x="0" y="682498"/>
                  </a:lnTo>
                  <a:lnTo>
                    <a:pt x="0" y="9842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23">
              <a:extLst>
                <a:ext uri="{FF2B5EF4-FFF2-40B4-BE49-F238E27FC236}">
                  <a16:creationId xmlns:a16="http://schemas.microsoft.com/office/drawing/2014/main" id="{75D2C143-941D-8958-23D7-7BC8D2444A01}"/>
                </a:ext>
              </a:extLst>
            </p:cNvPr>
            <p:cNvSpPr/>
            <p:nvPr/>
          </p:nvSpPr>
          <p:spPr>
            <a:xfrm>
              <a:off x="8833861" y="2536584"/>
              <a:ext cx="1096889" cy="721284"/>
            </a:xfrm>
            <a:custGeom>
              <a:avLst/>
              <a:gdLst/>
              <a:ahLst/>
              <a:cxnLst/>
              <a:rect l="l" t="t" r="r" b="b"/>
              <a:pathLst>
                <a:path w="1126490" h="553719">
                  <a:moveTo>
                    <a:pt x="1069213" y="467867"/>
                  </a:moveTo>
                  <a:lnTo>
                    <a:pt x="1040638" y="467867"/>
                  </a:lnTo>
                  <a:lnTo>
                    <a:pt x="1083437" y="553592"/>
                  </a:lnTo>
                  <a:lnTo>
                    <a:pt x="1119240" y="482091"/>
                  </a:lnTo>
                  <a:lnTo>
                    <a:pt x="1069213" y="482091"/>
                  </a:lnTo>
                  <a:lnTo>
                    <a:pt x="1069213" y="467867"/>
                  </a:lnTo>
                  <a:close/>
                </a:path>
                <a:path w="1126490" h="553719">
                  <a:moveTo>
                    <a:pt x="1069213" y="14224"/>
                  </a:moveTo>
                  <a:lnTo>
                    <a:pt x="1069213" y="482091"/>
                  </a:lnTo>
                  <a:lnTo>
                    <a:pt x="1097788" y="482091"/>
                  </a:lnTo>
                  <a:lnTo>
                    <a:pt x="1097788" y="28575"/>
                  </a:lnTo>
                  <a:lnTo>
                    <a:pt x="1083437" y="28575"/>
                  </a:lnTo>
                  <a:lnTo>
                    <a:pt x="1069213" y="14224"/>
                  </a:lnTo>
                  <a:close/>
                </a:path>
                <a:path w="1126490" h="553719">
                  <a:moveTo>
                    <a:pt x="1126362" y="467867"/>
                  </a:moveTo>
                  <a:lnTo>
                    <a:pt x="1097788" y="467867"/>
                  </a:lnTo>
                  <a:lnTo>
                    <a:pt x="1097788" y="482091"/>
                  </a:lnTo>
                  <a:lnTo>
                    <a:pt x="1119240" y="482091"/>
                  </a:lnTo>
                  <a:lnTo>
                    <a:pt x="1126362" y="467867"/>
                  </a:lnTo>
                  <a:close/>
                </a:path>
                <a:path w="1126490" h="553719">
                  <a:moveTo>
                    <a:pt x="1091311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1069213" y="28575"/>
                  </a:lnTo>
                  <a:lnTo>
                    <a:pt x="1069213" y="14224"/>
                  </a:lnTo>
                  <a:lnTo>
                    <a:pt x="1097788" y="14224"/>
                  </a:lnTo>
                  <a:lnTo>
                    <a:pt x="1097788" y="6350"/>
                  </a:lnTo>
                  <a:lnTo>
                    <a:pt x="1091311" y="0"/>
                  </a:lnTo>
                  <a:close/>
                </a:path>
                <a:path w="1126490" h="553719">
                  <a:moveTo>
                    <a:pt x="1097788" y="14224"/>
                  </a:moveTo>
                  <a:lnTo>
                    <a:pt x="1069213" y="14224"/>
                  </a:lnTo>
                  <a:lnTo>
                    <a:pt x="1083437" y="28575"/>
                  </a:lnTo>
                  <a:lnTo>
                    <a:pt x="1097788" y="28575"/>
                  </a:lnTo>
                  <a:lnTo>
                    <a:pt x="1097788" y="14224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5267959" y="3208273"/>
            <a:ext cx="2383155" cy="662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300"/>
              </a:lnSpc>
              <a:spcBef>
                <a:spcPts val="105"/>
              </a:spcBef>
            </a:pP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Swiss</a:t>
            </a:r>
            <a:r>
              <a:rPr sz="1050" b="1" spc="-4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spc="-10">
                <a:solidFill>
                  <a:srgbClr val="0A0F4A"/>
                </a:solidFill>
                <a:latin typeface="Arial"/>
                <a:cs typeface="Arial"/>
              </a:rPr>
              <a:t>Re</a:t>
            </a:r>
            <a:r>
              <a:rPr sz="1050" b="1" spc="-6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Foundation</a:t>
            </a:r>
            <a:r>
              <a:rPr lang="en-US" sz="1050" b="1">
                <a:solidFill>
                  <a:srgbClr val="0A0F4A"/>
                </a:solidFill>
                <a:latin typeface="Arial"/>
                <a:cs typeface="Arial"/>
              </a:rPr>
              <a:t> (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University</a:t>
            </a:r>
            <a:r>
              <a:rPr sz="1050" b="1" spc="-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spc="-25">
                <a:solidFill>
                  <a:srgbClr val="0A0F4A"/>
                </a:solidFill>
                <a:latin typeface="Arial"/>
                <a:cs typeface="Arial"/>
              </a:rPr>
              <a:t>of 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Pittsburgh,</a:t>
            </a:r>
            <a:r>
              <a:rPr sz="1050" b="1" spc="-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ITB</a:t>
            </a:r>
            <a:r>
              <a:rPr sz="1050" b="1" spc="-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and</a:t>
            </a:r>
            <a:r>
              <a:rPr sz="1050" b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err="1">
                <a:solidFill>
                  <a:srgbClr val="0A0F4A"/>
                </a:solidFill>
                <a:latin typeface="Arial"/>
                <a:cs typeface="Arial"/>
              </a:rPr>
              <a:t>Unand</a:t>
            </a:r>
            <a:r>
              <a:rPr lang="en-ID" sz="1050" b="1">
                <a:solidFill>
                  <a:srgbClr val="0A0F4A"/>
                </a:solidFill>
                <a:latin typeface="Arial"/>
                <a:cs typeface="Arial"/>
                <a:sym typeface="Wingdings" pitchFamily="2" charset="2"/>
              </a:rPr>
              <a:t></a:t>
            </a:r>
            <a:r>
              <a:rPr sz="1050" b="1" spc="-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 spc="-10">
                <a:solidFill>
                  <a:srgbClr val="0A0F4A"/>
                </a:solidFill>
                <a:latin typeface="Arial"/>
                <a:cs typeface="Arial"/>
              </a:rPr>
              <a:t>“Deploy,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Test</a:t>
            </a:r>
            <a:r>
              <a:rPr sz="1050" i="1" spc="-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Prototype</a:t>
            </a:r>
            <a:r>
              <a:rPr sz="1050" i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Early</a:t>
            </a:r>
            <a:r>
              <a:rPr sz="1050" i="1" spc="-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 spc="-10">
                <a:solidFill>
                  <a:srgbClr val="0A0F4A"/>
                </a:solidFill>
                <a:latin typeface="Arial"/>
                <a:cs typeface="Arial"/>
              </a:rPr>
              <a:t>Tsunami</a:t>
            </a:r>
            <a:r>
              <a:rPr sz="1050" i="1" spc="-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 spc="-10">
                <a:solidFill>
                  <a:srgbClr val="0A0F4A"/>
                </a:solidFill>
                <a:latin typeface="Arial"/>
                <a:cs typeface="Arial"/>
              </a:rPr>
              <a:t>Detection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Warning</a:t>
            </a:r>
            <a:r>
              <a:rPr sz="1050" i="1" spc="-7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 spc="-10">
                <a:solidFill>
                  <a:srgbClr val="0A0F4A"/>
                </a:solidFill>
                <a:latin typeface="Arial"/>
                <a:cs typeface="Arial"/>
              </a:rPr>
              <a:t>System”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173037" y="5688012"/>
            <a:ext cx="12009755" cy="463550"/>
            <a:chOff x="173037" y="5688012"/>
            <a:chExt cx="12009755" cy="463550"/>
          </a:xfrm>
        </p:grpSpPr>
        <p:sp>
          <p:nvSpPr>
            <p:cNvPr id="27" name="object 27"/>
            <p:cNvSpPr/>
            <p:nvPr/>
          </p:nvSpPr>
          <p:spPr>
            <a:xfrm>
              <a:off x="11782425" y="5753100"/>
              <a:ext cx="400050" cy="371475"/>
            </a:xfrm>
            <a:custGeom>
              <a:avLst/>
              <a:gdLst/>
              <a:ahLst/>
              <a:cxnLst/>
              <a:rect l="l" t="t" r="r" b="b"/>
              <a:pathLst>
                <a:path w="400050" h="371475">
                  <a:moveTo>
                    <a:pt x="400050" y="0"/>
                  </a:moveTo>
                  <a:lnTo>
                    <a:pt x="0" y="0"/>
                  </a:lnTo>
                  <a:lnTo>
                    <a:pt x="0" y="371475"/>
                  </a:lnTo>
                  <a:lnTo>
                    <a:pt x="400050" y="371475"/>
                  </a:lnTo>
                  <a:lnTo>
                    <a:pt x="400050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5737" y="5700712"/>
              <a:ext cx="11849735" cy="438150"/>
            </a:xfrm>
            <a:custGeom>
              <a:avLst/>
              <a:gdLst/>
              <a:ahLst/>
              <a:cxnLst/>
              <a:rect l="l" t="t" r="r" b="b"/>
              <a:pathLst>
                <a:path w="11849735" h="438150">
                  <a:moveTo>
                    <a:pt x="11793918" y="0"/>
                  </a:moveTo>
                  <a:lnTo>
                    <a:pt x="55219" y="0"/>
                  </a:lnTo>
                  <a:lnTo>
                    <a:pt x="33727" y="4340"/>
                  </a:lnTo>
                  <a:lnTo>
                    <a:pt x="16175" y="16175"/>
                  </a:lnTo>
                  <a:lnTo>
                    <a:pt x="4340" y="33727"/>
                  </a:lnTo>
                  <a:lnTo>
                    <a:pt x="0" y="55219"/>
                  </a:lnTo>
                  <a:lnTo>
                    <a:pt x="0" y="382930"/>
                  </a:lnTo>
                  <a:lnTo>
                    <a:pt x="4340" y="404422"/>
                  </a:lnTo>
                  <a:lnTo>
                    <a:pt x="16175" y="421974"/>
                  </a:lnTo>
                  <a:lnTo>
                    <a:pt x="33727" y="433809"/>
                  </a:lnTo>
                  <a:lnTo>
                    <a:pt x="55219" y="438150"/>
                  </a:lnTo>
                  <a:lnTo>
                    <a:pt x="11793918" y="438150"/>
                  </a:lnTo>
                  <a:lnTo>
                    <a:pt x="11815409" y="433809"/>
                  </a:lnTo>
                  <a:lnTo>
                    <a:pt x="11832970" y="421974"/>
                  </a:lnTo>
                  <a:lnTo>
                    <a:pt x="11844817" y="404422"/>
                  </a:lnTo>
                  <a:lnTo>
                    <a:pt x="11849163" y="382930"/>
                  </a:lnTo>
                  <a:lnTo>
                    <a:pt x="11849163" y="55219"/>
                  </a:lnTo>
                  <a:lnTo>
                    <a:pt x="11844817" y="33727"/>
                  </a:lnTo>
                  <a:lnTo>
                    <a:pt x="11832971" y="16175"/>
                  </a:lnTo>
                  <a:lnTo>
                    <a:pt x="11815409" y="4340"/>
                  </a:lnTo>
                  <a:lnTo>
                    <a:pt x="11793918" y="0"/>
                  </a:lnTo>
                  <a:close/>
                </a:path>
              </a:pathLst>
            </a:custGeom>
            <a:solidFill>
              <a:srgbClr val="F8D2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85737" y="5700712"/>
              <a:ext cx="11849735" cy="438150"/>
            </a:xfrm>
            <a:custGeom>
              <a:avLst/>
              <a:gdLst/>
              <a:ahLst/>
              <a:cxnLst/>
              <a:rect l="l" t="t" r="r" b="b"/>
              <a:pathLst>
                <a:path w="11849735" h="438150">
                  <a:moveTo>
                    <a:pt x="0" y="55219"/>
                  </a:moveTo>
                  <a:lnTo>
                    <a:pt x="4340" y="33727"/>
                  </a:lnTo>
                  <a:lnTo>
                    <a:pt x="16175" y="16175"/>
                  </a:lnTo>
                  <a:lnTo>
                    <a:pt x="33727" y="4340"/>
                  </a:lnTo>
                  <a:lnTo>
                    <a:pt x="55219" y="0"/>
                  </a:lnTo>
                  <a:lnTo>
                    <a:pt x="11793918" y="0"/>
                  </a:lnTo>
                  <a:lnTo>
                    <a:pt x="11815409" y="4340"/>
                  </a:lnTo>
                  <a:lnTo>
                    <a:pt x="11832971" y="16175"/>
                  </a:lnTo>
                  <a:lnTo>
                    <a:pt x="11844817" y="33727"/>
                  </a:lnTo>
                  <a:lnTo>
                    <a:pt x="11849163" y="55219"/>
                  </a:lnTo>
                  <a:lnTo>
                    <a:pt x="11849163" y="382930"/>
                  </a:lnTo>
                  <a:lnTo>
                    <a:pt x="11844817" y="404422"/>
                  </a:lnTo>
                  <a:lnTo>
                    <a:pt x="11832970" y="421974"/>
                  </a:lnTo>
                  <a:lnTo>
                    <a:pt x="11815409" y="433809"/>
                  </a:lnTo>
                  <a:lnTo>
                    <a:pt x="11793918" y="438150"/>
                  </a:lnTo>
                  <a:lnTo>
                    <a:pt x="55219" y="438150"/>
                  </a:lnTo>
                  <a:lnTo>
                    <a:pt x="33727" y="433809"/>
                  </a:lnTo>
                  <a:lnTo>
                    <a:pt x="16175" y="421974"/>
                  </a:lnTo>
                  <a:lnTo>
                    <a:pt x="4340" y="404422"/>
                  </a:lnTo>
                  <a:lnTo>
                    <a:pt x="0" y="382930"/>
                  </a:lnTo>
                  <a:lnTo>
                    <a:pt x="0" y="5521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100326" y="3546411"/>
            <a:ext cx="87439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2013-</a:t>
            </a:r>
            <a:r>
              <a:rPr sz="1400" b="1" spc="-2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2016</a:t>
            </a:r>
            <a:endParaRPr sz="1400" b="1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449576" y="4154551"/>
            <a:ext cx="3968750" cy="1368425"/>
            <a:chOff x="2449576" y="4154551"/>
            <a:chExt cx="3968750" cy="1368425"/>
          </a:xfrm>
        </p:grpSpPr>
        <p:sp>
          <p:nvSpPr>
            <p:cNvPr id="32" name="object 32"/>
            <p:cNvSpPr/>
            <p:nvPr/>
          </p:nvSpPr>
          <p:spPr>
            <a:xfrm>
              <a:off x="2462276" y="4167251"/>
              <a:ext cx="3943350" cy="1343025"/>
            </a:xfrm>
            <a:custGeom>
              <a:avLst/>
              <a:gdLst/>
              <a:ahLst/>
              <a:cxnLst/>
              <a:rect l="l" t="t" r="r" b="b"/>
              <a:pathLst>
                <a:path w="3943350" h="1343025">
                  <a:moveTo>
                    <a:pt x="3774059" y="0"/>
                  </a:moveTo>
                  <a:lnTo>
                    <a:pt x="169163" y="0"/>
                  </a:lnTo>
                  <a:lnTo>
                    <a:pt x="124177" y="6039"/>
                  </a:lnTo>
                  <a:lnTo>
                    <a:pt x="83763" y="23085"/>
                  </a:lnTo>
                  <a:lnTo>
                    <a:pt x="49530" y="49530"/>
                  </a:lnTo>
                  <a:lnTo>
                    <a:pt x="23085" y="83763"/>
                  </a:lnTo>
                  <a:lnTo>
                    <a:pt x="6039" y="124177"/>
                  </a:lnTo>
                  <a:lnTo>
                    <a:pt x="0" y="169163"/>
                  </a:lnTo>
                  <a:lnTo>
                    <a:pt x="0" y="1173734"/>
                  </a:lnTo>
                  <a:lnTo>
                    <a:pt x="6039" y="1218729"/>
                  </a:lnTo>
                  <a:lnTo>
                    <a:pt x="23085" y="1259167"/>
                  </a:lnTo>
                  <a:lnTo>
                    <a:pt x="49530" y="1293431"/>
                  </a:lnTo>
                  <a:lnTo>
                    <a:pt x="83763" y="1319906"/>
                  </a:lnTo>
                  <a:lnTo>
                    <a:pt x="124177" y="1336976"/>
                  </a:lnTo>
                  <a:lnTo>
                    <a:pt x="169163" y="1343025"/>
                  </a:lnTo>
                  <a:lnTo>
                    <a:pt x="3774059" y="1343025"/>
                  </a:lnTo>
                  <a:lnTo>
                    <a:pt x="3819054" y="1336976"/>
                  </a:lnTo>
                  <a:lnTo>
                    <a:pt x="3859492" y="1319906"/>
                  </a:lnTo>
                  <a:lnTo>
                    <a:pt x="3893756" y="1293431"/>
                  </a:lnTo>
                  <a:lnTo>
                    <a:pt x="3920231" y="1259167"/>
                  </a:lnTo>
                  <a:lnTo>
                    <a:pt x="3937301" y="1218729"/>
                  </a:lnTo>
                  <a:lnTo>
                    <a:pt x="3943350" y="1173734"/>
                  </a:lnTo>
                  <a:lnTo>
                    <a:pt x="3943350" y="169163"/>
                  </a:lnTo>
                  <a:lnTo>
                    <a:pt x="3937301" y="124177"/>
                  </a:lnTo>
                  <a:lnTo>
                    <a:pt x="3920231" y="83763"/>
                  </a:lnTo>
                  <a:lnTo>
                    <a:pt x="3893756" y="49530"/>
                  </a:lnTo>
                  <a:lnTo>
                    <a:pt x="3859492" y="23085"/>
                  </a:lnTo>
                  <a:lnTo>
                    <a:pt x="3819054" y="6039"/>
                  </a:lnTo>
                  <a:lnTo>
                    <a:pt x="37740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462276" y="4167251"/>
              <a:ext cx="3943350" cy="1343025"/>
            </a:xfrm>
            <a:custGeom>
              <a:avLst/>
              <a:gdLst/>
              <a:ahLst/>
              <a:cxnLst/>
              <a:rect l="l" t="t" r="r" b="b"/>
              <a:pathLst>
                <a:path w="3943350" h="1343025">
                  <a:moveTo>
                    <a:pt x="0" y="169163"/>
                  </a:moveTo>
                  <a:lnTo>
                    <a:pt x="6039" y="124177"/>
                  </a:lnTo>
                  <a:lnTo>
                    <a:pt x="23085" y="83763"/>
                  </a:lnTo>
                  <a:lnTo>
                    <a:pt x="49530" y="49530"/>
                  </a:lnTo>
                  <a:lnTo>
                    <a:pt x="83763" y="23085"/>
                  </a:lnTo>
                  <a:lnTo>
                    <a:pt x="124177" y="6039"/>
                  </a:lnTo>
                  <a:lnTo>
                    <a:pt x="169163" y="0"/>
                  </a:lnTo>
                  <a:lnTo>
                    <a:pt x="3774059" y="0"/>
                  </a:lnTo>
                  <a:lnTo>
                    <a:pt x="3819054" y="6039"/>
                  </a:lnTo>
                  <a:lnTo>
                    <a:pt x="3859492" y="23085"/>
                  </a:lnTo>
                  <a:lnTo>
                    <a:pt x="3893756" y="49530"/>
                  </a:lnTo>
                  <a:lnTo>
                    <a:pt x="3920231" y="83763"/>
                  </a:lnTo>
                  <a:lnTo>
                    <a:pt x="3937301" y="124177"/>
                  </a:lnTo>
                  <a:lnTo>
                    <a:pt x="3943350" y="169163"/>
                  </a:lnTo>
                  <a:lnTo>
                    <a:pt x="3943350" y="1173734"/>
                  </a:lnTo>
                  <a:lnTo>
                    <a:pt x="3937301" y="1218729"/>
                  </a:lnTo>
                  <a:lnTo>
                    <a:pt x="3920231" y="1259167"/>
                  </a:lnTo>
                  <a:lnTo>
                    <a:pt x="3893756" y="1293431"/>
                  </a:lnTo>
                  <a:lnTo>
                    <a:pt x="3859492" y="1319906"/>
                  </a:lnTo>
                  <a:lnTo>
                    <a:pt x="3819054" y="1336976"/>
                  </a:lnTo>
                  <a:lnTo>
                    <a:pt x="3774059" y="1343025"/>
                  </a:lnTo>
                  <a:lnTo>
                    <a:pt x="169163" y="1343025"/>
                  </a:lnTo>
                  <a:lnTo>
                    <a:pt x="124177" y="1336976"/>
                  </a:lnTo>
                  <a:lnTo>
                    <a:pt x="83763" y="1319906"/>
                  </a:lnTo>
                  <a:lnTo>
                    <a:pt x="49530" y="1293431"/>
                  </a:lnTo>
                  <a:lnTo>
                    <a:pt x="23085" y="1259167"/>
                  </a:lnTo>
                  <a:lnTo>
                    <a:pt x="6039" y="1218729"/>
                  </a:lnTo>
                  <a:lnTo>
                    <a:pt x="0" y="1173734"/>
                  </a:lnTo>
                  <a:lnTo>
                    <a:pt x="0" y="169163"/>
                  </a:lnTo>
                  <a:close/>
                </a:path>
              </a:pathLst>
            </a:custGeom>
            <a:ln w="25400">
              <a:solidFill>
                <a:srgbClr val="006FC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591054" y="4230941"/>
            <a:ext cx="3693795" cy="12090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120"/>
              </a:spcBef>
            </a:pP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NAS</a:t>
            </a:r>
            <a:r>
              <a:rPr sz="1100" b="1" spc="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and</a:t>
            </a:r>
            <a:r>
              <a:rPr sz="1100" b="1" spc="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USAID:</a:t>
            </a:r>
            <a:r>
              <a:rPr sz="1100" b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PEER</a:t>
            </a:r>
            <a:r>
              <a:rPr sz="1100" i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Science</a:t>
            </a:r>
            <a:r>
              <a:rPr sz="1100" i="1" spc="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Cycle</a:t>
            </a:r>
            <a:r>
              <a:rPr sz="1100" i="1" spc="-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3:</a:t>
            </a:r>
            <a:r>
              <a:rPr sz="1100" i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Integrated</a:t>
            </a:r>
            <a:r>
              <a:rPr sz="1100" i="1" spc="-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 spc="-10">
                <a:solidFill>
                  <a:srgbClr val="0A0F4A"/>
                </a:solidFill>
                <a:latin typeface="Arial"/>
                <a:cs typeface="Arial"/>
              </a:rPr>
              <a:t>Local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Emergency</a:t>
            </a:r>
            <a:r>
              <a:rPr sz="1100" i="1" spc="32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Operation</a:t>
            </a:r>
            <a:r>
              <a:rPr sz="1100" i="1" spc="3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&amp;</a:t>
            </a:r>
            <a:r>
              <a:rPr sz="1100" i="1" spc="3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Response</a:t>
            </a:r>
            <a:r>
              <a:rPr sz="1100" i="1" spc="3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Policy</a:t>
            </a:r>
            <a:r>
              <a:rPr sz="1100" i="1" spc="3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 spc="-10">
                <a:solidFill>
                  <a:srgbClr val="0A0F4A"/>
                </a:solidFill>
                <a:latin typeface="Arial"/>
                <a:cs typeface="Arial"/>
              </a:rPr>
              <a:t>Improvement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and</a:t>
            </a:r>
            <a:r>
              <a:rPr sz="1100" i="1" spc="1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Capacity</a:t>
            </a:r>
            <a:r>
              <a:rPr sz="1100" i="1" spc="9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Building</a:t>
            </a:r>
            <a:r>
              <a:rPr sz="1100" i="1" spc="1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for</a:t>
            </a:r>
            <a:r>
              <a:rPr sz="1100" i="1" spc="1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 spc="-10">
                <a:solidFill>
                  <a:srgbClr val="0A0F4A"/>
                </a:solidFill>
                <a:latin typeface="Arial"/>
                <a:cs typeface="Arial"/>
              </a:rPr>
              <a:t>Advance-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Early</a:t>
            </a:r>
            <a:r>
              <a:rPr sz="1100" i="1" spc="1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Warning</a:t>
            </a:r>
            <a:r>
              <a:rPr sz="1100" i="1" spc="6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 spc="-10">
                <a:solidFill>
                  <a:srgbClr val="0A0F4A"/>
                </a:solidFill>
                <a:latin typeface="Arial"/>
                <a:cs typeface="Arial"/>
              </a:rPr>
              <a:t>System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in</a:t>
            </a:r>
            <a:r>
              <a:rPr sz="1100" i="1" spc="120">
                <a:solidFill>
                  <a:srgbClr val="0A0F4A"/>
                </a:solidFill>
                <a:latin typeface="Arial"/>
                <a:cs typeface="Arial"/>
              </a:rPr>
              <a:t> 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the</a:t>
            </a:r>
            <a:r>
              <a:rPr sz="1100" i="1" spc="114">
                <a:solidFill>
                  <a:srgbClr val="0A0F4A"/>
                </a:solidFill>
                <a:latin typeface="Arial"/>
                <a:cs typeface="Arial"/>
              </a:rPr>
              <a:t> 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Face</a:t>
            </a:r>
            <a:r>
              <a:rPr sz="1100" i="1" spc="49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of</a:t>
            </a:r>
            <a:r>
              <a:rPr sz="1100" i="1" spc="114">
                <a:solidFill>
                  <a:srgbClr val="0A0F4A"/>
                </a:solidFill>
                <a:latin typeface="Arial"/>
                <a:cs typeface="Arial"/>
              </a:rPr>
              <a:t>  </a:t>
            </a:r>
            <a:r>
              <a:rPr sz="1100" i="1" spc="-10">
                <a:solidFill>
                  <a:srgbClr val="0A0F4A"/>
                </a:solidFill>
                <a:latin typeface="Arial"/>
                <a:cs typeface="Arial"/>
              </a:rPr>
              <a:t>Near-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Field</a:t>
            </a:r>
            <a:r>
              <a:rPr sz="1100" i="1" spc="100">
                <a:solidFill>
                  <a:srgbClr val="0A0F4A"/>
                </a:solidFill>
                <a:latin typeface="Arial"/>
                <a:cs typeface="Arial"/>
              </a:rPr>
              <a:t> 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Tsunami</a:t>
            </a:r>
            <a:r>
              <a:rPr sz="1100" i="1" spc="120">
                <a:solidFill>
                  <a:srgbClr val="0A0F4A"/>
                </a:solidFill>
                <a:latin typeface="Arial"/>
                <a:cs typeface="Arial"/>
              </a:rPr>
              <a:t>  </a:t>
            </a:r>
            <a:r>
              <a:rPr sz="1100" i="1">
                <a:solidFill>
                  <a:srgbClr val="0A0F4A"/>
                </a:solidFill>
                <a:latin typeface="Arial"/>
                <a:cs typeface="Arial"/>
              </a:rPr>
              <a:t>Risk</a:t>
            </a:r>
            <a:r>
              <a:rPr sz="1100" i="1" spc="120">
                <a:solidFill>
                  <a:srgbClr val="0A0F4A"/>
                </a:solidFill>
                <a:latin typeface="Arial"/>
                <a:cs typeface="Arial"/>
              </a:rPr>
              <a:t>  </a:t>
            </a:r>
            <a:r>
              <a:rPr sz="1100" b="1" i="1" spc="-10">
                <a:solidFill>
                  <a:srgbClr val="0A0F4A"/>
                </a:solidFill>
                <a:latin typeface="Arial"/>
                <a:cs typeface="Arial"/>
              </a:rPr>
              <a:t>(Termasuk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Pengembangan</a:t>
            </a:r>
            <a:r>
              <a:rPr sz="1100" b="1" i="1" spc="1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SOP</a:t>
            </a:r>
            <a:r>
              <a:rPr sz="1100" b="1" i="1" spc="16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Sistem</a:t>
            </a:r>
            <a:r>
              <a:rPr sz="1100" b="1" i="1" spc="1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Peringatan</a:t>
            </a:r>
            <a:r>
              <a:rPr sz="1100" b="1" i="1" spc="15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Dini</a:t>
            </a:r>
            <a:r>
              <a:rPr sz="1100" b="1" i="1" spc="1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 spc="-10">
                <a:solidFill>
                  <a:srgbClr val="0A0F4A"/>
                </a:solidFill>
                <a:latin typeface="Arial"/>
                <a:cs typeface="Arial"/>
              </a:rPr>
              <a:t>Tsunami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dan</a:t>
            </a:r>
            <a:r>
              <a:rPr sz="1100" b="1" i="1" spc="29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Uji</a:t>
            </a:r>
            <a:r>
              <a:rPr sz="1100" b="1" i="1" spc="2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Coba</a:t>
            </a:r>
            <a:r>
              <a:rPr sz="1100" b="1" i="1" spc="2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dalam</a:t>
            </a:r>
            <a:r>
              <a:rPr sz="1100" b="1" i="1" spc="28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IOWave</a:t>
            </a:r>
            <a:r>
              <a:rPr sz="1100" b="1" i="1" spc="24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2016</a:t>
            </a:r>
            <a:r>
              <a:rPr sz="1100" b="1" i="1" spc="229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di</a:t>
            </a:r>
            <a:r>
              <a:rPr sz="1100" b="1" i="1" spc="27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Kota</a:t>
            </a:r>
            <a:r>
              <a:rPr sz="1100" b="1" i="1" spc="2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Padang</a:t>
            </a:r>
            <a:r>
              <a:rPr sz="1100" b="1" i="1" spc="27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 spc="-50">
                <a:solidFill>
                  <a:srgbClr val="0A0F4A"/>
                </a:solidFill>
                <a:latin typeface="Arial"/>
                <a:cs typeface="Arial"/>
              </a:rPr>
              <a:t>-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Indonesia</a:t>
            </a:r>
            <a:r>
              <a:rPr sz="1100" b="1" i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Reaching</a:t>
            </a:r>
            <a:r>
              <a:rPr sz="1100" b="1" i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the</a:t>
            </a:r>
            <a:r>
              <a:rPr sz="1100" b="1" i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Very</a:t>
            </a:r>
            <a:r>
              <a:rPr sz="1100" b="1" i="1" spc="2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i="1">
                <a:solidFill>
                  <a:srgbClr val="0A0F4A"/>
                </a:solidFill>
                <a:latin typeface="Arial"/>
                <a:cs typeface="Arial"/>
              </a:rPr>
              <a:t>Last</a:t>
            </a:r>
            <a:r>
              <a:rPr sz="1100" b="1" i="1" spc="-10">
                <a:solidFill>
                  <a:srgbClr val="0A0F4A"/>
                </a:solidFill>
                <a:latin typeface="Arial"/>
                <a:cs typeface="Arial"/>
              </a:rPr>
              <a:t> Miles</a:t>
            </a:r>
            <a:r>
              <a:rPr sz="1100" i="1" spc="-10">
                <a:solidFill>
                  <a:srgbClr val="0A0F4A"/>
                </a:solidFill>
                <a:latin typeface="Arial"/>
                <a:cs typeface="Arial"/>
              </a:rPr>
              <a:t>)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000125" y="3038475"/>
            <a:ext cx="9975596" cy="2562224"/>
            <a:chOff x="1000125" y="3038475"/>
            <a:chExt cx="9975596" cy="2562224"/>
          </a:xfrm>
        </p:grpSpPr>
        <p:sp>
          <p:nvSpPr>
            <p:cNvPr id="36" name="object 36"/>
            <p:cNvSpPr/>
            <p:nvPr/>
          </p:nvSpPr>
          <p:spPr>
            <a:xfrm>
              <a:off x="2519425" y="3300475"/>
              <a:ext cx="285750" cy="276225"/>
            </a:xfrm>
            <a:custGeom>
              <a:avLst/>
              <a:gdLst/>
              <a:ahLst/>
              <a:cxnLst/>
              <a:rect l="l" t="t" r="r" b="b"/>
              <a:pathLst>
                <a:path w="285750" h="276225">
                  <a:moveTo>
                    <a:pt x="142875" y="0"/>
                  </a:moveTo>
                  <a:lnTo>
                    <a:pt x="97682" y="7029"/>
                  </a:lnTo>
                  <a:lnTo>
                    <a:pt x="58457" y="26611"/>
                  </a:lnTo>
                  <a:lnTo>
                    <a:pt x="27541" y="56482"/>
                  </a:lnTo>
                  <a:lnTo>
                    <a:pt x="7275" y="94382"/>
                  </a:lnTo>
                  <a:lnTo>
                    <a:pt x="0" y="138049"/>
                  </a:lnTo>
                  <a:lnTo>
                    <a:pt x="7275" y="181728"/>
                  </a:lnTo>
                  <a:lnTo>
                    <a:pt x="27541" y="219660"/>
                  </a:lnTo>
                  <a:lnTo>
                    <a:pt x="58457" y="249569"/>
                  </a:lnTo>
                  <a:lnTo>
                    <a:pt x="97682" y="269182"/>
                  </a:lnTo>
                  <a:lnTo>
                    <a:pt x="142875" y="276225"/>
                  </a:lnTo>
                  <a:lnTo>
                    <a:pt x="188018" y="269182"/>
                  </a:lnTo>
                  <a:lnTo>
                    <a:pt x="227237" y="249569"/>
                  </a:lnTo>
                  <a:lnTo>
                    <a:pt x="258171" y="219660"/>
                  </a:lnTo>
                  <a:lnTo>
                    <a:pt x="278462" y="181728"/>
                  </a:lnTo>
                  <a:lnTo>
                    <a:pt x="285750" y="138049"/>
                  </a:lnTo>
                  <a:lnTo>
                    <a:pt x="278462" y="94382"/>
                  </a:lnTo>
                  <a:lnTo>
                    <a:pt x="258171" y="56482"/>
                  </a:lnTo>
                  <a:lnTo>
                    <a:pt x="227237" y="26611"/>
                  </a:lnTo>
                  <a:lnTo>
                    <a:pt x="188018" y="7029"/>
                  </a:lnTo>
                  <a:lnTo>
                    <a:pt x="142875" y="0"/>
                  </a:lnTo>
                  <a:close/>
                </a:path>
              </a:pathLst>
            </a:custGeom>
            <a:solidFill>
              <a:srgbClr val="1B44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519425" y="3300475"/>
              <a:ext cx="285750" cy="276225"/>
            </a:xfrm>
            <a:custGeom>
              <a:avLst/>
              <a:gdLst/>
              <a:ahLst/>
              <a:cxnLst/>
              <a:rect l="l" t="t" r="r" b="b"/>
              <a:pathLst>
                <a:path w="285750" h="276225">
                  <a:moveTo>
                    <a:pt x="0" y="138049"/>
                  </a:moveTo>
                  <a:lnTo>
                    <a:pt x="7275" y="94382"/>
                  </a:lnTo>
                  <a:lnTo>
                    <a:pt x="27541" y="56482"/>
                  </a:lnTo>
                  <a:lnTo>
                    <a:pt x="58457" y="26611"/>
                  </a:lnTo>
                  <a:lnTo>
                    <a:pt x="97682" y="7029"/>
                  </a:lnTo>
                  <a:lnTo>
                    <a:pt x="142875" y="0"/>
                  </a:lnTo>
                  <a:lnTo>
                    <a:pt x="188018" y="7029"/>
                  </a:lnTo>
                  <a:lnTo>
                    <a:pt x="227237" y="26611"/>
                  </a:lnTo>
                  <a:lnTo>
                    <a:pt x="258171" y="56482"/>
                  </a:lnTo>
                  <a:lnTo>
                    <a:pt x="278462" y="94382"/>
                  </a:lnTo>
                  <a:lnTo>
                    <a:pt x="285750" y="138049"/>
                  </a:lnTo>
                  <a:lnTo>
                    <a:pt x="278462" y="181728"/>
                  </a:lnTo>
                  <a:lnTo>
                    <a:pt x="258171" y="219660"/>
                  </a:lnTo>
                  <a:lnTo>
                    <a:pt x="227237" y="249569"/>
                  </a:lnTo>
                  <a:lnTo>
                    <a:pt x="188018" y="269182"/>
                  </a:lnTo>
                  <a:lnTo>
                    <a:pt x="142875" y="276225"/>
                  </a:lnTo>
                  <a:lnTo>
                    <a:pt x="97682" y="269182"/>
                  </a:lnTo>
                  <a:lnTo>
                    <a:pt x="58457" y="249569"/>
                  </a:lnTo>
                  <a:lnTo>
                    <a:pt x="27541" y="219660"/>
                  </a:lnTo>
                  <a:lnTo>
                    <a:pt x="7275" y="181728"/>
                  </a:lnTo>
                  <a:lnTo>
                    <a:pt x="0" y="13804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043298" y="3038475"/>
              <a:ext cx="437515" cy="1133475"/>
            </a:xfrm>
            <a:custGeom>
              <a:avLst/>
              <a:gdLst/>
              <a:ahLst/>
              <a:cxnLst/>
              <a:rect l="l" t="t" r="r" b="b"/>
              <a:pathLst>
                <a:path w="437514" h="1133475">
                  <a:moveTo>
                    <a:pt x="380238" y="1047369"/>
                  </a:moveTo>
                  <a:lnTo>
                    <a:pt x="351663" y="1047369"/>
                  </a:lnTo>
                  <a:lnTo>
                    <a:pt x="394588" y="1133094"/>
                  </a:lnTo>
                  <a:lnTo>
                    <a:pt x="430286" y="1061593"/>
                  </a:lnTo>
                  <a:lnTo>
                    <a:pt x="380238" y="1061593"/>
                  </a:lnTo>
                  <a:lnTo>
                    <a:pt x="380238" y="1047369"/>
                  </a:lnTo>
                  <a:close/>
                </a:path>
                <a:path w="437514" h="1133475">
                  <a:moveTo>
                    <a:pt x="380238" y="14224"/>
                  </a:moveTo>
                  <a:lnTo>
                    <a:pt x="380238" y="1061593"/>
                  </a:lnTo>
                  <a:lnTo>
                    <a:pt x="408813" y="1061593"/>
                  </a:lnTo>
                  <a:lnTo>
                    <a:pt x="408813" y="28575"/>
                  </a:lnTo>
                  <a:lnTo>
                    <a:pt x="394588" y="28575"/>
                  </a:lnTo>
                  <a:lnTo>
                    <a:pt x="380238" y="14224"/>
                  </a:lnTo>
                  <a:close/>
                </a:path>
                <a:path w="437514" h="1133475">
                  <a:moveTo>
                    <a:pt x="437388" y="1047369"/>
                  </a:moveTo>
                  <a:lnTo>
                    <a:pt x="408813" y="1047369"/>
                  </a:lnTo>
                  <a:lnTo>
                    <a:pt x="408813" y="1061593"/>
                  </a:lnTo>
                  <a:lnTo>
                    <a:pt x="430286" y="1061593"/>
                  </a:lnTo>
                  <a:lnTo>
                    <a:pt x="437388" y="1047369"/>
                  </a:lnTo>
                  <a:close/>
                </a:path>
                <a:path w="437514" h="1133475">
                  <a:moveTo>
                    <a:pt x="402463" y="0"/>
                  </a:moveTo>
                  <a:lnTo>
                    <a:pt x="0" y="0"/>
                  </a:lnTo>
                  <a:lnTo>
                    <a:pt x="0" y="28575"/>
                  </a:lnTo>
                  <a:lnTo>
                    <a:pt x="380238" y="28575"/>
                  </a:lnTo>
                  <a:lnTo>
                    <a:pt x="380238" y="14224"/>
                  </a:lnTo>
                  <a:lnTo>
                    <a:pt x="408813" y="14224"/>
                  </a:lnTo>
                  <a:lnTo>
                    <a:pt x="408813" y="6350"/>
                  </a:lnTo>
                  <a:lnTo>
                    <a:pt x="402463" y="0"/>
                  </a:lnTo>
                  <a:close/>
                </a:path>
                <a:path w="437514" h="1133475">
                  <a:moveTo>
                    <a:pt x="408813" y="14224"/>
                  </a:moveTo>
                  <a:lnTo>
                    <a:pt x="380238" y="14224"/>
                  </a:lnTo>
                  <a:lnTo>
                    <a:pt x="394588" y="28575"/>
                  </a:lnTo>
                  <a:lnTo>
                    <a:pt x="408813" y="28575"/>
                  </a:lnTo>
                  <a:lnTo>
                    <a:pt x="408813" y="14224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0125" y="3452748"/>
              <a:ext cx="249554" cy="758190"/>
            </a:xfrm>
            <a:custGeom>
              <a:avLst/>
              <a:gdLst/>
              <a:ahLst/>
              <a:cxnLst/>
              <a:rect l="l" t="t" r="r" b="b"/>
              <a:pathLst>
                <a:path w="249555" h="758189">
                  <a:moveTo>
                    <a:pt x="220510" y="378968"/>
                  </a:moveTo>
                  <a:lnTo>
                    <a:pt x="220510" y="757808"/>
                  </a:lnTo>
                  <a:lnTo>
                    <a:pt x="249085" y="757808"/>
                  </a:lnTo>
                  <a:lnTo>
                    <a:pt x="249085" y="393192"/>
                  </a:lnTo>
                  <a:lnTo>
                    <a:pt x="234797" y="393192"/>
                  </a:lnTo>
                  <a:lnTo>
                    <a:pt x="220510" y="378968"/>
                  </a:lnTo>
                  <a:close/>
                </a:path>
                <a:path w="249555" h="758189">
                  <a:moveTo>
                    <a:pt x="57150" y="71500"/>
                  </a:moveTo>
                  <a:lnTo>
                    <a:pt x="28575" y="71500"/>
                  </a:lnTo>
                  <a:lnTo>
                    <a:pt x="28575" y="386842"/>
                  </a:lnTo>
                  <a:lnTo>
                    <a:pt x="34975" y="393192"/>
                  </a:lnTo>
                  <a:lnTo>
                    <a:pt x="220510" y="393192"/>
                  </a:lnTo>
                  <a:lnTo>
                    <a:pt x="220510" y="378968"/>
                  </a:lnTo>
                  <a:lnTo>
                    <a:pt x="57150" y="378968"/>
                  </a:lnTo>
                  <a:lnTo>
                    <a:pt x="42862" y="364617"/>
                  </a:lnTo>
                  <a:lnTo>
                    <a:pt x="57150" y="364617"/>
                  </a:lnTo>
                  <a:lnTo>
                    <a:pt x="57150" y="71500"/>
                  </a:lnTo>
                  <a:close/>
                </a:path>
                <a:path w="249555" h="758189">
                  <a:moveTo>
                    <a:pt x="242684" y="364617"/>
                  </a:moveTo>
                  <a:lnTo>
                    <a:pt x="57150" y="364617"/>
                  </a:lnTo>
                  <a:lnTo>
                    <a:pt x="57150" y="378968"/>
                  </a:lnTo>
                  <a:lnTo>
                    <a:pt x="220510" y="378968"/>
                  </a:lnTo>
                  <a:lnTo>
                    <a:pt x="234797" y="393192"/>
                  </a:lnTo>
                  <a:lnTo>
                    <a:pt x="249085" y="393192"/>
                  </a:lnTo>
                  <a:lnTo>
                    <a:pt x="249085" y="371094"/>
                  </a:lnTo>
                  <a:lnTo>
                    <a:pt x="242684" y="364617"/>
                  </a:lnTo>
                  <a:close/>
                </a:path>
                <a:path w="249555" h="758189">
                  <a:moveTo>
                    <a:pt x="57150" y="364617"/>
                  </a:moveTo>
                  <a:lnTo>
                    <a:pt x="42862" y="364617"/>
                  </a:lnTo>
                  <a:lnTo>
                    <a:pt x="57150" y="378968"/>
                  </a:lnTo>
                  <a:lnTo>
                    <a:pt x="57150" y="364617"/>
                  </a:lnTo>
                  <a:close/>
                </a:path>
                <a:path w="249555" h="758189">
                  <a:moveTo>
                    <a:pt x="42862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500"/>
                  </a:lnTo>
                  <a:lnTo>
                    <a:pt x="78612" y="71500"/>
                  </a:lnTo>
                  <a:lnTo>
                    <a:pt x="42862" y="0"/>
                  </a:lnTo>
                  <a:close/>
                </a:path>
                <a:path w="249555" h="758189">
                  <a:moveTo>
                    <a:pt x="78612" y="71500"/>
                  </a:moveTo>
                  <a:lnTo>
                    <a:pt x="57150" y="71500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612" y="7150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339200" y="4314824"/>
              <a:ext cx="2636521" cy="1285875"/>
            </a:xfrm>
            <a:custGeom>
              <a:avLst/>
              <a:gdLst/>
              <a:ahLst/>
              <a:cxnLst/>
              <a:rect l="l" t="t" r="r" b="b"/>
              <a:pathLst>
                <a:path w="1962150" h="1866900">
                  <a:moveTo>
                    <a:pt x="1726819" y="0"/>
                  </a:moveTo>
                  <a:lnTo>
                    <a:pt x="235203" y="0"/>
                  </a:lnTo>
                  <a:lnTo>
                    <a:pt x="187796" y="4777"/>
                  </a:lnTo>
                  <a:lnTo>
                    <a:pt x="143642" y="18480"/>
                  </a:lnTo>
                  <a:lnTo>
                    <a:pt x="103689" y="40163"/>
                  </a:lnTo>
                  <a:lnTo>
                    <a:pt x="68881" y="68881"/>
                  </a:lnTo>
                  <a:lnTo>
                    <a:pt x="40163" y="103689"/>
                  </a:lnTo>
                  <a:lnTo>
                    <a:pt x="18480" y="143642"/>
                  </a:lnTo>
                  <a:lnTo>
                    <a:pt x="4777" y="187796"/>
                  </a:lnTo>
                  <a:lnTo>
                    <a:pt x="0" y="235203"/>
                  </a:lnTo>
                  <a:lnTo>
                    <a:pt x="0" y="1631569"/>
                  </a:lnTo>
                  <a:lnTo>
                    <a:pt x="4777" y="1678982"/>
                  </a:lnTo>
                  <a:lnTo>
                    <a:pt x="18480" y="1723149"/>
                  </a:lnTo>
                  <a:lnTo>
                    <a:pt x="40163" y="1763123"/>
                  </a:lnTo>
                  <a:lnTo>
                    <a:pt x="68881" y="1797954"/>
                  </a:lnTo>
                  <a:lnTo>
                    <a:pt x="103689" y="1826696"/>
                  </a:lnTo>
                  <a:lnTo>
                    <a:pt x="143642" y="1848399"/>
                  </a:lnTo>
                  <a:lnTo>
                    <a:pt x="187796" y="1862116"/>
                  </a:lnTo>
                  <a:lnTo>
                    <a:pt x="235203" y="1866900"/>
                  </a:lnTo>
                  <a:lnTo>
                    <a:pt x="1726819" y="1866900"/>
                  </a:lnTo>
                  <a:lnTo>
                    <a:pt x="1774232" y="1862116"/>
                  </a:lnTo>
                  <a:lnTo>
                    <a:pt x="1818399" y="1848399"/>
                  </a:lnTo>
                  <a:lnTo>
                    <a:pt x="1858373" y="1826696"/>
                  </a:lnTo>
                  <a:lnTo>
                    <a:pt x="1893204" y="1797954"/>
                  </a:lnTo>
                  <a:lnTo>
                    <a:pt x="1921946" y="1763123"/>
                  </a:lnTo>
                  <a:lnTo>
                    <a:pt x="1943649" y="1723149"/>
                  </a:lnTo>
                  <a:lnTo>
                    <a:pt x="1957366" y="1678982"/>
                  </a:lnTo>
                  <a:lnTo>
                    <a:pt x="1962150" y="1631569"/>
                  </a:lnTo>
                  <a:lnTo>
                    <a:pt x="1962150" y="235203"/>
                  </a:lnTo>
                  <a:lnTo>
                    <a:pt x="1957366" y="187796"/>
                  </a:lnTo>
                  <a:lnTo>
                    <a:pt x="1943649" y="143642"/>
                  </a:lnTo>
                  <a:lnTo>
                    <a:pt x="1921946" y="103689"/>
                  </a:lnTo>
                  <a:lnTo>
                    <a:pt x="1893204" y="68881"/>
                  </a:lnTo>
                  <a:lnTo>
                    <a:pt x="1858373" y="40163"/>
                  </a:lnTo>
                  <a:lnTo>
                    <a:pt x="1818399" y="18480"/>
                  </a:lnTo>
                  <a:lnTo>
                    <a:pt x="1774232" y="4777"/>
                  </a:lnTo>
                  <a:lnTo>
                    <a:pt x="1726819" y="0"/>
                  </a:lnTo>
                  <a:close/>
                </a:path>
              </a:pathLst>
            </a:custGeom>
            <a:solidFill>
              <a:srgbClr val="F8D2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98628" y="4443476"/>
              <a:ext cx="2465199" cy="1042924"/>
            </a:xfrm>
            <a:custGeom>
              <a:avLst/>
              <a:gdLst/>
              <a:ahLst/>
              <a:cxnLst/>
              <a:rect l="l" t="t" r="r" b="b"/>
              <a:pathLst>
                <a:path w="1962150" h="1866900">
                  <a:moveTo>
                    <a:pt x="0" y="235203"/>
                  </a:moveTo>
                  <a:lnTo>
                    <a:pt x="4777" y="187796"/>
                  </a:lnTo>
                  <a:lnTo>
                    <a:pt x="18480" y="143642"/>
                  </a:lnTo>
                  <a:lnTo>
                    <a:pt x="40163" y="103689"/>
                  </a:lnTo>
                  <a:lnTo>
                    <a:pt x="68881" y="68881"/>
                  </a:lnTo>
                  <a:lnTo>
                    <a:pt x="103689" y="40163"/>
                  </a:lnTo>
                  <a:lnTo>
                    <a:pt x="143642" y="18480"/>
                  </a:lnTo>
                  <a:lnTo>
                    <a:pt x="187796" y="4777"/>
                  </a:lnTo>
                  <a:lnTo>
                    <a:pt x="235203" y="0"/>
                  </a:lnTo>
                  <a:lnTo>
                    <a:pt x="1726819" y="0"/>
                  </a:lnTo>
                  <a:lnTo>
                    <a:pt x="1774232" y="4777"/>
                  </a:lnTo>
                  <a:lnTo>
                    <a:pt x="1818399" y="18480"/>
                  </a:lnTo>
                  <a:lnTo>
                    <a:pt x="1858373" y="40163"/>
                  </a:lnTo>
                  <a:lnTo>
                    <a:pt x="1893204" y="68881"/>
                  </a:lnTo>
                  <a:lnTo>
                    <a:pt x="1921946" y="103689"/>
                  </a:lnTo>
                  <a:lnTo>
                    <a:pt x="1943649" y="143642"/>
                  </a:lnTo>
                  <a:lnTo>
                    <a:pt x="1957366" y="187796"/>
                  </a:lnTo>
                  <a:lnTo>
                    <a:pt x="1962150" y="235203"/>
                  </a:lnTo>
                  <a:lnTo>
                    <a:pt x="1962150" y="1631569"/>
                  </a:lnTo>
                  <a:lnTo>
                    <a:pt x="1957366" y="1678982"/>
                  </a:lnTo>
                  <a:lnTo>
                    <a:pt x="1943649" y="1723149"/>
                  </a:lnTo>
                  <a:lnTo>
                    <a:pt x="1921946" y="1763123"/>
                  </a:lnTo>
                  <a:lnTo>
                    <a:pt x="1893204" y="1797954"/>
                  </a:lnTo>
                  <a:lnTo>
                    <a:pt x="1858373" y="1826696"/>
                  </a:lnTo>
                  <a:lnTo>
                    <a:pt x="1818399" y="1848399"/>
                  </a:lnTo>
                  <a:lnTo>
                    <a:pt x="1774232" y="1862116"/>
                  </a:lnTo>
                  <a:lnTo>
                    <a:pt x="1726819" y="1866900"/>
                  </a:lnTo>
                  <a:lnTo>
                    <a:pt x="235203" y="1866900"/>
                  </a:lnTo>
                  <a:lnTo>
                    <a:pt x="187796" y="1862116"/>
                  </a:lnTo>
                  <a:lnTo>
                    <a:pt x="143642" y="1848399"/>
                  </a:lnTo>
                  <a:lnTo>
                    <a:pt x="103689" y="1826696"/>
                  </a:lnTo>
                  <a:lnTo>
                    <a:pt x="68881" y="1797954"/>
                  </a:lnTo>
                  <a:lnTo>
                    <a:pt x="40163" y="1763123"/>
                  </a:lnTo>
                  <a:lnTo>
                    <a:pt x="18480" y="1723149"/>
                  </a:lnTo>
                  <a:lnTo>
                    <a:pt x="4777" y="1678982"/>
                  </a:lnTo>
                  <a:lnTo>
                    <a:pt x="0" y="1631569"/>
                  </a:lnTo>
                  <a:lnTo>
                    <a:pt x="0" y="235203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8507600" y="4455319"/>
            <a:ext cx="2465200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900"/>
              </a:lnSpc>
              <a:spcBef>
                <a:spcPts val="100"/>
              </a:spcBef>
            </a:pP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UN</a:t>
            </a:r>
            <a:r>
              <a:rPr sz="1050" b="1" i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Scientific</a:t>
            </a:r>
            <a:r>
              <a:rPr sz="1050" b="1" i="1" spc="-7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Committee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on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 development</a:t>
            </a:r>
            <a:r>
              <a:rPr sz="1050" b="1" i="1" spc="-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of</a:t>
            </a:r>
            <a:r>
              <a:rPr sz="1050" b="1" i="1" spc="-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25">
                <a:solidFill>
                  <a:srgbClr val="0A0F4A"/>
                </a:solidFill>
                <a:latin typeface="Arial"/>
                <a:cs typeface="Arial"/>
              </a:rPr>
              <a:t>RDI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(Research,</a:t>
            </a:r>
            <a:r>
              <a:rPr sz="1050" b="1" i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Development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and</a:t>
            </a:r>
            <a:r>
              <a:rPr sz="1050" b="1" i="1" spc="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Implementation)</a:t>
            </a:r>
            <a:r>
              <a:rPr sz="1050" b="1" i="1" spc="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25">
                <a:solidFill>
                  <a:srgbClr val="0A0F4A"/>
                </a:solidFill>
                <a:latin typeface="Arial"/>
                <a:cs typeface="Arial"/>
              </a:rPr>
              <a:t>of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Ocean</a:t>
            </a:r>
            <a:r>
              <a:rPr sz="1050" b="1" i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Decade</a:t>
            </a:r>
            <a:r>
              <a:rPr sz="1050" b="1" i="1" spc="-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25">
                <a:solidFill>
                  <a:srgbClr val="0A0F4A"/>
                </a:solidFill>
                <a:latin typeface="Arial"/>
                <a:cs typeface="Arial"/>
              </a:rPr>
              <a:t>for 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Tsunami</a:t>
            </a:r>
            <a:r>
              <a:rPr sz="1050" b="1" i="1" spc="-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Program,</a:t>
            </a:r>
            <a:r>
              <a:rPr sz="1050" b="1" i="1" spc="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20">
                <a:solidFill>
                  <a:srgbClr val="0A0F4A"/>
                </a:solidFill>
                <a:latin typeface="Arial"/>
                <a:cs typeface="Arial"/>
              </a:rPr>
              <a:t>which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is</a:t>
            </a:r>
            <a:r>
              <a:rPr sz="1050" b="1" i="1" spc="-2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part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of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UN</a:t>
            </a:r>
            <a:r>
              <a:rPr sz="1050" b="1" i="1" spc="-4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20">
                <a:solidFill>
                  <a:srgbClr val="0A0F4A"/>
                </a:solidFill>
                <a:latin typeface="Arial"/>
                <a:cs typeface="Arial"/>
              </a:rPr>
              <a:t>Ocean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Decade</a:t>
            </a:r>
            <a:r>
              <a:rPr sz="1050" b="1" i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for</a:t>
            </a:r>
            <a:r>
              <a:rPr sz="1050" b="1" i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Science</a:t>
            </a:r>
            <a:r>
              <a:rPr sz="1050" b="1" i="1" spc="-5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50">
                <a:solidFill>
                  <a:srgbClr val="0A0F4A"/>
                </a:solidFill>
                <a:latin typeface="Arial"/>
                <a:cs typeface="Arial"/>
              </a:rPr>
              <a:t>–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2022</a:t>
            </a:r>
            <a:r>
              <a:rPr sz="1050" b="1" i="1" spc="-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>
                <a:solidFill>
                  <a:srgbClr val="0A0F4A"/>
                </a:solidFill>
                <a:latin typeface="Arial"/>
                <a:cs typeface="Arial"/>
              </a:rPr>
              <a:t>to</a:t>
            </a:r>
            <a:r>
              <a:rPr sz="1050" b="1" i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i="1" spc="-20">
                <a:solidFill>
                  <a:srgbClr val="0A0F4A"/>
                </a:solidFill>
                <a:latin typeface="Arial"/>
                <a:cs typeface="Arial"/>
              </a:rPr>
              <a:t>2025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5590" y="5796915"/>
            <a:ext cx="4528185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Chair</a:t>
            </a:r>
            <a:r>
              <a:rPr sz="1400" b="1" i="1" spc="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of</a:t>
            </a:r>
            <a:r>
              <a:rPr sz="1400" b="1" i="1" spc="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WG1</a:t>
            </a:r>
            <a:r>
              <a:rPr sz="1400" b="1" i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UNESCO</a:t>
            </a:r>
            <a:r>
              <a:rPr sz="1400" b="1" i="1" spc="-6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 spc="-10">
                <a:solidFill>
                  <a:srgbClr val="0A0F4A"/>
                </a:solidFill>
                <a:latin typeface="Arial"/>
                <a:cs typeface="Arial"/>
              </a:rPr>
              <a:t>IOC/ICG-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IOTWMS</a:t>
            </a:r>
            <a:r>
              <a:rPr sz="1400" b="1" i="1" spc="-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–</a:t>
            </a:r>
            <a:r>
              <a:rPr sz="1400" b="1" i="1" spc="-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 spc="-10">
                <a:solidFill>
                  <a:srgbClr val="0A0F4A"/>
                </a:solidFill>
                <a:latin typeface="Arial"/>
                <a:cs typeface="Arial"/>
              </a:rPr>
              <a:t>2015-</a:t>
            </a:r>
            <a:r>
              <a:rPr sz="1400" b="1" i="1" spc="-20">
                <a:solidFill>
                  <a:srgbClr val="0A0F4A"/>
                </a:solidFill>
                <a:latin typeface="Arial"/>
                <a:cs typeface="Arial"/>
              </a:rPr>
              <a:t>2024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77151" y="6357937"/>
            <a:ext cx="4867275" cy="371475"/>
          </a:xfrm>
          <a:custGeom>
            <a:avLst/>
            <a:gdLst/>
            <a:ahLst/>
            <a:cxnLst/>
            <a:rect l="l" t="t" r="r" b="b"/>
            <a:pathLst>
              <a:path w="4867275" h="371475">
                <a:moveTo>
                  <a:pt x="4820412" y="0"/>
                </a:moveTo>
                <a:lnTo>
                  <a:pt x="46735" y="0"/>
                </a:lnTo>
                <a:lnTo>
                  <a:pt x="28557" y="3678"/>
                </a:lnTo>
                <a:lnTo>
                  <a:pt x="13700" y="13709"/>
                </a:lnTo>
                <a:lnTo>
                  <a:pt x="3677" y="28589"/>
                </a:lnTo>
                <a:lnTo>
                  <a:pt x="0" y="46812"/>
                </a:lnTo>
                <a:lnTo>
                  <a:pt x="0" y="324662"/>
                </a:lnTo>
                <a:lnTo>
                  <a:pt x="3677" y="342885"/>
                </a:lnTo>
                <a:lnTo>
                  <a:pt x="13700" y="357765"/>
                </a:lnTo>
                <a:lnTo>
                  <a:pt x="28557" y="367796"/>
                </a:lnTo>
                <a:lnTo>
                  <a:pt x="46735" y="371475"/>
                </a:lnTo>
                <a:lnTo>
                  <a:pt x="4820412" y="371475"/>
                </a:lnTo>
                <a:lnTo>
                  <a:pt x="4838610" y="367796"/>
                </a:lnTo>
                <a:lnTo>
                  <a:pt x="4853511" y="357765"/>
                </a:lnTo>
                <a:lnTo>
                  <a:pt x="4863578" y="342885"/>
                </a:lnTo>
                <a:lnTo>
                  <a:pt x="4867275" y="324662"/>
                </a:lnTo>
                <a:lnTo>
                  <a:pt x="4867275" y="46812"/>
                </a:lnTo>
                <a:lnTo>
                  <a:pt x="4863578" y="28589"/>
                </a:lnTo>
                <a:lnTo>
                  <a:pt x="4853511" y="13709"/>
                </a:lnTo>
                <a:lnTo>
                  <a:pt x="4838610" y="3678"/>
                </a:lnTo>
                <a:lnTo>
                  <a:pt x="4820412" y="0"/>
                </a:lnTo>
                <a:close/>
              </a:path>
            </a:pathLst>
          </a:custGeom>
          <a:solidFill>
            <a:srgbClr val="F8D2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271004" y="6419215"/>
            <a:ext cx="447929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Chair</a:t>
            </a:r>
            <a:r>
              <a:rPr sz="1400" b="1" i="1" spc="2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of</a:t>
            </a:r>
            <a:r>
              <a:rPr sz="1400" b="1" i="1" spc="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 spc="-10">
                <a:solidFill>
                  <a:srgbClr val="0A0F4A"/>
                </a:solidFill>
                <a:latin typeface="Arial"/>
                <a:cs typeface="Arial"/>
              </a:rPr>
              <a:t>TTDMP-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UNESCO</a:t>
            </a:r>
            <a:r>
              <a:rPr sz="1400" b="1" i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IOC</a:t>
            </a:r>
            <a:r>
              <a:rPr sz="1400" b="1" i="1" spc="-4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TOWS</a:t>
            </a:r>
            <a:r>
              <a:rPr sz="1400" b="1" i="1" spc="-4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>
                <a:solidFill>
                  <a:srgbClr val="0A0F4A"/>
                </a:solidFill>
                <a:latin typeface="Arial"/>
                <a:cs typeface="Arial"/>
              </a:rPr>
              <a:t>WG–</a:t>
            </a:r>
            <a:r>
              <a:rPr sz="1400" b="1" i="1" spc="-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400" b="1" i="1" spc="-10">
                <a:solidFill>
                  <a:srgbClr val="0A0F4A"/>
                </a:solidFill>
                <a:latin typeface="Arial"/>
                <a:cs typeface="Arial"/>
              </a:rPr>
              <a:t>2022-</a:t>
            </a:r>
            <a:r>
              <a:rPr sz="1400" b="1" i="1" spc="-20">
                <a:solidFill>
                  <a:srgbClr val="0A0F4A"/>
                </a:solidFill>
                <a:latin typeface="Arial"/>
                <a:cs typeface="Arial"/>
              </a:rPr>
              <a:t>2025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8257031" y="1201800"/>
            <a:ext cx="3829050" cy="1311275"/>
            <a:chOff x="8257031" y="1201800"/>
            <a:chExt cx="3829050" cy="1311275"/>
          </a:xfrm>
        </p:grpSpPr>
        <p:pic>
          <p:nvPicPr>
            <p:cNvPr id="47" name="object 4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57031" y="1593701"/>
              <a:ext cx="626491" cy="52613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80271" y="1758949"/>
              <a:ext cx="631444" cy="52793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27211" y="2083053"/>
              <a:ext cx="491744" cy="41122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08845" y="1923647"/>
              <a:ext cx="626490" cy="52613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92589" y="1611756"/>
              <a:ext cx="417575" cy="34912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0177525" y="1214500"/>
              <a:ext cx="1895475" cy="1285875"/>
            </a:xfrm>
            <a:custGeom>
              <a:avLst/>
              <a:gdLst/>
              <a:ahLst/>
              <a:cxnLst/>
              <a:rect l="l" t="t" r="r" b="b"/>
              <a:pathLst>
                <a:path w="1895475" h="1285875">
                  <a:moveTo>
                    <a:pt x="0" y="162051"/>
                  </a:moveTo>
                  <a:lnTo>
                    <a:pt x="5786" y="118959"/>
                  </a:lnTo>
                  <a:lnTo>
                    <a:pt x="22116" y="80245"/>
                  </a:lnTo>
                  <a:lnTo>
                    <a:pt x="47450" y="47450"/>
                  </a:lnTo>
                  <a:lnTo>
                    <a:pt x="80245" y="22116"/>
                  </a:lnTo>
                  <a:lnTo>
                    <a:pt x="118959" y="5786"/>
                  </a:lnTo>
                  <a:lnTo>
                    <a:pt x="162051" y="0"/>
                  </a:lnTo>
                  <a:lnTo>
                    <a:pt x="1733296" y="0"/>
                  </a:lnTo>
                  <a:lnTo>
                    <a:pt x="1776397" y="5786"/>
                  </a:lnTo>
                  <a:lnTo>
                    <a:pt x="1815135" y="22116"/>
                  </a:lnTo>
                  <a:lnTo>
                    <a:pt x="1847961" y="47450"/>
                  </a:lnTo>
                  <a:lnTo>
                    <a:pt x="1873325" y="80245"/>
                  </a:lnTo>
                  <a:lnTo>
                    <a:pt x="1889679" y="118959"/>
                  </a:lnTo>
                  <a:lnTo>
                    <a:pt x="1895475" y="162051"/>
                  </a:lnTo>
                  <a:lnTo>
                    <a:pt x="1895475" y="1123696"/>
                  </a:lnTo>
                  <a:lnTo>
                    <a:pt x="1889679" y="1166797"/>
                  </a:lnTo>
                  <a:lnTo>
                    <a:pt x="1873325" y="1205535"/>
                  </a:lnTo>
                  <a:lnTo>
                    <a:pt x="1847961" y="1238361"/>
                  </a:lnTo>
                  <a:lnTo>
                    <a:pt x="1815135" y="1263725"/>
                  </a:lnTo>
                  <a:lnTo>
                    <a:pt x="1776397" y="1280079"/>
                  </a:lnTo>
                  <a:lnTo>
                    <a:pt x="1733296" y="1285875"/>
                  </a:lnTo>
                  <a:lnTo>
                    <a:pt x="162051" y="1285875"/>
                  </a:lnTo>
                  <a:lnTo>
                    <a:pt x="118959" y="1280079"/>
                  </a:lnTo>
                  <a:lnTo>
                    <a:pt x="80245" y="1263725"/>
                  </a:lnTo>
                  <a:lnTo>
                    <a:pt x="47450" y="1238361"/>
                  </a:lnTo>
                  <a:lnTo>
                    <a:pt x="22116" y="1205535"/>
                  </a:lnTo>
                  <a:lnTo>
                    <a:pt x="5786" y="1166797"/>
                  </a:lnTo>
                  <a:lnTo>
                    <a:pt x="0" y="1123696"/>
                  </a:lnTo>
                  <a:lnTo>
                    <a:pt x="0" y="162051"/>
                  </a:lnTo>
                  <a:close/>
                </a:path>
              </a:pathLst>
            </a:custGeom>
            <a:ln w="25400">
              <a:solidFill>
                <a:srgbClr val="4652E3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0253663" y="1432000"/>
            <a:ext cx="1618615" cy="8671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10"/>
              </a:spcBef>
            </a:pPr>
            <a:r>
              <a:rPr lang="en-ID" sz="1400" b="1" spc="-10">
                <a:solidFill>
                  <a:srgbClr val="1B4444"/>
                </a:solidFill>
                <a:latin typeface="Calibri"/>
                <a:cs typeface="Calibri"/>
              </a:rPr>
              <a:t>Inclusive SOP TEWS and warning tools for </a:t>
            </a:r>
            <a:r>
              <a:rPr lang="en-ID" sz="1400" b="1" spc="-10" err="1">
                <a:solidFill>
                  <a:srgbClr val="1B4444"/>
                </a:solidFill>
                <a:latin typeface="Calibri"/>
                <a:cs typeface="Calibri"/>
              </a:rPr>
              <a:t>Difable</a:t>
            </a:r>
            <a:r>
              <a:rPr lang="en-ID" sz="1400" b="1" spc="-10">
                <a:solidFill>
                  <a:srgbClr val="1B4444"/>
                </a:solidFill>
                <a:latin typeface="Calibri"/>
                <a:cs typeface="Calibri"/>
              </a:rPr>
              <a:t> at Special Need School</a:t>
            </a:r>
            <a:endParaRPr sz="1400" b="1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300601" y="871600"/>
            <a:ext cx="4105275" cy="809625"/>
          </a:xfrm>
          <a:custGeom>
            <a:avLst/>
            <a:gdLst/>
            <a:ahLst/>
            <a:cxnLst/>
            <a:rect l="l" t="t" r="r" b="b"/>
            <a:pathLst>
              <a:path w="4105275" h="809625">
                <a:moveTo>
                  <a:pt x="0" y="101981"/>
                </a:moveTo>
                <a:lnTo>
                  <a:pt x="8004" y="62257"/>
                </a:lnTo>
                <a:lnTo>
                  <a:pt x="29845" y="29845"/>
                </a:lnTo>
                <a:lnTo>
                  <a:pt x="62257" y="8004"/>
                </a:lnTo>
                <a:lnTo>
                  <a:pt x="101981" y="0"/>
                </a:lnTo>
                <a:lnTo>
                  <a:pt x="4003167" y="0"/>
                </a:lnTo>
                <a:lnTo>
                  <a:pt x="4042910" y="8004"/>
                </a:lnTo>
                <a:lnTo>
                  <a:pt x="4075366" y="29845"/>
                </a:lnTo>
                <a:lnTo>
                  <a:pt x="4097250" y="62257"/>
                </a:lnTo>
                <a:lnTo>
                  <a:pt x="4105275" y="101981"/>
                </a:lnTo>
                <a:lnTo>
                  <a:pt x="4105275" y="707516"/>
                </a:lnTo>
                <a:lnTo>
                  <a:pt x="4097250" y="747260"/>
                </a:lnTo>
                <a:lnTo>
                  <a:pt x="4075366" y="779716"/>
                </a:lnTo>
                <a:lnTo>
                  <a:pt x="4042910" y="801600"/>
                </a:lnTo>
                <a:lnTo>
                  <a:pt x="4003167" y="809625"/>
                </a:lnTo>
                <a:lnTo>
                  <a:pt x="101981" y="809625"/>
                </a:lnTo>
                <a:lnTo>
                  <a:pt x="62257" y="801600"/>
                </a:lnTo>
                <a:lnTo>
                  <a:pt x="29845" y="779716"/>
                </a:lnTo>
                <a:lnTo>
                  <a:pt x="8004" y="747260"/>
                </a:lnTo>
                <a:lnTo>
                  <a:pt x="0" y="707516"/>
                </a:lnTo>
                <a:lnTo>
                  <a:pt x="0" y="101981"/>
                </a:lnTo>
                <a:close/>
              </a:path>
            </a:pathLst>
          </a:custGeom>
          <a:ln w="25400">
            <a:solidFill>
              <a:srgbClr val="E36C0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407153" y="912812"/>
            <a:ext cx="3682365" cy="69249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20"/>
              </a:spcBef>
            </a:pPr>
            <a:r>
              <a:rPr sz="1100" b="1">
                <a:solidFill>
                  <a:srgbClr val="0A0F4A"/>
                </a:solidFill>
                <a:latin typeface="Arial MT"/>
                <a:cs typeface="Arial MT"/>
              </a:rPr>
              <a:t>NAS</a:t>
            </a:r>
            <a:r>
              <a:rPr sz="1100" b="1" spc="-8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 b="1">
                <a:solidFill>
                  <a:srgbClr val="0A0F4A"/>
                </a:solidFill>
                <a:latin typeface="Arial MT"/>
                <a:cs typeface="Arial MT"/>
              </a:rPr>
              <a:t>and</a:t>
            </a:r>
            <a:r>
              <a:rPr sz="1100" b="1" spc="-4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 b="1">
                <a:solidFill>
                  <a:srgbClr val="0A0F4A"/>
                </a:solidFill>
                <a:latin typeface="Arial MT"/>
                <a:cs typeface="Arial MT"/>
              </a:rPr>
              <a:t>USAID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:</a:t>
            </a:r>
            <a:r>
              <a:rPr sz="1100" spc="-2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PEER</a:t>
            </a:r>
            <a:r>
              <a:rPr sz="1100" spc="-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Science</a:t>
            </a:r>
            <a:r>
              <a:rPr sz="1100" spc="-4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Cycle</a:t>
            </a:r>
            <a:r>
              <a:rPr sz="1100" spc="-4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6:</a:t>
            </a:r>
            <a:r>
              <a:rPr sz="1100" spc="-2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Converging</a:t>
            </a:r>
            <a:r>
              <a:rPr sz="1100" spc="3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 spc="-25">
                <a:solidFill>
                  <a:srgbClr val="0A0F4A"/>
                </a:solidFill>
                <a:latin typeface="Arial MT"/>
                <a:cs typeface="Arial MT"/>
              </a:rPr>
              <a:t>CCA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and DRR</a:t>
            </a:r>
            <a:r>
              <a:rPr sz="1100" spc="-3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Strategies</a:t>
            </a:r>
            <a:r>
              <a:rPr sz="1100" spc="-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into</a:t>
            </a:r>
            <a:r>
              <a:rPr sz="1100" spc="-6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Agglomeration</a:t>
            </a:r>
            <a:r>
              <a:rPr sz="1100" spc="-7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Policy</a:t>
            </a:r>
            <a:r>
              <a:rPr sz="1100" spc="-7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for</a:t>
            </a:r>
            <a:r>
              <a:rPr sz="1100" spc="-4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 spc="-10">
                <a:solidFill>
                  <a:srgbClr val="0A0F4A"/>
                </a:solidFill>
                <a:latin typeface="Arial MT"/>
                <a:cs typeface="Arial MT"/>
              </a:rPr>
              <a:t>Coastal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Metropolitan</a:t>
            </a:r>
            <a:r>
              <a:rPr sz="1100" spc="-5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>
                <a:solidFill>
                  <a:srgbClr val="0A0F4A"/>
                </a:solidFill>
                <a:latin typeface="Arial MT"/>
                <a:cs typeface="Arial MT"/>
              </a:rPr>
              <a:t>Planning</a:t>
            </a:r>
            <a:r>
              <a:rPr sz="1100" spc="24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(Kota</a:t>
            </a:r>
            <a:r>
              <a:rPr sz="1100" b="1" spc="2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Padang</a:t>
            </a:r>
            <a:r>
              <a:rPr sz="1100" b="1" spc="-7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menjadi</a:t>
            </a:r>
            <a:r>
              <a:rPr sz="1100" b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salah</a:t>
            </a:r>
            <a:r>
              <a:rPr sz="1100" b="1" spc="-6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 spc="-20">
                <a:solidFill>
                  <a:srgbClr val="0A0F4A"/>
                </a:solidFill>
                <a:latin typeface="Arial"/>
                <a:cs typeface="Arial"/>
              </a:rPr>
              <a:t>satu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Lokasi</a:t>
            </a:r>
            <a:r>
              <a:rPr sz="1100" b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studi</a:t>
            </a:r>
            <a:r>
              <a:rPr sz="1100" b="1" spc="-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selain</a:t>
            </a:r>
            <a:r>
              <a:rPr sz="1100" b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Padang Pariaman</a:t>
            </a:r>
            <a:r>
              <a:rPr sz="1100" b="1" spc="-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100" b="1">
                <a:solidFill>
                  <a:srgbClr val="0A0F4A"/>
                </a:solidFill>
                <a:latin typeface="Arial"/>
                <a:cs typeface="Arial"/>
              </a:rPr>
              <a:t>dan </a:t>
            </a:r>
            <a:r>
              <a:rPr sz="1100" b="1" spc="-10">
                <a:solidFill>
                  <a:srgbClr val="0A0F4A"/>
                </a:solidFill>
                <a:latin typeface="Arial"/>
                <a:cs typeface="Arial"/>
              </a:rPr>
              <a:t>Pariaman)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914400" y="912812"/>
            <a:ext cx="6410960" cy="1083373"/>
            <a:chOff x="914400" y="912812"/>
            <a:chExt cx="6410960" cy="1083373"/>
          </a:xfrm>
        </p:grpSpPr>
        <p:sp>
          <p:nvSpPr>
            <p:cNvPr id="57" name="object 57"/>
            <p:cNvSpPr/>
            <p:nvPr/>
          </p:nvSpPr>
          <p:spPr>
            <a:xfrm>
              <a:off x="6315075" y="1681225"/>
              <a:ext cx="1010285" cy="314960"/>
            </a:xfrm>
            <a:custGeom>
              <a:avLst/>
              <a:gdLst/>
              <a:ahLst/>
              <a:cxnLst/>
              <a:rect l="l" t="t" r="r" b="b"/>
              <a:pathLst>
                <a:path w="1010284" h="314960">
                  <a:moveTo>
                    <a:pt x="981709" y="157225"/>
                  </a:moveTo>
                  <a:lnTo>
                    <a:pt x="981709" y="314451"/>
                  </a:lnTo>
                  <a:lnTo>
                    <a:pt x="1010284" y="314451"/>
                  </a:lnTo>
                  <a:lnTo>
                    <a:pt x="1010284" y="171450"/>
                  </a:lnTo>
                  <a:lnTo>
                    <a:pt x="995933" y="171450"/>
                  </a:lnTo>
                  <a:lnTo>
                    <a:pt x="981709" y="157225"/>
                  </a:lnTo>
                  <a:close/>
                </a:path>
                <a:path w="1010284" h="314960">
                  <a:moveTo>
                    <a:pt x="57150" y="71374"/>
                  </a:moveTo>
                  <a:lnTo>
                    <a:pt x="28575" y="71374"/>
                  </a:lnTo>
                  <a:lnTo>
                    <a:pt x="28575" y="165100"/>
                  </a:lnTo>
                  <a:lnTo>
                    <a:pt x="34925" y="171450"/>
                  </a:lnTo>
                  <a:lnTo>
                    <a:pt x="981709" y="171450"/>
                  </a:lnTo>
                  <a:lnTo>
                    <a:pt x="981709" y="157225"/>
                  </a:lnTo>
                  <a:lnTo>
                    <a:pt x="57150" y="157225"/>
                  </a:lnTo>
                  <a:lnTo>
                    <a:pt x="42799" y="142875"/>
                  </a:lnTo>
                  <a:lnTo>
                    <a:pt x="57150" y="142875"/>
                  </a:lnTo>
                  <a:lnTo>
                    <a:pt x="57150" y="71374"/>
                  </a:lnTo>
                  <a:close/>
                </a:path>
                <a:path w="1010284" h="314960">
                  <a:moveTo>
                    <a:pt x="1003807" y="142875"/>
                  </a:moveTo>
                  <a:lnTo>
                    <a:pt x="57150" y="142875"/>
                  </a:lnTo>
                  <a:lnTo>
                    <a:pt x="57150" y="157225"/>
                  </a:lnTo>
                  <a:lnTo>
                    <a:pt x="981709" y="157225"/>
                  </a:lnTo>
                  <a:lnTo>
                    <a:pt x="995933" y="171450"/>
                  </a:lnTo>
                  <a:lnTo>
                    <a:pt x="1010284" y="171450"/>
                  </a:lnTo>
                  <a:lnTo>
                    <a:pt x="1010284" y="149225"/>
                  </a:lnTo>
                  <a:lnTo>
                    <a:pt x="1003807" y="142875"/>
                  </a:lnTo>
                  <a:close/>
                </a:path>
                <a:path w="1010284" h="314960">
                  <a:moveTo>
                    <a:pt x="57150" y="142875"/>
                  </a:moveTo>
                  <a:lnTo>
                    <a:pt x="42799" y="142875"/>
                  </a:lnTo>
                  <a:lnTo>
                    <a:pt x="57150" y="157225"/>
                  </a:lnTo>
                  <a:lnTo>
                    <a:pt x="57150" y="142875"/>
                  </a:lnTo>
                  <a:close/>
                </a:path>
                <a:path w="1010284" h="314960">
                  <a:moveTo>
                    <a:pt x="42799" y="0"/>
                  </a:moveTo>
                  <a:lnTo>
                    <a:pt x="0" y="85725"/>
                  </a:lnTo>
                  <a:lnTo>
                    <a:pt x="28575" y="85725"/>
                  </a:lnTo>
                  <a:lnTo>
                    <a:pt x="28575" y="71374"/>
                  </a:lnTo>
                  <a:lnTo>
                    <a:pt x="78538" y="71374"/>
                  </a:lnTo>
                  <a:lnTo>
                    <a:pt x="42799" y="0"/>
                  </a:lnTo>
                  <a:close/>
                </a:path>
                <a:path w="1010284" h="314960">
                  <a:moveTo>
                    <a:pt x="78538" y="71374"/>
                  </a:moveTo>
                  <a:lnTo>
                    <a:pt x="57150" y="71374"/>
                  </a:lnTo>
                  <a:lnTo>
                    <a:pt x="57150" y="85725"/>
                  </a:lnTo>
                  <a:lnTo>
                    <a:pt x="85725" y="85725"/>
                  </a:lnTo>
                  <a:lnTo>
                    <a:pt x="78538" y="71374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914400" y="912812"/>
              <a:ext cx="3148647" cy="882713"/>
            </a:xfrm>
            <a:custGeom>
              <a:avLst/>
              <a:gdLst/>
              <a:ahLst/>
              <a:cxnLst/>
              <a:rect l="l" t="t" r="r" b="b"/>
              <a:pathLst>
                <a:path w="2820035" h="781050">
                  <a:moveTo>
                    <a:pt x="0" y="98425"/>
                  </a:moveTo>
                  <a:lnTo>
                    <a:pt x="7745" y="60114"/>
                  </a:lnTo>
                  <a:lnTo>
                    <a:pt x="28860" y="28829"/>
                  </a:lnTo>
                  <a:lnTo>
                    <a:pt x="60168" y="7735"/>
                  </a:lnTo>
                  <a:lnTo>
                    <a:pt x="98488" y="0"/>
                  </a:lnTo>
                  <a:lnTo>
                    <a:pt x="2720911" y="0"/>
                  </a:lnTo>
                  <a:lnTo>
                    <a:pt x="2759241" y="7735"/>
                  </a:lnTo>
                  <a:lnTo>
                    <a:pt x="2790571" y="28828"/>
                  </a:lnTo>
                  <a:lnTo>
                    <a:pt x="2811708" y="60114"/>
                  </a:lnTo>
                  <a:lnTo>
                    <a:pt x="2819463" y="98425"/>
                  </a:lnTo>
                  <a:lnTo>
                    <a:pt x="2819463" y="682498"/>
                  </a:lnTo>
                  <a:lnTo>
                    <a:pt x="2811708" y="720828"/>
                  </a:lnTo>
                  <a:lnTo>
                    <a:pt x="2790570" y="752157"/>
                  </a:lnTo>
                  <a:lnTo>
                    <a:pt x="2759241" y="773295"/>
                  </a:lnTo>
                  <a:lnTo>
                    <a:pt x="2720911" y="781050"/>
                  </a:lnTo>
                  <a:lnTo>
                    <a:pt x="98488" y="781050"/>
                  </a:lnTo>
                  <a:lnTo>
                    <a:pt x="60168" y="773295"/>
                  </a:lnTo>
                  <a:lnTo>
                    <a:pt x="28860" y="752157"/>
                  </a:lnTo>
                  <a:lnTo>
                    <a:pt x="7745" y="720828"/>
                  </a:lnTo>
                  <a:lnTo>
                    <a:pt x="0" y="682498"/>
                  </a:lnTo>
                  <a:lnTo>
                    <a:pt x="0" y="98425"/>
                  </a:lnTo>
                  <a:close/>
                </a:path>
              </a:pathLst>
            </a:custGeom>
            <a:ln w="25400">
              <a:solidFill>
                <a:srgbClr val="E36C09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1000125" y="990600"/>
            <a:ext cx="2925063" cy="8207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99800"/>
              </a:lnSpc>
              <a:spcBef>
                <a:spcPts val="100"/>
              </a:spcBef>
            </a:pPr>
            <a:r>
              <a:rPr lang="en-US" sz="1050" b="1" spc="-55">
                <a:solidFill>
                  <a:srgbClr val="0A0F4A"/>
                </a:solidFill>
                <a:latin typeface="Arial"/>
                <a:cs typeface="Arial"/>
              </a:rPr>
              <a:t>NSF (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University</a:t>
            </a:r>
            <a:r>
              <a:rPr sz="1050" b="1" spc="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of</a:t>
            </a:r>
            <a:r>
              <a:rPr sz="1050" b="1" spc="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 spc="-10">
                <a:solidFill>
                  <a:srgbClr val="0A0F4A"/>
                </a:solidFill>
                <a:latin typeface="Arial"/>
                <a:cs typeface="Arial"/>
              </a:rPr>
              <a:t>Pittsburgh,</a:t>
            </a:r>
            <a:r>
              <a:rPr sz="1050" b="1" spc="-5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b="1">
                <a:solidFill>
                  <a:srgbClr val="0A0F4A"/>
                </a:solidFill>
                <a:latin typeface="Arial"/>
                <a:cs typeface="Arial"/>
              </a:rPr>
              <a:t>ITB</a:t>
            </a:r>
            <a:r>
              <a:rPr lang="en-US" sz="1050" b="1">
                <a:solidFill>
                  <a:srgbClr val="0A0F4A"/>
                </a:solidFill>
                <a:latin typeface="Arial"/>
                <a:cs typeface="Arial"/>
              </a:rPr>
              <a:t>)</a:t>
            </a:r>
            <a:r>
              <a:rPr sz="1050" b="1" spc="-50">
                <a:solidFill>
                  <a:srgbClr val="0A0F4A"/>
                </a:solidFill>
                <a:latin typeface="Arial"/>
                <a:cs typeface="Arial"/>
              </a:rPr>
              <a:t>: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“Hazards</a:t>
            </a:r>
            <a:r>
              <a:rPr sz="1050" i="1" spc="-1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SEES</a:t>
            </a:r>
            <a:r>
              <a:rPr sz="1050" i="1" spc="-3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Type</a:t>
            </a:r>
            <a:r>
              <a:rPr sz="1050" i="1" spc="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2:</a:t>
            </a:r>
            <a:r>
              <a:rPr sz="1050" i="1" spc="-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From</a:t>
            </a:r>
            <a:r>
              <a:rPr sz="1050" i="1" spc="-5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Sensors</a:t>
            </a:r>
            <a:r>
              <a:rPr sz="1050" i="1" spc="-7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 spc="-25">
                <a:solidFill>
                  <a:srgbClr val="0A0F4A"/>
                </a:solidFill>
                <a:latin typeface="Arial"/>
                <a:cs typeface="Arial"/>
              </a:rPr>
              <a:t>to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Tweeters:</a:t>
            </a:r>
            <a:r>
              <a:rPr sz="1050" i="1" spc="-7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A</a:t>
            </a:r>
            <a:r>
              <a:rPr sz="1050" i="1" spc="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Sustainable</a:t>
            </a:r>
            <a:r>
              <a:rPr sz="1050" i="1" spc="-10">
                <a:solidFill>
                  <a:srgbClr val="0A0F4A"/>
                </a:solidFill>
                <a:latin typeface="Arial"/>
                <a:cs typeface="Arial"/>
              </a:rPr>
              <a:t> Sociotechnical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Approach for</a:t>
            </a:r>
            <a:r>
              <a:rPr sz="1050" i="1" spc="-6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Detecting,</a:t>
            </a:r>
            <a:r>
              <a:rPr sz="1050" i="1" spc="-7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Mitigating,</a:t>
            </a:r>
            <a:r>
              <a:rPr sz="1050" i="1" spc="-1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 spc="-25">
                <a:solidFill>
                  <a:srgbClr val="0A0F4A"/>
                </a:solidFill>
                <a:latin typeface="Arial"/>
                <a:cs typeface="Arial"/>
              </a:rPr>
              <a:t>and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Building</a:t>
            </a:r>
            <a:r>
              <a:rPr sz="1050" i="1" spc="-3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Resilience</a:t>
            </a:r>
            <a:r>
              <a:rPr sz="1050" i="1" spc="-2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>
                <a:solidFill>
                  <a:srgbClr val="0A0F4A"/>
                </a:solidFill>
                <a:latin typeface="Arial"/>
                <a:cs typeface="Arial"/>
              </a:rPr>
              <a:t>to</a:t>
            </a:r>
            <a:r>
              <a:rPr sz="1050" i="1" spc="-7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050" i="1" spc="-10">
                <a:solidFill>
                  <a:srgbClr val="0A0F4A"/>
                </a:solidFill>
                <a:latin typeface="Arial"/>
                <a:cs typeface="Arial"/>
              </a:rPr>
              <a:t>Hazards”</a:t>
            </a:r>
            <a:endParaRPr sz="10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2543175" y="1795398"/>
            <a:ext cx="149860" cy="1542415"/>
          </a:xfrm>
          <a:custGeom>
            <a:avLst/>
            <a:gdLst/>
            <a:ahLst/>
            <a:cxnLst/>
            <a:rect l="l" t="t" r="r" b="b"/>
            <a:pathLst>
              <a:path w="149860" h="1542414">
                <a:moveTo>
                  <a:pt x="92710" y="756792"/>
                </a:moveTo>
                <a:lnTo>
                  <a:pt x="6350" y="756792"/>
                </a:lnTo>
                <a:lnTo>
                  <a:pt x="0" y="763142"/>
                </a:lnTo>
                <a:lnTo>
                  <a:pt x="0" y="1542034"/>
                </a:lnTo>
                <a:lnTo>
                  <a:pt x="28575" y="1542034"/>
                </a:lnTo>
                <a:lnTo>
                  <a:pt x="28575" y="785367"/>
                </a:lnTo>
                <a:lnTo>
                  <a:pt x="14224" y="785367"/>
                </a:lnTo>
                <a:lnTo>
                  <a:pt x="28575" y="771016"/>
                </a:lnTo>
                <a:lnTo>
                  <a:pt x="92710" y="771016"/>
                </a:lnTo>
                <a:lnTo>
                  <a:pt x="92710" y="756792"/>
                </a:lnTo>
                <a:close/>
              </a:path>
              <a:path w="149860" h="1542414">
                <a:moveTo>
                  <a:pt x="28575" y="771016"/>
                </a:moveTo>
                <a:lnTo>
                  <a:pt x="14224" y="785367"/>
                </a:lnTo>
                <a:lnTo>
                  <a:pt x="28575" y="785367"/>
                </a:lnTo>
                <a:lnTo>
                  <a:pt x="28575" y="771016"/>
                </a:lnTo>
                <a:close/>
              </a:path>
              <a:path w="149860" h="1542414">
                <a:moveTo>
                  <a:pt x="121285" y="756792"/>
                </a:moveTo>
                <a:lnTo>
                  <a:pt x="107061" y="756792"/>
                </a:lnTo>
                <a:lnTo>
                  <a:pt x="92710" y="771016"/>
                </a:lnTo>
                <a:lnTo>
                  <a:pt x="28575" y="771016"/>
                </a:lnTo>
                <a:lnTo>
                  <a:pt x="28575" y="785367"/>
                </a:lnTo>
                <a:lnTo>
                  <a:pt x="114935" y="785367"/>
                </a:lnTo>
                <a:lnTo>
                  <a:pt x="121285" y="779017"/>
                </a:lnTo>
                <a:lnTo>
                  <a:pt x="121285" y="756792"/>
                </a:lnTo>
                <a:close/>
              </a:path>
              <a:path w="149860" h="1542414">
                <a:moveTo>
                  <a:pt x="121285" y="71500"/>
                </a:moveTo>
                <a:lnTo>
                  <a:pt x="92710" y="71500"/>
                </a:lnTo>
                <a:lnTo>
                  <a:pt x="92710" y="771016"/>
                </a:lnTo>
                <a:lnTo>
                  <a:pt x="107061" y="756792"/>
                </a:lnTo>
                <a:lnTo>
                  <a:pt x="121285" y="756792"/>
                </a:lnTo>
                <a:lnTo>
                  <a:pt x="121285" y="71500"/>
                </a:lnTo>
                <a:close/>
              </a:path>
              <a:path w="149860" h="1542414">
                <a:moveTo>
                  <a:pt x="107061" y="0"/>
                </a:moveTo>
                <a:lnTo>
                  <a:pt x="64135" y="85725"/>
                </a:lnTo>
                <a:lnTo>
                  <a:pt x="92710" y="85725"/>
                </a:lnTo>
                <a:lnTo>
                  <a:pt x="92710" y="71500"/>
                </a:lnTo>
                <a:lnTo>
                  <a:pt x="142758" y="71500"/>
                </a:lnTo>
                <a:lnTo>
                  <a:pt x="107061" y="0"/>
                </a:lnTo>
                <a:close/>
              </a:path>
              <a:path w="149860" h="1542414">
                <a:moveTo>
                  <a:pt x="142758" y="71500"/>
                </a:moveTo>
                <a:lnTo>
                  <a:pt x="121285" y="71500"/>
                </a:lnTo>
                <a:lnTo>
                  <a:pt x="121285" y="85725"/>
                </a:lnTo>
                <a:lnTo>
                  <a:pt x="149860" y="85725"/>
                </a:lnTo>
                <a:lnTo>
                  <a:pt x="142758" y="7150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13">
            <a:extLst>
              <a:ext uri="{FF2B5EF4-FFF2-40B4-BE49-F238E27FC236}">
                <a16:creationId xmlns:a16="http://schemas.microsoft.com/office/drawing/2014/main" id="{FFD15621-FEBC-04A6-E580-A1429239DBE7}"/>
              </a:ext>
            </a:extLst>
          </p:cNvPr>
          <p:cNvSpPr txBox="1"/>
          <p:nvPr/>
        </p:nvSpPr>
        <p:spPr>
          <a:xfrm>
            <a:off x="8398629" y="2450400"/>
            <a:ext cx="874394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00" b="1" spc="-10">
                <a:solidFill>
                  <a:schemeClr val="bg1">
                    <a:lumMod val="95000"/>
                  </a:schemeClr>
                </a:solidFill>
                <a:latin typeface="Arial MT"/>
                <a:cs typeface="Arial MT"/>
              </a:rPr>
              <a:t>2024</a:t>
            </a:r>
            <a:endParaRPr sz="1400" b="1">
              <a:solidFill>
                <a:schemeClr val="bg1">
                  <a:lumMod val="95000"/>
                </a:schemeClr>
              </a:solidFill>
              <a:latin typeface="Arial MT"/>
              <a:cs typeface="Arial MT"/>
            </a:endParaRPr>
          </a:p>
        </p:txBody>
      </p:sp>
      <p:sp>
        <p:nvSpPr>
          <p:cNvPr id="64" name="object 24">
            <a:extLst>
              <a:ext uri="{FF2B5EF4-FFF2-40B4-BE49-F238E27FC236}">
                <a16:creationId xmlns:a16="http://schemas.microsoft.com/office/drawing/2014/main" id="{EBF0C2D3-A4BF-8BEE-07DC-B75D22D13B66}"/>
              </a:ext>
            </a:extLst>
          </p:cNvPr>
          <p:cNvSpPr/>
          <p:nvPr/>
        </p:nvSpPr>
        <p:spPr>
          <a:xfrm>
            <a:off x="8411328" y="3290903"/>
            <a:ext cx="2638425" cy="781050"/>
          </a:xfrm>
          <a:custGeom>
            <a:avLst/>
            <a:gdLst/>
            <a:ahLst/>
            <a:cxnLst/>
            <a:rect l="l" t="t" r="r" b="b"/>
            <a:pathLst>
              <a:path w="2638425" h="781050">
                <a:moveTo>
                  <a:pt x="0" y="98425"/>
                </a:moveTo>
                <a:lnTo>
                  <a:pt x="7735" y="60114"/>
                </a:lnTo>
                <a:lnTo>
                  <a:pt x="28828" y="28829"/>
                </a:lnTo>
                <a:lnTo>
                  <a:pt x="60114" y="7735"/>
                </a:lnTo>
                <a:lnTo>
                  <a:pt x="98425" y="0"/>
                </a:lnTo>
                <a:lnTo>
                  <a:pt x="2539873" y="0"/>
                </a:lnTo>
                <a:lnTo>
                  <a:pt x="2578203" y="7735"/>
                </a:lnTo>
                <a:lnTo>
                  <a:pt x="2609532" y="28828"/>
                </a:lnTo>
                <a:lnTo>
                  <a:pt x="2630670" y="60114"/>
                </a:lnTo>
                <a:lnTo>
                  <a:pt x="2638425" y="98425"/>
                </a:lnTo>
                <a:lnTo>
                  <a:pt x="2638425" y="682498"/>
                </a:lnTo>
                <a:lnTo>
                  <a:pt x="2630670" y="720828"/>
                </a:lnTo>
                <a:lnTo>
                  <a:pt x="2609532" y="752157"/>
                </a:lnTo>
                <a:lnTo>
                  <a:pt x="2578203" y="773295"/>
                </a:lnTo>
                <a:lnTo>
                  <a:pt x="2539873" y="781050"/>
                </a:lnTo>
                <a:lnTo>
                  <a:pt x="98425" y="781050"/>
                </a:lnTo>
                <a:lnTo>
                  <a:pt x="60114" y="773295"/>
                </a:lnTo>
                <a:lnTo>
                  <a:pt x="28829" y="752157"/>
                </a:lnTo>
                <a:lnTo>
                  <a:pt x="7735" y="720828"/>
                </a:lnTo>
                <a:lnTo>
                  <a:pt x="0" y="682498"/>
                </a:lnTo>
                <a:lnTo>
                  <a:pt x="0" y="98425"/>
                </a:lnTo>
                <a:close/>
              </a:path>
            </a:pathLst>
          </a:custGeom>
          <a:ln w="25400">
            <a:solidFill>
              <a:srgbClr val="E36C0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25">
            <a:extLst>
              <a:ext uri="{FF2B5EF4-FFF2-40B4-BE49-F238E27FC236}">
                <a16:creationId xmlns:a16="http://schemas.microsoft.com/office/drawing/2014/main" id="{5E594A80-5018-8585-E2C7-01EAD15EA09E}"/>
              </a:ext>
            </a:extLst>
          </p:cNvPr>
          <p:cNvSpPr txBox="1"/>
          <p:nvPr/>
        </p:nvSpPr>
        <p:spPr>
          <a:xfrm>
            <a:off x="8538962" y="3376613"/>
            <a:ext cx="2383155" cy="6533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99300"/>
              </a:lnSpc>
              <a:spcBef>
                <a:spcPts val="105"/>
              </a:spcBef>
            </a:pPr>
            <a:r>
              <a:rPr lang="en-ID" sz="1050" b="1" err="1">
                <a:solidFill>
                  <a:srgbClr val="0A0F4A"/>
                </a:solidFill>
                <a:latin typeface="Arial"/>
                <a:cs typeface="Arial"/>
              </a:rPr>
              <a:t>Brtish</a:t>
            </a:r>
            <a:r>
              <a:rPr lang="en-ID" sz="1050" b="1">
                <a:solidFill>
                  <a:srgbClr val="0A0F4A"/>
                </a:solidFill>
                <a:latin typeface="Arial"/>
                <a:cs typeface="Arial"/>
              </a:rPr>
              <a:t> Council and </a:t>
            </a:r>
            <a:r>
              <a:rPr lang="en-ID" sz="1050" b="1" err="1">
                <a:solidFill>
                  <a:srgbClr val="0A0F4A"/>
                </a:solidFill>
                <a:latin typeface="Arial"/>
                <a:cs typeface="Arial"/>
              </a:rPr>
              <a:t>Kedaireka</a:t>
            </a:r>
            <a:r>
              <a:rPr lang="en-ID" sz="1050" b="1">
                <a:solidFill>
                  <a:srgbClr val="0A0F4A"/>
                </a:solidFill>
                <a:latin typeface="Arial"/>
                <a:cs typeface="Arial"/>
              </a:rPr>
              <a:t> MOE </a:t>
            </a:r>
            <a:r>
              <a:rPr lang="en-ID" sz="1050" b="1" err="1">
                <a:solidFill>
                  <a:srgbClr val="0A0F4A"/>
                </a:solidFill>
                <a:latin typeface="Arial"/>
                <a:cs typeface="Arial"/>
              </a:rPr>
              <a:t>Dikti</a:t>
            </a:r>
            <a:r>
              <a:rPr lang="en-ID" sz="1050" b="1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lang="en-ID" sz="1050" b="1" err="1">
                <a:solidFill>
                  <a:srgbClr val="0A0F4A"/>
                </a:solidFill>
                <a:latin typeface="Arial"/>
                <a:cs typeface="Arial"/>
              </a:rPr>
              <a:t>Sainstek</a:t>
            </a:r>
            <a:r>
              <a:rPr lang="en-ID" sz="1050" b="1">
                <a:solidFill>
                  <a:srgbClr val="0A0F4A"/>
                </a:solidFill>
                <a:latin typeface="Arial"/>
                <a:cs typeface="Arial"/>
              </a:rPr>
              <a:t>: </a:t>
            </a:r>
            <a:r>
              <a:rPr lang="en-ID" sz="1050">
                <a:solidFill>
                  <a:srgbClr val="0A0F4A"/>
                </a:solidFill>
                <a:latin typeface="Arial"/>
                <a:cs typeface="Arial"/>
              </a:rPr>
              <a:t>Development of Inclusive Tsunami Evacuation </a:t>
            </a:r>
            <a:r>
              <a:rPr lang="en-ID" sz="1050" err="1">
                <a:solidFill>
                  <a:srgbClr val="0A0F4A"/>
                </a:solidFill>
                <a:latin typeface="Arial"/>
                <a:cs typeface="Arial"/>
              </a:rPr>
              <a:t>Plan,Inclusive</a:t>
            </a:r>
            <a:r>
              <a:rPr lang="en-ID" sz="1050">
                <a:solidFill>
                  <a:srgbClr val="0A0F4A"/>
                </a:solidFill>
                <a:latin typeface="Arial"/>
                <a:cs typeface="Arial"/>
              </a:rPr>
              <a:t> SOP TEWS and tools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21312" y="2592597"/>
            <a:ext cx="5023255" cy="4156637"/>
            <a:chOff x="568046" y="1342897"/>
            <a:chExt cx="5183505" cy="49758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046" y="1682501"/>
              <a:ext cx="5183307" cy="46359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7700" y="1342897"/>
              <a:ext cx="3033776" cy="28528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84973" y="2252344"/>
              <a:ext cx="1509331" cy="1173988"/>
            </a:xfrm>
            <a:prstGeom prst="rect">
              <a:avLst/>
            </a:prstGeom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9814" y="78953"/>
            <a:ext cx="10587355" cy="1008609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835660" marR="7620" indent="-822960" algn="r">
              <a:lnSpc>
                <a:spcPts val="3829"/>
              </a:lnSpc>
              <a:spcBef>
                <a:spcPts val="265"/>
              </a:spcBef>
            </a:pPr>
            <a:r>
              <a:rPr sz="3200" spc="55" dirty="0"/>
              <a:t>People</a:t>
            </a:r>
            <a:r>
              <a:rPr sz="3200" spc="-25" dirty="0"/>
              <a:t> </a:t>
            </a:r>
            <a:r>
              <a:rPr sz="3200" spc="110" dirty="0"/>
              <a:t>Center</a:t>
            </a:r>
            <a:r>
              <a:rPr sz="3200" spc="-50" dirty="0"/>
              <a:t> </a:t>
            </a:r>
            <a:r>
              <a:rPr sz="3200" spc="50" dirty="0"/>
              <a:t>Early</a:t>
            </a:r>
            <a:r>
              <a:rPr sz="3200" spc="10" dirty="0"/>
              <a:t> </a:t>
            </a:r>
            <a:r>
              <a:rPr sz="3200" spc="125" dirty="0"/>
              <a:t>Warning</a:t>
            </a:r>
            <a:r>
              <a:rPr lang="en-US" sz="3200" dirty="0"/>
              <a:t> </a:t>
            </a:r>
            <a:r>
              <a:rPr sz="3200" spc="100" dirty="0"/>
              <a:t>System</a:t>
            </a:r>
            <a:r>
              <a:rPr sz="3200" spc="25" dirty="0"/>
              <a:t> </a:t>
            </a:r>
            <a:r>
              <a:rPr sz="3200" dirty="0"/>
              <a:t>SOP </a:t>
            </a:r>
            <a:r>
              <a:rPr lang="en-US" sz="3200" dirty="0"/>
              <a:t>for </a:t>
            </a:r>
            <a:r>
              <a:rPr sz="3200" spc="75" dirty="0"/>
              <a:t>Padang</a:t>
            </a:r>
            <a:r>
              <a:rPr lang="en-US" sz="3200" spc="75" dirty="0"/>
              <a:t> City </a:t>
            </a:r>
            <a:r>
              <a:rPr lang="en-US" sz="3200" spc="105" dirty="0"/>
              <a:t>Mayor Decree </a:t>
            </a:r>
            <a:r>
              <a:rPr lang="en-US" sz="3200" dirty="0"/>
              <a:t>No.</a:t>
            </a:r>
            <a:r>
              <a:rPr lang="en-US" sz="3200" spc="-60" dirty="0"/>
              <a:t> </a:t>
            </a:r>
            <a:r>
              <a:rPr lang="en-US" sz="3200" dirty="0"/>
              <a:t>63</a:t>
            </a:r>
            <a:r>
              <a:rPr lang="en-US" sz="3200" spc="-80" dirty="0"/>
              <a:t> </a:t>
            </a:r>
            <a:r>
              <a:rPr lang="en-US" sz="3200" spc="114" dirty="0"/>
              <a:t>Year</a:t>
            </a:r>
            <a:r>
              <a:rPr lang="en-US" sz="3200" spc="-70" dirty="0"/>
              <a:t> </a:t>
            </a:r>
            <a:r>
              <a:rPr lang="en-US" sz="3200" spc="-254" dirty="0"/>
              <a:t>2021</a:t>
            </a:r>
            <a:r>
              <a:rPr lang="en-US" sz="3200" spc="75" dirty="0"/>
              <a:t> </a:t>
            </a:r>
            <a:endParaRPr sz="3200" dirty="0"/>
          </a:p>
        </p:txBody>
      </p:sp>
      <p:grpSp>
        <p:nvGrpSpPr>
          <p:cNvPr id="7" name="object 7"/>
          <p:cNvGrpSpPr/>
          <p:nvPr/>
        </p:nvGrpSpPr>
        <p:grpSpPr>
          <a:xfrm>
            <a:off x="6285230" y="2111891"/>
            <a:ext cx="5906770" cy="3549768"/>
            <a:chOff x="6076950" y="2305050"/>
            <a:chExt cx="6078220" cy="36131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76950" y="2305050"/>
              <a:ext cx="5448300" cy="312420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1272773" y="4842129"/>
              <a:ext cx="869950" cy="1063625"/>
            </a:xfrm>
            <a:custGeom>
              <a:avLst/>
              <a:gdLst/>
              <a:ahLst/>
              <a:cxnLst/>
              <a:rect l="l" t="t" r="r" b="b"/>
              <a:pathLst>
                <a:path w="869950" h="1063625">
                  <a:moveTo>
                    <a:pt x="741172" y="0"/>
                  </a:moveTo>
                  <a:lnTo>
                    <a:pt x="56896" y="313055"/>
                  </a:lnTo>
                  <a:lnTo>
                    <a:pt x="0" y="1063345"/>
                  </a:lnTo>
                  <a:lnTo>
                    <a:pt x="185293" y="797509"/>
                  </a:lnTo>
                  <a:lnTo>
                    <a:pt x="498982" y="1016139"/>
                  </a:lnTo>
                  <a:lnTo>
                    <a:pt x="869569" y="484505"/>
                  </a:lnTo>
                  <a:lnTo>
                    <a:pt x="555878" y="265811"/>
                  </a:lnTo>
                  <a:lnTo>
                    <a:pt x="741172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72773" y="4842129"/>
              <a:ext cx="869950" cy="1063625"/>
            </a:xfrm>
            <a:custGeom>
              <a:avLst/>
              <a:gdLst/>
              <a:ahLst/>
              <a:cxnLst/>
              <a:rect l="l" t="t" r="r" b="b"/>
              <a:pathLst>
                <a:path w="869950" h="1063625">
                  <a:moveTo>
                    <a:pt x="741172" y="0"/>
                  </a:moveTo>
                  <a:lnTo>
                    <a:pt x="555878" y="265811"/>
                  </a:lnTo>
                  <a:lnTo>
                    <a:pt x="869569" y="484505"/>
                  </a:lnTo>
                  <a:lnTo>
                    <a:pt x="498982" y="1016139"/>
                  </a:lnTo>
                  <a:lnTo>
                    <a:pt x="185293" y="797509"/>
                  </a:lnTo>
                  <a:lnTo>
                    <a:pt x="0" y="1063345"/>
                  </a:lnTo>
                  <a:lnTo>
                    <a:pt x="56896" y="313055"/>
                  </a:lnTo>
                  <a:lnTo>
                    <a:pt x="741172" y="0"/>
                  </a:lnTo>
                  <a:close/>
                </a:path>
              </a:pathLst>
            </a:custGeom>
            <a:ln w="2540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155051" y="5661659"/>
            <a:ext cx="273875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160" algn="r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0A0F4A"/>
                </a:solidFill>
                <a:latin typeface="Arial"/>
                <a:cs typeface="Arial"/>
              </a:rPr>
              <a:t>Test</a:t>
            </a:r>
            <a:r>
              <a:rPr lang="en-US" sz="2400" b="1">
                <a:solidFill>
                  <a:srgbClr val="0A0F4A"/>
                </a:solidFill>
                <a:latin typeface="Arial"/>
                <a:cs typeface="Arial"/>
              </a:rPr>
              <a:t>ed</a:t>
            </a:r>
            <a:r>
              <a:rPr sz="2400" b="1" spc="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0A0F4A"/>
                </a:solidFill>
                <a:latin typeface="Arial"/>
                <a:cs typeface="Arial"/>
              </a:rPr>
              <a:t>the</a:t>
            </a:r>
            <a:r>
              <a:rPr sz="2400" b="1" spc="-7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2400" b="1">
                <a:solidFill>
                  <a:srgbClr val="0A0F4A"/>
                </a:solidFill>
                <a:latin typeface="Arial"/>
                <a:cs typeface="Arial"/>
              </a:rPr>
              <a:t>SOP</a:t>
            </a:r>
            <a:r>
              <a:rPr sz="2400" b="1" spc="-5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2400" b="1" spc="-25">
                <a:solidFill>
                  <a:srgbClr val="0A0F4A"/>
                </a:solidFill>
                <a:latin typeface="Arial"/>
                <a:cs typeface="Arial"/>
              </a:rPr>
              <a:t>in</a:t>
            </a:r>
            <a:endParaRPr sz="24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50"/>
              </a:spcBef>
            </a:pPr>
            <a:r>
              <a:rPr sz="2400" b="1">
                <a:solidFill>
                  <a:srgbClr val="0A0F4A"/>
                </a:solidFill>
                <a:latin typeface="Arial"/>
                <a:cs typeface="Arial"/>
              </a:rPr>
              <a:t>IOWave</a:t>
            </a:r>
            <a:r>
              <a:rPr sz="2400" b="1" spc="-7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2400" b="1" spc="-20">
                <a:solidFill>
                  <a:srgbClr val="0A0F4A"/>
                </a:solidFill>
                <a:latin typeface="Arial"/>
                <a:cs typeface="Arial"/>
              </a:rPr>
              <a:t>2016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2" name="object 3">
            <a:extLst>
              <a:ext uri="{FF2B5EF4-FFF2-40B4-BE49-F238E27FC236}">
                <a16:creationId xmlns:a16="http://schemas.microsoft.com/office/drawing/2014/main" id="{163EC283-8EF8-24E0-F7F9-0A1D584194F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6847" y="39159"/>
            <a:ext cx="2415162" cy="25654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" y="123825"/>
            <a:ext cx="8126730" cy="466725"/>
            <a:chOff x="4762" y="123825"/>
            <a:chExt cx="8126730" cy="466725"/>
          </a:xfrm>
        </p:grpSpPr>
        <p:sp>
          <p:nvSpPr>
            <p:cNvPr id="4" name="object 4"/>
            <p:cNvSpPr/>
            <p:nvPr/>
          </p:nvSpPr>
          <p:spPr>
            <a:xfrm>
              <a:off x="4762" y="366649"/>
              <a:ext cx="8126730" cy="635"/>
            </a:xfrm>
            <a:custGeom>
              <a:avLst/>
              <a:gdLst/>
              <a:ahLst/>
              <a:cxnLst/>
              <a:rect l="l" t="t" r="r" b="b"/>
              <a:pathLst>
                <a:path w="8126730" h="635">
                  <a:moveTo>
                    <a:pt x="8126412" y="12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00" y="123825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362" y="0"/>
                  </a:moveTo>
                  <a:lnTo>
                    <a:pt x="186332" y="4742"/>
                  </a:lnTo>
                  <a:lnTo>
                    <a:pt x="142528" y="18343"/>
                  </a:lnTo>
                  <a:lnTo>
                    <a:pt x="102888" y="39862"/>
                  </a:lnTo>
                  <a:lnTo>
                    <a:pt x="68351" y="68357"/>
                  </a:lnTo>
                  <a:lnTo>
                    <a:pt x="39855" y="102889"/>
                  </a:lnTo>
                  <a:lnTo>
                    <a:pt x="18339" y="142517"/>
                  </a:lnTo>
                  <a:lnTo>
                    <a:pt x="4741" y="186301"/>
                  </a:lnTo>
                  <a:lnTo>
                    <a:pt x="0" y="233299"/>
                  </a:lnTo>
                  <a:lnTo>
                    <a:pt x="4741" y="280338"/>
                  </a:lnTo>
                  <a:lnTo>
                    <a:pt x="18339" y="324153"/>
                  </a:lnTo>
                  <a:lnTo>
                    <a:pt x="39855" y="363804"/>
                  </a:lnTo>
                  <a:lnTo>
                    <a:pt x="68351" y="398351"/>
                  </a:lnTo>
                  <a:lnTo>
                    <a:pt x="102888" y="426856"/>
                  </a:lnTo>
                  <a:lnTo>
                    <a:pt x="142528" y="448379"/>
                  </a:lnTo>
                  <a:lnTo>
                    <a:pt x="186332" y="461982"/>
                  </a:lnTo>
                  <a:lnTo>
                    <a:pt x="233362" y="466725"/>
                  </a:lnTo>
                  <a:lnTo>
                    <a:pt x="280392" y="461982"/>
                  </a:lnTo>
                  <a:lnTo>
                    <a:pt x="324196" y="448379"/>
                  </a:lnTo>
                  <a:lnTo>
                    <a:pt x="363836" y="426856"/>
                  </a:lnTo>
                  <a:lnTo>
                    <a:pt x="398373" y="398351"/>
                  </a:lnTo>
                  <a:lnTo>
                    <a:pt x="426869" y="363804"/>
                  </a:lnTo>
                  <a:lnTo>
                    <a:pt x="448385" y="324153"/>
                  </a:lnTo>
                  <a:lnTo>
                    <a:pt x="461983" y="280338"/>
                  </a:lnTo>
                  <a:lnTo>
                    <a:pt x="466725" y="233299"/>
                  </a:lnTo>
                  <a:lnTo>
                    <a:pt x="461983" y="186301"/>
                  </a:lnTo>
                  <a:lnTo>
                    <a:pt x="448385" y="142517"/>
                  </a:lnTo>
                  <a:lnTo>
                    <a:pt x="426869" y="102889"/>
                  </a:lnTo>
                  <a:lnTo>
                    <a:pt x="398373" y="68357"/>
                  </a:lnTo>
                  <a:lnTo>
                    <a:pt x="363836" y="39862"/>
                  </a:lnTo>
                  <a:lnTo>
                    <a:pt x="324196" y="18343"/>
                  </a:lnTo>
                  <a:lnTo>
                    <a:pt x="280392" y="4742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553450" y="0"/>
            <a:ext cx="3638550" cy="419100"/>
          </a:xfrm>
          <a:custGeom>
            <a:avLst/>
            <a:gdLst/>
            <a:ahLst/>
            <a:cxnLst/>
            <a:rect l="l" t="t" r="r" b="b"/>
            <a:pathLst>
              <a:path w="3638550" h="419100">
                <a:moveTo>
                  <a:pt x="3638550" y="0"/>
                </a:moveTo>
                <a:lnTo>
                  <a:pt x="0" y="0"/>
                </a:lnTo>
                <a:lnTo>
                  <a:pt x="0" y="57150"/>
                </a:lnTo>
                <a:lnTo>
                  <a:pt x="3304" y="106264"/>
                </a:lnTo>
                <a:lnTo>
                  <a:pt x="12929" y="153370"/>
                </a:lnTo>
                <a:lnTo>
                  <a:pt x="28444" y="198036"/>
                </a:lnTo>
                <a:lnTo>
                  <a:pt x="49417" y="239832"/>
                </a:lnTo>
                <a:lnTo>
                  <a:pt x="75417" y="278326"/>
                </a:lnTo>
                <a:lnTo>
                  <a:pt x="106013" y="313086"/>
                </a:lnTo>
                <a:lnTo>
                  <a:pt x="140773" y="343682"/>
                </a:lnTo>
                <a:lnTo>
                  <a:pt x="179267" y="369682"/>
                </a:lnTo>
                <a:lnTo>
                  <a:pt x="221063" y="390655"/>
                </a:lnTo>
                <a:lnTo>
                  <a:pt x="265729" y="406170"/>
                </a:lnTo>
                <a:lnTo>
                  <a:pt x="312835" y="415795"/>
                </a:lnTo>
                <a:lnTo>
                  <a:pt x="361950" y="419100"/>
                </a:lnTo>
                <a:lnTo>
                  <a:pt x="3638550" y="419100"/>
                </a:lnTo>
                <a:lnTo>
                  <a:pt x="36385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" y="977775"/>
            <a:ext cx="3133725" cy="561975"/>
          </a:xfrm>
          <a:custGeom>
            <a:avLst/>
            <a:gdLst/>
            <a:ahLst/>
            <a:cxnLst/>
            <a:rect l="l" t="t" r="r" b="b"/>
            <a:pathLst>
              <a:path w="3133725" h="561975">
                <a:moveTo>
                  <a:pt x="2847975" y="0"/>
                </a:moveTo>
                <a:lnTo>
                  <a:pt x="0" y="0"/>
                </a:lnTo>
                <a:lnTo>
                  <a:pt x="0" y="561975"/>
                </a:lnTo>
                <a:lnTo>
                  <a:pt x="3133725" y="561975"/>
                </a:lnTo>
                <a:lnTo>
                  <a:pt x="3133725" y="285750"/>
                </a:lnTo>
                <a:lnTo>
                  <a:pt x="3129986" y="239401"/>
                </a:lnTo>
                <a:lnTo>
                  <a:pt x="3119161" y="195432"/>
                </a:lnTo>
                <a:lnTo>
                  <a:pt x="3101838" y="154433"/>
                </a:lnTo>
                <a:lnTo>
                  <a:pt x="3078604" y="116991"/>
                </a:lnTo>
                <a:lnTo>
                  <a:pt x="3050047" y="83696"/>
                </a:lnTo>
                <a:lnTo>
                  <a:pt x="3016754" y="55134"/>
                </a:lnTo>
                <a:lnTo>
                  <a:pt x="2979313" y="31895"/>
                </a:lnTo>
                <a:lnTo>
                  <a:pt x="2938311" y="14568"/>
                </a:lnTo>
                <a:lnTo>
                  <a:pt x="2894336" y="3740"/>
                </a:lnTo>
                <a:lnTo>
                  <a:pt x="284797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95250"/>
            <a:ext cx="66675" cy="666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95250"/>
            <a:ext cx="76200" cy="66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95250"/>
            <a:ext cx="76200" cy="666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95250"/>
            <a:ext cx="76200" cy="66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95250"/>
            <a:ext cx="76200" cy="666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95250"/>
            <a:ext cx="66675" cy="666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95250"/>
            <a:ext cx="66675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209550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209550"/>
            <a:ext cx="76200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209550"/>
            <a:ext cx="76200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209550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209550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209550"/>
            <a:ext cx="66675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209550"/>
            <a:ext cx="66675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323850"/>
            <a:ext cx="66675" cy="762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323850"/>
            <a:ext cx="76200" cy="76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323850"/>
            <a:ext cx="76200" cy="762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323850"/>
            <a:ext cx="76200" cy="762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323850"/>
            <a:ext cx="76200" cy="762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323850"/>
            <a:ext cx="66675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323850"/>
            <a:ext cx="66675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447675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447675"/>
            <a:ext cx="76200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447675"/>
            <a:ext cx="76200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447675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447675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447675"/>
            <a:ext cx="66675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447675"/>
            <a:ext cx="66675" cy="76200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2438400" y="59689"/>
            <a:ext cx="8924925" cy="1224693"/>
          </a:xfrm>
          <a:prstGeom prst="rect">
            <a:avLst/>
          </a:prstGeom>
        </p:spPr>
        <p:txBody>
          <a:bodyPr vert="horz" wrap="square" lIns="0" tIns="610869" rIns="0" bIns="0" rtlCol="0">
            <a:spAutoFit/>
          </a:bodyPr>
          <a:lstStyle/>
          <a:p>
            <a:pPr marL="3372485" algn="r">
              <a:lnSpc>
                <a:spcPct val="100000"/>
              </a:lnSpc>
              <a:spcBef>
                <a:spcPts val="130"/>
              </a:spcBef>
            </a:pPr>
            <a:r>
              <a:rPr lang="en-US" sz="3950" spc="90" dirty="0"/>
              <a:t>Research Project</a:t>
            </a:r>
            <a:endParaRPr sz="3950" dirty="0"/>
          </a:p>
        </p:txBody>
      </p:sp>
      <p:grpSp>
        <p:nvGrpSpPr>
          <p:cNvPr id="37" name="object 37"/>
          <p:cNvGrpSpPr/>
          <p:nvPr/>
        </p:nvGrpSpPr>
        <p:grpSpPr>
          <a:xfrm>
            <a:off x="354012" y="1716151"/>
            <a:ext cx="2788285" cy="1730375"/>
            <a:chOff x="354012" y="1716151"/>
            <a:chExt cx="2788285" cy="1730375"/>
          </a:xfrm>
        </p:grpSpPr>
        <p:sp>
          <p:nvSpPr>
            <p:cNvPr id="38" name="object 38"/>
            <p:cNvSpPr/>
            <p:nvPr/>
          </p:nvSpPr>
          <p:spPr>
            <a:xfrm>
              <a:off x="366712" y="1728851"/>
              <a:ext cx="2762885" cy="1704975"/>
            </a:xfrm>
            <a:custGeom>
              <a:avLst/>
              <a:gdLst/>
              <a:ahLst/>
              <a:cxnLst/>
              <a:rect l="l" t="t" r="r" b="b"/>
              <a:pathLst>
                <a:path w="2762885" h="1704975">
                  <a:moveTo>
                    <a:pt x="2478087" y="0"/>
                  </a:moveTo>
                  <a:lnTo>
                    <a:pt x="284162" y="0"/>
                  </a:lnTo>
                  <a:lnTo>
                    <a:pt x="238071" y="3716"/>
                  </a:lnTo>
                  <a:lnTo>
                    <a:pt x="194346" y="14476"/>
                  </a:lnTo>
                  <a:lnTo>
                    <a:pt x="153575" y="31697"/>
                  </a:lnTo>
                  <a:lnTo>
                    <a:pt x="116341" y="54794"/>
                  </a:lnTo>
                  <a:lnTo>
                    <a:pt x="83231" y="83184"/>
                  </a:lnTo>
                  <a:lnTo>
                    <a:pt x="54828" y="116284"/>
                  </a:lnTo>
                  <a:lnTo>
                    <a:pt x="31718" y="153508"/>
                  </a:lnTo>
                  <a:lnTo>
                    <a:pt x="14487" y="194275"/>
                  </a:lnTo>
                  <a:lnTo>
                    <a:pt x="3719" y="238000"/>
                  </a:lnTo>
                  <a:lnTo>
                    <a:pt x="0" y="284099"/>
                  </a:lnTo>
                  <a:lnTo>
                    <a:pt x="0" y="1420749"/>
                  </a:lnTo>
                  <a:lnTo>
                    <a:pt x="3719" y="1466847"/>
                  </a:lnTo>
                  <a:lnTo>
                    <a:pt x="14487" y="1510572"/>
                  </a:lnTo>
                  <a:lnTo>
                    <a:pt x="31718" y="1551339"/>
                  </a:lnTo>
                  <a:lnTo>
                    <a:pt x="54828" y="1588563"/>
                  </a:lnTo>
                  <a:lnTo>
                    <a:pt x="83231" y="1621663"/>
                  </a:lnTo>
                  <a:lnTo>
                    <a:pt x="116341" y="1650053"/>
                  </a:lnTo>
                  <a:lnTo>
                    <a:pt x="153575" y="1673150"/>
                  </a:lnTo>
                  <a:lnTo>
                    <a:pt x="194346" y="1690371"/>
                  </a:lnTo>
                  <a:lnTo>
                    <a:pt x="238071" y="1701131"/>
                  </a:lnTo>
                  <a:lnTo>
                    <a:pt x="284162" y="1704848"/>
                  </a:lnTo>
                  <a:lnTo>
                    <a:pt x="2478087" y="1704848"/>
                  </a:lnTo>
                  <a:lnTo>
                    <a:pt x="2524190" y="1701131"/>
                  </a:lnTo>
                  <a:lnTo>
                    <a:pt x="2567924" y="1690371"/>
                  </a:lnTo>
                  <a:lnTo>
                    <a:pt x="2608704" y="1673150"/>
                  </a:lnTo>
                  <a:lnTo>
                    <a:pt x="2645946" y="1650053"/>
                  </a:lnTo>
                  <a:lnTo>
                    <a:pt x="2679065" y="1621663"/>
                  </a:lnTo>
                  <a:lnTo>
                    <a:pt x="2707473" y="1588563"/>
                  </a:lnTo>
                  <a:lnTo>
                    <a:pt x="2730588" y="1551339"/>
                  </a:lnTo>
                  <a:lnTo>
                    <a:pt x="2747823" y="1510572"/>
                  </a:lnTo>
                  <a:lnTo>
                    <a:pt x="2758593" y="1466847"/>
                  </a:lnTo>
                  <a:lnTo>
                    <a:pt x="2762313" y="1420749"/>
                  </a:lnTo>
                  <a:lnTo>
                    <a:pt x="2762313" y="284099"/>
                  </a:lnTo>
                  <a:lnTo>
                    <a:pt x="2758593" y="238000"/>
                  </a:lnTo>
                  <a:lnTo>
                    <a:pt x="2747823" y="194275"/>
                  </a:lnTo>
                  <a:lnTo>
                    <a:pt x="2730588" y="153508"/>
                  </a:lnTo>
                  <a:lnTo>
                    <a:pt x="2707473" y="116284"/>
                  </a:lnTo>
                  <a:lnTo>
                    <a:pt x="2679065" y="83184"/>
                  </a:lnTo>
                  <a:lnTo>
                    <a:pt x="2645946" y="54794"/>
                  </a:lnTo>
                  <a:lnTo>
                    <a:pt x="2608704" y="31697"/>
                  </a:lnTo>
                  <a:lnTo>
                    <a:pt x="2567924" y="14476"/>
                  </a:lnTo>
                  <a:lnTo>
                    <a:pt x="2524190" y="3716"/>
                  </a:lnTo>
                  <a:lnTo>
                    <a:pt x="2478087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6712" y="1728851"/>
              <a:ext cx="2762885" cy="1704975"/>
            </a:xfrm>
            <a:custGeom>
              <a:avLst/>
              <a:gdLst/>
              <a:ahLst/>
              <a:cxnLst/>
              <a:rect l="l" t="t" r="r" b="b"/>
              <a:pathLst>
                <a:path w="2762885" h="1704975">
                  <a:moveTo>
                    <a:pt x="0" y="284099"/>
                  </a:moveTo>
                  <a:lnTo>
                    <a:pt x="3719" y="238000"/>
                  </a:lnTo>
                  <a:lnTo>
                    <a:pt x="14487" y="194275"/>
                  </a:lnTo>
                  <a:lnTo>
                    <a:pt x="31718" y="153508"/>
                  </a:lnTo>
                  <a:lnTo>
                    <a:pt x="54828" y="116284"/>
                  </a:lnTo>
                  <a:lnTo>
                    <a:pt x="83231" y="83184"/>
                  </a:lnTo>
                  <a:lnTo>
                    <a:pt x="116341" y="54794"/>
                  </a:lnTo>
                  <a:lnTo>
                    <a:pt x="153575" y="31697"/>
                  </a:lnTo>
                  <a:lnTo>
                    <a:pt x="194346" y="14476"/>
                  </a:lnTo>
                  <a:lnTo>
                    <a:pt x="238071" y="3716"/>
                  </a:lnTo>
                  <a:lnTo>
                    <a:pt x="284162" y="0"/>
                  </a:lnTo>
                  <a:lnTo>
                    <a:pt x="2478087" y="0"/>
                  </a:lnTo>
                  <a:lnTo>
                    <a:pt x="2524190" y="3716"/>
                  </a:lnTo>
                  <a:lnTo>
                    <a:pt x="2567924" y="14476"/>
                  </a:lnTo>
                  <a:lnTo>
                    <a:pt x="2608704" y="31697"/>
                  </a:lnTo>
                  <a:lnTo>
                    <a:pt x="2645946" y="54794"/>
                  </a:lnTo>
                  <a:lnTo>
                    <a:pt x="2679065" y="83184"/>
                  </a:lnTo>
                  <a:lnTo>
                    <a:pt x="2707473" y="116284"/>
                  </a:lnTo>
                  <a:lnTo>
                    <a:pt x="2730588" y="153508"/>
                  </a:lnTo>
                  <a:lnTo>
                    <a:pt x="2747823" y="194275"/>
                  </a:lnTo>
                  <a:lnTo>
                    <a:pt x="2758593" y="238000"/>
                  </a:lnTo>
                  <a:lnTo>
                    <a:pt x="2762313" y="284099"/>
                  </a:lnTo>
                  <a:lnTo>
                    <a:pt x="2762313" y="1420749"/>
                  </a:lnTo>
                  <a:lnTo>
                    <a:pt x="2758593" y="1466847"/>
                  </a:lnTo>
                  <a:lnTo>
                    <a:pt x="2747823" y="1510572"/>
                  </a:lnTo>
                  <a:lnTo>
                    <a:pt x="2730588" y="1551339"/>
                  </a:lnTo>
                  <a:lnTo>
                    <a:pt x="2707473" y="1588563"/>
                  </a:lnTo>
                  <a:lnTo>
                    <a:pt x="2679065" y="1621663"/>
                  </a:lnTo>
                  <a:lnTo>
                    <a:pt x="2645946" y="1650053"/>
                  </a:lnTo>
                  <a:lnTo>
                    <a:pt x="2608704" y="1673150"/>
                  </a:lnTo>
                  <a:lnTo>
                    <a:pt x="2567924" y="1690371"/>
                  </a:lnTo>
                  <a:lnTo>
                    <a:pt x="2524190" y="1701131"/>
                  </a:lnTo>
                  <a:lnTo>
                    <a:pt x="2478087" y="1704848"/>
                  </a:lnTo>
                  <a:lnTo>
                    <a:pt x="284162" y="1704848"/>
                  </a:lnTo>
                  <a:lnTo>
                    <a:pt x="238071" y="1701131"/>
                  </a:lnTo>
                  <a:lnTo>
                    <a:pt x="194346" y="1690371"/>
                  </a:lnTo>
                  <a:lnTo>
                    <a:pt x="153575" y="1673150"/>
                  </a:lnTo>
                  <a:lnTo>
                    <a:pt x="116341" y="1650053"/>
                  </a:lnTo>
                  <a:lnTo>
                    <a:pt x="83231" y="1621663"/>
                  </a:lnTo>
                  <a:lnTo>
                    <a:pt x="54828" y="1588563"/>
                  </a:lnTo>
                  <a:lnTo>
                    <a:pt x="31718" y="1551339"/>
                  </a:lnTo>
                  <a:lnTo>
                    <a:pt x="14487" y="1510572"/>
                  </a:lnTo>
                  <a:lnTo>
                    <a:pt x="3719" y="1466847"/>
                  </a:lnTo>
                  <a:lnTo>
                    <a:pt x="0" y="1420749"/>
                  </a:lnTo>
                  <a:lnTo>
                    <a:pt x="0" y="284099"/>
                  </a:lnTo>
                  <a:close/>
                </a:path>
              </a:pathLst>
            </a:custGeom>
            <a:ln w="25400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520382" y="2018665"/>
            <a:ext cx="2444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83919" algn="l"/>
                <a:tab pos="1671320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Enhance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existing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institutional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0382" y="2200021"/>
            <a:ext cx="2444750" cy="57086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 algn="just">
              <a:lnSpc>
                <a:spcPct val="99000"/>
              </a:lnSpc>
              <a:spcBef>
                <a:spcPts val="115"/>
              </a:spcBef>
            </a:pP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partnership</a:t>
            </a:r>
            <a:r>
              <a:rPr sz="1200" spc="3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200" spc="29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promote</a:t>
            </a:r>
            <a:r>
              <a:rPr sz="1200" spc="3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 spc="3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20">
                <a:solidFill>
                  <a:srgbClr val="FFFFFF"/>
                </a:solidFill>
                <a:latin typeface="Arial MT"/>
                <a:cs typeface="Arial MT"/>
              </a:rPr>
              <a:t>share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inclusive</a:t>
            </a:r>
            <a:r>
              <a:rPr sz="1200" spc="2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policies</a:t>
            </a:r>
            <a:r>
              <a:rPr sz="1200" spc="2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 spc="1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practices</a:t>
            </a:r>
            <a:r>
              <a:rPr sz="1200" spc="20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for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greater</a:t>
            </a:r>
            <a:r>
              <a:rPr sz="1200" spc="36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accessibility</a:t>
            </a:r>
            <a:r>
              <a:rPr sz="1200" spc="3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200" spc="31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community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20382" y="2743136"/>
            <a:ext cx="2448560" cy="400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200" spc="434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DRR</a:t>
            </a:r>
            <a:r>
              <a:rPr sz="1200" spc="409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learners,</a:t>
            </a:r>
            <a:r>
              <a:rPr sz="1200" spc="39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educators</a:t>
            </a:r>
            <a:r>
              <a:rPr sz="1200" spc="42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disabilities.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278626" y="1687576"/>
            <a:ext cx="3082925" cy="1720850"/>
            <a:chOff x="6278626" y="1687576"/>
            <a:chExt cx="3082925" cy="1720850"/>
          </a:xfrm>
        </p:grpSpPr>
        <p:sp>
          <p:nvSpPr>
            <p:cNvPr id="44" name="object 44"/>
            <p:cNvSpPr/>
            <p:nvPr/>
          </p:nvSpPr>
          <p:spPr>
            <a:xfrm>
              <a:off x="6291326" y="1700276"/>
              <a:ext cx="3057525" cy="1695450"/>
            </a:xfrm>
            <a:custGeom>
              <a:avLst/>
              <a:gdLst/>
              <a:ahLst/>
              <a:cxnLst/>
              <a:rect l="l" t="t" r="r" b="b"/>
              <a:pathLst>
                <a:path w="3057525" h="1695450">
                  <a:moveTo>
                    <a:pt x="2774823" y="0"/>
                  </a:moveTo>
                  <a:lnTo>
                    <a:pt x="282575" y="0"/>
                  </a:lnTo>
                  <a:lnTo>
                    <a:pt x="236734" y="3697"/>
                  </a:lnTo>
                  <a:lnTo>
                    <a:pt x="193251" y="14403"/>
                  </a:lnTo>
                  <a:lnTo>
                    <a:pt x="152706" y="31536"/>
                  </a:lnTo>
                  <a:lnTo>
                    <a:pt x="115680" y="54514"/>
                  </a:lnTo>
                  <a:lnTo>
                    <a:pt x="82756" y="82756"/>
                  </a:lnTo>
                  <a:lnTo>
                    <a:pt x="54514" y="115680"/>
                  </a:lnTo>
                  <a:lnTo>
                    <a:pt x="31536" y="152706"/>
                  </a:lnTo>
                  <a:lnTo>
                    <a:pt x="14403" y="193251"/>
                  </a:lnTo>
                  <a:lnTo>
                    <a:pt x="3697" y="236734"/>
                  </a:lnTo>
                  <a:lnTo>
                    <a:pt x="0" y="282575"/>
                  </a:lnTo>
                  <a:lnTo>
                    <a:pt x="0" y="1412748"/>
                  </a:lnTo>
                  <a:lnTo>
                    <a:pt x="3697" y="1458588"/>
                  </a:lnTo>
                  <a:lnTo>
                    <a:pt x="14403" y="1502071"/>
                  </a:lnTo>
                  <a:lnTo>
                    <a:pt x="31536" y="1542616"/>
                  </a:lnTo>
                  <a:lnTo>
                    <a:pt x="54514" y="1579642"/>
                  </a:lnTo>
                  <a:lnTo>
                    <a:pt x="82756" y="1612566"/>
                  </a:lnTo>
                  <a:lnTo>
                    <a:pt x="115680" y="1640808"/>
                  </a:lnTo>
                  <a:lnTo>
                    <a:pt x="152706" y="1663786"/>
                  </a:lnTo>
                  <a:lnTo>
                    <a:pt x="193251" y="1680919"/>
                  </a:lnTo>
                  <a:lnTo>
                    <a:pt x="236734" y="1691625"/>
                  </a:lnTo>
                  <a:lnTo>
                    <a:pt x="282575" y="1695323"/>
                  </a:lnTo>
                  <a:lnTo>
                    <a:pt x="2774823" y="1695323"/>
                  </a:lnTo>
                  <a:lnTo>
                    <a:pt x="2820666" y="1691625"/>
                  </a:lnTo>
                  <a:lnTo>
                    <a:pt x="2864159" y="1680919"/>
                  </a:lnTo>
                  <a:lnTo>
                    <a:pt x="2904719" y="1663786"/>
                  </a:lnTo>
                  <a:lnTo>
                    <a:pt x="2941761" y="1640808"/>
                  </a:lnTo>
                  <a:lnTo>
                    <a:pt x="2974705" y="1612566"/>
                  </a:lnTo>
                  <a:lnTo>
                    <a:pt x="3002965" y="1579642"/>
                  </a:lnTo>
                  <a:lnTo>
                    <a:pt x="3025961" y="1542616"/>
                  </a:lnTo>
                  <a:lnTo>
                    <a:pt x="3043107" y="1502071"/>
                  </a:lnTo>
                  <a:lnTo>
                    <a:pt x="3053823" y="1458588"/>
                  </a:lnTo>
                  <a:lnTo>
                    <a:pt x="3057525" y="1412748"/>
                  </a:lnTo>
                  <a:lnTo>
                    <a:pt x="3057525" y="282575"/>
                  </a:lnTo>
                  <a:lnTo>
                    <a:pt x="3053823" y="236734"/>
                  </a:lnTo>
                  <a:lnTo>
                    <a:pt x="3043107" y="193251"/>
                  </a:lnTo>
                  <a:lnTo>
                    <a:pt x="3025961" y="152706"/>
                  </a:lnTo>
                  <a:lnTo>
                    <a:pt x="3002965" y="115680"/>
                  </a:lnTo>
                  <a:lnTo>
                    <a:pt x="2974705" y="82756"/>
                  </a:lnTo>
                  <a:lnTo>
                    <a:pt x="2941761" y="54514"/>
                  </a:lnTo>
                  <a:lnTo>
                    <a:pt x="2904719" y="31536"/>
                  </a:lnTo>
                  <a:lnTo>
                    <a:pt x="2864159" y="14403"/>
                  </a:lnTo>
                  <a:lnTo>
                    <a:pt x="2820666" y="3697"/>
                  </a:lnTo>
                  <a:lnTo>
                    <a:pt x="2774823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291326" y="1700276"/>
              <a:ext cx="3057525" cy="1695450"/>
            </a:xfrm>
            <a:custGeom>
              <a:avLst/>
              <a:gdLst/>
              <a:ahLst/>
              <a:cxnLst/>
              <a:rect l="l" t="t" r="r" b="b"/>
              <a:pathLst>
                <a:path w="3057525" h="1695450">
                  <a:moveTo>
                    <a:pt x="0" y="282575"/>
                  </a:moveTo>
                  <a:lnTo>
                    <a:pt x="3697" y="236734"/>
                  </a:lnTo>
                  <a:lnTo>
                    <a:pt x="14403" y="193251"/>
                  </a:lnTo>
                  <a:lnTo>
                    <a:pt x="31536" y="152706"/>
                  </a:lnTo>
                  <a:lnTo>
                    <a:pt x="54514" y="115680"/>
                  </a:lnTo>
                  <a:lnTo>
                    <a:pt x="82756" y="82756"/>
                  </a:lnTo>
                  <a:lnTo>
                    <a:pt x="115680" y="54514"/>
                  </a:lnTo>
                  <a:lnTo>
                    <a:pt x="152706" y="31536"/>
                  </a:lnTo>
                  <a:lnTo>
                    <a:pt x="193251" y="14403"/>
                  </a:lnTo>
                  <a:lnTo>
                    <a:pt x="236734" y="3697"/>
                  </a:lnTo>
                  <a:lnTo>
                    <a:pt x="282575" y="0"/>
                  </a:lnTo>
                  <a:lnTo>
                    <a:pt x="2774823" y="0"/>
                  </a:lnTo>
                  <a:lnTo>
                    <a:pt x="2820666" y="3697"/>
                  </a:lnTo>
                  <a:lnTo>
                    <a:pt x="2864159" y="14403"/>
                  </a:lnTo>
                  <a:lnTo>
                    <a:pt x="2904719" y="31536"/>
                  </a:lnTo>
                  <a:lnTo>
                    <a:pt x="2941761" y="54514"/>
                  </a:lnTo>
                  <a:lnTo>
                    <a:pt x="2974705" y="82756"/>
                  </a:lnTo>
                  <a:lnTo>
                    <a:pt x="3002965" y="115680"/>
                  </a:lnTo>
                  <a:lnTo>
                    <a:pt x="3025961" y="152706"/>
                  </a:lnTo>
                  <a:lnTo>
                    <a:pt x="3043107" y="193251"/>
                  </a:lnTo>
                  <a:lnTo>
                    <a:pt x="3053823" y="236734"/>
                  </a:lnTo>
                  <a:lnTo>
                    <a:pt x="3057525" y="282575"/>
                  </a:lnTo>
                  <a:lnTo>
                    <a:pt x="3057525" y="1412748"/>
                  </a:lnTo>
                  <a:lnTo>
                    <a:pt x="3053823" y="1458588"/>
                  </a:lnTo>
                  <a:lnTo>
                    <a:pt x="3043107" y="1502071"/>
                  </a:lnTo>
                  <a:lnTo>
                    <a:pt x="3025961" y="1542616"/>
                  </a:lnTo>
                  <a:lnTo>
                    <a:pt x="3002965" y="1579642"/>
                  </a:lnTo>
                  <a:lnTo>
                    <a:pt x="2974705" y="1612566"/>
                  </a:lnTo>
                  <a:lnTo>
                    <a:pt x="2941761" y="1640808"/>
                  </a:lnTo>
                  <a:lnTo>
                    <a:pt x="2904719" y="1663786"/>
                  </a:lnTo>
                  <a:lnTo>
                    <a:pt x="2864159" y="1680919"/>
                  </a:lnTo>
                  <a:lnTo>
                    <a:pt x="2820666" y="1691625"/>
                  </a:lnTo>
                  <a:lnTo>
                    <a:pt x="2774823" y="1695323"/>
                  </a:lnTo>
                  <a:lnTo>
                    <a:pt x="282575" y="1695323"/>
                  </a:lnTo>
                  <a:lnTo>
                    <a:pt x="236734" y="1691625"/>
                  </a:lnTo>
                  <a:lnTo>
                    <a:pt x="193251" y="1680919"/>
                  </a:lnTo>
                  <a:lnTo>
                    <a:pt x="152706" y="1663786"/>
                  </a:lnTo>
                  <a:lnTo>
                    <a:pt x="115680" y="1640808"/>
                  </a:lnTo>
                  <a:lnTo>
                    <a:pt x="82756" y="1612566"/>
                  </a:lnTo>
                  <a:lnTo>
                    <a:pt x="54514" y="1579642"/>
                  </a:lnTo>
                  <a:lnTo>
                    <a:pt x="31536" y="1542616"/>
                  </a:lnTo>
                  <a:lnTo>
                    <a:pt x="14403" y="1502071"/>
                  </a:lnTo>
                  <a:lnTo>
                    <a:pt x="3697" y="1458588"/>
                  </a:lnTo>
                  <a:lnTo>
                    <a:pt x="0" y="1412748"/>
                  </a:lnTo>
                  <a:lnTo>
                    <a:pt x="0" y="282575"/>
                  </a:lnTo>
                  <a:close/>
                </a:path>
              </a:pathLst>
            </a:custGeom>
            <a:ln w="25400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6448678" y="1896998"/>
            <a:ext cx="27387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Develop</a:t>
            </a:r>
            <a:r>
              <a:rPr sz="1200" spc="4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inclusive</a:t>
            </a:r>
            <a:r>
              <a:rPr sz="1200" spc="8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200" b="1">
                <a:solidFill>
                  <a:srgbClr val="FFFFFF"/>
                </a:solidFill>
                <a:latin typeface="Arial"/>
                <a:cs typeface="Arial"/>
              </a:rPr>
              <a:t>Open</a:t>
            </a:r>
            <a:r>
              <a:rPr sz="1200" b="1" spc="90">
                <a:solidFill>
                  <a:srgbClr val="FFFFFF"/>
                </a:solidFill>
                <a:latin typeface="Arial"/>
                <a:cs typeface="Arial"/>
              </a:rPr>
              <a:t>  </a:t>
            </a:r>
            <a:r>
              <a:rPr sz="1200" b="1" spc="-10">
                <a:solidFill>
                  <a:srgbClr val="FFFFFF"/>
                </a:solidFill>
                <a:latin typeface="Arial"/>
                <a:cs typeface="Arial"/>
              </a:rPr>
              <a:t>Educational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448678" y="2078354"/>
            <a:ext cx="2745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1869" algn="l"/>
                <a:tab pos="1710055" algn="l"/>
                <a:tab pos="2165350" algn="l"/>
              </a:tabLst>
            </a:pPr>
            <a:r>
              <a:rPr sz="1200" b="1" spc="-1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12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b="1" spc="-10">
                <a:solidFill>
                  <a:srgbClr val="FFFFFF"/>
                </a:solidFill>
                <a:latin typeface="Arial"/>
                <a:cs typeface="Arial"/>
              </a:rPr>
              <a:t>(OERs)</a:t>
            </a:r>
            <a:r>
              <a:rPr sz="1200" b="1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practical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448678" y="2259012"/>
            <a:ext cx="27527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515110" algn="l"/>
                <a:tab pos="1938020" algn="l"/>
                <a:tab pos="2519045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recommendations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0">
                <a:solidFill>
                  <a:srgbClr val="FFFFFF"/>
                </a:solidFill>
                <a:latin typeface="Arial MT"/>
                <a:cs typeface="Arial MT"/>
              </a:rPr>
              <a:t>help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HE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448678" y="2440241"/>
            <a:ext cx="273939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63930" algn="l"/>
                <a:tab pos="1449705" algn="l"/>
                <a:tab pos="2350770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institutions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educators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0">
                <a:solidFill>
                  <a:srgbClr val="FFFFFF"/>
                </a:solidFill>
                <a:latin typeface="Arial MT"/>
                <a:cs typeface="Arial MT"/>
              </a:rPr>
              <a:t>adopt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448678" y="2621597"/>
            <a:ext cx="2744470" cy="400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inclusive</a:t>
            </a:r>
            <a:r>
              <a:rPr sz="1200" spc="47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practices</a:t>
            </a:r>
            <a:r>
              <a:rPr sz="1200" spc="45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200" spc="41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their</a:t>
            </a:r>
            <a:r>
              <a:rPr sz="1200" spc="4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curriculum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  <a:tabLst>
                <a:tab pos="678180" algn="l"/>
                <a:tab pos="1076325" algn="l"/>
                <a:tab pos="1624330" algn="l"/>
                <a:tab pos="2308225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design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DRR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related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taught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448678" y="2994025"/>
            <a:ext cx="18065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programmes</a:t>
            </a:r>
            <a:r>
              <a:rPr sz="12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 spc="-4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research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9526651" y="1687576"/>
            <a:ext cx="2511425" cy="1720850"/>
            <a:chOff x="9526651" y="1687576"/>
            <a:chExt cx="2511425" cy="1720850"/>
          </a:xfrm>
        </p:grpSpPr>
        <p:sp>
          <p:nvSpPr>
            <p:cNvPr id="53" name="object 53"/>
            <p:cNvSpPr/>
            <p:nvPr/>
          </p:nvSpPr>
          <p:spPr>
            <a:xfrm>
              <a:off x="9539351" y="1700276"/>
              <a:ext cx="2486025" cy="1695450"/>
            </a:xfrm>
            <a:custGeom>
              <a:avLst/>
              <a:gdLst/>
              <a:ahLst/>
              <a:cxnLst/>
              <a:rect l="l" t="t" r="r" b="b"/>
              <a:pathLst>
                <a:path w="2486025" h="1695450">
                  <a:moveTo>
                    <a:pt x="2203323" y="0"/>
                  </a:moveTo>
                  <a:lnTo>
                    <a:pt x="282575" y="0"/>
                  </a:lnTo>
                  <a:lnTo>
                    <a:pt x="236734" y="3697"/>
                  </a:lnTo>
                  <a:lnTo>
                    <a:pt x="193251" y="14403"/>
                  </a:lnTo>
                  <a:lnTo>
                    <a:pt x="152706" y="31536"/>
                  </a:lnTo>
                  <a:lnTo>
                    <a:pt x="115680" y="54514"/>
                  </a:lnTo>
                  <a:lnTo>
                    <a:pt x="82756" y="82756"/>
                  </a:lnTo>
                  <a:lnTo>
                    <a:pt x="54514" y="115680"/>
                  </a:lnTo>
                  <a:lnTo>
                    <a:pt x="31536" y="152706"/>
                  </a:lnTo>
                  <a:lnTo>
                    <a:pt x="14403" y="193251"/>
                  </a:lnTo>
                  <a:lnTo>
                    <a:pt x="3697" y="236734"/>
                  </a:lnTo>
                  <a:lnTo>
                    <a:pt x="0" y="282575"/>
                  </a:lnTo>
                  <a:lnTo>
                    <a:pt x="0" y="1412748"/>
                  </a:lnTo>
                  <a:lnTo>
                    <a:pt x="3697" y="1458591"/>
                  </a:lnTo>
                  <a:lnTo>
                    <a:pt x="14403" y="1502084"/>
                  </a:lnTo>
                  <a:lnTo>
                    <a:pt x="31536" y="1542644"/>
                  </a:lnTo>
                  <a:lnTo>
                    <a:pt x="54514" y="1579686"/>
                  </a:lnTo>
                  <a:lnTo>
                    <a:pt x="82756" y="1612630"/>
                  </a:lnTo>
                  <a:lnTo>
                    <a:pt x="115680" y="1640890"/>
                  </a:lnTo>
                  <a:lnTo>
                    <a:pt x="152706" y="1663886"/>
                  </a:lnTo>
                  <a:lnTo>
                    <a:pt x="193251" y="1681032"/>
                  </a:lnTo>
                  <a:lnTo>
                    <a:pt x="236734" y="1691748"/>
                  </a:lnTo>
                  <a:lnTo>
                    <a:pt x="282575" y="1695450"/>
                  </a:lnTo>
                  <a:lnTo>
                    <a:pt x="2203323" y="1695450"/>
                  </a:lnTo>
                  <a:lnTo>
                    <a:pt x="2249166" y="1691748"/>
                  </a:lnTo>
                  <a:lnTo>
                    <a:pt x="2292659" y="1681032"/>
                  </a:lnTo>
                  <a:lnTo>
                    <a:pt x="2333219" y="1663886"/>
                  </a:lnTo>
                  <a:lnTo>
                    <a:pt x="2370261" y="1640890"/>
                  </a:lnTo>
                  <a:lnTo>
                    <a:pt x="2403205" y="1612630"/>
                  </a:lnTo>
                  <a:lnTo>
                    <a:pt x="2431465" y="1579686"/>
                  </a:lnTo>
                  <a:lnTo>
                    <a:pt x="2454461" y="1542644"/>
                  </a:lnTo>
                  <a:lnTo>
                    <a:pt x="2471607" y="1502084"/>
                  </a:lnTo>
                  <a:lnTo>
                    <a:pt x="2482323" y="1458591"/>
                  </a:lnTo>
                  <a:lnTo>
                    <a:pt x="2486025" y="1412748"/>
                  </a:lnTo>
                  <a:lnTo>
                    <a:pt x="2486025" y="282575"/>
                  </a:lnTo>
                  <a:lnTo>
                    <a:pt x="2482323" y="236734"/>
                  </a:lnTo>
                  <a:lnTo>
                    <a:pt x="2471607" y="193251"/>
                  </a:lnTo>
                  <a:lnTo>
                    <a:pt x="2454461" y="152706"/>
                  </a:lnTo>
                  <a:lnTo>
                    <a:pt x="2431465" y="115680"/>
                  </a:lnTo>
                  <a:lnTo>
                    <a:pt x="2403205" y="82756"/>
                  </a:lnTo>
                  <a:lnTo>
                    <a:pt x="2370261" y="54514"/>
                  </a:lnTo>
                  <a:lnTo>
                    <a:pt x="2333219" y="31536"/>
                  </a:lnTo>
                  <a:lnTo>
                    <a:pt x="2292659" y="14403"/>
                  </a:lnTo>
                  <a:lnTo>
                    <a:pt x="2249166" y="3697"/>
                  </a:lnTo>
                  <a:lnTo>
                    <a:pt x="2203323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9539351" y="1700276"/>
              <a:ext cx="2486025" cy="1695450"/>
            </a:xfrm>
            <a:custGeom>
              <a:avLst/>
              <a:gdLst/>
              <a:ahLst/>
              <a:cxnLst/>
              <a:rect l="l" t="t" r="r" b="b"/>
              <a:pathLst>
                <a:path w="2486025" h="1695450">
                  <a:moveTo>
                    <a:pt x="0" y="282575"/>
                  </a:moveTo>
                  <a:lnTo>
                    <a:pt x="3697" y="236734"/>
                  </a:lnTo>
                  <a:lnTo>
                    <a:pt x="14403" y="193251"/>
                  </a:lnTo>
                  <a:lnTo>
                    <a:pt x="31536" y="152706"/>
                  </a:lnTo>
                  <a:lnTo>
                    <a:pt x="54514" y="115680"/>
                  </a:lnTo>
                  <a:lnTo>
                    <a:pt x="82756" y="82756"/>
                  </a:lnTo>
                  <a:lnTo>
                    <a:pt x="115680" y="54514"/>
                  </a:lnTo>
                  <a:lnTo>
                    <a:pt x="152706" y="31536"/>
                  </a:lnTo>
                  <a:lnTo>
                    <a:pt x="193251" y="14403"/>
                  </a:lnTo>
                  <a:lnTo>
                    <a:pt x="236734" y="3697"/>
                  </a:lnTo>
                  <a:lnTo>
                    <a:pt x="282575" y="0"/>
                  </a:lnTo>
                  <a:lnTo>
                    <a:pt x="2203323" y="0"/>
                  </a:lnTo>
                  <a:lnTo>
                    <a:pt x="2249166" y="3697"/>
                  </a:lnTo>
                  <a:lnTo>
                    <a:pt x="2292659" y="14403"/>
                  </a:lnTo>
                  <a:lnTo>
                    <a:pt x="2333219" y="31536"/>
                  </a:lnTo>
                  <a:lnTo>
                    <a:pt x="2370261" y="54514"/>
                  </a:lnTo>
                  <a:lnTo>
                    <a:pt x="2403205" y="82756"/>
                  </a:lnTo>
                  <a:lnTo>
                    <a:pt x="2431465" y="115680"/>
                  </a:lnTo>
                  <a:lnTo>
                    <a:pt x="2454461" y="152706"/>
                  </a:lnTo>
                  <a:lnTo>
                    <a:pt x="2471607" y="193251"/>
                  </a:lnTo>
                  <a:lnTo>
                    <a:pt x="2482323" y="236734"/>
                  </a:lnTo>
                  <a:lnTo>
                    <a:pt x="2486025" y="282575"/>
                  </a:lnTo>
                  <a:lnTo>
                    <a:pt x="2486025" y="1412748"/>
                  </a:lnTo>
                  <a:lnTo>
                    <a:pt x="2482323" y="1458591"/>
                  </a:lnTo>
                  <a:lnTo>
                    <a:pt x="2471607" y="1502084"/>
                  </a:lnTo>
                  <a:lnTo>
                    <a:pt x="2454461" y="1542644"/>
                  </a:lnTo>
                  <a:lnTo>
                    <a:pt x="2431465" y="1579686"/>
                  </a:lnTo>
                  <a:lnTo>
                    <a:pt x="2403205" y="1612630"/>
                  </a:lnTo>
                  <a:lnTo>
                    <a:pt x="2370261" y="1640890"/>
                  </a:lnTo>
                  <a:lnTo>
                    <a:pt x="2333219" y="1663886"/>
                  </a:lnTo>
                  <a:lnTo>
                    <a:pt x="2292659" y="1681032"/>
                  </a:lnTo>
                  <a:lnTo>
                    <a:pt x="2249166" y="1691748"/>
                  </a:lnTo>
                  <a:lnTo>
                    <a:pt x="2203323" y="1695450"/>
                  </a:lnTo>
                  <a:lnTo>
                    <a:pt x="282575" y="1695450"/>
                  </a:lnTo>
                  <a:lnTo>
                    <a:pt x="236734" y="1691748"/>
                  </a:lnTo>
                  <a:lnTo>
                    <a:pt x="193251" y="1681032"/>
                  </a:lnTo>
                  <a:lnTo>
                    <a:pt x="152706" y="1663886"/>
                  </a:lnTo>
                  <a:lnTo>
                    <a:pt x="115680" y="1640890"/>
                  </a:lnTo>
                  <a:lnTo>
                    <a:pt x="82756" y="1612630"/>
                  </a:lnTo>
                  <a:lnTo>
                    <a:pt x="54514" y="1579686"/>
                  </a:lnTo>
                  <a:lnTo>
                    <a:pt x="31536" y="1542644"/>
                  </a:lnTo>
                  <a:lnTo>
                    <a:pt x="14403" y="1502084"/>
                  </a:lnTo>
                  <a:lnTo>
                    <a:pt x="3697" y="1458591"/>
                  </a:lnTo>
                  <a:lnTo>
                    <a:pt x="0" y="1412748"/>
                  </a:lnTo>
                  <a:lnTo>
                    <a:pt x="0" y="282575"/>
                  </a:lnTo>
                  <a:close/>
                </a:path>
              </a:pathLst>
            </a:custGeom>
            <a:ln w="25400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9702800" y="2080259"/>
            <a:ext cx="21640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1705" algn="l"/>
                <a:tab pos="1685289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Strengthen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capacity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0">
                <a:solidFill>
                  <a:srgbClr val="FFFFFF"/>
                </a:solidFill>
                <a:latin typeface="Arial MT"/>
                <a:cs typeface="Arial MT"/>
              </a:rPr>
              <a:t>among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702800" y="2260917"/>
            <a:ext cx="21590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69315" algn="l"/>
                <a:tab pos="1971039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educators,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administrators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702800" y="2442273"/>
            <a:ext cx="2165350" cy="5715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 algn="just">
              <a:lnSpc>
                <a:spcPts val="1430"/>
              </a:lnSpc>
              <a:spcBef>
                <a:spcPts val="155"/>
              </a:spcBef>
            </a:pP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inclusive</a:t>
            </a:r>
            <a:r>
              <a:rPr sz="1200" spc="9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teaching</a:t>
            </a:r>
            <a:r>
              <a:rPr sz="1200" spc="105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200" spc="9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learning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 spc="3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research</a:t>
            </a:r>
            <a:r>
              <a:rPr sz="1200" spc="42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200" spc="36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DRR</a:t>
            </a:r>
            <a:r>
              <a:rPr sz="1200" spc="40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related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HE</a:t>
            </a:r>
            <a:r>
              <a:rPr sz="1200" spc="-5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programmes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47700" y="3648075"/>
            <a:ext cx="3533775" cy="1695450"/>
          </a:xfrm>
          <a:custGeom>
            <a:avLst/>
            <a:gdLst/>
            <a:ahLst/>
            <a:cxnLst/>
            <a:rect l="l" t="t" r="r" b="b"/>
            <a:pathLst>
              <a:path w="3533775" h="1695450">
                <a:moveTo>
                  <a:pt x="0" y="282575"/>
                </a:moveTo>
                <a:lnTo>
                  <a:pt x="3698" y="236734"/>
                </a:lnTo>
                <a:lnTo>
                  <a:pt x="14406" y="193251"/>
                </a:lnTo>
                <a:lnTo>
                  <a:pt x="31541" y="152706"/>
                </a:lnTo>
                <a:lnTo>
                  <a:pt x="54521" y="115680"/>
                </a:lnTo>
                <a:lnTo>
                  <a:pt x="82765" y="82756"/>
                </a:lnTo>
                <a:lnTo>
                  <a:pt x="115691" y="54514"/>
                </a:lnTo>
                <a:lnTo>
                  <a:pt x="152717" y="31536"/>
                </a:lnTo>
                <a:lnTo>
                  <a:pt x="193261" y="14403"/>
                </a:lnTo>
                <a:lnTo>
                  <a:pt x="236740" y="3697"/>
                </a:lnTo>
                <a:lnTo>
                  <a:pt x="282575" y="0"/>
                </a:lnTo>
                <a:lnTo>
                  <a:pt x="3251200" y="0"/>
                </a:lnTo>
                <a:lnTo>
                  <a:pt x="3297040" y="3697"/>
                </a:lnTo>
                <a:lnTo>
                  <a:pt x="3340523" y="14403"/>
                </a:lnTo>
                <a:lnTo>
                  <a:pt x="3381068" y="31536"/>
                </a:lnTo>
                <a:lnTo>
                  <a:pt x="3418094" y="54514"/>
                </a:lnTo>
                <a:lnTo>
                  <a:pt x="3451018" y="82756"/>
                </a:lnTo>
                <a:lnTo>
                  <a:pt x="3479260" y="115680"/>
                </a:lnTo>
                <a:lnTo>
                  <a:pt x="3502238" y="152706"/>
                </a:lnTo>
                <a:lnTo>
                  <a:pt x="3519371" y="193251"/>
                </a:lnTo>
                <a:lnTo>
                  <a:pt x="3530077" y="236734"/>
                </a:lnTo>
                <a:lnTo>
                  <a:pt x="3533775" y="282575"/>
                </a:lnTo>
                <a:lnTo>
                  <a:pt x="3533775" y="1412875"/>
                </a:lnTo>
                <a:lnTo>
                  <a:pt x="3530077" y="1458715"/>
                </a:lnTo>
                <a:lnTo>
                  <a:pt x="3519371" y="1502198"/>
                </a:lnTo>
                <a:lnTo>
                  <a:pt x="3502238" y="1542743"/>
                </a:lnTo>
                <a:lnTo>
                  <a:pt x="3479260" y="1579769"/>
                </a:lnTo>
                <a:lnTo>
                  <a:pt x="3451018" y="1612693"/>
                </a:lnTo>
                <a:lnTo>
                  <a:pt x="3418094" y="1640935"/>
                </a:lnTo>
                <a:lnTo>
                  <a:pt x="3381068" y="1663913"/>
                </a:lnTo>
                <a:lnTo>
                  <a:pt x="3340523" y="1681046"/>
                </a:lnTo>
                <a:lnTo>
                  <a:pt x="3297040" y="1691752"/>
                </a:lnTo>
                <a:lnTo>
                  <a:pt x="3251200" y="1695450"/>
                </a:lnTo>
                <a:lnTo>
                  <a:pt x="282575" y="1695450"/>
                </a:lnTo>
                <a:lnTo>
                  <a:pt x="236740" y="1691752"/>
                </a:lnTo>
                <a:lnTo>
                  <a:pt x="193261" y="1681046"/>
                </a:lnTo>
                <a:lnTo>
                  <a:pt x="152717" y="1663913"/>
                </a:lnTo>
                <a:lnTo>
                  <a:pt x="115691" y="1640935"/>
                </a:lnTo>
                <a:lnTo>
                  <a:pt x="82765" y="1612693"/>
                </a:lnTo>
                <a:lnTo>
                  <a:pt x="54521" y="1579769"/>
                </a:lnTo>
                <a:lnTo>
                  <a:pt x="31541" y="1542743"/>
                </a:lnTo>
                <a:lnTo>
                  <a:pt x="14406" y="1502198"/>
                </a:lnTo>
                <a:lnTo>
                  <a:pt x="3698" y="1458715"/>
                </a:lnTo>
                <a:lnTo>
                  <a:pt x="0" y="1412875"/>
                </a:lnTo>
                <a:lnTo>
                  <a:pt x="0" y="282575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806450" y="3928173"/>
            <a:ext cx="3220720" cy="112966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  <a:spcBef>
                <a:spcPts val="85"/>
              </a:spcBef>
            </a:pP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Identify</a:t>
            </a:r>
            <a:r>
              <a:rPr sz="1800" spc="260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of</a:t>
            </a:r>
            <a:r>
              <a:rPr sz="1800" spc="260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need,</a:t>
            </a:r>
            <a:r>
              <a:rPr sz="1800" spc="260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issue</a:t>
            </a:r>
            <a:r>
              <a:rPr sz="1800" spc="235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 spc="-25">
                <a:solidFill>
                  <a:srgbClr val="0A0F4A"/>
                </a:solidFill>
                <a:latin typeface="Arial MT"/>
                <a:cs typeface="Arial MT"/>
              </a:rPr>
              <a:t>and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challenges</a:t>
            </a:r>
            <a:r>
              <a:rPr sz="1800" spc="44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of</a:t>
            </a:r>
            <a:r>
              <a:rPr sz="1800" spc="49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800" b="1">
                <a:solidFill>
                  <a:srgbClr val="0A0F4A"/>
                </a:solidFill>
                <a:latin typeface="Arial"/>
                <a:cs typeface="Arial"/>
              </a:rPr>
              <a:t>Inclusivity</a:t>
            </a:r>
            <a:r>
              <a:rPr sz="1800" b="1" spc="475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800" b="1" spc="-25">
                <a:solidFill>
                  <a:srgbClr val="0A0F4A"/>
                </a:solidFill>
                <a:latin typeface="Arial"/>
                <a:cs typeface="Arial"/>
              </a:rPr>
              <a:t>and </a:t>
            </a:r>
            <a:r>
              <a:rPr sz="1800" b="1">
                <a:solidFill>
                  <a:srgbClr val="0A0F4A"/>
                </a:solidFill>
                <a:latin typeface="Arial"/>
                <a:cs typeface="Arial"/>
              </a:rPr>
              <a:t>Accessibility</a:t>
            </a:r>
            <a:r>
              <a:rPr sz="1800" b="1" spc="320">
                <a:solidFill>
                  <a:srgbClr val="0A0F4A"/>
                </a:solidFill>
                <a:latin typeface="Arial"/>
                <a:cs typeface="Arial"/>
              </a:rPr>
              <a:t>    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to</a:t>
            </a:r>
            <a:r>
              <a:rPr sz="1800" spc="310">
                <a:solidFill>
                  <a:srgbClr val="0A0F4A"/>
                </a:solidFill>
                <a:latin typeface="Arial MT"/>
                <a:cs typeface="Arial MT"/>
              </a:rPr>
              <a:t>     </a:t>
            </a:r>
            <a:r>
              <a:rPr sz="1800" b="1" spc="-20">
                <a:solidFill>
                  <a:srgbClr val="0A0F4A"/>
                </a:solidFill>
                <a:latin typeface="Arial"/>
                <a:cs typeface="Arial"/>
              </a:rPr>
              <a:t>Early </a:t>
            </a:r>
            <a:r>
              <a:rPr sz="1800" b="1">
                <a:solidFill>
                  <a:srgbClr val="0A0F4A"/>
                </a:solidFill>
                <a:latin typeface="Arial"/>
                <a:cs typeface="Arial"/>
              </a:rPr>
              <a:t>Warning</a:t>
            </a:r>
            <a:r>
              <a:rPr sz="1800" b="1" spc="480">
                <a:solidFill>
                  <a:srgbClr val="0A0F4A"/>
                </a:solidFill>
                <a:latin typeface="Arial"/>
                <a:cs typeface="Arial"/>
              </a:rPr>
              <a:t> </a:t>
            </a:r>
            <a:r>
              <a:rPr sz="1800" b="1" spc="-10">
                <a:solidFill>
                  <a:srgbClr val="0A0F4A"/>
                </a:solidFill>
                <a:latin typeface="Arial"/>
                <a:cs typeface="Arial"/>
              </a:rPr>
              <a:t>Systems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371975" y="3648075"/>
            <a:ext cx="3543300" cy="1695450"/>
          </a:xfrm>
          <a:custGeom>
            <a:avLst/>
            <a:gdLst/>
            <a:ahLst/>
            <a:cxnLst/>
            <a:rect l="l" t="t" r="r" b="b"/>
            <a:pathLst>
              <a:path w="3543300" h="1695450">
                <a:moveTo>
                  <a:pt x="0" y="282575"/>
                </a:moveTo>
                <a:lnTo>
                  <a:pt x="3697" y="236734"/>
                </a:lnTo>
                <a:lnTo>
                  <a:pt x="14403" y="193251"/>
                </a:lnTo>
                <a:lnTo>
                  <a:pt x="31536" y="152706"/>
                </a:lnTo>
                <a:lnTo>
                  <a:pt x="54514" y="115680"/>
                </a:lnTo>
                <a:lnTo>
                  <a:pt x="82756" y="82756"/>
                </a:lnTo>
                <a:lnTo>
                  <a:pt x="115680" y="54514"/>
                </a:lnTo>
                <a:lnTo>
                  <a:pt x="152706" y="31536"/>
                </a:lnTo>
                <a:lnTo>
                  <a:pt x="193251" y="14403"/>
                </a:lnTo>
                <a:lnTo>
                  <a:pt x="236734" y="3697"/>
                </a:lnTo>
                <a:lnTo>
                  <a:pt x="282575" y="0"/>
                </a:lnTo>
                <a:lnTo>
                  <a:pt x="3260725" y="0"/>
                </a:lnTo>
                <a:lnTo>
                  <a:pt x="3306565" y="3697"/>
                </a:lnTo>
                <a:lnTo>
                  <a:pt x="3350048" y="14403"/>
                </a:lnTo>
                <a:lnTo>
                  <a:pt x="3390593" y="31536"/>
                </a:lnTo>
                <a:lnTo>
                  <a:pt x="3427619" y="54514"/>
                </a:lnTo>
                <a:lnTo>
                  <a:pt x="3460543" y="82756"/>
                </a:lnTo>
                <a:lnTo>
                  <a:pt x="3488785" y="115680"/>
                </a:lnTo>
                <a:lnTo>
                  <a:pt x="3511763" y="152706"/>
                </a:lnTo>
                <a:lnTo>
                  <a:pt x="3528896" y="193251"/>
                </a:lnTo>
                <a:lnTo>
                  <a:pt x="3539602" y="236734"/>
                </a:lnTo>
                <a:lnTo>
                  <a:pt x="3543300" y="282575"/>
                </a:lnTo>
                <a:lnTo>
                  <a:pt x="3543300" y="1412875"/>
                </a:lnTo>
                <a:lnTo>
                  <a:pt x="3539602" y="1458715"/>
                </a:lnTo>
                <a:lnTo>
                  <a:pt x="3528896" y="1502198"/>
                </a:lnTo>
                <a:lnTo>
                  <a:pt x="3511763" y="1542743"/>
                </a:lnTo>
                <a:lnTo>
                  <a:pt x="3488785" y="1579769"/>
                </a:lnTo>
                <a:lnTo>
                  <a:pt x="3460543" y="1612693"/>
                </a:lnTo>
                <a:lnTo>
                  <a:pt x="3427619" y="1640935"/>
                </a:lnTo>
                <a:lnTo>
                  <a:pt x="3390593" y="1663913"/>
                </a:lnTo>
                <a:lnTo>
                  <a:pt x="3350048" y="1681046"/>
                </a:lnTo>
                <a:lnTo>
                  <a:pt x="3306565" y="1691752"/>
                </a:lnTo>
                <a:lnTo>
                  <a:pt x="3260725" y="1695450"/>
                </a:lnTo>
                <a:lnTo>
                  <a:pt x="282575" y="1695450"/>
                </a:lnTo>
                <a:lnTo>
                  <a:pt x="236734" y="1691752"/>
                </a:lnTo>
                <a:lnTo>
                  <a:pt x="193251" y="1681046"/>
                </a:lnTo>
                <a:lnTo>
                  <a:pt x="152706" y="1663913"/>
                </a:lnTo>
                <a:lnTo>
                  <a:pt x="115680" y="1640935"/>
                </a:lnTo>
                <a:lnTo>
                  <a:pt x="82756" y="1612693"/>
                </a:lnTo>
                <a:lnTo>
                  <a:pt x="54514" y="1579769"/>
                </a:lnTo>
                <a:lnTo>
                  <a:pt x="31536" y="1542743"/>
                </a:lnTo>
                <a:lnTo>
                  <a:pt x="14403" y="1502198"/>
                </a:lnTo>
                <a:lnTo>
                  <a:pt x="3697" y="1458715"/>
                </a:lnTo>
                <a:lnTo>
                  <a:pt x="0" y="1412875"/>
                </a:lnTo>
                <a:lnTo>
                  <a:pt x="0" y="282575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4537455" y="3790632"/>
            <a:ext cx="32131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42669" algn="l"/>
                <a:tab pos="2212975" algn="l"/>
              </a:tabLst>
            </a:pPr>
            <a:r>
              <a:rPr sz="1800" spc="-10">
                <a:solidFill>
                  <a:srgbClr val="0A0F4A"/>
                </a:solidFill>
                <a:latin typeface="Arial MT"/>
                <a:cs typeface="Arial MT"/>
              </a:rPr>
              <a:t>Develop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	</a:t>
            </a:r>
            <a:r>
              <a:rPr sz="1800" b="1" spc="-10">
                <a:solidFill>
                  <a:srgbClr val="0A0F4A"/>
                </a:solidFill>
                <a:latin typeface="Arial"/>
                <a:cs typeface="Arial"/>
              </a:rPr>
              <a:t>Inclusive</a:t>
            </a:r>
            <a:r>
              <a:rPr sz="1800" b="1">
                <a:solidFill>
                  <a:srgbClr val="0A0F4A"/>
                </a:solidFill>
                <a:latin typeface="Arial"/>
                <a:cs typeface="Arial"/>
              </a:rPr>
              <a:t>	</a:t>
            </a:r>
            <a:r>
              <a:rPr sz="1800" b="1" spc="-10">
                <a:solidFill>
                  <a:srgbClr val="0A0F4A"/>
                </a:solidFill>
                <a:latin typeface="Arial"/>
                <a:cs typeface="Arial"/>
              </a:rPr>
              <a:t>Standard</a:t>
            </a:r>
            <a:endParaRPr sz="1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790184" y="4067238"/>
            <a:ext cx="1971039" cy="8534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69850" marR="5080" indent="-57150" algn="just">
              <a:lnSpc>
                <a:spcPct val="100899"/>
              </a:lnSpc>
              <a:spcBef>
                <a:spcPts val="80"/>
              </a:spcBef>
            </a:pPr>
            <a:r>
              <a:rPr sz="1800" b="1">
                <a:solidFill>
                  <a:srgbClr val="0A0F4A"/>
                </a:solidFill>
                <a:latin typeface="Arial"/>
                <a:cs typeface="Arial"/>
              </a:rPr>
              <a:t>Procedure</a:t>
            </a:r>
            <a:r>
              <a:rPr sz="1800" b="1" spc="160">
                <a:solidFill>
                  <a:srgbClr val="0A0F4A"/>
                </a:solidFill>
                <a:latin typeface="Arial"/>
                <a:cs typeface="Arial"/>
              </a:rPr>
              <a:t>  </a:t>
            </a:r>
            <a:r>
              <a:rPr sz="1800" b="1" spc="-10">
                <a:solidFill>
                  <a:srgbClr val="0A0F4A"/>
                </a:solidFill>
                <a:latin typeface="Arial"/>
                <a:cs typeface="Arial"/>
              </a:rPr>
              <a:t>(SOP)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for</a:t>
            </a:r>
            <a:r>
              <a:rPr sz="1800" spc="90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disabilities</a:t>
            </a:r>
            <a:r>
              <a:rPr sz="1800" spc="85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 spc="-25">
                <a:solidFill>
                  <a:srgbClr val="0A0F4A"/>
                </a:solidFill>
                <a:latin typeface="Arial MT"/>
                <a:cs typeface="Arial MT"/>
              </a:rPr>
              <a:t>to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Tsunami</a:t>
            </a:r>
            <a:r>
              <a:rPr sz="1800" spc="445">
                <a:solidFill>
                  <a:srgbClr val="0A0F4A"/>
                </a:solidFill>
                <a:latin typeface="Arial MT"/>
                <a:cs typeface="Arial MT"/>
              </a:rPr>
              <a:t>    </a:t>
            </a:r>
            <a:r>
              <a:rPr sz="1800" spc="-20">
                <a:solidFill>
                  <a:srgbClr val="0A0F4A"/>
                </a:solidFill>
                <a:latin typeface="Arial MT"/>
                <a:cs typeface="Arial MT"/>
              </a:rPr>
              <a:t>Early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537455" y="4067238"/>
            <a:ext cx="1243965" cy="11303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00"/>
              </a:lnSpc>
              <a:spcBef>
                <a:spcPts val="85"/>
              </a:spcBef>
            </a:pPr>
            <a:r>
              <a:rPr sz="1800" b="1" spc="-10">
                <a:solidFill>
                  <a:srgbClr val="0A0F4A"/>
                </a:solidFill>
                <a:latin typeface="Arial"/>
                <a:cs typeface="Arial"/>
              </a:rPr>
              <a:t>Operating Evacuation </a:t>
            </a:r>
            <a:r>
              <a:rPr sz="1800" spc="-10">
                <a:solidFill>
                  <a:srgbClr val="0A0F4A"/>
                </a:solidFill>
                <a:latin typeface="Arial MT"/>
                <a:cs typeface="Arial MT"/>
              </a:rPr>
              <a:t>respond Warning.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096250" y="3648075"/>
            <a:ext cx="3543300" cy="1695450"/>
          </a:xfrm>
          <a:custGeom>
            <a:avLst/>
            <a:gdLst/>
            <a:ahLst/>
            <a:cxnLst/>
            <a:rect l="l" t="t" r="r" b="b"/>
            <a:pathLst>
              <a:path w="3543300" h="1695450">
                <a:moveTo>
                  <a:pt x="0" y="282575"/>
                </a:moveTo>
                <a:lnTo>
                  <a:pt x="3697" y="236734"/>
                </a:lnTo>
                <a:lnTo>
                  <a:pt x="14403" y="193251"/>
                </a:lnTo>
                <a:lnTo>
                  <a:pt x="31536" y="152706"/>
                </a:lnTo>
                <a:lnTo>
                  <a:pt x="54514" y="115680"/>
                </a:lnTo>
                <a:lnTo>
                  <a:pt x="82756" y="82756"/>
                </a:lnTo>
                <a:lnTo>
                  <a:pt x="115680" y="54514"/>
                </a:lnTo>
                <a:lnTo>
                  <a:pt x="152706" y="31536"/>
                </a:lnTo>
                <a:lnTo>
                  <a:pt x="193251" y="14403"/>
                </a:lnTo>
                <a:lnTo>
                  <a:pt x="236734" y="3697"/>
                </a:lnTo>
                <a:lnTo>
                  <a:pt x="282575" y="0"/>
                </a:lnTo>
                <a:lnTo>
                  <a:pt x="3260725" y="0"/>
                </a:lnTo>
                <a:lnTo>
                  <a:pt x="3306565" y="3697"/>
                </a:lnTo>
                <a:lnTo>
                  <a:pt x="3350048" y="14403"/>
                </a:lnTo>
                <a:lnTo>
                  <a:pt x="3390593" y="31536"/>
                </a:lnTo>
                <a:lnTo>
                  <a:pt x="3427619" y="54514"/>
                </a:lnTo>
                <a:lnTo>
                  <a:pt x="3460543" y="82756"/>
                </a:lnTo>
                <a:lnTo>
                  <a:pt x="3488785" y="115680"/>
                </a:lnTo>
                <a:lnTo>
                  <a:pt x="3511763" y="152706"/>
                </a:lnTo>
                <a:lnTo>
                  <a:pt x="3528896" y="193251"/>
                </a:lnTo>
                <a:lnTo>
                  <a:pt x="3539602" y="236734"/>
                </a:lnTo>
                <a:lnTo>
                  <a:pt x="3543300" y="282575"/>
                </a:lnTo>
                <a:lnTo>
                  <a:pt x="3543300" y="1412875"/>
                </a:lnTo>
                <a:lnTo>
                  <a:pt x="3539602" y="1458715"/>
                </a:lnTo>
                <a:lnTo>
                  <a:pt x="3528896" y="1502198"/>
                </a:lnTo>
                <a:lnTo>
                  <a:pt x="3511763" y="1542743"/>
                </a:lnTo>
                <a:lnTo>
                  <a:pt x="3488785" y="1579769"/>
                </a:lnTo>
                <a:lnTo>
                  <a:pt x="3460543" y="1612693"/>
                </a:lnTo>
                <a:lnTo>
                  <a:pt x="3427619" y="1640935"/>
                </a:lnTo>
                <a:lnTo>
                  <a:pt x="3390593" y="1663913"/>
                </a:lnTo>
                <a:lnTo>
                  <a:pt x="3350048" y="1681046"/>
                </a:lnTo>
                <a:lnTo>
                  <a:pt x="3306565" y="1691752"/>
                </a:lnTo>
                <a:lnTo>
                  <a:pt x="3260725" y="1695450"/>
                </a:lnTo>
                <a:lnTo>
                  <a:pt x="282575" y="1695450"/>
                </a:lnTo>
                <a:lnTo>
                  <a:pt x="236734" y="1691752"/>
                </a:lnTo>
                <a:lnTo>
                  <a:pt x="193251" y="1681046"/>
                </a:lnTo>
                <a:lnTo>
                  <a:pt x="152706" y="1663913"/>
                </a:lnTo>
                <a:lnTo>
                  <a:pt x="115680" y="1640935"/>
                </a:lnTo>
                <a:lnTo>
                  <a:pt x="82756" y="1612693"/>
                </a:lnTo>
                <a:lnTo>
                  <a:pt x="54514" y="1579769"/>
                </a:lnTo>
                <a:lnTo>
                  <a:pt x="31536" y="1542743"/>
                </a:lnTo>
                <a:lnTo>
                  <a:pt x="14403" y="1502198"/>
                </a:lnTo>
                <a:lnTo>
                  <a:pt x="3697" y="1458715"/>
                </a:lnTo>
                <a:lnTo>
                  <a:pt x="0" y="1412875"/>
                </a:lnTo>
                <a:lnTo>
                  <a:pt x="0" y="282575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8268589" y="4065206"/>
            <a:ext cx="3217545" cy="85407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algn="just">
              <a:lnSpc>
                <a:spcPct val="100899"/>
              </a:lnSpc>
              <a:spcBef>
                <a:spcPts val="80"/>
              </a:spcBef>
            </a:pPr>
            <a:r>
              <a:rPr sz="1800" b="1">
                <a:solidFill>
                  <a:srgbClr val="0A0F4A"/>
                </a:solidFill>
                <a:latin typeface="Arial"/>
                <a:cs typeface="Arial"/>
              </a:rPr>
              <a:t>Strengthen</a:t>
            </a:r>
            <a:r>
              <a:rPr sz="1800" b="1" spc="360">
                <a:solidFill>
                  <a:srgbClr val="0A0F4A"/>
                </a:solidFill>
                <a:latin typeface="Arial"/>
                <a:cs typeface="Arial"/>
              </a:rPr>
              <a:t>    </a:t>
            </a:r>
            <a:r>
              <a:rPr sz="1800" b="1">
                <a:solidFill>
                  <a:srgbClr val="0A0F4A"/>
                </a:solidFill>
                <a:latin typeface="Arial"/>
                <a:cs typeface="Arial"/>
              </a:rPr>
              <a:t>capacity</a:t>
            </a:r>
            <a:r>
              <a:rPr sz="1800" b="1" spc="350">
                <a:solidFill>
                  <a:srgbClr val="0A0F4A"/>
                </a:solidFill>
                <a:latin typeface="Arial"/>
                <a:cs typeface="Arial"/>
              </a:rPr>
              <a:t>    </a:t>
            </a:r>
            <a:r>
              <a:rPr sz="1800" spc="-25">
                <a:solidFill>
                  <a:srgbClr val="0A0F4A"/>
                </a:solidFill>
                <a:latin typeface="Arial MT"/>
                <a:cs typeface="Arial MT"/>
              </a:rPr>
              <a:t>of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disabilities</a:t>
            </a:r>
            <a:r>
              <a:rPr sz="1800" spc="114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to</a:t>
            </a:r>
            <a:r>
              <a:rPr sz="1800" spc="120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understand</a:t>
            </a:r>
            <a:r>
              <a:rPr sz="1800" spc="114">
                <a:solidFill>
                  <a:srgbClr val="0A0F4A"/>
                </a:solidFill>
                <a:latin typeface="Arial MT"/>
                <a:cs typeface="Arial MT"/>
              </a:rPr>
              <a:t>  </a:t>
            </a:r>
            <a:r>
              <a:rPr sz="1800" spc="-25">
                <a:solidFill>
                  <a:srgbClr val="0A0F4A"/>
                </a:solidFill>
                <a:latin typeface="Arial MT"/>
                <a:cs typeface="Arial MT"/>
              </a:rPr>
              <a:t>the </a:t>
            </a:r>
            <a:r>
              <a:rPr sz="1800">
                <a:solidFill>
                  <a:srgbClr val="0A0F4A"/>
                </a:solidFill>
                <a:latin typeface="Arial MT"/>
                <a:cs typeface="Arial MT"/>
              </a:rPr>
              <a:t>inclusive</a:t>
            </a:r>
            <a:r>
              <a:rPr sz="1800" spc="-3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800" spc="-25">
                <a:solidFill>
                  <a:srgbClr val="0A0F4A"/>
                </a:solidFill>
                <a:latin typeface="Arial MT"/>
                <a:cs typeface="Arial MT"/>
              </a:rPr>
              <a:t>SOP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325876" y="1716151"/>
            <a:ext cx="2787650" cy="1730375"/>
            <a:chOff x="3325876" y="1716151"/>
            <a:chExt cx="2787650" cy="1730375"/>
          </a:xfrm>
        </p:grpSpPr>
        <p:sp>
          <p:nvSpPr>
            <p:cNvPr id="67" name="object 67"/>
            <p:cNvSpPr/>
            <p:nvPr/>
          </p:nvSpPr>
          <p:spPr>
            <a:xfrm>
              <a:off x="3338576" y="1728851"/>
              <a:ext cx="2762250" cy="1704975"/>
            </a:xfrm>
            <a:custGeom>
              <a:avLst/>
              <a:gdLst/>
              <a:ahLst/>
              <a:cxnLst/>
              <a:rect l="l" t="t" r="r" b="b"/>
              <a:pathLst>
                <a:path w="2762250" h="1704975">
                  <a:moveTo>
                    <a:pt x="2478024" y="0"/>
                  </a:moveTo>
                  <a:lnTo>
                    <a:pt x="284099" y="0"/>
                  </a:lnTo>
                  <a:lnTo>
                    <a:pt x="238000" y="3716"/>
                  </a:lnTo>
                  <a:lnTo>
                    <a:pt x="194275" y="14476"/>
                  </a:lnTo>
                  <a:lnTo>
                    <a:pt x="153508" y="31697"/>
                  </a:lnTo>
                  <a:lnTo>
                    <a:pt x="116284" y="54794"/>
                  </a:lnTo>
                  <a:lnTo>
                    <a:pt x="83184" y="83184"/>
                  </a:lnTo>
                  <a:lnTo>
                    <a:pt x="54794" y="116284"/>
                  </a:lnTo>
                  <a:lnTo>
                    <a:pt x="31697" y="153508"/>
                  </a:lnTo>
                  <a:lnTo>
                    <a:pt x="14476" y="194275"/>
                  </a:lnTo>
                  <a:lnTo>
                    <a:pt x="3716" y="238000"/>
                  </a:lnTo>
                  <a:lnTo>
                    <a:pt x="0" y="284099"/>
                  </a:lnTo>
                  <a:lnTo>
                    <a:pt x="0" y="1420749"/>
                  </a:lnTo>
                  <a:lnTo>
                    <a:pt x="3716" y="1466847"/>
                  </a:lnTo>
                  <a:lnTo>
                    <a:pt x="14476" y="1510572"/>
                  </a:lnTo>
                  <a:lnTo>
                    <a:pt x="31697" y="1551339"/>
                  </a:lnTo>
                  <a:lnTo>
                    <a:pt x="54794" y="1588563"/>
                  </a:lnTo>
                  <a:lnTo>
                    <a:pt x="83184" y="1621663"/>
                  </a:lnTo>
                  <a:lnTo>
                    <a:pt x="116284" y="1650053"/>
                  </a:lnTo>
                  <a:lnTo>
                    <a:pt x="153508" y="1673150"/>
                  </a:lnTo>
                  <a:lnTo>
                    <a:pt x="194275" y="1690371"/>
                  </a:lnTo>
                  <a:lnTo>
                    <a:pt x="238000" y="1701131"/>
                  </a:lnTo>
                  <a:lnTo>
                    <a:pt x="284099" y="1704848"/>
                  </a:lnTo>
                  <a:lnTo>
                    <a:pt x="2478024" y="1704848"/>
                  </a:lnTo>
                  <a:lnTo>
                    <a:pt x="2524126" y="1701131"/>
                  </a:lnTo>
                  <a:lnTo>
                    <a:pt x="2567860" y="1690371"/>
                  </a:lnTo>
                  <a:lnTo>
                    <a:pt x="2608641" y="1673150"/>
                  </a:lnTo>
                  <a:lnTo>
                    <a:pt x="2645883" y="1650053"/>
                  </a:lnTo>
                  <a:lnTo>
                    <a:pt x="2679001" y="1621663"/>
                  </a:lnTo>
                  <a:lnTo>
                    <a:pt x="2707410" y="1588563"/>
                  </a:lnTo>
                  <a:lnTo>
                    <a:pt x="2730524" y="1551339"/>
                  </a:lnTo>
                  <a:lnTo>
                    <a:pt x="2747759" y="1510572"/>
                  </a:lnTo>
                  <a:lnTo>
                    <a:pt x="2758529" y="1466847"/>
                  </a:lnTo>
                  <a:lnTo>
                    <a:pt x="2762250" y="1420749"/>
                  </a:lnTo>
                  <a:lnTo>
                    <a:pt x="2762250" y="284099"/>
                  </a:lnTo>
                  <a:lnTo>
                    <a:pt x="2758529" y="238000"/>
                  </a:lnTo>
                  <a:lnTo>
                    <a:pt x="2747759" y="194275"/>
                  </a:lnTo>
                  <a:lnTo>
                    <a:pt x="2730524" y="153508"/>
                  </a:lnTo>
                  <a:lnTo>
                    <a:pt x="2707410" y="116284"/>
                  </a:lnTo>
                  <a:lnTo>
                    <a:pt x="2679001" y="83184"/>
                  </a:lnTo>
                  <a:lnTo>
                    <a:pt x="2645883" y="54794"/>
                  </a:lnTo>
                  <a:lnTo>
                    <a:pt x="2608641" y="31697"/>
                  </a:lnTo>
                  <a:lnTo>
                    <a:pt x="2567860" y="14476"/>
                  </a:lnTo>
                  <a:lnTo>
                    <a:pt x="2524126" y="3716"/>
                  </a:lnTo>
                  <a:lnTo>
                    <a:pt x="2478024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338576" y="1728851"/>
              <a:ext cx="2762250" cy="1704975"/>
            </a:xfrm>
            <a:custGeom>
              <a:avLst/>
              <a:gdLst/>
              <a:ahLst/>
              <a:cxnLst/>
              <a:rect l="l" t="t" r="r" b="b"/>
              <a:pathLst>
                <a:path w="2762250" h="1704975">
                  <a:moveTo>
                    <a:pt x="0" y="284099"/>
                  </a:moveTo>
                  <a:lnTo>
                    <a:pt x="3716" y="238000"/>
                  </a:lnTo>
                  <a:lnTo>
                    <a:pt x="14476" y="194275"/>
                  </a:lnTo>
                  <a:lnTo>
                    <a:pt x="31697" y="153508"/>
                  </a:lnTo>
                  <a:lnTo>
                    <a:pt x="54794" y="116284"/>
                  </a:lnTo>
                  <a:lnTo>
                    <a:pt x="83184" y="83184"/>
                  </a:lnTo>
                  <a:lnTo>
                    <a:pt x="116284" y="54794"/>
                  </a:lnTo>
                  <a:lnTo>
                    <a:pt x="153508" y="31697"/>
                  </a:lnTo>
                  <a:lnTo>
                    <a:pt x="194275" y="14476"/>
                  </a:lnTo>
                  <a:lnTo>
                    <a:pt x="238000" y="3716"/>
                  </a:lnTo>
                  <a:lnTo>
                    <a:pt x="284099" y="0"/>
                  </a:lnTo>
                  <a:lnTo>
                    <a:pt x="2478024" y="0"/>
                  </a:lnTo>
                  <a:lnTo>
                    <a:pt x="2524126" y="3716"/>
                  </a:lnTo>
                  <a:lnTo>
                    <a:pt x="2567860" y="14476"/>
                  </a:lnTo>
                  <a:lnTo>
                    <a:pt x="2608641" y="31697"/>
                  </a:lnTo>
                  <a:lnTo>
                    <a:pt x="2645883" y="54794"/>
                  </a:lnTo>
                  <a:lnTo>
                    <a:pt x="2679001" y="83184"/>
                  </a:lnTo>
                  <a:lnTo>
                    <a:pt x="2707410" y="116284"/>
                  </a:lnTo>
                  <a:lnTo>
                    <a:pt x="2730524" y="153508"/>
                  </a:lnTo>
                  <a:lnTo>
                    <a:pt x="2747759" y="194275"/>
                  </a:lnTo>
                  <a:lnTo>
                    <a:pt x="2758529" y="238000"/>
                  </a:lnTo>
                  <a:lnTo>
                    <a:pt x="2762250" y="284099"/>
                  </a:lnTo>
                  <a:lnTo>
                    <a:pt x="2762250" y="1420749"/>
                  </a:lnTo>
                  <a:lnTo>
                    <a:pt x="2758529" y="1466847"/>
                  </a:lnTo>
                  <a:lnTo>
                    <a:pt x="2747759" y="1510572"/>
                  </a:lnTo>
                  <a:lnTo>
                    <a:pt x="2730524" y="1551339"/>
                  </a:lnTo>
                  <a:lnTo>
                    <a:pt x="2707410" y="1588563"/>
                  </a:lnTo>
                  <a:lnTo>
                    <a:pt x="2679001" y="1621663"/>
                  </a:lnTo>
                  <a:lnTo>
                    <a:pt x="2645883" y="1650053"/>
                  </a:lnTo>
                  <a:lnTo>
                    <a:pt x="2608641" y="1673150"/>
                  </a:lnTo>
                  <a:lnTo>
                    <a:pt x="2567860" y="1690371"/>
                  </a:lnTo>
                  <a:lnTo>
                    <a:pt x="2524126" y="1701131"/>
                  </a:lnTo>
                  <a:lnTo>
                    <a:pt x="2478024" y="1704848"/>
                  </a:lnTo>
                  <a:lnTo>
                    <a:pt x="284099" y="1704848"/>
                  </a:lnTo>
                  <a:lnTo>
                    <a:pt x="238000" y="1701131"/>
                  </a:lnTo>
                  <a:lnTo>
                    <a:pt x="194275" y="1690371"/>
                  </a:lnTo>
                  <a:lnTo>
                    <a:pt x="153508" y="1673150"/>
                  </a:lnTo>
                  <a:lnTo>
                    <a:pt x="116284" y="1650053"/>
                  </a:lnTo>
                  <a:lnTo>
                    <a:pt x="83184" y="1621663"/>
                  </a:lnTo>
                  <a:lnTo>
                    <a:pt x="54794" y="1588563"/>
                  </a:lnTo>
                  <a:lnTo>
                    <a:pt x="31697" y="1551339"/>
                  </a:lnTo>
                  <a:lnTo>
                    <a:pt x="14476" y="1510572"/>
                  </a:lnTo>
                  <a:lnTo>
                    <a:pt x="3716" y="1466847"/>
                  </a:lnTo>
                  <a:lnTo>
                    <a:pt x="0" y="1420749"/>
                  </a:lnTo>
                  <a:lnTo>
                    <a:pt x="0" y="284099"/>
                  </a:lnTo>
                  <a:close/>
                </a:path>
              </a:pathLst>
            </a:custGeom>
            <a:ln w="25400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4149090" y="1926653"/>
            <a:ext cx="1791970" cy="3898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284480" marR="5080" indent="-271780">
              <a:lnSpc>
                <a:spcPts val="1430"/>
              </a:lnSpc>
              <a:spcBef>
                <a:spcPts val="155"/>
              </a:spcBef>
              <a:tabLst>
                <a:tab pos="986155" algn="l"/>
                <a:tab pos="1488440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knowledge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0">
                <a:solidFill>
                  <a:srgbClr val="FFFFFF"/>
                </a:solidFill>
                <a:latin typeface="Arial MT"/>
                <a:cs typeface="Arial MT"/>
              </a:rPr>
              <a:t>best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among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202554" y="2107882"/>
            <a:ext cx="7340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educators,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494659" y="1926653"/>
            <a:ext cx="635000" cy="5715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Share practices learners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292600" y="2289238"/>
            <a:ext cx="164846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14984" algn="l"/>
                <a:tab pos="1463675" algn="l"/>
              </a:tabLst>
            </a:pP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disabilities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494659" y="2470784"/>
            <a:ext cx="2447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principles</a:t>
            </a:r>
            <a:r>
              <a:rPr sz="1200" spc="2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200" spc="24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inclusivity</a:t>
            </a:r>
            <a:r>
              <a:rPr sz="1200" spc="229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200" spc="18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disaster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657471" y="2652140"/>
            <a:ext cx="1285240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100"/>
              </a:spcBef>
              <a:tabLst>
                <a:tab pos="963930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including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0">
                <a:solidFill>
                  <a:srgbClr val="FFFFFF"/>
                </a:solidFill>
                <a:latin typeface="Arial MT"/>
                <a:cs typeface="Arial MT"/>
              </a:rPr>
              <a:t>non-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1014730" algn="l"/>
              </a:tabLst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accessibility</a:t>
            </a:r>
            <a:r>
              <a:rPr sz="120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1200" spc="-25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494659" y="2652140"/>
            <a:ext cx="991235" cy="58039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just">
              <a:lnSpc>
                <a:spcPct val="101600"/>
              </a:lnSpc>
              <a:spcBef>
                <a:spcPts val="75"/>
              </a:spcBef>
            </a:pPr>
            <a:r>
              <a:rPr sz="1200" spc="-10">
                <a:solidFill>
                  <a:srgbClr val="FFFFFF"/>
                </a:solidFill>
                <a:latin typeface="Arial MT"/>
                <a:cs typeface="Arial MT"/>
              </a:rPr>
              <a:t>preparedness, discrimination, participation.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53988" y="684087"/>
            <a:ext cx="511175" cy="292100"/>
            <a:chOff x="153987" y="6002337"/>
            <a:chExt cx="511175" cy="292100"/>
          </a:xfrm>
        </p:grpSpPr>
        <p:sp>
          <p:nvSpPr>
            <p:cNvPr id="77" name="object 77"/>
            <p:cNvSpPr/>
            <p:nvPr/>
          </p:nvSpPr>
          <p:spPr>
            <a:xfrm>
              <a:off x="166687" y="6015037"/>
              <a:ext cx="485775" cy="266700"/>
            </a:xfrm>
            <a:custGeom>
              <a:avLst/>
              <a:gdLst/>
              <a:ahLst/>
              <a:cxnLst/>
              <a:rect l="l" t="t" r="r" b="b"/>
              <a:pathLst>
                <a:path w="485775" h="266700">
                  <a:moveTo>
                    <a:pt x="441325" y="0"/>
                  </a:moveTo>
                  <a:lnTo>
                    <a:pt x="44450" y="0"/>
                  </a:lnTo>
                  <a:lnTo>
                    <a:pt x="27148" y="3493"/>
                  </a:lnTo>
                  <a:lnTo>
                    <a:pt x="13019" y="13019"/>
                  </a:lnTo>
                  <a:lnTo>
                    <a:pt x="3493" y="27148"/>
                  </a:lnTo>
                  <a:lnTo>
                    <a:pt x="0" y="44450"/>
                  </a:lnTo>
                  <a:lnTo>
                    <a:pt x="0" y="222250"/>
                  </a:lnTo>
                  <a:lnTo>
                    <a:pt x="3493" y="239551"/>
                  </a:lnTo>
                  <a:lnTo>
                    <a:pt x="13019" y="253680"/>
                  </a:lnTo>
                  <a:lnTo>
                    <a:pt x="27148" y="263206"/>
                  </a:lnTo>
                  <a:lnTo>
                    <a:pt x="44450" y="266700"/>
                  </a:lnTo>
                  <a:lnTo>
                    <a:pt x="441325" y="266700"/>
                  </a:lnTo>
                  <a:lnTo>
                    <a:pt x="458626" y="263206"/>
                  </a:lnTo>
                  <a:lnTo>
                    <a:pt x="472755" y="253680"/>
                  </a:lnTo>
                  <a:lnTo>
                    <a:pt x="482281" y="239551"/>
                  </a:lnTo>
                  <a:lnTo>
                    <a:pt x="485775" y="222250"/>
                  </a:lnTo>
                  <a:lnTo>
                    <a:pt x="485775" y="44450"/>
                  </a:lnTo>
                  <a:lnTo>
                    <a:pt x="482281" y="27148"/>
                  </a:lnTo>
                  <a:lnTo>
                    <a:pt x="472755" y="13019"/>
                  </a:lnTo>
                  <a:lnTo>
                    <a:pt x="458626" y="3493"/>
                  </a:lnTo>
                  <a:lnTo>
                    <a:pt x="441325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66687" y="6015037"/>
              <a:ext cx="485775" cy="266700"/>
            </a:xfrm>
            <a:custGeom>
              <a:avLst/>
              <a:gdLst/>
              <a:ahLst/>
              <a:cxnLst/>
              <a:rect l="l" t="t" r="r" b="b"/>
              <a:pathLst>
                <a:path w="485775" h="266700">
                  <a:moveTo>
                    <a:pt x="0" y="44450"/>
                  </a:moveTo>
                  <a:lnTo>
                    <a:pt x="3493" y="27148"/>
                  </a:lnTo>
                  <a:lnTo>
                    <a:pt x="13019" y="13019"/>
                  </a:lnTo>
                  <a:lnTo>
                    <a:pt x="27148" y="3493"/>
                  </a:lnTo>
                  <a:lnTo>
                    <a:pt x="44450" y="0"/>
                  </a:lnTo>
                  <a:lnTo>
                    <a:pt x="441325" y="0"/>
                  </a:lnTo>
                  <a:lnTo>
                    <a:pt x="458626" y="3493"/>
                  </a:lnTo>
                  <a:lnTo>
                    <a:pt x="472755" y="13019"/>
                  </a:lnTo>
                  <a:lnTo>
                    <a:pt x="482281" y="27148"/>
                  </a:lnTo>
                  <a:lnTo>
                    <a:pt x="485775" y="44450"/>
                  </a:lnTo>
                  <a:lnTo>
                    <a:pt x="485775" y="222250"/>
                  </a:lnTo>
                  <a:lnTo>
                    <a:pt x="482281" y="239551"/>
                  </a:lnTo>
                  <a:lnTo>
                    <a:pt x="472755" y="253680"/>
                  </a:lnTo>
                  <a:lnTo>
                    <a:pt x="458626" y="263206"/>
                  </a:lnTo>
                  <a:lnTo>
                    <a:pt x="441325" y="266700"/>
                  </a:lnTo>
                  <a:lnTo>
                    <a:pt x="44450" y="266700"/>
                  </a:lnTo>
                  <a:lnTo>
                    <a:pt x="27148" y="263206"/>
                  </a:lnTo>
                  <a:lnTo>
                    <a:pt x="13019" y="253680"/>
                  </a:lnTo>
                  <a:lnTo>
                    <a:pt x="3493" y="239551"/>
                  </a:lnTo>
                  <a:lnTo>
                    <a:pt x="0" y="222250"/>
                  </a:lnTo>
                  <a:lnTo>
                    <a:pt x="0" y="44450"/>
                  </a:lnTo>
                  <a:close/>
                </a:path>
              </a:pathLst>
            </a:custGeom>
            <a:ln w="25400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142876" y="1092075"/>
            <a:ext cx="523875" cy="304800"/>
            <a:chOff x="142875" y="6410325"/>
            <a:chExt cx="523875" cy="304800"/>
          </a:xfrm>
        </p:grpSpPr>
        <p:sp>
          <p:nvSpPr>
            <p:cNvPr id="80" name="object 80"/>
            <p:cNvSpPr/>
            <p:nvPr/>
          </p:nvSpPr>
          <p:spPr>
            <a:xfrm>
              <a:off x="161925" y="6429375"/>
              <a:ext cx="485775" cy="266700"/>
            </a:xfrm>
            <a:custGeom>
              <a:avLst/>
              <a:gdLst/>
              <a:ahLst/>
              <a:cxnLst/>
              <a:rect l="l" t="t" r="r" b="b"/>
              <a:pathLst>
                <a:path w="485775" h="266700">
                  <a:moveTo>
                    <a:pt x="441325" y="0"/>
                  </a:moveTo>
                  <a:lnTo>
                    <a:pt x="44450" y="0"/>
                  </a:lnTo>
                  <a:lnTo>
                    <a:pt x="27148" y="3493"/>
                  </a:lnTo>
                  <a:lnTo>
                    <a:pt x="13019" y="13019"/>
                  </a:lnTo>
                  <a:lnTo>
                    <a:pt x="3493" y="27148"/>
                  </a:lnTo>
                  <a:lnTo>
                    <a:pt x="0" y="44450"/>
                  </a:lnTo>
                  <a:lnTo>
                    <a:pt x="0" y="222250"/>
                  </a:lnTo>
                  <a:lnTo>
                    <a:pt x="3493" y="239551"/>
                  </a:lnTo>
                  <a:lnTo>
                    <a:pt x="13019" y="253680"/>
                  </a:lnTo>
                  <a:lnTo>
                    <a:pt x="27148" y="263206"/>
                  </a:lnTo>
                  <a:lnTo>
                    <a:pt x="44450" y="266700"/>
                  </a:lnTo>
                  <a:lnTo>
                    <a:pt x="441325" y="266700"/>
                  </a:lnTo>
                  <a:lnTo>
                    <a:pt x="458626" y="263206"/>
                  </a:lnTo>
                  <a:lnTo>
                    <a:pt x="472755" y="253680"/>
                  </a:lnTo>
                  <a:lnTo>
                    <a:pt x="482281" y="239551"/>
                  </a:lnTo>
                  <a:lnTo>
                    <a:pt x="485775" y="222250"/>
                  </a:lnTo>
                  <a:lnTo>
                    <a:pt x="485775" y="44450"/>
                  </a:lnTo>
                  <a:lnTo>
                    <a:pt x="482281" y="27148"/>
                  </a:lnTo>
                  <a:lnTo>
                    <a:pt x="472755" y="13019"/>
                  </a:lnTo>
                  <a:lnTo>
                    <a:pt x="458626" y="3493"/>
                  </a:lnTo>
                  <a:lnTo>
                    <a:pt x="4413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161925" y="6429375"/>
              <a:ext cx="485775" cy="266700"/>
            </a:xfrm>
            <a:custGeom>
              <a:avLst/>
              <a:gdLst/>
              <a:ahLst/>
              <a:cxnLst/>
              <a:rect l="l" t="t" r="r" b="b"/>
              <a:pathLst>
                <a:path w="485775" h="266700">
                  <a:moveTo>
                    <a:pt x="0" y="44450"/>
                  </a:moveTo>
                  <a:lnTo>
                    <a:pt x="3493" y="27148"/>
                  </a:lnTo>
                  <a:lnTo>
                    <a:pt x="13019" y="13019"/>
                  </a:lnTo>
                  <a:lnTo>
                    <a:pt x="27148" y="3493"/>
                  </a:lnTo>
                  <a:lnTo>
                    <a:pt x="44450" y="0"/>
                  </a:lnTo>
                  <a:lnTo>
                    <a:pt x="441325" y="0"/>
                  </a:lnTo>
                  <a:lnTo>
                    <a:pt x="458626" y="3493"/>
                  </a:lnTo>
                  <a:lnTo>
                    <a:pt x="472755" y="13019"/>
                  </a:lnTo>
                  <a:lnTo>
                    <a:pt x="482281" y="27148"/>
                  </a:lnTo>
                  <a:lnTo>
                    <a:pt x="485775" y="44450"/>
                  </a:lnTo>
                  <a:lnTo>
                    <a:pt x="485775" y="222250"/>
                  </a:lnTo>
                  <a:lnTo>
                    <a:pt x="482281" y="239551"/>
                  </a:lnTo>
                  <a:lnTo>
                    <a:pt x="472755" y="253680"/>
                  </a:lnTo>
                  <a:lnTo>
                    <a:pt x="458626" y="263206"/>
                  </a:lnTo>
                  <a:lnTo>
                    <a:pt x="441325" y="266700"/>
                  </a:lnTo>
                  <a:lnTo>
                    <a:pt x="44450" y="266700"/>
                  </a:lnTo>
                  <a:lnTo>
                    <a:pt x="27148" y="263206"/>
                  </a:lnTo>
                  <a:lnTo>
                    <a:pt x="13019" y="253680"/>
                  </a:lnTo>
                  <a:lnTo>
                    <a:pt x="3493" y="239551"/>
                  </a:lnTo>
                  <a:lnTo>
                    <a:pt x="0" y="222250"/>
                  </a:lnTo>
                  <a:lnTo>
                    <a:pt x="0" y="44450"/>
                  </a:lnTo>
                  <a:close/>
                </a:path>
              </a:pathLst>
            </a:custGeom>
            <a:ln w="381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723582" y="670752"/>
            <a:ext cx="3933889" cy="6136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400">
                <a:latin typeface="Arial MT"/>
                <a:cs typeface="Arial MT"/>
              </a:rPr>
              <a:t>Funded by British Council</a:t>
            </a:r>
            <a:endParaRPr sz="1400">
              <a:latin typeface="Arial MT"/>
              <a:cs typeface="Arial MT"/>
            </a:endParaRPr>
          </a:p>
          <a:p>
            <a:pPr marL="50800">
              <a:lnSpc>
                <a:spcPct val="100000"/>
              </a:lnSpc>
              <a:spcBef>
                <a:spcPts val="1295"/>
              </a:spcBef>
            </a:pPr>
            <a:r>
              <a:rPr lang="en-US" sz="1400">
                <a:latin typeface="Arial MT"/>
                <a:cs typeface="Arial MT"/>
              </a:rPr>
              <a:t>Funded by </a:t>
            </a:r>
            <a:r>
              <a:rPr lang="en-US" sz="1400" err="1">
                <a:latin typeface="Arial MT"/>
                <a:cs typeface="Arial MT"/>
              </a:rPr>
              <a:t>Kedaireka</a:t>
            </a:r>
            <a:r>
              <a:rPr lang="en-US" sz="1400">
                <a:latin typeface="Arial MT"/>
                <a:cs typeface="Arial MT"/>
              </a:rPr>
              <a:t> – Govt of Indonesia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83" name="object 11">
            <a:extLst>
              <a:ext uri="{FF2B5EF4-FFF2-40B4-BE49-F238E27FC236}">
                <a16:creationId xmlns:a16="http://schemas.microsoft.com/office/drawing/2014/main" id="{A5E0D2CA-47C8-898A-ADB6-4CA5029C5D09}"/>
              </a:ext>
            </a:extLst>
          </p:cNvPr>
          <p:cNvSpPr txBox="1"/>
          <p:nvPr/>
        </p:nvSpPr>
        <p:spPr>
          <a:xfrm>
            <a:off x="2085975" y="6057900"/>
            <a:ext cx="3476625" cy="400050"/>
          </a:xfrm>
          <a:prstGeom prst="rect">
            <a:avLst/>
          </a:prstGeom>
          <a:solidFill>
            <a:srgbClr val="155F82"/>
          </a:solidFill>
        </p:spPr>
        <p:txBody>
          <a:bodyPr vert="horz" wrap="square" lIns="0" tIns="32384" rIns="0" bIns="0" rtlCol="0">
            <a:spAutoFit/>
          </a:bodyPr>
          <a:lstStyle/>
          <a:p>
            <a:pPr marL="777240">
              <a:lnSpc>
                <a:spcPct val="100000"/>
              </a:lnSpc>
              <a:spcBef>
                <a:spcPts val="254"/>
              </a:spcBef>
            </a:pPr>
            <a:r>
              <a:rPr sz="1500" b="1" spc="-55">
                <a:solidFill>
                  <a:srgbClr val="FFFFFF"/>
                </a:solidFill>
                <a:latin typeface="Trebuchet MS"/>
                <a:cs typeface="Trebuchet MS"/>
              </a:rPr>
              <a:t>February</a:t>
            </a:r>
            <a:r>
              <a:rPr sz="1500" b="1" spc="-10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4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500" b="1" spc="-15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December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4" name="object 12">
            <a:extLst>
              <a:ext uri="{FF2B5EF4-FFF2-40B4-BE49-F238E27FC236}">
                <a16:creationId xmlns:a16="http://schemas.microsoft.com/office/drawing/2014/main" id="{D99048BC-CF85-07F8-D8F4-559CC83D295C}"/>
              </a:ext>
            </a:extLst>
          </p:cNvPr>
          <p:cNvSpPr txBox="1"/>
          <p:nvPr/>
        </p:nvSpPr>
        <p:spPr>
          <a:xfrm>
            <a:off x="57150" y="6057900"/>
            <a:ext cx="1771650" cy="400050"/>
          </a:xfrm>
          <a:prstGeom prst="rect">
            <a:avLst/>
          </a:prstGeom>
          <a:solidFill>
            <a:srgbClr val="155F82"/>
          </a:solidFill>
        </p:spPr>
        <p:txBody>
          <a:bodyPr vert="horz" wrap="square" lIns="0" tIns="32384" rIns="0" bIns="0" rtlCol="0">
            <a:spAutoFit/>
          </a:bodyPr>
          <a:lstStyle/>
          <a:p>
            <a:pPr marL="254000">
              <a:lnSpc>
                <a:spcPct val="100000"/>
              </a:lnSpc>
              <a:spcBef>
                <a:spcPts val="254"/>
              </a:spcBef>
            </a:pPr>
            <a:r>
              <a:rPr sz="1500" b="1" spc="-35">
                <a:solidFill>
                  <a:srgbClr val="FFFFFF"/>
                </a:solidFill>
                <a:latin typeface="Trebuchet MS"/>
                <a:cs typeface="Trebuchet MS"/>
              </a:rPr>
              <a:t>April</a:t>
            </a:r>
            <a:r>
              <a:rPr sz="1500" b="1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4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500" b="1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August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5" name="object 13">
            <a:extLst>
              <a:ext uri="{FF2B5EF4-FFF2-40B4-BE49-F238E27FC236}">
                <a16:creationId xmlns:a16="http://schemas.microsoft.com/office/drawing/2014/main" id="{3C7AA2F3-F0B0-B5BB-A0CA-E9629ED22E56}"/>
              </a:ext>
            </a:extLst>
          </p:cNvPr>
          <p:cNvSpPr txBox="1"/>
          <p:nvPr/>
        </p:nvSpPr>
        <p:spPr>
          <a:xfrm>
            <a:off x="5695950" y="6057900"/>
            <a:ext cx="3381375" cy="390525"/>
          </a:xfrm>
          <a:prstGeom prst="rect">
            <a:avLst/>
          </a:prstGeom>
          <a:solidFill>
            <a:srgbClr val="155F82"/>
          </a:solidFill>
        </p:spPr>
        <p:txBody>
          <a:bodyPr vert="horz" wrap="square" lIns="0" tIns="32384" rIns="0" bIns="0" rtlCol="0">
            <a:spAutoFit/>
          </a:bodyPr>
          <a:lstStyle/>
          <a:p>
            <a:pPr marL="946150">
              <a:lnSpc>
                <a:spcPct val="100000"/>
              </a:lnSpc>
              <a:spcBef>
                <a:spcPts val="254"/>
              </a:spcBef>
            </a:pPr>
            <a:r>
              <a:rPr sz="1500" b="1" spc="-95">
                <a:solidFill>
                  <a:srgbClr val="FFFFFF"/>
                </a:solidFill>
                <a:latin typeface="Trebuchet MS"/>
                <a:cs typeface="Trebuchet MS"/>
              </a:rPr>
              <a:t>July</a:t>
            </a:r>
            <a:r>
              <a:rPr sz="1500" b="1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4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500" b="1" spc="-9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November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6" name="object 14">
            <a:extLst>
              <a:ext uri="{FF2B5EF4-FFF2-40B4-BE49-F238E27FC236}">
                <a16:creationId xmlns:a16="http://schemas.microsoft.com/office/drawing/2014/main" id="{CE29F336-4954-F335-2CEB-525E701364AD}"/>
              </a:ext>
            </a:extLst>
          </p:cNvPr>
          <p:cNvSpPr txBox="1"/>
          <p:nvPr/>
        </p:nvSpPr>
        <p:spPr>
          <a:xfrm>
            <a:off x="9220200" y="6057900"/>
            <a:ext cx="2847975" cy="352425"/>
          </a:xfrm>
          <a:prstGeom prst="rect">
            <a:avLst/>
          </a:prstGeom>
          <a:solidFill>
            <a:srgbClr val="155F82"/>
          </a:solidFill>
        </p:spPr>
        <p:txBody>
          <a:bodyPr vert="horz" wrap="square" lIns="0" tIns="32384" rIns="0" bIns="0" rtlCol="0">
            <a:spAutoFit/>
          </a:bodyPr>
          <a:lstStyle/>
          <a:p>
            <a:pPr marL="648970">
              <a:lnSpc>
                <a:spcPct val="100000"/>
              </a:lnSpc>
              <a:spcBef>
                <a:spcPts val="254"/>
              </a:spcBef>
            </a:pPr>
            <a:r>
              <a:rPr sz="1500" b="1" spc="-40">
                <a:solidFill>
                  <a:srgbClr val="FFFFFF"/>
                </a:solidFill>
                <a:latin typeface="Trebuchet MS"/>
                <a:cs typeface="Trebuchet MS"/>
              </a:rPr>
              <a:t>April</a:t>
            </a:r>
            <a:r>
              <a:rPr sz="1500" b="1" spc="-125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40">
                <a:solidFill>
                  <a:srgbClr val="FFFFFF"/>
                </a:solidFill>
                <a:latin typeface="Trebuchet MS"/>
                <a:cs typeface="Trebuchet MS"/>
              </a:rPr>
              <a:t>to</a:t>
            </a:r>
            <a:r>
              <a:rPr sz="1500" b="1" spc="-16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500" b="1" spc="-10">
                <a:solidFill>
                  <a:srgbClr val="FFFFFF"/>
                </a:solidFill>
                <a:latin typeface="Trebuchet MS"/>
                <a:cs typeface="Trebuchet MS"/>
              </a:rPr>
              <a:t>November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87" name="object 15">
            <a:extLst>
              <a:ext uri="{FF2B5EF4-FFF2-40B4-BE49-F238E27FC236}">
                <a16:creationId xmlns:a16="http://schemas.microsoft.com/office/drawing/2014/main" id="{F7F149FB-2DC0-3AB2-281E-8DC9367C08F2}"/>
              </a:ext>
            </a:extLst>
          </p:cNvPr>
          <p:cNvSpPr txBox="1"/>
          <p:nvPr/>
        </p:nvSpPr>
        <p:spPr>
          <a:xfrm>
            <a:off x="2085975" y="6505575"/>
            <a:ext cx="3438525" cy="27186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marL="1125855">
              <a:lnSpc>
                <a:spcPct val="100000"/>
              </a:lnSpc>
              <a:spcBef>
                <a:spcPts val="320"/>
              </a:spcBef>
            </a:pPr>
            <a:r>
              <a:rPr sz="1500" b="1" spc="-90" dirty="0">
                <a:solidFill>
                  <a:srgbClr val="0A0F4A"/>
                </a:solidFill>
                <a:latin typeface="Trebuchet MS"/>
                <a:cs typeface="Trebuchet MS"/>
              </a:rPr>
              <a:t>July</a:t>
            </a:r>
            <a:r>
              <a:rPr sz="1500" b="1" spc="-12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1500" b="1" spc="-40" dirty="0">
                <a:solidFill>
                  <a:srgbClr val="0A0F4A"/>
                </a:solidFill>
                <a:latin typeface="Trebuchet MS"/>
                <a:cs typeface="Trebuchet MS"/>
              </a:rPr>
              <a:t>to</a:t>
            </a:r>
            <a:r>
              <a:rPr sz="1500" b="1" spc="-9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0A0F4A"/>
                </a:solidFill>
                <a:latin typeface="Trebuchet MS"/>
                <a:cs typeface="Trebuchet MS"/>
              </a:rPr>
              <a:t>August</a:t>
            </a:r>
            <a:r>
              <a:rPr lang="en-US" sz="1500" b="1" spc="-10" dirty="0">
                <a:solidFill>
                  <a:srgbClr val="0A0F4A"/>
                </a:solidFill>
                <a:latin typeface="Trebuchet MS"/>
                <a:cs typeface="Trebuchet MS"/>
              </a:rPr>
              <a:t> 2024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88" name="object 16">
            <a:extLst>
              <a:ext uri="{FF2B5EF4-FFF2-40B4-BE49-F238E27FC236}">
                <a16:creationId xmlns:a16="http://schemas.microsoft.com/office/drawing/2014/main" id="{AD7F147E-7AC1-057E-CEAD-5660EDFE33B7}"/>
              </a:ext>
            </a:extLst>
          </p:cNvPr>
          <p:cNvSpPr txBox="1"/>
          <p:nvPr/>
        </p:nvSpPr>
        <p:spPr>
          <a:xfrm>
            <a:off x="47625" y="6505575"/>
            <a:ext cx="1771650" cy="27186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wrap="square" lIns="0" tIns="406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500" b="1" spc="-20" dirty="0">
                <a:solidFill>
                  <a:srgbClr val="0A0F4A"/>
                </a:solidFill>
                <a:latin typeface="Trebuchet MS"/>
                <a:cs typeface="Trebuchet MS"/>
              </a:rPr>
              <a:t>July</a:t>
            </a:r>
            <a:r>
              <a:rPr lang="en-US" sz="1500" b="1" spc="-20" dirty="0">
                <a:solidFill>
                  <a:srgbClr val="0A0F4A"/>
                </a:solidFill>
                <a:latin typeface="Trebuchet MS"/>
                <a:cs typeface="Trebuchet MS"/>
              </a:rPr>
              <a:t> 2024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89" name="object 17">
            <a:extLst>
              <a:ext uri="{FF2B5EF4-FFF2-40B4-BE49-F238E27FC236}">
                <a16:creationId xmlns:a16="http://schemas.microsoft.com/office/drawing/2014/main" id="{1DB9D434-D633-5C1B-C430-54789D1FE209}"/>
              </a:ext>
            </a:extLst>
          </p:cNvPr>
          <p:cNvSpPr txBox="1"/>
          <p:nvPr/>
        </p:nvSpPr>
        <p:spPr>
          <a:xfrm>
            <a:off x="5705475" y="6496050"/>
            <a:ext cx="3352800" cy="26225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896619">
              <a:lnSpc>
                <a:spcPct val="100000"/>
              </a:lnSpc>
              <a:spcBef>
                <a:spcPts val="245"/>
              </a:spcBef>
            </a:pPr>
            <a:r>
              <a:rPr sz="1500" b="1" spc="-10" dirty="0">
                <a:solidFill>
                  <a:srgbClr val="0A0F4A"/>
                </a:solidFill>
                <a:latin typeface="Trebuchet MS"/>
                <a:cs typeface="Trebuchet MS"/>
              </a:rPr>
              <a:t>August</a:t>
            </a:r>
            <a:r>
              <a:rPr sz="1500" b="1" spc="-14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1500" b="1" dirty="0">
                <a:solidFill>
                  <a:srgbClr val="0A0F4A"/>
                </a:solidFill>
                <a:latin typeface="Trebuchet MS"/>
                <a:cs typeface="Trebuchet MS"/>
              </a:rPr>
              <a:t>to</a:t>
            </a:r>
            <a:r>
              <a:rPr sz="1500" b="1" spc="-17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1500" b="1" spc="-10" dirty="0">
                <a:solidFill>
                  <a:srgbClr val="0A0F4A"/>
                </a:solidFill>
                <a:latin typeface="Trebuchet MS"/>
                <a:cs typeface="Trebuchet MS"/>
              </a:rPr>
              <a:t>October</a:t>
            </a:r>
            <a:r>
              <a:rPr lang="en-US" sz="1500" b="1" spc="-10" dirty="0">
                <a:solidFill>
                  <a:srgbClr val="0A0F4A"/>
                </a:solidFill>
                <a:latin typeface="Trebuchet MS"/>
                <a:cs typeface="Trebuchet MS"/>
              </a:rPr>
              <a:t> 2024</a:t>
            </a:r>
            <a:endParaRPr sz="1500" dirty="0">
              <a:latin typeface="Trebuchet MS"/>
              <a:cs typeface="Trebuchet MS"/>
            </a:endParaRPr>
          </a:p>
        </p:txBody>
      </p:sp>
      <p:sp>
        <p:nvSpPr>
          <p:cNvPr id="90" name="object 18">
            <a:extLst>
              <a:ext uri="{FF2B5EF4-FFF2-40B4-BE49-F238E27FC236}">
                <a16:creationId xmlns:a16="http://schemas.microsoft.com/office/drawing/2014/main" id="{5422C3E7-3858-4701-00AC-E33B46930A25}"/>
              </a:ext>
            </a:extLst>
          </p:cNvPr>
          <p:cNvSpPr txBox="1"/>
          <p:nvPr/>
        </p:nvSpPr>
        <p:spPr>
          <a:xfrm>
            <a:off x="9239250" y="6467475"/>
            <a:ext cx="2800350" cy="269946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2065" algn="ctr">
              <a:lnSpc>
                <a:spcPct val="100000"/>
              </a:lnSpc>
              <a:spcBef>
                <a:spcPts val="305"/>
              </a:spcBef>
            </a:pPr>
            <a:r>
              <a:rPr lang="en-US" sz="1500" b="1" spc="-10" dirty="0">
                <a:solidFill>
                  <a:srgbClr val="0A0F4A"/>
                </a:solidFill>
                <a:latin typeface="Trebuchet MS"/>
                <a:cs typeface="Trebuchet MS"/>
              </a:rPr>
              <a:t>December 2024</a:t>
            </a:r>
            <a:endParaRPr sz="15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62" y="123825"/>
            <a:ext cx="8126730" cy="466725"/>
            <a:chOff x="4762" y="123825"/>
            <a:chExt cx="8126730" cy="466725"/>
          </a:xfrm>
        </p:grpSpPr>
        <p:sp>
          <p:nvSpPr>
            <p:cNvPr id="3" name="object 3"/>
            <p:cNvSpPr/>
            <p:nvPr/>
          </p:nvSpPr>
          <p:spPr>
            <a:xfrm>
              <a:off x="4762" y="366649"/>
              <a:ext cx="8126730" cy="635"/>
            </a:xfrm>
            <a:custGeom>
              <a:avLst/>
              <a:gdLst/>
              <a:ahLst/>
              <a:cxnLst/>
              <a:rect l="l" t="t" r="r" b="b"/>
              <a:pathLst>
                <a:path w="8126730" h="635">
                  <a:moveTo>
                    <a:pt x="8126412" y="12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4300" y="123825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362" y="0"/>
                  </a:moveTo>
                  <a:lnTo>
                    <a:pt x="186332" y="4742"/>
                  </a:lnTo>
                  <a:lnTo>
                    <a:pt x="142528" y="18343"/>
                  </a:lnTo>
                  <a:lnTo>
                    <a:pt x="102888" y="39862"/>
                  </a:lnTo>
                  <a:lnTo>
                    <a:pt x="68351" y="68357"/>
                  </a:lnTo>
                  <a:lnTo>
                    <a:pt x="39855" y="102889"/>
                  </a:lnTo>
                  <a:lnTo>
                    <a:pt x="18339" y="142517"/>
                  </a:lnTo>
                  <a:lnTo>
                    <a:pt x="4741" y="186301"/>
                  </a:lnTo>
                  <a:lnTo>
                    <a:pt x="0" y="233299"/>
                  </a:lnTo>
                  <a:lnTo>
                    <a:pt x="4741" y="280338"/>
                  </a:lnTo>
                  <a:lnTo>
                    <a:pt x="18339" y="324153"/>
                  </a:lnTo>
                  <a:lnTo>
                    <a:pt x="39855" y="363804"/>
                  </a:lnTo>
                  <a:lnTo>
                    <a:pt x="68351" y="398351"/>
                  </a:lnTo>
                  <a:lnTo>
                    <a:pt x="102888" y="426856"/>
                  </a:lnTo>
                  <a:lnTo>
                    <a:pt x="142528" y="448379"/>
                  </a:lnTo>
                  <a:lnTo>
                    <a:pt x="186332" y="461982"/>
                  </a:lnTo>
                  <a:lnTo>
                    <a:pt x="233362" y="466725"/>
                  </a:lnTo>
                  <a:lnTo>
                    <a:pt x="280392" y="461982"/>
                  </a:lnTo>
                  <a:lnTo>
                    <a:pt x="324196" y="448379"/>
                  </a:lnTo>
                  <a:lnTo>
                    <a:pt x="363836" y="426856"/>
                  </a:lnTo>
                  <a:lnTo>
                    <a:pt x="398373" y="398351"/>
                  </a:lnTo>
                  <a:lnTo>
                    <a:pt x="426869" y="363804"/>
                  </a:lnTo>
                  <a:lnTo>
                    <a:pt x="448385" y="324153"/>
                  </a:lnTo>
                  <a:lnTo>
                    <a:pt x="461983" y="280338"/>
                  </a:lnTo>
                  <a:lnTo>
                    <a:pt x="466725" y="233299"/>
                  </a:lnTo>
                  <a:lnTo>
                    <a:pt x="461983" y="186301"/>
                  </a:lnTo>
                  <a:lnTo>
                    <a:pt x="448385" y="142517"/>
                  </a:lnTo>
                  <a:lnTo>
                    <a:pt x="426869" y="102889"/>
                  </a:lnTo>
                  <a:lnTo>
                    <a:pt x="398373" y="68357"/>
                  </a:lnTo>
                  <a:lnTo>
                    <a:pt x="363836" y="39862"/>
                  </a:lnTo>
                  <a:lnTo>
                    <a:pt x="324196" y="18343"/>
                  </a:lnTo>
                  <a:lnTo>
                    <a:pt x="280392" y="4742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553450" y="0"/>
            <a:ext cx="3638550" cy="419100"/>
          </a:xfrm>
          <a:custGeom>
            <a:avLst/>
            <a:gdLst/>
            <a:ahLst/>
            <a:cxnLst/>
            <a:rect l="l" t="t" r="r" b="b"/>
            <a:pathLst>
              <a:path w="3638550" h="419100">
                <a:moveTo>
                  <a:pt x="3638550" y="0"/>
                </a:moveTo>
                <a:lnTo>
                  <a:pt x="0" y="0"/>
                </a:lnTo>
                <a:lnTo>
                  <a:pt x="0" y="57150"/>
                </a:lnTo>
                <a:lnTo>
                  <a:pt x="3304" y="106264"/>
                </a:lnTo>
                <a:lnTo>
                  <a:pt x="12929" y="153370"/>
                </a:lnTo>
                <a:lnTo>
                  <a:pt x="28444" y="198036"/>
                </a:lnTo>
                <a:lnTo>
                  <a:pt x="49417" y="239832"/>
                </a:lnTo>
                <a:lnTo>
                  <a:pt x="75417" y="278326"/>
                </a:lnTo>
                <a:lnTo>
                  <a:pt x="106013" y="313086"/>
                </a:lnTo>
                <a:lnTo>
                  <a:pt x="140773" y="343682"/>
                </a:lnTo>
                <a:lnTo>
                  <a:pt x="179267" y="369682"/>
                </a:lnTo>
                <a:lnTo>
                  <a:pt x="221063" y="390655"/>
                </a:lnTo>
                <a:lnTo>
                  <a:pt x="265729" y="406170"/>
                </a:lnTo>
                <a:lnTo>
                  <a:pt x="312835" y="415795"/>
                </a:lnTo>
                <a:lnTo>
                  <a:pt x="361950" y="419100"/>
                </a:lnTo>
                <a:lnTo>
                  <a:pt x="3638550" y="419100"/>
                </a:lnTo>
                <a:lnTo>
                  <a:pt x="36385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6296025"/>
            <a:ext cx="3133725" cy="561975"/>
          </a:xfrm>
          <a:custGeom>
            <a:avLst/>
            <a:gdLst/>
            <a:ahLst/>
            <a:cxnLst/>
            <a:rect l="l" t="t" r="r" b="b"/>
            <a:pathLst>
              <a:path w="3133725" h="561975">
                <a:moveTo>
                  <a:pt x="2847975" y="0"/>
                </a:moveTo>
                <a:lnTo>
                  <a:pt x="0" y="0"/>
                </a:lnTo>
                <a:lnTo>
                  <a:pt x="0" y="561975"/>
                </a:lnTo>
                <a:lnTo>
                  <a:pt x="3133725" y="561975"/>
                </a:lnTo>
                <a:lnTo>
                  <a:pt x="3133725" y="285750"/>
                </a:lnTo>
                <a:lnTo>
                  <a:pt x="3129986" y="239401"/>
                </a:lnTo>
                <a:lnTo>
                  <a:pt x="3119161" y="195432"/>
                </a:lnTo>
                <a:lnTo>
                  <a:pt x="3101838" y="154433"/>
                </a:lnTo>
                <a:lnTo>
                  <a:pt x="3078604" y="116991"/>
                </a:lnTo>
                <a:lnTo>
                  <a:pt x="3050047" y="83696"/>
                </a:lnTo>
                <a:lnTo>
                  <a:pt x="3016754" y="55134"/>
                </a:lnTo>
                <a:lnTo>
                  <a:pt x="2979313" y="31895"/>
                </a:lnTo>
                <a:lnTo>
                  <a:pt x="2938311" y="14568"/>
                </a:lnTo>
                <a:lnTo>
                  <a:pt x="2894336" y="3740"/>
                </a:lnTo>
                <a:lnTo>
                  <a:pt x="284797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95250"/>
            <a:ext cx="66675" cy="666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95250"/>
            <a:ext cx="76200" cy="666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95250"/>
            <a:ext cx="76200" cy="66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95250"/>
            <a:ext cx="76200" cy="666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95250"/>
            <a:ext cx="76200" cy="66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95250"/>
            <a:ext cx="66675" cy="666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95250"/>
            <a:ext cx="66675" cy="666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209550"/>
            <a:ext cx="66675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209550"/>
            <a:ext cx="76200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209550"/>
            <a:ext cx="76200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209550"/>
            <a:ext cx="76200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209550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209550"/>
            <a:ext cx="66675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209550"/>
            <a:ext cx="66675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323850"/>
            <a:ext cx="66675" cy="7620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323850"/>
            <a:ext cx="76200" cy="762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323850"/>
            <a:ext cx="76200" cy="76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323850"/>
            <a:ext cx="76200" cy="762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323850"/>
            <a:ext cx="76200" cy="762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323850"/>
            <a:ext cx="66675" cy="762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323850"/>
            <a:ext cx="66675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447675"/>
            <a:ext cx="66675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447675"/>
            <a:ext cx="76200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447675"/>
            <a:ext cx="76200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447675"/>
            <a:ext cx="76200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447675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447675"/>
            <a:ext cx="66675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447675"/>
            <a:ext cx="66675" cy="76200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85444" y="59689"/>
            <a:ext cx="11421110" cy="848309"/>
          </a:xfrm>
          <a:prstGeom prst="rect">
            <a:avLst/>
          </a:prstGeom>
        </p:spPr>
        <p:txBody>
          <a:bodyPr vert="horz" wrap="square" lIns="0" tIns="352425" rIns="0" bIns="0" rtlCol="0">
            <a:spAutoFit/>
          </a:bodyPr>
          <a:lstStyle/>
          <a:p>
            <a:pPr marL="732155">
              <a:lnSpc>
                <a:spcPct val="100000"/>
              </a:lnSpc>
              <a:spcBef>
                <a:spcPts val="130"/>
              </a:spcBef>
            </a:pPr>
            <a:r>
              <a:rPr sz="3200" spc="90" dirty="0"/>
              <a:t>Systematic</a:t>
            </a:r>
            <a:r>
              <a:rPr sz="3200" dirty="0"/>
              <a:t> </a:t>
            </a:r>
            <a:r>
              <a:rPr sz="3200" spc="60" dirty="0"/>
              <a:t>Literature</a:t>
            </a:r>
            <a:r>
              <a:rPr sz="3200" spc="-45" dirty="0"/>
              <a:t> </a:t>
            </a:r>
            <a:r>
              <a:rPr sz="3200" spc="60" dirty="0"/>
              <a:t>Review</a:t>
            </a:r>
            <a:endParaRPr sz="3200" dirty="0"/>
          </a:p>
        </p:txBody>
      </p:sp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3709" y="1793165"/>
            <a:ext cx="4284983" cy="287205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40592" y="1483233"/>
            <a:ext cx="3390900" cy="334327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55367" y="1597533"/>
            <a:ext cx="3390900" cy="2990850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4969192" y="4655058"/>
            <a:ext cx="3390900" cy="342900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7366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580"/>
              </a:spcBef>
            </a:pP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Disability</a:t>
            </a:r>
            <a:r>
              <a:rPr sz="1200" spc="-1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AND</a:t>
            </a: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 spc="-20">
                <a:solidFill>
                  <a:srgbClr val="0A0F4A"/>
                </a:solidFill>
                <a:latin typeface="Arial MT"/>
                <a:cs typeface="Arial MT"/>
              </a:rPr>
              <a:t>Tsunami</a:t>
            </a:r>
            <a:r>
              <a:rPr sz="1200" spc="2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–</a:t>
            </a: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Disability</a:t>
            </a:r>
            <a:r>
              <a:rPr sz="1200" spc="-3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Cluster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87692" y="4664583"/>
            <a:ext cx="3914775" cy="33337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717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65"/>
              </a:spcBef>
            </a:pP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Disability</a:t>
            </a:r>
            <a:r>
              <a:rPr sz="1200" spc="-1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AND</a:t>
            </a: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 spc="-20">
                <a:solidFill>
                  <a:srgbClr val="0A0F4A"/>
                </a:solidFill>
                <a:latin typeface="Arial MT"/>
                <a:cs typeface="Arial MT"/>
              </a:rPr>
              <a:t>Tsunami</a:t>
            </a:r>
            <a:r>
              <a:rPr sz="1200" spc="2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–</a:t>
            </a: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Network</a:t>
            </a:r>
            <a:r>
              <a:rPr sz="1200" spc="-4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 spc="-25">
                <a:solidFill>
                  <a:srgbClr val="0A0F4A"/>
                </a:solidFill>
                <a:latin typeface="Arial MT"/>
                <a:cs typeface="Arial MT"/>
              </a:rPr>
              <a:t>Map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712517" y="4645533"/>
            <a:ext cx="3390900" cy="33337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72390" rIns="0" bIns="0" rtlCol="0">
            <a:spAutoFit/>
          </a:bodyPr>
          <a:lstStyle/>
          <a:p>
            <a:pPr marL="290830">
              <a:lnSpc>
                <a:spcPct val="100000"/>
              </a:lnSpc>
              <a:spcBef>
                <a:spcPts val="570"/>
              </a:spcBef>
            </a:pP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Disability</a:t>
            </a:r>
            <a:r>
              <a:rPr sz="1200" spc="-1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AND</a:t>
            </a: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 spc="-20">
                <a:solidFill>
                  <a:srgbClr val="0A0F4A"/>
                </a:solidFill>
                <a:latin typeface="Arial MT"/>
                <a:cs typeface="Arial MT"/>
              </a:rPr>
              <a:t>Tsunami</a:t>
            </a:r>
            <a:r>
              <a:rPr sz="1200" spc="2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–</a:t>
            </a:r>
            <a:r>
              <a:rPr sz="1200" spc="-25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 spc="-20">
                <a:solidFill>
                  <a:srgbClr val="0A0F4A"/>
                </a:solidFill>
                <a:latin typeface="Arial MT"/>
                <a:cs typeface="Arial MT"/>
              </a:rPr>
              <a:t>Tsunami</a:t>
            </a:r>
            <a:r>
              <a:rPr sz="1200">
                <a:solidFill>
                  <a:srgbClr val="0A0F4A"/>
                </a:solidFill>
                <a:latin typeface="Arial MT"/>
                <a:cs typeface="Arial MT"/>
              </a:rPr>
              <a:t> </a:t>
            </a:r>
            <a:r>
              <a:rPr sz="1200" spc="-10">
                <a:solidFill>
                  <a:srgbClr val="0A0F4A"/>
                </a:solidFill>
                <a:latin typeface="Arial MT"/>
                <a:cs typeface="Arial MT"/>
              </a:rPr>
              <a:t>Cluster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" y="123825"/>
            <a:ext cx="709930" cy="466725"/>
            <a:chOff x="4762" y="123825"/>
            <a:chExt cx="709930" cy="466725"/>
          </a:xfrm>
        </p:grpSpPr>
        <p:sp>
          <p:nvSpPr>
            <p:cNvPr id="4" name="object 4"/>
            <p:cNvSpPr/>
            <p:nvPr/>
          </p:nvSpPr>
          <p:spPr>
            <a:xfrm>
              <a:off x="4762" y="366712"/>
              <a:ext cx="709930" cy="0"/>
            </a:xfrm>
            <a:custGeom>
              <a:avLst/>
              <a:gdLst/>
              <a:ahLst/>
              <a:cxnLst/>
              <a:rect l="l" t="t" r="r" b="b"/>
              <a:pathLst>
                <a:path w="709930">
                  <a:moveTo>
                    <a:pt x="0" y="0"/>
                  </a:moveTo>
                  <a:lnTo>
                    <a:pt x="709612" y="0"/>
                  </a:lnTo>
                </a:path>
              </a:pathLst>
            </a:custGeom>
            <a:ln w="9651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00" y="123825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362" y="0"/>
                  </a:moveTo>
                  <a:lnTo>
                    <a:pt x="186332" y="4742"/>
                  </a:lnTo>
                  <a:lnTo>
                    <a:pt x="142528" y="18343"/>
                  </a:lnTo>
                  <a:lnTo>
                    <a:pt x="102888" y="39862"/>
                  </a:lnTo>
                  <a:lnTo>
                    <a:pt x="68351" y="68357"/>
                  </a:lnTo>
                  <a:lnTo>
                    <a:pt x="39855" y="102889"/>
                  </a:lnTo>
                  <a:lnTo>
                    <a:pt x="18339" y="142517"/>
                  </a:lnTo>
                  <a:lnTo>
                    <a:pt x="4741" y="186301"/>
                  </a:lnTo>
                  <a:lnTo>
                    <a:pt x="0" y="233299"/>
                  </a:lnTo>
                  <a:lnTo>
                    <a:pt x="4741" y="280338"/>
                  </a:lnTo>
                  <a:lnTo>
                    <a:pt x="18339" y="324153"/>
                  </a:lnTo>
                  <a:lnTo>
                    <a:pt x="39855" y="363804"/>
                  </a:lnTo>
                  <a:lnTo>
                    <a:pt x="68351" y="398351"/>
                  </a:lnTo>
                  <a:lnTo>
                    <a:pt x="102888" y="426856"/>
                  </a:lnTo>
                  <a:lnTo>
                    <a:pt x="142528" y="448379"/>
                  </a:lnTo>
                  <a:lnTo>
                    <a:pt x="186332" y="461982"/>
                  </a:lnTo>
                  <a:lnTo>
                    <a:pt x="233362" y="466725"/>
                  </a:lnTo>
                  <a:lnTo>
                    <a:pt x="280392" y="461982"/>
                  </a:lnTo>
                  <a:lnTo>
                    <a:pt x="324196" y="448379"/>
                  </a:lnTo>
                  <a:lnTo>
                    <a:pt x="363836" y="426856"/>
                  </a:lnTo>
                  <a:lnTo>
                    <a:pt x="398373" y="398351"/>
                  </a:lnTo>
                  <a:lnTo>
                    <a:pt x="426869" y="363804"/>
                  </a:lnTo>
                  <a:lnTo>
                    <a:pt x="448385" y="324153"/>
                  </a:lnTo>
                  <a:lnTo>
                    <a:pt x="461983" y="280338"/>
                  </a:lnTo>
                  <a:lnTo>
                    <a:pt x="466725" y="233299"/>
                  </a:lnTo>
                  <a:lnTo>
                    <a:pt x="461983" y="186301"/>
                  </a:lnTo>
                  <a:lnTo>
                    <a:pt x="448385" y="142517"/>
                  </a:lnTo>
                  <a:lnTo>
                    <a:pt x="426869" y="102889"/>
                  </a:lnTo>
                  <a:lnTo>
                    <a:pt x="398373" y="68357"/>
                  </a:lnTo>
                  <a:lnTo>
                    <a:pt x="363836" y="39862"/>
                  </a:lnTo>
                  <a:lnTo>
                    <a:pt x="324196" y="18343"/>
                  </a:lnTo>
                  <a:lnTo>
                    <a:pt x="280392" y="4742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4619625"/>
            <a:ext cx="12134850" cy="2238375"/>
            <a:chOff x="0" y="4619625"/>
            <a:chExt cx="12134850" cy="2238375"/>
          </a:xfrm>
        </p:grpSpPr>
        <p:sp>
          <p:nvSpPr>
            <p:cNvPr id="7" name="object 7"/>
            <p:cNvSpPr/>
            <p:nvPr/>
          </p:nvSpPr>
          <p:spPr>
            <a:xfrm>
              <a:off x="0" y="6296025"/>
              <a:ext cx="3133725" cy="561975"/>
            </a:xfrm>
            <a:custGeom>
              <a:avLst/>
              <a:gdLst/>
              <a:ahLst/>
              <a:cxnLst/>
              <a:rect l="l" t="t" r="r" b="b"/>
              <a:pathLst>
                <a:path w="3133725" h="561975">
                  <a:moveTo>
                    <a:pt x="2847975" y="0"/>
                  </a:moveTo>
                  <a:lnTo>
                    <a:pt x="0" y="0"/>
                  </a:lnTo>
                  <a:lnTo>
                    <a:pt x="0" y="561975"/>
                  </a:lnTo>
                  <a:lnTo>
                    <a:pt x="3133725" y="561975"/>
                  </a:lnTo>
                  <a:lnTo>
                    <a:pt x="3133725" y="285750"/>
                  </a:lnTo>
                  <a:lnTo>
                    <a:pt x="3129986" y="239401"/>
                  </a:lnTo>
                  <a:lnTo>
                    <a:pt x="3119161" y="195432"/>
                  </a:lnTo>
                  <a:lnTo>
                    <a:pt x="3101838" y="154433"/>
                  </a:lnTo>
                  <a:lnTo>
                    <a:pt x="3078604" y="116991"/>
                  </a:lnTo>
                  <a:lnTo>
                    <a:pt x="3050047" y="83696"/>
                  </a:lnTo>
                  <a:lnTo>
                    <a:pt x="3016754" y="55134"/>
                  </a:lnTo>
                  <a:lnTo>
                    <a:pt x="2979313" y="31895"/>
                  </a:lnTo>
                  <a:lnTo>
                    <a:pt x="2938311" y="14568"/>
                  </a:lnTo>
                  <a:lnTo>
                    <a:pt x="2894336" y="3740"/>
                  </a:lnTo>
                  <a:lnTo>
                    <a:pt x="2847975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1450" y="4619625"/>
              <a:ext cx="11963400" cy="2066925"/>
            </a:xfrm>
            <a:custGeom>
              <a:avLst/>
              <a:gdLst/>
              <a:ahLst/>
              <a:cxnLst/>
              <a:rect l="l" t="t" r="r" b="b"/>
              <a:pathLst>
                <a:path w="11963400" h="2066925">
                  <a:moveTo>
                    <a:pt x="11963400" y="0"/>
                  </a:moveTo>
                  <a:lnTo>
                    <a:pt x="0" y="0"/>
                  </a:lnTo>
                  <a:lnTo>
                    <a:pt x="0" y="2066925"/>
                  </a:lnTo>
                  <a:lnTo>
                    <a:pt x="11963400" y="2066925"/>
                  </a:lnTo>
                  <a:lnTo>
                    <a:pt x="11963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90600" y="630079"/>
            <a:ext cx="10638155" cy="111690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 indent="-19685" algn="ctr">
              <a:lnSpc>
                <a:spcPct val="101800"/>
              </a:lnSpc>
              <a:spcBef>
                <a:spcPts val="80"/>
              </a:spcBef>
            </a:pPr>
            <a:r>
              <a:rPr lang="en-US" sz="2400" spc="70" dirty="0">
                <a:solidFill>
                  <a:srgbClr val="155F82"/>
                </a:solidFill>
              </a:rPr>
              <a:t>Activity</a:t>
            </a:r>
            <a:r>
              <a:rPr sz="2400" spc="75" dirty="0">
                <a:solidFill>
                  <a:srgbClr val="155F82"/>
                </a:solidFill>
              </a:rPr>
              <a:t> </a:t>
            </a:r>
            <a:r>
              <a:rPr sz="2400" spc="-155" dirty="0">
                <a:solidFill>
                  <a:srgbClr val="155F82"/>
                </a:solidFill>
                <a:latin typeface="Trebuchet MS"/>
                <a:cs typeface="Trebuchet MS"/>
              </a:rPr>
              <a:t>1:</a:t>
            </a:r>
            <a:r>
              <a:rPr sz="2400" spc="-17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35" dirty="0">
                <a:solidFill>
                  <a:srgbClr val="155F82"/>
                </a:solidFill>
                <a:latin typeface="Trebuchet MS"/>
                <a:cs typeface="Trebuchet MS"/>
              </a:rPr>
              <a:t>Workshop/FGD</a:t>
            </a:r>
            <a:r>
              <a:rPr sz="2400" spc="-21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lang="en-US" sz="2400" spc="-215" dirty="0">
                <a:solidFill>
                  <a:srgbClr val="155F82"/>
                </a:solidFill>
                <a:latin typeface="Trebuchet MS"/>
                <a:cs typeface="Trebuchet MS"/>
              </a:rPr>
              <a:t>on </a:t>
            </a:r>
            <a:r>
              <a:rPr sz="2400" spc="-45" dirty="0">
                <a:solidFill>
                  <a:srgbClr val="155F82"/>
                </a:solidFill>
                <a:latin typeface="Trebuchet MS"/>
                <a:cs typeface="Trebuchet MS"/>
              </a:rPr>
              <a:t>Challenges</a:t>
            </a:r>
            <a:r>
              <a:rPr sz="2400" spc="-15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95" dirty="0">
                <a:solidFill>
                  <a:srgbClr val="155F82"/>
                </a:solidFill>
                <a:latin typeface="Trebuchet MS"/>
                <a:cs typeface="Trebuchet MS"/>
              </a:rPr>
              <a:t>and</a:t>
            </a:r>
            <a:r>
              <a:rPr sz="2400" spc="-13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85" dirty="0">
                <a:solidFill>
                  <a:srgbClr val="155F82"/>
                </a:solidFill>
                <a:latin typeface="Trebuchet MS"/>
                <a:cs typeface="Trebuchet MS"/>
              </a:rPr>
              <a:t>Opportunities</a:t>
            </a:r>
            <a:r>
              <a:rPr sz="2400" spc="-15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140" dirty="0">
                <a:solidFill>
                  <a:srgbClr val="155F82"/>
                </a:solidFill>
                <a:latin typeface="Trebuchet MS"/>
                <a:cs typeface="Trebuchet MS"/>
              </a:rPr>
              <a:t>for</a:t>
            </a:r>
            <a:r>
              <a:rPr sz="2400" spc="-15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45" dirty="0">
                <a:solidFill>
                  <a:srgbClr val="155F82"/>
                </a:solidFill>
                <a:latin typeface="Trebuchet MS"/>
                <a:cs typeface="Trebuchet MS"/>
              </a:rPr>
              <a:t>Using</a:t>
            </a:r>
            <a:r>
              <a:rPr sz="2400" spc="-13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155F82"/>
                </a:solidFill>
                <a:latin typeface="Trebuchet MS"/>
                <a:cs typeface="Trebuchet MS"/>
              </a:rPr>
              <a:t>Technology</a:t>
            </a:r>
            <a:r>
              <a:rPr sz="2400" spc="-14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125" dirty="0">
                <a:solidFill>
                  <a:srgbClr val="155F82"/>
                </a:solidFill>
                <a:latin typeface="Trebuchet MS"/>
                <a:cs typeface="Trebuchet MS"/>
              </a:rPr>
              <a:t>in</a:t>
            </a:r>
            <a:r>
              <a:rPr sz="2400" spc="-19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155F82"/>
                </a:solidFill>
                <a:latin typeface="Trebuchet MS"/>
                <a:cs typeface="Trebuchet MS"/>
              </a:rPr>
              <a:t>the </a:t>
            </a:r>
            <a:r>
              <a:rPr sz="2400" spc="-95" dirty="0">
                <a:solidFill>
                  <a:srgbClr val="155F82"/>
                </a:solidFill>
                <a:latin typeface="Trebuchet MS"/>
                <a:cs typeface="Trebuchet MS"/>
              </a:rPr>
              <a:t>Formulation</a:t>
            </a:r>
            <a:r>
              <a:rPr sz="2400" spc="-20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155F82"/>
                </a:solidFill>
                <a:latin typeface="Trebuchet MS"/>
                <a:cs typeface="Trebuchet MS"/>
              </a:rPr>
              <a:t>and</a:t>
            </a:r>
            <a:r>
              <a:rPr sz="2400" spc="-22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80" dirty="0">
                <a:solidFill>
                  <a:srgbClr val="155F82"/>
                </a:solidFill>
                <a:latin typeface="Trebuchet MS"/>
                <a:cs typeface="Trebuchet MS"/>
              </a:rPr>
              <a:t>Implementation</a:t>
            </a:r>
            <a:r>
              <a:rPr sz="2400" spc="-12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155F82"/>
                </a:solidFill>
                <a:latin typeface="Trebuchet MS"/>
                <a:cs typeface="Trebuchet MS"/>
              </a:rPr>
              <a:t>of</a:t>
            </a:r>
            <a:r>
              <a:rPr sz="2400" spc="-18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60" dirty="0">
                <a:solidFill>
                  <a:srgbClr val="155F82"/>
                </a:solidFill>
                <a:latin typeface="Trebuchet MS"/>
                <a:cs typeface="Trebuchet MS"/>
              </a:rPr>
              <a:t>Inclusive</a:t>
            </a:r>
            <a:r>
              <a:rPr sz="2400" spc="-15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65" dirty="0">
                <a:solidFill>
                  <a:srgbClr val="155F82"/>
                </a:solidFill>
                <a:latin typeface="Trebuchet MS"/>
                <a:cs typeface="Trebuchet MS"/>
              </a:rPr>
              <a:t>SOPs</a:t>
            </a:r>
            <a:r>
              <a:rPr sz="2400" spc="-16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140" dirty="0">
                <a:solidFill>
                  <a:srgbClr val="155F82"/>
                </a:solidFill>
                <a:latin typeface="Trebuchet MS"/>
                <a:cs typeface="Trebuchet MS"/>
              </a:rPr>
              <a:t>for</a:t>
            </a:r>
            <a:r>
              <a:rPr sz="2400" spc="-15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90" dirty="0">
                <a:solidFill>
                  <a:srgbClr val="155F82"/>
                </a:solidFill>
                <a:latin typeface="Trebuchet MS"/>
                <a:cs typeface="Trebuchet MS"/>
              </a:rPr>
              <a:t>Tsunami</a:t>
            </a:r>
            <a:r>
              <a:rPr sz="2400" spc="-16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85" dirty="0">
                <a:solidFill>
                  <a:srgbClr val="155F82"/>
                </a:solidFill>
                <a:latin typeface="Trebuchet MS"/>
                <a:cs typeface="Trebuchet MS"/>
              </a:rPr>
              <a:t>Early</a:t>
            </a:r>
            <a:r>
              <a:rPr sz="2400" spc="-14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85" dirty="0">
                <a:solidFill>
                  <a:srgbClr val="155F82"/>
                </a:solidFill>
                <a:latin typeface="Trebuchet MS"/>
                <a:cs typeface="Trebuchet MS"/>
              </a:rPr>
              <a:t>Warning</a:t>
            </a:r>
            <a:r>
              <a:rPr sz="2400" spc="-215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155F82"/>
                </a:solidFill>
                <a:latin typeface="Trebuchet MS"/>
                <a:cs typeface="Trebuchet MS"/>
              </a:rPr>
              <a:t>Systems</a:t>
            </a:r>
            <a:r>
              <a:rPr sz="2400" spc="-17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155F82"/>
                </a:solidFill>
                <a:latin typeface="Trebuchet MS"/>
                <a:cs typeface="Trebuchet MS"/>
              </a:rPr>
              <a:t>for </a:t>
            </a:r>
            <a:r>
              <a:rPr sz="2400" spc="-40" dirty="0">
                <a:solidFill>
                  <a:srgbClr val="155F82"/>
                </a:solidFill>
                <a:latin typeface="Trebuchet MS"/>
                <a:cs typeface="Trebuchet MS"/>
              </a:rPr>
              <a:t>Disabled</a:t>
            </a:r>
            <a:r>
              <a:rPr sz="2400" spc="-14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90" dirty="0">
                <a:solidFill>
                  <a:srgbClr val="155F82"/>
                </a:solidFill>
                <a:latin typeface="Trebuchet MS"/>
                <a:cs typeface="Trebuchet MS"/>
              </a:rPr>
              <a:t>People</a:t>
            </a:r>
            <a:r>
              <a:rPr sz="2400" spc="-150" dirty="0">
                <a:solidFill>
                  <a:srgbClr val="155F82"/>
                </a:solidFill>
                <a:latin typeface="Trebuchet MS"/>
                <a:cs typeface="Trebuchet MS"/>
              </a:rPr>
              <a:t> </a:t>
            </a:r>
            <a:r>
              <a:rPr sz="2400" spc="-125" dirty="0">
                <a:solidFill>
                  <a:srgbClr val="155F82"/>
                </a:solidFill>
                <a:latin typeface="Trebuchet MS"/>
                <a:cs typeface="Trebuchet MS"/>
              </a:rPr>
              <a:t>in </a:t>
            </a:r>
            <a:r>
              <a:rPr sz="2400" spc="-10" dirty="0">
                <a:solidFill>
                  <a:srgbClr val="155F82"/>
                </a:solidFill>
                <a:latin typeface="Trebuchet MS"/>
                <a:cs typeface="Trebuchet MS"/>
              </a:rPr>
              <a:t>Indonesia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7407" y="2290763"/>
            <a:ext cx="4762500" cy="313372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94207" y="2290763"/>
            <a:ext cx="2352675" cy="313372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32" y="2290763"/>
            <a:ext cx="4772025" cy="3133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ambar 5" descr="Sebuah gambar berisi peta, teks, atlas&#10;&#10;Deskripsi dibuat secara otomatis">
            <a:extLst>
              <a:ext uri="{FF2B5EF4-FFF2-40B4-BE49-F238E27FC236}">
                <a16:creationId xmlns:a16="http://schemas.microsoft.com/office/drawing/2014/main" id="{5FACE20D-2BA7-EF0D-E598-8D830AE08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566" y="1479644"/>
            <a:ext cx="4983473" cy="506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0" name="Google Shape;270;p34"/>
          <p:cNvSpPr txBox="1">
            <a:spLocks noGrp="1"/>
          </p:cNvSpPr>
          <p:nvPr>
            <p:ph type="title"/>
          </p:nvPr>
        </p:nvSpPr>
        <p:spPr>
          <a:xfrm>
            <a:off x="499872" y="404736"/>
            <a:ext cx="11590533" cy="584617"/>
          </a:xfrm>
          <a:prstGeom prst="rect">
            <a:avLst/>
          </a:prstGeom>
          <a:noFill/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+mj-lt"/>
              </a:rPr>
              <a:t>Situation of Special Schools for Disabilities in Padang City at Tsunami Prone Area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290C9-309E-5C3F-8D48-EC7CD5293C57}"/>
              </a:ext>
            </a:extLst>
          </p:cNvPr>
          <p:cNvSpPr txBox="1"/>
          <p:nvPr/>
        </p:nvSpPr>
        <p:spPr>
          <a:xfrm>
            <a:off x="204565" y="3429001"/>
            <a:ext cx="1794923" cy="2439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2 Padang</a:t>
            </a: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Bakti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MGF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Lubuk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Buaya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Karya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PERWARI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YPAC Sumatera Barat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Wacana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Asih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Al-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Ishlaah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Etnik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</a:t>
            </a:r>
            <a:r>
              <a:rPr lang="en-US" sz="933" b="1" dirty="0" err="1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Kreatif</a:t>
            </a:r>
            <a:r>
              <a:rPr lang="en-US" sz="933" b="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 Padang</a:t>
            </a:r>
            <a:endParaRPr lang="en-US" sz="933" b="1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594" indent="-228594">
              <a:lnSpc>
                <a:spcPct val="150000"/>
              </a:lnSpc>
              <a:buClr>
                <a:schemeClr val="dk2"/>
              </a:buClr>
              <a:buSzPct val="150000"/>
              <a:buFont typeface="+mj-lt"/>
              <a:buAutoNum type="arabicPeriod"/>
            </a:pPr>
            <a:r>
              <a:rPr lang="en-US" sz="9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oppins"/>
              </a:rPr>
              <a:t>SLB</a:t>
            </a:r>
            <a:r>
              <a:rPr lang="en-US" sz="9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33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Samudera</a:t>
            </a:r>
            <a:r>
              <a:rPr lang="en-US" sz="933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Biru</a:t>
            </a:r>
            <a:endParaRPr lang="en-US" sz="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483F6B-0A3B-603A-9282-F5B9D88C4200}"/>
              </a:ext>
            </a:extLst>
          </p:cNvPr>
          <p:cNvGraphicFramePr>
            <a:graphicFrameLocks noGrp="1"/>
          </p:cNvGraphicFramePr>
          <p:nvPr/>
        </p:nvGraphicFramePr>
        <p:xfrm>
          <a:off x="5412509" y="1496249"/>
          <a:ext cx="6574927" cy="4485040"/>
        </p:xfrm>
        <a:graphic>
          <a:graphicData uri="http://schemas.openxmlformats.org/drawingml/2006/table">
            <a:tbl>
              <a:tblPr firstRow="1" firstCol="1" bandRow="1"/>
              <a:tblGrid>
                <a:gridCol w="449224">
                  <a:extLst>
                    <a:ext uri="{9D8B030D-6E8A-4147-A177-3AD203B41FA5}">
                      <a16:colId xmlns:a16="http://schemas.microsoft.com/office/drawing/2014/main" val="2303524132"/>
                    </a:ext>
                  </a:extLst>
                </a:gridCol>
                <a:gridCol w="2478703">
                  <a:extLst>
                    <a:ext uri="{9D8B030D-6E8A-4147-A177-3AD203B41FA5}">
                      <a16:colId xmlns:a16="http://schemas.microsoft.com/office/drawing/2014/main" val="2304464113"/>
                    </a:ext>
                  </a:extLst>
                </a:gridCol>
                <a:gridCol w="1745673">
                  <a:extLst>
                    <a:ext uri="{9D8B030D-6E8A-4147-A177-3AD203B41FA5}">
                      <a16:colId xmlns:a16="http://schemas.microsoft.com/office/drawing/2014/main" val="1776770175"/>
                    </a:ext>
                  </a:extLst>
                </a:gridCol>
                <a:gridCol w="1901327">
                  <a:extLst>
                    <a:ext uri="{9D8B030D-6E8A-4147-A177-3AD203B41FA5}">
                      <a16:colId xmlns:a16="http://schemas.microsoft.com/office/drawing/2014/main" val="2560294572"/>
                    </a:ext>
                  </a:extLst>
                </a:gridCol>
              </a:tblGrid>
              <a:tr h="6777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Special Schools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Teachers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 of Students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898589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SLBN 2 Padang​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44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134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4788264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</a:t>
                      </a:r>
                      <a:endParaRPr lang="en-ID" sz="15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</a:t>
                      </a:r>
                      <a:r>
                        <a:rPr lang="en-ID" sz="15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Bakti</a:t>
                      </a: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995918"/>
                  </a:ext>
                </a:extLst>
              </a:tr>
              <a:tr h="4701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SLB MGF </a:t>
                      </a:r>
                      <a:r>
                        <a:rPr lang="en-ID" sz="1500" kern="100" dirty="0" err="1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Lubuk</a:t>
                      </a:r>
                      <a:r>
                        <a:rPr lang="en-ID" sz="15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D" sz="1500" kern="100" dirty="0" err="1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Buaya</a:t>
                      </a:r>
                      <a:r>
                        <a:rPr lang="en-ID" sz="1500" kern="100" dirty="0">
                          <a:solidFill>
                            <a:srgbClr val="00206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Padang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1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386862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</a:t>
                      </a:r>
                      <a:r>
                        <a:rPr lang="en-ID" sz="15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Karya</a:t>
                      </a: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Padang​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581846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 </a:t>
                      </a:r>
                      <a:r>
                        <a:rPr lang="en-ID" sz="15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Perwari</a:t>
                      </a: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(Padang Utara)​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338023"/>
                  </a:ext>
                </a:extLst>
              </a:tr>
              <a:tr h="468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YPAC SUMBAR (Padang Utara)​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107132"/>
                  </a:ext>
                </a:extLst>
              </a:tr>
              <a:tr h="468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 Wacana Asih (Padang Selatan)​</a:t>
                      </a:r>
                      <a:endParaRPr lang="en-ID" sz="15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5326087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Al-</a:t>
                      </a:r>
                      <a:r>
                        <a:rPr lang="en-ID" sz="15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Ishlaah</a:t>
                      </a: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Padang 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(Padang Selatan)​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26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793065"/>
                  </a:ext>
                </a:extLst>
              </a:tr>
              <a:tr h="468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Etnik Kreatif (Padang Selatan)​</a:t>
                      </a:r>
                      <a:endParaRPr lang="en-ID" sz="15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182863"/>
                  </a:ext>
                </a:extLst>
              </a:tr>
              <a:tr h="233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SLB </a:t>
                      </a:r>
                      <a:r>
                        <a:rPr lang="en-ID" sz="1500" kern="0" dirty="0" err="1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Samudera</a:t>
                      </a:r>
                      <a:r>
                        <a:rPr lang="en-ID" sz="1500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Biru​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5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39</a:t>
                      </a:r>
                      <a:endParaRPr lang="en-ID" sz="15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828113"/>
                  </a:ext>
                </a:extLst>
              </a:tr>
              <a:tr h="252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ID" sz="1600" kern="10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TOTAL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119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D" sz="1600" b="1" kern="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432</a:t>
                      </a:r>
                      <a:endParaRPr lang="en-ID" sz="1600" kern="100" dirty="0"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2406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19368-836B-BD44-8FC1-45B006456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63" y="1986546"/>
            <a:ext cx="1578847" cy="1524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2FF781-2BD0-31A7-835D-08E86D894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639" y="2183153"/>
            <a:ext cx="1587780" cy="1037667"/>
          </a:xfrm>
          <a:prstGeom prst="rect">
            <a:avLst/>
          </a:prstGeom>
        </p:spPr>
      </p:pic>
      <p:sp>
        <p:nvSpPr>
          <p:cNvPr id="5" name="Kotak Teks 10">
            <a:extLst>
              <a:ext uri="{FF2B5EF4-FFF2-40B4-BE49-F238E27FC236}">
                <a16:creationId xmlns:a16="http://schemas.microsoft.com/office/drawing/2014/main" id="{DB3848F0-3FDD-7AF3-6D30-1A6C2D4CD0D5}"/>
              </a:ext>
            </a:extLst>
          </p:cNvPr>
          <p:cNvSpPr txBox="1"/>
          <p:nvPr/>
        </p:nvSpPr>
        <p:spPr>
          <a:xfrm flipH="1">
            <a:off x="5533379" y="1450700"/>
            <a:ext cx="2377989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 dirty="0">
                <a:latin typeface="Poppins"/>
                <a:cs typeface="Poppins"/>
              </a:rPr>
              <a:t>Early Warning Information Dissemination Cooperation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80FB52-EDC3-32F6-681A-9A7A6CC2A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47" y="1929870"/>
            <a:ext cx="1596692" cy="1590175"/>
          </a:xfrm>
          <a:prstGeom prst="rect">
            <a:avLst/>
          </a:prstGeom>
        </p:spPr>
      </p:pic>
      <p:sp>
        <p:nvSpPr>
          <p:cNvPr id="7" name="Google Shape;395;p43">
            <a:extLst>
              <a:ext uri="{FF2B5EF4-FFF2-40B4-BE49-F238E27FC236}">
                <a16:creationId xmlns:a16="http://schemas.microsoft.com/office/drawing/2014/main" id="{4FCF433B-89B6-396E-BA84-AEA6A55C03C0}"/>
              </a:ext>
            </a:extLst>
          </p:cNvPr>
          <p:cNvSpPr txBox="1"/>
          <p:nvPr/>
        </p:nvSpPr>
        <p:spPr>
          <a:xfrm>
            <a:off x="1456604" y="3542778"/>
            <a:ext cx="760017" cy="411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Google Shape;397;p43">
            <a:extLst>
              <a:ext uri="{FF2B5EF4-FFF2-40B4-BE49-F238E27FC236}">
                <a16:creationId xmlns:a16="http://schemas.microsoft.com/office/drawing/2014/main" id="{048786CE-7B06-CC6B-EDEA-1CB9A9EF18AB}"/>
              </a:ext>
            </a:extLst>
          </p:cNvPr>
          <p:cNvSpPr txBox="1"/>
          <p:nvPr/>
        </p:nvSpPr>
        <p:spPr>
          <a:xfrm>
            <a:off x="987525" y="3560700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Ya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Google Shape;399;p43">
            <a:extLst>
              <a:ext uri="{FF2B5EF4-FFF2-40B4-BE49-F238E27FC236}">
                <a16:creationId xmlns:a16="http://schemas.microsoft.com/office/drawing/2014/main" id="{8F2F1A1B-9E37-8152-7D50-B6F0EE3CDB41}"/>
              </a:ext>
            </a:extLst>
          </p:cNvPr>
          <p:cNvSpPr/>
          <p:nvPr/>
        </p:nvSpPr>
        <p:spPr>
          <a:xfrm>
            <a:off x="884041" y="3703439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400;p43">
            <a:extLst>
              <a:ext uri="{FF2B5EF4-FFF2-40B4-BE49-F238E27FC236}">
                <a16:creationId xmlns:a16="http://schemas.microsoft.com/office/drawing/2014/main" id="{2FC9FF1E-F193-9E33-DA6B-D18CA54AE418}"/>
              </a:ext>
            </a:extLst>
          </p:cNvPr>
          <p:cNvSpPr/>
          <p:nvPr/>
        </p:nvSpPr>
        <p:spPr>
          <a:xfrm>
            <a:off x="1340973" y="3708466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Kotak Teks 10">
            <a:extLst>
              <a:ext uri="{FF2B5EF4-FFF2-40B4-BE49-F238E27FC236}">
                <a16:creationId xmlns:a16="http://schemas.microsoft.com/office/drawing/2014/main" id="{772C11F7-5B2B-2A59-F447-F50504AF51AE}"/>
              </a:ext>
            </a:extLst>
          </p:cNvPr>
          <p:cNvSpPr txBox="1"/>
          <p:nvPr/>
        </p:nvSpPr>
        <p:spPr>
          <a:xfrm>
            <a:off x="95271" y="1438095"/>
            <a:ext cx="2506235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200" b="1" dirty="0">
                <a:latin typeface="Poppins"/>
                <a:cs typeface="Poppins"/>
              </a:rPr>
              <a:t>Availability of Early Warning  Dissemination Tools</a:t>
            </a:r>
            <a:endParaRPr lang="en-US" dirty="0"/>
          </a:p>
        </p:txBody>
      </p:sp>
      <p:sp>
        <p:nvSpPr>
          <p:cNvPr id="22" name="Google Shape;395;p43">
            <a:extLst>
              <a:ext uri="{FF2B5EF4-FFF2-40B4-BE49-F238E27FC236}">
                <a16:creationId xmlns:a16="http://schemas.microsoft.com/office/drawing/2014/main" id="{E031F71D-4D40-7E4A-B5FA-8DD4CB07005D}"/>
              </a:ext>
            </a:extLst>
          </p:cNvPr>
          <p:cNvSpPr txBox="1"/>
          <p:nvPr/>
        </p:nvSpPr>
        <p:spPr>
          <a:xfrm>
            <a:off x="2115469" y="5143423"/>
            <a:ext cx="1030727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Pernah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3" name="Google Shape;397;p43">
            <a:extLst>
              <a:ext uri="{FF2B5EF4-FFF2-40B4-BE49-F238E27FC236}">
                <a16:creationId xmlns:a16="http://schemas.microsoft.com/office/drawing/2014/main" id="{66478F8F-D3D1-CAC0-46B3-0183B353E0B5}"/>
              </a:ext>
            </a:extLst>
          </p:cNvPr>
          <p:cNvSpPr txBox="1"/>
          <p:nvPr/>
        </p:nvSpPr>
        <p:spPr>
          <a:xfrm>
            <a:off x="2103321" y="4785000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Pernah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Google Shape;399;p43">
            <a:extLst>
              <a:ext uri="{FF2B5EF4-FFF2-40B4-BE49-F238E27FC236}">
                <a16:creationId xmlns:a16="http://schemas.microsoft.com/office/drawing/2014/main" id="{01F6AC62-E3D2-3DBA-3694-7C609139059E}"/>
              </a:ext>
            </a:extLst>
          </p:cNvPr>
          <p:cNvSpPr/>
          <p:nvPr/>
        </p:nvSpPr>
        <p:spPr>
          <a:xfrm>
            <a:off x="1999838" y="4927739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400;p43">
            <a:extLst>
              <a:ext uri="{FF2B5EF4-FFF2-40B4-BE49-F238E27FC236}">
                <a16:creationId xmlns:a16="http://schemas.microsoft.com/office/drawing/2014/main" id="{06A1B5DC-2218-27EA-CB8F-54484B1DF1D3}"/>
              </a:ext>
            </a:extLst>
          </p:cNvPr>
          <p:cNvSpPr/>
          <p:nvPr/>
        </p:nvSpPr>
        <p:spPr>
          <a:xfrm>
            <a:off x="1999838" y="5143423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26" name="Gambar 12" descr="A blue and red pie chart&#10;&#10;Description automatically generated">
            <a:extLst>
              <a:ext uri="{FF2B5EF4-FFF2-40B4-BE49-F238E27FC236}">
                <a16:creationId xmlns:a16="http://schemas.microsoft.com/office/drawing/2014/main" id="{66A144BF-AE1C-F999-7D3D-E66F3202D4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72" r="7645"/>
          <a:stretch/>
        </p:blipFill>
        <p:spPr>
          <a:xfrm>
            <a:off x="306343" y="4684924"/>
            <a:ext cx="1625080" cy="1676451"/>
          </a:xfrm>
          <a:prstGeom prst="rect">
            <a:avLst/>
          </a:prstGeom>
        </p:spPr>
      </p:pic>
      <p:sp>
        <p:nvSpPr>
          <p:cNvPr id="27" name="Kotak Teks 33">
            <a:extLst>
              <a:ext uri="{FF2B5EF4-FFF2-40B4-BE49-F238E27FC236}">
                <a16:creationId xmlns:a16="http://schemas.microsoft.com/office/drawing/2014/main" id="{177D5EDA-EB60-D8DA-649D-76B753DEDB15}"/>
              </a:ext>
            </a:extLst>
          </p:cNvPr>
          <p:cNvSpPr txBox="1"/>
          <p:nvPr/>
        </p:nvSpPr>
        <p:spPr>
          <a:xfrm>
            <a:off x="282346" y="4384597"/>
            <a:ext cx="19074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200" b="1" dirty="0">
                <a:latin typeface="Poppins" panose="00000500000000000000" pitchFamily="2" charset="0"/>
                <a:cs typeface="Poppins" panose="00000500000000000000" pitchFamily="2" charset="0"/>
              </a:rPr>
              <a:t>Tsunami drill</a:t>
            </a:r>
            <a:endParaRPr lang="id-ID" sz="12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58C3140-BFDA-2BDB-F9DA-4EFBBA798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9965" y="1919514"/>
            <a:ext cx="1604713" cy="1608223"/>
          </a:xfrm>
          <a:prstGeom prst="rect">
            <a:avLst/>
          </a:prstGeom>
        </p:spPr>
      </p:pic>
      <p:sp>
        <p:nvSpPr>
          <p:cNvPr id="29" name="Google Shape;395;p43">
            <a:extLst>
              <a:ext uri="{FF2B5EF4-FFF2-40B4-BE49-F238E27FC236}">
                <a16:creationId xmlns:a16="http://schemas.microsoft.com/office/drawing/2014/main" id="{FD1E4C61-1257-5515-3585-83ECD3E22CF7}"/>
              </a:ext>
            </a:extLst>
          </p:cNvPr>
          <p:cNvSpPr txBox="1"/>
          <p:nvPr/>
        </p:nvSpPr>
        <p:spPr>
          <a:xfrm>
            <a:off x="3844463" y="3759604"/>
            <a:ext cx="1924848" cy="207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berfungsi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" name="Google Shape;397;p43">
            <a:extLst>
              <a:ext uri="{FF2B5EF4-FFF2-40B4-BE49-F238E27FC236}">
                <a16:creationId xmlns:a16="http://schemas.microsoft.com/office/drawing/2014/main" id="{5177B9A5-D800-838B-822E-4AD81DF3F606}"/>
              </a:ext>
            </a:extLst>
          </p:cNvPr>
          <p:cNvSpPr txBox="1"/>
          <p:nvPr/>
        </p:nvSpPr>
        <p:spPr>
          <a:xfrm>
            <a:off x="2871486" y="3488445"/>
            <a:ext cx="1236983" cy="437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err="1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Berfungsi</a:t>
            </a:r>
            <a:endParaRPr lang="en-US" err="1"/>
          </a:p>
        </p:txBody>
      </p:sp>
      <p:sp>
        <p:nvSpPr>
          <p:cNvPr id="31" name="Google Shape;399;p43">
            <a:extLst>
              <a:ext uri="{FF2B5EF4-FFF2-40B4-BE49-F238E27FC236}">
                <a16:creationId xmlns:a16="http://schemas.microsoft.com/office/drawing/2014/main" id="{A92EB1BE-DA83-4399-D146-E7F88A3A1EC8}"/>
              </a:ext>
            </a:extLst>
          </p:cNvPr>
          <p:cNvSpPr/>
          <p:nvPr/>
        </p:nvSpPr>
        <p:spPr>
          <a:xfrm>
            <a:off x="2790485" y="3687055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400;p43">
            <a:extLst>
              <a:ext uri="{FF2B5EF4-FFF2-40B4-BE49-F238E27FC236}">
                <a16:creationId xmlns:a16="http://schemas.microsoft.com/office/drawing/2014/main" id="{53794581-9D3B-BE55-2D2C-163801034CEF}"/>
              </a:ext>
            </a:extLst>
          </p:cNvPr>
          <p:cNvSpPr/>
          <p:nvPr/>
        </p:nvSpPr>
        <p:spPr>
          <a:xfrm>
            <a:off x="3722282" y="3720498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Kotak Teks 10">
            <a:extLst>
              <a:ext uri="{FF2B5EF4-FFF2-40B4-BE49-F238E27FC236}">
                <a16:creationId xmlns:a16="http://schemas.microsoft.com/office/drawing/2014/main" id="{752055A0-51F6-D008-8FE6-A15F24C387F6}"/>
              </a:ext>
            </a:extLst>
          </p:cNvPr>
          <p:cNvSpPr txBox="1"/>
          <p:nvPr/>
        </p:nvSpPr>
        <p:spPr>
          <a:xfrm>
            <a:off x="2648691" y="1426247"/>
            <a:ext cx="2506235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1200" b="1" dirty="0">
                <a:latin typeface="Poppins"/>
                <a:cs typeface="Poppins"/>
              </a:rPr>
              <a:t>EWS Condition</a:t>
            </a:r>
            <a:endParaRPr lang="en-US" dirty="0"/>
          </a:p>
        </p:txBody>
      </p:sp>
      <p:pic>
        <p:nvPicPr>
          <p:cNvPr id="40" name="Gambar 3">
            <a:extLst>
              <a:ext uri="{FF2B5EF4-FFF2-40B4-BE49-F238E27FC236}">
                <a16:creationId xmlns:a16="http://schemas.microsoft.com/office/drawing/2014/main" id="{8C801FE7-7B1A-C01C-1D9A-1C24812A99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734" t="11135" r="14693" b="1153"/>
          <a:stretch/>
        </p:blipFill>
        <p:spPr>
          <a:xfrm>
            <a:off x="3003024" y="4719023"/>
            <a:ext cx="1704131" cy="1665940"/>
          </a:xfrm>
          <a:prstGeom prst="rect">
            <a:avLst/>
          </a:prstGeom>
        </p:spPr>
      </p:pic>
      <p:sp>
        <p:nvSpPr>
          <p:cNvPr id="41" name="Google Shape;395;p43">
            <a:extLst>
              <a:ext uri="{FF2B5EF4-FFF2-40B4-BE49-F238E27FC236}">
                <a16:creationId xmlns:a16="http://schemas.microsoft.com/office/drawing/2014/main" id="{67483F37-438D-9ED0-3FB1-08773532555B}"/>
              </a:ext>
            </a:extLst>
          </p:cNvPr>
          <p:cNvSpPr txBox="1"/>
          <p:nvPr/>
        </p:nvSpPr>
        <p:spPr>
          <a:xfrm>
            <a:off x="3856014" y="6237769"/>
            <a:ext cx="1030727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" name="Google Shape;397;p43">
            <a:extLst>
              <a:ext uri="{FF2B5EF4-FFF2-40B4-BE49-F238E27FC236}">
                <a16:creationId xmlns:a16="http://schemas.microsoft.com/office/drawing/2014/main" id="{8D07C53F-76F6-7F10-8D97-A33ABB0BF06E}"/>
              </a:ext>
            </a:extLst>
          </p:cNvPr>
          <p:cNvSpPr txBox="1"/>
          <p:nvPr/>
        </p:nvSpPr>
        <p:spPr>
          <a:xfrm>
            <a:off x="3386936" y="6235641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Ya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" name="Google Shape;399;p43">
            <a:extLst>
              <a:ext uri="{FF2B5EF4-FFF2-40B4-BE49-F238E27FC236}">
                <a16:creationId xmlns:a16="http://schemas.microsoft.com/office/drawing/2014/main" id="{58BD18CD-AA36-E2CD-D0D7-401C4432D01F}"/>
              </a:ext>
            </a:extLst>
          </p:cNvPr>
          <p:cNvSpPr/>
          <p:nvPr/>
        </p:nvSpPr>
        <p:spPr>
          <a:xfrm>
            <a:off x="3283451" y="6378381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" name="Google Shape;400;p43">
            <a:extLst>
              <a:ext uri="{FF2B5EF4-FFF2-40B4-BE49-F238E27FC236}">
                <a16:creationId xmlns:a16="http://schemas.microsoft.com/office/drawing/2014/main" id="{98BBD4FD-51E9-1803-78B4-BDDCF8846B5A}"/>
              </a:ext>
            </a:extLst>
          </p:cNvPr>
          <p:cNvSpPr/>
          <p:nvPr/>
        </p:nvSpPr>
        <p:spPr>
          <a:xfrm>
            <a:off x="3740383" y="6383407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5" name="Kotak Teks 10">
            <a:extLst>
              <a:ext uri="{FF2B5EF4-FFF2-40B4-BE49-F238E27FC236}">
                <a16:creationId xmlns:a16="http://schemas.microsoft.com/office/drawing/2014/main" id="{2AF890C6-266B-157A-A463-A6BCCDC177F1}"/>
              </a:ext>
            </a:extLst>
          </p:cNvPr>
          <p:cNvSpPr txBox="1"/>
          <p:nvPr/>
        </p:nvSpPr>
        <p:spPr>
          <a:xfrm>
            <a:off x="2901224" y="4290235"/>
            <a:ext cx="170413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1200" b="1" dirty="0">
                <a:latin typeface="Poppins"/>
                <a:cs typeface="Poppins"/>
              </a:rPr>
              <a:t>Tsunami Shelter near School</a:t>
            </a:r>
            <a:endParaRPr lang="en-US" sz="1200" dirty="0"/>
          </a:p>
        </p:txBody>
      </p:sp>
      <p:pic>
        <p:nvPicPr>
          <p:cNvPr id="56" name="Gambar 24">
            <a:extLst>
              <a:ext uri="{FF2B5EF4-FFF2-40B4-BE49-F238E27FC236}">
                <a16:creationId xmlns:a16="http://schemas.microsoft.com/office/drawing/2014/main" id="{C7360CC5-F26A-E2DE-DF5C-9702A24AC46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854" r="6597"/>
          <a:stretch/>
        </p:blipFill>
        <p:spPr>
          <a:xfrm>
            <a:off x="5646607" y="4523011"/>
            <a:ext cx="1776432" cy="1723367"/>
          </a:xfrm>
          <a:prstGeom prst="rect">
            <a:avLst/>
          </a:prstGeom>
        </p:spPr>
      </p:pic>
      <p:sp>
        <p:nvSpPr>
          <p:cNvPr id="51" name="Kotak Teks 10">
            <a:extLst>
              <a:ext uri="{FF2B5EF4-FFF2-40B4-BE49-F238E27FC236}">
                <a16:creationId xmlns:a16="http://schemas.microsoft.com/office/drawing/2014/main" id="{A0D27E04-DBD5-F469-482F-18A680BE71AF}"/>
              </a:ext>
            </a:extLst>
          </p:cNvPr>
          <p:cNvSpPr txBox="1"/>
          <p:nvPr/>
        </p:nvSpPr>
        <p:spPr>
          <a:xfrm>
            <a:off x="5533377" y="4148790"/>
            <a:ext cx="191916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" sz="1200" b="1" dirty="0">
                <a:latin typeface="Poppins"/>
                <a:cs typeface="Poppins"/>
              </a:rPr>
              <a:t>Existing </a:t>
            </a:r>
          </a:p>
          <a:p>
            <a:pPr algn="ctr"/>
            <a:r>
              <a:rPr lang="en" sz="1200" b="1" dirty="0">
                <a:latin typeface="Poppins"/>
                <a:cs typeface="Poppins"/>
              </a:rPr>
              <a:t>Evacuation Route</a:t>
            </a:r>
            <a:endParaRPr lang="en-US" sz="12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AB830A8-0D95-8D94-C1C8-DC266BC78827}"/>
              </a:ext>
            </a:extLst>
          </p:cNvPr>
          <p:cNvSpPr txBox="1"/>
          <p:nvPr/>
        </p:nvSpPr>
        <p:spPr>
          <a:xfrm>
            <a:off x="8735145" y="1170561"/>
            <a:ext cx="3361585" cy="499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Difficulties in accessing warning information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Lack of reachable Tsunami Vertical Evacuation Shelter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Evacuation route road condition (small, steep road, poor pavement, no sidewalk, side by side with open drainage channel )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Need for Evacuation</a:t>
            </a:r>
          </a:p>
          <a:p>
            <a:pPr marL="342891" indent="-342891">
              <a:spcBef>
                <a:spcPts val="600"/>
              </a:spcBef>
              <a:buAutoNum type="arabicPeriod"/>
            </a:pPr>
            <a:r>
              <a:rPr lang="en-US" sz="1867" b="1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Need supporting help in evacuation: deaf (no need), blind (1 helper) and physical disability (min 1)</a:t>
            </a:r>
            <a:endParaRPr lang="en-ID" sz="1867" dirty="0">
              <a:solidFill>
                <a:schemeClr val="bg2">
                  <a:lumMod val="10000"/>
                </a:schemeClr>
              </a:solidFill>
              <a:latin typeface="Aptos" panose="020B0004020202020204" pitchFamily="34" charset="0"/>
            </a:endParaRPr>
          </a:p>
        </p:txBody>
      </p:sp>
      <p:sp>
        <p:nvSpPr>
          <p:cNvPr id="52" name="Google Shape;395;p43">
            <a:extLst>
              <a:ext uri="{FF2B5EF4-FFF2-40B4-BE49-F238E27FC236}">
                <a16:creationId xmlns:a16="http://schemas.microsoft.com/office/drawing/2014/main" id="{940FE72C-DAA1-02E1-A8DC-4C0CFD6A51A5}"/>
              </a:ext>
            </a:extLst>
          </p:cNvPr>
          <p:cNvSpPr txBox="1"/>
          <p:nvPr/>
        </p:nvSpPr>
        <p:spPr>
          <a:xfrm>
            <a:off x="7224054" y="6189353"/>
            <a:ext cx="1030727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Tidak Ada</a:t>
            </a:r>
            <a:endParaRPr sz="1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3" name="Google Shape;397;p43">
            <a:extLst>
              <a:ext uri="{FF2B5EF4-FFF2-40B4-BE49-F238E27FC236}">
                <a16:creationId xmlns:a16="http://schemas.microsoft.com/office/drawing/2014/main" id="{87C9479F-AF14-DB65-4FDE-43D43D6F91EB}"/>
              </a:ext>
            </a:extLst>
          </p:cNvPr>
          <p:cNvSpPr txBox="1"/>
          <p:nvPr/>
        </p:nvSpPr>
        <p:spPr>
          <a:xfrm>
            <a:off x="7196269" y="5948883"/>
            <a:ext cx="810379" cy="391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Ada</a:t>
            </a:r>
            <a:endParaRPr sz="11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4" name="Google Shape;399;p43">
            <a:extLst>
              <a:ext uri="{FF2B5EF4-FFF2-40B4-BE49-F238E27FC236}">
                <a16:creationId xmlns:a16="http://schemas.microsoft.com/office/drawing/2014/main" id="{1C64C01D-B54D-387A-6466-9245A155ABFC}"/>
              </a:ext>
            </a:extLst>
          </p:cNvPr>
          <p:cNvSpPr/>
          <p:nvPr/>
        </p:nvSpPr>
        <p:spPr>
          <a:xfrm>
            <a:off x="7092786" y="6091623"/>
            <a:ext cx="115631" cy="124300"/>
          </a:xfrm>
          <a:prstGeom prst="rect">
            <a:avLst/>
          </a:prstGeom>
          <a:solidFill>
            <a:srgbClr val="3366CC"/>
          </a:solidFill>
          <a:ln>
            <a:solidFill>
              <a:srgbClr val="3366CC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Google Shape;400;p43">
            <a:extLst>
              <a:ext uri="{FF2B5EF4-FFF2-40B4-BE49-F238E27FC236}">
                <a16:creationId xmlns:a16="http://schemas.microsoft.com/office/drawing/2014/main" id="{2CCBC3AB-A532-A7AE-CD7E-79BD5B832FFF}"/>
              </a:ext>
            </a:extLst>
          </p:cNvPr>
          <p:cNvSpPr/>
          <p:nvPr/>
        </p:nvSpPr>
        <p:spPr>
          <a:xfrm>
            <a:off x="7092786" y="6307306"/>
            <a:ext cx="115631" cy="124300"/>
          </a:xfrm>
          <a:prstGeom prst="rect">
            <a:avLst/>
          </a:prstGeom>
          <a:solidFill>
            <a:srgbClr val="DC391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B7B1594-22DD-E69F-E368-55283175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47" y="337405"/>
            <a:ext cx="10272000" cy="658295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ptos" panose="020B0004020202020204" pitchFamily="34" charset="0"/>
              </a:rPr>
              <a:t>Challenges in tsunami warning dissemination and response for disability</a:t>
            </a:r>
          </a:p>
        </p:txBody>
      </p:sp>
    </p:spTree>
    <p:extLst>
      <p:ext uri="{BB962C8B-B14F-4D97-AF65-F5344CB8AC3E}">
        <p14:creationId xmlns:p14="http://schemas.microsoft.com/office/powerpoint/2010/main" val="2648674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E867E-18AA-B404-6F16-B4B1EC253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7031FC7-EC98-E19A-10EE-A857228A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91" y="0"/>
            <a:ext cx="10515600" cy="834088"/>
          </a:xfrm>
          <a:solidFill>
            <a:schemeClr val="bg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just"/>
            <a:r>
              <a:rPr lang="en-US" sz="3733" dirty="0">
                <a:solidFill>
                  <a:srgbClr val="002060"/>
                </a:solidFill>
                <a:latin typeface="+mj-lt"/>
              </a:rPr>
              <a:t>Inclusive SOP for Disability</a:t>
            </a:r>
            <a:endParaRPr lang="en-ID" sz="3733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39A59E-8F2C-534C-FAE0-9B46C931EAC5}"/>
              </a:ext>
            </a:extLst>
          </p:cNvPr>
          <p:cNvSpPr txBox="1"/>
          <p:nvPr/>
        </p:nvSpPr>
        <p:spPr>
          <a:xfrm>
            <a:off x="6773559" y="5601427"/>
            <a:ext cx="54047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Development of  </a:t>
            </a:r>
            <a:r>
              <a:rPr lang="en-ID" sz="16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inclusive tsunami EWS </a:t>
            </a:r>
            <a:r>
              <a:rPr lang="en-ID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for people with disability: </a:t>
            </a:r>
            <a:r>
              <a:rPr lang="en-ID" sz="1600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deaf/hearing impairment &amp; blind </a:t>
            </a:r>
            <a:r>
              <a:rPr lang="en-ID" sz="1600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using inclusive communal and personal warning chain tools.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7C055-2EAB-BF5D-0905-3D7D4FC93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559" y="1456813"/>
            <a:ext cx="4534005" cy="1919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206A29-199F-08E5-0D14-7DAA65204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867" y="3376208"/>
            <a:ext cx="4296696" cy="22252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FD3270-FE6D-4DEB-B6FA-C59F7B34727D}"/>
              </a:ext>
            </a:extLst>
          </p:cNvPr>
          <p:cNvSpPr txBox="1"/>
          <p:nvPr/>
        </p:nvSpPr>
        <p:spPr>
          <a:xfrm>
            <a:off x="7058521" y="1073439"/>
            <a:ext cx="420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b="1" dirty="0">
                <a:solidFill>
                  <a:schemeClr val="tx1">
                    <a:lumMod val="50000"/>
                  </a:schemeClr>
                </a:solidFill>
                <a:latin typeface="+mj-lt"/>
              </a:rPr>
              <a:t>Tsunami EWS Dissemination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3F766E-A0AA-8004-C281-7C14080C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33" y="1037275"/>
            <a:ext cx="6267256" cy="297389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5F48A8A-054C-D4F4-1EC3-07965DA3ADD6}"/>
              </a:ext>
            </a:extLst>
          </p:cNvPr>
          <p:cNvGrpSpPr/>
          <p:nvPr/>
        </p:nvGrpSpPr>
        <p:grpSpPr>
          <a:xfrm>
            <a:off x="13717" y="4214356"/>
            <a:ext cx="6376416" cy="2537793"/>
            <a:chOff x="57150" y="1130300"/>
            <a:chExt cx="9074150" cy="39855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4928C5-0053-D229-3C24-06734D36F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150" y="1816100"/>
              <a:ext cx="9074150" cy="329973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BEED84-4C51-B2AD-B2F8-EDF426E5A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8246" b="75703"/>
            <a:stretch/>
          </p:blipFill>
          <p:spPr>
            <a:xfrm>
              <a:off x="69850" y="1130300"/>
              <a:ext cx="90043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777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2909" y="215011"/>
            <a:ext cx="605409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600" spc="90"/>
              <a:t>Research</a:t>
            </a:r>
            <a:r>
              <a:rPr sz="3600"/>
              <a:t> </a:t>
            </a:r>
            <a:r>
              <a:rPr lang="en-US" sz="3600"/>
              <a:t>Project </a:t>
            </a:r>
            <a:r>
              <a:rPr sz="3600" spc="120"/>
              <a:t>Team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1505838" y="1102677"/>
            <a:ext cx="4819650" cy="561756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65"/>
              </a:lnSpc>
              <a:spcBef>
                <a:spcPts val="125"/>
              </a:spcBef>
            </a:pPr>
            <a:r>
              <a:rPr b="1" u="sng" spc="-25" dirty="0">
                <a:solidFill>
                  <a:srgbClr val="170404"/>
                </a:solidFill>
                <a:uFill>
                  <a:solidFill>
                    <a:srgbClr val="170404"/>
                  </a:solidFill>
                </a:uFill>
                <a:latin typeface="Arial"/>
                <a:cs typeface="Arial"/>
              </a:rPr>
              <a:t>ITB</a:t>
            </a:r>
            <a:endParaRPr dirty="0">
              <a:latin typeface="Arial"/>
              <a:cs typeface="Arial"/>
            </a:endParaRPr>
          </a:p>
          <a:p>
            <a:pPr marL="469900" indent="-457200">
              <a:lnSpc>
                <a:spcPts val="2365"/>
              </a:lnSpc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lang="en-US" b="1" spc="-45" dirty="0">
                <a:solidFill>
                  <a:srgbClr val="C00000"/>
                </a:solidFill>
                <a:latin typeface="Calibri"/>
                <a:cs typeface="Calibri"/>
              </a:rPr>
              <a:t>Prof.</a:t>
            </a:r>
            <a:r>
              <a:rPr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 err="1">
                <a:solidFill>
                  <a:srgbClr val="C00000"/>
                </a:solidFill>
                <a:latin typeface="Calibri"/>
                <a:cs typeface="Calibri"/>
              </a:rPr>
              <a:t>Harkunti</a:t>
            </a:r>
            <a:r>
              <a:rPr b="1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Pertiwi</a:t>
            </a:r>
            <a:r>
              <a:rPr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 err="1">
                <a:solidFill>
                  <a:srgbClr val="C00000"/>
                </a:solidFill>
                <a:latin typeface="Calibri"/>
                <a:cs typeface="Calibri"/>
              </a:rPr>
              <a:t>Rahayu</a:t>
            </a:r>
            <a:r>
              <a:rPr lang="en-US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C00000"/>
                </a:solidFill>
                <a:latin typeface="Calibri"/>
                <a:cs typeface="Calibri"/>
              </a:rPr>
              <a:t>(PI)</a:t>
            </a:r>
            <a:endParaRPr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Dr.</a:t>
            </a:r>
            <a:r>
              <a:rPr i="1" spc="-8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70C0"/>
                </a:solidFill>
                <a:latin typeface="Calibri"/>
                <a:cs typeface="Calibri"/>
              </a:rPr>
              <a:t>Retno</a:t>
            </a:r>
            <a:r>
              <a:rPr i="1" spc="-25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dirty="0" err="1">
                <a:solidFill>
                  <a:srgbClr val="0070C0"/>
                </a:solidFill>
                <a:latin typeface="Calibri"/>
                <a:cs typeface="Calibri"/>
              </a:rPr>
              <a:t>Gumilang</a:t>
            </a:r>
            <a:r>
              <a:rPr i="1" spc="-1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i="1" spc="-20" dirty="0">
                <a:solidFill>
                  <a:srgbClr val="0070C0"/>
                </a:solidFill>
                <a:latin typeface="Calibri"/>
                <a:cs typeface="Calibri"/>
              </a:rPr>
              <a:t>Dewi</a:t>
            </a:r>
            <a:r>
              <a:rPr lang="en-US" i="1" spc="-20" dirty="0">
                <a:solidFill>
                  <a:srgbClr val="0070C0"/>
                </a:solidFill>
                <a:latin typeface="Calibri"/>
                <a:cs typeface="Calibri"/>
              </a:rPr>
              <a:t> (ITB Faculty – a parent with </a:t>
            </a:r>
            <a:r>
              <a:rPr lang="en-ID" i="1" spc="-10" dirty="0">
                <a:solidFill>
                  <a:srgbClr val="006FC0"/>
                </a:solidFill>
                <a:latin typeface="Calibri"/>
                <a:cs typeface="Calibri"/>
              </a:rPr>
              <a:t>total hearing impairment daughter)</a:t>
            </a:r>
            <a:endParaRPr i="1" dirty="0">
              <a:solidFill>
                <a:srgbClr val="0070C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i="1" dirty="0">
                <a:solidFill>
                  <a:srgbClr val="006FC0"/>
                </a:solidFill>
                <a:latin typeface="Calibri"/>
                <a:cs typeface="Calibri"/>
              </a:rPr>
              <a:t>Nisa</a:t>
            </a:r>
            <a:r>
              <a:rPr i="1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6FC0"/>
                </a:solidFill>
                <a:latin typeface="Calibri"/>
                <a:cs typeface="Calibri"/>
              </a:rPr>
              <a:t>Farhana</a:t>
            </a:r>
            <a:r>
              <a:rPr i="1" spc="-3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6FC0"/>
                </a:solidFill>
                <a:latin typeface="Calibri"/>
                <a:cs typeface="Calibri"/>
              </a:rPr>
              <a:t>-</a:t>
            </a:r>
            <a:r>
              <a:rPr i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6FC0"/>
                </a:solidFill>
                <a:latin typeface="Calibri"/>
                <a:cs typeface="Calibri"/>
              </a:rPr>
              <a:t>BMKG</a:t>
            </a:r>
            <a:r>
              <a:rPr i="1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i="1" dirty="0">
                <a:solidFill>
                  <a:srgbClr val="006FC0"/>
                </a:solidFill>
                <a:latin typeface="Calibri"/>
                <a:cs typeface="Calibri"/>
              </a:rPr>
              <a:t>Officials</a:t>
            </a:r>
            <a:r>
              <a:rPr i="1" spc="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i="1" spc="-10" dirty="0">
                <a:solidFill>
                  <a:srgbClr val="006FC0"/>
                </a:solidFill>
                <a:latin typeface="Calibri"/>
                <a:cs typeface="Calibri"/>
              </a:rPr>
              <a:t>(</a:t>
            </a:r>
            <a:r>
              <a:rPr lang="en-US" i="1" spc="-10" dirty="0">
                <a:solidFill>
                  <a:srgbClr val="006FC0"/>
                </a:solidFill>
                <a:latin typeface="Calibri"/>
                <a:cs typeface="Calibri"/>
              </a:rPr>
              <a:t>partial hearing impairment</a:t>
            </a:r>
            <a:r>
              <a:rPr i="1" spc="-10" dirty="0">
                <a:solidFill>
                  <a:srgbClr val="006FC0"/>
                </a:solidFill>
                <a:latin typeface="Calibri"/>
                <a:cs typeface="Calibri"/>
              </a:rPr>
              <a:t>)</a:t>
            </a:r>
            <a:endParaRPr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In</a:t>
            </a:r>
            <a:r>
              <a:rPr spc="-4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In</a:t>
            </a:r>
            <a:r>
              <a:rPr spc="-1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Wahdiny</a:t>
            </a:r>
            <a:endParaRPr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Dewi</a:t>
            </a:r>
            <a:r>
              <a:rPr spc="-8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Nurhasanah</a:t>
            </a:r>
            <a:endParaRPr lang="en-US" spc="-10" dirty="0">
              <a:solidFill>
                <a:srgbClr val="170404"/>
              </a:solidFill>
              <a:latin typeface="Calibri"/>
              <a:cs typeface="Calibri"/>
            </a:endParaRPr>
          </a:p>
          <a:p>
            <a:pPr marL="469900" indent="-457200">
              <a:spcBef>
                <a:spcPts val="5"/>
              </a:spcBef>
              <a:buClr>
                <a:srgbClr val="000000"/>
              </a:buClr>
              <a:buFontTx/>
              <a:buAutoNum type="arabicPeriod"/>
              <a:tabLst>
                <a:tab pos="469900" algn="l"/>
              </a:tabLst>
            </a:pPr>
            <a:r>
              <a:rPr lang="en-ID" i="1" dirty="0" err="1">
                <a:solidFill>
                  <a:srgbClr val="006FC0"/>
                </a:solidFill>
                <a:latin typeface="Calibri"/>
                <a:cs typeface="Calibri"/>
              </a:rPr>
              <a:t>Trysnawandi</a:t>
            </a:r>
            <a:r>
              <a:rPr lang="en-ID" i="1" spc="-5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en-ID" i="1" dirty="0" err="1">
                <a:solidFill>
                  <a:srgbClr val="006FC0"/>
                </a:solidFill>
                <a:latin typeface="Calibri"/>
                <a:cs typeface="Calibri"/>
              </a:rPr>
              <a:t>Warisman</a:t>
            </a:r>
            <a:r>
              <a:rPr lang="en-ID" i="1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lang="en-ID" i="1" spc="-10" dirty="0">
                <a:solidFill>
                  <a:srgbClr val="006FC0"/>
                </a:solidFill>
                <a:latin typeface="Calibri"/>
                <a:cs typeface="Calibri"/>
              </a:rPr>
              <a:t>(total hearing impairment)</a:t>
            </a:r>
            <a:endParaRPr dirty="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lang="en-US" dirty="0">
                <a:solidFill>
                  <a:srgbClr val="170404"/>
                </a:solidFill>
                <a:latin typeface="Calibri"/>
                <a:cs typeface="Calibri"/>
              </a:rPr>
              <a:t>Postgraduates Students: </a:t>
            </a:r>
          </a:p>
          <a:p>
            <a:pPr marL="927735" lvl="1" indent="-457834">
              <a:spcBef>
                <a:spcPts val="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Andina </a:t>
            </a: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Fathiyaturrahma</a:t>
            </a:r>
            <a:endParaRPr dirty="0">
              <a:solidFill>
                <a:srgbClr val="170404"/>
              </a:solidFill>
              <a:latin typeface="Calibri"/>
              <a:cs typeface="Calibri"/>
            </a:endParaRPr>
          </a:p>
          <a:p>
            <a:pPr marL="927735" lvl="1" indent="-457834">
              <a:spcBef>
                <a:spcPts val="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Difa</a:t>
            </a: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 Ayu </a:t>
            </a: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Balqist</a:t>
            </a:r>
            <a:endParaRPr dirty="0">
              <a:solidFill>
                <a:srgbClr val="170404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lang="en-ID" dirty="0">
                <a:solidFill>
                  <a:srgbClr val="170404"/>
                </a:solidFill>
                <a:latin typeface="Calibri"/>
                <a:cs typeface="Calibri"/>
              </a:rPr>
              <a:t>ITB</a:t>
            </a:r>
            <a:r>
              <a:rPr lang="en-ID" spc="-6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lang="en-ID" dirty="0">
                <a:solidFill>
                  <a:srgbClr val="170404"/>
                </a:solidFill>
                <a:latin typeface="Calibri"/>
                <a:cs typeface="Calibri"/>
              </a:rPr>
              <a:t>Undergraduate</a:t>
            </a:r>
            <a:r>
              <a:rPr lang="en-ID" spc="-4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lang="en-ID" spc="-10" dirty="0">
                <a:solidFill>
                  <a:srgbClr val="170404"/>
                </a:solidFill>
                <a:latin typeface="Calibri"/>
                <a:cs typeface="Calibri"/>
              </a:rPr>
              <a:t>Students:</a:t>
            </a:r>
            <a:endParaRPr lang="en-ID" dirty="0">
              <a:latin typeface="Calibri"/>
              <a:cs typeface="Calibri"/>
            </a:endParaRPr>
          </a:p>
          <a:p>
            <a:pPr marL="927735" lvl="1" indent="-457834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M.</a:t>
            </a:r>
            <a:r>
              <a:rPr spc="-2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Farid</a:t>
            </a:r>
            <a:r>
              <a:rPr spc="-3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spc="-20" dirty="0" err="1">
                <a:solidFill>
                  <a:srgbClr val="170404"/>
                </a:solidFill>
                <a:latin typeface="Calibri"/>
                <a:cs typeface="Calibri"/>
              </a:rPr>
              <a:t>Rizqi</a:t>
            </a:r>
            <a:endParaRPr dirty="0">
              <a:latin typeface="Calibri"/>
              <a:cs typeface="Calibri"/>
            </a:endParaRPr>
          </a:p>
          <a:p>
            <a:pPr marL="927735" lvl="1" indent="-457834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Yusuf</a:t>
            </a:r>
            <a:r>
              <a:rPr spc="-30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Ridhan</a:t>
            </a:r>
            <a:r>
              <a:rPr spc="-40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170404"/>
                </a:solidFill>
                <a:latin typeface="Calibri"/>
                <a:cs typeface="Calibri"/>
              </a:rPr>
              <a:t>Muhammad</a:t>
            </a:r>
            <a:endParaRPr dirty="0">
              <a:latin typeface="Calibri"/>
              <a:cs typeface="Calibri"/>
            </a:endParaRPr>
          </a:p>
          <a:p>
            <a:pPr marL="927735" lvl="1" indent="-457834">
              <a:lnSpc>
                <a:spcPct val="100000"/>
              </a:lnSpc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Camilla</a:t>
            </a:r>
            <a:r>
              <a:rPr spc="-4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Rosanti</a:t>
            </a:r>
            <a:r>
              <a:rPr spc="-4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spc="-10" dirty="0" err="1">
                <a:solidFill>
                  <a:srgbClr val="170404"/>
                </a:solidFill>
                <a:latin typeface="Calibri"/>
                <a:cs typeface="Calibri"/>
              </a:rPr>
              <a:t>Budimansyah</a:t>
            </a:r>
            <a:endParaRPr dirty="0">
              <a:latin typeface="Calibri"/>
              <a:cs typeface="Calibri"/>
            </a:endParaRPr>
          </a:p>
          <a:p>
            <a:pPr marL="927735" lvl="1" indent="-457834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Irda</a:t>
            </a:r>
            <a:r>
              <a:rPr spc="-50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Naila</a:t>
            </a:r>
            <a:r>
              <a:rPr spc="-30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spc="-10" dirty="0" err="1">
                <a:solidFill>
                  <a:srgbClr val="170404"/>
                </a:solidFill>
                <a:latin typeface="Calibri"/>
                <a:cs typeface="Calibri"/>
              </a:rPr>
              <a:t>Eliska</a:t>
            </a:r>
            <a:endParaRPr dirty="0">
              <a:latin typeface="Calibri"/>
              <a:cs typeface="Calibri"/>
            </a:endParaRPr>
          </a:p>
          <a:p>
            <a:pPr marL="927735" lvl="1" indent="-457834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927735" algn="l"/>
              </a:tabLst>
            </a:pPr>
            <a:r>
              <a:rPr dirty="0" err="1">
                <a:solidFill>
                  <a:srgbClr val="170404"/>
                </a:solidFill>
                <a:latin typeface="Calibri"/>
                <a:cs typeface="Calibri"/>
              </a:rPr>
              <a:t>Ahmalia</a:t>
            </a:r>
            <a:r>
              <a:rPr spc="-55" dirty="0">
                <a:solidFill>
                  <a:srgbClr val="170404"/>
                </a:solidFill>
                <a:latin typeface="Calibri"/>
                <a:cs typeface="Calibri"/>
              </a:rPr>
              <a:t> </a:t>
            </a:r>
            <a:r>
              <a:rPr spc="-10" dirty="0" err="1">
                <a:solidFill>
                  <a:srgbClr val="170404"/>
                </a:solidFill>
                <a:latin typeface="Calibri"/>
                <a:cs typeface="Calibri"/>
              </a:rPr>
              <a:t>Firdaus</a:t>
            </a:r>
            <a:r>
              <a:rPr lang="en-US" spc="-10" dirty="0" err="1">
                <a:solidFill>
                  <a:srgbClr val="170404"/>
                </a:solidFill>
                <a:latin typeface="Calibri"/>
                <a:cs typeface="Calibri"/>
              </a:rPr>
              <a:t>a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2925" y="1106741"/>
            <a:ext cx="3669665" cy="146258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365"/>
              </a:lnSpc>
              <a:spcBef>
                <a:spcPts val="125"/>
              </a:spcBef>
            </a:pPr>
            <a:r>
              <a:rPr b="1" u="sng" dirty="0">
                <a:solidFill>
                  <a:srgbClr val="170404"/>
                </a:solidFill>
                <a:uFill>
                  <a:solidFill>
                    <a:srgbClr val="170404"/>
                  </a:solidFill>
                </a:uFill>
                <a:latin typeface="Arial"/>
                <a:cs typeface="Arial"/>
              </a:rPr>
              <a:t>University</a:t>
            </a:r>
            <a:r>
              <a:rPr b="1" u="sng" spc="-65" dirty="0">
                <a:solidFill>
                  <a:srgbClr val="170404"/>
                </a:solidFill>
                <a:uFill>
                  <a:solidFill>
                    <a:srgbClr val="170404"/>
                  </a:solidFill>
                </a:uFill>
                <a:latin typeface="Arial"/>
                <a:cs typeface="Arial"/>
              </a:rPr>
              <a:t> </a:t>
            </a:r>
            <a:r>
              <a:rPr b="1" u="sng" dirty="0">
                <a:solidFill>
                  <a:srgbClr val="170404"/>
                </a:solidFill>
                <a:uFill>
                  <a:solidFill>
                    <a:srgbClr val="170404"/>
                  </a:solidFill>
                </a:uFill>
                <a:latin typeface="Arial"/>
                <a:cs typeface="Arial"/>
              </a:rPr>
              <a:t>of</a:t>
            </a:r>
            <a:r>
              <a:rPr b="1" u="sng" spc="-30" dirty="0">
                <a:solidFill>
                  <a:srgbClr val="170404"/>
                </a:solidFill>
                <a:uFill>
                  <a:solidFill>
                    <a:srgbClr val="170404"/>
                  </a:solidFill>
                </a:uFill>
                <a:latin typeface="Arial"/>
                <a:cs typeface="Arial"/>
              </a:rPr>
              <a:t> </a:t>
            </a:r>
            <a:r>
              <a:rPr b="1" u="sng" spc="-10" dirty="0">
                <a:solidFill>
                  <a:srgbClr val="170404"/>
                </a:solidFill>
                <a:uFill>
                  <a:solidFill>
                    <a:srgbClr val="170404"/>
                  </a:solidFill>
                </a:uFill>
                <a:latin typeface="Arial"/>
                <a:cs typeface="Arial"/>
              </a:rPr>
              <a:t>Huddersfield</a:t>
            </a:r>
            <a:endParaRPr dirty="0">
              <a:latin typeface="Arial"/>
              <a:cs typeface="Arial"/>
            </a:endParaRPr>
          </a:p>
          <a:p>
            <a:pPr marL="469900" indent="-457200">
              <a:lnSpc>
                <a:spcPts val="2365"/>
              </a:lnSpc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Prof.</a:t>
            </a:r>
            <a:r>
              <a:rPr b="1" spc="-6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 err="1">
                <a:solidFill>
                  <a:srgbClr val="C00000"/>
                </a:solidFill>
                <a:latin typeface="Calibri"/>
                <a:cs typeface="Calibri"/>
              </a:rPr>
              <a:t>Dilanthi</a:t>
            </a:r>
            <a:r>
              <a:rPr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C00000"/>
                </a:solidFill>
                <a:latin typeface="Calibri"/>
                <a:cs typeface="Calibri"/>
              </a:rPr>
              <a:t>Amaratunga</a:t>
            </a:r>
            <a:r>
              <a:rPr b="1"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C00000"/>
                </a:solidFill>
                <a:latin typeface="Calibri"/>
                <a:cs typeface="Calibri"/>
              </a:rPr>
              <a:t>(PI)</a:t>
            </a:r>
            <a:endParaRPr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dirty="0">
                <a:solidFill>
                  <a:srgbClr val="C00000"/>
                </a:solidFill>
                <a:latin typeface="Calibri"/>
                <a:cs typeface="Calibri"/>
              </a:rPr>
              <a:t>Prof.</a:t>
            </a:r>
            <a:r>
              <a:rPr spc="-4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C00000"/>
                </a:solidFill>
                <a:latin typeface="Calibri"/>
                <a:cs typeface="Calibri"/>
              </a:rPr>
              <a:t>Richard</a:t>
            </a:r>
            <a:r>
              <a:rPr spc="-6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pc="-20" dirty="0">
                <a:solidFill>
                  <a:srgbClr val="C00000"/>
                </a:solidFill>
                <a:latin typeface="Calibri"/>
                <a:cs typeface="Calibri"/>
              </a:rPr>
              <a:t>Haigh</a:t>
            </a:r>
            <a:endParaRPr dirty="0">
              <a:solidFill>
                <a:srgbClr val="C00000"/>
              </a:solidFill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buClr>
                <a:srgbClr val="000000"/>
              </a:buClr>
              <a:buAutoNum type="arabicPeriod"/>
              <a:tabLst>
                <a:tab pos="469900" algn="l"/>
              </a:tabLst>
            </a:pPr>
            <a:r>
              <a:rPr lang="en-US" dirty="0">
                <a:solidFill>
                  <a:srgbClr val="170404"/>
                </a:solidFill>
                <a:latin typeface="Calibri"/>
                <a:cs typeface="Calibri"/>
              </a:rPr>
              <a:t>PhD Students: </a:t>
            </a:r>
          </a:p>
          <a:p>
            <a:pPr marL="927735" lvl="1" indent="-457834">
              <a:spcBef>
                <a:spcPts val="5"/>
              </a:spcBef>
              <a:buClr>
                <a:srgbClr val="000000"/>
              </a:buClr>
              <a:buAutoNum type="arabicPeriod"/>
              <a:tabLst>
                <a:tab pos="927735" algn="l"/>
              </a:tabLst>
            </a:pPr>
            <a:r>
              <a:rPr dirty="0">
                <a:solidFill>
                  <a:srgbClr val="170404"/>
                </a:solidFill>
                <a:latin typeface="Calibri"/>
                <a:cs typeface="Calibri"/>
              </a:rPr>
              <a:t>Anuradha Senanayake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9A8E-AEC5-B0F5-881E-29AB69D2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81511"/>
            <a:ext cx="10272000" cy="763600"/>
          </a:xfrm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  <a:latin typeface="+mj-lt"/>
              </a:rPr>
              <a:t>Inclusive Tools for supporting Tsunami Early Warning System </a:t>
            </a:r>
            <a:endParaRPr lang="en-ID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20ECB5-854F-FA0D-F355-3B90ABD57F6F}"/>
              </a:ext>
            </a:extLst>
          </p:cNvPr>
          <p:cNvGrpSpPr/>
          <p:nvPr/>
        </p:nvGrpSpPr>
        <p:grpSpPr>
          <a:xfrm>
            <a:off x="1101853" y="1383449"/>
            <a:ext cx="10541508" cy="3493351"/>
            <a:chOff x="314325" y="1267806"/>
            <a:chExt cx="8515350" cy="2898036"/>
          </a:xfrm>
        </p:grpSpPr>
        <p:pic>
          <p:nvPicPr>
            <p:cNvPr id="7" name="Picture 6" descr="A screen shot of a phone&#10;&#10;Description automatically generated">
              <a:extLst>
                <a:ext uri="{FF2B5EF4-FFF2-40B4-BE49-F238E27FC236}">
                  <a16:creationId xmlns:a16="http://schemas.microsoft.com/office/drawing/2014/main" id="{2CF8626E-B530-BDCD-27F9-A8175986E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4325" y="1267806"/>
              <a:ext cx="8515350" cy="28980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7BA2D3-A11F-7BE0-9856-0CE87EDB17CD}"/>
                </a:ext>
              </a:extLst>
            </p:cNvPr>
            <p:cNvSpPr txBox="1"/>
            <p:nvPr/>
          </p:nvSpPr>
          <p:spPr>
            <a:xfrm>
              <a:off x="777150" y="2571750"/>
              <a:ext cx="1785075" cy="62150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67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It functions to retrieve data and detect changes from the </a:t>
              </a:r>
              <a:r>
                <a:rPr lang="en-US" sz="1067" b="1" dirty="0">
                  <a:solidFill>
                    <a:srgbClr val="C00000"/>
                  </a:solidFill>
                  <a:latin typeface="+mj-lt"/>
                </a:rPr>
                <a:t>BMKG API</a:t>
              </a:r>
              <a:r>
                <a:rPr lang="en-US" sz="1067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which will then send notifications when necessary.</a:t>
              </a:r>
              <a:endParaRPr lang="en-ID" sz="1067" b="1" dirty="0">
                <a:solidFill>
                  <a:schemeClr val="tx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19AAF1-9928-F1A8-7428-7198F763998D}"/>
                </a:ext>
              </a:extLst>
            </p:cNvPr>
            <p:cNvSpPr txBox="1"/>
            <p:nvPr/>
          </p:nvSpPr>
          <p:spPr>
            <a:xfrm>
              <a:off x="1234351" y="2137203"/>
              <a:ext cx="1327874" cy="43405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Develop </a:t>
              </a:r>
            </a:p>
            <a:p>
              <a:pPr algn="ctr"/>
              <a:r>
                <a:rPr lang="en-US" sz="1400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Backend System</a:t>
              </a:r>
              <a:endParaRPr lang="en-ID" sz="1400" b="1" dirty="0">
                <a:solidFill>
                  <a:schemeClr val="tx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FF4DA9-8FAA-B83B-D627-9F81DB65746A}"/>
                </a:ext>
              </a:extLst>
            </p:cNvPr>
            <p:cNvSpPr txBox="1"/>
            <p:nvPr/>
          </p:nvSpPr>
          <p:spPr>
            <a:xfrm>
              <a:off x="3778068" y="2137203"/>
              <a:ext cx="1645013" cy="4338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33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The message is sent through  a messaging service to be received  by the Android application.</a:t>
              </a:r>
              <a:endParaRPr lang="en-ID" sz="933" b="1" dirty="0">
                <a:solidFill>
                  <a:schemeClr val="tx1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D5E69E-A4F1-E7EE-FC87-63321F0C1F5D}"/>
                </a:ext>
              </a:extLst>
            </p:cNvPr>
            <p:cNvSpPr txBox="1"/>
            <p:nvPr/>
          </p:nvSpPr>
          <p:spPr>
            <a:xfrm>
              <a:off x="5860688" y="2950556"/>
              <a:ext cx="2749912" cy="8939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67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The Android application receives messages from </a:t>
              </a:r>
            </a:p>
            <a:p>
              <a:r>
                <a:rPr lang="en-US" sz="1067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the backend containing earthquake location data, </a:t>
              </a:r>
            </a:p>
            <a:p>
              <a:r>
                <a:rPr lang="en-US" sz="1067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which is used to match the user's location with </a:t>
              </a:r>
            </a:p>
            <a:p>
              <a:r>
                <a:rPr lang="en-US" sz="1067" b="1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GPS assistance to identify target areas for sending warning alarms. These alerts will also be forwarded to a smartwatch via Bluetooth.</a:t>
              </a:r>
              <a:endParaRPr lang="en-ID" sz="1067" b="1" dirty="0">
                <a:solidFill>
                  <a:schemeClr val="tx1">
                    <a:lumMod val="50000"/>
                  </a:schemeClr>
                </a:solidFill>
                <a:latin typeface="+mj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041BD5-F60B-02C5-2431-B2148955425D}"/>
              </a:ext>
            </a:extLst>
          </p:cNvPr>
          <p:cNvSpPr txBox="1"/>
          <p:nvPr/>
        </p:nvSpPr>
        <p:spPr>
          <a:xfrm>
            <a:off x="4457572" y="3142411"/>
            <a:ext cx="2975587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661"/>
            <a:r>
              <a:rPr lang="en-US" sz="1467" b="1" dirty="0">
                <a:solidFill>
                  <a:schemeClr val="tx2"/>
                </a:solidFill>
                <a:latin typeface="+mj-lt"/>
              </a:rPr>
              <a:t>Fire Base: cross platform messaging</a:t>
            </a:r>
            <a:endParaRPr lang="en-ID" sz="1467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1F5DE-D4DD-0705-7A1E-450CAB376C61}"/>
              </a:ext>
            </a:extLst>
          </p:cNvPr>
          <p:cNvSpPr txBox="1"/>
          <p:nvPr/>
        </p:nvSpPr>
        <p:spPr>
          <a:xfrm>
            <a:off x="1291919" y="3858161"/>
            <a:ext cx="2592703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1661"/>
            <a:r>
              <a:rPr lang="en-US" sz="1467" b="1" dirty="0">
                <a:solidFill>
                  <a:schemeClr val="tx2"/>
                </a:solidFill>
                <a:latin typeface="+mj-lt"/>
              </a:rPr>
              <a:t>Using Net Core Programming</a:t>
            </a:r>
            <a:endParaRPr lang="en-ID" sz="1467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id="{C31CC3AE-E47E-9CAF-A995-820660C5BE3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98121" y="5190007"/>
            <a:ext cx="879964" cy="1581249"/>
          </a:xfrm>
          <a:prstGeom prst="rect">
            <a:avLst/>
          </a:prstGeom>
        </p:spPr>
      </p:pic>
      <p:pic>
        <p:nvPicPr>
          <p:cNvPr id="13" name="object 10">
            <a:extLst>
              <a:ext uri="{FF2B5EF4-FFF2-40B4-BE49-F238E27FC236}">
                <a16:creationId xmlns:a16="http://schemas.microsoft.com/office/drawing/2014/main" id="{AAC2049F-12E9-D220-DE02-23D9B9B8817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42661" y="5221616"/>
            <a:ext cx="883442" cy="1581249"/>
          </a:xfrm>
          <a:prstGeom prst="rect">
            <a:avLst/>
          </a:prstGeom>
        </p:spPr>
      </p:pic>
      <p:pic>
        <p:nvPicPr>
          <p:cNvPr id="16" name="object 11">
            <a:extLst>
              <a:ext uri="{FF2B5EF4-FFF2-40B4-BE49-F238E27FC236}">
                <a16:creationId xmlns:a16="http://schemas.microsoft.com/office/drawing/2014/main" id="{6E81791F-AE8F-98F1-C541-03DB31E2CF66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484035" y="5221616"/>
            <a:ext cx="883442" cy="1581249"/>
          </a:xfrm>
          <a:prstGeom prst="rect">
            <a:avLst/>
          </a:prstGeom>
        </p:spPr>
      </p:pic>
      <p:pic>
        <p:nvPicPr>
          <p:cNvPr id="17" name="object 14">
            <a:extLst>
              <a:ext uri="{FF2B5EF4-FFF2-40B4-BE49-F238E27FC236}">
                <a16:creationId xmlns:a16="http://schemas.microsoft.com/office/drawing/2014/main" id="{2CA5B148-0195-0FBB-09BA-8C497CF8C41D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30485" y="5212067"/>
            <a:ext cx="890398" cy="1595284"/>
          </a:xfrm>
          <a:prstGeom prst="rect">
            <a:avLst/>
          </a:prstGeom>
        </p:spPr>
      </p:pic>
      <p:grpSp>
        <p:nvGrpSpPr>
          <p:cNvPr id="18" name="object 39">
            <a:extLst>
              <a:ext uri="{FF2B5EF4-FFF2-40B4-BE49-F238E27FC236}">
                <a16:creationId xmlns:a16="http://schemas.microsoft.com/office/drawing/2014/main" id="{F6FFC196-C6F9-B462-4A06-A5C4CEFEB31D}"/>
              </a:ext>
            </a:extLst>
          </p:cNvPr>
          <p:cNvGrpSpPr/>
          <p:nvPr/>
        </p:nvGrpSpPr>
        <p:grpSpPr>
          <a:xfrm>
            <a:off x="1274542" y="4888710"/>
            <a:ext cx="4381500" cy="1975107"/>
            <a:chOff x="1866900" y="1314448"/>
            <a:chExt cx="8458200" cy="5467350"/>
          </a:xfrm>
        </p:grpSpPr>
        <p:pic>
          <p:nvPicPr>
            <p:cNvPr id="19" name="object 40">
              <a:extLst>
                <a:ext uri="{FF2B5EF4-FFF2-40B4-BE49-F238E27FC236}">
                  <a16:creationId xmlns:a16="http://schemas.microsoft.com/office/drawing/2014/main" id="{9416AA6B-E6DD-BB2E-154B-CA4F8458BEE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6900" y="1314448"/>
              <a:ext cx="8458200" cy="5467348"/>
            </a:xfrm>
            <a:prstGeom prst="rect">
              <a:avLst/>
            </a:prstGeom>
          </p:spPr>
        </p:pic>
        <p:sp>
          <p:nvSpPr>
            <p:cNvPr id="20" name="object 41">
              <a:extLst>
                <a:ext uri="{FF2B5EF4-FFF2-40B4-BE49-F238E27FC236}">
                  <a16:creationId xmlns:a16="http://schemas.microsoft.com/office/drawing/2014/main" id="{F6931468-95D1-0454-FEAF-A37DE6F7E0D8}"/>
                </a:ext>
              </a:extLst>
            </p:cNvPr>
            <p:cNvSpPr/>
            <p:nvPr/>
          </p:nvSpPr>
          <p:spPr>
            <a:xfrm>
              <a:off x="3981450" y="2990850"/>
              <a:ext cx="781050" cy="276225"/>
            </a:xfrm>
            <a:custGeom>
              <a:avLst/>
              <a:gdLst/>
              <a:ahLst/>
              <a:cxnLst/>
              <a:rect l="l" t="t" r="r" b="b"/>
              <a:pathLst>
                <a:path w="781050" h="276225">
                  <a:moveTo>
                    <a:pt x="781050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781050" y="276225"/>
                  </a:lnTo>
                  <a:lnTo>
                    <a:pt x="781050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1564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60156-6035-8220-757C-4C4DB6C7D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6" y="59685"/>
            <a:ext cx="12085894" cy="67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6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4825" y="0"/>
            <a:ext cx="11687175" cy="5076825"/>
            <a:chOff x="504825" y="0"/>
            <a:chExt cx="11687175" cy="5076825"/>
          </a:xfrm>
        </p:grpSpPr>
        <p:sp>
          <p:nvSpPr>
            <p:cNvPr id="6" name="object 6"/>
            <p:cNvSpPr/>
            <p:nvPr/>
          </p:nvSpPr>
          <p:spPr>
            <a:xfrm>
              <a:off x="11639550" y="0"/>
              <a:ext cx="552450" cy="5076825"/>
            </a:xfrm>
            <a:custGeom>
              <a:avLst/>
              <a:gdLst/>
              <a:ahLst/>
              <a:cxnLst/>
              <a:rect l="l" t="t" r="r" b="b"/>
              <a:pathLst>
                <a:path w="552450" h="5076825">
                  <a:moveTo>
                    <a:pt x="552450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4451" y="4850244"/>
                  </a:lnTo>
                  <a:lnTo>
                    <a:pt x="17284" y="4896972"/>
                  </a:lnTo>
                  <a:lnTo>
                    <a:pt x="37719" y="4940003"/>
                  </a:lnTo>
                  <a:lnTo>
                    <a:pt x="64973" y="4978556"/>
                  </a:lnTo>
                  <a:lnTo>
                    <a:pt x="98268" y="5011851"/>
                  </a:lnTo>
                  <a:lnTo>
                    <a:pt x="136821" y="5039106"/>
                  </a:lnTo>
                  <a:lnTo>
                    <a:pt x="179852" y="5059540"/>
                  </a:lnTo>
                  <a:lnTo>
                    <a:pt x="226580" y="5072373"/>
                  </a:lnTo>
                  <a:lnTo>
                    <a:pt x="276225" y="5076825"/>
                  </a:lnTo>
                  <a:lnTo>
                    <a:pt x="552450" y="5076825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825" y="323850"/>
              <a:ext cx="11115675" cy="1066800"/>
            </a:xfrm>
            <a:custGeom>
              <a:avLst/>
              <a:gdLst/>
              <a:ahLst/>
              <a:cxnLst/>
              <a:rect l="l" t="t" r="r" b="b"/>
              <a:pathLst>
                <a:path w="11115675" h="1066800">
                  <a:moveTo>
                    <a:pt x="111156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1115675" y="1066800"/>
                  </a:lnTo>
                  <a:lnTo>
                    <a:pt x="1111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85444" y="59689"/>
            <a:ext cx="11421110" cy="1153456"/>
          </a:xfrm>
          <a:prstGeom prst="rect">
            <a:avLst/>
          </a:prstGeom>
        </p:spPr>
        <p:txBody>
          <a:bodyPr vert="horz" wrap="square" lIns="0" tIns="337121" rIns="0" bIns="0" rtlCol="0">
            <a:spAutoFit/>
          </a:bodyPr>
          <a:lstStyle/>
          <a:p>
            <a:pPr marL="213995" marR="5080">
              <a:lnSpc>
                <a:spcPct val="100000"/>
              </a:lnSpc>
              <a:spcBef>
                <a:spcPts val="125"/>
              </a:spcBef>
            </a:pPr>
            <a:r>
              <a:rPr lang="en-US" sz="2800" spc="80" dirty="0"/>
              <a:t>Preparation for testing the </a:t>
            </a:r>
            <a:r>
              <a:rPr lang="en-US" sz="2800" spc="80" dirty="0" err="1"/>
              <a:t>Iclusive</a:t>
            </a:r>
            <a:r>
              <a:rPr lang="en-US" sz="2800" spc="80" dirty="0"/>
              <a:t> </a:t>
            </a:r>
            <a:r>
              <a:rPr lang="en-US" sz="2800" spc="80" dirty="0" err="1"/>
              <a:t>SOPin</a:t>
            </a:r>
            <a:r>
              <a:rPr sz="2800" spc="-70" dirty="0"/>
              <a:t> </a:t>
            </a:r>
            <a:r>
              <a:rPr sz="2800" spc="90" dirty="0"/>
              <a:t>Padang</a:t>
            </a:r>
            <a:r>
              <a:rPr lang="en-US" sz="2800" spc="90" dirty="0"/>
              <a:t> City</a:t>
            </a:r>
            <a:endParaRPr sz="2800" spc="90" dirty="0"/>
          </a:p>
          <a:p>
            <a:pPr marL="213995">
              <a:lnSpc>
                <a:spcPct val="100000"/>
              </a:lnSpc>
              <a:spcBef>
                <a:spcPts val="60"/>
              </a:spcBef>
            </a:pPr>
            <a:r>
              <a:rPr sz="2400" spc="50" dirty="0"/>
              <a:t>Kantor</a:t>
            </a:r>
            <a:r>
              <a:rPr sz="2400" spc="65" dirty="0"/>
              <a:t> </a:t>
            </a:r>
            <a:r>
              <a:rPr sz="2400" dirty="0"/>
              <a:t>Dinas</a:t>
            </a:r>
            <a:r>
              <a:rPr sz="2400" spc="125" dirty="0"/>
              <a:t> </a:t>
            </a:r>
            <a:r>
              <a:rPr sz="2400" spc="60" dirty="0"/>
              <a:t>Pendidikan</a:t>
            </a:r>
            <a:r>
              <a:rPr sz="2400" spc="135" dirty="0"/>
              <a:t> </a:t>
            </a:r>
            <a:r>
              <a:rPr sz="2400" dirty="0" err="1"/>
              <a:t>Provinsi</a:t>
            </a:r>
            <a:r>
              <a:rPr sz="2400" spc="80" dirty="0"/>
              <a:t> </a:t>
            </a:r>
            <a:r>
              <a:rPr sz="2400" dirty="0" err="1"/>
              <a:t>Sumbar</a:t>
            </a:r>
            <a:r>
              <a:rPr sz="2400" dirty="0"/>
              <a:t>,</a:t>
            </a:r>
            <a:r>
              <a:rPr sz="2400" spc="75" dirty="0"/>
              <a:t> </a:t>
            </a:r>
            <a:r>
              <a:rPr sz="2400" spc="-20" dirty="0"/>
              <a:t>26</a:t>
            </a:r>
            <a:r>
              <a:rPr sz="2400" spc="75" dirty="0"/>
              <a:t> </a:t>
            </a:r>
            <a:r>
              <a:rPr sz="2400" spc="65" dirty="0"/>
              <a:t>November</a:t>
            </a:r>
            <a:r>
              <a:rPr sz="2400" spc="70" dirty="0"/>
              <a:t> </a:t>
            </a:r>
            <a:r>
              <a:rPr sz="2400" spc="-20" dirty="0"/>
              <a:t>2024</a:t>
            </a:r>
            <a:endParaRPr sz="2400" dirty="0"/>
          </a:p>
        </p:txBody>
      </p:sp>
      <p:grpSp>
        <p:nvGrpSpPr>
          <p:cNvPr id="9" name="object 9"/>
          <p:cNvGrpSpPr/>
          <p:nvPr/>
        </p:nvGrpSpPr>
        <p:grpSpPr>
          <a:xfrm>
            <a:off x="504825" y="1390650"/>
            <a:ext cx="9353550" cy="5295900"/>
            <a:chOff x="504825" y="1390650"/>
            <a:chExt cx="9353550" cy="52959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1390650"/>
              <a:ext cx="4552950" cy="25812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375" y="1390650"/>
              <a:ext cx="4552950" cy="25812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825" y="4105275"/>
              <a:ext cx="4552950" cy="25812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05425" y="4095750"/>
              <a:ext cx="4552950" cy="2590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4825" y="0"/>
            <a:ext cx="11687175" cy="5076825"/>
            <a:chOff x="504825" y="0"/>
            <a:chExt cx="11687175" cy="5076825"/>
          </a:xfrm>
        </p:grpSpPr>
        <p:sp>
          <p:nvSpPr>
            <p:cNvPr id="6" name="object 6"/>
            <p:cNvSpPr/>
            <p:nvPr/>
          </p:nvSpPr>
          <p:spPr>
            <a:xfrm>
              <a:off x="11639550" y="0"/>
              <a:ext cx="552450" cy="5076825"/>
            </a:xfrm>
            <a:custGeom>
              <a:avLst/>
              <a:gdLst/>
              <a:ahLst/>
              <a:cxnLst/>
              <a:rect l="l" t="t" r="r" b="b"/>
              <a:pathLst>
                <a:path w="552450" h="5076825">
                  <a:moveTo>
                    <a:pt x="552450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4451" y="4850244"/>
                  </a:lnTo>
                  <a:lnTo>
                    <a:pt x="17284" y="4896972"/>
                  </a:lnTo>
                  <a:lnTo>
                    <a:pt x="37719" y="4940003"/>
                  </a:lnTo>
                  <a:lnTo>
                    <a:pt x="64973" y="4978556"/>
                  </a:lnTo>
                  <a:lnTo>
                    <a:pt x="98268" y="5011851"/>
                  </a:lnTo>
                  <a:lnTo>
                    <a:pt x="136821" y="5039106"/>
                  </a:lnTo>
                  <a:lnTo>
                    <a:pt x="179852" y="5059540"/>
                  </a:lnTo>
                  <a:lnTo>
                    <a:pt x="226580" y="5072373"/>
                  </a:lnTo>
                  <a:lnTo>
                    <a:pt x="276225" y="5076825"/>
                  </a:lnTo>
                  <a:lnTo>
                    <a:pt x="552450" y="5076825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825" y="323850"/>
              <a:ext cx="11115675" cy="1066800"/>
            </a:xfrm>
            <a:custGeom>
              <a:avLst/>
              <a:gdLst/>
              <a:ahLst/>
              <a:cxnLst/>
              <a:rect l="l" t="t" r="r" b="b"/>
              <a:pathLst>
                <a:path w="11115675" h="1066800">
                  <a:moveTo>
                    <a:pt x="111156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1115675" y="1066800"/>
                  </a:lnTo>
                  <a:lnTo>
                    <a:pt x="1111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6740" y="380936"/>
            <a:ext cx="10079355" cy="9207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pc="55"/>
              <a:t>Briefing</a:t>
            </a:r>
            <a:r>
              <a:t> Gladi Simulasi</a:t>
            </a:r>
            <a:r>
              <a:rPr spc="30"/>
              <a:t> </a:t>
            </a:r>
            <a:r>
              <a:rPr spc="65"/>
              <a:t>Pengujian</a:t>
            </a:r>
            <a:r>
              <a:t> </a:t>
            </a:r>
            <a:r>
              <a:rPr spc="114"/>
              <a:t>SOP</a:t>
            </a:r>
            <a:r>
              <a:rPr spc="-10"/>
              <a:t> </a:t>
            </a:r>
            <a:r>
              <a:rPr spc="60"/>
              <a:t>Sistem</a:t>
            </a:r>
            <a:r>
              <a:rPr spc="-10"/>
              <a:t> </a:t>
            </a:r>
            <a:r>
              <a:rPr spc="65"/>
              <a:t>Peringatan</a:t>
            </a:r>
            <a:r>
              <a:rPr spc="25"/>
              <a:t> </a:t>
            </a:r>
            <a:r>
              <a:rPr spc="65"/>
              <a:t>Dini</a:t>
            </a:r>
            <a:r>
              <a:t> </a:t>
            </a:r>
            <a:r>
              <a:rPr spc="90"/>
              <a:t>dan</a:t>
            </a:r>
            <a:r>
              <a:rPr spc="30"/>
              <a:t> </a:t>
            </a:r>
            <a:r>
              <a:rPr spc="55"/>
              <a:t>Perintah Evakuasi</a:t>
            </a:r>
            <a:r>
              <a:rPr spc="-20"/>
              <a:t> </a:t>
            </a:r>
            <a:r>
              <a:rPr spc="60"/>
              <a:t>Tsunami</a:t>
            </a:r>
            <a:r>
              <a:rPr spc="-20"/>
              <a:t> </a:t>
            </a:r>
            <a:r>
              <a:t>Inklusif</a:t>
            </a:r>
            <a:r>
              <a:rPr spc="5"/>
              <a:t> </a:t>
            </a:r>
            <a:r>
              <a:rPr spc="90"/>
              <a:t>untuk</a:t>
            </a:r>
            <a:r>
              <a:rPr spc="-45"/>
              <a:t> </a:t>
            </a:r>
            <a:r>
              <a:rPr spc="70"/>
              <a:t>SLB</a:t>
            </a:r>
            <a:r>
              <a:rPr spc="-30"/>
              <a:t> </a:t>
            </a:r>
            <a:r>
              <a:rPr spc="80"/>
              <a:t>di</a:t>
            </a:r>
            <a:r>
              <a:rPr spc="-70"/>
              <a:t> </a:t>
            </a:r>
            <a:r>
              <a:rPr spc="60"/>
              <a:t>Kota</a:t>
            </a:r>
            <a:r>
              <a:rPr spc="-30"/>
              <a:t> </a:t>
            </a:r>
            <a:r>
              <a:rPr spc="50"/>
              <a:t>Padang:</a:t>
            </a:r>
            <a:r>
              <a:rPr spc="5"/>
              <a:t> </a:t>
            </a:r>
            <a:r>
              <a:rPr spc="80">
                <a:solidFill>
                  <a:srgbClr val="C00000"/>
                </a:solidFill>
              </a:rPr>
              <a:t>SLBN</a:t>
            </a:r>
            <a:r>
              <a:rPr spc="-45">
                <a:solidFill>
                  <a:srgbClr val="C00000"/>
                </a:solidFill>
              </a:rPr>
              <a:t> </a:t>
            </a:r>
            <a:r>
              <a:rPr spc="-90">
                <a:solidFill>
                  <a:srgbClr val="C00000"/>
                </a:solidFill>
              </a:rPr>
              <a:t>2</a:t>
            </a:r>
            <a:r>
              <a:rPr spc="-50">
                <a:solidFill>
                  <a:srgbClr val="C00000"/>
                </a:solidFill>
              </a:rPr>
              <a:t> </a:t>
            </a:r>
            <a:r>
              <a:rPr spc="80">
                <a:solidFill>
                  <a:srgbClr val="C00000"/>
                </a:solidFill>
              </a:rPr>
              <a:t>Padang </a:t>
            </a:r>
            <a:r>
              <a:rPr sz="1800" spc="50"/>
              <a:t>Padang,</a:t>
            </a:r>
            <a:r>
              <a:rPr sz="1800" spc="40"/>
              <a:t> </a:t>
            </a:r>
            <a:r>
              <a:rPr sz="1800" spc="-20"/>
              <a:t>28</a:t>
            </a:r>
            <a:r>
              <a:rPr sz="1800" spc="-70"/>
              <a:t> </a:t>
            </a:r>
            <a:r>
              <a:rPr sz="1800" spc="65"/>
              <a:t>November</a:t>
            </a:r>
            <a:r>
              <a:rPr sz="1800" spc="-40"/>
              <a:t> </a:t>
            </a:r>
            <a:r>
              <a:rPr sz="1800" spc="-20"/>
              <a:t>2024</a:t>
            </a:r>
            <a:endParaRPr sz="1800"/>
          </a:p>
        </p:txBody>
      </p:sp>
      <p:grpSp>
        <p:nvGrpSpPr>
          <p:cNvPr id="9" name="object 9"/>
          <p:cNvGrpSpPr/>
          <p:nvPr/>
        </p:nvGrpSpPr>
        <p:grpSpPr>
          <a:xfrm>
            <a:off x="800100" y="1495425"/>
            <a:ext cx="10515600" cy="3771900"/>
            <a:chOff x="800100" y="1495425"/>
            <a:chExt cx="10515600" cy="37719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0100" y="1495425"/>
              <a:ext cx="5019675" cy="3771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6500" y="1495425"/>
              <a:ext cx="5029200" cy="37719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013142" y="5559742"/>
            <a:ext cx="10064115" cy="504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830195" marR="5080" indent="-2818130">
              <a:lnSpc>
                <a:spcPct val="100899"/>
              </a:lnSpc>
              <a:spcBef>
                <a:spcPts val="110"/>
              </a:spcBef>
            </a:pPr>
            <a:r>
              <a:rPr sz="1550" b="1">
                <a:latin typeface="Arial"/>
                <a:cs typeface="Arial"/>
              </a:rPr>
              <a:t>Penjelasan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rundown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simulasi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dan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briefing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mengenai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cara</a:t>
            </a:r>
            <a:r>
              <a:rPr sz="1550" b="1" spc="7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kerja</a:t>
            </a:r>
            <a:r>
              <a:rPr sz="1550" b="1" spc="15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alat</a:t>
            </a:r>
            <a:r>
              <a:rPr sz="1550" b="1" spc="13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peringatan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dini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inklusif</a:t>
            </a:r>
            <a:r>
              <a:rPr sz="1550" b="1" spc="130">
                <a:latin typeface="Arial"/>
                <a:cs typeface="Arial"/>
              </a:rPr>
              <a:t> </a:t>
            </a:r>
            <a:r>
              <a:rPr sz="1550" b="1" spc="-10">
                <a:latin typeface="Arial"/>
                <a:cs typeface="Arial"/>
              </a:rPr>
              <a:t>(smartphone </a:t>
            </a:r>
            <a:r>
              <a:rPr sz="1550" b="1">
                <a:latin typeface="Arial"/>
                <a:cs typeface="Arial"/>
              </a:rPr>
              <a:t>dan</a:t>
            </a:r>
            <a:r>
              <a:rPr sz="1550" b="1" spc="15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smartwatch</a:t>
            </a:r>
            <a:r>
              <a:rPr sz="1550" b="1" spc="15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hasil</a:t>
            </a:r>
            <a:r>
              <a:rPr sz="1550" b="1" spc="15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pengembangan</a:t>
            </a:r>
            <a:r>
              <a:rPr sz="1550" b="1" spc="16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Tim</a:t>
            </a:r>
            <a:r>
              <a:rPr sz="1550" b="1" spc="165">
                <a:latin typeface="Arial"/>
                <a:cs typeface="Arial"/>
              </a:rPr>
              <a:t> </a:t>
            </a:r>
            <a:r>
              <a:rPr sz="1550" b="1" spc="-25">
                <a:latin typeface="Arial"/>
                <a:cs typeface="Arial"/>
              </a:rPr>
              <a:t>ITB</a:t>
            </a:r>
            <a:endParaRPr sz="1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" y="123825"/>
            <a:ext cx="8126730" cy="466725"/>
            <a:chOff x="4762" y="123825"/>
            <a:chExt cx="8126730" cy="466725"/>
          </a:xfrm>
        </p:grpSpPr>
        <p:sp>
          <p:nvSpPr>
            <p:cNvPr id="4" name="object 4"/>
            <p:cNvSpPr/>
            <p:nvPr/>
          </p:nvSpPr>
          <p:spPr>
            <a:xfrm>
              <a:off x="4762" y="366649"/>
              <a:ext cx="8126730" cy="635"/>
            </a:xfrm>
            <a:custGeom>
              <a:avLst/>
              <a:gdLst/>
              <a:ahLst/>
              <a:cxnLst/>
              <a:rect l="l" t="t" r="r" b="b"/>
              <a:pathLst>
                <a:path w="8126730" h="635">
                  <a:moveTo>
                    <a:pt x="8126412" y="12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00" y="123825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362" y="0"/>
                  </a:moveTo>
                  <a:lnTo>
                    <a:pt x="186332" y="4742"/>
                  </a:lnTo>
                  <a:lnTo>
                    <a:pt x="142528" y="18343"/>
                  </a:lnTo>
                  <a:lnTo>
                    <a:pt x="102888" y="39862"/>
                  </a:lnTo>
                  <a:lnTo>
                    <a:pt x="68351" y="68357"/>
                  </a:lnTo>
                  <a:lnTo>
                    <a:pt x="39855" y="102889"/>
                  </a:lnTo>
                  <a:lnTo>
                    <a:pt x="18339" y="142517"/>
                  </a:lnTo>
                  <a:lnTo>
                    <a:pt x="4741" y="186301"/>
                  </a:lnTo>
                  <a:lnTo>
                    <a:pt x="0" y="233299"/>
                  </a:lnTo>
                  <a:lnTo>
                    <a:pt x="4741" y="280338"/>
                  </a:lnTo>
                  <a:lnTo>
                    <a:pt x="18339" y="324153"/>
                  </a:lnTo>
                  <a:lnTo>
                    <a:pt x="39855" y="363804"/>
                  </a:lnTo>
                  <a:lnTo>
                    <a:pt x="68351" y="398351"/>
                  </a:lnTo>
                  <a:lnTo>
                    <a:pt x="102888" y="426856"/>
                  </a:lnTo>
                  <a:lnTo>
                    <a:pt x="142528" y="448379"/>
                  </a:lnTo>
                  <a:lnTo>
                    <a:pt x="186332" y="461982"/>
                  </a:lnTo>
                  <a:lnTo>
                    <a:pt x="233362" y="466725"/>
                  </a:lnTo>
                  <a:lnTo>
                    <a:pt x="280392" y="461982"/>
                  </a:lnTo>
                  <a:lnTo>
                    <a:pt x="324196" y="448379"/>
                  </a:lnTo>
                  <a:lnTo>
                    <a:pt x="363836" y="426856"/>
                  </a:lnTo>
                  <a:lnTo>
                    <a:pt x="398373" y="398351"/>
                  </a:lnTo>
                  <a:lnTo>
                    <a:pt x="426869" y="363804"/>
                  </a:lnTo>
                  <a:lnTo>
                    <a:pt x="448385" y="324153"/>
                  </a:lnTo>
                  <a:lnTo>
                    <a:pt x="461983" y="280338"/>
                  </a:lnTo>
                  <a:lnTo>
                    <a:pt x="466725" y="233299"/>
                  </a:lnTo>
                  <a:lnTo>
                    <a:pt x="461983" y="186301"/>
                  </a:lnTo>
                  <a:lnTo>
                    <a:pt x="448385" y="142517"/>
                  </a:lnTo>
                  <a:lnTo>
                    <a:pt x="426869" y="102889"/>
                  </a:lnTo>
                  <a:lnTo>
                    <a:pt x="398373" y="68357"/>
                  </a:lnTo>
                  <a:lnTo>
                    <a:pt x="363836" y="39862"/>
                  </a:lnTo>
                  <a:lnTo>
                    <a:pt x="324196" y="18343"/>
                  </a:lnTo>
                  <a:lnTo>
                    <a:pt x="280392" y="4742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553450" y="0"/>
            <a:ext cx="3638550" cy="419100"/>
          </a:xfrm>
          <a:custGeom>
            <a:avLst/>
            <a:gdLst/>
            <a:ahLst/>
            <a:cxnLst/>
            <a:rect l="l" t="t" r="r" b="b"/>
            <a:pathLst>
              <a:path w="3638550" h="419100">
                <a:moveTo>
                  <a:pt x="3638550" y="0"/>
                </a:moveTo>
                <a:lnTo>
                  <a:pt x="0" y="0"/>
                </a:lnTo>
                <a:lnTo>
                  <a:pt x="0" y="57150"/>
                </a:lnTo>
                <a:lnTo>
                  <a:pt x="3304" y="106264"/>
                </a:lnTo>
                <a:lnTo>
                  <a:pt x="12929" y="153370"/>
                </a:lnTo>
                <a:lnTo>
                  <a:pt x="28444" y="198036"/>
                </a:lnTo>
                <a:lnTo>
                  <a:pt x="49417" y="239832"/>
                </a:lnTo>
                <a:lnTo>
                  <a:pt x="75417" y="278326"/>
                </a:lnTo>
                <a:lnTo>
                  <a:pt x="106013" y="313086"/>
                </a:lnTo>
                <a:lnTo>
                  <a:pt x="140773" y="343682"/>
                </a:lnTo>
                <a:lnTo>
                  <a:pt x="179267" y="369682"/>
                </a:lnTo>
                <a:lnTo>
                  <a:pt x="221063" y="390655"/>
                </a:lnTo>
                <a:lnTo>
                  <a:pt x="265729" y="406170"/>
                </a:lnTo>
                <a:lnTo>
                  <a:pt x="312835" y="415795"/>
                </a:lnTo>
                <a:lnTo>
                  <a:pt x="361950" y="419100"/>
                </a:lnTo>
                <a:lnTo>
                  <a:pt x="3638550" y="419100"/>
                </a:lnTo>
                <a:lnTo>
                  <a:pt x="36385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296025"/>
            <a:ext cx="3133725" cy="561975"/>
          </a:xfrm>
          <a:custGeom>
            <a:avLst/>
            <a:gdLst/>
            <a:ahLst/>
            <a:cxnLst/>
            <a:rect l="l" t="t" r="r" b="b"/>
            <a:pathLst>
              <a:path w="3133725" h="561975">
                <a:moveTo>
                  <a:pt x="2847975" y="0"/>
                </a:moveTo>
                <a:lnTo>
                  <a:pt x="0" y="0"/>
                </a:lnTo>
                <a:lnTo>
                  <a:pt x="0" y="561975"/>
                </a:lnTo>
                <a:lnTo>
                  <a:pt x="3133725" y="561975"/>
                </a:lnTo>
                <a:lnTo>
                  <a:pt x="3133725" y="285750"/>
                </a:lnTo>
                <a:lnTo>
                  <a:pt x="3129986" y="239401"/>
                </a:lnTo>
                <a:lnTo>
                  <a:pt x="3119161" y="195432"/>
                </a:lnTo>
                <a:lnTo>
                  <a:pt x="3101838" y="154433"/>
                </a:lnTo>
                <a:lnTo>
                  <a:pt x="3078604" y="116991"/>
                </a:lnTo>
                <a:lnTo>
                  <a:pt x="3050047" y="83696"/>
                </a:lnTo>
                <a:lnTo>
                  <a:pt x="3016754" y="55134"/>
                </a:lnTo>
                <a:lnTo>
                  <a:pt x="2979313" y="31895"/>
                </a:lnTo>
                <a:lnTo>
                  <a:pt x="2938311" y="14568"/>
                </a:lnTo>
                <a:lnTo>
                  <a:pt x="2894336" y="3740"/>
                </a:lnTo>
                <a:lnTo>
                  <a:pt x="284797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95250"/>
            <a:ext cx="66675" cy="666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95250"/>
            <a:ext cx="76200" cy="66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95250"/>
            <a:ext cx="76200" cy="666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95250"/>
            <a:ext cx="76200" cy="66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95250"/>
            <a:ext cx="76200" cy="666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95250"/>
            <a:ext cx="66675" cy="666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95250"/>
            <a:ext cx="66675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209550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209550"/>
            <a:ext cx="76200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209550"/>
            <a:ext cx="76200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209550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209550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209550"/>
            <a:ext cx="66675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209550"/>
            <a:ext cx="66675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323850"/>
            <a:ext cx="66675" cy="762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323850"/>
            <a:ext cx="76200" cy="76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323850"/>
            <a:ext cx="76200" cy="762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323850"/>
            <a:ext cx="76200" cy="762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323850"/>
            <a:ext cx="76200" cy="762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323850"/>
            <a:ext cx="66675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323850"/>
            <a:ext cx="66675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447675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447675"/>
            <a:ext cx="76200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447675"/>
            <a:ext cx="76200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447675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447675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447675"/>
            <a:ext cx="66675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447675"/>
            <a:ext cx="66675" cy="76200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100137" y="653668"/>
            <a:ext cx="9997440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87595" marR="5080" indent="-4875530">
              <a:lnSpc>
                <a:spcPct val="100000"/>
              </a:lnSpc>
              <a:spcBef>
                <a:spcPts val="105"/>
              </a:spcBef>
            </a:pPr>
            <a:r>
              <a:rPr sz="3000" spc="100" dirty="0"/>
              <a:t>Peta</a:t>
            </a:r>
            <a:r>
              <a:rPr sz="3000" spc="-20" dirty="0"/>
              <a:t> </a:t>
            </a:r>
            <a:r>
              <a:rPr sz="3000" spc="65" dirty="0"/>
              <a:t>Rute</a:t>
            </a:r>
            <a:r>
              <a:rPr sz="3000" spc="-25" dirty="0"/>
              <a:t> </a:t>
            </a:r>
            <a:r>
              <a:rPr sz="3000" spc="70" dirty="0" err="1"/>
              <a:t>Evakuasi</a:t>
            </a:r>
            <a:r>
              <a:rPr sz="3000" spc="-10" dirty="0"/>
              <a:t> </a:t>
            </a:r>
            <a:r>
              <a:rPr sz="3000" spc="-425" dirty="0"/>
              <a:t>–</a:t>
            </a:r>
            <a:r>
              <a:rPr sz="3000" spc="-15" dirty="0"/>
              <a:t> </a:t>
            </a:r>
            <a:r>
              <a:rPr sz="3000" spc="70" dirty="0"/>
              <a:t>SLBN </a:t>
            </a:r>
            <a:r>
              <a:rPr sz="3000" spc="-50" dirty="0"/>
              <a:t>2</a:t>
            </a:r>
            <a:endParaRPr sz="3000" dirty="0"/>
          </a:p>
        </p:txBody>
      </p: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284" y="1823875"/>
            <a:ext cx="5447794" cy="3827620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824989" y="5841365"/>
            <a:ext cx="198247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>
                <a:latin typeface="Arial"/>
                <a:cs typeface="Arial"/>
              </a:rPr>
              <a:t>Hasil</a:t>
            </a:r>
            <a:r>
              <a:rPr sz="1400" b="1" spc="25">
                <a:latin typeface="Arial"/>
                <a:cs typeface="Arial"/>
              </a:rPr>
              <a:t> </a:t>
            </a:r>
            <a:r>
              <a:rPr sz="1400" b="1" spc="-10">
                <a:latin typeface="Arial"/>
                <a:cs typeface="Arial"/>
              </a:rPr>
              <a:t>Network</a:t>
            </a:r>
            <a:r>
              <a:rPr sz="1400" b="1" spc="-65">
                <a:latin typeface="Arial"/>
                <a:cs typeface="Arial"/>
              </a:rPr>
              <a:t> </a:t>
            </a:r>
            <a:r>
              <a:rPr sz="1400" b="1" spc="-10">
                <a:latin typeface="Arial"/>
                <a:cs typeface="Arial"/>
              </a:rPr>
              <a:t>Analysis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646291" y="5837554"/>
            <a:ext cx="450088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>
                <a:latin typeface="Arial"/>
                <a:cs typeface="Arial"/>
              </a:rPr>
              <a:t>Hasil Diskusi</a:t>
            </a:r>
            <a:r>
              <a:rPr sz="1400" b="1" spc="-25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dengan</a:t>
            </a:r>
            <a:r>
              <a:rPr sz="1400" b="1" spc="-50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Sekolah,</a:t>
            </a:r>
            <a:r>
              <a:rPr sz="1400" b="1" spc="-45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Dinas,</a:t>
            </a:r>
            <a:r>
              <a:rPr sz="1400" b="1" spc="-45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dan</a:t>
            </a:r>
            <a:r>
              <a:rPr sz="1400" b="1" spc="-40">
                <a:latin typeface="Arial"/>
                <a:cs typeface="Arial"/>
              </a:rPr>
              <a:t> </a:t>
            </a:r>
            <a:r>
              <a:rPr sz="1400" b="1" spc="-10">
                <a:latin typeface="Arial"/>
                <a:cs typeface="Arial"/>
              </a:rPr>
              <a:t>Komunitas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10250" y="1724025"/>
            <a:ext cx="6219825" cy="38766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" y="123825"/>
            <a:ext cx="8126730" cy="466725"/>
            <a:chOff x="4762" y="123825"/>
            <a:chExt cx="8126730" cy="466725"/>
          </a:xfrm>
        </p:grpSpPr>
        <p:sp>
          <p:nvSpPr>
            <p:cNvPr id="4" name="object 4"/>
            <p:cNvSpPr/>
            <p:nvPr/>
          </p:nvSpPr>
          <p:spPr>
            <a:xfrm>
              <a:off x="4762" y="366649"/>
              <a:ext cx="8126730" cy="635"/>
            </a:xfrm>
            <a:custGeom>
              <a:avLst/>
              <a:gdLst/>
              <a:ahLst/>
              <a:cxnLst/>
              <a:rect l="l" t="t" r="r" b="b"/>
              <a:pathLst>
                <a:path w="8126730" h="635">
                  <a:moveTo>
                    <a:pt x="8126412" y="12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00" y="123825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362" y="0"/>
                  </a:moveTo>
                  <a:lnTo>
                    <a:pt x="186332" y="4742"/>
                  </a:lnTo>
                  <a:lnTo>
                    <a:pt x="142528" y="18343"/>
                  </a:lnTo>
                  <a:lnTo>
                    <a:pt x="102888" y="39862"/>
                  </a:lnTo>
                  <a:lnTo>
                    <a:pt x="68351" y="68357"/>
                  </a:lnTo>
                  <a:lnTo>
                    <a:pt x="39855" y="102889"/>
                  </a:lnTo>
                  <a:lnTo>
                    <a:pt x="18339" y="142517"/>
                  </a:lnTo>
                  <a:lnTo>
                    <a:pt x="4741" y="186301"/>
                  </a:lnTo>
                  <a:lnTo>
                    <a:pt x="0" y="233299"/>
                  </a:lnTo>
                  <a:lnTo>
                    <a:pt x="4741" y="280338"/>
                  </a:lnTo>
                  <a:lnTo>
                    <a:pt x="18339" y="324153"/>
                  </a:lnTo>
                  <a:lnTo>
                    <a:pt x="39855" y="363804"/>
                  </a:lnTo>
                  <a:lnTo>
                    <a:pt x="68351" y="398351"/>
                  </a:lnTo>
                  <a:lnTo>
                    <a:pt x="102888" y="426856"/>
                  </a:lnTo>
                  <a:lnTo>
                    <a:pt x="142528" y="448379"/>
                  </a:lnTo>
                  <a:lnTo>
                    <a:pt x="186332" y="461982"/>
                  </a:lnTo>
                  <a:lnTo>
                    <a:pt x="233362" y="466725"/>
                  </a:lnTo>
                  <a:lnTo>
                    <a:pt x="280392" y="461982"/>
                  </a:lnTo>
                  <a:lnTo>
                    <a:pt x="324196" y="448379"/>
                  </a:lnTo>
                  <a:lnTo>
                    <a:pt x="363836" y="426856"/>
                  </a:lnTo>
                  <a:lnTo>
                    <a:pt x="398373" y="398351"/>
                  </a:lnTo>
                  <a:lnTo>
                    <a:pt x="426869" y="363804"/>
                  </a:lnTo>
                  <a:lnTo>
                    <a:pt x="448385" y="324153"/>
                  </a:lnTo>
                  <a:lnTo>
                    <a:pt x="461983" y="280338"/>
                  </a:lnTo>
                  <a:lnTo>
                    <a:pt x="466725" y="233299"/>
                  </a:lnTo>
                  <a:lnTo>
                    <a:pt x="461983" y="186301"/>
                  </a:lnTo>
                  <a:lnTo>
                    <a:pt x="448385" y="142517"/>
                  </a:lnTo>
                  <a:lnTo>
                    <a:pt x="426869" y="102889"/>
                  </a:lnTo>
                  <a:lnTo>
                    <a:pt x="398373" y="68357"/>
                  </a:lnTo>
                  <a:lnTo>
                    <a:pt x="363836" y="39862"/>
                  </a:lnTo>
                  <a:lnTo>
                    <a:pt x="324196" y="18343"/>
                  </a:lnTo>
                  <a:lnTo>
                    <a:pt x="280392" y="4742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553450" y="0"/>
            <a:ext cx="3638550" cy="419100"/>
          </a:xfrm>
          <a:custGeom>
            <a:avLst/>
            <a:gdLst/>
            <a:ahLst/>
            <a:cxnLst/>
            <a:rect l="l" t="t" r="r" b="b"/>
            <a:pathLst>
              <a:path w="3638550" h="419100">
                <a:moveTo>
                  <a:pt x="3638550" y="0"/>
                </a:moveTo>
                <a:lnTo>
                  <a:pt x="0" y="0"/>
                </a:lnTo>
                <a:lnTo>
                  <a:pt x="0" y="57150"/>
                </a:lnTo>
                <a:lnTo>
                  <a:pt x="3304" y="106264"/>
                </a:lnTo>
                <a:lnTo>
                  <a:pt x="12929" y="153370"/>
                </a:lnTo>
                <a:lnTo>
                  <a:pt x="28444" y="198036"/>
                </a:lnTo>
                <a:lnTo>
                  <a:pt x="49417" y="239832"/>
                </a:lnTo>
                <a:lnTo>
                  <a:pt x="75417" y="278326"/>
                </a:lnTo>
                <a:lnTo>
                  <a:pt x="106013" y="313086"/>
                </a:lnTo>
                <a:lnTo>
                  <a:pt x="140773" y="343682"/>
                </a:lnTo>
                <a:lnTo>
                  <a:pt x="179267" y="369682"/>
                </a:lnTo>
                <a:lnTo>
                  <a:pt x="221063" y="390655"/>
                </a:lnTo>
                <a:lnTo>
                  <a:pt x="265729" y="406170"/>
                </a:lnTo>
                <a:lnTo>
                  <a:pt x="312835" y="415795"/>
                </a:lnTo>
                <a:lnTo>
                  <a:pt x="361950" y="419100"/>
                </a:lnTo>
                <a:lnTo>
                  <a:pt x="3638550" y="419100"/>
                </a:lnTo>
                <a:lnTo>
                  <a:pt x="36385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296025"/>
            <a:ext cx="3133725" cy="561975"/>
          </a:xfrm>
          <a:custGeom>
            <a:avLst/>
            <a:gdLst/>
            <a:ahLst/>
            <a:cxnLst/>
            <a:rect l="l" t="t" r="r" b="b"/>
            <a:pathLst>
              <a:path w="3133725" h="561975">
                <a:moveTo>
                  <a:pt x="2847975" y="0"/>
                </a:moveTo>
                <a:lnTo>
                  <a:pt x="0" y="0"/>
                </a:lnTo>
                <a:lnTo>
                  <a:pt x="0" y="561975"/>
                </a:lnTo>
                <a:lnTo>
                  <a:pt x="3133725" y="561975"/>
                </a:lnTo>
                <a:lnTo>
                  <a:pt x="3133725" y="285750"/>
                </a:lnTo>
                <a:lnTo>
                  <a:pt x="3129986" y="239401"/>
                </a:lnTo>
                <a:lnTo>
                  <a:pt x="3119161" y="195432"/>
                </a:lnTo>
                <a:lnTo>
                  <a:pt x="3101838" y="154433"/>
                </a:lnTo>
                <a:lnTo>
                  <a:pt x="3078604" y="116991"/>
                </a:lnTo>
                <a:lnTo>
                  <a:pt x="3050047" y="83696"/>
                </a:lnTo>
                <a:lnTo>
                  <a:pt x="3016754" y="55134"/>
                </a:lnTo>
                <a:lnTo>
                  <a:pt x="2979313" y="31895"/>
                </a:lnTo>
                <a:lnTo>
                  <a:pt x="2938311" y="14568"/>
                </a:lnTo>
                <a:lnTo>
                  <a:pt x="2894336" y="3740"/>
                </a:lnTo>
                <a:lnTo>
                  <a:pt x="284797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95250"/>
            <a:ext cx="66675" cy="666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95250"/>
            <a:ext cx="76200" cy="66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95250"/>
            <a:ext cx="76200" cy="666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95250"/>
            <a:ext cx="76200" cy="66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95250"/>
            <a:ext cx="76200" cy="666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95250"/>
            <a:ext cx="66675" cy="666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95250"/>
            <a:ext cx="66675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209550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209550"/>
            <a:ext cx="76200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209550"/>
            <a:ext cx="76200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209550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209550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209550"/>
            <a:ext cx="66675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209550"/>
            <a:ext cx="66675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323850"/>
            <a:ext cx="66675" cy="762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323850"/>
            <a:ext cx="76200" cy="76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323850"/>
            <a:ext cx="76200" cy="762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323850"/>
            <a:ext cx="76200" cy="762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323850"/>
            <a:ext cx="76200" cy="762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323850"/>
            <a:ext cx="66675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323850"/>
            <a:ext cx="66675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447675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447675"/>
            <a:ext cx="76200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447675"/>
            <a:ext cx="76200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447675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447675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447675"/>
            <a:ext cx="66675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447675"/>
            <a:ext cx="66675" cy="76200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254442" y="653668"/>
            <a:ext cx="9695815" cy="475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36950" marR="5080" indent="-3524885">
              <a:lnSpc>
                <a:spcPct val="100000"/>
              </a:lnSpc>
              <a:spcBef>
                <a:spcPts val="105"/>
              </a:spcBef>
            </a:pPr>
            <a:r>
              <a:rPr sz="3000" spc="100" dirty="0"/>
              <a:t>Peta</a:t>
            </a:r>
            <a:r>
              <a:rPr sz="3000" spc="-20" dirty="0"/>
              <a:t> </a:t>
            </a:r>
            <a:r>
              <a:rPr sz="3000" spc="65" dirty="0"/>
              <a:t>Rute</a:t>
            </a:r>
            <a:r>
              <a:rPr sz="3000" dirty="0"/>
              <a:t> </a:t>
            </a:r>
            <a:r>
              <a:rPr sz="3000" spc="70" dirty="0" err="1"/>
              <a:t>Evakuasi</a:t>
            </a:r>
            <a:r>
              <a:rPr sz="3000" spc="10" dirty="0"/>
              <a:t> </a:t>
            </a:r>
            <a:r>
              <a:rPr sz="3000" spc="-425" dirty="0"/>
              <a:t>–</a:t>
            </a:r>
            <a:r>
              <a:rPr sz="3000" spc="-10" dirty="0"/>
              <a:t> </a:t>
            </a:r>
            <a:r>
              <a:rPr sz="3000" spc="80" dirty="0"/>
              <a:t>SLB </a:t>
            </a:r>
            <a:r>
              <a:rPr sz="3000" spc="135" dirty="0" err="1"/>
              <a:t>Wacana</a:t>
            </a:r>
            <a:r>
              <a:rPr sz="3000" spc="10" dirty="0"/>
              <a:t> </a:t>
            </a:r>
            <a:r>
              <a:rPr sz="3000" spc="80" dirty="0" err="1"/>
              <a:t>Asih</a:t>
            </a:r>
            <a:endParaRPr sz="3000" dirty="0"/>
          </a:p>
        </p:txBody>
      </p:sp>
      <p:pic>
        <p:nvPicPr>
          <p:cNvPr id="37" name="object 3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337" y="1681503"/>
            <a:ext cx="4983814" cy="3523567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76850" y="1619250"/>
            <a:ext cx="6819900" cy="3619500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810766" y="5400675"/>
            <a:ext cx="1982470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>
                <a:latin typeface="Arial"/>
                <a:cs typeface="Arial"/>
              </a:rPr>
              <a:t>Hasil</a:t>
            </a:r>
            <a:r>
              <a:rPr sz="1400" b="1" spc="25">
                <a:latin typeface="Arial"/>
                <a:cs typeface="Arial"/>
              </a:rPr>
              <a:t> </a:t>
            </a:r>
            <a:r>
              <a:rPr sz="1400" b="1" spc="-10">
                <a:latin typeface="Arial"/>
                <a:cs typeface="Arial"/>
              </a:rPr>
              <a:t>Network</a:t>
            </a:r>
            <a:r>
              <a:rPr sz="1400" b="1" spc="-70">
                <a:latin typeface="Arial"/>
                <a:cs typeface="Arial"/>
              </a:rPr>
              <a:t> </a:t>
            </a:r>
            <a:r>
              <a:rPr sz="1400" b="1" spc="-10">
                <a:latin typeface="Arial"/>
                <a:cs typeface="Arial"/>
              </a:rPr>
              <a:t>Analysis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483984" y="5378450"/>
            <a:ext cx="4502150" cy="2425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>
                <a:latin typeface="Arial"/>
                <a:cs typeface="Arial"/>
              </a:rPr>
              <a:t>Hasil</a:t>
            </a:r>
            <a:r>
              <a:rPr sz="1400" b="1" spc="10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Diskusi</a:t>
            </a:r>
            <a:r>
              <a:rPr sz="1400" b="1" spc="-15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dengan</a:t>
            </a:r>
            <a:r>
              <a:rPr sz="1400" b="1" spc="-60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Sekolah,</a:t>
            </a:r>
            <a:r>
              <a:rPr sz="1400" b="1" spc="-50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Dinas,</a:t>
            </a:r>
            <a:r>
              <a:rPr sz="1400" b="1" spc="-45">
                <a:latin typeface="Arial"/>
                <a:cs typeface="Arial"/>
              </a:rPr>
              <a:t> </a:t>
            </a:r>
            <a:r>
              <a:rPr sz="1400" b="1">
                <a:latin typeface="Arial"/>
                <a:cs typeface="Arial"/>
              </a:rPr>
              <a:t>dan</a:t>
            </a:r>
            <a:r>
              <a:rPr sz="1400" b="1" spc="-25">
                <a:latin typeface="Arial"/>
                <a:cs typeface="Arial"/>
              </a:rPr>
              <a:t> </a:t>
            </a:r>
            <a:r>
              <a:rPr sz="1400" b="1" spc="-10">
                <a:latin typeface="Arial"/>
                <a:cs typeface="Arial"/>
              </a:rPr>
              <a:t>Komunitas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30605" y="1836737"/>
            <a:ext cx="10004425" cy="2057229"/>
          </a:xfrm>
          <a:prstGeom prst="rect">
            <a:avLst/>
          </a:prstGeom>
        </p:spPr>
        <p:txBody>
          <a:bodyPr vert="horz" wrap="square" lIns="0" tIns="62229" rIns="0" bIns="0" rtlCol="0">
            <a:spAutoFit/>
          </a:bodyPr>
          <a:lstStyle/>
          <a:p>
            <a:pPr marL="927100" marR="5080" indent="-915035">
              <a:lnSpc>
                <a:spcPct val="90300"/>
              </a:lnSpc>
              <a:spcBef>
                <a:spcPts val="489"/>
              </a:spcBef>
              <a:tabLst>
                <a:tab pos="927100" algn="l"/>
              </a:tabLst>
            </a:pPr>
            <a:r>
              <a:rPr lang="en-US" sz="4800" spc="-175" dirty="0">
                <a:latin typeface="Verdana"/>
                <a:cs typeface="Verdana"/>
              </a:rPr>
              <a:t>Simulation for</a:t>
            </a:r>
            <a:r>
              <a:rPr sz="4800" spc="-260" dirty="0">
                <a:latin typeface="Verdana"/>
                <a:cs typeface="Verdana"/>
              </a:rPr>
              <a:t> </a:t>
            </a:r>
            <a:r>
              <a:rPr sz="4800" spc="-80" dirty="0">
                <a:latin typeface="Verdana"/>
                <a:cs typeface="Verdana"/>
              </a:rPr>
              <a:t>In</a:t>
            </a:r>
            <a:r>
              <a:rPr lang="en-US" sz="4800" spc="-80" dirty="0">
                <a:latin typeface="Verdana"/>
                <a:cs typeface="Verdana"/>
              </a:rPr>
              <a:t>c</a:t>
            </a:r>
            <a:r>
              <a:rPr sz="4800" spc="-80" dirty="0">
                <a:latin typeface="Verdana"/>
                <a:cs typeface="Verdana"/>
              </a:rPr>
              <a:t>lusi</a:t>
            </a:r>
            <a:r>
              <a:rPr lang="en-US" sz="4800" spc="-80" dirty="0">
                <a:latin typeface="Verdana"/>
                <a:cs typeface="Verdana"/>
              </a:rPr>
              <a:t>ve </a:t>
            </a:r>
            <a:r>
              <a:rPr lang="en-ID" sz="4800" spc="-114" dirty="0">
                <a:latin typeface="Verdana"/>
                <a:cs typeface="Verdana"/>
              </a:rPr>
              <a:t>SOP</a:t>
            </a:r>
            <a:r>
              <a:rPr lang="en-ID" sz="4800" spc="-225" dirty="0">
                <a:latin typeface="Verdana"/>
                <a:cs typeface="Verdana"/>
              </a:rPr>
              <a:t> </a:t>
            </a:r>
            <a:br>
              <a:rPr lang="en-US" sz="4800" spc="-80" dirty="0">
                <a:latin typeface="Verdana"/>
                <a:cs typeface="Verdana"/>
              </a:rPr>
            </a:br>
            <a:r>
              <a:rPr lang="en-US" sz="4800" spc="-114" dirty="0">
                <a:latin typeface="Verdana"/>
                <a:cs typeface="Verdana"/>
              </a:rPr>
              <a:t>and</a:t>
            </a:r>
            <a:r>
              <a:rPr sz="4800" spc="-295" dirty="0">
                <a:latin typeface="Verdana"/>
                <a:cs typeface="Verdana"/>
              </a:rPr>
              <a:t> </a:t>
            </a:r>
            <a:r>
              <a:rPr lang="en-US" sz="4800" spc="-295" dirty="0">
                <a:latin typeface="Verdana"/>
                <a:cs typeface="Verdana"/>
              </a:rPr>
              <a:t>Testing Inclusive Warning Tools</a:t>
            </a:r>
            <a:endParaRPr sz="48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76400" y="4099560"/>
            <a:ext cx="8114029" cy="43986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dirty="0">
                <a:solidFill>
                  <a:srgbClr val="0A0F4A"/>
                </a:solidFill>
                <a:latin typeface="Calibri"/>
                <a:cs typeface="Calibri"/>
              </a:rPr>
              <a:t>Fo</a:t>
            </a:r>
            <a:r>
              <a:rPr lang="en-US" sz="2750" b="1" dirty="0">
                <a:solidFill>
                  <a:srgbClr val="0A0F4A"/>
                </a:solidFill>
                <a:latin typeface="Calibri"/>
                <a:cs typeface="Calibri"/>
              </a:rPr>
              <a:t>cus on</a:t>
            </a:r>
            <a:r>
              <a:rPr sz="2750" b="1" spc="80" dirty="0">
                <a:solidFill>
                  <a:srgbClr val="0A0F4A"/>
                </a:solidFill>
                <a:latin typeface="Calibri"/>
                <a:cs typeface="Calibri"/>
              </a:rPr>
              <a:t> </a:t>
            </a:r>
            <a:r>
              <a:rPr lang="en-US" sz="2750" b="1" dirty="0">
                <a:solidFill>
                  <a:srgbClr val="0A0F4A"/>
                </a:solidFill>
                <a:latin typeface="Calibri"/>
                <a:cs typeface="Calibri"/>
              </a:rPr>
              <a:t>two location</a:t>
            </a:r>
            <a:r>
              <a:rPr sz="2750" b="1" dirty="0">
                <a:solidFill>
                  <a:srgbClr val="0A0F4A"/>
                </a:solidFill>
                <a:latin typeface="Calibri"/>
                <a:cs typeface="Calibri"/>
              </a:rPr>
              <a:t>:</a:t>
            </a:r>
            <a:r>
              <a:rPr sz="2750" b="1" spc="85" dirty="0">
                <a:solidFill>
                  <a:srgbClr val="0A0F4A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A0F4A"/>
                </a:solidFill>
                <a:latin typeface="Calibri"/>
                <a:cs typeface="Calibri"/>
              </a:rPr>
              <a:t>SLBN2</a:t>
            </a:r>
            <a:r>
              <a:rPr sz="2750" b="1" spc="120" dirty="0">
                <a:solidFill>
                  <a:srgbClr val="0A0F4A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A0F4A"/>
                </a:solidFill>
                <a:latin typeface="Calibri"/>
                <a:cs typeface="Calibri"/>
              </a:rPr>
              <a:t>dan</a:t>
            </a:r>
            <a:r>
              <a:rPr sz="2750" b="1" spc="110" dirty="0">
                <a:solidFill>
                  <a:srgbClr val="0A0F4A"/>
                </a:solidFill>
                <a:latin typeface="Calibri"/>
                <a:cs typeface="Calibri"/>
              </a:rPr>
              <a:t> </a:t>
            </a:r>
            <a:r>
              <a:rPr sz="2750" b="1" dirty="0">
                <a:solidFill>
                  <a:srgbClr val="0A0F4A"/>
                </a:solidFill>
                <a:latin typeface="Calibri"/>
                <a:cs typeface="Calibri"/>
              </a:rPr>
              <a:t>SLB</a:t>
            </a:r>
            <a:r>
              <a:rPr sz="2750" b="1" spc="145" dirty="0">
                <a:solidFill>
                  <a:srgbClr val="0A0F4A"/>
                </a:solidFill>
                <a:latin typeface="Calibri"/>
                <a:cs typeface="Calibri"/>
              </a:rPr>
              <a:t> </a:t>
            </a:r>
            <a:r>
              <a:rPr sz="2750" b="1" dirty="0" err="1">
                <a:solidFill>
                  <a:srgbClr val="0A0F4A"/>
                </a:solidFill>
                <a:latin typeface="Calibri"/>
                <a:cs typeface="Calibri"/>
              </a:rPr>
              <a:t>Wacana</a:t>
            </a:r>
            <a:r>
              <a:rPr sz="2750" b="1" spc="45" dirty="0">
                <a:solidFill>
                  <a:srgbClr val="0A0F4A"/>
                </a:solidFill>
                <a:latin typeface="Calibri"/>
                <a:cs typeface="Calibri"/>
              </a:rPr>
              <a:t> </a:t>
            </a:r>
            <a:r>
              <a:rPr sz="2750" b="1" spc="-20" dirty="0" err="1">
                <a:solidFill>
                  <a:srgbClr val="0A0F4A"/>
                </a:solidFill>
                <a:latin typeface="Calibri"/>
                <a:cs typeface="Calibri"/>
              </a:rPr>
              <a:t>Asih</a:t>
            </a:r>
            <a:endParaRPr sz="27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4825" y="0"/>
            <a:ext cx="11687175" cy="5076825"/>
            <a:chOff x="504825" y="0"/>
            <a:chExt cx="11687175" cy="5076825"/>
          </a:xfrm>
        </p:grpSpPr>
        <p:sp>
          <p:nvSpPr>
            <p:cNvPr id="6" name="object 6"/>
            <p:cNvSpPr/>
            <p:nvPr/>
          </p:nvSpPr>
          <p:spPr>
            <a:xfrm>
              <a:off x="11639550" y="0"/>
              <a:ext cx="552450" cy="5076825"/>
            </a:xfrm>
            <a:custGeom>
              <a:avLst/>
              <a:gdLst/>
              <a:ahLst/>
              <a:cxnLst/>
              <a:rect l="l" t="t" r="r" b="b"/>
              <a:pathLst>
                <a:path w="552450" h="5076825">
                  <a:moveTo>
                    <a:pt x="552450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4451" y="4850244"/>
                  </a:lnTo>
                  <a:lnTo>
                    <a:pt x="17284" y="4896972"/>
                  </a:lnTo>
                  <a:lnTo>
                    <a:pt x="37719" y="4940003"/>
                  </a:lnTo>
                  <a:lnTo>
                    <a:pt x="64973" y="4978556"/>
                  </a:lnTo>
                  <a:lnTo>
                    <a:pt x="98268" y="5011851"/>
                  </a:lnTo>
                  <a:lnTo>
                    <a:pt x="136821" y="5039106"/>
                  </a:lnTo>
                  <a:lnTo>
                    <a:pt x="179852" y="5059540"/>
                  </a:lnTo>
                  <a:lnTo>
                    <a:pt x="226580" y="5072373"/>
                  </a:lnTo>
                  <a:lnTo>
                    <a:pt x="276225" y="5076825"/>
                  </a:lnTo>
                  <a:lnTo>
                    <a:pt x="552450" y="5076825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825" y="323850"/>
              <a:ext cx="11115675" cy="1066800"/>
            </a:xfrm>
            <a:custGeom>
              <a:avLst/>
              <a:gdLst/>
              <a:ahLst/>
              <a:cxnLst/>
              <a:rect l="l" t="t" r="r" b="b"/>
              <a:pathLst>
                <a:path w="11115675" h="1066800">
                  <a:moveTo>
                    <a:pt x="111156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1115675" y="1066800"/>
                  </a:lnTo>
                  <a:lnTo>
                    <a:pt x="1111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86740" y="380936"/>
            <a:ext cx="989965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30"/>
              </a:lnSpc>
              <a:tabLst>
                <a:tab pos="469900" algn="l"/>
              </a:tabLst>
            </a:pPr>
            <a:r>
              <a:rPr sz="3000" spc="-475"/>
              <a:t>1.</a:t>
            </a:r>
            <a:r>
              <a:rPr sz="3000"/>
              <a:t>	</a:t>
            </a:r>
            <a:r>
              <a:rPr>
                <a:solidFill>
                  <a:srgbClr val="001F5F"/>
                </a:solidFill>
              </a:rPr>
              <a:t>Simulasi</a:t>
            </a:r>
            <a:r>
              <a:rPr spc="30">
                <a:solidFill>
                  <a:srgbClr val="001F5F"/>
                </a:solidFill>
              </a:rPr>
              <a:t> </a:t>
            </a:r>
            <a:r>
              <a:rPr spc="60">
                <a:solidFill>
                  <a:srgbClr val="001F5F"/>
                </a:solidFill>
              </a:rPr>
              <a:t>Pengujian</a:t>
            </a:r>
            <a:r>
              <a:rPr spc="-10">
                <a:solidFill>
                  <a:srgbClr val="001F5F"/>
                </a:solidFill>
              </a:rPr>
              <a:t> </a:t>
            </a:r>
            <a:r>
              <a:rPr spc="114">
                <a:solidFill>
                  <a:srgbClr val="001F5F"/>
                </a:solidFill>
              </a:rPr>
              <a:t>SOP</a:t>
            </a:r>
            <a:r>
              <a:rPr spc="-30">
                <a:solidFill>
                  <a:srgbClr val="001F5F"/>
                </a:solidFill>
              </a:rPr>
              <a:t> </a:t>
            </a:r>
            <a:r>
              <a:rPr spc="60">
                <a:solidFill>
                  <a:srgbClr val="001F5F"/>
                </a:solidFill>
              </a:rPr>
              <a:t>Sistem</a:t>
            </a:r>
            <a:r>
              <a:rPr spc="-20">
                <a:solidFill>
                  <a:srgbClr val="001F5F"/>
                </a:solidFill>
              </a:rPr>
              <a:t> </a:t>
            </a:r>
            <a:r>
              <a:rPr spc="65">
                <a:solidFill>
                  <a:srgbClr val="001F5F"/>
                </a:solidFill>
              </a:rPr>
              <a:t>Peringatan</a:t>
            </a:r>
            <a:r>
              <a:rPr>
                <a:solidFill>
                  <a:srgbClr val="001F5F"/>
                </a:solidFill>
              </a:rPr>
              <a:t> </a:t>
            </a:r>
            <a:r>
              <a:rPr spc="60">
                <a:solidFill>
                  <a:srgbClr val="001F5F"/>
                </a:solidFill>
              </a:rPr>
              <a:t>Dini</a:t>
            </a:r>
            <a:r>
              <a:rPr spc="-20">
                <a:solidFill>
                  <a:srgbClr val="001F5F"/>
                </a:solidFill>
              </a:rPr>
              <a:t> </a:t>
            </a:r>
            <a:r>
              <a:rPr spc="85">
                <a:solidFill>
                  <a:srgbClr val="001F5F"/>
                </a:solidFill>
              </a:rPr>
              <a:t>dan</a:t>
            </a:r>
            <a:r>
              <a:rPr spc="30">
                <a:solidFill>
                  <a:srgbClr val="001F5F"/>
                </a:solidFill>
              </a:rPr>
              <a:t> </a:t>
            </a:r>
            <a:r>
              <a:rPr spc="60">
                <a:solidFill>
                  <a:srgbClr val="001F5F"/>
                </a:solidFill>
              </a:rPr>
              <a:t>Perintah</a:t>
            </a:r>
            <a:r>
              <a:rPr spc="-5">
                <a:solidFill>
                  <a:srgbClr val="001F5F"/>
                </a:solidFill>
              </a:rPr>
              <a:t> </a:t>
            </a:r>
            <a:r>
              <a:rPr spc="45">
                <a:solidFill>
                  <a:srgbClr val="001F5F"/>
                </a:solidFill>
              </a:rPr>
              <a:t>Evakuasi</a:t>
            </a:r>
            <a:endParaRPr sz="3000"/>
          </a:p>
          <a:p>
            <a:pPr marL="469900">
              <a:lnSpc>
                <a:spcPts val="2305"/>
              </a:lnSpc>
            </a:pPr>
            <a:r>
              <a:rPr spc="60">
                <a:solidFill>
                  <a:srgbClr val="001F5F"/>
                </a:solidFill>
              </a:rPr>
              <a:t>Tsunami</a:t>
            </a:r>
            <a:r>
              <a:rPr spc="25">
                <a:solidFill>
                  <a:srgbClr val="001F5F"/>
                </a:solidFill>
              </a:rPr>
              <a:t> </a:t>
            </a:r>
            <a:r>
              <a:rPr>
                <a:solidFill>
                  <a:srgbClr val="001F5F"/>
                </a:solidFill>
              </a:rPr>
              <a:t>Inklusif</a:t>
            </a:r>
            <a:r>
              <a:rPr spc="55">
                <a:solidFill>
                  <a:srgbClr val="001F5F"/>
                </a:solidFill>
              </a:rPr>
              <a:t> </a:t>
            </a:r>
            <a:r>
              <a:rPr spc="90">
                <a:solidFill>
                  <a:srgbClr val="001F5F"/>
                </a:solidFill>
              </a:rPr>
              <a:t>untuk</a:t>
            </a:r>
            <a:r>
              <a:rPr spc="5">
                <a:solidFill>
                  <a:srgbClr val="001F5F"/>
                </a:solidFill>
              </a:rPr>
              <a:t> </a:t>
            </a:r>
            <a:r>
              <a:rPr>
                <a:solidFill>
                  <a:srgbClr val="001F5F"/>
                </a:solidFill>
              </a:rPr>
              <a:t>SLBN2</a:t>
            </a:r>
            <a:r>
              <a:rPr spc="-10">
                <a:solidFill>
                  <a:srgbClr val="001F5F"/>
                </a:solidFill>
              </a:rPr>
              <a:t> </a:t>
            </a:r>
            <a:r>
              <a:rPr spc="90">
                <a:solidFill>
                  <a:srgbClr val="001F5F"/>
                </a:solidFill>
              </a:rPr>
              <a:t>Padang</a:t>
            </a:r>
          </a:p>
          <a:p>
            <a:pPr marL="469900">
              <a:lnSpc>
                <a:spcPct val="100000"/>
              </a:lnSpc>
              <a:spcBef>
                <a:spcPts val="75"/>
              </a:spcBef>
            </a:pPr>
            <a:r>
              <a:rPr sz="1400" spc="45">
                <a:solidFill>
                  <a:srgbClr val="001F5F"/>
                </a:solidFill>
              </a:rPr>
              <a:t>Padang,</a:t>
            </a:r>
            <a:r>
              <a:rPr sz="1400" spc="65">
                <a:solidFill>
                  <a:srgbClr val="001F5F"/>
                </a:solidFill>
              </a:rPr>
              <a:t> </a:t>
            </a:r>
            <a:r>
              <a:rPr sz="1400">
                <a:solidFill>
                  <a:srgbClr val="001F5F"/>
                </a:solidFill>
              </a:rPr>
              <a:t>29</a:t>
            </a:r>
            <a:r>
              <a:rPr sz="1400" spc="60">
                <a:solidFill>
                  <a:srgbClr val="001F5F"/>
                </a:solidFill>
              </a:rPr>
              <a:t> </a:t>
            </a:r>
            <a:r>
              <a:rPr sz="1400">
                <a:solidFill>
                  <a:srgbClr val="001F5F"/>
                </a:solidFill>
              </a:rPr>
              <a:t>November</a:t>
            </a:r>
            <a:r>
              <a:rPr sz="1400" spc="145">
                <a:solidFill>
                  <a:srgbClr val="001F5F"/>
                </a:solidFill>
              </a:rPr>
              <a:t> </a:t>
            </a:r>
            <a:r>
              <a:rPr sz="1400" spc="-20">
                <a:solidFill>
                  <a:srgbClr val="001F5F"/>
                </a:solidFill>
              </a:rPr>
              <a:t>2024</a:t>
            </a:r>
            <a:endParaRPr sz="1400"/>
          </a:p>
        </p:txBody>
      </p:sp>
      <p:sp>
        <p:nvSpPr>
          <p:cNvPr id="9" name="object 9"/>
          <p:cNvSpPr txBox="1"/>
          <p:nvPr/>
        </p:nvSpPr>
        <p:spPr>
          <a:xfrm>
            <a:off x="4737100" y="5075491"/>
            <a:ext cx="4648200" cy="5048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>
                <a:latin typeface="Arial"/>
                <a:cs typeface="Arial"/>
              </a:rPr>
              <a:t>Simulasi</a:t>
            </a:r>
            <a:r>
              <a:rPr sz="1550" b="1" spc="204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dilaksanakan</a:t>
            </a:r>
            <a:r>
              <a:rPr sz="1550" b="1" spc="210">
                <a:latin typeface="Arial"/>
                <a:cs typeface="Arial"/>
              </a:rPr>
              <a:t> </a:t>
            </a:r>
            <a:r>
              <a:rPr sz="1550" b="1" spc="-25">
                <a:latin typeface="Arial"/>
                <a:cs typeface="Arial"/>
              </a:rPr>
              <a:t>di: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tabLst>
                <a:tab pos="355600" algn="l"/>
              </a:tabLst>
            </a:pPr>
            <a:r>
              <a:rPr sz="1550" b="1" spc="-25">
                <a:latin typeface="Arial"/>
                <a:cs typeface="Arial"/>
              </a:rPr>
              <a:t>1.</a:t>
            </a:r>
            <a:r>
              <a:rPr sz="1550" b="1">
                <a:latin typeface="Arial"/>
                <a:cs typeface="Arial"/>
              </a:rPr>
              <a:t>	SLBN</a:t>
            </a:r>
            <a:r>
              <a:rPr sz="1550" b="1" spc="8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2</a:t>
            </a:r>
            <a:r>
              <a:rPr sz="1550" b="1" spc="13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Padang</a:t>
            </a:r>
            <a:r>
              <a:rPr sz="1550" b="1" spc="10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menuju</a:t>
            </a:r>
            <a:r>
              <a:rPr sz="1550" b="1" spc="13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Simpang</a:t>
            </a:r>
            <a:r>
              <a:rPr sz="1550" b="1" spc="135">
                <a:latin typeface="Arial"/>
                <a:cs typeface="Arial"/>
              </a:rPr>
              <a:t> </a:t>
            </a:r>
            <a:r>
              <a:rPr sz="1550" b="1" spc="-10">
                <a:latin typeface="Arial"/>
                <a:cs typeface="Arial"/>
              </a:rPr>
              <a:t>Adinegoro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42875" y="1390650"/>
            <a:ext cx="11906250" cy="5076825"/>
            <a:chOff x="142875" y="1390650"/>
            <a:chExt cx="11906250" cy="50768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2875" y="1390650"/>
              <a:ext cx="4067175" cy="50768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63025" y="2047875"/>
              <a:ext cx="3086100" cy="27622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2925" y="2047875"/>
              <a:ext cx="4324350" cy="2743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" y="123825"/>
            <a:ext cx="8126730" cy="466725"/>
            <a:chOff x="4762" y="123825"/>
            <a:chExt cx="8126730" cy="466725"/>
          </a:xfrm>
        </p:grpSpPr>
        <p:sp>
          <p:nvSpPr>
            <p:cNvPr id="4" name="object 4"/>
            <p:cNvSpPr/>
            <p:nvPr/>
          </p:nvSpPr>
          <p:spPr>
            <a:xfrm>
              <a:off x="4762" y="366649"/>
              <a:ext cx="8126730" cy="635"/>
            </a:xfrm>
            <a:custGeom>
              <a:avLst/>
              <a:gdLst/>
              <a:ahLst/>
              <a:cxnLst/>
              <a:rect l="l" t="t" r="r" b="b"/>
              <a:pathLst>
                <a:path w="8126730" h="635">
                  <a:moveTo>
                    <a:pt x="8126412" y="12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00" y="123825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362" y="0"/>
                  </a:moveTo>
                  <a:lnTo>
                    <a:pt x="186332" y="4742"/>
                  </a:lnTo>
                  <a:lnTo>
                    <a:pt x="142528" y="18343"/>
                  </a:lnTo>
                  <a:lnTo>
                    <a:pt x="102888" y="39862"/>
                  </a:lnTo>
                  <a:lnTo>
                    <a:pt x="68351" y="68357"/>
                  </a:lnTo>
                  <a:lnTo>
                    <a:pt x="39855" y="102889"/>
                  </a:lnTo>
                  <a:lnTo>
                    <a:pt x="18339" y="142517"/>
                  </a:lnTo>
                  <a:lnTo>
                    <a:pt x="4741" y="186301"/>
                  </a:lnTo>
                  <a:lnTo>
                    <a:pt x="0" y="233299"/>
                  </a:lnTo>
                  <a:lnTo>
                    <a:pt x="4741" y="280338"/>
                  </a:lnTo>
                  <a:lnTo>
                    <a:pt x="18339" y="324153"/>
                  </a:lnTo>
                  <a:lnTo>
                    <a:pt x="39855" y="363804"/>
                  </a:lnTo>
                  <a:lnTo>
                    <a:pt x="68351" y="398351"/>
                  </a:lnTo>
                  <a:lnTo>
                    <a:pt x="102888" y="426856"/>
                  </a:lnTo>
                  <a:lnTo>
                    <a:pt x="142528" y="448379"/>
                  </a:lnTo>
                  <a:lnTo>
                    <a:pt x="186332" y="461982"/>
                  </a:lnTo>
                  <a:lnTo>
                    <a:pt x="233362" y="466725"/>
                  </a:lnTo>
                  <a:lnTo>
                    <a:pt x="280392" y="461982"/>
                  </a:lnTo>
                  <a:lnTo>
                    <a:pt x="324196" y="448379"/>
                  </a:lnTo>
                  <a:lnTo>
                    <a:pt x="363836" y="426856"/>
                  </a:lnTo>
                  <a:lnTo>
                    <a:pt x="398373" y="398351"/>
                  </a:lnTo>
                  <a:lnTo>
                    <a:pt x="426869" y="363804"/>
                  </a:lnTo>
                  <a:lnTo>
                    <a:pt x="448385" y="324153"/>
                  </a:lnTo>
                  <a:lnTo>
                    <a:pt x="461983" y="280338"/>
                  </a:lnTo>
                  <a:lnTo>
                    <a:pt x="466725" y="233299"/>
                  </a:lnTo>
                  <a:lnTo>
                    <a:pt x="461983" y="186301"/>
                  </a:lnTo>
                  <a:lnTo>
                    <a:pt x="448385" y="142517"/>
                  </a:lnTo>
                  <a:lnTo>
                    <a:pt x="426869" y="102889"/>
                  </a:lnTo>
                  <a:lnTo>
                    <a:pt x="398373" y="68357"/>
                  </a:lnTo>
                  <a:lnTo>
                    <a:pt x="363836" y="39862"/>
                  </a:lnTo>
                  <a:lnTo>
                    <a:pt x="324196" y="18343"/>
                  </a:lnTo>
                  <a:lnTo>
                    <a:pt x="280392" y="4742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553450" y="0"/>
            <a:ext cx="3638550" cy="419100"/>
          </a:xfrm>
          <a:custGeom>
            <a:avLst/>
            <a:gdLst/>
            <a:ahLst/>
            <a:cxnLst/>
            <a:rect l="l" t="t" r="r" b="b"/>
            <a:pathLst>
              <a:path w="3638550" h="419100">
                <a:moveTo>
                  <a:pt x="3638550" y="0"/>
                </a:moveTo>
                <a:lnTo>
                  <a:pt x="0" y="0"/>
                </a:lnTo>
                <a:lnTo>
                  <a:pt x="0" y="57150"/>
                </a:lnTo>
                <a:lnTo>
                  <a:pt x="3304" y="106264"/>
                </a:lnTo>
                <a:lnTo>
                  <a:pt x="12929" y="153370"/>
                </a:lnTo>
                <a:lnTo>
                  <a:pt x="28444" y="198036"/>
                </a:lnTo>
                <a:lnTo>
                  <a:pt x="49417" y="239832"/>
                </a:lnTo>
                <a:lnTo>
                  <a:pt x="75417" y="278326"/>
                </a:lnTo>
                <a:lnTo>
                  <a:pt x="106013" y="313086"/>
                </a:lnTo>
                <a:lnTo>
                  <a:pt x="140773" y="343682"/>
                </a:lnTo>
                <a:lnTo>
                  <a:pt x="179267" y="369682"/>
                </a:lnTo>
                <a:lnTo>
                  <a:pt x="221063" y="390655"/>
                </a:lnTo>
                <a:lnTo>
                  <a:pt x="265729" y="406170"/>
                </a:lnTo>
                <a:lnTo>
                  <a:pt x="312835" y="415795"/>
                </a:lnTo>
                <a:lnTo>
                  <a:pt x="361950" y="419100"/>
                </a:lnTo>
                <a:lnTo>
                  <a:pt x="3638550" y="419100"/>
                </a:lnTo>
                <a:lnTo>
                  <a:pt x="36385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296025"/>
            <a:ext cx="3133725" cy="561975"/>
          </a:xfrm>
          <a:custGeom>
            <a:avLst/>
            <a:gdLst/>
            <a:ahLst/>
            <a:cxnLst/>
            <a:rect l="l" t="t" r="r" b="b"/>
            <a:pathLst>
              <a:path w="3133725" h="561975">
                <a:moveTo>
                  <a:pt x="2847975" y="0"/>
                </a:moveTo>
                <a:lnTo>
                  <a:pt x="0" y="0"/>
                </a:lnTo>
                <a:lnTo>
                  <a:pt x="0" y="561975"/>
                </a:lnTo>
                <a:lnTo>
                  <a:pt x="3133725" y="561975"/>
                </a:lnTo>
                <a:lnTo>
                  <a:pt x="3133725" y="285750"/>
                </a:lnTo>
                <a:lnTo>
                  <a:pt x="3129986" y="239401"/>
                </a:lnTo>
                <a:lnTo>
                  <a:pt x="3119161" y="195432"/>
                </a:lnTo>
                <a:lnTo>
                  <a:pt x="3101838" y="154433"/>
                </a:lnTo>
                <a:lnTo>
                  <a:pt x="3078604" y="116991"/>
                </a:lnTo>
                <a:lnTo>
                  <a:pt x="3050047" y="83696"/>
                </a:lnTo>
                <a:lnTo>
                  <a:pt x="3016754" y="55134"/>
                </a:lnTo>
                <a:lnTo>
                  <a:pt x="2979313" y="31895"/>
                </a:lnTo>
                <a:lnTo>
                  <a:pt x="2938311" y="14568"/>
                </a:lnTo>
                <a:lnTo>
                  <a:pt x="2894336" y="3740"/>
                </a:lnTo>
                <a:lnTo>
                  <a:pt x="284797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95250"/>
            <a:ext cx="66675" cy="666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95250"/>
            <a:ext cx="76200" cy="66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95250"/>
            <a:ext cx="76200" cy="666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95250"/>
            <a:ext cx="76200" cy="66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95250"/>
            <a:ext cx="76200" cy="666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95250"/>
            <a:ext cx="66675" cy="666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95250"/>
            <a:ext cx="66675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209550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209550"/>
            <a:ext cx="76200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209550"/>
            <a:ext cx="76200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209550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209550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209550"/>
            <a:ext cx="66675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209550"/>
            <a:ext cx="66675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323850"/>
            <a:ext cx="66675" cy="762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323850"/>
            <a:ext cx="76200" cy="76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323850"/>
            <a:ext cx="76200" cy="762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323850"/>
            <a:ext cx="76200" cy="762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323850"/>
            <a:ext cx="76200" cy="762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323850"/>
            <a:ext cx="66675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323850"/>
            <a:ext cx="66675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447675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447675"/>
            <a:ext cx="76200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447675"/>
            <a:ext cx="76200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447675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447675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447675"/>
            <a:ext cx="66675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447675"/>
            <a:ext cx="66675" cy="7620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981700" y="1381125"/>
            <a:ext cx="5105400" cy="5105400"/>
          </a:xfrm>
          <a:prstGeom prst="rect">
            <a:avLst/>
          </a:prstGeom>
        </p:spPr>
      </p:pic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711200" y="135572"/>
            <a:ext cx="9705975" cy="44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750" spc="80"/>
              <a:t>Simulasi</a:t>
            </a:r>
            <a:r>
              <a:rPr sz="2750" spc="25"/>
              <a:t> </a:t>
            </a:r>
            <a:r>
              <a:rPr sz="2750" spc="100"/>
              <a:t>Pengujian</a:t>
            </a:r>
            <a:r>
              <a:rPr sz="2750" spc="-10"/>
              <a:t> </a:t>
            </a:r>
            <a:r>
              <a:rPr sz="2750" spc="150"/>
              <a:t>SOP</a:t>
            </a:r>
            <a:r>
              <a:rPr sz="2750" spc="30"/>
              <a:t> </a:t>
            </a:r>
            <a:r>
              <a:rPr sz="2750" spc="95"/>
              <a:t>Sistem</a:t>
            </a:r>
            <a:r>
              <a:rPr sz="2750" spc="-30"/>
              <a:t> </a:t>
            </a:r>
            <a:r>
              <a:rPr sz="2750" spc="114"/>
              <a:t>Peringatan</a:t>
            </a:r>
            <a:r>
              <a:rPr sz="2750"/>
              <a:t> </a:t>
            </a:r>
            <a:r>
              <a:rPr sz="2750" spc="95"/>
              <a:t>Dini</a:t>
            </a:r>
            <a:r>
              <a:rPr sz="2750" spc="30"/>
              <a:t> </a:t>
            </a:r>
            <a:r>
              <a:rPr sz="2750" spc="90"/>
              <a:t>dan</a:t>
            </a:r>
            <a:endParaRPr sz="2750"/>
          </a:p>
        </p:txBody>
      </p:sp>
      <p:sp>
        <p:nvSpPr>
          <p:cNvPr id="38" name="object 38"/>
          <p:cNvSpPr txBox="1"/>
          <p:nvPr/>
        </p:nvSpPr>
        <p:spPr>
          <a:xfrm>
            <a:off x="711200" y="554736"/>
            <a:ext cx="8615680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95">
                <a:solidFill>
                  <a:srgbClr val="0A0F4A"/>
                </a:solidFill>
                <a:latin typeface="Tahoma"/>
                <a:cs typeface="Tahoma"/>
              </a:rPr>
              <a:t>Perintah </a:t>
            </a:r>
            <a:r>
              <a:rPr sz="2750" b="1" spc="90">
                <a:solidFill>
                  <a:srgbClr val="0A0F4A"/>
                </a:solidFill>
                <a:latin typeface="Tahoma"/>
                <a:cs typeface="Tahoma"/>
              </a:rPr>
              <a:t>Evakuasi</a:t>
            </a:r>
            <a:r>
              <a:rPr sz="2750" b="1" spc="5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750" b="1" spc="100">
                <a:solidFill>
                  <a:srgbClr val="0A0F4A"/>
                </a:solidFill>
                <a:latin typeface="Tahoma"/>
                <a:cs typeface="Tahoma"/>
              </a:rPr>
              <a:t>Tsunami</a:t>
            </a:r>
            <a:r>
              <a:rPr sz="2750" b="1" spc="5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750" b="1">
                <a:solidFill>
                  <a:srgbClr val="0A0F4A"/>
                </a:solidFill>
                <a:latin typeface="Tahoma"/>
                <a:cs typeface="Tahoma"/>
              </a:rPr>
              <a:t>Inklusif</a:t>
            </a:r>
            <a:r>
              <a:rPr sz="2750" b="1" spc="8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750" b="1" spc="130">
                <a:solidFill>
                  <a:srgbClr val="0A0F4A"/>
                </a:solidFill>
                <a:latin typeface="Tahoma"/>
                <a:cs typeface="Tahoma"/>
              </a:rPr>
              <a:t>untuk</a:t>
            </a:r>
            <a:r>
              <a:rPr sz="2750" b="1" spc="6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750" b="1" spc="90">
                <a:solidFill>
                  <a:srgbClr val="0A0F4A"/>
                </a:solidFill>
                <a:latin typeface="Tahoma"/>
                <a:cs typeface="Tahoma"/>
              </a:rPr>
              <a:t>SLB</a:t>
            </a:r>
            <a:endParaRPr sz="2750">
              <a:latin typeface="Tahoma"/>
              <a:cs typeface="Tahoma"/>
            </a:endParaRPr>
          </a:p>
        </p:txBody>
      </p:sp>
      <p:pic>
        <p:nvPicPr>
          <p:cNvPr id="39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3500" y="1381125"/>
            <a:ext cx="4105275" cy="50958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4825" y="0"/>
            <a:ext cx="11687175" cy="5076825"/>
            <a:chOff x="504825" y="0"/>
            <a:chExt cx="11687175" cy="5076825"/>
          </a:xfrm>
        </p:grpSpPr>
        <p:sp>
          <p:nvSpPr>
            <p:cNvPr id="6" name="object 6"/>
            <p:cNvSpPr/>
            <p:nvPr/>
          </p:nvSpPr>
          <p:spPr>
            <a:xfrm>
              <a:off x="11639550" y="0"/>
              <a:ext cx="552450" cy="5076825"/>
            </a:xfrm>
            <a:custGeom>
              <a:avLst/>
              <a:gdLst/>
              <a:ahLst/>
              <a:cxnLst/>
              <a:rect l="l" t="t" r="r" b="b"/>
              <a:pathLst>
                <a:path w="552450" h="5076825">
                  <a:moveTo>
                    <a:pt x="552450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4451" y="4850244"/>
                  </a:lnTo>
                  <a:lnTo>
                    <a:pt x="17284" y="4896972"/>
                  </a:lnTo>
                  <a:lnTo>
                    <a:pt x="37719" y="4940003"/>
                  </a:lnTo>
                  <a:lnTo>
                    <a:pt x="64973" y="4978556"/>
                  </a:lnTo>
                  <a:lnTo>
                    <a:pt x="98268" y="5011851"/>
                  </a:lnTo>
                  <a:lnTo>
                    <a:pt x="136821" y="5039106"/>
                  </a:lnTo>
                  <a:lnTo>
                    <a:pt x="179852" y="5059540"/>
                  </a:lnTo>
                  <a:lnTo>
                    <a:pt x="226580" y="5072373"/>
                  </a:lnTo>
                  <a:lnTo>
                    <a:pt x="276225" y="5076825"/>
                  </a:lnTo>
                  <a:lnTo>
                    <a:pt x="552450" y="5076825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825" y="323850"/>
              <a:ext cx="11115675" cy="1066800"/>
            </a:xfrm>
            <a:custGeom>
              <a:avLst/>
              <a:gdLst/>
              <a:ahLst/>
              <a:cxnLst/>
              <a:rect l="l" t="t" r="r" b="b"/>
              <a:pathLst>
                <a:path w="11115675" h="1066800">
                  <a:moveTo>
                    <a:pt x="111156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1115675" y="1066800"/>
                  </a:lnTo>
                  <a:lnTo>
                    <a:pt x="1111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21246" rIns="0" bIns="0" rtlCol="0">
            <a:spAutoFit/>
          </a:bodyPr>
          <a:lstStyle/>
          <a:p>
            <a:pPr marL="213995">
              <a:lnSpc>
                <a:spcPts val="2630"/>
              </a:lnSpc>
            </a:pPr>
            <a:r>
              <a:rPr sz="3000"/>
              <a:t>2.</a:t>
            </a:r>
            <a:r>
              <a:rPr sz="3000" spc="165"/>
              <a:t> </a:t>
            </a:r>
            <a:r>
              <a:t>Simulasi</a:t>
            </a:r>
            <a:r>
              <a:rPr spc="-10"/>
              <a:t> </a:t>
            </a:r>
            <a:r>
              <a:rPr spc="60"/>
              <a:t>Pengujian</a:t>
            </a:r>
            <a:r>
              <a:rPr spc="-50"/>
              <a:t> </a:t>
            </a:r>
            <a:r>
              <a:rPr spc="114"/>
              <a:t>SOP</a:t>
            </a:r>
            <a:r>
              <a:rPr spc="-65"/>
              <a:t> </a:t>
            </a:r>
            <a:r>
              <a:rPr spc="60"/>
              <a:t>Sistem</a:t>
            </a:r>
            <a:r>
              <a:rPr spc="-60"/>
              <a:t> </a:t>
            </a:r>
            <a:r>
              <a:rPr spc="65"/>
              <a:t>Peringatan</a:t>
            </a:r>
            <a:r>
              <a:rPr spc="-45"/>
              <a:t> </a:t>
            </a:r>
            <a:r>
              <a:rPr spc="60"/>
              <a:t>Dini</a:t>
            </a:r>
            <a:r>
              <a:rPr spc="-55"/>
              <a:t> </a:t>
            </a:r>
            <a:r>
              <a:rPr spc="85"/>
              <a:t>dan</a:t>
            </a:r>
            <a:r>
              <a:rPr spc="-10"/>
              <a:t> </a:t>
            </a:r>
            <a:r>
              <a:rPr spc="60"/>
              <a:t>Perintah</a:t>
            </a:r>
            <a:r>
              <a:rPr spc="-50"/>
              <a:t> </a:t>
            </a:r>
            <a:r>
              <a:rPr spc="45"/>
              <a:t>Evakuasi</a:t>
            </a:r>
            <a:endParaRPr sz="3000"/>
          </a:p>
          <a:p>
            <a:pPr marL="671195">
              <a:lnSpc>
                <a:spcPts val="2305"/>
              </a:lnSpc>
            </a:pPr>
            <a:r>
              <a:rPr spc="60"/>
              <a:t>Tsunami</a:t>
            </a:r>
            <a:r>
              <a:rPr spc="-20"/>
              <a:t> </a:t>
            </a:r>
            <a:r>
              <a:t>Inklusif</a:t>
            </a:r>
            <a:r>
              <a:rPr spc="10"/>
              <a:t> </a:t>
            </a:r>
            <a:r>
              <a:rPr spc="90"/>
              <a:t>untuk</a:t>
            </a:r>
            <a:r>
              <a:rPr spc="-40"/>
              <a:t> </a:t>
            </a:r>
            <a:r>
              <a:rPr spc="70"/>
              <a:t>SLB</a:t>
            </a:r>
            <a:r>
              <a:rPr spc="-30"/>
              <a:t> </a:t>
            </a:r>
            <a:r>
              <a:rPr spc="95"/>
              <a:t>Wacana</a:t>
            </a:r>
            <a:r>
              <a:rPr spc="10"/>
              <a:t> </a:t>
            </a:r>
            <a:r>
              <a:rPr spc="75"/>
              <a:t>Asih</a:t>
            </a:r>
            <a:r>
              <a:rPr spc="-50"/>
              <a:t> </a:t>
            </a:r>
            <a:r>
              <a:rPr spc="80"/>
              <a:t>di</a:t>
            </a:r>
            <a:r>
              <a:rPr spc="-55"/>
              <a:t> </a:t>
            </a:r>
            <a:r>
              <a:rPr spc="60"/>
              <a:t>Kota</a:t>
            </a:r>
            <a:r>
              <a:rPr spc="-25"/>
              <a:t> </a:t>
            </a:r>
            <a:r>
              <a:rPr spc="80"/>
              <a:t>Padang</a:t>
            </a:r>
          </a:p>
          <a:p>
            <a:pPr marL="671195">
              <a:lnSpc>
                <a:spcPct val="100000"/>
              </a:lnSpc>
              <a:spcBef>
                <a:spcPts val="75"/>
              </a:spcBef>
            </a:pPr>
            <a:r>
              <a:rPr sz="1400" spc="45"/>
              <a:t>Padang,</a:t>
            </a:r>
            <a:r>
              <a:rPr sz="1400" spc="65"/>
              <a:t> </a:t>
            </a:r>
            <a:r>
              <a:rPr sz="1400"/>
              <a:t>29</a:t>
            </a:r>
            <a:r>
              <a:rPr sz="1400" spc="60"/>
              <a:t> </a:t>
            </a:r>
            <a:r>
              <a:rPr sz="1400"/>
              <a:t>November</a:t>
            </a:r>
            <a:r>
              <a:rPr sz="1400" spc="145"/>
              <a:t> </a:t>
            </a:r>
            <a:r>
              <a:rPr sz="1400" spc="-20"/>
              <a:t>2024</a:t>
            </a:r>
            <a:endParaRPr sz="1400"/>
          </a:p>
        </p:txBody>
      </p:sp>
      <p:grpSp>
        <p:nvGrpSpPr>
          <p:cNvPr id="9" name="object 9"/>
          <p:cNvGrpSpPr/>
          <p:nvPr/>
        </p:nvGrpSpPr>
        <p:grpSpPr>
          <a:xfrm>
            <a:off x="504825" y="1362075"/>
            <a:ext cx="11344275" cy="4600575"/>
            <a:chOff x="504825" y="1362075"/>
            <a:chExt cx="11344275" cy="460057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4038600"/>
              <a:ext cx="4591050" cy="19240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4000" y="1362075"/>
              <a:ext cx="3143250" cy="43910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05850" y="1362075"/>
              <a:ext cx="3143250" cy="439102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412740" y="5788342"/>
            <a:ext cx="4277995" cy="5041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550" b="1">
                <a:latin typeface="Arial"/>
                <a:cs typeface="Arial"/>
              </a:rPr>
              <a:t>Simulasi</a:t>
            </a:r>
            <a:r>
              <a:rPr sz="1550" b="1" spc="204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dilaksanakan</a:t>
            </a:r>
            <a:r>
              <a:rPr sz="1550" b="1" spc="210">
                <a:latin typeface="Arial"/>
                <a:cs typeface="Arial"/>
              </a:rPr>
              <a:t> </a:t>
            </a:r>
            <a:r>
              <a:rPr sz="1550" b="1" spc="-25">
                <a:latin typeface="Arial"/>
                <a:cs typeface="Arial"/>
              </a:rPr>
              <a:t>di:</a:t>
            </a:r>
            <a:endParaRPr sz="1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  <a:tabLst>
                <a:tab pos="354965" algn="l"/>
              </a:tabLst>
            </a:pPr>
            <a:r>
              <a:rPr sz="1550" b="1" spc="-25">
                <a:latin typeface="Arial"/>
                <a:cs typeface="Arial"/>
              </a:rPr>
              <a:t>1.</a:t>
            </a:r>
            <a:r>
              <a:rPr sz="1550" b="1">
                <a:latin typeface="Arial"/>
                <a:cs typeface="Arial"/>
              </a:rPr>
              <a:t>	SLB</a:t>
            </a:r>
            <a:r>
              <a:rPr sz="1550" b="1" spc="15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Wacana</a:t>
            </a:r>
            <a:r>
              <a:rPr sz="1550" b="1" spc="10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Asih</a:t>
            </a:r>
            <a:r>
              <a:rPr sz="1550" b="1" spc="10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menuju</a:t>
            </a:r>
            <a:r>
              <a:rPr sz="1550" b="1" spc="10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PLN</a:t>
            </a:r>
            <a:r>
              <a:rPr sz="1550" b="1" spc="155">
                <a:latin typeface="Arial"/>
                <a:cs typeface="Arial"/>
              </a:rPr>
              <a:t> </a:t>
            </a:r>
            <a:r>
              <a:rPr sz="1550" b="1" spc="-10">
                <a:latin typeface="Arial"/>
                <a:cs typeface="Arial"/>
              </a:rPr>
              <a:t>Sawahan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350" y="1390650"/>
            <a:ext cx="4591050" cy="2543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3" y="6557962"/>
            <a:ext cx="8126730" cy="0"/>
          </a:xfrm>
          <a:custGeom>
            <a:avLst/>
            <a:gdLst/>
            <a:ahLst/>
            <a:cxnLst/>
            <a:rect l="l" t="t" r="r" b="b"/>
            <a:pathLst>
              <a:path w="8126730">
                <a:moveTo>
                  <a:pt x="0" y="0"/>
                </a:moveTo>
                <a:lnTo>
                  <a:pt x="8126411" y="0"/>
                </a:lnTo>
              </a:path>
            </a:pathLst>
          </a:custGeom>
          <a:ln w="9525">
            <a:solidFill>
              <a:srgbClr val="0A0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58200" y="0"/>
            <a:ext cx="3733800" cy="6858000"/>
            <a:chOff x="8458200" y="0"/>
            <a:chExt cx="3733800" cy="6858000"/>
          </a:xfrm>
        </p:grpSpPr>
        <p:sp>
          <p:nvSpPr>
            <p:cNvPr id="4" name="object 4"/>
            <p:cNvSpPr/>
            <p:nvPr/>
          </p:nvSpPr>
          <p:spPr>
            <a:xfrm>
              <a:off x="11849163" y="14224"/>
              <a:ext cx="9525" cy="6844030"/>
            </a:xfrm>
            <a:custGeom>
              <a:avLst/>
              <a:gdLst/>
              <a:ahLst/>
              <a:cxnLst/>
              <a:rect l="l" t="t" r="r" b="b"/>
              <a:pathLst>
                <a:path w="9525" h="6844030">
                  <a:moveTo>
                    <a:pt x="9525" y="0"/>
                  </a:moveTo>
                  <a:lnTo>
                    <a:pt x="0" y="0"/>
                  </a:lnTo>
                  <a:lnTo>
                    <a:pt x="0" y="6843776"/>
                  </a:lnTo>
                  <a:lnTo>
                    <a:pt x="9525" y="6843776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8200" y="0"/>
              <a:ext cx="3733800" cy="723900"/>
            </a:xfrm>
            <a:custGeom>
              <a:avLst/>
              <a:gdLst/>
              <a:ahLst/>
              <a:cxnLst/>
              <a:rect l="l" t="t" r="r" b="b"/>
              <a:pathLst>
                <a:path w="3733800" h="723900">
                  <a:moveTo>
                    <a:pt x="3733800" y="0"/>
                  </a:moveTo>
                  <a:lnTo>
                    <a:pt x="0" y="0"/>
                  </a:lnTo>
                  <a:lnTo>
                    <a:pt x="0" y="361950"/>
                  </a:lnTo>
                  <a:lnTo>
                    <a:pt x="3304" y="411064"/>
                  </a:lnTo>
                  <a:lnTo>
                    <a:pt x="12929" y="458170"/>
                  </a:lnTo>
                  <a:lnTo>
                    <a:pt x="28444" y="502836"/>
                  </a:lnTo>
                  <a:lnTo>
                    <a:pt x="49417" y="544632"/>
                  </a:lnTo>
                  <a:lnTo>
                    <a:pt x="75417" y="583126"/>
                  </a:lnTo>
                  <a:lnTo>
                    <a:pt x="106013" y="617886"/>
                  </a:lnTo>
                  <a:lnTo>
                    <a:pt x="140773" y="648482"/>
                  </a:lnTo>
                  <a:lnTo>
                    <a:pt x="179267" y="674482"/>
                  </a:lnTo>
                  <a:lnTo>
                    <a:pt x="221063" y="695455"/>
                  </a:lnTo>
                  <a:lnTo>
                    <a:pt x="265729" y="710970"/>
                  </a:lnTo>
                  <a:lnTo>
                    <a:pt x="312835" y="720595"/>
                  </a:lnTo>
                  <a:lnTo>
                    <a:pt x="361950" y="723900"/>
                  </a:lnTo>
                  <a:lnTo>
                    <a:pt x="3733800" y="723900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49" y="0"/>
                </a:moveTo>
                <a:lnTo>
                  <a:pt x="0" y="0"/>
                </a:lnTo>
                <a:lnTo>
                  <a:pt x="0" y="5076825"/>
                </a:lnTo>
                <a:lnTo>
                  <a:pt x="276224" y="5076825"/>
                </a:lnTo>
                <a:lnTo>
                  <a:pt x="325875" y="5072373"/>
                </a:lnTo>
                <a:lnTo>
                  <a:pt x="372607" y="5059540"/>
                </a:lnTo>
                <a:lnTo>
                  <a:pt x="415639" y="5039106"/>
                </a:lnTo>
                <a:lnTo>
                  <a:pt x="454191" y="5011851"/>
                </a:lnTo>
                <a:lnTo>
                  <a:pt x="487484" y="4978556"/>
                </a:lnTo>
                <a:lnTo>
                  <a:pt x="514736" y="4940003"/>
                </a:lnTo>
                <a:lnTo>
                  <a:pt x="535167" y="4896972"/>
                </a:lnTo>
                <a:lnTo>
                  <a:pt x="547999" y="4850244"/>
                </a:lnTo>
                <a:lnTo>
                  <a:pt x="552449" y="4800600"/>
                </a:lnTo>
                <a:lnTo>
                  <a:pt x="552449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0" y="5810250"/>
            <a:ext cx="76200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1900" y="5810250"/>
            <a:ext cx="66675" cy="7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8550" y="5810250"/>
            <a:ext cx="66675" cy="762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5200" y="5810250"/>
            <a:ext cx="66675" cy="76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2325" y="5810250"/>
            <a:ext cx="76200" cy="76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8975" y="5810250"/>
            <a:ext cx="76200" cy="762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625" y="5810250"/>
            <a:ext cx="76200" cy="76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25250" y="5934075"/>
            <a:ext cx="76200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1900" y="5934075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8550" y="5934075"/>
            <a:ext cx="66675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00" y="5934075"/>
            <a:ext cx="66675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2325" y="5934075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8975" y="5934075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5625" y="5934075"/>
            <a:ext cx="76200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25250" y="6048375"/>
            <a:ext cx="76200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1900" y="6048375"/>
            <a:ext cx="66675" cy="6667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8550" y="6048375"/>
            <a:ext cx="66675" cy="66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00" y="6048375"/>
            <a:ext cx="66675" cy="6667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2325" y="6048375"/>
            <a:ext cx="76200" cy="666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8975" y="6048375"/>
            <a:ext cx="76200" cy="6667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5625" y="6048375"/>
            <a:ext cx="76200" cy="6667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0" y="6172200"/>
            <a:ext cx="76200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1900" y="6172200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8550" y="6172200"/>
            <a:ext cx="66675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5200" y="6172200"/>
            <a:ext cx="66675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2325" y="6172200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8975" y="6172200"/>
            <a:ext cx="76200" cy="76200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9429924" y="6172200"/>
            <a:ext cx="1362075" cy="685800"/>
            <a:chOff x="9429924" y="6172200"/>
            <a:chExt cx="1362075" cy="68580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624" y="6172200"/>
              <a:ext cx="76200" cy="762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429924" y="6219825"/>
              <a:ext cx="1285875" cy="638175"/>
            </a:xfrm>
            <a:custGeom>
              <a:avLst/>
              <a:gdLst/>
              <a:ahLst/>
              <a:cxnLst/>
              <a:rect l="l" t="t" r="r" b="b"/>
              <a:pathLst>
                <a:path w="1285875" h="638175">
                  <a:moveTo>
                    <a:pt x="640667" y="0"/>
                  </a:moveTo>
                  <a:lnTo>
                    <a:pt x="592806" y="1910"/>
                  </a:lnTo>
                  <a:lnTo>
                    <a:pt x="545906" y="7246"/>
                  </a:lnTo>
                  <a:lnTo>
                    <a:pt x="500090" y="15886"/>
                  </a:lnTo>
                  <a:lnTo>
                    <a:pt x="455482" y="27704"/>
                  </a:lnTo>
                  <a:lnTo>
                    <a:pt x="412206" y="42577"/>
                  </a:lnTo>
                  <a:lnTo>
                    <a:pt x="370385" y="60381"/>
                  </a:lnTo>
                  <a:lnTo>
                    <a:pt x="330141" y="80993"/>
                  </a:lnTo>
                  <a:lnTo>
                    <a:pt x="291600" y="104289"/>
                  </a:lnTo>
                  <a:lnTo>
                    <a:pt x="254883" y="130145"/>
                  </a:lnTo>
                  <a:lnTo>
                    <a:pt x="220116" y="158437"/>
                  </a:lnTo>
                  <a:lnTo>
                    <a:pt x="187420" y="189042"/>
                  </a:lnTo>
                  <a:lnTo>
                    <a:pt x="156919" y="221836"/>
                  </a:lnTo>
                  <a:lnTo>
                    <a:pt x="128738" y="256695"/>
                  </a:lnTo>
                  <a:lnTo>
                    <a:pt x="102999" y="293495"/>
                  </a:lnTo>
                  <a:lnTo>
                    <a:pt x="79826" y="332113"/>
                  </a:lnTo>
                  <a:lnTo>
                    <a:pt x="59342" y="372425"/>
                  </a:lnTo>
                  <a:lnTo>
                    <a:pt x="41670" y="414306"/>
                  </a:lnTo>
                  <a:lnTo>
                    <a:pt x="26935" y="457635"/>
                  </a:lnTo>
                  <a:lnTo>
                    <a:pt x="15259" y="502285"/>
                  </a:lnTo>
                  <a:lnTo>
                    <a:pt x="6767" y="548135"/>
                  </a:lnTo>
                  <a:lnTo>
                    <a:pt x="1581" y="595060"/>
                  </a:lnTo>
                  <a:lnTo>
                    <a:pt x="0" y="638174"/>
                  </a:lnTo>
                  <a:lnTo>
                    <a:pt x="1285592" y="638174"/>
                  </a:lnTo>
                  <a:lnTo>
                    <a:pt x="1283782" y="592896"/>
                  </a:lnTo>
                  <a:lnTo>
                    <a:pt x="1278422" y="545887"/>
                  </a:lnTo>
                  <a:lnTo>
                    <a:pt x="1269747" y="499971"/>
                  </a:lnTo>
                  <a:lnTo>
                    <a:pt x="1257879" y="455272"/>
                  </a:lnTo>
                  <a:lnTo>
                    <a:pt x="1242944" y="411914"/>
                  </a:lnTo>
                  <a:lnTo>
                    <a:pt x="1225068" y="370020"/>
                  </a:lnTo>
                  <a:lnTo>
                    <a:pt x="1204373" y="329715"/>
                  </a:lnTo>
                  <a:lnTo>
                    <a:pt x="1180986" y="291122"/>
                  </a:lnTo>
                  <a:lnTo>
                    <a:pt x="1155030" y="254365"/>
                  </a:lnTo>
                  <a:lnTo>
                    <a:pt x="1126632" y="219568"/>
                  </a:lnTo>
                  <a:lnTo>
                    <a:pt x="1095914" y="186855"/>
                  </a:lnTo>
                  <a:lnTo>
                    <a:pt x="1063003" y="156351"/>
                  </a:lnTo>
                  <a:lnTo>
                    <a:pt x="1028022" y="128178"/>
                  </a:lnTo>
                  <a:lnTo>
                    <a:pt x="991097" y="102461"/>
                  </a:lnTo>
                  <a:lnTo>
                    <a:pt x="952353" y="79323"/>
                  </a:lnTo>
                  <a:lnTo>
                    <a:pt x="911913" y="58890"/>
                  </a:lnTo>
                  <a:lnTo>
                    <a:pt x="869904" y="41283"/>
                  </a:lnTo>
                  <a:lnTo>
                    <a:pt x="826448" y="26628"/>
                  </a:lnTo>
                  <a:lnTo>
                    <a:pt x="781672" y="15048"/>
                  </a:lnTo>
                  <a:lnTo>
                    <a:pt x="735700" y="6668"/>
                  </a:lnTo>
                  <a:lnTo>
                    <a:pt x="688657" y="1610"/>
                  </a:lnTo>
                  <a:lnTo>
                    <a:pt x="640667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657572" y="0"/>
            <a:ext cx="1751964" cy="857250"/>
          </a:xfrm>
          <a:custGeom>
            <a:avLst/>
            <a:gdLst/>
            <a:ahLst/>
            <a:cxnLst/>
            <a:rect l="l" t="t" r="r" b="b"/>
            <a:pathLst>
              <a:path w="1751964" h="857250">
                <a:moveTo>
                  <a:pt x="1751867" y="0"/>
                </a:moveTo>
                <a:lnTo>
                  <a:pt x="0" y="0"/>
                </a:lnTo>
                <a:lnTo>
                  <a:pt x="1104" y="36383"/>
                </a:lnTo>
                <a:lnTo>
                  <a:pt x="5103" y="83514"/>
                </a:lnTo>
                <a:lnTo>
                  <a:pt x="11580" y="129897"/>
                </a:lnTo>
                <a:lnTo>
                  <a:pt x="20471" y="175464"/>
                </a:lnTo>
                <a:lnTo>
                  <a:pt x="31706" y="220150"/>
                </a:lnTo>
                <a:lnTo>
                  <a:pt x="45220" y="263889"/>
                </a:lnTo>
                <a:lnTo>
                  <a:pt x="60946" y="306614"/>
                </a:lnTo>
                <a:lnTo>
                  <a:pt x="78815" y="348260"/>
                </a:lnTo>
                <a:lnTo>
                  <a:pt x="98762" y="388759"/>
                </a:lnTo>
                <a:lnTo>
                  <a:pt x="120719" y="428046"/>
                </a:lnTo>
                <a:lnTo>
                  <a:pt x="144619" y="466054"/>
                </a:lnTo>
                <a:lnTo>
                  <a:pt x="170396" y="502718"/>
                </a:lnTo>
                <a:lnTo>
                  <a:pt x="197981" y="537971"/>
                </a:lnTo>
                <a:lnTo>
                  <a:pt x="227308" y="571747"/>
                </a:lnTo>
                <a:lnTo>
                  <a:pt x="258310" y="603980"/>
                </a:lnTo>
                <a:lnTo>
                  <a:pt x="290920" y="634603"/>
                </a:lnTo>
                <a:lnTo>
                  <a:pt x="325071" y="663550"/>
                </a:lnTo>
                <a:lnTo>
                  <a:pt x="360696" y="690756"/>
                </a:lnTo>
                <a:lnTo>
                  <a:pt x="397727" y="716153"/>
                </a:lnTo>
                <a:lnTo>
                  <a:pt x="436099" y="739676"/>
                </a:lnTo>
                <a:lnTo>
                  <a:pt x="475743" y="761258"/>
                </a:lnTo>
                <a:lnTo>
                  <a:pt x="516592" y="780834"/>
                </a:lnTo>
                <a:lnTo>
                  <a:pt x="558580" y="798336"/>
                </a:lnTo>
                <a:lnTo>
                  <a:pt x="601640" y="813700"/>
                </a:lnTo>
                <a:lnTo>
                  <a:pt x="645704" y="826858"/>
                </a:lnTo>
                <a:lnTo>
                  <a:pt x="690706" y="837744"/>
                </a:lnTo>
                <a:lnTo>
                  <a:pt x="736578" y="846293"/>
                </a:lnTo>
                <a:lnTo>
                  <a:pt x="783254" y="852437"/>
                </a:lnTo>
                <a:lnTo>
                  <a:pt x="830665" y="856112"/>
                </a:lnTo>
                <a:lnTo>
                  <a:pt x="878746" y="857250"/>
                </a:lnTo>
                <a:lnTo>
                  <a:pt x="926713" y="855814"/>
                </a:lnTo>
                <a:lnTo>
                  <a:pt x="973999" y="851856"/>
                </a:lnTo>
                <a:lnTo>
                  <a:pt x="1020538" y="845443"/>
                </a:lnTo>
                <a:lnTo>
                  <a:pt x="1066263" y="836640"/>
                </a:lnTo>
                <a:lnTo>
                  <a:pt x="1111108" y="825513"/>
                </a:lnTo>
                <a:lnTo>
                  <a:pt x="1155007" y="812129"/>
                </a:lnTo>
                <a:lnTo>
                  <a:pt x="1197893" y="796554"/>
                </a:lnTo>
                <a:lnTo>
                  <a:pt x="1239700" y="778853"/>
                </a:lnTo>
                <a:lnTo>
                  <a:pt x="1280362" y="759094"/>
                </a:lnTo>
                <a:lnTo>
                  <a:pt x="1319813" y="737343"/>
                </a:lnTo>
                <a:lnTo>
                  <a:pt x="1357985" y="713665"/>
                </a:lnTo>
                <a:lnTo>
                  <a:pt x="1394813" y="688126"/>
                </a:lnTo>
                <a:lnTo>
                  <a:pt x="1430231" y="660794"/>
                </a:lnTo>
                <a:lnTo>
                  <a:pt x="1464172" y="631733"/>
                </a:lnTo>
                <a:lnTo>
                  <a:pt x="1496570" y="601011"/>
                </a:lnTo>
                <a:lnTo>
                  <a:pt x="1527358" y="568693"/>
                </a:lnTo>
                <a:lnTo>
                  <a:pt x="1556470" y="534846"/>
                </a:lnTo>
                <a:lnTo>
                  <a:pt x="1583840" y="499536"/>
                </a:lnTo>
                <a:lnTo>
                  <a:pt x="1609402" y="462829"/>
                </a:lnTo>
                <a:lnTo>
                  <a:pt x="1633089" y="424791"/>
                </a:lnTo>
                <a:lnTo>
                  <a:pt x="1654835" y="385488"/>
                </a:lnTo>
                <a:lnTo>
                  <a:pt x="1674573" y="344987"/>
                </a:lnTo>
                <a:lnTo>
                  <a:pt x="1692237" y="303354"/>
                </a:lnTo>
                <a:lnTo>
                  <a:pt x="1707762" y="260654"/>
                </a:lnTo>
                <a:lnTo>
                  <a:pt x="1721080" y="216955"/>
                </a:lnTo>
                <a:lnTo>
                  <a:pt x="1732125" y="172322"/>
                </a:lnTo>
                <a:lnTo>
                  <a:pt x="1740831" y="126821"/>
                </a:lnTo>
                <a:lnTo>
                  <a:pt x="1747132" y="80519"/>
                </a:lnTo>
                <a:lnTo>
                  <a:pt x="1750961" y="33482"/>
                </a:lnTo>
                <a:lnTo>
                  <a:pt x="1751867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3056635" y="2400553"/>
            <a:ext cx="6085840" cy="10445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6650" spc="-100">
                <a:latin typeface="Verdana"/>
                <a:cs typeface="Verdana"/>
              </a:rPr>
              <a:t>Background</a:t>
            </a:r>
            <a:endParaRPr sz="66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62" y="123825"/>
            <a:ext cx="8126730" cy="466725"/>
            <a:chOff x="4762" y="123825"/>
            <a:chExt cx="8126730" cy="466725"/>
          </a:xfrm>
        </p:grpSpPr>
        <p:sp>
          <p:nvSpPr>
            <p:cNvPr id="4" name="object 4"/>
            <p:cNvSpPr/>
            <p:nvPr/>
          </p:nvSpPr>
          <p:spPr>
            <a:xfrm>
              <a:off x="4762" y="366649"/>
              <a:ext cx="8126730" cy="635"/>
            </a:xfrm>
            <a:custGeom>
              <a:avLst/>
              <a:gdLst/>
              <a:ahLst/>
              <a:cxnLst/>
              <a:rect l="l" t="t" r="r" b="b"/>
              <a:pathLst>
                <a:path w="8126730" h="635">
                  <a:moveTo>
                    <a:pt x="8126412" y="126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4300" y="123825"/>
              <a:ext cx="466725" cy="466725"/>
            </a:xfrm>
            <a:custGeom>
              <a:avLst/>
              <a:gdLst/>
              <a:ahLst/>
              <a:cxnLst/>
              <a:rect l="l" t="t" r="r" b="b"/>
              <a:pathLst>
                <a:path w="466725" h="466725">
                  <a:moveTo>
                    <a:pt x="233362" y="0"/>
                  </a:moveTo>
                  <a:lnTo>
                    <a:pt x="186332" y="4742"/>
                  </a:lnTo>
                  <a:lnTo>
                    <a:pt x="142528" y="18343"/>
                  </a:lnTo>
                  <a:lnTo>
                    <a:pt x="102888" y="39862"/>
                  </a:lnTo>
                  <a:lnTo>
                    <a:pt x="68351" y="68357"/>
                  </a:lnTo>
                  <a:lnTo>
                    <a:pt x="39855" y="102889"/>
                  </a:lnTo>
                  <a:lnTo>
                    <a:pt x="18339" y="142517"/>
                  </a:lnTo>
                  <a:lnTo>
                    <a:pt x="4741" y="186301"/>
                  </a:lnTo>
                  <a:lnTo>
                    <a:pt x="0" y="233299"/>
                  </a:lnTo>
                  <a:lnTo>
                    <a:pt x="4741" y="280338"/>
                  </a:lnTo>
                  <a:lnTo>
                    <a:pt x="18339" y="324153"/>
                  </a:lnTo>
                  <a:lnTo>
                    <a:pt x="39855" y="363804"/>
                  </a:lnTo>
                  <a:lnTo>
                    <a:pt x="68351" y="398351"/>
                  </a:lnTo>
                  <a:lnTo>
                    <a:pt x="102888" y="426856"/>
                  </a:lnTo>
                  <a:lnTo>
                    <a:pt x="142528" y="448379"/>
                  </a:lnTo>
                  <a:lnTo>
                    <a:pt x="186332" y="461982"/>
                  </a:lnTo>
                  <a:lnTo>
                    <a:pt x="233362" y="466725"/>
                  </a:lnTo>
                  <a:lnTo>
                    <a:pt x="280392" y="461982"/>
                  </a:lnTo>
                  <a:lnTo>
                    <a:pt x="324196" y="448379"/>
                  </a:lnTo>
                  <a:lnTo>
                    <a:pt x="363836" y="426856"/>
                  </a:lnTo>
                  <a:lnTo>
                    <a:pt x="398373" y="398351"/>
                  </a:lnTo>
                  <a:lnTo>
                    <a:pt x="426869" y="363804"/>
                  </a:lnTo>
                  <a:lnTo>
                    <a:pt x="448385" y="324153"/>
                  </a:lnTo>
                  <a:lnTo>
                    <a:pt x="461983" y="280338"/>
                  </a:lnTo>
                  <a:lnTo>
                    <a:pt x="466725" y="233299"/>
                  </a:lnTo>
                  <a:lnTo>
                    <a:pt x="461983" y="186301"/>
                  </a:lnTo>
                  <a:lnTo>
                    <a:pt x="448385" y="142517"/>
                  </a:lnTo>
                  <a:lnTo>
                    <a:pt x="426869" y="102889"/>
                  </a:lnTo>
                  <a:lnTo>
                    <a:pt x="398373" y="68357"/>
                  </a:lnTo>
                  <a:lnTo>
                    <a:pt x="363836" y="39862"/>
                  </a:lnTo>
                  <a:lnTo>
                    <a:pt x="324196" y="18343"/>
                  </a:lnTo>
                  <a:lnTo>
                    <a:pt x="280392" y="4742"/>
                  </a:lnTo>
                  <a:lnTo>
                    <a:pt x="233362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8553450" y="0"/>
            <a:ext cx="3638550" cy="419100"/>
          </a:xfrm>
          <a:custGeom>
            <a:avLst/>
            <a:gdLst/>
            <a:ahLst/>
            <a:cxnLst/>
            <a:rect l="l" t="t" r="r" b="b"/>
            <a:pathLst>
              <a:path w="3638550" h="419100">
                <a:moveTo>
                  <a:pt x="3638550" y="0"/>
                </a:moveTo>
                <a:lnTo>
                  <a:pt x="0" y="0"/>
                </a:lnTo>
                <a:lnTo>
                  <a:pt x="0" y="57150"/>
                </a:lnTo>
                <a:lnTo>
                  <a:pt x="3304" y="106264"/>
                </a:lnTo>
                <a:lnTo>
                  <a:pt x="12929" y="153370"/>
                </a:lnTo>
                <a:lnTo>
                  <a:pt x="28444" y="198036"/>
                </a:lnTo>
                <a:lnTo>
                  <a:pt x="49417" y="239832"/>
                </a:lnTo>
                <a:lnTo>
                  <a:pt x="75417" y="278326"/>
                </a:lnTo>
                <a:lnTo>
                  <a:pt x="106013" y="313086"/>
                </a:lnTo>
                <a:lnTo>
                  <a:pt x="140773" y="343682"/>
                </a:lnTo>
                <a:lnTo>
                  <a:pt x="179267" y="369682"/>
                </a:lnTo>
                <a:lnTo>
                  <a:pt x="221063" y="390655"/>
                </a:lnTo>
                <a:lnTo>
                  <a:pt x="265729" y="406170"/>
                </a:lnTo>
                <a:lnTo>
                  <a:pt x="312835" y="415795"/>
                </a:lnTo>
                <a:lnTo>
                  <a:pt x="361950" y="419100"/>
                </a:lnTo>
                <a:lnTo>
                  <a:pt x="3638550" y="419100"/>
                </a:lnTo>
                <a:lnTo>
                  <a:pt x="36385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296025"/>
            <a:ext cx="3133725" cy="561975"/>
          </a:xfrm>
          <a:custGeom>
            <a:avLst/>
            <a:gdLst/>
            <a:ahLst/>
            <a:cxnLst/>
            <a:rect l="l" t="t" r="r" b="b"/>
            <a:pathLst>
              <a:path w="3133725" h="561975">
                <a:moveTo>
                  <a:pt x="2847975" y="0"/>
                </a:moveTo>
                <a:lnTo>
                  <a:pt x="0" y="0"/>
                </a:lnTo>
                <a:lnTo>
                  <a:pt x="0" y="561975"/>
                </a:lnTo>
                <a:lnTo>
                  <a:pt x="3133725" y="561975"/>
                </a:lnTo>
                <a:lnTo>
                  <a:pt x="3133725" y="285750"/>
                </a:lnTo>
                <a:lnTo>
                  <a:pt x="3129986" y="239401"/>
                </a:lnTo>
                <a:lnTo>
                  <a:pt x="3119161" y="195432"/>
                </a:lnTo>
                <a:lnTo>
                  <a:pt x="3101838" y="154433"/>
                </a:lnTo>
                <a:lnTo>
                  <a:pt x="3078604" y="116991"/>
                </a:lnTo>
                <a:lnTo>
                  <a:pt x="3050047" y="83696"/>
                </a:lnTo>
                <a:lnTo>
                  <a:pt x="3016754" y="55134"/>
                </a:lnTo>
                <a:lnTo>
                  <a:pt x="2979313" y="31895"/>
                </a:lnTo>
                <a:lnTo>
                  <a:pt x="2938311" y="14568"/>
                </a:lnTo>
                <a:lnTo>
                  <a:pt x="2894336" y="3740"/>
                </a:lnTo>
                <a:lnTo>
                  <a:pt x="2847975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95250"/>
            <a:ext cx="66675" cy="666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95250"/>
            <a:ext cx="76200" cy="6667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95250"/>
            <a:ext cx="76200" cy="6667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95250"/>
            <a:ext cx="76200" cy="6667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95250"/>
            <a:ext cx="76200" cy="6667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95250"/>
            <a:ext cx="66675" cy="66675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95250"/>
            <a:ext cx="66675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01375" y="209550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34725" y="209550"/>
            <a:ext cx="76200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68075" y="209550"/>
            <a:ext cx="76200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1425" y="209550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534775" y="209550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677650" y="209550"/>
            <a:ext cx="66675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11000" y="209550"/>
            <a:ext cx="66675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323850"/>
            <a:ext cx="66675" cy="7620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323850"/>
            <a:ext cx="76200" cy="7620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323850"/>
            <a:ext cx="76200" cy="7620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323850"/>
            <a:ext cx="76200" cy="76200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323850"/>
            <a:ext cx="76200" cy="762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323850"/>
            <a:ext cx="66675" cy="762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323850"/>
            <a:ext cx="66675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001375" y="447675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34725" y="447675"/>
            <a:ext cx="76200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68075" y="447675"/>
            <a:ext cx="76200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01425" y="447675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34775" y="447675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77650" y="447675"/>
            <a:ext cx="66675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11000" y="447675"/>
            <a:ext cx="66675" cy="76200"/>
          </a:xfrm>
          <a:prstGeom prst="rect">
            <a:avLst/>
          </a:prstGeom>
        </p:spPr>
      </p:pic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1297305" y="125730"/>
            <a:ext cx="959612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spc="90" dirty="0"/>
              <a:t>Briefing</a:t>
            </a:r>
            <a:r>
              <a:rPr sz="2800" spc="35" dirty="0"/>
              <a:t> </a:t>
            </a:r>
            <a:r>
              <a:rPr sz="2800" spc="70" dirty="0" err="1"/>
              <a:t>Simulasi</a:t>
            </a:r>
            <a:r>
              <a:rPr sz="2800" spc="-30" dirty="0"/>
              <a:t> </a:t>
            </a:r>
            <a:r>
              <a:rPr sz="2800" spc="105" dirty="0" err="1"/>
              <a:t>Pengujian</a:t>
            </a:r>
            <a:r>
              <a:rPr sz="2800" dirty="0"/>
              <a:t> </a:t>
            </a:r>
            <a:r>
              <a:rPr sz="2800" spc="170" dirty="0"/>
              <a:t>SOP</a:t>
            </a:r>
            <a:r>
              <a:rPr sz="2800" spc="-5" dirty="0"/>
              <a:t> </a:t>
            </a:r>
            <a:r>
              <a:rPr sz="2800" spc="85" dirty="0" err="1"/>
              <a:t>Sistem</a:t>
            </a:r>
            <a:endParaRPr sz="2800" dirty="0"/>
          </a:p>
        </p:txBody>
      </p:sp>
      <p:sp>
        <p:nvSpPr>
          <p:cNvPr id="37" name="object 37"/>
          <p:cNvSpPr txBox="1"/>
          <p:nvPr/>
        </p:nvSpPr>
        <p:spPr>
          <a:xfrm>
            <a:off x="343852" y="669290"/>
            <a:ext cx="11512550" cy="724365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645285" marR="5080" indent="-1633220">
              <a:lnSpc>
                <a:spcPct val="100899"/>
              </a:lnSpc>
              <a:spcBef>
                <a:spcPts val="65"/>
              </a:spcBef>
            </a:pPr>
            <a:r>
              <a:rPr sz="2400" b="1" spc="114" dirty="0" err="1">
                <a:solidFill>
                  <a:srgbClr val="0A0F4A"/>
                </a:solidFill>
                <a:latin typeface="Tahoma"/>
                <a:cs typeface="Tahoma"/>
              </a:rPr>
              <a:t>Peringatan</a:t>
            </a:r>
            <a:r>
              <a:rPr sz="2400" b="1" spc="-15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90" dirty="0">
                <a:solidFill>
                  <a:srgbClr val="0A0F4A"/>
                </a:solidFill>
                <a:latin typeface="Tahoma"/>
                <a:cs typeface="Tahoma"/>
              </a:rPr>
              <a:t>Dini</a:t>
            </a:r>
            <a:r>
              <a:rPr sz="2400" b="1" spc="-25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155" dirty="0">
                <a:solidFill>
                  <a:srgbClr val="0A0F4A"/>
                </a:solidFill>
                <a:latin typeface="Tahoma"/>
                <a:cs typeface="Tahoma"/>
              </a:rPr>
              <a:t>dan</a:t>
            </a:r>
            <a:r>
              <a:rPr sz="2400" b="1" spc="-15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100" dirty="0" err="1">
                <a:solidFill>
                  <a:srgbClr val="0A0F4A"/>
                </a:solidFill>
                <a:latin typeface="Tahoma"/>
                <a:cs typeface="Tahoma"/>
              </a:rPr>
              <a:t>Perintah</a:t>
            </a:r>
            <a:r>
              <a:rPr sz="2400" b="1" spc="-10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90" dirty="0" err="1">
                <a:solidFill>
                  <a:srgbClr val="0A0F4A"/>
                </a:solidFill>
                <a:latin typeface="Tahoma"/>
                <a:cs typeface="Tahoma"/>
              </a:rPr>
              <a:t>Evakuasi</a:t>
            </a:r>
            <a:r>
              <a:rPr sz="2400" b="1" spc="-30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105" dirty="0">
                <a:solidFill>
                  <a:srgbClr val="0A0F4A"/>
                </a:solidFill>
                <a:latin typeface="Tahoma"/>
                <a:cs typeface="Tahoma"/>
              </a:rPr>
              <a:t>Tsunami </a:t>
            </a:r>
            <a:r>
              <a:rPr sz="2400" b="1" dirty="0" err="1">
                <a:solidFill>
                  <a:srgbClr val="0A0F4A"/>
                </a:solidFill>
                <a:latin typeface="Tahoma"/>
                <a:cs typeface="Tahoma"/>
              </a:rPr>
              <a:t>Inklusif</a:t>
            </a:r>
            <a:r>
              <a:rPr sz="2400" b="1" spc="-50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145" dirty="0" err="1">
                <a:solidFill>
                  <a:srgbClr val="0A0F4A"/>
                </a:solidFill>
                <a:latin typeface="Tahoma"/>
                <a:cs typeface="Tahoma"/>
              </a:rPr>
              <a:t>untuk</a:t>
            </a:r>
            <a:r>
              <a:rPr sz="2400" b="1" spc="25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110" dirty="0">
                <a:solidFill>
                  <a:srgbClr val="0A0F4A"/>
                </a:solidFill>
                <a:latin typeface="Tahoma"/>
                <a:cs typeface="Tahoma"/>
              </a:rPr>
              <a:t>SLB</a:t>
            </a:r>
            <a:r>
              <a:rPr sz="2400" b="1" spc="10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95" dirty="0">
                <a:solidFill>
                  <a:srgbClr val="0A0F4A"/>
                </a:solidFill>
                <a:latin typeface="Tahoma"/>
                <a:cs typeface="Tahoma"/>
              </a:rPr>
              <a:t>di</a:t>
            </a:r>
            <a:r>
              <a:rPr sz="2400" b="1" spc="-35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95" dirty="0">
                <a:solidFill>
                  <a:srgbClr val="0A0F4A"/>
                </a:solidFill>
                <a:latin typeface="Tahoma"/>
                <a:cs typeface="Tahoma"/>
              </a:rPr>
              <a:t>Kota</a:t>
            </a:r>
            <a:r>
              <a:rPr sz="2400" b="1" spc="-40" dirty="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400" b="1" spc="160" dirty="0">
                <a:solidFill>
                  <a:srgbClr val="0A0F4A"/>
                </a:solidFill>
                <a:latin typeface="Tahoma"/>
                <a:cs typeface="Tahoma"/>
              </a:rPr>
              <a:t>Padang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38" name="object 3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8150" y="1390650"/>
            <a:ext cx="5448300" cy="510540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305550" y="1390650"/>
            <a:ext cx="5181600" cy="50863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9600" y="123823"/>
            <a:ext cx="3724275" cy="661034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38625" y="133350"/>
            <a:ext cx="3714750" cy="661987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6547" y="2415158"/>
            <a:ext cx="3524250" cy="1986914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115"/>
              </a:spcBef>
            </a:pPr>
            <a:r>
              <a:rPr sz="3200">
                <a:solidFill>
                  <a:srgbClr val="000000"/>
                </a:solidFill>
                <a:latin typeface="Arial"/>
                <a:cs typeface="Arial"/>
              </a:rPr>
              <a:t>Siswa</a:t>
            </a:r>
            <a:r>
              <a:rPr sz="3200" spc="-2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>
                <a:solidFill>
                  <a:srgbClr val="000000"/>
                </a:solidFill>
                <a:latin typeface="Arial"/>
                <a:cs typeface="Arial"/>
              </a:rPr>
              <a:t>yang</a:t>
            </a:r>
            <a:r>
              <a:rPr sz="32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000000"/>
                </a:solidFill>
                <a:latin typeface="Arial"/>
                <a:cs typeface="Arial"/>
              </a:rPr>
              <a:t>saling </a:t>
            </a:r>
            <a:r>
              <a:rPr sz="3200">
                <a:solidFill>
                  <a:srgbClr val="000000"/>
                </a:solidFill>
                <a:latin typeface="Arial"/>
                <a:cs typeface="Arial"/>
              </a:rPr>
              <a:t>membantu</a:t>
            </a:r>
            <a:r>
              <a:rPr sz="3200" spc="-1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0">
                <a:solidFill>
                  <a:srgbClr val="000000"/>
                </a:solidFill>
                <a:latin typeface="Arial"/>
                <a:cs typeface="Arial"/>
              </a:rPr>
              <a:t>saat </a:t>
            </a:r>
            <a:r>
              <a:rPr sz="3200">
                <a:solidFill>
                  <a:srgbClr val="000000"/>
                </a:solidFill>
                <a:latin typeface="Arial"/>
                <a:cs typeface="Arial"/>
              </a:rPr>
              <a:t>evakuasi</a:t>
            </a:r>
            <a:r>
              <a:rPr sz="3200" spc="-3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10">
                <a:solidFill>
                  <a:srgbClr val="000000"/>
                </a:solidFill>
                <a:latin typeface="Arial"/>
                <a:cs typeface="Arial"/>
              </a:rPr>
              <a:t>maupun </a:t>
            </a:r>
            <a:r>
              <a:rPr sz="3200">
                <a:solidFill>
                  <a:srgbClr val="000000"/>
                </a:solidFill>
                <a:latin typeface="Arial"/>
                <a:cs typeface="Arial"/>
              </a:rPr>
              <a:t>di</a:t>
            </a:r>
            <a:r>
              <a:rPr sz="3200" spc="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200" spc="-25">
                <a:solidFill>
                  <a:srgbClr val="000000"/>
                </a:solidFill>
                <a:latin typeface="Arial"/>
                <a:cs typeface="Arial"/>
              </a:rPr>
              <a:t>TES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3955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50" y="0"/>
                </a:moveTo>
                <a:lnTo>
                  <a:pt x="0" y="0"/>
                </a:lnTo>
                <a:lnTo>
                  <a:pt x="0" y="4800600"/>
                </a:lnTo>
                <a:lnTo>
                  <a:pt x="4451" y="4850244"/>
                </a:lnTo>
                <a:lnTo>
                  <a:pt x="17284" y="4896972"/>
                </a:lnTo>
                <a:lnTo>
                  <a:pt x="37719" y="4940003"/>
                </a:lnTo>
                <a:lnTo>
                  <a:pt x="64973" y="4978556"/>
                </a:lnTo>
                <a:lnTo>
                  <a:pt x="98268" y="5011851"/>
                </a:lnTo>
                <a:lnTo>
                  <a:pt x="136821" y="5039106"/>
                </a:lnTo>
                <a:lnTo>
                  <a:pt x="179852" y="5059540"/>
                </a:lnTo>
                <a:lnTo>
                  <a:pt x="226580" y="5072373"/>
                </a:lnTo>
                <a:lnTo>
                  <a:pt x="276225" y="5076825"/>
                </a:lnTo>
                <a:lnTo>
                  <a:pt x="552450" y="5076825"/>
                </a:lnTo>
                <a:lnTo>
                  <a:pt x="5524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1475" y="409575"/>
            <a:ext cx="11115675" cy="1066800"/>
          </a:xfrm>
          <a:custGeom>
            <a:avLst/>
            <a:gdLst/>
            <a:ahLst/>
            <a:cxnLst/>
            <a:rect l="l" t="t" r="r" b="b"/>
            <a:pathLst>
              <a:path w="11115675" h="1066800">
                <a:moveTo>
                  <a:pt x="11115675" y="0"/>
                </a:moveTo>
                <a:lnTo>
                  <a:pt x="0" y="0"/>
                </a:lnTo>
                <a:lnTo>
                  <a:pt x="0" y="1066800"/>
                </a:lnTo>
                <a:lnTo>
                  <a:pt x="11115675" y="1066800"/>
                </a:lnTo>
                <a:lnTo>
                  <a:pt x="111156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8944" y="474281"/>
            <a:ext cx="10109835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30"/>
              </a:lnSpc>
              <a:tabLst>
                <a:tab pos="469900" algn="l"/>
              </a:tabLst>
            </a:pPr>
            <a:r>
              <a:rPr sz="3000" spc="-470"/>
              <a:t>1.</a:t>
            </a:r>
            <a:r>
              <a:rPr sz="3000"/>
              <a:t>	</a:t>
            </a:r>
            <a:r>
              <a:t>Simulasi</a:t>
            </a:r>
            <a:r>
              <a:rPr spc="20"/>
              <a:t> </a:t>
            </a:r>
            <a:r>
              <a:rPr spc="65"/>
              <a:t>Pengujian</a:t>
            </a:r>
            <a:r>
              <a:rPr spc="-25"/>
              <a:t> </a:t>
            </a:r>
            <a:r>
              <a:rPr spc="50"/>
              <a:t>Alat</a:t>
            </a:r>
            <a:r>
              <a:rPr spc="35"/>
              <a:t> </a:t>
            </a:r>
            <a:r>
              <a:rPr spc="65"/>
              <a:t>Peringatan</a:t>
            </a:r>
            <a:r>
              <a:rPr spc="-10"/>
              <a:t> </a:t>
            </a:r>
            <a:r>
              <a:rPr spc="60"/>
              <a:t>Dini</a:t>
            </a:r>
            <a:r>
              <a:rPr spc="-15"/>
              <a:t> </a:t>
            </a:r>
            <a:r>
              <a:rPr spc="85"/>
              <a:t>dan</a:t>
            </a:r>
            <a:r>
              <a:rPr spc="35"/>
              <a:t> </a:t>
            </a:r>
            <a:r>
              <a:rPr spc="60"/>
              <a:t>Perintah</a:t>
            </a:r>
            <a:r>
              <a:rPr spc="-10"/>
              <a:t> </a:t>
            </a:r>
            <a:r>
              <a:rPr spc="55"/>
              <a:t>Evakuasi</a:t>
            </a:r>
            <a:r>
              <a:rPr spc="40"/>
              <a:t> </a:t>
            </a:r>
            <a:r>
              <a:rPr spc="50"/>
              <a:t>Tsunami</a:t>
            </a:r>
            <a:endParaRPr sz="3000"/>
          </a:p>
          <a:p>
            <a:pPr marL="469900">
              <a:lnSpc>
                <a:spcPts val="2300"/>
              </a:lnSpc>
            </a:pPr>
            <a:r>
              <a:t>Inklusif</a:t>
            </a:r>
            <a:r>
              <a:rPr spc="-10"/>
              <a:t> </a:t>
            </a:r>
            <a:r>
              <a:rPr spc="90"/>
              <a:t>untuk</a:t>
            </a:r>
            <a:r>
              <a:rPr spc="-35"/>
              <a:t> </a:t>
            </a:r>
            <a:r>
              <a:rPr spc="70"/>
              <a:t>SLB</a:t>
            </a:r>
            <a:r>
              <a:rPr spc="-25"/>
              <a:t> </a:t>
            </a:r>
            <a:r>
              <a:rPr spc="-270"/>
              <a:t>–</a:t>
            </a:r>
            <a:r>
              <a:rPr spc="-35"/>
              <a:t> </a:t>
            </a:r>
            <a:r>
              <a:rPr spc="165">
                <a:solidFill>
                  <a:srgbClr val="FF0000"/>
                </a:solidFill>
              </a:rPr>
              <a:t>PD</a:t>
            </a:r>
            <a:r>
              <a:rPr spc="-80">
                <a:solidFill>
                  <a:srgbClr val="FF0000"/>
                </a:solidFill>
              </a:rPr>
              <a:t> </a:t>
            </a:r>
            <a:r>
              <a:rPr spc="-484">
                <a:solidFill>
                  <a:srgbClr val="FF0000"/>
                </a:solidFill>
              </a:rPr>
              <a:t>1</a:t>
            </a:r>
            <a:r>
              <a:rPr spc="-30">
                <a:solidFill>
                  <a:srgbClr val="FF0000"/>
                </a:solidFill>
              </a:rPr>
              <a:t> </a:t>
            </a:r>
            <a:r>
              <a:rPr spc="85">
                <a:solidFill>
                  <a:srgbClr val="FF0000"/>
                </a:solidFill>
              </a:rPr>
              <a:t>dan</a:t>
            </a:r>
            <a:r>
              <a:rPr spc="-30">
                <a:solidFill>
                  <a:srgbClr val="FF0000"/>
                </a:solidFill>
              </a:rPr>
              <a:t> </a:t>
            </a:r>
            <a:r>
              <a:rPr spc="165">
                <a:solidFill>
                  <a:srgbClr val="FF0000"/>
                </a:solidFill>
              </a:rPr>
              <a:t>PD</a:t>
            </a:r>
            <a:r>
              <a:rPr spc="-85">
                <a:solidFill>
                  <a:srgbClr val="FF0000"/>
                </a:solidFill>
              </a:rPr>
              <a:t> </a:t>
            </a:r>
            <a:r>
              <a:rPr spc="-50">
                <a:solidFill>
                  <a:srgbClr val="FF0000"/>
                </a:solidFill>
              </a:rPr>
              <a:t>2</a:t>
            </a:r>
          </a:p>
          <a:p>
            <a:pPr marL="469900">
              <a:lnSpc>
                <a:spcPct val="100000"/>
              </a:lnSpc>
              <a:spcBef>
                <a:spcPts val="75"/>
              </a:spcBef>
            </a:pPr>
            <a:r>
              <a:rPr sz="1400" spc="50"/>
              <a:t>Padang,</a:t>
            </a:r>
            <a:r>
              <a:rPr sz="1400" spc="70"/>
              <a:t> </a:t>
            </a:r>
            <a:r>
              <a:rPr sz="1400"/>
              <a:t>29</a:t>
            </a:r>
            <a:r>
              <a:rPr sz="1400" spc="60"/>
              <a:t> </a:t>
            </a:r>
            <a:r>
              <a:rPr sz="1400"/>
              <a:t>November</a:t>
            </a:r>
            <a:r>
              <a:rPr sz="1400" spc="150"/>
              <a:t> </a:t>
            </a:r>
            <a:r>
              <a:rPr sz="1400" spc="-20"/>
              <a:t>2024</a:t>
            </a:r>
            <a:endParaRPr sz="1400"/>
          </a:p>
        </p:txBody>
      </p:sp>
      <p:sp>
        <p:nvSpPr>
          <p:cNvPr id="8" name="object 8"/>
          <p:cNvSpPr txBox="1"/>
          <p:nvPr/>
        </p:nvSpPr>
        <p:spPr>
          <a:xfrm>
            <a:off x="782955" y="5775325"/>
            <a:ext cx="9965690" cy="504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>
                <a:latin typeface="Arial"/>
                <a:cs typeface="Arial"/>
              </a:rPr>
              <a:t>Dilakukan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pengujian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alat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peringatan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dini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inklusif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(smartphone</a:t>
            </a:r>
            <a:r>
              <a:rPr sz="1550" b="1" spc="16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dan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smartwatch).</a:t>
            </a:r>
            <a:r>
              <a:rPr sz="1550" b="1" spc="32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Alat</a:t>
            </a:r>
            <a:r>
              <a:rPr sz="1550" b="1" spc="13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akan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bergetar</a:t>
            </a:r>
            <a:r>
              <a:rPr sz="1550" b="1" spc="16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 spc="-25">
                <a:latin typeface="Arial"/>
                <a:cs typeface="Arial"/>
              </a:rPr>
              <a:t>dan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berdering</a:t>
            </a:r>
            <a:r>
              <a:rPr sz="1550" b="1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panjang</a:t>
            </a:r>
            <a:r>
              <a:rPr sz="1550" b="1" spc="1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jika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terdapat</a:t>
            </a:r>
            <a:r>
              <a:rPr sz="1550" b="1" spc="135"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peringatan</a:t>
            </a:r>
            <a:r>
              <a:rPr sz="1550" b="1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dini</a:t>
            </a:r>
            <a:r>
              <a:rPr sz="1550" b="1" spc="1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potensi</a:t>
            </a:r>
            <a:r>
              <a:rPr sz="1550" b="1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tsunami</a:t>
            </a:r>
            <a:r>
              <a:rPr sz="1550" b="1" spc="19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dari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 spc="-20">
                <a:latin typeface="Arial"/>
                <a:cs typeface="Arial"/>
              </a:rPr>
              <a:t>BMKG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850" y="1781175"/>
            <a:ext cx="2409825" cy="321945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67800" y="1781175"/>
            <a:ext cx="2419350" cy="321945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62725" y="1800225"/>
            <a:ext cx="2419350" cy="3219450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2118360" y="5239702"/>
            <a:ext cx="2105660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>
                <a:latin typeface="Arial"/>
                <a:cs typeface="Arial"/>
              </a:rPr>
              <a:t>Peringatan</a:t>
            </a:r>
            <a:r>
              <a:rPr sz="2000" b="1" spc="-65">
                <a:latin typeface="Arial"/>
                <a:cs typeface="Arial"/>
              </a:rPr>
              <a:t> </a:t>
            </a:r>
            <a:r>
              <a:rPr sz="2000" b="1">
                <a:latin typeface="Arial"/>
                <a:cs typeface="Arial"/>
              </a:rPr>
              <a:t>Dini </a:t>
            </a:r>
            <a:r>
              <a:rPr sz="2000" b="1" spc="-50"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982584" y="5159692"/>
            <a:ext cx="21050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>
                <a:latin typeface="Arial"/>
                <a:cs typeface="Arial"/>
              </a:rPr>
              <a:t>Peringatan</a:t>
            </a:r>
            <a:r>
              <a:rPr sz="2000" b="1" spc="-70">
                <a:latin typeface="Arial"/>
                <a:cs typeface="Arial"/>
              </a:rPr>
              <a:t> </a:t>
            </a:r>
            <a:r>
              <a:rPr sz="2000" b="1">
                <a:latin typeface="Arial"/>
                <a:cs typeface="Arial"/>
              </a:rPr>
              <a:t>Dini </a:t>
            </a:r>
            <a:r>
              <a:rPr sz="2000" b="1" spc="-50"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48025" y="1743075"/>
            <a:ext cx="2438400" cy="324802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4825" y="0"/>
            <a:ext cx="11687175" cy="5076825"/>
            <a:chOff x="504825" y="0"/>
            <a:chExt cx="11687175" cy="5076825"/>
          </a:xfrm>
        </p:grpSpPr>
        <p:sp>
          <p:nvSpPr>
            <p:cNvPr id="6" name="object 6"/>
            <p:cNvSpPr/>
            <p:nvPr/>
          </p:nvSpPr>
          <p:spPr>
            <a:xfrm>
              <a:off x="11639550" y="0"/>
              <a:ext cx="552450" cy="5076825"/>
            </a:xfrm>
            <a:custGeom>
              <a:avLst/>
              <a:gdLst/>
              <a:ahLst/>
              <a:cxnLst/>
              <a:rect l="l" t="t" r="r" b="b"/>
              <a:pathLst>
                <a:path w="552450" h="5076825">
                  <a:moveTo>
                    <a:pt x="552450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4451" y="4850244"/>
                  </a:lnTo>
                  <a:lnTo>
                    <a:pt x="17284" y="4896972"/>
                  </a:lnTo>
                  <a:lnTo>
                    <a:pt x="37719" y="4940003"/>
                  </a:lnTo>
                  <a:lnTo>
                    <a:pt x="64973" y="4978556"/>
                  </a:lnTo>
                  <a:lnTo>
                    <a:pt x="98268" y="5011851"/>
                  </a:lnTo>
                  <a:lnTo>
                    <a:pt x="136821" y="5039106"/>
                  </a:lnTo>
                  <a:lnTo>
                    <a:pt x="179852" y="5059540"/>
                  </a:lnTo>
                  <a:lnTo>
                    <a:pt x="226580" y="5072373"/>
                  </a:lnTo>
                  <a:lnTo>
                    <a:pt x="276225" y="5076825"/>
                  </a:lnTo>
                  <a:lnTo>
                    <a:pt x="552450" y="5076825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825" y="323850"/>
              <a:ext cx="11115675" cy="1066800"/>
            </a:xfrm>
            <a:custGeom>
              <a:avLst/>
              <a:gdLst/>
              <a:ahLst/>
              <a:cxnLst/>
              <a:rect l="l" t="t" r="r" b="b"/>
              <a:pathLst>
                <a:path w="11115675" h="1066800">
                  <a:moveTo>
                    <a:pt x="111156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1115675" y="1066800"/>
                  </a:lnTo>
                  <a:lnTo>
                    <a:pt x="1111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99440" y="281706"/>
            <a:ext cx="10085705" cy="9588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457200" indent="-457834">
              <a:lnSpc>
                <a:spcPct val="92500"/>
              </a:lnSpc>
              <a:spcBef>
                <a:spcPts val="175"/>
              </a:spcBef>
            </a:pPr>
            <a:r>
              <a:rPr sz="3000" b="1">
                <a:solidFill>
                  <a:srgbClr val="0A0F4A"/>
                </a:solidFill>
                <a:latin typeface="Tahoma"/>
                <a:cs typeface="Tahoma"/>
              </a:rPr>
              <a:t>3.</a:t>
            </a:r>
            <a:r>
              <a:rPr sz="3000" b="1" spc="17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>
                <a:solidFill>
                  <a:srgbClr val="0A0F4A"/>
                </a:solidFill>
                <a:latin typeface="Tahoma"/>
                <a:cs typeface="Tahoma"/>
              </a:rPr>
              <a:t>Simulasi</a:t>
            </a:r>
            <a:r>
              <a:rPr sz="2000" b="1" spc="-1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60">
                <a:solidFill>
                  <a:srgbClr val="0A0F4A"/>
                </a:solidFill>
                <a:latin typeface="Tahoma"/>
                <a:cs typeface="Tahoma"/>
              </a:rPr>
              <a:t>Pengujian</a:t>
            </a:r>
            <a:r>
              <a:rPr sz="2000" b="1" spc="-5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55">
                <a:solidFill>
                  <a:srgbClr val="0A0F4A"/>
                </a:solidFill>
                <a:latin typeface="Tahoma"/>
                <a:cs typeface="Tahoma"/>
              </a:rPr>
              <a:t>Alat</a:t>
            </a:r>
            <a:r>
              <a:rPr sz="2000" b="1" spc="-1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65">
                <a:solidFill>
                  <a:srgbClr val="0A0F4A"/>
                </a:solidFill>
                <a:latin typeface="Tahoma"/>
                <a:cs typeface="Tahoma"/>
              </a:rPr>
              <a:t>Peringatan</a:t>
            </a:r>
            <a:r>
              <a:rPr sz="2000" b="1" spc="-3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60">
                <a:solidFill>
                  <a:srgbClr val="0A0F4A"/>
                </a:solidFill>
                <a:latin typeface="Tahoma"/>
                <a:cs typeface="Tahoma"/>
              </a:rPr>
              <a:t>Dini</a:t>
            </a:r>
            <a:r>
              <a:rPr sz="2000" b="1" spc="-5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85">
                <a:solidFill>
                  <a:srgbClr val="0A0F4A"/>
                </a:solidFill>
                <a:latin typeface="Tahoma"/>
                <a:cs typeface="Tahoma"/>
              </a:rPr>
              <a:t>dan</a:t>
            </a:r>
            <a:r>
              <a:rPr sz="2000" b="1" spc="-1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65">
                <a:solidFill>
                  <a:srgbClr val="0A0F4A"/>
                </a:solidFill>
                <a:latin typeface="Tahoma"/>
                <a:cs typeface="Tahoma"/>
              </a:rPr>
              <a:t>Perintah</a:t>
            </a:r>
            <a:r>
              <a:rPr sz="2000" b="1" spc="-5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55">
                <a:solidFill>
                  <a:srgbClr val="0A0F4A"/>
                </a:solidFill>
                <a:latin typeface="Tahoma"/>
                <a:cs typeface="Tahoma"/>
              </a:rPr>
              <a:t>Evakuasi</a:t>
            </a:r>
            <a:r>
              <a:rPr sz="2000" b="1" spc="-2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55">
                <a:solidFill>
                  <a:srgbClr val="0A0F4A"/>
                </a:solidFill>
                <a:latin typeface="Tahoma"/>
                <a:cs typeface="Tahoma"/>
              </a:rPr>
              <a:t>Tsunami </a:t>
            </a:r>
            <a:r>
              <a:rPr sz="2000" b="1">
                <a:solidFill>
                  <a:srgbClr val="0A0F4A"/>
                </a:solidFill>
                <a:latin typeface="Tahoma"/>
                <a:cs typeface="Tahoma"/>
              </a:rPr>
              <a:t>Inklusif</a:t>
            </a:r>
            <a:r>
              <a:rPr sz="2000" b="1" spc="-1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90">
                <a:solidFill>
                  <a:srgbClr val="0A0F4A"/>
                </a:solidFill>
                <a:latin typeface="Tahoma"/>
                <a:cs typeface="Tahoma"/>
              </a:rPr>
              <a:t>untuk</a:t>
            </a:r>
            <a:r>
              <a:rPr sz="2000" b="1" spc="-5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70">
                <a:solidFill>
                  <a:srgbClr val="0A0F4A"/>
                </a:solidFill>
                <a:latin typeface="Tahoma"/>
                <a:cs typeface="Tahoma"/>
              </a:rPr>
              <a:t>SLB</a:t>
            </a:r>
            <a:r>
              <a:rPr sz="2000" b="1" spc="-4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-270">
                <a:solidFill>
                  <a:srgbClr val="0A0F4A"/>
                </a:solidFill>
                <a:latin typeface="Tahoma"/>
                <a:cs typeface="Tahoma"/>
              </a:rPr>
              <a:t>–</a:t>
            </a:r>
            <a:r>
              <a:rPr sz="2000" b="1" spc="-3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2000" b="1" spc="165">
                <a:solidFill>
                  <a:srgbClr val="FF0000"/>
                </a:solidFill>
                <a:latin typeface="Tahoma"/>
                <a:cs typeface="Tahoma"/>
              </a:rPr>
              <a:t>PD</a:t>
            </a:r>
            <a:r>
              <a:rPr sz="2000" b="1" spc="-9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>
                <a:solidFill>
                  <a:srgbClr val="FF0000"/>
                </a:solidFill>
                <a:latin typeface="Tahoma"/>
                <a:cs typeface="Tahoma"/>
              </a:rPr>
              <a:t>3</a:t>
            </a:r>
            <a:r>
              <a:rPr sz="2000" b="1" spc="-7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85">
                <a:solidFill>
                  <a:srgbClr val="FF0000"/>
                </a:solidFill>
                <a:latin typeface="Tahoma"/>
                <a:cs typeface="Tahoma"/>
              </a:rPr>
              <a:t>dan</a:t>
            </a:r>
            <a:r>
              <a:rPr sz="2000" b="1" spc="-4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165">
                <a:solidFill>
                  <a:srgbClr val="FF0000"/>
                </a:solidFill>
                <a:latin typeface="Tahoma"/>
                <a:cs typeface="Tahoma"/>
              </a:rPr>
              <a:t>PD</a:t>
            </a:r>
            <a:r>
              <a:rPr sz="2000" b="1" spc="-9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2000" b="1" spc="60">
                <a:solidFill>
                  <a:srgbClr val="FF0000"/>
                </a:solidFill>
                <a:latin typeface="Tahoma"/>
                <a:cs typeface="Tahoma"/>
              </a:rPr>
              <a:t>4</a:t>
            </a:r>
            <a:endParaRPr sz="2000">
              <a:latin typeface="Tahoma"/>
              <a:cs typeface="Tahoma"/>
            </a:endParaRPr>
          </a:p>
          <a:p>
            <a:pPr marL="457200">
              <a:lnSpc>
                <a:spcPct val="100000"/>
              </a:lnSpc>
              <a:spcBef>
                <a:spcPts val="80"/>
              </a:spcBef>
            </a:pPr>
            <a:r>
              <a:rPr sz="1400" b="1" spc="45">
                <a:solidFill>
                  <a:srgbClr val="0A0F4A"/>
                </a:solidFill>
                <a:latin typeface="Tahoma"/>
                <a:cs typeface="Tahoma"/>
              </a:rPr>
              <a:t>Padang,</a:t>
            </a:r>
            <a:r>
              <a:rPr sz="1400" b="1" spc="6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1400" b="1">
                <a:solidFill>
                  <a:srgbClr val="0A0F4A"/>
                </a:solidFill>
                <a:latin typeface="Tahoma"/>
                <a:cs typeface="Tahoma"/>
              </a:rPr>
              <a:t>29</a:t>
            </a:r>
            <a:r>
              <a:rPr sz="1400" b="1" spc="60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1400" b="1">
                <a:solidFill>
                  <a:srgbClr val="0A0F4A"/>
                </a:solidFill>
                <a:latin typeface="Tahoma"/>
                <a:cs typeface="Tahoma"/>
              </a:rPr>
              <a:t>November</a:t>
            </a:r>
            <a:r>
              <a:rPr sz="1400" b="1" spc="14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1400" b="1" spc="-20">
                <a:solidFill>
                  <a:srgbClr val="0A0F4A"/>
                </a:solidFill>
                <a:latin typeface="Tahoma"/>
                <a:cs typeface="Tahoma"/>
              </a:rPr>
              <a:t>2024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4825" y="476250"/>
            <a:ext cx="11268075" cy="4524375"/>
            <a:chOff x="504825" y="476250"/>
            <a:chExt cx="11268075" cy="452437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1125" y="1781175"/>
              <a:ext cx="2419350" cy="32194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7950" y="1781175"/>
              <a:ext cx="2419350" cy="32194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825" y="1781175"/>
              <a:ext cx="2419350" cy="321945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6100" y="1781175"/>
              <a:ext cx="2419350" cy="321945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57225" y="476250"/>
              <a:ext cx="11115675" cy="1066800"/>
            </a:xfrm>
            <a:custGeom>
              <a:avLst/>
              <a:gdLst/>
              <a:ahLst/>
              <a:cxnLst/>
              <a:rect l="l" t="t" r="r" b="b"/>
              <a:pathLst>
                <a:path w="11115675" h="1066800">
                  <a:moveTo>
                    <a:pt x="111156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1115675" y="1066800"/>
                  </a:lnTo>
                  <a:lnTo>
                    <a:pt x="1111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135366" y="5102542"/>
            <a:ext cx="2105025" cy="334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00" b="1">
                <a:latin typeface="Arial"/>
                <a:cs typeface="Arial"/>
              </a:rPr>
              <a:t>Peringatan</a:t>
            </a:r>
            <a:r>
              <a:rPr sz="2000" b="1" spc="-65">
                <a:latin typeface="Arial"/>
                <a:cs typeface="Arial"/>
              </a:rPr>
              <a:t> </a:t>
            </a:r>
            <a:r>
              <a:rPr sz="2000" b="1">
                <a:latin typeface="Arial"/>
                <a:cs typeface="Arial"/>
              </a:rPr>
              <a:t>Dini</a:t>
            </a:r>
            <a:r>
              <a:rPr sz="2000" b="1" spc="-5">
                <a:latin typeface="Arial"/>
                <a:cs typeface="Arial"/>
              </a:rPr>
              <a:t> </a:t>
            </a:r>
            <a:r>
              <a:rPr sz="2000" b="1" spc="-50"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38350" y="5074284"/>
            <a:ext cx="2105025" cy="3352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>
                <a:latin typeface="Arial"/>
                <a:cs typeface="Arial"/>
              </a:rPr>
              <a:t>Peringatan</a:t>
            </a:r>
            <a:r>
              <a:rPr sz="2000" b="1" spc="-70">
                <a:latin typeface="Arial"/>
                <a:cs typeface="Arial"/>
              </a:rPr>
              <a:t> </a:t>
            </a:r>
            <a:r>
              <a:rPr sz="2000" b="1">
                <a:latin typeface="Arial"/>
                <a:cs typeface="Arial"/>
              </a:rPr>
              <a:t>Dini</a:t>
            </a:r>
            <a:r>
              <a:rPr sz="2000" b="1" spc="-10">
                <a:latin typeface="Arial"/>
                <a:cs typeface="Arial"/>
              </a:rPr>
              <a:t> </a:t>
            </a:r>
            <a:r>
              <a:rPr sz="2000" b="1" spc="-50"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64869" y="5641975"/>
            <a:ext cx="9965690" cy="5048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110"/>
              </a:spcBef>
            </a:pPr>
            <a:r>
              <a:rPr sz="1550" b="1">
                <a:latin typeface="Arial"/>
                <a:cs typeface="Arial"/>
              </a:rPr>
              <a:t>Dilakukan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pengujian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alat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peringatan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dini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inklusif</a:t>
            </a:r>
            <a:r>
              <a:rPr sz="1550" b="1" spc="13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(smartphone</a:t>
            </a:r>
            <a:r>
              <a:rPr sz="1550" b="1" spc="16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dan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smartwatch).</a:t>
            </a:r>
            <a:r>
              <a:rPr sz="1550" b="1" spc="32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Alat</a:t>
            </a:r>
            <a:r>
              <a:rPr sz="1550" b="1" spc="145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akan</a:t>
            </a:r>
            <a:r>
              <a:rPr sz="1550" b="1" spc="135"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bergetar</a:t>
            </a:r>
            <a:r>
              <a:rPr sz="1550" b="1" spc="17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 spc="-25">
                <a:latin typeface="Arial"/>
                <a:cs typeface="Arial"/>
              </a:rPr>
              <a:t>dan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berdering</a:t>
            </a:r>
            <a:r>
              <a:rPr sz="1550" b="1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panjang</a:t>
            </a:r>
            <a:r>
              <a:rPr sz="1550" b="1" spc="1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jika</a:t>
            </a:r>
            <a:r>
              <a:rPr sz="1550" b="1" spc="150"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terdapat</a:t>
            </a:r>
            <a:r>
              <a:rPr sz="1550" b="1" spc="135"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peringatan</a:t>
            </a:r>
            <a:r>
              <a:rPr sz="1550" b="1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dini</a:t>
            </a:r>
            <a:r>
              <a:rPr sz="1550" b="1" spc="14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potensi</a:t>
            </a:r>
            <a:r>
              <a:rPr sz="1550" b="1" spc="13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solidFill>
                  <a:srgbClr val="FF0000"/>
                </a:solidFill>
                <a:latin typeface="Arial"/>
                <a:cs typeface="Arial"/>
              </a:rPr>
              <a:t>tsunami</a:t>
            </a:r>
            <a:r>
              <a:rPr sz="1550" b="1" spc="18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50" b="1">
                <a:latin typeface="Arial"/>
                <a:cs typeface="Arial"/>
              </a:rPr>
              <a:t>dari</a:t>
            </a:r>
            <a:r>
              <a:rPr sz="1550" b="1" spc="140">
                <a:latin typeface="Arial"/>
                <a:cs typeface="Arial"/>
              </a:rPr>
              <a:t> </a:t>
            </a:r>
            <a:r>
              <a:rPr sz="1550" b="1" spc="-20">
                <a:latin typeface="Arial"/>
                <a:cs typeface="Arial"/>
              </a:rPr>
              <a:t>BMKG</a:t>
            </a:r>
            <a:endParaRPr sz="155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39140" y="533717"/>
            <a:ext cx="10109835" cy="862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30"/>
              </a:lnSpc>
            </a:pPr>
            <a:r>
              <a:rPr sz="3000"/>
              <a:t>2.</a:t>
            </a:r>
            <a:r>
              <a:rPr sz="3000" spc="160"/>
              <a:t> </a:t>
            </a:r>
            <a:r>
              <a:t>Simulasi</a:t>
            </a:r>
            <a:r>
              <a:rPr spc="-20"/>
              <a:t> </a:t>
            </a:r>
            <a:r>
              <a:rPr spc="65"/>
              <a:t>Pengujian</a:t>
            </a:r>
            <a:r>
              <a:rPr spc="-60"/>
              <a:t> </a:t>
            </a:r>
            <a:r>
              <a:rPr spc="50"/>
              <a:t>Alat</a:t>
            </a:r>
            <a:r>
              <a:rPr spc="-10"/>
              <a:t> </a:t>
            </a:r>
            <a:r>
              <a:rPr spc="65"/>
              <a:t>Peringatan</a:t>
            </a:r>
            <a:r>
              <a:rPr spc="-40"/>
              <a:t> </a:t>
            </a:r>
            <a:r>
              <a:rPr spc="60"/>
              <a:t>Dini</a:t>
            </a:r>
            <a:r>
              <a:rPr spc="-60"/>
              <a:t> </a:t>
            </a:r>
            <a:r>
              <a:rPr spc="85"/>
              <a:t>dan</a:t>
            </a:r>
            <a:r>
              <a:rPr spc="-10"/>
              <a:t> </a:t>
            </a:r>
            <a:r>
              <a:rPr spc="60"/>
              <a:t>Perintah</a:t>
            </a:r>
            <a:r>
              <a:rPr spc="-50"/>
              <a:t> </a:t>
            </a:r>
            <a:r>
              <a:rPr spc="55"/>
              <a:t>Evakuasi</a:t>
            </a:r>
            <a:r>
              <a:rPr spc="-5"/>
              <a:t> </a:t>
            </a:r>
            <a:r>
              <a:rPr spc="50"/>
              <a:t>Tsunami</a:t>
            </a:r>
            <a:endParaRPr sz="3000"/>
          </a:p>
          <a:p>
            <a:pPr marL="469900">
              <a:lnSpc>
                <a:spcPts val="2300"/>
              </a:lnSpc>
            </a:pPr>
            <a:r>
              <a:t>Inklusif</a:t>
            </a:r>
            <a:r>
              <a:rPr spc="-20"/>
              <a:t> </a:t>
            </a:r>
            <a:r>
              <a:rPr spc="90"/>
              <a:t>untuk</a:t>
            </a:r>
            <a:r>
              <a:rPr spc="-45"/>
              <a:t> </a:t>
            </a:r>
            <a:r>
              <a:rPr spc="70"/>
              <a:t>SLB</a:t>
            </a:r>
            <a:r>
              <a:rPr spc="-40"/>
              <a:t> </a:t>
            </a:r>
            <a:r>
              <a:rPr spc="-270"/>
              <a:t>–</a:t>
            </a:r>
            <a:r>
              <a:rPr spc="-35"/>
              <a:t> </a:t>
            </a:r>
            <a:r>
              <a:rPr spc="165">
                <a:solidFill>
                  <a:srgbClr val="FF0000"/>
                </a:solidFill>
              </a:rPr>
              <a:t>PD</a:t>
            </a:r>
            <a:r>
              <a:rPr spc="-90"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3</a:t>
            </a:r>
            <a:r>
              <a:rPr spc="-65">
                <a:solidFill>
                  <a:srgbClr val="FF0000"/>
                </a:solidFill>
              </a:rPr>
              <a:t> </a:t>
            </a:r>
            <a:r>
              <a:rPr spc="85">
                <a:solidFill>
                  <a:srgbClr val="FF0000"/>
                </a:solidFill>
              </a:rPr>
              <a:t>dan</a:t>
            </a:r>
            <a:r>
              <a:rPr spc="-45">
                <a:solidFill>
                  <a:srgbClr val="FF0000"/>
                </a:solidFill>
              </a:rPr>
              <a:t> </a:t>
            </a:r>
            <a:r>
              <a:rPr spc="165">
                <a:solidFill>
                  <a:srgbClr val="FF0000"/>
                </a:solidFill>
              </a:rPr>
              <a:t>PD</a:t>
            </a:r>
            <a:r>
              <a:rPr spc="-90">
                <a:solidFill>
                  <a:srgbClr val="FF0000"/>
                </a:solidFill>
              </a:rPr>
              <a:t> </a:t>
            </a:r>
            <a:r>
              <a:rPr spc="60">
                <a:solidFill>
                  <a:srgbClr val="FF0000"/>
                </a:solidFill>
              </a:rPr>
              <a:t>4</a:t>
            </a:r>
          </a:p>
          <a:p>
            <a:pPr marL="469900">
              <a:lnSpc>
                <a:spcPct val="100000"/>
              </a:lnSpc>
              <a:spcBef>
                <a:spcPts val="75"/>
              </a:spcBef>
            </a:pPr>
            <a:r>
              <a:rPr sz="1400" spc="50"/>
              <a:t>Padang,</a:t>
            </a:r>
            <a:r>
              <a:rPr sz="1400" spc="65"/>
              <a:t> </a:t>
            </a:r>
            <a:r>
              <a:rPr sz="1400"/>
              <a:t>29</a:t>
            </a:r>
            <a:r>
              <a:rPr sz="1400" spc="60"/>
              <a:t> </a:t>
            </a:r>
            <a:r>
              <a:rPr sz="1400"/>
              <a:t>November</a:t>
            </a:r>
            <a:r>
              <a:rPr sz="1400" spc="150"/>
              <a:t> </a:t>
            </a:r>
            <a:r>
              <a:rPr sz="1400" spc="-20"/>
              <a:t>2024</a:t>
            </a:r>
            <a:endParaRPr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63955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50" y="0"/>
                </a:moveTo>
                <a:lnTo>
                  <a:pt x="0" y="0"/>
                </a:lnTo>
                <a:lnTo>
                  <a:pt x="0" y="4800600"/>
                </a:lnTo>
                <a:lnTo>
                  <a:pt x="4451" y="4850244"/>
                </a:lnTo>
                <a:lnTo>
                  <a:pt x="17284" y="4896972"/>
                </a:lnTo>
                <a:lnTo>
                  <a:pt x="37719" y="4940003"/>
                </a:lnTo>
                <a:lnTo>
                  <a:pt x="64973" y="4978556"/>
                </a:lnTo>
                <a:lnTo>
                  <a:pt x="98268" y="5011851"/>
                </a:lnTo>
                <a:lnTo>
                  <a:pt x="136821" y="5039106"/>
                </a:lnTo>
                <a:lnTo>
                  <a:pt x="179852" y="5059540"/>
                </a:lnTo>
                <a:lnTo>
                  <a:pt x="226580" y="5072373"/>
                </a:lnTo>
                <a:lnTo>
                  <a:pt x="276225" y="5076825"/>
                </a:lnTo>
                <a:lnTo>
                  <a:pt x="552450" y="5076825"/>
                </a:lnTo>
                <a:lnTo>
                  <a:pt x="5524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4825" y="323850"/>
            <a:ext cx="6391275" cy="1066800"/>
          </a:xfrm>
          <a:custGeom>
            <a:avLst/>
            <a:gdLst/>
            <a:ahLst/>
            <a:cxnLst/>
            <a:rect l="l" t="t" r="r" b="b"/>
            <a:pathLst>
              <a:path w="6391275" h="1066800">
                <a:moveTo>
                  <a:pt x="6391275" y="0"/>
                </a:moveTo>
                <a:lnTo>
                  <a:pt x="0" y="0"/>
                </a:lnTo>
                <a:lnTo>
                  <a:pt x="0" y="1066800"/>
                </a:lnTo>
                <a:lnTo>
                  <a:pt x="6391275" y="1066800"/>
                </a:lnTo>
                <a:lnTo>
                  <a:pt x="63912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86740" y="380936"/>
            <a:ext cx="5829935" cy="1250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30"/>
              </a:lnSpc>
            </a:pPr>
            <a:r>
              <a:rPr sz="3000"/>
              <a:t>3.</a:t>
            </a:r>
            <a:r>
              <a:rPr sz="3000" spc="170"/>
              <a:t> </a:t>
            </a:r>
            <a:r>
              <a:t>Simulasi</a:t>
            </a:r>
            <a:r>
              <a:rPr spc="-10"/>
              <a:t> </a:t>
            </a:r>
            <a:r>
              <a:rPr spc="60"/>
              <a:t>Pengujian</a:t>
            </a:r>
            <a:r>
              <a:rPr spc="-45"/>
              <a:t> </a:t>
            </a:r>
            <a:r>
              <a:rPr spc="55"/>
              <a:t>Alat</a:t>
            </a:r>
            <a:r>
              <a:rPr spc="-10"/>
              <a:t> </a:t>
            </a:r>
            <a:r>
              <a:rPr spc="65"/>
              <a:t>Peringatan</a:t>
            </a:r>
            <a:r>
              <a:rPr spc="-30"/>
              <a:t> </a:t>
            </a:r>
            <a:r>
              <a:rPr spc="40"/>
              <a:t>Dini</a:t>
            </a:r>
            <a:endParaRPr sz="3000"/>
          </a:p>
          <a:p>
            <a:pPr marL="469900">
              <a:lnSpc>
                <a:spcPts val="2305"/>
              </a:lnSpc>
            </a:pPr>
            <a:r>
              <a:rPr spc="85"/>
              <a:t>dan</a:t>
            </a:r>
            <a:r>
              <a:rPr spc="-25"/>
              <a:t> </a:t>
            </a:r>
            <a:r>
              <a:rPr spc="65"/>
              <a:t>Perintah</a:t>
            </a:r>
            <a:r>
              <a:rPr spc="-60"/>
              <a:t> </a:t>
            </a:r>
            <a:r>
              <a:rPr spc="55"/>
              <a:t>Evakuasi</a:t>
            </a:r>
            <a:r>
              <a:rPr spc="-25"/>
              <a:t> </a:t>
            </a:r>
            <a:r>
              <a:rPr spc="65"/>
              <a:t>Tsunami</a:t>
            </a:r>
            <a:r>
              <a:rPr spc="-25"/>
              <a:t> </a:t>
            </a:r>
            <a:r>
              <a:rPr spc="-10"/>
              <a:t>Inklusif</a:t>
            </a:r>
          </a:p>
          <a:p>
            <a:pPr marL="469900" marR="121285">
              <a:lnSpc>
                <a:spcPct val="100000"/>
              </a:lnSpc>
            </a:pPr>
            <a:r>
              <a:rPr spc="90"/>
              <a:t>untuk</a:t>
            </a:r>
            <a:r>
              <a:rPr spc="-10"/>
              <a:t> </a:t>
            </a:r>
            <a:r>
              <a:rPr spc="70"/>
              <a:t>SLB</a:t>
            </a:r>
            <a:r>
              <a:t> </a:t>
            </a:r>
            <a:r>
              <a:rPr spc="-270"/>
              <a:t>–</a:t>
            </a:r>
            <a:r>
              <a:t> </a:t>
            </a:r>
            <a:r>
              <a:rPr spc="65"/>
              <a:t>KS</a:t>
            </a:r>
            <a:r>
              <a:rPr spc="-40"/>
              <a:t> </a:t>
            </a:r>
            <a:r>
              <a:t>SLBN2</a:t>
            </a:r>
            <a:r>
              <a:rPr spc="5"/>
              <a:t> </a:t>
            </a:r>
            <a:r>
              <a:rPr spc="90"/>
              <a:t>dengan</a:t>
            </a:r>
            <a:r>
              <a:rPr spc="5"/>
              <a:t> </a:t>
            </a:r>
            <a:r>
              <a:rPr spc="114"/>
              <a:t>HP </a:t>
            </a:r>
            <a:r>
              <a:t>(Dashboard</a:t>
            </a:r>
            <a:r>
              <a:rPr spc="55"/>
              <a:t> </a:t>
            </a:r>
            <a:r>
              <a:rPr spc="-270"/>
              <a:t>–</a:t>
            </a:r>
            <a:r>
              <a:rPr spc="95"/>
              <a:t> </a:t>
            </a:r>
            <a:r>
              <a:rPr spc="65"/>
              <a:t>Peringatan</a:t>
            </a:r>
            <a:r>
              <a:rPr spc="55"/>
              <a:t> </a:t>
            </a:r>
            <a:r>
              <a:rPr spc="60"/>
              <a:t>Dini</a:t>
            </a:r>
            <a:r>
              <a:rPr spc="50"/>
              <a:t> </a:t>
            </a:r>
            <a:r>
              <a:rPr spc="-10"/>
              <a:t>Tsunami)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044257" y="1611312"/>
            <a:ext cx="2588260" cy="24320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b="1" spc="45">
                <a:solidFill>
                  <a:srgbClr val="0A0F4A"/>
                </a:solidFill>
                <a:latin typeface="Tahoma"/>
                <a:cs typeface="Tahoma"/>
              </a:rPr>
              <a:t>Padang,</a:t>
            </a:r>
            <a:r>
              <a:rPr sz="1400" b="1" spc="6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1400" b="1">
                <a:solidFill>
                  <a:srgbClr val="0A0F4A"/>
                </a:solidFill>
                <a:latin typeface="Tahoma"/>
                <a:cs typeface="Tahoma"/>
              </a:rPr>
              <a:t>29</a:t>
            </a:r>
            <a:r>
              <a:rPr sz="1400" b="1" spc="5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1400" b="1">
                <a:solidFill>
                  <a:srgbClr val="0A0F4A"/>
                </a:solidFill>
                <a:latin typeface="Tahoma"/>
                <a:cs typeface="Tahoma"/>
              </a:rPr>
              <a:t>November</a:t>
            </a:r>
            <a:r>
              <a:rPr sz="1400" b="1" spc="145">
                <a:solidFill>
                  <a:srgbClr val="0A0F4A"/>
                </a:solidFill>
                <a:latin typeface="Tahoma"/>
                <a:cs typeface="Tahoma"/>
              </a:rPr>
              <a:t> </a:t>
            </a:r>
            <a:r>
              <a:rPr sz="1400" b="1" spc="-20">
                <a:solidFill>
                  <a:srgbClr val="0A0F4A"/>
                </a:solidFill>
                <a:latin typeface="Tahoma"/>
                <a:cs typeface="Tahoma"/>
              </a:rPr>
              <a:t>2024</a:t>
            </a:r>
            <a:endParaRPr sz="14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9975" y="-1"/>
            <a:ext cx="3857625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2001" y="6553200"/>
            <a:ext cx="8120380" cy="9525"/>
          </a:xfrm>
          <a:custGeom>
            <a:avLst/>
            <a:gdLst/>
            <a:ahLst/>
            <a:cxnLst/>
            <a:rect l="l" t="t" r="r" b="b"/>
            <a:pathLst>
              <a:path w="8120380" h="9525">
                <a:moveTo>
                  <a:pt x="8119999" y="0"/>
                </a:moveTo>
                <a:lnTo>
                  <a:pt x="0" y="0"/>
                </a:lnTo>
                <a:lnTo>
                  <a:pt x="0" y="9525"/>
                </a:lnTo>
                <a:lnTo>
                  <a:pt x="8119999" y="9525"/>
                </a:lnTo>
                <a:lnTo>
                  <a:pt x="811999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0" y="14224"/>
            <a:ext cx="9525" cy="6844030"/>
          </a:xfrm>
          <a:custGeom>
            <a:avLst/>
            <a:gdLst/>
            <a:ahLst/>
            <a:cxnLst/>
            <a:rect l="l" t="t" r="r" b="b"/>
            <a:pathLst>
              <a:path w="9525" h="6844030">
                <a:moveTo>
                  <a:pt x="9525" y="0"/>
                </a:moveTo>
                <a:lnTo>
                  <a:pt x="0" y="0"/>
                </a:lnTo>
                <a:lnTo>
                  <a:pt x="0" y="6843776"/>
                </a:lnTo>
                <a:lnTo>
                  <a:pt x="9525" y="6843776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63955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50" y="0"/>
                </a:moveTo>
                <a:lnTo>
                  <a:pt x="0" y="0"/>
                </a:lnTo>
                <a:lnTo>
                  <a:pt x="0" y="4800600"/>
                </a:lnTo>
                <a:lnTo>
                  <a:pt x="4451" y="4850244"/>
                </a:lnTo>
                <a:lnTo>
                  <a:pt x="17284" y="4896972"/>
                </a:lnTo>
                <a:lnTo>
                  <a:pt x="37719" y="4940003"/>
                </a:lnTo>
                <a:lnTo>
                  <a:pt x="64973" y="4978556"/>
                </a:lnTo>
                <a:lnTo>
                  <a:pt x="98268" y="5011851"/>
                </a:lnTo>
                <a:lnTo>
                  <a:pt x="136821" y="5039106"/>
                </a:lnTo>
                <a:lnTo>
                  <a:pt x="179852" y="5059540"/>
                </a:lnTo>
                <a:lnTo>
                  <a:pt x="226580" y="5072373"/>
                </a:lnTo>
                <a:lnTo>
                  <a:pt x="276225" y="5076825"/>
                </a:lnTo>
                <a:lnTo>
                  <a:pt x="552450" y="5076825"/>
                </a:lnTo>
                <a:lnTo>
                  <a:pt x="55245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6482" y="6219825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644925" y="0"/>
                </a:moveTo>
                <a:lnTo>
                  <a:pt x="596935" y="1610"/>
                </a:lnTo>
                <a:lnTo>
                  <a:pt x="549891" y="6668"/>
                </a:lnTo>
                <a:lnTo>
                  <a:pt x="503919" y="15048"/>
                </a:lnTo>
                <a:lnTo>
                  <a:pt x="459143" y="26628"/>
                </a:lnTo>
                <a:lnTo>
                  <a:pt x="415688" y="41283"/>
                </a:lnTo>
                <a:lnTo>
                  <a:pt x="373678" y="58890"/>
                </a:lnTo>
                <a:lnTo>
                  <a:pt x="333239" y="79323"/>
                </a:lnTo>
                <a:lnTo>
                  <a:pt x="294494" y="102461"/>
                </a:lnTo>
                <a:lnTo>
                  <a:pt x="257569" y="128178"/>
                </a:lnTo>
                <a:lnTo>
                  <a:pt x="222589" y="156351"/>
                </a:lnTo>
                <a:lnTo>
                  <a:pt x="189677" y="186855"/>
                </a:lnTo>
                <a:lnTo>
                  <a:pt x="158960" y="219568"/>
                </a:lnTo>
                <a:lnTo>
                  <a:pt x="130561" y="254365"/>
                </a:lnTo>
                <a:lnTo>
                  <a:pt x="104606" y="291122"/>
                </a:lnTo>
                <a:lnTo>
                  <a:pt x="81218" y="329715"/>
                </a:lnTo>
                <a:lnTo>
                  <a:pt x="60524" y="370020"/>
                </a:lnTo>
                <a:lnTo>
                  <a:pt x="42647" y="411914"/>
                </a:lnTo>
                <a:lnTo>
                  <a:pt x="27712" y="455272"/>
                </a:lnTo>
                <a:lnTo>
                  <a:pt x="15845" y="499971"/>
                </a:lnTo>
                <a:lnTo>
                  <a:pt x="7169" y="545887"/>
                </a:lnTo>
                <a:lnTo>
                  <a:pt x="1810" y="592896"/>
                </a:lnTo>
                <a:lnTo>
                  <a:pt x="0" y="638175"/>
                </a:lnTo>
                <a:lnTo>
                  <a:pt x="1285592" y="638175"/>
                </a:lnTo>
                <a:lnTo>
                  <a:pt x="1284010" y="595060"/>
                </a:lnTo>
                <a:lnTo>
                  <a:pt x="1278824" y="548135"/>
                </a:lnTo>
                <a:lnTo>
                  <a:pt x="1270332" y="502285"/>
                </a:lnTo>
                <a:lnTo>
                  <a:pt x="1258656" y="457635"/>
                </a:lnTo>
                <a:lnTo>
                  <a:pt x="1243921" y="414306"/>
                </a:lnTo>
                <a:lnTo>
                  <a:pt x="1226250" y="372425"/>
                </a:lnTo>
                <a:lnTo>
                  <a:pt x="1205766" y="332113"/>
                </a:lnTo>
                <a:lnTo>
                  <a:pt x="1182593" y="293495"/>
                </a:lnTo>
                <a:lnTo>
                  <a:pt x="1156854" y="256695"/>
                </a:lnTo>
                <a:lnTo>
                  <a:pt x="1128672" y="221836"/>
                </a:lnTo>
                <a:lnTo>
                  <a:pt x="1098172" y="189042"/>
                </a:lnTo>
                <a:lnTo>
                  <a:pt x="1065476" y="158437"/>
                </a:lnTo>
                <a:lnTo>
                  <a:pt x="1030708" y="130145"/>
                </a:lnTo>
                <a:lnTo>
                  <a:pt x="993992" y="104289"/>
                </a:lnTo>
                <a:lnTo>
                  <a:pt x="955450" y="80993"/>
                </a:lnTo>
                <a:lnTo>
                  <a:pt x="915207" y="60381"/>
                </a:lnTo>
                <a:lnTo>
                  <a:pt x="873385" y="42577"/>
                </a:lnTo>
                <a:lnTo>
                  <a:pt x="830109" y="27704"/>
                </a:lnTo>
                <a:lnTo>
                  <a:pt x="785501" y="15886"/>
                </a:lnTo>
                <a:lnTo>
                  <a:pt x="739686" y="7246"/>
                </a:lnTo>
                <a:lnTo>
                  <a:pt x="692786" y="1910"/>
                </a:lnTo>
                <a:lnTo>
                  <a:pt x="6449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58772" y="0"/>
            <a:ext cx="1332865" cy="590550"/>
          </a:xfrm>
          <a:custGeom>
            <a:avLst/>
            <a:gdLst/>
            <a:ahLst/>
            <a:cxnLst/>
            <a:rect l="l" t="t" r="r" b="b"/>
            <a:pathLst>
              <a:path w="1332865" h="590550">
                <a:moveTo>
                  <a:pt x="1332648" y="0"/>
                </a:moveTo>
                <a:lnTo>
                  <a:pt x="0" y="0"/>
                </a:lnTo>
                <a:lnTo>
                  <a:pt x="1467" y="13880"/>
                </a:lnTo>
                <a:lnTo>
                  <a:pt x="9597" y="59802"/>
                </a:lnTo>
                <a:lnTo>
                  <a:pt x="20785" y="104596"/>
                </a:lnTo>
                <a:lnTo>
                  <a:pt x="34917" y="148147"/>
                </a:lnTo>
                <a:lnTo>
                  <a:pt x="51881" y="190342"/>
                </a:lnTo>
                <a:lnTo>
                  <a:pt x="71563" y="231069"/>
                </a:lnTo>
                <a:lnTo>
                  <a:pt x="93852" y="270214"/>
                </a:lnTo>
                <a:lnTo>
                  <a:pt x="118633" y="307664"/>
                </a:lnTo>
                <a:lnTo>
                  <a:pt x="145796" y="343305"/>
                </a:lnTo>
                <a:lnTo>
                  <a:pt x="175226" y="377024"/>
                </a:lnTo>
                <a:lnTo>
                  <a:pt x="206811" y="408709"/>
                </a:lnTo>
                <a:lnTo>
                  <a:pt x="240438" y="438245"/>
                </a:lnTo>
                <a:lnTo>
                  <a:pt x="275996" y="465520"/>
                </a:lnTo>
                <a:lnTo>
                  <a:pt x="313370" y="490421"/>
                </a:lnTo>
                <a:lnTo>
                  <a:pt x="352448" y="512833"/>
                </a:lnTo>
                <a:lnTo>
                  <a:pt x="393118" y="532645"/>
                </a:lnTo>
                <a:lnTo>
                  <a:pt x="435266" y="549742"/>
                </a:lnTo>
                <a:lnTo>
                  <a:pt x="478781" y="564011"/>
                </a:lnTo>
                <a:lnTo>
                  <a:pt x="523548" y="575340"/>
                </a:lnTo>
                <a:lnTo>
                  <a:pt x="569456" y="583615"/>
                </a:lnTo>
                <a:lnTo>
                  <a:pt x="616393" y="588722"/>
                </a:lnTo>
                <a:lnTo>
                  <a:pt x="664244" y="590550"/>
                </a:lnTo>
                <a:lnTo>
                  <a:pt x="712203" y="589012"/>
                </a:lnTo>
                <a:lnTo>
                  <a:pt x="759262" y="584176"/>
                </a:lnTo>
                <a:lnTo>
                  <a:pt x="805309" y="576156"/>
                </a:lnTo>
                <a:lnTo>
                  <a:pt x="850228" y="565064"/>
                </a:lnTo>
                <a:lnTo>
                  <a:pt x="893907" y="551014"/>
                </a:lnTo>
                <a:lnTo>
                  <a:pt x="936230" y="534118"/>
                </a:lnTo>
                <a:lnTo>
                  <a:pt x="977083" y="514490"/>
                </a:lnTo>
                <a:lnTo>
                  <a:pt x="1016354" y="492242"/>
                </a:lnTo>
                <a:lnTo>
                  <a:pt x="1053926" y="467489"/>
                </a:lnTo>
                <a:lnTo>
                  <a:pt x="1089688" y="440342"/>
                </a:lnTo>
                <a:lnTo>
                  <a:pt x="1123524" y="410915"/>
                </a:lnTo>
                <a:lnTo>
                  <a:pt x="1155320" y="379322"/>
                </a:lnTo>
                <a:lnTo>
                  <a:pt x="1184963" y="345675"/>
                </a:lnTo>
                <a:lnTo>
                  <a:pt x="1212338" y="310087"/>
                </a:lnTo>
                <a:lnTo>
                  <a:pt x="1237331" y="272672"/>
                </a:lnTo>
                <a:lnTo>
                  <a:pt x="1259829" y="233542"/>
                </a:lnTo>
                <a:lnTo>
                  <a:pt x="1279717" y="192811"/>
                </a:lnTo>
                <a:lnTo>
                  <a:pt x="1296881" y="150592"/>
                </a:lnTo>
                <a:lnTo>
                  <a:pt x="1311207" y="106998"/>
                </a:lnTo>
                <a:lnTo>
                  <a:pt x="1322581" y="62142"/>
                </a:lnTo>
                <a:lnTo>
                  <a:pt x="1330889" y="16137"/>
                </a:lnTo>
                <a:lnTo>
                  <a:pt x="1332648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5810250"/>
            <a:ext cx="76200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" y="5810250"/>
            <a:ext cx="66675" cy="7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775" y="5810250"/>
            <a:ext cx="66675" cy="762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25" y="5810250"/>
            <a:ext cx="66675" cy="76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75" y="5810250"/>
            <a:ext cx="76200" cy="76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825" y="5810250"/>
            <a:ext cx="76200" cy="762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175" y="5810250"/>
            <a:ext cx="76200" cy="76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550" y="5934075"/>
            <a:ext cx="76200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425" y="5934075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775" y="5934075"/>
            <a:ext cx="66675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125" y="5934075"/>
            <a:ext cx="66675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475" y="5934075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6825" y="5934075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0175" y="5934075"/>
            <a:ext cx="76200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90550" y="6048375"/>
            <a:ext cx="76200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425" y="6048375"/>
            <a:ext cx="66675" cy="6667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6775" y="6048375"/>
            <a:ext cx="66675" cy="66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125" y="6048375"/>
            <a:ext cx="66675" cy="6667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3475" y="6048375"/>
            <a:ext cx="76200" cy="666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66825" y="6048375"/>
            <a:ext cx="76200" cy="6667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0175" y="6048375"/>
            <a:ext cx="76200" cy="6667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550" y="6172200"/>
            <a:ext cx="76200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425" y="6172200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6775" y="6172200"/>
            <a:ext cx="66675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125" y="6172200"/>
            <a:ext cx="66675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3475" y="6172200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66825" y="6172200"/>
            <a:ext cx="76200" cy="7620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00175" y="6172200"/>
            <a:ext cx="76200" cy="7620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10625" y="104775"/>
            <a:ext cx="76200" cy="7620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43975" y="104775"/>
            <a:ext cx="76200" cy="7620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77325" y="104775"/>
            <a:ext cx="76200" cy="7620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20200" y="104775"/>
            <a:ext cx="66675" cy="7620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53550" y="104775"/>
            <a:ext cx="66675" cy="7620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86900" y="104775"/>
            <a:ext cx="66675" cy="76200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20250" y="104775"/>
            <a:ext cx="76200" cy="76200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10625" y="228600"/>
            <a:ext cx="76200" cy="6667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43975" y="228600"/>
            <a:ext cx="76200" cy="6667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77325" y="228600"/>
            <a:ext cx="76200" cy="6667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20200" y="228600"/>
            <a:ext cx="66675" cy="6667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53550" y="228600"/>
            <a:ext cx="66675" cy="6667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486900" y="228600"/>
            <a:ext cx="66675" cy="6667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20250" y="228600"/>
            <a:ext cx="76200" cy="6667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10625" y="342900"/>
            <a:ext cx="76200" cy="6667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43975" y="342900"/>
            <a:ext cx="76200" cy="6667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077325" y="342900"/>
            <a:ext cx="76200" cy="6667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220200" y="342900"/>
            <a:ext cx="66675" cy="66675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353550" y="342900"/>
            <a:ext cx="66675" cy="66675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486900" y="342900"/>
            <a:ext cx="66675" cy="66675"/>
          </a:xfrm>
          <a:prstGeom prst="rect">
            <a:avLst/>
          </a:prstGeom>
        </p:spPr>
      </p:pic>
      <p:pic>
        <p:nvPicPr>
          <p:cNvPr id="55" name="object 5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620250" y="342900"/>
            <a:ext cx="76200" cy="66675"/>
          </a:xfrm>
          <a:prstGeom prst="rect">
            <a:avLst/>
          </a:prstGeom>
        </p:spPr>
      </p:pic>
      <p:pic>
        <p:nvPicPr>
          <p:cNvPr id="56" name="object 5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10625" y="466725"/>
            <a:ext cx="76200" cy="76200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43975" y="466725"/>
            <a:ext cx="76200" cy="76200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077325" y="466725"/>
            <a:ext cx="76200" cy="7620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220200" y="466725"/>
            <a:ext cx="66675" cy="76200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353550" y="466725"/>
            <a:ext cx="66675" cy="76200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486900" y="466725"/>
            <a:ext cx="66675" cy="76200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20250" y="466725"/>
            <a:ext cx="76200" cy="76200"/>
          </a:xfrm>
          <a:prstGeom prst="rect">
            <a:avLst/>
          </a:prstGeom>
        </p:spPr>
      </p:pic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1791970" y="2583180"/>
            <a:ext cx="8580120" cy="1118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85"/>
              </a:lnSpc>
            </a:pPr>
            <a:r>
              <a:rPr sz="5400" spc="-370">
                <a:latin typeface="Verdana"/>
                <a:cs typeface="Verdana"/>
              </a:rPr>
              <a:t>6.</a:t>
            </a:r>
            <a:r>
              <a:rPr sz="5400" spc="330">
                <a:latin typeface="Verdana"/>
                <a:cs typeface="Verdana"/>
              </a:rPr>
              <a:t> </a:t>
            </a:r>
            <a:r>
              <a:rPr sz="3600" spc="-80">
                <a:latin typeface="Verdana"/>
                <a:cs typeface="Verdana"/>
              </a:rPr>
              <a:t>Hot</a:t>
            </a:r>
            <a:r>
              <a:rPr sz="3600" spc="-204">
                <a:latin typeface="Verdana"/>
                <a:cs typeface="Verdana"/>
              </a:rPr>
              <a:t> </a:t>
            </a:r>
            <a:r>
              <a:rPr sz="3600" spc="-140">
                <a:latin typeface="Verdana"/>
                <a:cs typeface="Verdana"/>
              </a:rPr>
              <a:t>Wash:</a:t>
            </a:r>
            <a:r>
              <a:rPr sz="3600" spc="-165">
                <a:latin typeface="Verdana"/>
                <a:cs typeface="Verdana"/>
              </a:rPr>
              <a:t> </a:t>
            </a:r>
            <a:r>
              <a:rPr sz="3600" spc="-120">
                <a:latin typeface="Verdana"/>
                <a:cs typeface="Verdana"/>
              </a:rPr>
              <a:t>Evaluasi</a:t>
            </a:r>
            <a:r>
              <a:rPr sz="3600" spc="-170">
                <a:latin typeface="Verdana"/>
                <a:cs typeface="Verdana"/>
              </a:rPr>
              <a:t> </a:t>
            </a:r>
            <a:r>
              <a:rPr sz="3600" spc="-10">
                <a:latin typeface="Verdana"/>
                <a:cs typeface="Verdana"/>
              </a:rPr>
              <a:t>hasil</a:t>
            </a:r>
            <a:endParaRPr sz="3600">
              <a:latin typeface="Verdana"/>
              <a:cs typeface="Verdana"/>
            </a:endParaRPr>
          </a:p>
          <a:p>
            <a:pPr marL="927735">
              <a:lnSpc>
                <a:spcPts val="4120"/>
              </a:lnSpc>
            </a:pPr>
            <a:r>
              <a:rPr sz="3600" spc="-125">
                <a:latin typeface="Verdana"/>
                <a:cs typeface="Verdana"/>
              </a:rPr>
              <a:t>observasi</a:t>
            </a:r>
            <a:r>
              <a:rPr sz="3600" spc="-145">
                <a:latin typeface="Verdana"/>
                <a:cs typeface="Verdana"/>
              </a:rPr>
              <a:t> </a:t>
            </a:r>
            <a:r>
              <a:rPr sz="3600" spc="-130">
                <a:latin typeface="Verdana"/>
                <a:cs typeface="Verdana"/>
              </a:rPr>
              <a:t>Simulasi</a:t>
            </a:r>
            <a:r>
              <a:rPr sz="3600" spc="-175">
                <a:latin typeface="Verdana"/>
                <a:cs typeface="Verdana"/>
              </a:rPr>
              <a:t> </a:t>
            </a:r>
            <a:r>
              <a:rPr sz="3600" spc="-85">
                <a:latin typeface="Verdana"/>
                <a:cs typeface="Verdana"/>
              </a:rPr>
              <a:t>SOP</a:t>
            </a:r>
            <a:r>
              <a:rPr sz="3600" spc="-200">
                <a:latin typeface="Verdana"/>
                <a:cs typeface="Verdana"/>
              </a:rPr>
              <a:t> </a:t>
            </a:r>
            <a:r>
              <a:rPr sz="3600" spc="-125">
                <a:latin typeface="Verdana"/>
                <a:cs typeface="Verdana"/>
              </a:rPr>
              <a:t>Inklusif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772" y="0"/>
            <a:ext cx="1285875" cy="638175"/>
          </a:xfrm>
          <a:custGeom>
            <a:avLst/>
            <a:gdLst/>
            <a:ahLst/>
            <a:cxnLst/>
            <a:rect l="l" t="t" r="r" b="b"/>
            <a:pathLst>
              <a:path w="1285875" h="638175">
                <a:moveTo>
                  <a:pt x="1285596" y="0"/>
                </a:moveTo>
                <a:lnTo>
                  <a:pt x="0" y="0"/>
                </a:lnTo>
                <a:lnTo>
                  <a:pt x="1583" y="43167"/>
                </a:lnTo>
                <a:lnTo>
                  <a:pt x="6768" y="90083"/>
                </a:lnTo>
                <a:lnTo>
                  <a:pt x="15260" y="135925"/>
                </a:lnTo>
                <a:lnTo>
                  <a:pt x="26935" y="180569"/>
                </a:lnTo>
                <a:lnTo>
                  <a:pt x="41668" y="223891"/>
                </a:lnTo>
                <a:lnTo>
                  <a:pt x="59338" y="265768"/>
                </a:lnTo>
                <a:lnTo>
                  <a:pt x="79821" y="306075"/>
                </a:lnTo>
                <a:lnTo>
                  <a:pt x="102993" y="344690"/>
                </a:lnTo>
                <a:lnTo>
                  <a:pt x="128732" y="381487"/>
                </a:lnTo>
                <a:lnTo>
                  <a:pt x="156912" y="416343"/>
                </a:lnTo>
                <a:lnTo>
                  <a:pt x="187412" y="449135"/>
                </a:lnTo>
                <a:lnTo>
                  <a:pt x="220109" y="479738"/>
                </a:lnTo>
                <a:lnTo>
                  <a:pt x="254877" y="508030"/>
                </a:lnTo>
                <a:lnTo>
                  <a:pt x="291595" y="533885"/>
                </a:lnTo>
                <a:lnTo>
                  <a:pt x="330139" y="557180"/>
                </a:lnTo>
                <a:lnTo>
                  <a:pt x="370385" y="577792"/>
                </a:lnTo>
                <a:lnTo>
                  <a:pt x="412211" y="595597"/>
                </a:lnTo>
                <a:lnTo>
                  <a:pt x="455492" y="610470"/>
                </a:lnTo>
                <a:lnTo>
                  <a:pt x="500105" y="622288"/>
                </a:lnTo>
                <a:lnTo>
                  <a:pt x="545928" y="630927"/>
                </a:lnTo>
                <a:lnTo>
                  <a:pt x="592836" y="636264"/>
                </a:lnTo>
                <a:lnTo>
                  <a:pt x="640707" y="638175"/>
                </a:lnTo>
                <a:lnTo>
                  <a:pt x="688692" y="636566"/>
                </a:lnTo>
                <a:lnTo>
                  <a:pt x="735731" y="631510"/>
                </a:lnTo>
                <a:lnTo>
                  <a:pt x="781699" y="623131"/>
                </a:lnTo>
                <a:lnTo>
                  <a:pt x="826471" y="611554"/>
                </a:lnTo>
                <a:lnTo>
                  <a:pt x="869923" y="596901"/>
                </a:lnTo>
                <a:lnTo>
                  <a:pt x="911930" y="579297"/>
                </a:lnTo>
                <a:lnTo>
                  <a:pt x="952367" y="558865"/>
                </a:lnTo>
                <a:lnTo>
                  <a:pt x="991110" y="535730"/>
                </a:lnTo>
                <a:lnTo>
                  <a:pt x="1028033" y="510015"/>
                </a:lnTo>
                <a:lnTo>
                  <a:pt x="1063011" y="481844"/>
                </a:lnTo>
                <a:lnTo>
                  <a:pt x="1095921" y="451342"/>
                </a:lnTo>
                <a:lnTo>
                  <a:pt x="1126637" y="418631"/>
                </a:lnTo>
                <a:lnTo>
                  <a:pt x="1155035" y="383836"/>
                </a:lnTo>
                <a:lnTo>
                  <a:pt x="1180990" y="347081"/>
                </a:lnTo>
                <a:lnTo>
                  <a:pt x="1204377" y="308489"/>
                </a:lnTo>
                <a:lnTo>
                  <a:pt x="1225071" y="268185"/>
                </a:lnTo>
                <a:lnTo>
                  <a:pt x="1242947" y="226292"/>
                </a:lnTo>
                <a:lnTo>
                  <a:pt x="1257882" y="182934"/>
                </a:lnTo>
                <a:lnTo>
                  <a:pt x="1269749" y="138235"/>
                </a:lnTo>
                <a:lnTo>
                  <a:pt x="1278425" y="92320"/>
                </a:lnTo>
                <a:lnTo>
                  <a:pt x="1283784" y="45311"/>
                </a:lnTo>
                <a:lnTo>
                  <a:pt x="1285596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1051" y="6543675"/>
            <a:ext cx="8101330" cy="9525"/>
          </a:xfrm>
          <a:custGeom>
            <a:avLst/>
            <a:gdLst/>
            <a:ahLst/>
            <a:cxnLst/>
            <a:rect l="l" t="t" r="r" b="b"/>
            <a:pathLst>
              <a:path w="8101330" h="9525">
                <a:moveTo>
                  <a:pt x="8100949" y="0"/>
                </a:moveTo>
                <a:lnTo>
                  <a:pt x="0" y="0"/>
                </a:lnTo>
                <a:lnTo>
                  <a:pt x="0" y="9525"/>
                </a:lnTo>
                <a:lnTo>
                  <a:pt x="8100949" y="9525"/>
                </a:lnTo>
                <a:lnTo>
                  <a:pt x="8100949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950" y="4699"/>
            <a:ext cx="9525" cy="6853555"/>
          </a:xfrm>
          <a:custGeom>
            <a:avLst/>
            <a:gdLst/>
            <a:ahLst/>
            <a:cxnLst/>
            <a:rect l="l" t="t" r="r" b="b"/>
            <a:pathLst>
              <a:path w="9525" h="6853555">
                <a:moveTo>
                  <a:pt x="9525" y="0"/>
                </a:moveTo>
                <a:lnTo>
                  <a:pt x="0" y="0"/>
                </a:lnTo>
                <a:lnTo>
                  <a:pt x="0" y="6853301"/>
                </a:lnTo>
                <a:lnTo>
                  <a:pt x="9525" y="6853301"/>
                </a:lnTo>
                <a:lnTo>
                  <a:pt x="9525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04825" y="0"/>
            <a:ext cx="11687175" cy="5076825"/>
            <a:chOff x="504825" y="0"/>
            <a:chExt cx="11687175" cy="5076825"/>
          </a:xfrm>
        </p:grpSpPr>
        <p:sp>
          <p:nvSpPr>
            <p:cNvPr id="6" name="object 6"/>
            <p:cNvSpPr/>
            <p:nvPr/>
          </p:nvSpPr>
          <p:spPr>
            <a:xfrm>
              <a:off x="11639550" y="0"/>
              <a:ext cx="552450" cy="5076825"/>
            </a:xfrm>
            <a:custGeom>
              <a:avLst/>
              <a:gdLst/>
              <a:ahLst/>
              <a:cxnLst/>
              <a:rect l="l" t="t" r="r" b="b"/>
              <a:pathLst>
                <a:path w="552450" h="5076825">
                  <a:moveTo>
                    <a:pt x="552450" y="0"/>
                  </a:moveTo>
                  <a:lnTo>
                    <a:pt x="0" y="0"/>
                  </a:lnTo>
                  <a:lnTo>
                    <a:pt x="0" y="4800600"/>
                  </a:lnTo>
                  <a:lnTo>
                    <a:pt x="4451" y="4850244"/>
                  </a:lnTo>
                  <a:lnTo>
                    <a:pt x="17284" y="4896972"/>
                  </a:lnTo>
                  <a:lnTo>
                    <a:pt x="37719" y="4940003"/>
                  </a:lnTo>
                  <a:lnTo>
                    <a:pt x="64973" y="4978556"/>
                  </a:lnTo>
                  <a:lnTo>
                    <a:pt x="98268" y="5011851"/>
                  </a:lnTo>
                  <a:lnTo>
                    <a:pt x="136821" y="5039106"/>
                  </a:lnTo>
                  <a:lnTo>
                    <a:pt x="179852" y="5059540"/>
                  </a:lnTo>
                  <a:lnTo>
                    <a:pt x="226580" y="5072373"/>
                  </a:lnTo>
                  <a:lnTo>
                    <a:pt x="276225" y="5076825"/>
                  </a:lnTo>
                  <a:lnTo>
                    <a:pt x="552450" y="5076825"/>
                  </a:lnTo>
                  <a:lnTo>
                    <a:pt x="55245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4825" y="323850"/>
              <a:ext cx="11115675" cy="1066800"/>
            </a:xfrm>
            <a:custGeom>
              <a:avLst/>
              <a:gdLst/>
              <a:ahLst/>
              <a:cxnLst/>
              <a:rect l="l" t="t" r="r" b="b"/>
              <a:pathLst>
                <a:path w="11115675" h="1066800">
                  <a:moveTo>
                    <a:pt x="11115675" y="0"/>
                  </a:moveTo>
                  <a:lnTo>
                    <a:pt x="0" y="0"/>
                  </a:lnTo>
                  <a:lnTo>
                    <a:pt x="0" y="1066800"/>
                  </a:lnTo>
                  <a:lnTo>
                    <a:pt x="11115675" y="1066800"/>
                  </a:lnTo>
                  <a:lnTo>
                    <a:pt x="111156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7121" rIns="0" bIns="0" rtlCol="0">
            <a:spAutoFit/>
          </a:bodyPr>
          <a:lstStyle/>
          <a:p>
            <a:pPr marL="213995" marR="5080">
              <a:lnSpc>
                <a:spcPct val="100000"/>
              </a:lnSpc>
              <a:spcBef>
                <a:spcPts val="125"/>
              </a:spcBef>
            </a:pPr>
            <a:r>
              <a:rPr i="1" spc="-30">
                <a:latin typeface="Verdana"/>
                <a:cs typeface="Verdana"/>
              </a:rPr>
              <a:t>Hotwash</a:t>
            </a:r>
            <a:r>
              <a:rPr spc="-30"/>
              <a:t>/Evaluasi</a:t>
            </a:r>
            <a:r>
              <a:rPr spc="-10"/>
              <a:t> </a:t>
            </a:r>
            <a:r>
              <a:t>Simulasi</a:t>
            </a:r>
            <a:r>
              <a:rPr spc="80"/>
              <a:t> </a:t>
            </a:r>
            <a:r>
              <a:rPr spc="55"/>
              <a:t>Pengujian</a:t>
            </a:r>
            <a:r>
              <a:rPr spc="35"/>
              <a:t> </a:t>
            </a:r>
            <a:r>
              <a:rPr spc="114"/>
              <a:t>SOP</a:t>
            </a:r>
            <a:r>
              <a:rPr spc="25"/>
              <a:t> </a:t>
            </a:r>
            <a:r>
              <a:rPr spc="60"/>
              <a:t>Sistem</a:t>
            </a:r>
            <a:r>
              <a:rPr spc="-30"/>
              <a:t> </a:t>
            </a:r>
            <a:r>
              <a:rPr spc="65"/>
              <a:t>Peringatan</a:t>
            </a:r>
            <a:r>
              <a:rPr spc="35"/>
              <a:t> </a:t>
            </a:r>
            <a:r>
              <a:t>Dini</a:t>
            </a:r>
            <a:r>
              <a:rPr spc="80"/>
              <a:t> </a:t>
            </a:r>
            <a:r>
              <a:rPr spc="85"/>
              <a:t>dan</a:t>
            </a:r>
            <a:r>
              <a:rPr spc="35"/>
              <a:t> </a:t>
            </a:r>
            <a:r>
              <a:rPr spc="45"/>
              <a:t>Perintah </a:t>
            </a:r>
            <a:r>
              <a:rPr spc="55"/>
              <a:t>Evakuasi</a:t>
            </a:r>
            <a:r>
              <a:rPr spc="10"/>
              <a:t> </a:t>
            </a:r>
            <a:r>
              <a:rPr spc="60"/>
              <a:t>Tsunami</a:t>
            </a:r>
            <a:r>
              <a:rPr spc="-70"/>
              <a:t> </a:t>
            </a:r>
            <a:r>
              <a:t>Inklusif</a:t>
            </a:r>
            <a:r>
              <a:rPr spc="-10"/>
              <a:t> </a:t>
            </a:r>
            <a:r>
              <a:rPr spc="90"/>
              <a:t>untuk</a:t>
            </a:r>
            <a:r>
              <a:rPr spc="-50"/>
              <a:t> </a:t>
            </a:r>
            <a:r>
              <a:rPr spc="70"/>
              <a:t>SLB</a:t>
            </a:r>
            <a:r>
              <a:rPr spc="-30"/>
              <a:t> </a:t>
            </a:r>
            <a:r>
              <a:rPr spc="80"/>
              <a:t>di</a:t>
            </a:r>
            <a:r>
              <a:rPr spc="-65"/>
              <a:t> </a:t>
            </a:r>
            <a:r>
              <a:rPr spc="60"/>
              <a:t>Kota</a:t>
            </a:r>
            <a:r>
              <a:rPr spc="-30"/>
              <a:t> </a:t>
            </a:r>
            <a:r>
              <a:rPr spc="90"/>
              <a:t>Padang</a:t>
            </a:r>
          </a:p>
          <a:p>
            <a:pPr marL="213995">
              <a:lnSpc>
                <a:spcPct val="100000"/>
              </a:lnSpc>
              <a:spcBef>
                <a:spcPts val="85"/>
              </a:spcBef>
            </a:pPr>
            <a:r>
              <a:rPr sz="1400"/>
              <a:t>Hotel</a:t>
            </a:r>
            <a:r>
              <a:rPr sz="1400" spc="65"/>
              <a:t> </a:t>
            </a:r>
            <a:r>
              <a:rPr sz="1400"/>
              <a:t>Truntum</a:t>
            </a:r>
            <a:r>
              <a:rPr sz="1400" spc="45"/>
              <a:t> Padang,</a:t>
            </a:r>
            <a:r>
              <a:rPr sz="1400" spc="50"/>
              <a:t> </a:t>
            </a:r>
            <a:r>
              <a:rPr sz="1400"/>
              <a:t>29</a:t>
            </a:r>
            <a:r>
              <a:rPr sz="1400" spc="35"/>
              <a:t> </a:t>
            </a:r>
            <a:r>
              <a:rPr sz="1400" spc="45"/>
              <a:t>November</a:t>
            </a:r>
            <a:r>
              <a:rPr sz="1400" spc="114"/>
              <a:t> </a:t>
            </a:r>
            <a:r>
              <a:rPr sz="1400" spc="-20"/>
              <a:t>2024</a:t>
            </a:r>
            <a:endParaRPr sz="1400"/>
          </a:p>
        </p:txBody>
      </p:sp>
      <p:grpSp>
        <p:nvGrpSpPr>
          <p:cNvPr id="9" name="object 9"/>
          <p:cNvGrpSpPr/>
          <p:nvPr/>
        </p:nvGrpSpPr>
        <p:grpSpPr>
          <a:xfrm>
            <a:off x="781050" y="1123950"/>
            <a:ext cx="10153650" cy="5334000"/>
            <a:chOff x="781050" y="1123950"/>
            <a:chExt cx="10153650" cy="53340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7600" y="3857625"/>
              <a:ext cx="3467100" cy="260032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050" y="1743075"/>
              <a:ext cx="6105525" cy="337185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67600" y="1123950"/>
              <a:ext cx="3467100" cy="260032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59789" y="5332476"/>
            <a:ext cx="5651500" cy="123825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3000"/>
              </a:lnSpc>
              <a:spcBef>
                <a:spcPts val="70"/>
              </a:spcBef>
            </a:pPr>
            <a:r>
              <a:rPr sz="1550" b="1" spc="10">
                <a:latin typeface="Trebuchet MS"/>
                <a:cs typeface="Trebuchet MS"/>
              </a:rPr>
              <a:t>Evaluasi</a:t>
            </a:r>
            <a:r>
              <a:rPr sz="1550" b="1" spc="-50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dilakukan</a:t>
            </a:r>
            <a:r>
              <a:rPr sz="1550" b="1" spc="-5">
                <a:latin typeface="Trebuchet MS"/>
                <a:cs typeface="Trebuchet MS"/>
              </a:rPr>
              <a:t> </a:t>
            </a:r>
            <a:r>
              <a:rPr sz="1550" b="1" spc="10">
                <a:latin typeface="Trebuchet MS"/>
                <a:cs typeface="Trebuchet MS"/>
              </a:rPr>
              <a:t>setelah</a:t>
            </a:r>
            <a:r>
              <a:rPr sz="1550" b="1">
                <a:latin typeface="Trebuchet MS"/>
                <a:cs typeface="Trebuchet MS"/>
              </a:rPr>
              <a:t> kegiatan</a:t>
            </a:r>
            <a:r>
              <a:rPr sz="1550" b="1" spc="-5">
                <a:latin typeface="Trebuchet MS"/>
                <a:cs typeface="Trebuchet MS"/>
              </a:rPr>
              <a:t> </a:t>
            </a:r>
            <a:r>
              <a:rPr sz="1550" b="1" spc="10">
                <a:latin typeface="Trebuchet MS"/>
                <a:cs typeface="Trebuchet MS"/>
              </a:rPr>
              <a:t>simulasi</a:t>
            </a:r>
            <a:r>
              <a:rPr sz="1550" b="1" spc="-50">
                <a:latin typeface="Trebuchet MS"/>
                <a:cs typeface="Trebuchet MS"/>
              </a:rPr>
              <a:t> </a:t>
            </a:r>
            <a:r>
              <a:rPr sz="1550" b="1" spc="-10">
                <a:latin typeface="Trebuchet MS"/>
                <a:cs typeface="Trebuchet MS"/>
              </a:rPr>
              <a:t>dengan </a:t>
            </a:r>
            <a:r>
              <a:rPr sz="1550" b="1">
                <a:latin typeface="Trebuchet MS"/>
                <a:cs typeface="Trebuchet MS"/>
              </a:rPr>
              <a:t>melibatkan </a:t>
            </a:r>
            <a:r>
              <a:rPr sz="1550" b="1" spc="-10">
                <a:latin typeface="Trebuchet MS"/>
                <a:cs typeface="Trebuchet MS"/>
              </a:rPr>
              <a:t>perwakilan</a:t>
            </a:r>
            <a:r>
              <a:rPr sz="1550" b="1">
                <a:latin typeface="Trebuchet MS"/>
                <a:cs typeface="Trebuchet MS"/>
              </a:rPr>
              <a:t> </a:t>
            </a:r>
            <a:r>
              <a:rPr sz="1550" b="1" spc="-20">
                <a:latin typeface="Trebuchet MS"/>
                <a:cs typeface="Trebuchet MS"/>
              </a:rPr>
              <a:t>guru</a:t>
            </a:r>
            <a:r>
              <a:rPr sz="1550" b="1" spc="-95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pelaksana</a:t>
            </a:r>
            <a:r>
              <a:rPr sz="1550" b="1" spc="60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dan </a:t>
            </a:r>
            <a:r>
              <a:rPr sz="1550" b="1" spc="-10">
                <a:latin typeface="Trebuchet MS"/>
                <a:cs typeface="Trebuchet MS"/>
              </a:rPr>
              <a:t>observer (perwakilan</a:t>
            </a:r>
            <a:r>
              <a:rPr sz="1550" b="1" spc="-90">
                <a:latin typeface="Trebuchet MS"/>
                <a:cs typeface="Trebuchet MS"/>
              </a:rPr>
              <a:t> </a:t>
            </a:r>
            <a:r>
              <a:rPr sz="1550" b="1" spc="-20">
                <a:latin typeface="Trebuchet MS"/>
                <a:cs typeface="Trebuchet MS"/>
              </a:rPr>
              <a:t>guru</a:t>
            </a:r>
            <a:r>
              <a:rPr sz="1550" b="1" spc="-55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SLB,</a:t>
            </a:r>
            <a:r>
              <a:rPr sz="1550" b="1" spc="-155">
                <a:latin typeface="Trebuchet MS"/>
                <a:cs typeface="Trebuchet MS"/>
              </a:rPr>
              <a:t> </a:t>
            </a:r>
            <a:r>
              <a:rPr sz="1550" b="1" spc="55">
                <a:latin typeface="Trebuchet MS"/>
                <a:cs typeface="Trebuchet MS"/>
              </a:rPr>
              <a:t>Dinas</a:t>
            </a:r>
            <a:r>
              <a:rPr sz="1550" b="1" spc="-25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Pendidikan</a:t>
            </a:r>
            <a:r>
              <a:rPr sz="1550" b="1" spc="-55">
                <a:latin typeface="Trebuchet MS"/>
                <a:cs typeface="Trebuchet MS"/>
              </a:rPr>
              <a:t> </a:t>
            </a:r>
            <a:r>
              <a:rPr sz="1550" b="1" spc="-20">
                <a:latin typeface="Trebuchet MS"/>
                <a:cs typeface="Trebuchet MS"/>
              </a:rPr>
              <a:t>Prov.</a:t>
            </a:r>
            <a:r>
              <a:rPr sz="1550" b="1" spc="-150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Sumbar,</a:t>
            </a:r>
            <a:r>
              <a:rPr sz="1550" b="1" spc="-155">
                <a:latin typeface="Trebuchet MS"/>
                <a:cs typeface="Trebuchet MS"/>
              </a:rPr>
              <a:t> </a:t>
            </a:r>
            <a:r>
              <a:rPr sz="1550" b="1" spc="60">
                <a:latin typeface="Trebuchet MS"/>
                <a:cs typeface="Trebuchet MS"/>
              </a:rPr>
              <a:t>BPBD </a:t>
            </a:r>
            <a:r>
              <a:rPr sz="1550" b="1" spc="-10">
                <a:latin typeface="Trebuchet MS"/>
                <a:cs typeface="Trebuchet MS"/>
              </a:rPr>
              <a:t>Prov</a:t>
            </a:r>
            <a:r>
              <a:rPr sz="1550" b="1" spc="-65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Sumbar,</a:t>
            </a:r>
            <a:r>
              <a:rPr sz="1550" b="1" spc="-55">
                <a:latin typeface="Trebuchet MS"/>
                <a:cs typeface="Trebuchet MS"/>
              </a:rPr>
              <a:t> </a:t>
            </a:r>
            <a:r>
              <a:rPr sz="1550" b="1" spc="60">
                <a:latin typeface="Trebuchet MS"/>
                <a:cs typeface="Trebuchet MS"/>
              </a:rPr>
              <a:t>BPBD</a:t>
            </a:r>
            <a:r>
              <a:rPr sz="1550" b="1" spc="-15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Kota</a:t>
            </a:r>
            <a:r>
              <a:rPr sz="1550" b="1" spc="-75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Padang,</a:t>
            </a:r>
            <a:r>
              <a:rPr sz="1550" b="1" spc="-50">
                <a:latin typeface="Trebuchet MS"/>
                <a:cs typeface="Trebuchet MS"/>
              </a:rPr>
              <a:t> </a:t>
            </a:r>
            <a:r>
              <a:rPr sz="1550" b="1" spc="80">
                <a:latin typeface="Trebuchet MS"/>
                <a:cs typeface="Trebuchet MS"/>
              </a:rPr>
              <a:t>BMKG</a:t>
            </a:r>
            <a:r>
              <a:rPr sz="1550" b="1" spc="-35">
                <a:latin typeface="Trebuchet MS"/>
                <a:cs typeface="Trebuchet MS"/>
              </a:rPr>
              <a:t> </a:t>
            </a:r>
            <a:r>
              <a:rPr sz="1550" b="1">
                <a:latin typeface="Trebuchet MS"/>
                <a:cs typeface="Trebuchet MS"/>
              </a:rPr>
              <a:t>Padang</a:t>
            </a:r>
            <a:r>
              <a:rPr sz="1550" b="1" spc="-95">
                <a:latin typeface="Trebuchet MS"/>
                <a:cs typeface="Trebuchet MS"/>
              </a:rPr>
              <a:t> </a:t>
            </a:r>
            <a:r>
              <a:rPr sz="1550" b="1" spc="-10">
                <a:latin typeface="Trebuchet MS"/>
                <a:cs typeface="Trebuchet MS"/>
              </a:rPr>
              <a:t>Panjang,</a:t>
            </a:r>
            <a:r>
              <a:rPr sz="1550" b="1" spc="-50">
                <a:latin typeface="Trebuchet MS"/>
                <a:cs typeface="Trebuchet MS"/>
              </a:rPr>
              <a:t> </a:t>
            </a:r>
            <a:r>
              <a:rPr sz="1550" b="1" spc="-25">
                <a:latin typeface="Trebuchet MS"/>
                <a:cs typeface="Trebuchet MS"/>
              </a:rPr>
              <a:t>dan </a:t>
            </a:r>
            <a:r>
              <a:rPr sz="1550" b="1" spc="-10">
                <a:latin typeface="Trebuchet MS"/>
                <a:cs typeface="Trebuchet MS"/>
              </a:rPr>
              <a:t>KOGAMI)</a:t>
            </a:r>
            <a:endParaRPr sz="15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3" y="6557962"/>
            <a:ext cx="8126730" cy="0"/>
          </a:xfrm>
          <a:custGeom>
            <a:avLst/>
            <a:gdLst/>
            <a:ahLst/>
            <a:cxnLst/>
            <a:rect l="l" t="t" r="r" b="b"/>
            <a:pathLst>
              <a:path w="8126730">
                <a:moveTo>
                  <a:pt x="0" y="0"/>
                </a:moveTo>
                <a:lnTo>
                  <a:pt x="8126411" y="0"/>
                </a:lnTo>
              </a:path>
            </a:pathLst>
          </a:custGeom>
          <a:ln w="9525">
            <a:solidFill>
              <a:srgbClr val="0A0F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458200" y="0"/>
            <a:ext cx="3733800" cy="6858000"/>
            <a:chOff x="8458200" y="0"/>
            <a:chExt cx="3733800" cy="6858000"/>
          </a:xfrm>
        </p:grpSpPr>
        <p:sp>
          <p:nvSpPr>
            <p:cNvPr id="4" name="object 4"/>
            <p:cNvSpPr/>
            <p:nvPr/>
          </p:nvSpPr>
          <p:spPr>
            <a:xfrm>
              <a:off x="11849163" y="14224"/>
              <a:ext cx="9525" cy="6844030"/>
            </a:xfrm>
            <a:custGeom>
              <a:avLst/>
              <a:gdLst/>
              <a:ahLst/>
              <a:cxnLst/>
              <a:rect l="l" t="t" r="r" b="b"/>
              <a:pathLst>
                <a:path w="9525" h="6844030">
                  <a:moveTo>
                    <a:pt x="9525" y="0"/>
                  </a:moveTo>
                  <a:lnTo>
                    <a:pt x="0" y="0"/>
                  </a:lnTo>
                  <a:lnTo>
                    <a:pt x="0" y="6843776"/>
                  </a:lnTo>
                  <a:lnTo>
                    <a:pt x="9525" y="6843776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458200" y="0"/>
              <a:ext cx="3733800" cy="723900"/>
            </a:xfrm>
            <a:custGeom>
              <a:avLst/>
              <a:gdLst/>
              <a:ahLst/>
              <a:cxnLst/>
              <a:rect l="l" t="t" r="r" b="b"/>
              <a:pathLst>
                <a:path w="3733800" h="723900">
                  <a:moveTo>
                    <a:pt x="3733800" y="0"/>
                  </a:moveTo>
                  <a:lnTo>
                    <a:pt x="0" y="0"/>
                  </a:lnTo>
                  <a:lnTo>
                    <a:pt x="0" y="361950"/>
                  </a:lnTo>
                  <a:lnTo>
                    <a:pt x="3304" y="411064"/>
                  </a:lnTo>
                  <a:lnTo>
                    <a:pt x="12929" y="458170"/>
                  </a:lnTo>
                  <a:lnTo>
                    <a:pt x="28444" y="502836"/>
                  </a:lnTo>
                  <a:lnTo>
                    <a:pt x="49417" y="544632"/>
                  </a:lnTo>
                  <a:lnTo>
                    <a:pt x="75417" y="583126"/>
                  </a:lnTo>
                  <a:lnTo>
                    <a:pt x="106013" y="617886"/>
                  </a:lnTo>
                  <a:lnTo>
                    <a:pt x="140773" y="648482"/>
                  </a:lnTo>
                  <a:lnTo>
                    <a:pt x="179267" y="674482"/>
                  </a:lnTo>
                  <a:lnTo>
                    <a:pt x="221063" y="695455"/>
                  </a:lnTo>
                  <a:lnTo>
                    <a:pt x="265729" y="710970"/>
                  </a:lnTo>
                  <a:lnTo>
                    <a:pt x="312835" y="720595"/>
                  </a:lnTo>
                  <a:lnTo>
                    <a:pt x="361950" y="723900"/>
                  </a:lnTo>
                  <a:lnTo>
                    <a:pt x="3733800" y="723900"/>
                  </a:lnTo>
                  <a:lnTo>
                    <a:pt x="3733800" y="0"/>
                  </a:lnTo>
                  <a:close/>
                </a:path>
              </a:pathLst>
            </a:custGeom>
            <a:solidFill>
              <a:srgbClr val="EEEE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0" y="0"/>
            <a:ext cx="552450" cy="5076825"/>
          </a:xfrm>
          <a:custGeom>
            <a:avLst/>
            <a:gdLst/>
            <a:ahLst/>
            <a:cxnLst/>
            <a:rect l="l" t="t" r="r" b="b"/>
            <a:pathLst>
              <a:path w="552450" h="5076825">
                <a:moveTo>
                  <a:pt x="552449" y="0"/>
                </a:moveTo>
                <a:lnTo>
                  <a:pt x="0" y="0"/>
                </a:lnTo>
                <a:lnTo>
                  <a:pt x="0" y="5076825"/>
                </a:lnTo>
                <a:lnTo>
                  <a:pt x="276224" y="5076825"/>
                </a:lnTo>
                <a:lnTo>
                  <a:pt x="325875" y="5072373"/>
                </a:lnTo>
                <a:lnTo>
                  <a:pt x="372607" y="5059540"/>
                </a:lnTo>
                <a:lnTo>
                  <a:pt x="415639" y="5039106"/>
                </a:lnTo>
                <a:lnTo>
                  <a:pt x="454191" y="5011851"/>
                </a:lnTo>
                <a:lnTo>
                  <a:pt x="487484" y="4978556"/>
                </a:lnTo>
                <a:lnTo>
                  <a:pt x="514736" y="4940003"/>
                </a:lnTo>
                <a:lnTo>
                  <a:pt x="535167" y="4896972"/>
                </a:lnTo>
                <a:lnTo>
                  <a:pt x="547999" y="4850244"/>
                </a:lnTo>
                <a:lnTo>
                  <a:pt x="552449" y="4800600"/>
                </a:lnTo>
                <a:lnTo>
                  <a:pt x="552449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0" y="5810250"/>
            <a:ext cx="76200" cy="76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1900" y="5810250"/>
            <a:ext cx="66675" cy="762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8550" y="5810250"/>
            <a:ext cx="66675" cy="762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5200" y="5810250"/>
            <a:ext cx="66675" cy="76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2325" y="5810250"/>
            <a:ext cx="76200" cy="76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8975" y="5810250"/>
            <a:ext cx="76200" cy="762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5625" y="5810250"/>
            <a:ext cx="76200" cy="76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25250" y="5934075"/>
            <a:ext cx="76200" cy="66675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1900" y="5934075"/>
            <a:ext cx="66675" cy="6667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8550" y="5934075"/>
            <a:ext cx="66675" cy="6667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00" y="5934075"/>
            <a:ext cx="66675" cy="6667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2325" y="5934075"/>
            <a:ext cx="76200" cy="6667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8975" y="5934075"/>
            <a:ext cx="76200" cy="6667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5625" y="5934075"/>
            <a:ext cx="76200" cy="6667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25250" y="6048375"/>
            <a:ext cx="76200" cy="66675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391900" y="6048375"/>
            <a:ext cx="66675" cy="6667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258550" y="6048375"/>
            <a:ext cx="66675" cy="6667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125200" y="6048375"/>
            <a:ext cx="66675" cy="66675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82325" y="6048375"/>
            <a:ext cx="76200" cy="66675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848975" y="6048375"/>
            <a:ext cx="76200" cy="66675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15625" y="6048375"/>
            <a:ext cx="76200" cy="66675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5250" y="6172200"/>
            <a:ext cx="76200" cy="7620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391900" y="6172200"/>
            <a:ext cx="66675" cy="7620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58550" y="6172200"/>
            <a:ext cx="66675" cy="7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125200" y="6172200"/>
            <a:ext cx="66675" cy="762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982325" y="6172200"/>
            <a:ext cx="76200" cy="7620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8975" y="6172200"/>
            <a:ext cx="76200" cy="76200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9429924" y="6172200"/>
            <a:ext cx="1362075" cy="685800"/>
            <a:chOff x="9429924" y="6172200"/>
            <a:chExt cx="1362075" cy="685800"/>
          </a:xfrm>
        </p:grpSpPr>
        <p:pic>
          <p:nvPicPr>
            <p:cNvPr id="35" name="object 3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624" y="6172200"/>
              <a:ext cx="76200" cy="76200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429924" y="6219825"/>
              <a:ext cx="1285875" cy="638175"/>
            </a:xfrm>
            <a:custGeom>
              <a:avLst/>
              <a:gdLst/>
              <a:ahLst/>
              <a:cxnLst/>
              <a:rect l="l" t="t" r="r" b="b"/>
              <a:pathLst>
                <a:path w="1285875" h="638175">
                  <a:moveTo>
                    <a:pt x="640667" y="0"/>
                  </a:moveTo>
                  <a:lnTo>
                    <a:pt x="592806" y="1910"/>
                  </a:lnTo>
                  <a:lnTo>
                    <a:pt x="545906" y="7246"/>
                  </a:lnTo>
                  <a:lnTo>
                    <a:pt x="500090" y="15886"/>
                  </a:lnTo>
                  <a:lnTo>
                    <a:pt x="455482" y="27704"/>
                  </a:lnTo>
                  <a:lnTo>
                    <a:pt x="412206" y="42577"/>
                  </a:lnTo>
                  <a:lnTo>
                    <a:pt x="370385" y="60381"/>
                  </a:lnTo>
                  <a:lnTo>
                    <a:pt x="330141" y="80993"/>
                  </a:lnTo>
                  <a:lnTo>
                    <a:pt x="291600" y="104289"/>
                  </a:lnTo>
                  <a:lnTo>
                    <a:pt x="254883" y="130145"/>
                  </a:lnTo>
                  <a:lnTo>
                    <a:pt x="220116" y="158437"/>
                  </a:lnTo>
                  <a:lnTo>
                    <a:pt x="187420" y="189042"/>
                  </a:lnTo>
                  <a:lnTo>
                    <a:pt x="156919" y="221836"/>
                  </a:lnTo>
                  <a:lnTo>
                    <a:pt x="128738" y="256695"/>
                  </a:lnTo>
                  <a:lnTo>
                    <a:pt x="102999" y="293495"/>
                  </a:lnTo>
                  <a:lnTo>
                    <a:pt x="79826" y="332113"/>
                  </a:lnTo>
                  <a:lnTo>
                    <a:pt x="59342" y="372425"/>
                  </a:lnTo>
                  <a:lnTo>
                    <a:pt x="41670" y="414306"/>
                  </a:lnTo>
                  <a:lnTo>
                    <a:pt x="26935" y="457635"/>
                  </a:lnTo>
                  <a:lnTo>
                    <a:pt x="15259" y="502285"/>
                  </a:lnTo>
                  <a:lnTo>
                    <a:pt x="6767" y="548135"/>
                  </a:lnTo>
                  <a:lnTo>
                    <a:pt x="1581" y="595060"/>
                  </a:lnTo>
                  <a:lnTo>
                    <a:pt x="0" y="638174"/>
                  </a:lnTo>
                  <a:lnTo>
                    <a:pt x="1285592" y="638174"/>
                  </a:lnTo>
                  <a:lnTo>
                    <a:pt x="1283782" y="592896"/>
                  </a:lnTo>
                  <a:lnTo>
                    <a:pt x="1278422" y="545887"/>
                  </a:lnTo>
                  <a:lnTo>
                    <a:pt x="1269747" y="499971"/>
                  </a:lnTo>
                  <a:lnTo>
                    <a:pt x="1257879" y="455272"/>
                  </a:lnTo>
                  <a:lnTo>
                    <a:pt x="1242944" y="411914"/>
                  </a:lnTo>
                  <a:lnTo>
                    <a:pt x="1225068" y="370020"/>
                  </a:lnTo>
                  <a:lnTo>
                    <a:pt x="1204373" y="329715"/>
                  </a:lnTo>
                  <a:lnTo>
                    <a:pt x="1180986" y="291122"/>
                  </a:lnTo>
                  <a:lnTo>
                    <a:pt x="1155030" y="254365"/>
                  </a:lnTo>
                  <a:lnTo>
                    <a:pt x="1126632" y="219568"/>
                  </a:lnTo>
                  <a:lnTo>
                    <a:pt x="1095914" y="186855"/>
                  </a:lnTo>
                  <a:lnTo>
                    <a:pt x="1063003" y="156351"/>
                  </a:lnTo>
                  <a:lnTo>
                    <a:pt x="1028022" y="128178"/>
                  </a:lnTo>
                  <a:lnTo>
                    <a:pt x="991097" y="102461"/>
                  </a:lnTo>
                  <a:lnTo>
                    <a:pt x="952353" y="79323"/>
                  </a:lnTo>
                  <a:lnTo>
                    <a:pt x="911913" y="58890"/>
                  </a:lnTo>
                  <a:lnTo>
                    <a:pt x="869904" y="41283"/>
                  </a:lnTo>
                  <a:lnTo>
                    <a:pt x="826448" y="26628"/>
                  </a:lnTo>
                  <a:lnTo>
                    <a:pt x="781672" y="15048"/>
                  </a:lnTo>
                  <a:lnTo>
                    <a:pt x="735700" y="6668"/>
                  </a:lnTo>
                  <a:lnTo>
                    <a:pt x="688657" y="1610"/>
                  </a:lnTo>
                  <a:lnTo>
                    <a:pt x="640667" y="0"/>
                  </a:lnTo>
                  <a:close/>
                </a:path>
              </a:pathLst>
            </a:custGeom>
            <a:solidFill>
              <a:srgbClr val="0A0F4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657572" y="0"/>
            <a:ext cx="1751964" cy="857250"/>
          </a:xfrm>
          <a:custGeom>
            <a:avLst/>
            <a:gdLst/>
            <a:ahLst/>
            <a:cxnLst/>
            <a:rect l="l" t="t" r="r" b="b"/>
            <a:pathLst>
              <a:path w="1751964" h="857250">
                <a:moveTo>
                  <a:pt x="1751867" y="0"/>
                </a:moveTo>
                <a:lnTo>
                  <a:pt x="0" y="0"/>
                </a:lnTo>
                <a:lnTo>
                  <a:pt x="1104" y="36383"/>
                </a:lnTo>
                <a:lnTo>
                  <a:pt x="5103" y="83514"/>
                </a:lnTo>
                <a:lnTo>
                  <a:pt x="11580" y="129897"/>
                </a:lnTo>
                <a:lnTo>
                  <a:pt x="20471" y="175464"/>
                </a:lnTo>
                <a:lnTo>
                  <a:pt x="31706" y="220150"/>
                </a:lnTo>
                <a:lnTo>
                  <a:pt x="45220" y="263889"/>
                </a:lnTo>
                <a:lnTo>
                  <a:pt x="60946" y="306614"/>
                </a:lnTo>
                <a:lnTo>
                  <a:pt x="78815" y="348260"/>
                </a:lnTo>
                <a:lnTo>
                  <a:pt x="98762" y="388759"/>
                </a:lnTo>
                <a:lnTo>
                  <a:pt x="120719" y="428046"/>
                </a:lnTo>
                <a:lnTo>
                  <a:pt x="144619" y="466054"/>
                </a:lnTo>
                <a:lnTo>
                  <a:pt x="170396" y="502718"/>
                </a:lnTo>
                <a:lnTo>
                  <a:pt x="197981" y="537971"/>
                </a:lnTo>
                <a:lnTo>
                  <a:pt x="227308" y="571747"/>
                </a:lnTo>
                <a:lnTo>
                  <a:pt x="258310" y="603980"/>
                </a:lnTo>
                <a:lnTo>
                  <a:pt x="290920" y="634603"/>
                </a:lnTo>
                <a:lnTo>
                  <a:pt x="325071" y="663550"/>
                </a:lnTo>
                <a:lnTo>
                  <a:pt x="360696" y="690756"/>
                </a:lnTo>
                <a:lnTo>
                  <a:pt x="397727" y="716153"/>
                </a:lnTo>
                <a:lnTo>
                  <a:pt x="436099" y="739676"/>
                </a:lnTo>
                <a:lnTo>
                  <a:pt x="475743" y="761258"/>
                </a:lnTo>
                <a:lnTo>
                  <a:pt x="516592" y="780834"/>
                </a:lnTo>
                <a:lnTo>
                  <a:pt x="558580" y="798336"/>
                </a:lnTo>
                <a:lnTo>
                  <a:pt x="601640" y="813700"/>
                </a:lnTo>
                <a:lnTo>
                  <a:pt x="645704" y="826858"/>
                </a:lnTo>
                <a:lnTo>
                  <a:pt x="690706" y="837744"/>
                </a:lnTo>
                <a:lnTo>
                  <a:pt x="736578" y="846293"/>
                </a:lnTo>
                <a:lnTo>
                  <a:pt x="783254" y="852437"/>
                </a:lnTo>
                <a:lnTo>
                  <a:pt x="830665" y="856112"/>
                </a:lnTo>
                <a:lnTo>
                  <a:pt x="878746" y="857250"/>
                </a:lnTo>
                <a:lnTo>
                  <a:pt x="926713" y="855814"/>
                </a:lnTo>
                <a:lnTo>
                  <a:pt x="973999" y="851856"/>
                </a:lnTo>
                <a:lnTo>
                  <a:pt x="1020538" y="845443"/>
                </a:lnTo>
                <a:lnTo>
                  <a:pt x="1066263" y="836640"/>
                </a:lnTo>
                <a:lnTo>
                  <a:pt x="1111108" y="825513"/>
                </a:lnTo>
                <a:lnTo>
                  <a:pt x="1155007" y="812129"/>
                </a:lnTo>
                <a:lnTo>
                  <a:pt x="1197893" y="796554"/>
                </a:lnTo>
                <a:lnTo>
                  <a:pt x="1239700" y="778853"/>
                </a:lnTo>
                <a:lnTo>
                  <a:pt x="1280362" y="759094"/>
                </a:lnTo>
                <a:lnTo>
                  <a:pt x="1319813" y="737343"/>
                </a:lnTo>
                <a:lnTo>
                  <a:pt x="1357985" y="713665"/>
                </a:lnTo>
                <a:lnTo>
                  <a:pt x="1394813" y="688126"/>
                </a:lnTo>
                <a:lnTo>
                  <a:pt x="1430231" y="660794"/>
                </a:lnTo>
                <a:lnTo>
                  <a:pt x="1464172" y="631733"/>
                </a:lnTo>
                <a:lnTo>
                  <a:pt x="1496570" y="601011"/>
                </a:lnTo>
                <a:lnTo>
                  <a:pt x="1527358" y="568693"/>
                </a:lnTo>
                <a:lnTo>
                  <a:pt x="1556470" y="534846"/>
                </a:lnTo>
                <a:lnTo>
                  <a:pt x="1583840" y="499536"/>
                </a:lnTo>
                <a:lnTo>
                  <a:pt x="1609402" y="462829"/>
                </a:lnTo>
                <a:lnTo>
                  <a:pt x="1633089" y="424791"/>
                </a:lnTo>
                <a:lnTo>
                  <a:pt x="1654835" y="385488"/>
                </a:lnTo>
                <a:lnTo>
                  <a:pt x="1674573" y="344987"/>
                </a:lnTo>
                <a:lnTo>
                  <a:pt x="1692237" y="303354"/>
                </a:lnTo>
                <a:lnTo>
                  <a:pt x="1707762" y="260654"/>
                </a:lnTo>
                <a:lnTo>
                  <a:pt x="1721080" y="216955"/>
                </a:lnTo>
                <a:lnTo>
                  <a:pt x="1732125" y="172322"/>
                </a:lnTo>
                <a:lnTo>
                  <a:pt x="1740831" y="126821"/>
                </a:lnTo>
                <a:lnTo>
                  <a:pt x="1747132" y="80519"/>
                </a:lnTo>
                <a:lnTo>
                  <a:pt x="1750961" y="33482"/>
                </a:lnTo>
                <a:lnTo>
                  <a:pt x="1751867" y="0"/>
                </a:lnTo>
                <a:close/>
              </a:path>
            </a:pathLst>
          </a:custGeom>
          <a:solidFill>
            <a:srgbClr val="0A0F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3973576" y="2702877"/>
            <a:ext cx="425259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spc="-175">
                <a:latin typeface="Verdana"/>
                <a:cs typeface="Verdana"/>
              </a:rPr>
              <a:t>Terima</a:t>
            </a:r>
            <a:r>
              <a:rPr sz="4800" spc="-235">
                <a:latin typeface="Verdana"/>
                <a:cs typeface="Verdana"/>
              </a:rPr>
              <a:t> </a:t>
            </a:r>
            <a:r>
              <a:rPr sz="4800" spc="-130">
                <a:latin typeface="Verdana"/>
                <a:cs typeface="Verdana"/>
              </a:rPr>
              <a:t>Kasih</a:t>
            </a:r>
            <a:endParaRPr sz="4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EDD4F-CF58-51FE-4BF7-25D724D9E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" y="1981200"/>
            <a:ext cx="5943600" cy="3337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3BEFF-6086-9CCE-EEE2-F7CE47FA3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988" y="1981200"/>
            <a:ext cx="5791199" cy="3253861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2C71799B-1D43-513B-95CF-63E1364942BD}"/>
              </a:ext>
            </a:extLst>
          </p:cNvPr>
          <p:cNvSpPr txBox="1">
            <a:spLocks/>
          </p:cNvSpPr>
          <p:nvPr/>
        </p:nvSpPr>
        <p:spPr>
          <a:xfrm>
            <a:off x="727266" y="685800"/>
            <a:ext cx="11299444" cy="100155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30"/>
              </a:spcBef>
            </a:pPr>
            <a:r>
              <a:rPr lang="en-ID" sz="3200" b="1" spc="140" dirty="0">
                <a:solidFill>
                  <a:srgbClr val="0A0F4A"/>
                </a:solidFill>
                <a:latin typeface="Tahoma"/>
                <a:cs typeface="Tahoma"/>
              </a:rPr>
              <a:t>People with Disability – the most vulnerable group in any disaster (tsunami)</a:t>
            </a:r>
          </a:p>
        </p:txBody>
      </p:sp>
    </p:spTree>
    <p:extLst>
      <p:ext uri="{BB962C8B-B14F-4D97-AF65-F5344CB8AC3E}">
        <p14:creationId xmlns:p14="http://schemas.microsoft.com/office/powerpoint/2010/main" val="3372244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DBA34AA-AB42-C127-2FBB-53D887DEA01A}"/>
              </a:ext>
            </a:extLst>
          </p:cNvPr>
          <p:cNvSpPr txBox="1">
            <a:spLocks/>
          </p:cNvSpPr>
          <p:nvPr/>
        </p:nvSpPr>
        <p:spPr>
          <a:xfrm>
            <a:off x="787054" y="457200"/>
            <a:ext cx="11198189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130"/>
              </a:spcBef>
            </a:pPr>
            <a:r>
              <a:rPr lang="en-ID" sz="3200" b="1" spc="140" dirty="0">
                <a:solidFill>
                  <a:srgbClr val="0A0F4A"/>
                </a:solidFill>
                <a:latin typeface="Tahoma"/>
                <a:cs typeface="Tahoma"/>
              </a:rPr>
              <a:t>Different Functional Ability – </a:t>
            </a:r>
            <a:r>
              <a:rPr lang="en-ID" sz="3200" b="1" spc="140" dirty="0" err="1">
                <a:solidFill>
                  <a:srgbClr val="0A0F4A"/>
                </a:solidFill>
                <a:latin typeface="Tahoma"/>
                <a:cs typeface="Tahoma"/>
              </a:rPr>
              <a:t>Difable</a:t>
            </a:r>
            <a:r>
              <a:rPr lang="en-ID" sz="3200" b="1" spc="140" dirty="0">
                <a:solidFill>
                  <a:srgbClr val="0A0F4A"/>
                </a:solidFill>
                <a:latin typeface="Tahoma"/>
                <a:cs typeface="Tahoma"/>
              </a:rPr>
              <a:t> People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906FFA-9512-0231-5464-E6EB585E3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55" y="1143000"/>
            <a:ext cx="9982200" cy="55755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76BE0A-A0AB-FEDE-4EC9-410AD43C3949}"/>
              </a:ext>
            </a:extLst>
          </p:cNvPr>
          <p:cNvSpPr/>
          <p:nvPr/>
        </p:nvSpPr>
        <p:spPr>
          <a:xfrm>
            <a:off x="990600" y="2438400"/>
            <a:ext cx="31242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140" dirty="0">
                <a:solidFill>
                  <a:schemeClr val="bg1">
                    <a:lumMod val="95000"/>
                  </a:schemeClr>
                </a:solidFill>
                <a:latin typeface="Tahoma"/>
                <a:ea typeface="+mj-ea"/>
                <a:cs typeface="Tahoma"/>
              </a:rPr>
              <a:t>Accessibility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07C486-3BCE-6233-3DD6-7DC0198A7B6E}"/>
              </a:ext>
            </a:extLst>
          </p:cNvPr>
          <p:cNvSpPr/>
          <p:nvPr/>
        </p:nvSpPr>
        <p:spPr>
          <a:xfrm>
            <a:off x="4114800" y="2450432"/>
            <a:ext cx="31242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140">
                <a:solidFill>
                  <a:schemeClr val="bg1">
                    <a:lumMod val="95000"/>
                  </a:schemeClr>
                </a:solidFill>
                <a:latin typeface="Tahoma"/>
                <a:ea typeface="+mj-ea"/>
                <a:cs typeface="Tahoma"/>
              </a:rPr>
              <a:t>Mobility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DA2B86-4FE9-4F7F-7A71-C13F98AFCF04}"/>
              </a:ext>
            </a:extLst>
          </p:cNvPr>
          <p:cNvSpPr/>
          <p:nvPr/>
        </p:nvSpPr>
        <p:spPr>
          <a:xfrm>
            <a:off x="6868768" y="2467765"/>
            <a:ext cx="38862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140">
                <a:solidFill>
                  <a:schemeClr val="bg1">
                    <a:lumMod val="95000"/>
                  </a:schemeClr>
                </a:solidFill>
                <a:latin typeface="Tahoma"/>
                <a:ea typeface="+mj-ea"/>
                <a:cs typeface="Tahoma"/>
              </a:rPr>
              <a:t>Communication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AFAC7-801A-C0D8-99D0-FAB567108841}"/>
              </a:ext>
            </a:extLst>
          </p:cNvPr>
          <p:cNvSpPr/>
          <p:nvPr/>
        </p:nvSpPr>
        <p:spPr>
          <a:xfrm>
            <a:off x="1981200" y="1435657"/>
            <a:ext cx="73914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140" dirty="0">
                <a:solidFill>
                  <a:schemeClr val="bg1">
                    <a:lumMod val="95000"/>
                  </a:schemeClr>
                </a:solidFill>
                <a:latin typeface="Tahoma"/>
                <a:ea typeface="+mj-ea"/>
                <a:cs typeface="Tahoma"/>
              </a:rPr>
              <a:t>Facing Challenges in: </a:t>
            </a:r>
          </a:p>
        </p:txBody>
      </p:sp>
    </p:spTree>
    <p:extLst>
      <p:ext uri="{BB962C8B-B14F-4D97-AF65-F5344CB8AC3E}">
        <p14:creationId xmlns:p14="http://schemas.microsoft.com/office/powerpoint/2010/main" val="3449596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E44FC04-FE7D-96AF-D4FA-DCA815654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CCC45D4-CE16-0427-F838-F840AF984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1BA45E-07AE-DC99-B62C-B5898A2FD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0" y="0"/>
            <a:ext cx="1215251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2C017D-77D5-B57C-78A3-093BAC2EF0D0}"/>
              </a:ext>
            </a:extLst>
          </p:cNvPr>
          <p:cNvSpPr/>
          <p:nvPr/>
        </p:nvSpPr>
        <p:spPr>
          <a:xfrm>
            <a:off x="4038600" y="1828800"/>
            <a:ext cx="7767954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22.5 millions of Indonesian population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3A5FD-97AF-5D8C-CCAA-DE44DBA821FE}"/>
              </a:ext>
            </a:extLst>
          </p:cNvPr>
          <p:cNvSpPr/>
          <p:nvPr/>
        </p:nvSpPr>
        <p:spPr>
          <a:xfrm>
            <a:off x="7239000" y="2474495"/>
            <a:ext cx="4643753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People with Disability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31EF5E-DDA3-9D10-14AD-C5A7C02438A8}"/>
              </a:ext>
            </a:extLst>
          </p:cNvPr>
          <p:cNvSpPr/>
          <p:nvPr/>
        </p:nvSpPr>
        <p:spPr>
          <a:xfrm>
            <a:off x="8534400" y="3124200"/>
            <a:ext cx="3308248" cy="6497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err="1">
                <a:latin typeface="Arial" panose="020B0604020202020204" pitchFamily="34" charset="0"/>
                <a:cs typeface="Arial" panose="020B0604020202020204" pitchFamily="34" charset="0"/>
              </a:rPr>
              <a:t>Difable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04F6C1-22DF-049E-31DE-0C7BEC84A46A}"/>
              </a:ext>
            </a:extLst>
          </p:cNvPr>
          <p:cNvSpPr/>
          <p:nvPr/>
        </p:nvSpPr>
        <p:spPr>
          <a:xfrm>
            <a:off x="10684634" y="1098182"/>
            <a:ext cx="1158013" cy="609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401878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A3DB7C-4E64-C09A-1EA0-6DA1BC05C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A17DB52-534A-C12E-F49B-54A53BE3C5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2400" y="59689"/>
            <a:ext cx="7844154" cy="1103443"/>
          </a:xfrm>
          <a:prstGeom prst="rect">
            <a:avLst/>
          </a:prstGeom>
        </p:spPr>
        <p:txBody>
          <a:bodyPr vert="horz" wrap="square" lIns="0" tIns="147319" rIns="0" bIns="0" rtlCol="0">
            <a:spAutoFit/>
          </a:bodyPr>
          <a:lstStyle/>
          <a:p>
            <a:pPr marR="5080" algn="r">
              <a:lnSpc>
                <a:spcPct val="100800"/>
              </a:lnSpc>
              <a:spcBef>
                <a:spcPts val="70"/>
              </a:spcBef>
            </a:pPr>
            <a:r>
              <a:rPr sz="3200" spc="140"/>
              <a:t>SDGs - Disabilities - Tsunami Warning and</a:t>
            </a:r>
            <a:r>
              <a:rPr lang="en-US" sz="3200" spc="140"/>
              <a:t> </a:t>
            </a:r>
            <a:r>
              <a:rPr sz="3200" spc="140"/>
              <a:t>Mitigation</a:t>
            </a:r>
          </a:p>
        </p:txBody>
      </p:sp>
      <p:pic>
        <p:nvPicPr>
          <p:cNvPr id="3" name="object 3">
            <a:extLst>
              <a:ext uri="{FF2B5EF4-FFF2-40B4-BE49-F238E27FC236}">
                <a16:creationId xmlns:a16="http://schemas.microsoft.com/office/drawing/2014/main" id="{B5DDE434-1FBF-4A45-6633-AD14E70A6F2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41217"/>
            <a:ext cx="5743574" cy="5740285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30D998B7-25F6-EB6F-970E-DAF9F101B51E}"/>
              </a:ext>
            </a:extLst>
          </p:cNvPr>
          <p:cNvSpPr txBox="1"/>
          <p:nvPr/>
        </p:nvSpPr>
        <p:spPr>
          <a:xfrm>
            <a:off x="5977890" y="1600200"/>
            <a:ext cx="5967734" cy="39581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17500" indent="-304800">
              <a:lnSpc>
                <a:spcPts val="2175"/>
              </a:lnSpc>
              <a:spcBef>
                <a:spcPts val="600"/>
              </a:spcBef>
              <a:buSzPct val="60000"/>
              <a:buFont typeface="Calibri"/>
              <a:buChar char="●"/>
              <a:tabLst>
                <a:tab pos="317500" algn="l"/>
              </a:tabLst>
            </a:pPr>
            <a:r>
              <a:rPr lang="en-US" sz="2000" b="1" spc="-45" dirty="0">
                <a:solidFill>
                  <a:srgbClr val="0A0F4A"/>
                </a:solidFill>
                <a:latin typeface="Trebuchet MS"/>
                <a:cs typeface="Trebuchet MS"/>
              </a:rPr>
              <a:t>Globally: </a:t>
            </a:r>
            <a:r>
              <a:rPr sz="2000" spc="-45" dirty="0">
                <a:solidFill>
                  <a:srgbClr val="0A0F4A"/>
                </a:solidFill>
                <a:latin typeface="Trebuchet MS"/>
                <a:cs typeface="Trebuchet MS"/>
              </a:rPr>
              <a:t>1.3</a:t>
            </a:r>
            <a:r>
              <a:rPr sz="2000" spc="-16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55" dirty="0">
                <a:solidFill>
                  <a:srgbClr val="0A0F4A"/>
                </a:solidFill>
                <a:latin typeface="Trebuchet MS"/>
                <a:cs typeface="Trebuchet MS"/>
              </a:rPr>
              <a:t>billion</a:t>
            </a:r>
            <a:r>
              <a:rPr sz="2000" spc="-17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i="1" spc="-80" dirty="0" err="1">
                <a:solidFill>
                  <a:srgbClr val="C00000"/>
                </a:solidFill>
                <a:latin typeface="Trebuchet MS"/>
                <a:cs typeface="Trebuchet MS"/>
              </a:rPr>
              <a:t>difable</a:t>
            </a:r>
            <a:r>
              <a:rPr sz="2000" i="1" spc="-1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0A0F4A"/>
                </a:solidFill>
                <a:latin typeface="Trebuchet MS"/>
                <a:cs typeface="Trebuchet MS"/>
              </a:rPr>
              <a:t>people</a:t>
            </a:r>
            <a:r>
              <a:rPr sz="2000" spc="-20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0A0F4A"/>
                </a:solidFill>
                <a:latin typeface="Trebuchet MS"/>
                <a:cs typeface="Trebuchet MS"/>
              </a:rPr>
              <a:t>in</a:t>
            </a:r>
            <a:r>
              <a:rPr sz="2000" spc="-11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70" dirty="0">
                <a:solidFill>
                  <a:srgbClr val="0A0F4A"/>
                </a:solidFill>
                <a:latin typeface="Trebuchet MS"/>
                <a:cs typeface="Trebuchet MS"/>
              </a:rPr>
              <a:t>the</a:t>
            </a:r>
            <a:r>
              <a:rPr sz="2000" spc="-22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40" dirty="0">
                <a:solidFill>
                  <a:srgbClr val="0A0F4A"/>
                </a:solidFill>
                <a:latin typeface="Trebuchet MS"/>
                <a:cs typeface="Trebuchet MS"/>
              </a:rPr>
              <a:t>world</a:t>
            </a:r>
            <a:r>
              <a:rPr sz="2000" spc="-13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75" dirty="0">
                <a:solidFill>
                  <a:srgbClr val="0A0F4A"/>
                </a:solidFill>
                <a:latin typeface="Trebuchet MS"/>
                <a:cs typeface="Trebuchet MS"/>
              </a:rPr>
              <a:t>(16%</a:t>
            </a:r>
            <a:r>
              <a:rPr sz="2000" spc="-22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A0F4A"/>
                </a:solidFill>
                <a:latin typeface="Trebuchet MS"/>
                <a:cs typeface="Trebuchet MS"/>
              </a:rPr>
              <a:t>of</a:t>
            </a:r>
            <a:r>
              <a:rPr lang="en-US" sz="2000" dirty="0"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0A0F4A"/>
                </a:solidFill>
                <a:latin typeface="Trebuchet MS"/>
                <a:cs typeface="Trebuchet MS"/>
              </a:rPr>
              <a:t>global</a:t>
            </a:r>
            <a:r>
              <a:rPr sz="20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0A0F4A"/>
                </a:solidFill>
                <a:latin typeface="Trebuchet MS"/>
                <a:cs typeface="Trebuchet MS"/>
              </a:rPr>
              <a:t>population,</a:t>
            </a:r>
            <a:r>
              <a:rPr sz="2000" spc="-9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80" dirty="0">
                <a:solidFill>
                  <a:srgbClr val="0A0F4A"/>
                </a:solidFill>
                <a:latin typeface="Trebuchet MS"/>
                <a:cs typeface="Trebuchet MS"/>
              </a:rPr>
              <a:t>WHO</a:t>
            </a:r>
            <a:r>
              <a:rPr sz="2000" spc="-18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A0F4A"/>
                </a:solidFill>
                <a:latin typeface="Trebuchet MS"/>
                <a:cs typeface="Trebuchet MS"/>
              </a:rPr>
              <a:t>Mar</a:t>
            </a:r>
            <a:r>
              <a:rPr sz="2000" spc="-12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90" dirty="0">
                <a:solidFill>
                  <a:srgbClr val="0A0F4A"/>
                </a:solidFill>
                <a:latin typeface="Trebuchet MS"/>
                <a:cs typeface="Trebuchet MS"/>
              </a:rPr>
              <a:t>7,</a:t>
            </a:r>
            <a:r>
              <a:rPr sz="2000" spc="-17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A0F4A"/>
                </a:solidFill>
                <a:latin typeface="Trebuchet MS"/>
                <a:cs typeface="Trebuchet MS"/>
              </a:rPr>
              <a:t>2023)</a:t>
            </a:r>
            <a:endParaRPr sz="2000" dirty="0">
              <a:latin typeface="Trebuchet MS"/>
              <a:cs typeface="Trebuchet MS"/>
            </a:endParaRPr>
          </a:p>
          <a:p>
            <a:pPr marL="317500" indent="-304800">
              <a:lnSpc>
                <a:spcPts val="2140"/>
              </a:lnSpc>
              <a:spcBef>
                <a:spcPts val="600"/>
              </a:spcBef>
              <a:buSzPct val="60000"/>
              <a:buFont typeface="Calibri"/>
              <a:buChar char="●"/>
              <a:tabLst>
                <a:tab pos="317500" algn="l"/>
              </a:tabLst>
            </a:pPr>
            <a:endParaRPr lang="en-US" sz="2000" spc="-10" dirty="0">
              <a:solidFill>
                <a:srgbClr val="0A0F4A"/>
              </a:solidFill>
              <a:latin typeface="Trebuchet MS"/>
              <a:cs typeface="Trebuchet MS"/>
            </a:endParaRPr>
          </a:p>
          <a:p>
            <a:pPr marL="317500" indent="-304800">
              <a:lnSpc>
                <a:spcPts val="2140"/>
              </a:lnSpc>
              <a:spcBef>
                <a:spcPts val="600"/>
              </a:spcBef>
              <a:buSzPct val="60000"/>
              <a:buFont typeface="Calibri"/>
              <a:buChar char="●"/>
              <a:tabLst>
                <a:tab pos="317500" algn="l"/>
              </a:tabLst>
            </a:pPr>
            <a:r>
              <a:rPr lang="en-US" sz="2000" b="1" spc="-10" dirty="0">
                <a:solidFill>
                  <a:srgbClr val="0A0F4A"/>
                </a:solidFill>
                <a:latin typeface="Trebuchet MS"/>
                <a:cs typeface="Trebuchet MS"/>
              </a:rPr>
              <a:t>Disability c</a:t>
            </a:r>
            <a:r>
              <a:rPr sz="2000" b="1" spc="-10" dirty="0">
                <a:solidFill>
                  <a:srgbClr val="0A0F4A"/>
                </a:solidFill>
                <a:latin typeface="Trebuchet MS"/>
                <a:cs typeface="Trebuchet MS"/>
              </a:rPr>
              <a:t>haracteri</a:t>
            </a:r>
            <a:r>
              <a:rPr lang="en-US" sz="2000" b="1" spc="-10" dirty="0">
                <a:solidFill>
                  <a:srgbClr val="0A0F4A"/>
                </a:solidFill>
                <a:latin typeface="Trebuchet MS"/>
                <a:cs typeface="Trebuchet MS"/>
              </a:rPr>
              <a:t>z</a:t>
            </a:r>
            <a:r>
              <a:rPr sz="2000" b="1" spc="-10" dirty="0">
                <a:solidFill>
                  <a:srgbClr val="0A0F4A"/>
                </a:solidFill>
                <a:latin typeface="Trebuchet MS"/>
                <a:cs typeface="Trebuchet MS"/>
              </a:rPr>
              <a:t>ed</a:t>
            </a:r>
            <a:r>
              <a:rPr sz="2000" b="1" spc="-19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lang="en-US" sz="2000" b="1" spc="-25" dirty="0">
                <a:solidFill>
                  <a:srgbClr val="0A0F4A"/>
                </a:solidFill>
                <a:latin typeface="Trebuchet MS"/>
                <a:cs typeface="Trebuchet MS"/>
              </a:rPr>
              <a:t>b</a:t>
            </a:r>
            <a:r>
              <a:rPr sz="2000" b="1" spc="-25" dirty="0">
                <a:solidFill>
                  <a:srgbClr val="0A0F4A"/>
                </a:solidFill>
                <a:latin typeface="Trebuchet MS"/>
                <a:cs typeface="Trebuchet MS"/>
              </a:rPr>
              <a:t>y:</a:t>
            </a:r>
            <a:endParaRPr sz="2000" b="1" dirty="0">
              <a:latin typeface="Trebuchet MS"/>
              <a:cs typeface="Trebuchet MS"/>
            </a:endParaRPr>
          </a:p>
          <a:p>
            <a:pPr marL="775335" marR="5080" lvl="1" indent="-305435">
              <a:lnSpc>
                <a:spcPct val="80300"/>
              </a:lnSpc>
              <a:spcBef>
                <a:spcPts val="600"/>
              </a:spcBef>
              <a:buSzPct val="60000"/>
              <a:buFont typeface="Calibri"/>
              <a:buChar char="○"/>
              <a:tabLst>
                <a:tab pos="775335" algn="l"/>
              </a:tabLst>
            </a:pPr>
            <a:r>
              <a:rPr sz="2000" b="1" spc="-35" dirty="0">
                <a:solidFill>
                  <a:srgbClr val="0A0F4A"/>
                </a:solidFill>
                <a:latin typeface="Trebuchet MS"/>
                <a:cs typeface="Trebuchet MS"/>
              </a:rPr>
              <a:t>Barriers</a:t>
            </a:r>
            <a:r>
              <a:rPr sz="2000" spc="-19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0A0F4A"/>
                </a:solidFill>
                <a:latin typeface="Trebuchet MS"/>
                <a:cs typeface="Trebuchet MS"/>
              </a:rPr>
              <a:t>to</a:t>
            </a:r>
            <a:r>
              <a:rPr sz="2000" spc="-17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70" dirty="0">
                <a:solidFill>
                  <a:srgbClr val="0A0F4A"/>
                </a:solidFill>
                <a:latin typeface="Trebuchet MS"/>
                <a:cs typeface="Trebuchet MS"/>
              </a:rPr>
              <a:t>full</a:t>
            </a:r>
            <a:r>
              <a:rPr sz="2000" spc="-18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A0F4A"/>
                </a:solidFill>
                <a:latin typeface="Trebuchet MS"/>
                <a:cs typeface="Trebuchet MS"/>
              </a:rPr>
              <a:t>social</a:t>
            </a:r>
            <a:r>
              <a:rPr sz="2000" spc="-17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A0F4A"/>
                </a:solidFill>
                <a:latin typeface="Trebuchet MS"/>
                <a:cs typeface="Trebuchet MS"/>
              </a:rPr>
              <a:t>and</a:t>
            </a:r>
            <a:r>
              <a:rPr sz="2000" spc="-19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A0F4A"/>
                </a:solidFill>
                <a:latin typeface="Trebuchet MS"/>
                <a:cs typeface="Trebuchet MS"/>
              </a:rPr>
              <a:t>economic</a:t>
            </a:r>
            <a:r>
              <a:rPr sz="2000" spc="-10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A0F4A"/>
                </a:solidFill>
                <a:latin typeface="Trebuchet MS"/>
                <a:cs typeface="Trebuchet MS"/>
              </a:rPr>
              <a:t>inclusion, </a:t>
            </a:r>
            <a:r>
              <a:rPr sz="2000" dirty="0">
                <a:solidFill>
                  <a:srgbClr val="0A0F4A"/>
                </a:solidFill>
                <a:latin typeface="Trebuchet MS"/>
                <a:cs typeface="Trebuchet MS"/>
              </a:rPr>
              <a:t>inaccessible</a:t>
            </a:r>
            <a:r>
              <a:rPr sz="2000" spc="-17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A0F4A"/>
                </a:solidFill>
                <a:latin typeface="Trebuchet MS"/>
                <a:cs typeface="Trebuchet MS"/>
              </a:rPr>
              <a:t>physical</a:t>
            </a:r>
            <a:r>
              <a:rPr sz="2000" spc="-6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35" dirty="0">
                <a:solidFill>
                  <a:srgbClr val="0A0F4A"/>
                </a:solidFill>
                <a:latin typeface="Trebuchet MS"/>
                <a:cs typeface="Trebuchet MS"/>
              </a:rPr>
              <a:t>environments</a:t>
            </a:r>
            <a:r>
              <a:rPr sz="2000" spc="-6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A0F4A"/>
                </a:solidFill>
                <a:latin typeface="Trebuchet MS"/>
                <a:cs typeface="Trebuchet MS"/>
              </a:rPr>
              <a:t>and </a:t>
            </a:r>
            <a:r>
              <a:rPr sz="2000" spc="-55" dirty="0">
                <a:solidFill>
                  <a:srgbClr val="0A0F4A"/>
                </a:solidFill>
                <a:latin typeface="Trebuchet MS"/>
                <a:cs typeface="Trebuchet MS"/>
              </a:rPr>
              <a:t>transportation,</a:t>
            </a:r>
            <a:r>
              <a:rPr sz="2000" spc="-7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i="1" spc="-85" dirty="0">
                <a:solidFill>
                  <a:srgbClr val="C00000"/>
                </a:solidFill>
                <a:latin typeface="Trebuchet MS"/>
                <a:cs typeface="Trebuchet MS"/>
              </a:rPr>
              <a:t>unavailability</a:t>
            </a:r>
            <a:r>
              <a:rPr sz="2000" i="1" spc="-18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spc="-105" dirty="0">
                <a:solidFill>
                  <a:srgbClr val="C00000"/>
                </a:solidFill>
                <a:latin typeface="Trebuchet MS"/>
                <a:cs typeface="Trebuchet MS"/>
              </a:rPr>
              <a:t>of</a:t>
            </a:r>
            <a:r>
              <a:rPr sz="2000" i="1" spc="-13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spc="-10" dirty="0">
                <a:solidFill>
                  <a:srgbClr val="C00000"/>
                </a:solidFill>
                <a:latin typeface="Trebuchet MS"/>
                <a:cs typeface="Trebuchet MS"/>
              </a:rPr>
              <a:t>assistive </a:t>
            </a:r>
            <a:r>
              <a:rPr sz="2000" i="1" dirty="0">
                <a:solidFill>
                  <a:srgbClr val="C00000"/>
                </a:solidFill>
                <a:latin typeface="Trebuchet MS"/>
                <a:cs typeface="Trebuchet MS"/>
              </a:rPr>
              <a:t>devices</a:t>
            </a:r>
            <a:r>
              <a:rPr sz="2000" i="1" spc="-1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C00000"/>
                </a:solidFill>
                <a:latin typeface="Trebuchet MS"/>
                <a:cs typeface="Trebuchet MS"/>
              </a:rPr>
              <a:t>and</a:t>
            </a:r>
            <a:r>
              <a:rPr sz="2000" i="1" spc="-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spc="-45" dirty="0">
                <a:solidFill>
                  <a:srgbClr val="C00000"/>
                </a:solidFill>
                <a:latin typeface="Trebuchet MS"/>
                <a:cs typeface="Trebuchet MS"/>
              </a:rPr>
              <a:t>technologies</a:t>
            </a:r>
            <a:r>
              <a:rPr sz="2000" i="1" spc="-45" dirty="0">
                <a:solidFill>
                  <a:srgbClr val="0A0F4A"/>
                </a:solidFill>
                <a:latin typeface="Trebuchet MS"/>
                <a:cs typeface="Trebuchet MS"/>
              </a:rPr>
              <a:t>,</a:t>
            </a:r>
            <a:r>
              <a:rPr sz="2000" i="1" spc="-12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i="1" spc="-20" dirty="0">
                <a:solidFill>
                  <a:srgbClr val="C00000"/>
                </a:solidFill>
                <a:latin typeface="Trebuchet MS"/>
                <a:cs typeface="Trebuchet MS"/>
              </a:rPr>
              <a:t>non-</a:t>
            </a:r>
            <a:r>
              <a:rPr sz="2000" i="1" spc="-10" dirty="0">
                <a:solidFill>
                  <a:srgbClr val="C00000"/>
                </a:solidFill>
                <a:latin typeface="Trebuchet MS"/>
                <a:cs typeface="Trebuchet MS"/>
              </a:rPr>
              <a:t>adapted </a:t>
            </a:r>
            <a:r>
              <a:rPr sz="2000" i="1" dirty="0">
                <a:solidFill>
                  <a:srgbClr val="C00000"/>
                </a:solidFill>
                <a:latin typeface="Trebuchet MS"/>
                <a:cs typeface="Trebuchet MS"/>
              </a:rPr>
              <a:t>means</a:t>
            </a:r>
            <a:r>
              <a:rPr sz="2000" i="1" spc="-1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spc="-105" dirty="0">
                <a:solidFill>
                  <a:srgbClr val="C00000"/>
                </a:solidFill>
                <a:latin typeface="Trebuchet MS"/>
                <a:cs typeface="Trebuchet MS"/>
              </a:rPr>
              <a:t>of</a:t>
            </a:r>
            <a:r>
              <a:rPr sz="2000" i="1" spc="-1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spc="-25" dirty="0">
                <a:solidFill>
                  <a:srgbClr val="C00000"/>
                </a:solidFill>
                <a:latin typeface="Trebuchet MS"/>
                <a:cs typeface="Trebuchet MS"/>
              </a:rPr>
              <a:t>communication</a:t>
            </a:r>
            <a:r>
              <a:rPr sz="2000" spc="-25" dirty="0">
                <a:solidFill>
                  <a:srgbClr val="0A0F4A"/>
                </a:solidFill>
                <a:latin typeface="Trebuchet MS"/>
                <a:cs typeface="Trebuchet MS"/>
              </a:rPr>
              <a:t>,</a:t>
            </a:r>
            <a:r>
              <a:rPr sz="2000" spc="-1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C00000"/>
                </a:solidFill>
                <a:latin typeface="Trebuchet MS"/>
                <a:cs typeface="Trebuchet MS"/>
              </a:rPr>
              <a:t>gaps</a:t>
            </a:r>
            <a:r>
              <a:rPr sz="2000" i="1" spc="-6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spc="-80" dirty="0">
                <a:solidFill>
                  <a:srgbClr val="C00000"/>
                </a:solidFill>
                <a:latin typeface="Trebuchet MS"/>
                <a:cs typeface="Trebuchet MS"/>
              </a:rPr>
              <a:t>in</a:t>
            </a:r>
            <a:r>
              <a:rPr sz="2000" i="1" spc="-13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i="1" spc="-10" dirty="0">
                <a:solidFill>
                  <a:srgbClr val="C00000"/>
                </a:solidFill>
                <a:latin typeface="Trebuchet MS"/>
                <a:cs typeface="Trebuchet MS"/>
              </a:rPr>
              <a:t>service </a:t>
            </a:r>
            <a:r>
              <a:rPr sz="2000" i="1" spc="-100" dirty="0">
                <a:solidFill>
                  <a:srgbClr val="C00000"/>
                </a:solidFill>
                <a:latin typeface="Trebuchet MS"/>
                <a:cs typeface="Trebuchet MS"/>
              </a:rPr>
              <a:t>delivery</a:t>
            </a:r>
            <a:r>
              <a:rPr sz="2000" spc="-100" dirty="0">
                <a:solidFill>
                  <a:srgbClr val="0A0F4A"/>
                </a:solidFill>
                <a:latin typeface="Trebuchet MS"/>
                <a:cs typeface="Trebuchet MS"/>
              </a:rPr>
              <a:t>,</a:t>
            </a:r>
            <a:r>
              <a:rPr sz="2000" spc="-15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0A0F4A"/>
                </a:solidFill>
                <a:latin typeface="Trebuchet MS"/>
                <a:cs typeface="Trebuchet MS"/>
              </a:rPr>
              <a:t>and</a:t>
            </a:r>
            <a:r>
              <a:rPr sz="2000" spc="-1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0A0F4A"/>
                </a:solidFill>
                <a:latin typeface="Trebuchet MS"/>
                <a:cs typeface="Trebuchet MS"/>
              </a:rPr>
              <a:t>discriminatory</a:t>
            </a:r>
            <a:r>
              <a:rPr sz="2000" spc="-10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0A0F4A"/>
                </a:solidFill>
                <a:latin typeface="Trebuchet MS"/>
                <a:cs typeface="Trebuchet MS"/>
              </a:rPr>
              <a:t>prejudice</a:t>
            </a:r>
            <a:r>
              <a:rPr sz="2000" spc="-10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A0F4A"/>
                </a:solidFill>
                <a:latin typeface="Trebuchet MS"/>
                <a:cs typeface="Trebuchet MS"/>
              </a:rPr>
              <a:t>and </a:t>
            </a:r>
            <a:r>
              <a:rPr sz="2000" spc="-10" dirty="0">
                <a:solidFill>
                  <a:srgbClr val="0A0F4A"/>
                </a:solidFill>
                <a:latin typeface="Trebuchet MS"/>
                <a:cs typeface="Trebuchet MS"/>
              </a:rPr>
              <a:t>stigma</a:t>
            </a:r>
            <a:r>
              <a:rPr sz="2000" spc="-24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0A0F4A"/>
                </a:solidFill>
                <a:latin typeface="Trebuchet MS"/>
                <a:cs typeface="Trebuchet MS"/>
              </a:rPr>
              <a:t>in</a:t>
            </a:r>
            <a:r>
              <a:rPr sz="2000" spc="-20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0A0F4A"/>
                </a:solidFill>
                <a:latin typeface="Trebuchet MS"/>
                <a:cs typeface="Trebuchet MS"/>
              </a:rPr>
              <a:t>society.</a:t>
            </a:r>
            <a:endParaRPr sz="2000" dirty="0">
              <a:latin typeface="Trebuchet MS"/>
              <a:cs typeface="Trebuchet MS"/>
            </a:endParaRPr>
          </a:p>
          <a:p>
            <a:pPr marL="774700" lvl="1" indent="-304800">
              <a:lnSpc>
                <a:spcPts val="1655"/>
              </a:lnSpc>
              <a:spcBef>
                <a:spcPts val="600"/>
              </a:spcBef>
              <a:buClr>
                <a:srgbClr val="0A0F4A"/>
              </a:buClr>
              <a:buSzPct val="60000"/>
              <a:buFont typeface="Calibri"/>
              <a:buChar char="○"/>
              <a:tabLst>
                <a:tab pos="774700" algn="l"/>
              </a:tabLst>
            </a:pPr>
            <a:r>
              <a:rPr lang="en-US" sz="2000" b="1" spc="-65" dirty="0">
                <a:solidFill>
                  <a:srgbClr val="C00000"/>
                </a:solidFill>
                <a:latin typeface="Trebuchet MS"/>
                <a:cs typeface="Trebuchet MS"/>
              </a:rPr>
              <a:t>L</a:t>
            </a:r>
            <a:r>
              <a:rPr sz="2000" b="1" spc="-65" dirty="0">
                <a:solidFill>
                  <a:srgbClr val="C00000"/>
                </a:solidFill>
                <a:latin typeface="Trebuchet MS"/>
                <a:cs typeface="Trebuchet MS"/>
              </a:rPr>
              <a:t>imited</a:t>
            </a:r>
            <a:r>
              <a:rPr sz="2000" b="1" spc="-10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spc="60" dirty="0">
                <a:solidFill>
                  <a:srgbClr val="C00000"/>
                </a:solidFill>
                <a:latin typeface="Trebuchet MS"/>
                <a:cs typeface="Trebuchet MS"/>
              </a:rPr>
              <a:t>access</a:t>
            </a:r>
            <a:r>
              <a:rPr sz="2000" b="1" spc="-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85" dirty="0">
                <a:solidFill>
                  <a:srgbClr val="C00000"/>
                </a:solidFill>
                <a:latin typeface="Trebuchet MS"/>
                <a:cs typeface="Trebuchet MS"/>
              </a:rPr>
              <a:t>to</a:t>
            </a:r>
            <a:r>
              <a:rPr sz="2000" spc="-16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Trebuchet MS"/>
                <a:cs typeface="Trebuchet MS"/>
              </a:rPr>
              <a:t>Tsunami</a:t>
            </a:r>
            <a:r>
              <a:rPr lang="en-US" sz="2000" dirty="0"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C00000"/>
                </a:solidFill>
                <a:latin typeface="Trebuchet MS"/>
                <a:cs typeface="Trebuchet MS"/>
              </a:rPr>
              <a:t>Warning</a:t>
            </a:r>
            <a:r>
              <a:rPr sz="2000" spc="-20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45" dirty="0">
                <a:solidFill>
                  <a:srgbClr val="C00000"/>
                </a:solidFill>
                <a:latin typeface="Trebuchet MS"/>
                <a:cs typeface="Trebuchet MS"/>
              </a:rPr>
              <a:t>Information</a:t>
            </a:r>
            <a:r>
              <a:rPr sz="2000" spc="-15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dirty="0">
                <a:solidFill>
                  <a:srgbClr val="C00000"/>
                </a:solidFill>
                <a:latin typeface="Wingdings"/>
                <a:cs typeface="Wingdings"/>
              </a:rPr>
              <a:t></a:t>
            </a:r>
            <a:r>
              <a:rPr sz="2000" spc="-7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2000" spc="-60" dirty="0">
                <a:solidFill>
                  <a:srgbClr val="C00000"/>
                </a:solidFill>
                <a:latin typeface="Trebuchet MS"/>
                <a:cs typeface="Trebuchet MS"/>
              </a:rPr>
              <a:t>time</a:t>
            </a:r>
            <a:r>
              <a:rPr sz="2000" spc="-2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C00000"/>
                </a:solidFill>
                <a:latin typeface="Trebuchet MS"/>
                <a:cs typeface="Trebuchet MS"/>
              </a:rPr>
              <a:t>is</a:t>
            </a:r>
            <a:r>
              <a:rPr sz="2000" spc="-21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80" dirty="0">
                <a:solidFill>
                  <a:srgbClr val="C00000"/>
                </a:solidFill>
                <a:latin typeface="Trebuchet MS"/>
                <a:cs typeface="Trebuchet MS"/>
              </a:rPr>
              <a:t>very</a:t>
            </a:r>
            <a:r>
              <a:rPr sz="2000" spc="-14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60" dirty="0">
                <a:solidFill>
                  <a:srgbClr val="C00000"/>
                </a:solidFill>
                <a:latin typeface="Trebuchet MS"/>
                <a:cs typeface="Trebuchet MS"/>
              </a:rPr>
              <a:t>critical</a:t>
            </a:r>
            <a:r>
              <a:rPr sz="2000" spc="-12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C00000"/>
                </a:solidFill>
                <a:latin typeface="Trebuchet MS"/>
                <a:cs typeface="Trebuchet MS"/>
              </a:rPr>
              <a:t>for </a:t>
            </a:r>
            <a:r>
              <a:rPr sz="2000" spc="-35" dirty="0">
                <a:solidFill>
                  <a:srgbClr val="C00000"/>
                </a:solidFill>
                <a:latin typeface="Trebuchet MS"/>
                <a:cs typeface="Trebuchet MS"/>
              </a:rPr>
              <a:t>disabilities</a:t>
            </a:r>
            <a:r>
              <a:rPr sz="2000" spc="-1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80" dirty="0">
                <a:solidFill>
                  <a:srgbClr val="C00000"/>
                </a:solidFill>
                <a:latin typeface="Trebuchet MS"/>
                <a:cs typeface="Trebuchet MS"/>
              </a:rPr>
              <a:t>at</a:t>
            </a:r>
            <a:r>
              <a:rPr sz="2000" spc="-1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70" dirty="0">
                <a:solidFill>
                  <a:srgbClr val="C00000"/>
                </a:solidFill>
                <a:latin typeface="Trebuchet MS"/>
                <a:cs typeface="Trebuchet MS"/>
              </a:rPr>
              <a:t>the</a:t>
            </a:r>
            <a:r>
              <a:rPr sz="2000" spc="-13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10" dirty="0">
                <a:solidFill>
                  <a:srgbClr val="C00000"/>
                </a:solidFill>
                <a:latin typeface="Trebuchet MS"/>
                <a:cs typeface="Trebuchet MS"/>
              </a:rPr>
              <a:t>tsunami</a:t>
            </a:r>
            <a:r>
              <a:rPr sz="2000" spc="-15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30" dirty="0">
                <a:solidFill>
                  <a:srgbClr val="C00000"/>
                </a:solidFill>
                <a:latin typeface="Trebuchet MS"/>
                <a:cs typeface="Trebuchet MS"/>
              </a:rPr>
              <a:t>prone</a:t>
            </a:r>
            <a:r>
              <a:rPr sz="2000" spc="-13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spc="-20" dirty="0">
                <a:solidFill>
                  <a:srgbClr val="C00000"/>
                </a:solidFill>
                <a:latin typeface="Trebuchet MS"/>
                <a:cs typeface="Trebuchet MS"/>
              </a:rPr>
              <a:t>area</a:t>
            </a:r>
            <a:endParaRPr sz="2000" dirty="0">
              <a:latin typeface="Trebuchet MS"/>
              <a:cs typeface="Trebuchet M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949F44E-3404-F7B4-1CF0-C392FBADECA4}"/>
              </a:ext>
            </a:extLst>
          </p:cNvPr>
          <p:cNvSpPr txBox="1"/>
          <p:nvPr/>
        </p:nvSpPr>
        <p:spPr>
          <a:xfrm>
            <a:off x="176212" y="6110494"/>
            <a:ext cx="11839575" cy="6521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36194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284"/>
              </a:spcBef>
            </a:pPr>
            <a:r>
              <a:rPr sz="2000" b="1" i="1" spc="-110" dirty="0">
                <a:solidFill>
                  <a:schemeClr val="tx1"/>
                </a:solidFill>
                <a:latin typeface="Trebuchet MS"/>
                <a:cs typeface="Trebuchet MS"/>
              </a:rPr>
              <a:t>2030</a:t>
            </a:r>
            <a:r>
              <a:rPr sz="2000" b="1" i="1" spc="-2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10" dirty="0">
                <a:solidFill>
                  <a:schemeClr val="tx1"/>
                </a:solidFill>
                <a:latin typeface="Trebuchet MS"/>
                <a:cs typeface="Trebuchet MS"/>
              </a:rPr>
              <a:t>Agenda</a:t>
            </a:r>
            <a:r>
              <a:rPr sz="2000" b="1" i="1" spc="-19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120" dirty="0">
                <a:solidFill>
                  <a:schemeClr val="tx1"/>
                </a:solidFill>
                <a:latin typeface="Trebuchet MS"/>
                <a:cs typeface="Trebuchet MS"/>
              </a:rPr>
              <a:t>for</a:t>
            </a:r>
            <a:r>
              <a:rPr sz="2000" b="1" i="1" spc="-19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20" dirty="0">
                <a:solidFill>
                  <a:schemeClr val="tx1"/>
                </a:solidFill>
                <a:latin typeface="Trebuchet MS"/>
                <a:cs typeface="Trebuchet MS"/>
              </a:rPr>
              <a:t>Sustainable</a:t>
            </a:r>
            <a:r>
              <a:rPr sz="2000" b="1" i="1" spc="-19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10" dirty="0">
                <a:solidFill>
                  <a:schemeClr val="tx1"/>
                </a:solidFill>
                <a:latin typeface="Trebuchet MS"/>
                <a:cs typeface="Trebuchet MS"/>
              </a:rPr>
              <a:t>Development</a:t>
            </a:r>
            <a:r>
              <a:rPr sz="2000" b="1" i="1" spc="-14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35" dirty="0">
                <a:solidFill>
                  <a:schemeClr val="tx1"/>
                </a:solidFill>
                <a:latin typeface="Trebuchet MS"/>
                <a:cs typeface="Trebuchet MS"/>
              </a:rPr>
              <a:t>and</a:t>
            </a:r>
            <a:r>
              <a:rPr sz="2000" b="1" i="1" spc="-18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55" dirty="0">
                <a:solidFill>
                  <a:schemeClr val="tx1"/>
                </a:solidFill>
                <a:latin typeface="Trebuchet MS"/>
                <a:cs typeface="Trebuchet MS"/>
              </a:rPr>
              <a:t>its</a:t>
            </a:r>
            <a:r>
              <a:rPr sz="2000" b="1" i="1" spc="-15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120" dirty="0">
                <a:solidFill>
                  <a:schemeClr val="tx1"/>
                </a:solidFill>
                <a:latin typeface="Trebuchet MS"/>
                <a:cs typeface="Trebuchet MS"/>
              </a:rPr>
              <a:t>17</a:t>
            </a:r>
            <a:r>
              <a:rPr sz="2000" b="1" i="1" spc="-14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135" dirty="0">
                <a:solidFill>
                  <a:schemeClr val="tx1"/>
                </a:solidFill>
                <a:latin typeface="Trebuchet MS"/>
                <a:cs typeface="Trebuchet MS"/>
              </a:rPr>
              <a:t>SDGs</a:t>
            </a:r>
            <a:r>
              <a:rPr sz="2000" b="1" i="1" spc="-19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25" dirty="0">
                <a:solidFill>
                  <a:schemeClr val="tx1"/>
                </a:solidFill>
                <a:latin typeface="Trebuchet MS"/>
                <a:cs typeface="Trebuchet MS"/>
              </a:rPr>
              <a:t>pledge</a:t>
            </a:r>
            <a:r>
              <a:rPr sz="2000" b="1" i="1" spc="-155" dirty="0">
                <a:solidFill>
                  <a:srgbClr val="5F6268"/>
                </a:solidFill>
                <a:latin typeface="Trebuchet MS"/>
                <a:cs typeface="Trebuchet MS"/>
              </a:rPr>
              <a:t> </a:t>
            </a:r>
            <a:r>
              <a:rPr sz="2000" b="1" i="1" spc="-100" dirty="0">
                <a:solidFill>
                  <a:srgbClr val="C00000"/>
                </a:solidFill>
                <a:latin typeface="Trebuchet MS"/>
                <a:cs typeface="Trebuchet MS"/>
              </a:rPr>
              <a:t>to</a:t>
            </a:r>
            <a:r>
              <a:rPr sz="2000" b="1" i="1" spc="-1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i="1" spc="-45" dirty="0">
                <a:solidFill>
                  <a:srgbClr val="C00000"/>
                </a:solidFill>
                <a:latin typeface="Trebuchet MS"/>
                <a:cs typeface="Trebuchet MS"/>
              </a:rPr>
              <a:t>leave</a:t>
            </a:r>
            <a:r>
              <a:rPr sz="2000" b="1" i="1" spc="-20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C00000"/>
                </a:solidFill>
                <a:latin typeface="Trebuchet MS"/>
                <a:cs typeface="Trebuchet MS"/>
              </a:rPr>
              <a:t>no</a:t>
            </a:r>
            <a:r>
              <a:rPr sz="2000" b="1" i="1" spc="-15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C00000"/>
                </a:solidFill>
                <a:latin typeface="Trebuchet MS"/>
                <a:cs typeface="Trebuchet MS"/>
              </a:rPr>
              <a:t>one</a:t>
            </a:r>
            <a:r>
              <a:rPr sz="2000" b="1" i="1" spc="-20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i="1" spc="-10" dirty="0">
                <a:solidFill>
                  <a:srgbClr val="C00000"/>
                </a:solidFill>
                <a:latin typeface="Trebuchet MS"/>
                <a:cs typeface="Trebuchet MS"/>
              </a:rPr>
              <a:t>behind</a:t>
            </a:r>
            <a:r>
              <a:rPr sz="2000" b="1" i="1" spc="-18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i="1" spc="-25" dirty="0">
                <a:solidFill>
                  <a:srgbClr val="C00000"/>
                </a:solidFill>
                <a:latin typeface="Trebuchet MS"/>
                <a:cs typeface="Trebuchet MS"/>
              </a:rPr>
              <a:t>and</a:t>
            </a:r>
            <a:endParaRPr sz="2000" dirty="0">
              <a:latin typeface="Trebuchet MS"/>
              <a:cs typeface="Trebuchet MS"/>
            </a:endParaRPr>
          </a:p>
          <a:p>
            <a:pPr marL="95885">
              <a:lnSpc>
                <a:spcPct val="100000"/>
              </a:lnSpc>
            </a:pPr>
            <a:r>
              <a:rPr sz="2000" b="1" i="1" spc="-40" dirty="0">
                <a:solidFill>
                  <a:srgbClr val="C00000"/>
                </a:solidFill>
                <a:latin typeface="Trebuchet MS"/>
                <a:cs typeface="Trebuchet MS"/>
              </a:rPr>
              <a:t>recognize</a:t>
            </a:r>
            <a:r>
              <a:rPr sz="2000" b="1" i="1" spc="-1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i="1" spc="-75" dirty="0">
                <a:solidFill>
                  <a:srgbClr val="C00000"/>
                </a:solidFill>
                <a:latin typeface="Trebuchet MS"/>
                <a:cs typeface="Trebuchet MS"/>
              </a:rPr>
              <a:t>disability</a:t>
            </a:r>
            <a:r>
              <a:rPr sz="2000" b="1" i="1" spc="-10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chemeClr val="tx1"/>
                </a:solidFill>
                <a:latin typeface="Trebuchet MS"/>
                <a:cs typeface="Trebuchet MS"/>
              </a:rPr>
              <a:t>as</a:t>
            </a:r>
            <a:r>
              <a:rPr sz="2000" b="1" i="1" spc="-16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20" dirty="0">
                <a:solidFill>
                  <a:schemeClr val="tx1"/>
                </a:solidFill>
                <a:latin typeface="Trebuchet MS"/>
                <a:cs typeface="Trebuchet MS"/>
              </a:rPr>
              <a:t>an</a:t>
            </a:r>
            <a:r>
              <a:rPr sz="2000" b="1" i="1" spc="-13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chemeClr val="tx1"/>
                </a:solidFill>
                <a:latin typeface="Trebuchet MS"/>
                <a:cs typeface="Trebuchet MS"/>
              </a:rPr>
              <a:t>issue</a:t>
            </a:r>
            <a:r>
              <a:rPr sz="2000" b="1" i="1" spc="-8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120" dirty="0">
                <a:solidFill>
                  <a:schemeClr val="tx1"/>
                </a:solidFill>
                <a:latin typeface="Trebuchet MS"/>
                <a:cs typeface="Trebuchet MS"/>
              </a:rPr>
              <a:t>that</a:t>
            </a:r>
            <a:r>
              <a:rPr sz="2000" b="1" i="1" spc="-10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chemeClr val="tx1"/>
                </a:solidFill>
                <a:latin typeface="Trebuchet MS"/>
                <a:cs typeface="Trebuchet MS"/>
              </a:rPr>
              <a:t>cuts</a:t>
            </a:r>
            <a:r>
              <a:rPr sz="2000" b="1" i="1" spc="-150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chemeClr val="tx1"/>
                </a:solidFill>
                <a:latin typeface="Trebuchet MS"/>
                <a:cs typeface="Trebuchet MS"/>
              </a:rPr>
              <a:t>across</a:t>
            </a:r>
            <a:r>
              <a:rPr sz="2000" b="1" i="1" spc="-12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-60" dirty="0">
                <a:solidFill>
                  <a:schemeClr val="tx1"/>
                </a:solidFill>
                <a:latin typeface="Trebuchet MS"/>
                <a:cs typeface="Trebuchet MS"/>
              </a:rPr>
              <a:t>all</a:t>
            </a:r>
            <a:r>
              <a:rPr sz="2000" b="1" i="1" spc="-155" dirty="0">
                <a:solidFill>
                  <a:schemeClr val="tx1"/>
                </a:solidFill>
                <a:latin typeface="Trebuchet MS"/>
                <a:cs typeface="Trebuchet MS"/>
              </a:rPr>
              <a:t> </a:t>
            </a:r>
            <a:r>
              <a:rPr sz="2000" b="1" i="1" spc="65" dirty="0">
                <a:solidFill>
                  <a:schemeClr val="tx1"/>
                </a:solidFill>
                <a:latin typeface="Trebuchet MS"/>
                <a:cs typeface="Trebuchet MS"/>
              </a:rPr>
              <a:t>SDGs.</a:t>
            </a:r>
            <a:endParaRPr sz="20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D5176957-B68B-D930-3384-F4D8C04A0883}"/>
              </a:ext>
            </a:extLst>
          </p:cNvPr>
          <p:cNvGrpSpPr/>
          <p:nvPr/>
        </p:nvGrpSpPr>
        <p:grpSpPr>
          <a:xfrm>
            <a:off x="-56017" y="-76200"/>
            <a:ext cx="2638425" cy="2131060"/>
            <a:chOff x="-2484" y="221932"/>
            <a:chExt cx="2638425" cy="2131060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F689BD26-8ACA-09ED-2108-42FCE4C0316E}"/>
                </a:ext>
              </a:extLst>
            </p:cNvPr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1231615" y="0"/>
                  </a:moveTo>
                  <a:lnTo>
                    <a:pt x="1459491" y="472185"/>
                  </a:lnTo>
                  <a:lnTo>
                    <a:pt x="0" y="1176654"/>
                  </a:lnTo>
                  <a:lnTo>
                    <a:pt x="455772" y="2121027"/>
                  </a:lnTo>
                  <a:lnTo>
                    <a:pt x="1915294" y="1416684"/>
                  </a:lnTo>
                  <a:lnTo>
                    <a:pt x="2143132" y="1888870"/>
                  </a:lnTo>
                  <a:lnTo>
                    <a:pt x="2628399" y="490346"/>
                  </a:lnTo>
                  <a:lnTo>
                    <a:pt x="1231615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A4161FC-BC34-0ACF-1968-0284CAFF6C53}"/>
                </a:ext>
              </a:extLst>
            </p:cNvPr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0" y="1176654"/>
                  </a:moveTo>
                  <a:lnTo>
                    <a:pt x="1459491" y="472185"/>
                  </a:lnTo>
                  <a:lnTo>
                    <a:pt x="1231615" y="0"/>
                  </a:lnTo>
                  <a:lnTo>
                    <a:pt x="2628399" y="490346"/>
                  </a:lnTo>
                  <a:lnTo>
                    <a:pt x="2143132" y="1888870"/>
                  </a:lnTo>
                  <a:lnTo>
                    <a:pt x="1915294" y="1416684"/>
                  </a:lnTo>
                  <a:lnTo>
                    <a:pt x="455772" y="2121027"/>
                  </a:lnTo>
                  <a:lnTo>
                    <a:pt x="0" y="1176654"/>
                  </a:lnTo>
                  <a:close/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888D32D1-1152-2998-78E2-3B1992634C5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376" y="768477"/>
              <a:ext cx="1809753" cy="1254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112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000" y="177799"/>
            <a:ext cx="6091555" cy="963021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r">
              <a:lnSpc>
                <a:spcPct val="100899"/>
              </a:lnSpc>
              <a:spcBef>
                <a:spcPts val="65"/>
              </a:spcBef>
            </a:pPr>
            <a:r>
              <a:rPr sz="3200" spc="140" dirty="0"/>
              <a:t>Early Warning for ALL </a:t>
            </a:r>
            <a:br>
              <a:rPr lang="en-US" sz="3200" spc="140" dirty="0"/>
            </a:br>
            <a:r>
              <a:rPr lang="en-US" sz="3200" spc="140" dirty="0"/>
              <a:t>&amp; UNESCO IOC ODTP</a:t>
            </a:r>
            <a:endParaRPr sz="3200" spc="140" dirty="0"/>
          </a:p>
        </p:txBody>
      </p:sp>
      <p:grpSp>
        <p:nvGrpSpPr>
          <p:cNvPr id="3" name="object 3"/>
          <p:cNvGrpSpPr/>
          <p:nvPr/>
        </p:nvGrpSpPr>
        <p:grpSpPr>
          <a:xfrm>
            <a:off x="-2484" y="221932"/>
            <a:ext cx="6098540" cy="6586855"/>
            <a:chOff x="-2484" y="221932"/>
            <a:chExt cx="6098540" cy="65868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424" y="593725"/>
              <a:ext cx="5743575" cy="5740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614926" y="5957887"/>
              <a:ext cx="685800" cy="838200"/>
            </a:xfrm>
            <a:custGeom>
              <a:avLst/>
              <a:gdLst/>
              <a:ahLst/>
              <a:cxnLst/>
              <a:rect l="l" t="t" r="r" b="b"/>
              <a:pathLst>
                <a:path w="685800" h="838200">
                  <a:moveTo>
                    <a:pt x="342900" y="0"/>
                  </a:moveTo>
                  <a:lnTo>
                    <a:pt x="0" y="342900"/>
                  </a:lnTo>
                  <a:lnTo>
                    <a:pt x="171450" y="342900"/>
                  </a:lnTo>
                  <a:lnTo>
                    <a:pt x="171450" y="838200"/>
                  </a:lnTo>
                  <a:lnTo>
                    <a:pt x="514350" y="838200"/>
                  </a:lnTo>
                  <a:lnTo>
                    <a:pt x="514350" y="342900"/>
                  </a:lnTo>
                  <a:lnTo>
                    <a:pt x="685800" y="3429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14926" y="5957887"/>
              <a:ext cx="685800" cy="838200"/>
            </a:xfrm>
            <a:custGeom>
              <a:avLst/>
              <a:gdLst/>
              <a:ahLst/>
              <a:cxnLst/>
              <a:rect l="l" t="t" r="r" b="b"/>
              <a:pathLst>
                <a:path w="685800" h="838200">
                  <a:moveTo>
                    <a:pt x="0" y="342900"/>
                  </a:moveTo>
                  <a:lnTo>
                    <a:pt x="342900" y="0"/>
                  </a:lnTo>
                  <a:lnTo>
                    <a:pt x="685800" y="342900"/>
                  </a:lnTo>
                  <a:lnTo>
                    <a:pt x="514350" y="342900"/>
                  </a:lnTo>
                  <a:lnTo>
                    <a:pt x="514350" y="838200"/>
                  </a:lnTo>
                  <a:lnTo>
                    <a:pt x="171450" y="838200"/>
                  </a:lnTo>
                  <a:lnTo>
                    <a:pt x="171450" y="342900"/>
                  </a:lnTo>
                  <a:lnTo>
                    <a:pt x="0" y="342900"/>
                  </a:lnTo>
                  <a:close/>
                </a:path>
              </a:pathLst>
            </a:custGeom>
            <a:ln w="25400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86001" y="5891212"/>
              <a:ext cx="685800" cy="838200"/>
            </a:xfrm>
            <a:custGeom>
              <a:avLst/>
              <a:gdLst/>
              <a:ahLst/>
              <a:cxnLst/>
              <a:rect l="l" t="t" r="r" b="b"/>
              <a:pathLst>
                <a:path w="685800" h="838200">
                  <a:moveTo>
                    <a:pt x="342900" y="0"/>
                  </a:moveTo>
                  <a:lnTo>
                    <a:pt x="0" y="342900"/>
                  </a:lnTo>
                  <a:lnTo>
                    <a:pt x="171450" y="342900"/>
                  </a:lnTo>
                  <a:lnTo>
                    <a:pt x="171450" y="838200"/>
                  </a:lnTo>
                  <a:lnTo>
                    <a:pt x="514350" y="838200"/>
                  </a:lnTo>
                  <a:lnTo>
                    <a:pt x="514350" y="342900"/>
                  </a:lnTo>
                  <a:lnTo>
                    <a:pt x="685800" y="342900"/>
                  </a:lnTo>
                  <a:lnTo>
                    <a:pt x="34290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6001" y="5891212"/>
              <a:ext cx="685800" cy="838200"/>
            </a:xfrm>
            <a:custGeom>
              <a:avLst/>
              <a:gdLst/>
              <a:ahLst/>
              <a:cxnLst/>
              <a:rect l="l" t="t" r="r" b="b"/>
              <a:pathLst>
                <a:path w="685800" h="838200">
                  <a:moveTo>
                    <a:pt x="0" y="342900"/>
                  </a:moveTo>
                  <a:lnTo>
                    <a:pt x="342900" y="0"/>
                  </a:lnTo>
                  <a:lnTo>
                    <a:pt x="685800" y="342900"/>
                  </a:lnTo>
                  <a:lnTo>
                    <a:pt x="514350" y="342900"/>
                  </a:lnTo>
                  <a:lnTo>
                    <a:pt x="514350" y="838200"/>
                  </a:lnTo>
                  <a:lnTo>
                    <a:pt x="171450" y="838200"/>
                  </a:lnTo>
                  <a:lnTo>
                    <a:pt x="171450" y="342900"/>
                  </a:lnTo>
                  <a:lnTo>
                    <a:pt x="0" y="342900"/>
                  </a:lnTo>
                  <a:close/>
                </a:path>
              </a:pathLst>
            </a:custGeom>
            <a:ln w="25400">
              <a:solidFill>
                <a:srgbClr val="64646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1231615" y="0"/>
                  </a:moveTo>
                  <a:lnTo>
                    <a:pt x="1459491" y="472185"/>
                  </a:lnTo>
                  <a:lnTo>
                    <a:pt x="0" y="1176654"/>
                  </a:lnTo>
                  <a:lnTo>
                    <a:pt x="455772" y="2121027"/>
                  </a:lnTo>
                  <a:lnTo>
                    <a:pt x="1915294" y="1416684"/>
                  </a:lnTo>
                  <a:lnTo>
                    <a:pt x="2143132" y="1888870"/>
                  </a:lnTo>
                  <a:lnTo>
                    <a:pt x="2628399" y="490346"/>
                  </a:lnTo>
                  <a:lnTo>
                    <a:pt x="1231615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0" y="1176654"/>
                  </a:moveTo>
                  <a:lnTo>
                    <a:pt x="1459491" y="472185"/>
                  </a:lnTo>
                  <a:lnTo>
                    <a:pt x="1231615" y="0"/>
                  </a:lnTo>
                  <a:lnTo>
                    <a:pt x="2628399" y="490346"/>
                  </a:lnTo>
                  <a:lnTo>
                    <a:pt x="2143132" y="1888870"/>
                  </a:lnTo>
                  <a:lnTo>
                    <a:pt x="1915294" y="1416684"/>
                  </a:lnTo>
                  <a:lnTo>
                    <a:pt x="455772" y="2121027"/>
                  </a:lnTo>
                  <a:lnTo>
                    <a:pt x="0" y="1176654"/>
                  </a:lnTo>
                  <a:close/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6376" y="768477"/>
              <a:ext cx="1809753" cy="125460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6562725" y="1697291"/>
            <a:ext cx="5243830" cy="3647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05"/>
              </a:lnSpc>
              <a:spcBef>
                <a:spcPts val="100"/>
              </a:spcBef>
            </a:pPr>
            <a:r>
              <a:rPr sz="2400" spc="-110" dirty="0">
                <a:solidFill>
                  <a:srgbClr val="0A0F4A"/>
                </a:solidFill>
                <a:latin typeface="Trebuchet MS"/>
                <a:cs typeface="Trebuchet MS"/>
              </a:rPr>
              <a:t>The</a:t>
            </a:r>
            <a:r>
              <a:rPr sz="2400" spc="-22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110" dirty="0">
                <a:solidFill>
                  <a:srgbClr val="0A0F4A"/>
                </a:solidFill>
                <a:latin typeface="Trebuchet MS"/>
                <a:cs typeface="Trebuchet MS"/>
              </a:rPr>
              <a:t>UN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0A0F4A"/>
                </a:solidFill>
                <a:latin typeface="Trebuchet MS"/>
                <a:cs typeface="Trebuchet MS"/>
              </a:rPr>
              <a:t>Secretary-</a:t>
            </a:r>
            <a:r>
              <a:rPr sz="2400" spc="-45" dirty="0">
                <a:solidFill>
                  <a:srgbClr val="0A0F4A"/>
                </a:solidFill>
                <a:latin typeface="Trebuchet MS"/>
                <a:cs typeface="Trebuchet MS"/>
              </a:rPr>
              <a:t>General</a:t>
            </a:r>
            <a:r>
              <a:rPr sz="2400" spc="-17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50" dirty="0">
                <a:solidFill>
                  <a:srgbClr val="0A0F4A"/>
                </a:solidFill>
                <a:latin typeface="Trebuchet MS"/>
                <a:cs typeface="Trebuchet MS"/>
              </a:rPr>
              <a:t>has</a:t>
            </a:r>
            <a:r>
              <a:rPr sz="2400" spc="-19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A0F4A"/>
                </a:solidFill>
                <a:latin typeface="Trebuchet MS"/>
                <a:cs typeface="Trebuchet MS"/>
              </a:rPr>
              <a:t>called:</a:t>
            </a:r>
            <a:endParaRPr sz="2400" dirty="0">
              <a:latin typeface="Trebuchet MS"/>
              <a:cs typeface="Trebuchet MS"/>
            </a:endParaRPr>
          </a:p>
          <a:p>
            <a:pPr marL="527050" marR="79375" indent="-514984">
              <a:lnSpc>
                <a:spcPct val="79500"/>
              </a:lnSpc>
              <a:spcBef>
                <a:spcPts val="315"/>
              </a:spcBef>
              <a:buClr>
                <a:srgbClr val="0A0F4A"/>
              </a:buClr>
              <a:buSzPct val="89583"/>
              <a:buAutoNum type="arabicPeriod"/>
              <a:tabLst>
                <a:tab pos="527050" algn="l"/>
              </a:tabLst>
            </a:pPr>
            <a:r>
              <a:rPr sz="2400" spc="-80" dirty="0">
                <a:solidFill>
                  <a:srgbClr val="C00000"/>
                </a:solidFill>
                <a:latin typeface="Trebuchet MS"/>
                <a:cs typeface="Trebuchet MS"/>
              </a:rPr>
              <a:t>Every</a:t>
            </a:r>
            <a:r>
              <a:rPr sz="2400" spc="-20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person</a:t>
            </a:r>
            <a:r>
              <a:rPr sz="24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A0F4A"/>
                </a:solidFill>
                <a:latin typeface="Trebuchet MS"/>
                <a:cs typeface="Trebuchet MS"/>
              </a:rPr>
              <a:t>on</a:t>
            </a:r>
            <a:r>
              <a:rPr sz="2400" spc="-21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65" dirty="0">
                <a:solidFill>
                  <a:srgbClr val="0A0F4A"/>
                </a:solidFill>
                <a:latin typeface="Trebuchet MS"/>
                <a:cs typeface="Trebuchet MS"/>
              </a:rPr>
              <a:t>Earth</a:t>
            </a:r>
            <a:r>
              <a:rPr sz="2400" spc="-21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95" dirty="0">
                <a:solidFill>
                  <a:srgbClr val="0A0F4A"/>
                </a:solidFill>
                <a:latin typeface="Trebuchet MS"/>
                <a:cs typeface="Trebuchet MS"/>
              </a:rPr>
              <a:t>to</a:t>
            </a:r>
            <a:r>
              <a:rPr sz="2400" spc="-21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0A0F4A"/>
                </a:solidFill>
                <a:latin typeface="Trebuchet MS"/>
                <a:cs typeface="Trebuchet MS"/>
              </a:rPr>
              <a:t>be </a:t>
            </a:r>
            <a:r>
              <a:rPr sz="2400" spc="-65" dirty="0">
                <a:solidFill>
                  <a:srgbClr val="C00000"/>
                </a:solidFill>
                <a:latin typeface="Trebuchet MS"/>
                <a:cs typeface="Trebuchet MS"/>
              </a:rPr>
              <a:t>protected</a:t>
            </a:r>
            <a:r>
              <a:rPr sz="2400" spc="-24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60" dirty="0">
                <a:solidFill>
                  <a:srgbClr val="C00000"/>
                </a:solidFill>
                <a:latin typeface="Trebuchet MS"/>
                <a:cs typeface="Trebuchet MS"/>
              </a:rPr>
              <a:t>by</a:t>
            </a:r>
            <a:r>
              <a:rPr sz="2400" spc="-20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85" dirty="0">
                <a:solidFill>
                  <a:srgbClr val="C00000"/>
                </a:solidFill>
                <a:latin typeface="Trebuchet MS"/>
                <a:cs typeface="Trebuchet MS"/>
              </a:rPr>
              <a:t>early</a:t>
            </a:r>
            <a:r>
              <a:rPr sz="2400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C00000"/>
                </a:solidFill>
                <a:latin typeface="Trebuchet MS"/>
                <a:cs typeface="Trebuchet MS"/>
              </a:rPr>
              <a:t>warning</a:t>
            </a:r>
            <a:r>
              <a:rPr sz="2400" spc="-20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Trebuchet MS"/>
                <a:cs typeface="Trebuchet MS"/>
              </a:rPr>
              <a:t>systems </a:t>
            </a:r>
            <a:r>
              <a:rPr sz="2400" spc="-95" dirty="0">
                <a:solidFill>
                  <a:srgbClr val="0A0F4A"/>
                </a:solidFill>
                <a:latin typeface="Trebuchet MS"/>
                <a:cs typeface="Trebuchet MS"/>
              </a:rPr>
              <a:t>within</a:t>
            </a:r>
            <a:r>
              <a:rPr sz="2400" spc="-14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35" dirty="0">
                <a:solidFill>
                  <a:srgbClr val="0A0F4A"/>
                </a:solidFill>
                <a:latin typeface="Trebuchet MS"/>
                <a:cs typeface="Trebuchet MS"/>
              </a:rPr>
              <a:t>five</a:t>
            </a:r>
            <a:r>
              <a:rPr sz="2400" spc="-16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35" dirty="0">
                <a:solidFill>
                  <a:srgbClr val="0A0F4A"/>
                </a:solidFill>
                <a:latin typeface="Trebuchet MS"/>
                <a:cs typeface="Trebuchet MS"/>
              </a:rPr>
              <a:t>years</a:t>
            </a:r>
            <a:r>
              <a:rPr sz="2400" spc="-21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60" dirty="0">
                <a:solidFill>
                  <a:srgbClr val="0A0F4A"/>
                </a:solidFill>
                <a:latin typeface="Trebuchet MS"/>
                <a:cs typeface="Trebuchet MS"/>
              </a:rPr>
              <a:t>by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A0F4A"/>
                </a:solidFill>
                <a:latin typeface="Trebuchet MS"/>
                <a:cs typeface="Trebuchet MS"/>
              </a:rPr>
              <a:t>2027</a:t>
            </a:r>
            <a:r>
              <a:rPr sz="2400" spc="-17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A0F4A"/>
                </a:solidFill>
                <a:latin typeface="Trebuchet MS"/>
                <a:cs typeface="Trebuchet MS"/>
              </a:rPr>
              <a:t>(EW4A).</a:t>
            </a:r>
            <a:endParaRPr sz="2400" dirty="0">
              <a:latin typeface="Trebuchet MS"/>
              <a:cs typeface="Trebuchet MS"/>
            </a:endParaRPr>
          </a:p>
          <a:p>
            <a:pPr marL="527050" marR="5080" indent="-514984">
              <a:lnSpc>
                <a:spcPct val="79500"/>
              </a:lnSpc>
              <a:spcBef>
                <a:spcPts val="40"/>
              </a:spcBef>
              <a:buClr>
                <a:srgbClr val="0A0F4A"/>
              </a:buClr>
              <a:buSzPct val="89583"/>
              <a:buAutoNum type="arabicPeriod"/>
              <a:tabLst>
                <a:tab pos="527050" algn="l"/>
              </a:tabLst>
            </a:pPr>
            <a:r>
              <a:rPr sz="2400" spc="155" dirty="0">
                <a:solidFill>
                  <a:srgbClr val="C00000"/>
                </a:solidFill>
                <a:latin typeface="Trebuchet MS"/>
                <a:cs typeface="Trebuchet MS"/>
              </a:rPr>
              <a:t>100%</a:t>
            </a:r>
            <a:r>
              <a:rPr sz="2400" spc="-21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C00000"/>
                </a:solidFill>
                <a:latin typeface="Trebuchet MS"/>
                <a:cs typeface="Trebuchet MS"/>
              </a:rPr>
              <a:t>all</a:t>
            </a:r>
            <a:r>
              <a:rPr sz="2400" spc="-20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35" dirty="0">
                <a:solidFill>
                  <a:srgbClr val="C00000"/>
                </a:solidFill>
                <a:latin typeface="Trebuchet MS"/>
                <a:cs typeface="Trebuchet MS"/>
              </a:rPr>
              <a:t>people</a:t>
            </a:r>
            <a:r>
              <a:rPr sz="2400" spc="-2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100" dirty="0">
                <a:solidFill>
                  <a:srgbClr val="C00000"/>
                </a:solidFill>
                <a:latin typeface="Trebuchet MS"/>
                <a:cs typeface="Trebuchet MS"/>
              </a:rPr>
              <a:t>at</a:t>
            </a:r>
            <a:r>
              <a:rPr sz="2400" spc="-204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40" dirty="0">
                <a:solidFill>
                  <a:srgbClr val="C00000"/>
                </a:solidFill>
                <a:latin typeface="Trebuchet MS"/>
                <a:cs typeface="Trebuchet MS"/>
              </a:rPr>
              <a:t>risk</a:t>
            </a:r>
            <a:r>
              <a:rPr sz="2400" spc="-2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65" dirty="0">
                <a:solidFill>
                  <a:srgbClr val="0A0F4A"/>
                </a:solidFill>
                <a:latin typeface="Trebuchet MS"/>
                <a:cs typeface="Trebuchet MS"/>
              </a:rPr>
              <a:t>are</a:t>
            </a:r>
            <a:r>
              <a:rPr sz="2400" spc="-24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30" dirty="0">
                <a:solidFill>
                  <a:srgbClr val="C00000"/>
                </a:solidFill>
                <a:latin typeface="Trebuchet MS"/>
                <a:cs typeface="Trebuchet MS"/>
              </a:rPr>
              <a:t>prepared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and</a:t>
            </a:r>
            <a:r>
              <a:rPr sz="2400" spc="-2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75" dirty="0">
                <a:solidFill>
                  <a:srgbClr val="C00000"/>
                </a:solidFill>
                <a:latin typeface="Trebuchet MS"/>
                <a:cs typeface="Trebuchet MS"/>
              </a:rPr>
              <a:t>resilient</a:t>
            </a:r>
            <a:r>
              <a:rPr sz="2400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55" dirty="0">
                <a:solidFill>
                  <a:srgbClr val="C00000"/>
                </a:solidFill>
                <a:latin typeface="Trebuchet MS"/>
                <a:cs typeface="Trebuchet MS"/>
              </a:rPr>
              <a:t>to</a:t>
            </a:r>
            <a:r>
              <a:rPr sz="2400" spc="-2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C00000"/>
                </a:solidFill>
                <a:latin typeface="Trebuchet MS"/>
                <a:cs typeface="Trebuchet MS"/>
              </a:rPr>
              <a:t>tsunami</a:t>
            </a:r>
            <a:r>
              <a:rPr sz="2400" spc="-12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60" dirty="0">
                <a:solidFill>
                  <a:srgbClr val="0A0F4A"/>
                </a:solidFill>
                <a:latin typeface="Trebuchet MS"/>
                <a:cs typeface="Trebuchet MS"/>
              </a:rPr>
              <a:t>by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20" dirty="0">
                <a:solidFill>
                  <a:srgbClr val="0A0F4A"/>
                </a:solidFill>
                <a:latin typeface="Trebuchet MS"/>
                <a:cs typeface="Trebuchet MS"/>
              </a:rPr>
              <a:t>2030 </a:t>
            </a:r>
            <a:r>
              <a:rPr sz="2400" spc="85" dirty="0">
                <a:solidFill>
                  <a:srgbClr val="0A0F4A"/>
                </a:solidFill>
                <a:latin typeface="Trebuchet MS"/>
                <a:cs typeface="Trebuchet MS"/>
              </a:rPr>
              <a:t>(UNESCO</a:t>
            </a:r>
            <a:r>
              <a:rPr sz="2400" spc="-229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110" dirty="0">
                <a:solidFill>
                  <a:srgbClr val="0A0F4A"/>
                </a:solidFill>
                <a:latin typeface="Trebuchet MS"/>
                <a:cs typeface="Trebuchet MS"/>
              </a:rPr>
              <a:t>IOC</a:t>
            </a:r>
            <a:r>
              <a:rPr sz="2400" spc="-20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75" dirty="0">
                <a:solidFill>
                  <a:srgbClr val="0A0F4A"/>
                </a:solidFill>
                <a:latin typeface="Trebuchet MS"/>
                <a:cs typeface="Trebuchet MS"/>
              </a:rPr>
              <a:t>UN</a:t>
            </a:r>
            <a:r>
              <a:rPr sz="2400" spc="-16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0A0F4A"/>
                </a:solidFill>
                <a:latin typeface="Trebuchet MS"/>
                <a:cs typeface="Trebuchet MS"/>
              </a:rPr>
              <a:t>ODTP).</a:t>
            </a:r>
            <a:endParaRPr sz="2400" dirty="0">
              <a:latin typeface="Trebuchet MS"/>
              <a:cs typeface="Trebuchet MS"/>
            </a:endParaRPr>
          </a:p>
          <a:p>
            <a:pPr marL="12700" marR="273685">
              <a:lnSpc>
                <a:spcPct val="80000"/>
              </a:lnSpc>
              <a:spcBef>
                <a:spcPts val="2350"/>
              </a:spcBef>
            </a:pPr>
            <a:r>
              <a:rPr sz="2400" spc="-40" dirty="0">
                <a:solidFill>
                  <a:srgbClr val="0A0F4A"/>
                </a:solidFill>
                <a:latin typeface="Trebuchet MS"/>
                <a:cs typeface="Trebuchet MS"/>
              </a:rPr>
              <a:t>People-</a:t>
            </a:r>
            <a:r>
              <a:rPr sz="2400" spc="-50" dirty="0">
                <a:solidFill>
                  <a:srgbClr val="0A0F4A"/>
                </a:solidFill>
                <a:latin typeface="Trebuchet MS"/>
                <a:cs typeface="Trebuchet MS"/>
              </a:rPr>
              <a:t>Centered</a:t>
            </a:r>
            <a:r>
              <a:rPr sz="2400" spc="-13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85" dirty="0">
                <a:solidFill>
                  <a:srgbClr val="0A0F4A"/>
                </a:solidFill>
                <a:latin typeface="Trebuchet MS"/>
                <a:cs typeface="Trebuchet MS"/>
              </a:rPr>
              <a:t>early</a:t>
            </a:r>
            <a:r>
              <a:rPr sz="2400" spc="-17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70" dirty="0">
                <a:solidFill>
                  <a:srgbClr val="0A0F4A"/>
                </a:solidFill>
                <a:latin typeface="Trebuchet MS"/>
                <a:cs typeface="Trebuchet MS"/>
              </a:rPr>
              <a:t>warning</a:t>
            </a:r>
            <a:r>
              <a:rPr sz="2400" spc="-18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0A0F4A"/>
                </a:solidFill>
                <a:latin typeface="Trebuchet MS"/>
                <a:cs typeface="Trebuchet MS"/>
              </a:rPr>
              <a:t>and </a:t>
            </a:r>
            <a:r>
              <a:rPr sz="2400" spc="-75" dirty="0">
                <a:solidFill>
                  <a:srgbClr val="0A0F4A"/>
                </a:solidFill>
                <a:latin typeface="Trebuchet MS"/>
                <a:cs typeface="Trebuchet MS"/>
              </a:rPr>
              <a:t>mitigation</a:t>
            </a:r>
            <a:r>
              <a:rPr sz="2400" spc="-204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A0F4A"/>
                </a:solidFill>
                <a:latin typeface="Trebuchet MS"/>
                <a:cs typeface="Trebuchet MS"/>
              </a:rPr>
              <a:t>system</a:t>
            </a:r>
            <a:r>
              <a:rPr sz="2400" spc="-20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0A0F4A"/>
                </a:solidFill>
                <a:latin typeface="Wingdings"/>
                <a:cs typeface="Wingdings"/>
              </a:rPr>
              <a:t></a:t>
            </a:r>
            <a:r>
              <a:rPr sz="2400" spc="-75" dirty="0">
                <a:solidFill>
                  <a:srgbClr val="0A0F4A"/>
                </a:solidFill>
                <a:latin typeface="Times New Roman"/>
                <a:cs typeface="Times New Roman"/>
              </a:rPr>
              <a:t> </a:t>
            </a:r>
            <a:r>
              <a:rPr sz="2400" spc="-25" dirty="0">
                <a:solidFill>
                  <a:srgbClr val="0A0F4A"/>
                </a:solidFill>
                <a:latin typeface="Trebuchet MS"/>
                <a:cs typeface="Trebuchet MS"/>
              </a:rPr>
              <a:t>how</a:t>
            </a:r>
            <a:r>
              <a:rPr sz="2400" spc="-16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95" dirty="0">
                <a:solidFill>
                  <a:srgbClr val="0A0F4A"/>
                </a:solidFill>
                <a:latin typeface="Trebuchet MS"/>
                <a:cs typeface="Trebuchet MS"/>
              </a:rPr>
              <a:t>to</a:t>
            </a:r>
            <a:r>
              <a:rPr sz="2400" spc="-215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0A0F4A"/>
                </a:solidFill>
                <a:latin typeface="Trebuchet MS"/>
                <a:cs typeface="Trebuchet MS"/>
              </a:rPr>
              <a:t>reach</a:t>
            </a:r>
            <a:r>
              <a:rPr sz="2400" spc="-210" dirty="0">
                <a:solidFill>
                  <a:srgbClr val="0A0F4A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0A0F4A"/>
                </a:solidFill>
                <a:latin typeface="Trebuchet MS"/>
                <a:cs typeface="Trebuchet MS"/>
              </a:rPr>
              <a:t>the </a:t>
            </a:r>
            <a:r>
              <a:rPr sz="2400" spc="-25" dirty="0">
                <a:solidFill>
                  <a:srgbClr val="C00000"/>
                </a:solidFill>
                <a:latin typeface="Trebuchet MS"/>
                <a:cs typeface="Trebuchet MS"/>
              </a:rPr>
              <a:t>last</a:t>
            </a:r>
            <a:r>
              <a:rPr sz="2400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Trebuchet MS"/>
                <a:cs typeface="Trebuchet MS"/>
              </a:rPr>
              <a:t>miles</a:t>
            </a:r>
            <a:r>
              <a:rPr sz="2400" spc="-21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dirty="0">
                <a:solidFill>
                  <a:srgbClr val="C00000"/>
                </a:solidFill>
                <a:latin typeface="Trebuchet MS"/>
                <a:cs typeface="Trebuchet MS"/>
              </a:rPr>
              <a:t>and</a:t>
            </a:r>
            <a:r>
              <a:rPr sz="2400" spc="-24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85" dirty="0">
                <a:solidFill>
                  <a:srgbClr val="C00000"/>
                </a:solidFill>
                <a:latin typeface="Trebuchet MS"/>
                <a:cs typeface="Trebuchet MS"/>
              </a:rPr>
              <a:t>the</a:t>
            </a:r>
            <a:r>
              <a:rPr sz="2400" spc="-23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110" dirty="0">
                <a:solidFill>
                  <a:srgbClr val="C00000"/>
                </a:solidFill>
                <a:latin typeface="Trebuchet MS"/>
                <a:cs typeface="Trebuchet MS"/>
              </a:rPr>
              <a:t>very</a:t>
            </a:r>
            <a:r>
              <a:rPr sz="2400" spc="-20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25" dirty="0">
                <a:solidFill>
                  <a:srgbClr val="C00000"/>
                </a:solidFill>
                <a:latin typeface="Trebuchet MS"/>
                <a:cs typeface="Trebuchet MS"/>
              </a:rPr>
              <a:t>last</a:t>
            </a:r>
            <a:r>
              <a:rPr sz="2400" spc="-19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spc="-10" dirty="0">
                <a:solidFill>
                  <a:srgbClr val="C00000"/>
                </a:solidFill>
                <a:latin typeface="Trebuchet MS"/>
                <a:cs typeface="Trebuchet MS"/>
              </a:rPr>
              <a:t>miles (disabilities)</a:t>
            </a:r>
            <a:endParaRPr sz="24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30729" y="168910"/>
            <a:ext cx="9530715" cy="87844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026410" algn="r">
              <a:lnSpc>
                <a:spcPct val="100000"/>
              </a:lnSpc>
              <a:spcBef>
                <a:spcPts val="130"/>
              </a:spcBef>
            </a:pPr>
            <a:r>
              <a:rPr sz="2800" spc="140"/>
              <a:t>2004 Indian Ocean Tsunami:</a:t>
            </a:r>
          </a:p>
          <a:p>
            <a:pPr marL="12700" algn="r">
              <a:lnSpc>
                <a:spcPct val="100000"/>
              </a:lnSpc>
              <a:spcBef>
                <a:spcPts val="40"/>
              </a:spcBef>
            </a:pPr>
            <a:r>
              <a:rPr sz="2800" spc="140"/>
              <a:t>a Wake-up Call for Ina TEWS and ICG IOTWMS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57175" y="1585048"/>
            <a:ext cx="8115300" cy="4945380"/>
            <a:chOff x="257175" y="1585048"/>
            <a:chExt cx="8115300" cy="4945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7175" y="1585048"/>
              <a:ext cx="8115300" cy="494525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262062" y="4710175"/>
              <a:ext cx="1238885" cy="857250"/>
            </a:xfrm>
            <a:custGeom>
              <a:avLst/>
              <a:gdLst/>
              <a:ahLst/>
              <a:cxnLst/>
              <a:rect l="l" t="t" r="r" b="b"/>
              <a:pathLst>
                <a:path w="1238885" h="857250">
                  <a:moveTo>
                    <a:pt x="928687" y="0"/>
                  </a:moveTo>
                  <a:lnTo>
                    <a:pt x="309562" y="0"/>
                  </a:lnTo>
                  <a:lnTo>
                    <a:pt x="309562" y="428625"/>
                  </a:lnTo>
                  <a:lnTo>
                    <a:pt x="0" y="428625"/>
                  </a:lnTo>
                  <a:lnTo>
                    <a:pt x="619188" y="857250"/>
                  </a:lnTo>
                  <a:lnTo>
                    <a:pt x="1238313" y="428625"/>
                  </a:lnTo>
                  <a:lnTo>
                    <a:pt x="928687" y="428625"/>
                  </a:lnTo>
                  <a:lnTo>
                    <a:pt x="92868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2062" y="4710175"/>
              <a:ext cx="1238885" cy="857250"/>
            </a:xfrm>
            <a:custGeom>
              <a:avLst/>
              <a:gdLst/>
              <a:ahLst/>
              <a:cxnLst/>
              <a:rect l="l" t="t" r="r" b="b"/>
              <a:pathLst>
                <a:path w="1238885" h="857250">
                  <a:moveTo>
                    <a:pt x="0" y="428625"/>
                  </a:moveTo>
                  <a:lnTo>
                    <a:pt x="309562" y="428625"/>
                  </a:lnTo>
                  <a:lnTo>
                    <a:pt x="309562" y="0"/>
                  </a:lnTo>
                  <a:lnTo>
                    <a:pt x="928687" y="0"/>
                  </a:lnTo>
                  <a:lnTo>
                    <a:pt x="928687" y="428625"/>
                  </a:lnTo>
                  <a:lnTo>
                    <a:pt x="1238313" y="428625"/>
                  </a:lnTo>
                  <a:lnTo>
                    <a:pt x="619188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594090" y="1958276"/>
            <a:ext cx="3442970" cy="7856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150"/>
              </a:lnSpc>
              <a:spcBef>
                <a:spcPts val="125"/>
              </a:spcBef>
            </a:pPr>
            <a:r>
              <a:rPr sz="2400" b="1" spc="-55">
                <a:solidFill>
                  <a:srgbClr val="C00000"/>
                </a:solidFill>
                <a:latin typeface="Trebuchet MS"/>
                <a:cs typeface="Trebuchet MS"/>
              </a:rPr>
              <a:t>“End</a:t>
            </a:r>
            <a:r>
              <a:rPr sz="2400" b="1" spc="-195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135">
                <a:solidFill>
                  <a:srgbClr val="C00000"/>
                </a:solidFill>
                <a:latin typeface="Trebuchet MS"/>
                <a:cs typeface="Trebuchet MS"/>
              </a:rPr>
              <a:t>To</a:t>
            </a:r>
            <a:r>
              <a:rPr sz="2400" b="1" spc="-229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>
                <a:solidFill>
                  <a:srgbClr val="C00000"/>
                </a:solidFill>
                <a:latin typeface="Trebuchet MS"/>
                <a:cs typeface="Trebuchet MS"/>
              </a:rPr>
              <a:t>End</a:t>
            </a:r>
            <a:r>
              <a:rPr sz="2400" b="1" spc="-265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10">
                <a:solidFill>
                  <a:srgbClr val="C00000"/>
                </a:solidFill>
                <a:latin typeface="Trebuchet MS"/>
                <a:cs typeface="Trebuchet MS"/>
              </a:rPr>
              <a:t>System”</a:t>
            </a:r>
            <a:endParaRPr sz="2400">
              <a:latin typeface="Trebuchet MS"/>
              <a:cs typeface="Trebuchet MS"/>
            </a:endParaRPr>
          </a:p>
          <a:p>
            <a:pPr marL="5080" algn="ctr">
              <a:lnSpc>
                <a:spcPts val="3005"/>
              </a:lnSpc>
            </a:pPr>
            <a:r>
              <a:rPr lang="en-ID" sz="2400" b="1" spc="-20">
                <a:solidFill>
                  <a:srgbClr val="C00000"/>
                </a:solidFill>
                <a:latin typeface="Trebuchet MS"/>
                <a:cs typeface="Trebuchet MS"/>
              </a:rPr>
              <a:t>F</a:t>
            </a:r>
            <a:r>
              <a:rPr sz="2400" b="1" spc="-20">
                <a:solidFill>
                  <a:srgbClr val="C00000"/>
                </a:solidFill>
                <a:latin typeface="Trebuchet MS"/>
                <a:cs typeface="Trebuchet MS"/>
              </a:rPr>
              <a:t>rom</a:t>
            </a:r>
            <a:r>
              <a:rPr lang="en-US" sz="2400">
                <a:latin typeface="Trebuchet MS"/>
                <a:cs typeface="Trebuchet MS"/>
              </a:rPr>
              <a:t> </a:t>
            </a:r>
            <a:r>
              <a:rPr sz="2400" b="1" spc="-155">
                <a:solidFill>
                  <a:srgbClr val="C00000"/>
                </a:solidFill>
                <a:latin typeface="Trebuchet MS"/>
                <a:cs typeface="Trebuchet MS"/>
              </a:rPr>
              <a:t>0.0</a:t>
            </a:r>
            <a:r>
              <a:rPr sz="2400" b="1" spc="-204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sz="2400" b="1" spc="-25">
                <a:solidFill>
                  <a:srgbClr val="C00000"/>
                </a:solidFill>
                <a:latin typeface="Trebuchet MS"/>
                <a:cs typeface="Trebuchet MS"/>
              </a:rPr>
              <a:t>to</a:t>
            </a:r>
            <a:r>
              <a:rPr lang="en-US" sz="2400">
                <a:latin typeface="Trebuchet MS"/>
                <a:cs typeface="Trebuchet MS"/>
              </a:rPr>
              <a:t> </a:t>
            </a:r>
            <a:r>
              <a:rPr sz="2400" b="1" spc="-155">
                <a:solidFill>
                  <a:srgbClr val="C00000"/>
                </a:solidFill>
                <a:latin typeface="Trebuchet MS"/>
                <a:cs typeface="Trebuchet MS"/>
              </a:rPr>
              <a:t>4.0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85035" y="4850447"/>
            <a:ext cx="386715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5">
                <a:solidFill>
                  <a:srgbClr val="FFFFFF"/>
                </a:solidFill>
                <a:latin typeface="Arial"/>
                <a:cs typeface="Arial"/>
              </a:rPr>
              <a:t>4.0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-2484" y="221932"/>
            <a:ext cx="4220845" cy="5349240"/>
            <a:chOff x="-2484" y="221932"/>
            <a:chExt cx="4220845" cy="5349240"/>
          </a:xfrm>
        </p:grpSpPr>
        <p:sp>
          <p:nvSpPr>
            <p:cNvPr id="10" name="object 10"/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1231615" y="0"/>
                  </a:moveTo>
                  <a:lnTo>
                    <a:pt x="1459491" y="472185"/>
                  </a:lnTo>
                  <a:lnTo>
                    <a:pt x="0" y="1176654"/>
                  </a:lnTo>
                  <a:lnTo>
                    <a:pt x="455772" y="2121027"/>
                  </a:lnTo>
                  <a:lnTo>
                    <a:pt x="1915294" y="1416684"/>
                  </a:lnTo>
                  <a:lnTo>
                    <a:pt x="2143132" y="1888870"/>
                  </a:lnTo>
                  <a:lnTo>
                    <a:pt x="2628399" y="490346"/>
                  </a:lnTo>
                  <a:lnTo>
                    <a:pt x="1231615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78" y="226695"/>
              <a:ext cx="2628900" cy="2121535"/>
            </a:xfrm>
            <a:custGeom>
              <a:avLst/>
              <a:gdLst/>
              <a:ahLst/>
              <a:cxnLst/>
              <a:rect l="l" t="t" r="r" b="b"/>
              <a:pathLst>
                <a:path w="2628900" h="2121535">
                  <a:moveTo>
                    <a:pt x="0" y="1176654"/>
                  </a:moveTo>
                  <a:lnTo>
                    <a:pt x="1459491" y="472185"/>
                  </a:lnTo>
                  <a:lnTo>
                    <a:pt x="1231615" y="0"/>
                  </a:lnTo>
                  <a:lnTo>
                    <a:pt x="2628399" y="490346"/>
                  </a:lnTo>
                  <a:lnTo>
                    <a:pt x="2143132" y="1888870"/>
                  </a:lnTo>
                  <a:lnTo>
                    <a:pt x="1915294" y="1416684"/>
                  </a:lnTo>
                  <a:lnTo>
                    <a:pt x="455772" y="2121027"/>
                  </a:lnTo>
                  <a:lnTo>
                    <a:pt x="0" y="1176654"/>
                  </a:lnTo>
                  <a:close/>
                </a:path>
              </a:pathLst>
            </a:custGeom>
            <a:ln w="9525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1261" y="755903"/>
              <a:ext cx="1875056" cy="131892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86151" y="4710175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921512" y="0"/>
                  </a:moveTo>
                  <a:lnTo>
                    <a:pt x="307086" y="0"/>
                  </a:lnTo>
                  <a:lnTo>
                    <a:pt x="307086" y="428625"/>
                  </a:lnTo>
                  <a:lnTo>
                    <a:pt x="0" y="428625"/>
                  </a:lnTo>
                  <a:lnTo>
                    <a:pt x="614299" y="857250"/>
                  </a:lnTo>
                  <a:lnTo>
                    <a:pt x="1228725" y="428625"/>
                  </a:lnTo>
                  <a:lnTo>
                    <a:pt x="921512" y="428625"/>
                  </a:lnTo>
                  <a:lnTo>
                    <a:pt x="9215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986151" y="4710175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0" y="428625"/>
                  </a:moveTo>
                  <a:lnTo>
                    <a:pt x="307086" y="428625"/>
                  </a:lnTo>
                  <a:lnTo>
                    <a:pt x="307086" y="0"/>
                  </a:lnTo>
                  <a:lnTo>
                    <a:pt x="921512" y="0"/>
                  </a:lnTo>
                  <a:lnTo>
                    <a:pt x="921512" y="428625"/>
                  </a:lnTo>
                  <a:lnTo>
                    <a:pt x="1228725" y="428625"/>
                  </a:lnTo>
                  <a:lnTo>
                    <a:pt x="614299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405251" y="4850447"/>
            <a:ext cx="38608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5">
                <a:solidFill>
                  <a:srgbClr val="FFFFFF"/>
                </a:solidFill>
                <a:latin typeface="Arial"/>
                <a:cs typeface="Arial"/>
              </a:rPr>
              <a:t>4.0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459351" y="4707001"/>
            <a:ext cx="1235075" cy="863600"/>
            <a:chOff x="4459351" y="4707001"/>
            <a:chExt cx="1235075" cy="863600"/>
          </a:xfrm>
        </p:grpSpPr>
        <p:sp>
          <p:nvSpPr>
            <p:cNvPr id="17" name="object 17"/>
            <p:cNvSpPr/>
            <p:nvPr/>
          </p:nvSpPr>
          <p:spPr>
            <a:xfrm>
              <a:off x="44625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921512" y="0"/>
                  </a:moveTo>
                  <a:lnTo>
                    <a:pt x="307086" y="0"/>
                  </a:lnTo>
                  <a:lnTo>
                    <a:pt x="307086" y="428625"/>
                  </a:lnTo>
                  <a:lnTo>
                    <a:pt x="0" y="428625"/>
                  </a:lnTo>
                  <a:lnTo>
                    <a:pt x="614299" y="857250"/>
                  </a:lnTo>
                  <a:lnTo>
                    <a:pt x="1228725" y="428625"/>
                  </a:lnTo>
                  <a:lnTo>
                    <a:pt x="921512" y="428625"/>
                  </a:lnTo>
                  <a:lnTo>
                    <a:pt x="9215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625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0" y="428625"/>
                  </a:moveTo>
                  <a:lnTo>
                    <a:pt x="307086" y="428625"/>
                  </a:lnTo>
                  <a:lnTo>
                    <a:pt x="307086" y="0"/>
                  </a:lnTo>
                  <a:lnTo>
                    <a:pt x="921512" y="0"/>
                  </a:lnTo>
                  <a:lnTo>
                    <a:pt x="921512" y="428625"/>
                  </a:lnTo>
                  <a:lnTo>
                    <a:pt x="1228725" y="428625"/>
                  </a:lnTo>
                  <a:lnTo>
                    <a:pt x="614299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919345" y="4618037"/>
            <a:ext cx="31813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-70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8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135751" y="4707001"/>
            <a:ext cx="1235075" cy="863600"/>
            <a:chOff x="6135751" y="4707001"/>
            <a:chExt cx="1235075" cy="863600"/>
          </a:xfrm>
        </p:grpSpPr>
        <p:sp>
          <p:nvSpPr>
            <p:cNvPr id="21" name="object 21"/>
            <p:cNvSpPr/>
            <p:nvPr/>
          </p:nvSpPr>
          <p:spPr>
            <a:xfrm>
              <a:off x="61389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921512" y="0"/>
                  </a:moveTo>
                  <a:lnTo>
                    <a:pt x="307086" y="0"/>
                  </a:lnTo>
                  <a:lnTo>
                    <a:pt x="307086" y="428625"/>
                  </a:lnTo>
                  <a:lnTo>
                    <a:pt x="0" y="428625"/>
                  </a:lnTo>
                  <a:lnTo>
                    <a:pt x="614299" y="857250"/>
                  </a:lnTo>
                  <a:lnTo>
                    <a:pt x="1228725" y="428625"/>
                  </a:lnTo>
                  <a:lnTo>
                    <a:pt x="921512" y="428625"/>
                  </a:lnTo>
                  <a:lnTo>
                    <a:pt x="92151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138926" y="4710176"/>
              <a:ext cx="1228725" cy="857250"/>
            </a:xfrm>
            <a:custGeom>
              <a:avLst/>
              <a:gdLst/>
              <a:ahLst/>
              <a:cxnLst/>
              <a:rect l="l" t="t" r="r" b="b"/>
              <a:pathLst>
                <a:path w="1228725" h="857250">
                  <a:moveTo>
                    <a:pt x="0" y="428625"/>
                  </a:moveTo>
                  <a:lnTo>
                    <a:pt x="307086" y="428625"/>
                  </a:lnTo>
                  <a:lnTo>
                    <a:pt x="307086" y="0"/>
                  </a:lnTo>
                  <a:lnTo>
                    <a:pt x="921512" y="0"/>
                  </a:lnTo>
                  <a:lnTo>
                    <a:pt x="921512" y="428625"/>
                  </a:lnTo>
                  <a:lnTo>
                    <a:pt x="1228725" y="428625"/>
                  </a:lnTo>
                  <a:lnTo>
                    <a:pt x="614299" y="857250"/>
                  </a:lnTo>
                  <a:lnTo>
                    <a:pt x="0" y="428625"/>
                  </a:lnTo>
                  <a:close/>
                </a:path>
              </a:pathLst>
            </a:custGeom>
            <a:ln w="6350">
              <a:solidFill>
                <a:srgbClr val="0A0F4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598666" y="4618037"/>
            <a:ext cx="318135" cy="758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800" b="1" spc="-70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800">
              <a:latin typeface="Arial"/>
              <a:cs typeface="Arial"/>
            </a:endParaRP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id="{1C887497-FBE0-D6AC-12C3-DA7166A3C9A0}"/>
              </a:ext>
            </a:extLst>
          </p:cNvPr>
          <p:cNvSpPr txBox="1"/>
          <p:nvPr/>
        </p:nvSpPr>
        <p:spPr>
          <a:xfrm>
            <a:off x="8627372" y="3029935"/>
            <a:ext cx="3442970" cy="12152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150"/>
              </a:lnSpc>
              <a:spcBef>
                <a:spcPts val="125"/>
              </a:spcBef>
            </a:pP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Has it considered </a:t>
            </a:r>
            <a:r>
              <a:rPr lang="en-US" sz="2400" b="1" u="sng" spc="-55" dirty="0">
                <a:solidFill>
                  <a:schemeClr val="tx1"/>
                </a:solidFill>
                <a:latin typeface="Trebuchet MS"/>
                <a:cs typeface="Trebuchet MS"/>
              </a:rPr>
              <a:t>reaching</a:t>
            </a: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 the </a:t>
            </a:r>
            <a:r>
              <a:rPr lang="en-US" sz="2400" b="1" spc="-55" dirty="0" err="1">
                <a:solidFill>
                  <a:schemeClr val="tx1"/>
                </a:solidFill>
                <a:latin typeface="Trebuchet MS"/>
                <a:cs typeface="Trebuchet MS"/>
              </a:rPr>
              <a:t>Difable</a:t>
            </a: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 People ??</a:t>
            </a:r>
            <a:endParaRPr sz="24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7A3C8D7E-677E-9B08-720C-D3243551859E}"/>
              </a:ext>
            </a:extLst>
          </p:cNvPr>
          <p:cNvSpPr txBox="1"/>
          <p:nvPr/>
        </p:nvSpPr>
        <p:spPr>
          <a:xfrm>
            <a:off x="8672830" y="4531198"/>
            <a:ext cx="3442970" cy="16255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ts val="3150"/>
              </a:lnSpc>
              <a:spcBef>
                <a:spcPts val="125"/>
              </a:spcBef>
            </a:pP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Has it considered the </a:t>
            </a:r>
            <a:r>
              <a:rPr lang="en-US" sz="2400" b="1" u="sng" spc="-55" dirty="0">
                <a:solidFill>
                  <a:schemeClr val="tx1"/>
                </a:solidFill>
                <a:latin typeface="Trebuchet MS"/>
                <a:cs typeface="Trebuchet MS"/>
              </a:rPr>
              <a:t>response</a:t>
            </a: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 of </a:t>
            </a:r>
            <a:r>
              <a:rPr lang="en-US" sz="2400" b="1" spc="-55" dirty="0" err="1">
                <a:solidFill>
                  <a:schemeClr val="tx1"/>
                </a:solidFill>
                <a:latin typeface="Trebuchet MS"/>
                <a:cs typeface="Trebuchet MS"/>
              </a:rPr>
              <a:t>Difable</a:t>
            </a:r>
            <a:r>
              <a:rPr lang="en-US" sz="2400" b="1" spc="-55" dirty="0">
                <a:solidFill>
                  <a:schemeClr val="tx1"/>
                </a:solidFill>
                <a:latin typeface="Trebuchet MS"/>
                <a:cs typeface="Trebuchet MS"/>
              </a:rPr>
              <a:t> People to the warning message??</a:t>
            </a:r>
            <a:endParaRPr sz="2400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2226</TotalTime>
  <Words>1937</Words>
  <Application>Microsoft Macintosh PowerPoint</Application>
  <PresentationFormat>Widescreen</PresentationFormat>
  <Paragraphs>280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Aptos</vt:lpstr>
      <vt:lpstr>Arial</vt:lpstr>
      <vt:lpstr>Arial MT</vt:lpstr>
      <vt:lpstr>Calibri</vt:lpstr>
      <vt:lpstr>Poppins</vt:lpstr>
      <vt:lpstr>Tahoma</vt:lpstr>
      <vt:lpstr>Times New Roman</vt:lpstr>
      <vt:lpstr>Trebuchet MS</vt:lpstr>
      <vt:lpstr>Verdana</vt:lpstr>
      <vt:lpstr>Wingdings</vt:lpstr>
      <vt:lpstr>Office Theme</vt:lpstr>
      <vt:lpstr>Tsunami Evacuation Planning &amp; The Development of Inclusive SOP for Tsunami Warning System for Difable at Special Need School</vt:lpstr>
      <vt:lpstr>Research Project Team</vt:lpstr>
      <vt:lpstr>Background</vt:lpstr>
      <vt:lpstr>PowerPoint Presentation</vt:lpstr>
      <vt:lpstr>PowerPoint Presentation</vt:lpstr>
      <vt:lpstr>PowerPoint Presentation</vt:lpstr>
      <vt:lpstr>SDGs - Disabilities - Tsunami Warning and Mitigation</vt:lpstr>
      <vt:lpstr>Early Warning for ALL  &amp; UNESCO IOC ODTP</vt:lpstr>
      <vt:lpstr>2004 Indian Ocean Tsunami: a Wake-up Call for Ina TEWS and ICG IOTWMS</vt:lpstr>
      <vt:lpstr>Lesson Learned</vt:lpstr>
      <vt:lpstr>PowerPoint Presentation</vt:lpstr>
      <vt:lpstr>My RESEARCH FOOTPRINT IN PADANG CITY</vt:lpstr>
      <vt:lpstr>People Center Early Warning System SOP for Padang City Mayor Decree No. 63 Year 2021 </vt:lpstr>
      <vt:lpstr>Research Project</vt:lpstr>
      <vt:lpstr>Systematic Literature Review</vt:lpstr>
      <vt:lpstr>Activity 1: Workshop/FGD on Challenges and Opportunities for Using Technology in the Formulation and Implementation of Inclusive SOPs for Tsunami Early Warning Systems for Disabled People in Indonesia</vt:lpstr>
      <vt:lpstr>Situation of Special Schools for Disabilities in Padang City at Tsunami Prone Area</vt:lpstr>
      <vt:lpstr>Challenges in tsunami warning dissemination and response for disability</vt:lpstr>
      <vt:lpstr>Inclusive SOP for Disability</vt:lpstr>
      <vt:lpstr>Inclusive Tools for supporting Tsunami Early Warning System </vt:lpstr>
      <vt:lpstr>PowerPoint Presentation</vt:lpstr>
      <vt:lpstr>Preparation for testing the Iclusive SOPin Padang City Kantor Dinas Pendidikan Provinsi Sumbar, 26 November 2024</vt:lpstr>
      <vt:lpstr>Briefing Gladi Simulasi Pengujian SOP Sistem Peringatan Dini dan Perintah Evakuasi Tsunami Inklusif untuk SLB di Kota Padang: SLBN 2 Padang Padang, 28 November 2024</vt:lpstr>
      <vt:lpstr>Peta Rute Evakuasi – SLBN 2</vt:lpstr>
      <vt:lpstr>Peta Rute Evakuasi – SLB Wacana Asih</vt:lpstr>
      <vt:lpstr>Simulation for Inclusive SOP  and Testing Inclusive Warning Tools</vt:lpstr>
      <vt:lpstr>1. Simulasi Pengujian SOP Sistem Peringatan Dini dan Perintah Evakuasi Tsunami Inklusif untuk SLBN2 Padang Padang, 29 November 2024</vt:lpstr>
      <vt:lpstr>Simulasi Pengujian SOP Sistem Peringatan Dini dan</vt:lpstr>
      <vt:lpstr>2. Simulasi Pengujian SOP Sistem Peringatan Dini dan Perintah Evakuasi Tsunami Inklusif untuk SLB Wacana Asih di Kota Padang Padang, 29 November 2024</vt:lpstr>
      <vt:lpstr>Briefing Simulasi Pengujian SOP Sistem</vt:lpstr>
      <vt:lpstr>Siswa yang saling membantu saat evakuasi maupun di TES</vt:lpstr>
      <vt:lpstr>1. Simulasi Pengujian Alat Peringatan Dini dan Perintah Evakuasi Tsunami Inklusif untuk SLB – PD 1 dan PD 2 Padang, 29 November 2024</vt:lpstr>
      <vt:lpstr>2. Simulasi Pengujian Alat Peringatan Dini dan Perintah Evakuasi Tsunami Inklusif untuk SLB – PD 3 dan PD 4 Padang, 29 November 2024</vt:lpstr>
      <vt:lpstr>3. Simulasi Pengujian Alat Peringatan Dini dan Perintah Evakuasi Tsunami Inklusif untuk SLB – KS SLBN2 dengan HP (Dashboard – Peringatan Dini Tsunami)</vt:lpstr>
      <vt:lpstr>6. Hot Wash: Evaluasi hasil observasi Simulasi SOP Inklusif</vt:lpstr>
      <vt:lpstr>Hotwash/Evaluasi Simulasi Pengujian SOP Sistem Peringatan Dini dan Perintah Evakuasi Tsunami Inklusif untuk SLB di Kota Padang Hotel Truntum Padang, 29 November 2024</vt:lpstr>
      <vt:lpstr>Terima Kasih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Acer</dc:creator>
  <cp:lastModifiedBy>Ir. Harkunti Pertiwi Rahayu, Ph.D.</cp:lastModifiedBy>
  <cp:revision>7</cp:revision>
  <dcterms:created xsi:type="dcterms:W3CDTF">2025-02-19T16:19:41Z</dcterms:created>
  <dcterms:modified xsi:type="dcterms:W3CDTF">2025-02-21T05:55:45Z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2024-12-04T00:00:00Z</vt:filetime>
  </property>
  <property fmtid="{D5CDD505-2E9C-101B-9397-08002B2CF9AE}" pid="3" name="LastSaved">
    <vt:filetime>2025-02-19T00:00:00Z</vt:filetime>
  </property>
  <property fmtid="{D5CDD505-2E9C-101B-9397-08002B2CF9AE}" pid="4" name="MSIP_Label_38b525e5-f3da-4501-8f1e-526b6769fc56_ActionId">
    <vt:lpwstr>0baddae1-04a2-46f2-a249-0d9d9e986d1a</vt:lpwstr>
  </property>
  <property fmtid="{D5CDD505-2E9C-101B-9397-08002B2CF9AE}" pid="5" name="MSIP_Label_38b525e5-f3da-4501-8f1e-526b6769fc56_ContentBits">
    <vt:lpwstr>0</vt:lpwstr>
  </property>
  <property fmtid="{D5CDD505-2E9C-101B-9397-08002B2CF9AE}" pid="6" name="MSIP_Label_38b525e5-f3da-4501-8f1e-526b6769fc56_Enabled">
    <vt:lpwstr>true</vt:lpwstr>
  </property>
  <property fmtid="{D5CDD505-2E9C-101B-9397-08002B2CF9AE}" pid="7" name="MSIP_Label_38b525e5-f3da-4501-8f1e-526b6769fc56_Method">
    <vt:lpwstr>Standard</vt:lpwstr>
  </property>
  <property fmtid="{D5CDD505-2E9C-101B-9397-08002B2CF9AE}" pid="8" name="MSIP_Label_38b525e5-f3da-4501-8f1e-526b6769fc56_Name">
    <vt:lpwstr>defa4170-0d19-0005-0004-bc88714345d2</vt:lpwstr>
  </property>
  <property fmtid="{D5CDD505-2E9C-101B-9397-08002B2CF9AE}" pid="9" name="MSIP_Label_38b525e5-f3da-4501-8f1e-526b6769fc56_SetDate">
    <vt:lpwstr>2024-12-04T00:51:05Z</vt:lpwstr>
  </property>
  <property fmtid="{D5CDD505-2E9C-101B-9397-08002B2CF9AE}" pid="10" name="MSIP_Label_38b525e5-f3da-4501-8f1e-526b6769fc56_SiteId">
    <vt:lpwstr>db6e1183-4c65-405c-82ce-7cd53fa6e9dc</vt:lpwstr>
  </property>
</Properties>
</file>