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4" r:id="rId3"/>
    <p:sldId id="269" r:id="rId4"/>
    <p:sldId id="271" r:id="rId5"/>
    <p:sldId id="272" r:id="rId6"/>
    <p:sldId id="273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286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32605-4185-3295-F9AE-D6E13A4C0C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543BF9-CD3E-2261-AB28-62A076A21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5AABB-F8EE-759B-4A1B-D4A42CC9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3F3ED-25F3-F671-AABB-2F964D8D3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F8DFA-296E-7259-3847-EAD968E8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944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F811B-9501-D872-5CD6-314FE7070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4CBF9-F622-25F2-6969-E2CE72FE1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6E808-389F-3F4B-D226-CBC943C7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C0B20-79F0-9B6A-A6D0-EC2C63635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E7DF8-0806-6600-1EC7-5B3C606C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021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70E367-DD58-A929-B5FA-FA7C7B623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D26C9D-BF4F-3BB0-756B-9CD9F83DD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68B7E-373F-2D36-F8EF-093D11085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11E8A-E01E-7EB3-FC08-F6AAEEF8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131B5-B098-0181-C5B4-72888F6CB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441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64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EADC8-D977-3EF4-C61A-1BA44C808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B6FAA-6EAB-A2DC-867F-32E73D8A9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6317C-8177-AEF8-1DA4-294E8D56A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ED277-A0F0-0B60-7E89-320404C81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BAB3B-8E3B-1C6C-7F65-84AFE54FC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666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727F3-EFEE-6E33-9A97-AB1C7110F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2C9FA-0883-9D9E-FCA6-616380E08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47DBD-515A-47BA-7AAC-6825D333B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31A99-CF13-D5C4-81E2-5A43DF23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2B32B-94A2-0FDB-2120-0BE7A0320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19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46B8-D85F-0E9A-CA1F-6C1A3C33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5E3F0-28A7-7FBE-74C1-F3665E37DE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65DC19-A647-9245-1FE8-AEBB79E76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A6939-6BCD-EF23-51EF-DF877D88F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B6103-23DF-7E2B-5342-DCA845DC1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98AA8-FA82-44E0-A44C-6EDF52577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731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21AF4-4812-696F-A7A9-67F97D0D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B46F2C-9AC4-F8FC-07CB-4A9C6B3C8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27F9DD-EAB3-F2C3-0A8B-BCD6EFA45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B3EE5F-B3CA-592D-DFCE-9163393AF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FA9274-95CB-CBA0-53A3-83B1C6B43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2B8051-68CF-31A2-9938-FD01455E9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54A0F-6605-937C-D8A7-F9C9D082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8E037F-8246-AA12-84D1-9EDC596CC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33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60247-3A6F-E2AB-53CE-87C008629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2273B1-227C-B32C-A4F3-C3D81BEF3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A9C20F-8105-88D6-FB0F-AD30DBEE1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4683F-90E0-7A6B-B24D-5F311A9E2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626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0EA502-9DB4-3FA5-34DB-D06E35D5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8EFDE-07DE-B1A1-3A4E-007593BA7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0D9F6-4F82-27A6-4BDD-671B46AE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135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52896-FF83-E7A7-9514-02DCF5F49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C0C0F-89F5-6366-27F9-A3DF5DC58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C8927F-BDF3-1B72-00A2-1A8395294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7F5C9-B218-7BC4-37DB-692CE955F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3F9DF-3347-C789-DC1D-5E8363665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5F67F-9C60-C3D1-DC68-2706FF734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006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39882-CC77-0D67-D2D5-46A81FA5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0DFB9B-4A18-3B29-479D-AA3C4C4B43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39232C-7372-0268-5FBB-A86FFB0A5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D0179-2D68-3DB3-2005-E62D880D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1309F-2251-85B9-AF54-6136CCF1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EB48B-7926-2601-912E-1F266792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88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25A9A-A9BA-4689-4B75-42FC06A9A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D9B88-29E8-F6C0-F7C7-E9E00AFD3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EF2EC-8837-C343-43EA-7DD59A3BE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C28AE-58C5-43CD-A7DD-8734AE20968B}" type="datetimeFigureOut">
              <a:rPr lang="en-AU" smtClean="0"/>
              <a:t>27/02/2025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33E7B-D340-0BD8-FA88-9F53EEC5C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3B53D-3267-0DC3-0729-D80141239F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8348E-0312-41BD-84CF-3E6A8A994E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882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7117-F3A1-41B5-B5A5-0FD5A7D43CA4}" type="slidenum">
              <a:rPr lang="fr-FR" smtClean="0"/>
              <a:t>‹#›</a:t>
            </a:fld>
            <a:endParaRPr lang="fr-FR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544" y="216362"/>
            <a:ext cx="1999700" cy="951923"/>
          </a:xfrm>
          <a:prstGeom prst="rect">
            <a:avLst/>
          </a:prstGeom>
        </p:spPr>
      </p:pic>
      <p:sp>
        <p:nvSpPr>
          <p:cNvPr id="10" name="Rectangle"/>
          <p:cNvSpPr/>
          <p:nvPr userDrawn="1"/>
        </p:nvSpPr>
        <p:spPr>
          <a:xfrm rot="5400000">
            <a:off x="1721007" y="3812568"/>
            <a:ext cx="1639614" cy="1104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/>
          </a:p>
        </p:txBody>
      </p:sp>
      <p:sp>
        <p:nvSpPr>
          <p:cNvPr id="11" name="Rectangle 10"/>
          <p:cNvSpPr/>
          <p:nvPr userDrawn="1"/>
        </p:nvSpPr>
        <p:spPr>
          <a:xfrm>
            <a:off x="0" y="-7428"/>
            <a:ext cx="12192000" cy="6858000"/>
          </a:xfrm>
          <a:prstGeom prst="rect">
            <a:avLst/>
          </a:prstGeom>
          <a:solidFill>
            <a:srgbClr val="006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48951" y="2025894"/>
            <a:ext cx="2920169" cy="2806212"/>
          </a:xfrm>
          <a:prstGeom prst="rect">
            <a:avLst/>
          </a:prstGeom>
        </p:spPr>
      </p:pic>
      <p:sp>
        <p:nvSpPr>
          <p:cNvPr id="12" name="Rectangle">
            <a:extLst>
              <a:ext uri="{FF2B5EF4-FFF2-40B4-BE49-F238E27FC236}">
                <a16:creationId xmlns:a16="http://schemas.microsoft.com/office/drawing/2014/main" id="{21257D7F-3656-47C9-B5F0-D20A647BD6E3}"/>
              </a:ext>
            </a:extLst>
          </p:cNvPr>
          <p:cNvSpPr/>
          <p:nvPr userDrawn="1"/>
        </p:nvSpPr>
        <p:spPr>
          <a:xfrm rot="5400000">
            <a:off x="4884289" y="3379881"/>
            <a:ext cx="2423422" cy="9823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65023" tIns="65023" rIns="65023" bIns="65023" anchor="ctr"/>
          <a:lstStyle/>
          <a:p>
            <a:pPr>
              <a:defRPr>
                <a:solidFill>
                  <a:srgbClr val="3C3C3C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719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CD4C78-5955-C573-CC05-BBB59067F36D}"/>
              </a:ext>
            </a:extLst>
          </p:cNvPr>
          <p:cNvSpPr txBox="1"/>
          <p:nvPr/>
        </p:nvSpPr>
        <p:spPr>
          <a:xfrm>
            <a:off x="6011917" y="2616001"/>
            <a:ext cx="609600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3200" dirty="0">
                <a:solidFill>
                  <a:prstClr val="white">
                    <a:lumMod val="75000"/>
                  </a:prstClr>
                </a:solidFill>
                <a:latin typeface="Calibri" panose="020F0502020204030204"/>
              </a:rPr>
              <a:t>10</a:t>
            </a:r>
            <a:r>
              <a:rPr kumimoji="0" lang="en-AU" sz="3200" b="0" i="0" u="none" strike="noStrike" kern="1200" cap="none" spc="0" normalizeH="0" baseline="30000" noProof="0" dirty="0" err="1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Meeting of the PTWS Regional Working Group on Tsunami Warning and Mitigation for Pacific Island Countries and Territories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  <a:r>
              <a:rPr kumimoji="0" lang="en-AU" sz="32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A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February , 2025</a:t>
            </a:r>
          </a:p>
        </p:txBody>
      </p:sp>
    </p:spTree>
    <p:extLst>
      <p:ext uri="{BB962C8B-B14F-4D97-AF65-F5344CB8AC3E}">
        <p14:creationId xmlns:p14="http://schemas.microsoft.com/office/powerpoint/2010/main" val="1803996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85456" y="423208"/>
            <a:ext cx="50375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9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Chair’s Report  WG-PICTs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1CAA0-997B-337E-A7A4-C3B407260752}"/>
              </a:ext>
            </a:extLst>
          </p:cNvPr>
          <p:cNvSpPr txBox="1"/>
          <p:nvPr/>
        </p:nvSpPr>
        <p:spPr>
          <a:xfrm>
            <a:off x="73328" y="0"/>
            <a:ext cx="705268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000" dirty="0">
                <a:solidFill>
                  <a:prstClr val="white">
                    <a:lumMod val="75000"/>
                  </a:prstClr>
                </a:solidFill>
                <a:latin typeface="Calibri" panose="020F0502020204030204"/>
              </a:rPr>
              <a:t>10</a:t>
            </a:r>
            <a:r>
              <a:rPr kumimoji="0" lang="en-AU" sz="2000" b="0" i="0" u="none" strike="noStrike" kern="1200" cap="none" spc="0" normalizeH="0" baseline="30000" noProof="0" dirty="0" err="1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Meeting of the PTWS Regional Working Group on Tsunami Warning and Mitigation for Pacific Island Countries and Territories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r>
            <a:r>
              <a:rPr kumimoji="0" lang="en-AU" sz="2000" b="0" i="0" u="none" strike="noStrike" kern="1200" cap="none" spc="0" normalizeH="0" baseline="3000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</a:t>
            </a: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February , 2025</a:t>
            </a:r>
          </a:p>
        </p:txBody>
      </p:sp>
    </p:spTree>
    <p:extLst>
      <p:ext uri="{BB962C8B-B14F-4D97-AF65-F5344CB8AC3E}">
        <p14:creationId xmlns:p14="http://schemas.microsoft.com/office/powerpoint/2010/main" val="1638825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97BAC-A2B0-FDA7-BE4D-77135EF6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2" y="182246"/>
            <a:ext cx="10852868" cy="501566"/>
          </a:xfrm>
        </p:spPr>
        <p:txBody>
          <a:bodyPr>
            <a:normAutofit fontScale="90000"/>
          </a:bodyPr>
          <a:lstStyle/>
          <a:p>
            <a:r>
              <a:rPr lang="en-US" dirty="0"/>
              <a:t>WG-PICT – Chairs Report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0326599-7EF8-38E7-4580-F08C7FCF7BA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3390" y="683812"/>
          <a:ext cx="11550385" cy="5813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559">
                  <a:extLst>
                    <a:ext uri="{9D8B030D-6E8A-4147-A177-3AD203B41FA5}">
                      <a16:colId xmlns:a16="http://schemas.microsoft.com/office/drawing/2014/main" val="1093185646"/>
                    </a:ext>
                  </a:extLst>
                </a:gridCol>
                <a:gridCol w="5180826">
                  <a:extLst>
                    <a:ext uri="{9D8B030D-6E8A-4147-A177-3AD203B41FA5}">
                      <a16:colId xmlns:a16="http://schemas.microsoft.com/office/drawing/2014/main" val="3867271811"/>
                    </a:ext>
                  </a:extLst>
                </a:gridCol>
              </a:tblGrid>
              <a:tr h="1031652">
                <a:tc>
                  <a:txBody>
                    <a:bodyPr/>
                    <a:lstStyle/>
                    <a:p>
                      <a:r>
                        <a:rPr lang="en-AU" sz="2400" dirty="0"/>
                        <a:t>TERMS OF REFERENCE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2400" dirty="0"/>
                        <a:t>PROGESS 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608475"/>
                  </a:ext>
                </a:extLst>
              </a:tr>
              <a:tr h="2960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To continually review and evaluate capabilities of, and evaluate capabilities of, and make recommendations for improvements to countries in the Pacific Islands and Territories (PICT) Region for providing end-to–end tsunami warning and mitigation services within the multi-hazard framework. 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/>
                        <a:t>Exercise Pacific Wave 2024- PICT Exercise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/>
                        <a:t>Development of the Minimum Competency Course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/>
                        <a:t>National Tsunami Drills in Fiji, Tonga, Vanuatu, Solomon Islands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b="0" dirty="0"/>
                        <a:t>Review and Update of Tsunami Warning SOP </a:t>
                      </a:r>
                      <a:r>
                        <a:rPr lang="en-AU" sz="2400" dirty="0"/>
                        <a:t>– Fiji, Tonga, Vanuatu, Solomon Islands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56497"/>
                  </a:ext>
                </a:extLst>
              </a:tr>
              <a:tr h="1398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(ii) To support the involvement and contribution of PICT in the activities of the ICG/PTWS. 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400" dirty="0"/>
                        <a:t>Continued Seismic Data Sharing to PTWC through ORSNET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185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256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51E1-9AFD-B57C-B180-50DB22393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45" y="175940"/>
            <a:ext cx="11122573" cy="5095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WG-PICT – Chairs Report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B3AB75-B714-E2EF-99C7-AA169C01A7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503908"/>
              </p:ext>
            </p:extLst>
          </p:nvPr>
        </p:nvGraphicFramePr>
        <p:xfrm>
          <a:off x="0" y="874644"/>
          <a:ext cx="12192000" cy="5983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1917">
                  <a:extLst>
                    <a:ext uri="{9D8B030D-6E8A-4147-A177-3AD203B41FA5}">
                      <a16:colId xmlns:a16="http://schemas.microsoft.com/office/drawing/2014/main" val="1572502045"/>
                    </a:ext>
                  </a:extLst>
                </a:gridCol>
                <a:gridCol w="6180083">
                  <a:extLst>
                    <a:ext uri="{9D8B030D-6E8A-4147-A177-3AD203B41FA5}">
                      <a16:colId xmlns:a16="http://schemas.microsoft.com/office/drawing/2014/main" val="1438211990"/>
                    </a:ext>
                  </a:extLst>
                </a:gridCol>
              </a:tblGrid>
              <a:tr h="675443">
                <a:tc>
                  <a:txBody>
                    <a:bodyPr/>
                    <a:lstStyle/>
                    <a:p>
                      <a:r>
                        <a:rPr lang="en-AU" sz="1800" dirty="0"/>
                        <a:t>TERMS OF REFERENCE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PROGESS 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8129"/>
                  </a:ext>
                </a:extLst>
              </a:tr>
              <a:tr h="23746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(iii) To promote and facilitate the tsunami hazard and risk studies in the PICT region.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2023- Hunga-Tonga Hunga Ha’apai Post Tsunami Inundation Report and papers published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2023- Tsunami Hazard Assessment on Sigatoka, Fiji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May 2024- Expert Meeting on the New Hebrides, San Cristobal and New Brittan Trench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2024 GEM Modelling Training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296950"/>
                  </a:ext>
                </a:extLst>
              </a:tr>
              <a:tr h="2933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(iv) To facilitate cooperation in the establishment and upgrading of earthquake and tsunami monitoring networks in the region and the interoperability of these systems in accordance with ICG/PTWS requirements.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2023-2024 National Seismic Network Upgrade in Tonga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2023 – USGS installed a new Seismic Station in Fiji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2024 – USGS VDAP installed a new Seismic Station for Volcano Monitoring in Fiji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2 new Broadband stations planned for Tonga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SeisComP 5 &amp; 6 Operational in most ORSNET countries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2023 Concept Note developed for ORSNET Seismic Network Extension with USGS.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865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42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52BB7-DFCF-DEE8-8D22-78DD7593A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26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WG-PICT – Chairs Report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355B975-505D-6681-A5E4-3E69E6D133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67506"/>
              </p:ext>
            </p:extLst>
          </p:nvPr>
        </p:nvGraphicFramePr>
        <p:xfrm>
          <a:off x="310896" y="877824"/>
          <a:ext cx="11631168" cy="591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5584">
                  <a:extLst>
                    <a:ext uri="{9D8B030D-6E8A-4147-A177-3AD203B41FA5}">
                      <a16:colId xmlns:a16="http://schemas.microsoft.com/office/drawing/2014/main" val="2274597770"/>
                    </a:ext>
                  </a:extLst>
                </a:gridCol>
                <a:gridCol w="5815584">
                  <a:extLst>
                    <a:ext uri="{9D8B030D-6E8A-4147-A177-3AD203B41FA5}">
                      <a16:colId xmlns:a16="http://schemas.microsoft.com/office/drawing/2014/main" val="3408980724"/>
                    </a:ext>
                  </a:extLst>
                </a:gridCol>
              </a:tblGrid>
              <a:tr h="1068180">
                <a:tc>
                  <a:txBody>
                    <a:bodyPr/>
                    <a:lstStyle/>
                    <a:p>
                      <a:r>
                        <a:rPr lang="en-AU" sz="1800" dirty="0"/>
                        <a:t>TERMS OF REFERENCE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PROGESS 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553168"/>
                  </a:ext>
                </a:extLst>
              </a:tr>
              <a:tr h="16300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(vi) To encourage the sharing of tsunami information, including but not limited to the free and open exchange of data. 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800" dirty="0"/>
                        <a:t>Continued Seismic Data Sharing via ORSNET however not all countries are sharing data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800" dirty="0"/>
                        <a:t>ORSNET Agreement – signed by Fiji and PNG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800" dirty="0"/>
                        <a:t>Exercise Pacific Wave 24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800" dirty="0"/>
                        <a:t>PICT WhatsApp Group and SLACK platform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AU" sz="1800" dirty="0"/>
                        <a:t>SeisComP User Group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8152"/>
                  </a:ext>
                </a:extLst>
              </a:tr>
              <a:tr h="29168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(vii) To facilitate tsunami awareness in school curricula, and development and dissemination of public educational materials 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/>
                        <a:t>In 2023, Fiji reviewed the National Schools DRR Policy and Handbook to include Tsunami hazard assessment and mitigation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/>
                        <a:t>WORLD TSUNAMI DAY 2023, 2024 – Tsunami Awareness Competition, Radio Programmes, National Drills, Brochures.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800" dirty="0"/>
                        <a:t>UNESCO/IOC Tsunami Ready Programmes – Fiji, RMI, FSM, Palau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800" dirty="0"/>
                    </a:p>
                    <a:p>
                      <a:endParaRPr lang="en-AU" sz="1800" dirty="0"/>
                    </a:p>
                    <a:p>
                      <a:endParaRPr lang="en-A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980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463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2A1B5-9850-3739-C1E2-06985711B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616" y="200533"/>
            <a:ext cx="105156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WG-PICT – Chairs Report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18F384-4B96-2908-792F-F943889A0F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930185"/>
              </p:ext>
            </p:extLst>
          </p:nvPr>
        </p:nvGraphicFramePr>
        <p:xfrm>
          <a:off x="231228" y="1190475"/>
          <a:ext cx="11592910" cy="5663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7511">
                  <a:extLst>
                    <a:ext uri="{9D8B030D-6E8A-4147-A177-3AD203B41FA5}">
                      <a16:colId xmlns:a16="http://schemas.microsoft.com/office/drawing/2014/main" val="728293324"/>
                    </a:ext>
                  </a:extLst>
                </a:gridCol>
                <a:gridCol w="6195399">
                  <a:extLst>
                    <a:ext uri="{9D8B030D-6E8A-4147-A177-3AD203B41FA5}">
                      <a16:colId xmlns:a16="http://schemas.microsoft.com/office/drawing/2014/main" val="2741568115"/>
                    </a:ext>
                  </a:extLst>
                </a:gridCol>
              </a:tblGrid>
              <a:tr h="604279">
                <a:tc>
                  <a:txBody>
                    <a:bodyPr/>
                    <a:lstStyle/>
                    <a:p>
                      <a:r>
                        <a:rPr lang="en-AU" sz="1800" dirty="0"/>
                        <a:t>TERMS OF REFERENCE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PROGESS 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572385"/>
                  </a:ext>
                </a:extLst>
              </a:tr>
              <a:tr h="2030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(v) To facilitate training and capacity building in the end-to-end tsunami warning and mitigation system in the region.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/>
                        <a:t>2024 ITP-Chile – Solomon Islands, Samoa</a:t>
                      </a:r>
                    </a:p>
                    <a:p>
                      <a:r>
                        <a:rPr lang="en-AU" sz="2000" dirty="0"/>
                        <a:t>SeisComP Software Training – Fiji, Tonga, PNG</a:t>
                      </a:r>
                    </a:p>
                    <a:p>
                      <a:r>
                        <a:rPr lang="en-AU" sz="2000" b="1" dirty="0"/>
                        <a:t>International Institute of Seismology, Earthquake Engineering and Tsunami Disaster Mitigation </a:t>
                      </a:r>
                      <a:r>
                        <a:rPr lang="en-AU" sz="2000" dirty="0"/>
                        <a:t>– 2022 -2023 ( 2 Fiji, 1 Vanuatu) </a:t>
                      </a:r>
                    </a:p>
                    <a:p>
                      <a:r>
                        <a:rPr lang="en-AU" sz="2000" b="1" dirty="0"/>
                        <a:t>UNESCO/IOC Tsunami Ready Recognition Programme </a:t>
                      </a:r>
                      <a:r>
                        <a:rPr lang="en-AU" sz="2000" dirty="0"/>
                        <a:t>– Solomon Islands, Vanuatu</a:t>
                      </a:r>
                    </a:p>
                    <a:p>
                      <a:endParaRPr lang="en-A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436285"/>
                  </a:ext>
                </a:extLst>
              </a:tr>
              <a:tr h="247043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(viii) To work in cooperation with PTWS Working Group 1, 2, &amp; 3 and relevant task teams, especially on activities that strengthen country capacity in tsunami warning, risk mitigation &amp; emergency response. Support the implementation of Tsunami priorities under the UN Decade. 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Development of Tsunami Generated by Volcano SOP via SATREP Project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Expert Meeting on New Hebrides Trench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2000" dirty="0"/>
                        <a:t>Ocean Decade Tsunami Programme (ODTP);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2000" dirty="0"/>
                        <a:t>  1) UNESCO/IOC Tsunami Ready Programme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AU" sz="2000" dirty="0"/>
                        <a:t>   2) W-Phase Initiative by French Polynesia, increase seismic and tidal networks in PICTs 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A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274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7052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8e024d6-51f2-471b-ac2c-b1117d65062e}" enabled="1" method="Standard" siteId="{1d4fae52-39b3-4bfa-b0b3-022956b1119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7456</TotalTime>
  <Words>650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9_Custom Design</vt:lpstr>
      <vt:lpstr>PowerPoint Presentation</vt:lpstr>
      <vt:lpstr>PowerPoint Presentation</vt:lpstr>
      <vt:lpstr>WG-PICT – Chairs Report</vt:lpstr>
      <vt:lpstr>WG-PICT – Chairs Report</vt:lpstr>
      <vt:lpstr>WG-PICT – Chairs Report</vt:lpstr>
      <vt:lpstr>WG-PICT – Chairs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Korovulavula, Jiuta</dc:creator>
  <cp:lastModifiedBy>Korovulavula, Jiuta</cp:lastModifiedBy>
  <cp:revision>2</cp:revision>
  <dcterms:created xsi:type="dcterms:W3CDTF">2025-02-26T07:32:16Z</dcterms:created>
  <dcterms:modified xsi:type="dcterms:W3CDTF">2025-03-04T00:18:37Z</dcterms:modified>
</cp:coreProperties>
</file>