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7" r:id="rId7"/>
    <p:sldId id="274" r:id="rId8"/>
    <p:sldId id="277" r:id="rId9"/>
    <p:sldId id="276" r:id="rId10"/>
    <p:sldId id="273" r:id="rId11"/>
    <p:sldId id="265" r:id="rId12"/>
    <p:sldId id="264" r:id="rId13"/>
    <p:sldId id="275" r:id="rId14"/>
    <p:sldId id="266" r:id="rId15"/>
    <p:sldId id="268" r:id="rId16"/>
    <p:sldId id="269" r:id="rId17"/>
    <p:sldId id="257" r:id="rId18"/>
    <p:sldId id="424" r:id="rId19"/>
    <p:sldId id="422" r:id="rId20"/>
    <p:sldId id="309" r:id="rId21"/>
    <p:sldId id="420" r:id="rId22"/>
    <p:sldId id="421" r:id="rId23"/>
    <p:sldId id="338" r:id="rId24"/>
    <p:sldId id="270" r:id="rId25"/>
    <p:sldId id="418" r:id="rId26"/>
    <p:sldId id="316" r:id="rId27"/>
    <p:sldId id="320" r:id="rId28"/>
    <p:sldId id="426" r:id="rId29"/>
    <p:sldId id="427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3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83600-6519-4E5A-87F1-D5A45E9C0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ACA3FD-13E0-49B8-ADC2-4D5BDEF26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8882BD-2B3D-4C3B-BA73-4D55E43D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FD59E-91A4-4D2E-A0F2-9DEC1EA9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4123B9-4344-4A7E-92B1-5C50F937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EA259-AD10-4E49-BACF-33555F20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404AD9-12FF-48DD-A47A-A2299E9A1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9AB9DE-5A52-4B31-BF75-CF81252C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64D82-F215-4AB9-AA98-BE6938BE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79A4E3-7C10-45C8-A46D-79BEE520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81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6693AB-7822-47CF-943E-1A91719CC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D00B1D-01AD-457B-8AF0-E2DB0BB4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B96381-196B-49DB-A7BA-21B81E82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A8F565-4388-4B0C-B998-1F03385E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F30D3E-BFFE-4BB3-913C-1E1C98FD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84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E4F72-1E34-4BCD-AC47-A404C53D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169956-8080-42BC-926F-D3078C35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87A047-0C90-4500-86EB-7C8A82D7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95DBD7-8D67-4C67-8A50-D6833CF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A8AD6-DF97-4DD9-AED9-2DB674A7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73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BC763-616A-437C-A6C2-46A6C71C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A00E63-B4B9-4B23-94C4-74E78030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53338-EC91-43F5-A7E1-6B263E2C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A206A5-AD6E-4730-ABD4-AD5685AE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72E3C-67D1-473C-A707-E56F743E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06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7B39D-F138-42A0-A155-960C8601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F3987-4178-4AF1-AE05-575DBA6E5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B07329-2458-468E-AEEB-639221CA0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61A502-0CEA-4D62-8960-BDC94DCA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2833C9-2A9D-485C-B031-B1074CEE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893F90-BAEF-40F9-8EFC-2B7F8CAB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47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3975E-D653-4894-BB60-BA07C6A8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5BFB8-EA35-48B0-9A54-A9BA225C4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5C734A-6A2D-4448-BBF6-F9325FD1D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AAF407-6990-4B2D-9EAE-BF0C98089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40F033-B2EE-46E8-B056-545D80C92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2ADAC6-706F-4145-97C8-2B570271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641427-E11E-4DDA-BA00-302940744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3DF0EC8-A871-4288-AA16-452A574F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9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A53B9-ED23-4115-83FE-68BC93C8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DD8DCC-4411-419E-8308-BC7CE184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9C74F1-B52F-4782-8CEB-1E873CA3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EA99EA-3051-4B14-8139-47916F3A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19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E47D15-D335-4D56-AB7C-5A126ACA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35FDDC-BE76-4D24-BB08-435F18F0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08E4A-DE30-4A05-9F22-24CF5B7A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7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C65E67-4B58-4D86-A756-9424991D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387AEB-B3D5-4D6A-A43B-CE11A78B8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4D6E09-7626-4212-99DA-F2671A744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866242-DFFA-45D9-A05B-01082C4C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51EBDC-6DC5-4F88-8737-0F91BA56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0AE660-704D-4C34-B23E-23706BA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57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DEE69-D7ED-4169-91AB-1EB6FF40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D7BE03-D798-4FF0-93C3-28F3A4953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32BB2D-88A9-4930-B373-FA0ADDD0E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862585-1A14-4A80-9565-800D1865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4514BC-088C-4050-98B8-F828834A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7E60CC-B388-40CC-95A8-E868A917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31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6DBFBDC-43F6-45DF-8270-4595B44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E48716-33FE-45A0-BF42-EB4908BB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81AF1-C513-4BA4-B307-4D9D8AADF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E4AA5-9CDC-4C24-8984-B0C698727497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15CE96-DF12-4A72-9D3D-21C389959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662E81-5D37-46EC-91C4-466EB5564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A6DB-C3EA-4090-B13C-7AE293F95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82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72.png"/><Relationship Id="rId4" Type="http://schemas.openxmlformats.org/officeDocument/2006/relationships/image" Target="../media/image67.jp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7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6B08C1-8BE1-4B1E-A81B-749A124FE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3" t="35128" r="20034" b="45099"/>
          <a:stretch/>
        </p:blipFill>
        <p:spPr>
          <a:xfrm>
            <a:off x="111213" y="111211"/>
            <a:ext cx="5474042" cy="10626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361B7B-4104-4315-90B4-C8B660A8394E}"/>
              </a:ext>
            </a:extLst>
          </p:cNvPr>
          <p:cNvSpPr txBox="1"/>
          <p:nvPr/>
        </p:nvSpPr>
        <p:spPr>
          <a:xfrm>
            <a:off x="2098589" y="1742303"/>
            <a:ext cx="79948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Volcanic and landslide tsunami sources in the NEAM region – An overview</a:t>
            </a:r>
          </a:p>
          <a:p>
            <a:endParaRPr lang="en-US" sz="3600" b="1" dirty="0"/>
          </a:p>
          <a:p>
            <a:pPr algn="ctr"/>
            <a:r>
              <a:rPr lang="fr-FR" sz="2800" dirty="0"/>
              <a:t>Raphaël Paris</a:t>
            </a:r>
          </a:p>
          <a:p>
            <a:pPr algn="ctr"/>
            <a:endParaRPr lang="fr-FR" sz="3600" dirty="0"/>
          </a:p>
          <a:p>
            <a:pPr algn="ctr"/>
            <a:r>
              <a:rPr lang="fr-FR" sz="2000" dirty="0"/>
              <a:t>Laboratoire Magmas &amp; Volcans</a:t>
            </a:r>
          </a:p>
          <a:p>
            <a:pPr algn="ctr"/>
            <a:r>
              <a:rPr lang="fr-FR" sz="2000" dirty="0"/>
              <a:t>CNRS - Université Clermont Auvergne</a:t>
            </a:r>
          </a:p>
          <a:p>
            <a:pPr algn="ctr"/>
            <a:r>
              <a:rPr lang="fr-FR" sz="2000" dirty="0"/>
              <a:t>FRANCE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4BD16E-404F-4E0C-BE61-5984FEED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3" t="62488" r="20034" b="23230"/>
          <a:stretch/>
        </p:blipFill>
        <p:spPr>
          <a:xfrm>
            <a:off x="6096000" y="258748"/>
            <a:ext cx="5474042" cy="7676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513B0D-EFE2-42DA-AAA1-64D524AFF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78" y="5862532"/>
            <a:ext cx="1106700" cy="733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4F0D9C-38A2-40F8-962B-EEC783762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56" y="5862532"/>
            <a:ext cx="699376" cy="6993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2FA4DF-786B-435F-B3E2-A9C6FF2D7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70" y="5933377"/>
            <a:ext cx="3184749" cy="6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8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26C747-123A-48B5-B31E-EAAC673E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8" y="3809999"/>
            <a:ext cx="5920907" cy="28683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7EB4A8-FAB2-44A3-8108-E2B5F55C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52300"/>
            <a:ext cx="6096000" cy="29537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7BA71E-8B64-4368-B4FA-97A5C8BCE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80" y="501648"/>
            <a:ext cx="6096000" cy="30035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CE2C63-B34C-4B58-97D7-791D00EB3F8D}"/>
              </a:ext>
            </a:extLst>
          </p:cNvPr>
          <p:cNvSpPr txBox="1"/>
          <p:nvPr/>
        </p:nvSpPr>
        <p:spPr>
          <a:xfrm>
            <a:off x="5109706" y="83355"/>
            <a:ext cx="217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Necmioglu</a:t>
            </a:r>
            <a:r>
              <a:rPr lang="fr-FR" i="1" dirty="0"/>
              <a:t> et al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ECAF6D-532B-4638-BB30-0173029584D9}"/>
              </a:ext>
            </a:extLst>
          </p:cNvPr>
          <p:cNvSpPr txBox="1"/>
          <p:nvPr/>
        </p:nvSpPr>
        <p:spPr>
          <a:xfrm>
            <a:off x="227585" y="227123"/>
            <a:ext cx="55665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Landslides</a:t>
            </a:r>
            <a:r>
              <a:rPr lang="fr-FR" sz="2400" dirty="0"/>
              <a:t> in the Aegean </a:t>
            </a:r>
            <a:r>
              <a:rPr lang="fr-FR" sz="2400" dirty="0" err="1"/>
              <a:t>Sea</a:t>
            </a:r>
            <a:endParaRPr lang="fr-FR" sz="2400" dirty="0"/>
          </a:p>
          <a:p>
            <a:endParaRPr lang="fr-FR" sz="2400" dirty="0"/>
          </a:p>
          <a:p>
            <a:r>
              <a:rPr lang="fr-FR" sz="2000" dirty="0" err="1"/>
              <a:t>Subaerial</a:t>
            </a:r>
            <a:r>
              <a:rPr lang="fr-FR" sz="2000" dirty="0"/>
              <a:t> </a:t>
            </a:r>
            <a:r>
              <a:rPr lang="fr-FR" sz="2000" dirty="0" err="1"/>
              <a:t>landslides</a:t>
            </a:r>
            <a:r>
              <a:rPr lang="fr-FR" sz="2000" dirty="0"/>
              <a:t> on the </a:t>
            </a:r>
            <a:r>
              <a:rPr lang="fr-FR" sz="2000" dirty="0" err="1"/>
              <a:t>walls</a:t>
            </a:r>
            <a:r>
              <a:rPr lang="fr-FR" sz="2000" dirty="0"/>
              <a:t> of </a:t>
            </a:r>
            <a:r>
              <a:rPr lang="fr-FR" sz="2000" dirty="0" err="1"/>
              <a:t>Santorini</a:t>
            </a:r>
            <a:r>
              <a:rPr lang="fr-FR" sz="2000" dirty="0"/>
              <a:t> caldera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High impact in the </a:t>
            </a:r>
            <a:r>
              <a:rPr lang="fr-FR" sz="2000" dirty="0" err="1"/>
              <a:t>near-field</a:t>
            </a:r>
            <a:r>
              <a:rPr lang="fr-FR" sz="2000" dirty="0"/>
              <a:t> (</a:t>
            </a:r>
            <a:r>
              <a:rPr lang="fr-FR" sz="2000" dirty="0" err="1"/>
              <a:t>Santorini</a:t>
            </a:r>
            <a:r>
              <a:rPr lang="fr-FR" sz="2000" dirty="0"/>
              <a:t> </a:t>
            </a:r>
            <a:r>
              <a:rPr lang="fr-FR" sz="2000" dirty="0" err="1"/>
              <a:t>coasts</a:t>
            </a:r>
            <a:r>
              <a:rPr lang="fr-FR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Moderate-low</a:t>
            </a:r>
            <a:r>
              <a:rPr lang="fr-FR" sz="2000" dirty="0"/>
              <a:t> impact on the </a:t>
            </a:r>
            <a:r>
              <a:rPr lang="fr-FR" sz="2000" dirty="0" err="1"/>
              <a:t>islands</a:t>
            </a:r>
            <a:r>
              <a:rPr lang="fr-FR" sz="2000" dirty="0"/>
              <a:t> </a:t>
            </a:r>
            <a:r>
              <a:rPr lang="fr-FR" sz="2000" dirty="0" err="1"/>
              <a:t>nearby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/>
              <a:t>-&gt; </a:t>
            </a:r>
            <a:r>
              <a:rPr lang="fr-FR" sz="2000" dirty="0" err="1"/>
              <a:t>Credible</a:t>
            </a:r>
            <a:r>
              <a:rPr lang="fr-FR" sz="2000" dirty="0"/>
              <a:t> scenarios of tsunami</a:t>
            </a:r>
          </a:p>
          <a:p>
            <a:r>
              <a:rPr lang="fr-FR" sz="2000" dirty="0"/>
              <a:t>On-</a:t>
            </a:r>
            <a:r>
              <a:rPr lang="fr-FR" sz="2000" dirty="0" err="1"/>
              <a:t>going</a:t>
            </a:r>
            <a:r>
              <a:rPr lang="fr-FR" sz="2000" dirty="0"/>
              <a:t> </a:t>
            </a:r>
            <a:r>
              <a:rPr lang="fr-FR" sz="2000" dirty="0" err="1"/>
              <a:t>seismic</a:t>
            </a:r>
            <a:r>
              <a:rPr lang="fr-FR" sz="2000" dirty="0"/>
              <a:t> </a:t>
            </a:r>
            <a:r>
              <a:rPr lang="fr-FR" sz="2000" dirty="0" err="1"/>
              <a:t>crisis</a:t>
            </a:r>
            <a:r>
              <a:rPr lang="fr-FR" sz="2000" dirty="0"/>
              <a:t> </a:t>
            </a:r>
            <a:r>
              <a:rPr lang="fr-FR" sz="2000" dirty="0" err="1"/>
              <a:t>around</a:t>
            </a:r>
            <a:r>
              <a:rPr lang="fr-FR" sz="2000" dirty="0"/>
              <a:t> </a:t>
            </a:r>
            <a:r>
              <a:rPr lang="fr-FR" sz="2000" dirty="0" err="1"/>
              <a:t>Anhydros</a:t>
            </a:r>
            <a:r>
              <a:rPr lang="fr-FR" sz="2000" dirty="0"/>
              <a:t> -&gt; </a:t>
            </a:r>
            <a:r>
              <a:rPr lang="fr-FR" sz="2000" dirty="0" err="1"/>
              <a:t>rockfalls</a:t>
            </a:r>
            <a:r>
              <a:rPr lang="fr-FR" sz="2000" dirty="0"/>
              <a:t> on the caldera </a:t>
            </a:r>
            <a:r>
              <a:rPr lang="fr-FR" sz="2000" dirty="0" err="1"/>
              <a:t>walls</a:t>
            </a:r>
            <a:r>
              <a:rPr lang="fr-F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512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C22BC6-A061-4823-B201-102713CA0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6"/>
          <a:stretch/>
        </p:blipFill>
        <p:spPr>
          <a:xfrm>
            <a:off x="445146" y="3503142"/>
            <a:ext cx="3458998" cy="267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549BE2-1AD1-4D8D-8647-C12E76D3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67" y="2094948"/>
            <a:ext cx="6494994" cy="46024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90354A-40B4-4252-B0E2-AE0A91A6C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94"/>
          <a:stretch/>
        </p:blipFill>
        <p:spPr>
          <a:xfrm>
            <a:off x="445146" y="358347"/>
            <a:ext cx="3471412" cy="280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40564A-20BA-4F8C-92AB-3FD6380BD9D3}"/>
              </a:ext>
            </a:extLst>
          </p:cNvPr>
          <p:cNvSpPr txBox="1"/>
          <p:nvPr/>
        </p:nvSpPr>
        <p:spPr>
          <a:xfrm>
            <a:off x="4275438" y="1614405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Janin et al 2019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5FFB71-3901-4DC9-82D2-2B35B3BD5B72}"/>
              </a:ext>
            </a:extLst>
          </p:cNvPr>
          <p:cNvSpPr txBox="1"/>
          <p:nvPr/>
        </p:nvSpPr>
        <p:spPr>
          <a:xfrm>
            <a:off x="4275438" y="271850"/>
            <a:ext cx="721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Landslides</a:t>
            </a:r>
            <a:r>
              <a:rPr lang="fr-FR" sz="2400" dirty="0"/>
              <a:t> in the </a:t>
            </a:r>
            <a:r>
              <a:rPr lang="fr-FR" sz="2400" dirty="0" err="1"/>
              <a:t>northern</a:t>
            </a:r>
            <a:r>
              <a:rPr lang="fr-FR" sz="2400" dirty="0"/>
              <a:t> Aegean</a:t>
            </a:r>
          </a:p>
          <a:p>
            <a:endParaRPr lang="fr-FR" sz="2000" dirty="0"/>
          </a:p>
          <a:p>
            <a:r>
              <a:rPr lang="fr-FR" sz="2000" dirty="0"/>
              <a:t>Few </a:t>
            </a:r>
            <a:r>
              <a:rPr lang="fr-FR" sz="2000" dirty="0" err="1"/>
              <a:t>published</a:t>
            </a:r>
            <a:r>
              <a:rPr lang="fr-FR" sz="2000" dirty="0"/>
              <a:t> work -&gt; no impact in the </a:t>
            </a:r>
            <a:r>
              <a:rPr lang="fr-FR" sz="2000" dirty="0" err="1"/>
              <a:t>Southern</a:t>
            </a:r>
            <a:r>
              <a:rPr lang="fr-FR" sz="2000" dirty="0"/>
              <a:t> Aegean?</a:t>
            </a:r>
          </a:p>
        </p:txBody>
      </p:sp>
    </p:spTree>
    <p:extLst>
      <p:ext uri="{BB962C8B-B14F-4D97-AF65-F5344CB8AC3E}">
        <p14:creationId xmlns:p14="http://schemas.microsoft.com/office/powerpoint/2010/main" val="278623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F54798-B9C6-406D-9577-AC4047BB6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5"/>
          <a:stretch/>
        </p:blipFill>
        <p:spPr>
          <a:xfrm>
            <a:off x="380062" y="1206842"/>
            <a:ext cx="4397505" cy="4733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FFDC8F-8002-4602-99DE-073750B2A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205269" y="1061496"/>
            <a:ext cx="5218633" cy="4301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89715E-9C08-414A-88C9-828F5721C67C}"/>
              </a:ext>
            </a:extLst>
          </p:cNvPr>
          <p:cNvSpPr/>
          <p:nvPr/>
        </p:nvSpPr>
        <p:spPr>
          <a:xfrm>
            <a:off x="8920454" y="2657603"/>
            <a:ext cx="613063" cy="2235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1B69DC-4EC4-41CC-972B-8316ECD1C976}"/>
              </a:ext>
            </a:extLst>
          </p:cNvPr>
          <p:cNvSpPr txBox="1"/>
          <p:nvPr/>
        </p:nvSpPr>
        <p:spPr>
          <a:xfrm>
            <a:off x="252100" y="336817"/>
            <a:ext cx="729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in the Azores – Gibraltar </a:t>
            </a:r>
            <a:r>
              <a:rPr lang="fr-FR" sz="2400" dirty="0" err="1"/>
              <a:t>Fault</a:t>
            </a:r>
            <a:r>
              <a:rPr lang="fr-FR" sz="2400" dirty="0"/>
              <a:t> Zone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DF3578-F752-4E90-87F8-70F7D4496C39}"/>
              </a:ext>
            </a:extLst>
          </p:cNvPr>
          <p:cNvSpPr txBox="1"/>
          <p:nvPr/>
        </p:nvSpPr>
        <p:spPr>
          <a:xfrm>
            <a:off x="252100" y="6151851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Urgeles</a:t>
            </a:r>
            <a:r>
              <a:rPr lang="fr-FR" i="1" dirty="0"/>
              <a:t> and </a:t>
            </a:r>
            <a:r>
              <a:rPr lang="fr-FR" i="1" dirty="0" err="1"/>
              <a:t>Camerlenghi</a:t>
            </a:r>
            <a:r>
              <a:rPr lang="fr-FR" i="1" dirty="0"/>
              <a:t> 2013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7E1943E-9842-4479-ACF4-A22B7E243A4C}"/>
              </a:ext>
            </a:extLst>
          </p:cNvPr>
          <p:cNvGrpSpPr/>
          <p:nvPr/>
        </p:nvGrpSpPr>
        <p:grpSpPr>
          <a:xfrm>
            <a:off x="6661669" y="2550885"/>
            <a:ext cx="2260276" cy="1573521"/>
            <a:chOff x="6728905" y="3129108"/>
            <a:chExt cx="2260276" cy="1573521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B4C4422-1EED-481E-86FD-39611E7459B9}"/>
                </a:ext>
              </a:extLst>
            </p:cNvPr>
            <p:cNvSpPr/>
            <p:nvPr/>
          </p:nvSpPr>
          <p:spPr>
            <a:xfrm>
              <a:off x="6728905" y="3129108"/>
              <a:ext cx="1903051" cy="1245284"/>
            </a:xfrm>
            <a:custGeom>
              <a:avLst/>
              <a:gdLst>
                <a:gd name="connsiteX0" fmla="*/ 0 w 1419225"/>
                <a:gd name="connsiteY0" fmla="*/ 0 h 928687"/>
                <a:gd name="connsiteX1" fmla="*/ 247650 w 1419225"/>
                <a:gd name="connsiteY1" fmla="*/ 0 h 928687"/>
                <a:gd name="connsiteX2" fmla="*/ 385763 w 1419225"/>
                <a:gd name="connsiteY2" fmla="*/ 42862 h 928687"/>
                <a:gd name="connsiteX3" fmla="*/ 461963 w 1419225"/>
                <a:gd name="connsiteY3" fmla="*/ 80962 h 928687"/>
                <a:gd name="connsiteX4" fmla="*/ 500063 w 1419225"/>
                <a:gd name="connsiteY4" fmla="*/ 171450 h 928687"/>
                <a:gd name="connsiteX5" fmla="*/ 733425 w 1419225"/>
                <a:gd name="connsiteY5" fmla="*/ 228600 h 928687"/>
                <a:gd name="connsiteX6" fmla="*/ 800100 w 1419225"/>
                <a:gd name="connsiteY6" fmla="*/ 290512 h 928687"/>
                <a:gd name="connsiteX7" fmla="*/ 966788 w 1419225"/>
                <a:gd name="connsiteY7" fmla="*/ 390525 h 928687"/>
                <a:gd name="connsiteX8" fmla="*/ 1071563 w 1419225"/>
                <a:gd name="connsiteY8" fmla="*/ 461962 h 928687"/>
                <a:gd name="connsiteX9" fmla="*/ 1138238 w 1419225"/>
                <a:gd name="connsiteY9" fmla="*/ 538162 h 928687"/>
                <a:gd name="connsiteX10" fmla="*/ 1233488 w 1419225"/>
                <a:gd name="connsiteY10" fmla="*/ 647700 h 928687"/>
                <a:gd name="connsiteX11" fmla="*/ 1276350 w 1419225"/>
                <a:gd name="connsiteY11" fmla="*/ 714375 h 928687"/>
                <a:gd name="connsiteX12" fmla="*/ 1333500 w 1419225"/>
                <a:gd name="connsiteY12" fmla="*/ 876300 h 928687"/>
                <a:gd name="connsiteX13" fmla="*/ 1419225 w 1419225"/>
                <a:gd name="connsiteY13" fmla="*/ 928687 h 928687"/>
                <a:gd name="connsiteX14" fmla="*/ 1419225 w 1419225"/>
                <a:gd name="connsiteY14" fmla="*/ 928687 h 9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9225" h="928687">
                  <a:moveTo>
                    <a:pt x="0" y="0"/>
                  </a:moveTo>
                  <a:lnTo>
                    <a:pt x="247650" y="0"/>
                  </a:lnTo>
                  <a:lnTo>
                    <a:pt x="385763" y="42862"/>
                  </a:lnTo>
                  <a:lnTo>
                    <a:pt x="461963" y="80962"/>
                  </a:lnTo>
                  <a:lnTo>
                    <a:pt x="500063" y="171450"/>
                  </a:lnTo>
                  <a:lnTo>
                    <a:pt x="733425" y="228600"/>
                  </a:lnTo>
                  <a:lnTo>
                    <a:pt x="800100" y="290512"/>
                  </a:lnTo>
                  <a:lnTo>
                    <a:pt x="966788" y="390525"/>
                  </a:lnTo>
                  <a:lnTo>
                    <a:pt x="1071563" y="461962"/>
                  </a:lnTo>
                  <a:lnTo>
                    <a:pt x="1138238" y="538162"/>
                  </a:lnTo>
                  <a:lnTo>
                    <a:pt x="1233488" y="647700"/>
                  </a:lnTo>
                  <a:lnTo>
                    <a:pt x="1276350" y="714375"/>
                  </a:lnTo>
                  <a:lnTo>
                    <a:pt x="1333500" y="876300"/>
                  </a:lnTo>
                  <a:lnTo>
                    <a:pt x="1419225" y="928687"/>
                  </a:lnTo>
                  <a:lnTo>
                    <a:pt x="1419225" y="928687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B4705985-C4FD-4520-9711-B63D68B897EF}"/>
                </a:ext>
              </a:extLst>
            </p:cNvPr>
            <p:cNvSpPr/>
            <p:nvPr/>
          </p:nvSpPr>
          <p:spPr>
            <a:xfrm>
              <a:off x="8636000" y="4373638"/>
              <a:ext cx="353181" cy="328991"/>
            </a:xfrm>
            <a:custGeom>
              <a:avLst/>
              <a:gdLst>
                <a:gd name="connsiteX0" fmla="*/ 0 w 353181"/>
                <a:gd name="connsiteY0" fmla="*/ 0 h 328991"/>
                <a:gd name="connsiteX1" fmla="*/ 256419 w 353181"/>
                <a:gd name="connsiteY1" fmla="*/ 203200 h 328991"/>
                <a:gd name="connsiteX2" fmla="*/ 353181 w 353181"/>
                <a:gd name="connsiteY2" fmla="*/ 328991 h 32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181" h="328991">
                  <a:moveTo>
                    <a:pt x="0" y="0"/>
                  </a:moveTo>
                  <a:lnTo>
                    <a:pt x="256419" y="203200"/>
                  </a:lnTo>
                  <a:lnTo>
                    <a:pt x="353181" y="328991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0130FD9-A03A-49B1-8D21-45DA0C056E5B}"/>
              </a:ext>
            </a:extLst>
          </p:cNvPr>
          <p:cNvSpPr txBox="1"/>
          <p:nvPr/>
        </p:nvSpPr>
        <p:spPr>
          <a:xfrm>
            <a:off x="5581430" y="5628631"/>
            <a:ext cx="632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Evidence of </a:t>
            </a:r>
            <a:r>
              <a:rPr lang="fr-FR" sz="2000" dirty="0" err="1"/>
              <a:t>submarine</a:t>
            </a:r>
            <a:r>
              <a:rPr lang="fr-FR" sz="2000" dirty="0"/>
              <a:t>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deposits</a:t>
            </a:r>
            <a:r>
              <a:rPr lang="fr-FR" sz="2000" dirty="0"/>
              <a:t> in all the area </a:t>
            </a:r>
            <a:r>
              <a:rPr lang="fr-FR" sz="2000" dirty="0" err="1"/>
              <a:t>with</a:t>
            </a:r>
            <a:r>
              <a:rPr lang="fr-FR" sz="2000" dirty="0"/>
              <a:t> a </a:t>
            </a:r>
            <a:r>
              <a:rPr lang="fr-FR" sz="2000" dirty="0" err="1"/>
              <a:t>very</a:t>
            </a:r>
            <a:r>
              <a:rPr lang="fr-FR" sz="2000" dirty="0"/>
              <a:t> large </a:t>
            </a:r>
            <a:r>
              <a:rPr lang="fr-FR" sz="2000" dirty="0" err="1"/>
              <a:t>diversity</a:t>
            </a:r>
            <a:r>
              <a:rPr lang="fr-FR" sz="2000" dirty="0"/>
              <a:t> of volumes</a:t>
            </a:r>
          </a:p>
        </p:txBody>
      </p:sp>
    </p:spTree>
    <p:extLst>
      <p:ext uri="{BB962C8B-B14F-4D97-AF65-F5344CB8AC3E}">
        <p14:creationId xmlns:p14="http://schemas.microsoft.com/office/powerpoint/2010/main" val="411262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9BE8FC-8FDB-4E4F-9FE8-8A41B284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392642"/>
            <a:ext cx="7727532" cy="59241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C3B9D8-17A0-4907-9F48-5205B01648AC}"/>
              </a:ext>
            </a:extLst>
          </p:cNvPr>
          <p:cNvSpPr txBox="1"/>
          <p:nvPr/>
        </p:nvSpPr>
        <p:spPr>
          <a:xfrm>
            <a:off x="2928118" y="6096026"/>
            <a:ext cx="192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Baptista et al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EE7BE7-3C8E-4D62-B7D1-EC0D7DF77485}"/>
              </a:ext>
            </a:extLst>
          </p:cNvPr>
          <p:cNvSpPr txBox="1"/>
          <p:nvPr/>
        </p:nvSpPr>
        <p:spPr>
          <a:xfrm>
            <a:off x="368967" y="392642"/>
            <a:ext cx="3882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in the AGFZ: the </a:t>
            </a:r>
            <a:r>
              <a:rPr lang="fr-FR" sz="2400" dirty="0" err="1"/>
              <a:t>February</a:t>
            </a:r>
            <a:r>
              <a:rPr lang="fr-FR" sz="2400" dirty="0"/>
              <a:t> 28, 1969 </a:t>
            </a:r>
            <a:r>
              <a:rPr lang="fr-FR" sz="2400" dirty="0" err="1"/>
              <a:t>earthquake</a:t>
            </a:r>
            <a:r>
              <a:rPr lang="fr-FR" sz="2400" dirty="0"/>
              <a:t> as a case-</a:t>
            </a:r>
            <a:r>
              <a:rPr lang="fr-FR" sz="2400" dirty="0" err="1"/>
              <a:t>study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000" dirty="0"/>
              <a:t>A </a:t>
            </a:r>
            <a:r>
              <a:rPr lang="fr-FR" sz="2000" dirty="0" err="1"/>
              <a:t>submarine</a:t>
            </a:r>
            <a:r>
              <a:rPr lang="fr-FR" sz="2000" dirty="0"/>
              <a:t>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 volume of 3 km</a:t>
            </a:r>
            <a:r>
              <a:rPr lang="fr-FR" sz="2000" baseline="30000" dirty="0"/>
              <a:t>3 </a:t>
            </a:r>
            <a:r>
              <a:rPr lang="fr-FR" sz="2000" dirty="0" err="1"/>
              <a:t>occuring</a:t>
            </a:r>
            <a:r>
              <a:rPr lang="fr-FR" sz="2000" dirty="0"/>
              <a:t> 15 minutes </a:t>
            </a:r>
            <a:r>
              <a:rPr lang="fr-FR" sz="2000" dirty="0" err="1"/>
              <a:t>after</a:t>
            </a:r>
            <a:r>
              <a:rPr lang="fr-FR" sz="2000" dirty="0"/>
              <a:t> the </a:t>
            </a:r>
            <a:r>
              <a:rPr lang="fr-FR" sz="2000" dirty="0" err="1"/>
              <a:t>earthquake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proposed</a:t>
            </a:r>
            <a:r>
              <a:rPr lang="fr-FR" sz="2000" dirty="0"/>
              <a:t> to </a:t>
            </a:r>
            <a:r>
              <a:rPr lang="fr-FR" sz="2000" dirty="0" err="1"/>
              <a:t>account</a:t>
            </a:r>
            <a:r>
              <a:rPr lang="fr-FR" sz="2000" dirty="0"/>
              <a:t> for the </a:t>
            </a:r>
            <a:r>
              <a:rPr lang="fr-FR" sz="2000" dirty="0" err="1"/>
              <a:t>observed</a:t>
            </a:r>
            <a:r>
              <a:rPr lang="fr-FR" sz="2000" dirty="0"/>
              <a:t> </a:t>
            </a:r>
            <a:r>
              <a:rPr lang="fr-FR" sz="2000" dirty="0" err="1"/>
              <a:t>sea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variations in Casablanca.</a:t>
            </a:r>
          </a:p>
        </p:txBody>
      </p:sp>
    </p:spTree>
    <p:extLst>
      <p:ext uri="{BB962C8B-B14F-4D97-AF65-F5344CB8AC3E}">
        <p14:creationId xmlns:p14="http://schemas.microsoft.com/office/powerpoint/2010/main" val="135991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175326-DF5E-49EE-99AB-1DFC3CB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5" y="1535074"/>
            <a:ext cx="9953625" cy="5067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207870-6FC7-4BD9-858A-8EE4F7ACB370}"/>
              </a:ext>
            </a:extLst>
          </p:cNvPr>
          <p:cNvSpPr txBox="1"/>
          <p:nvPr/>
        </p:nvSpPr>
        <p:spPr>
          <a:xfrm>
            <a:off x="8924971" y="6035334"/>
            <a:ext cx="17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Collico</a:t>
            </a:r>
            <a:r>
              <a:rPr lang="fr-FR" i="1" dirty="0"/>
              <a:t> et al 2020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2791E5-B464-4932-9635-23DC6935041C}"/>
              </a:ext>
            </a:extLst>
          </p:cNvPr>
          <p:cNvSpPr txBox="1"/>
          <p:nvPr/>
        </p:nvSpPr>
        <p:spPr>
          <a:xfrm>
            <a:off x="241857" y="255626"/>
            <a:ext cx="7844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Geotechnical</a:t>
            </a:r>
            <a:r>
              <a:rPr lang="fr-FR" sz="2400" dirty="0"/>
              <a:t> (</a:t>
            </a:r>
            <a:r>
              <a:rPr lang="fr-FR" sz="2400" dirty="0" err="1"/>
              <a:t>slope</a:t>
            </a:r>
            <a:r>
              <a:rPr lang="fr-FR" sz="2400" dirty="0"/>
              <a:t> </a:t>
            </a:r>
            <a:r>
              <a:rPr lang="fr-FR" sz="2400" dirty="0" err="1"/>
              <a:t>stability</a:t>
            </a:r>
            <a:r>
              <a:rPr lang="fr-FR" sz="2400" dirty="0"/>
              <a:t>) model of </a:t>
            </a:r>
            <a:r>
              <a:rPr lang="fr-FR" sz="2400" dirty="0" err="1"/>
              <a:t>landslide</a:t>
            </a:r>
            <a:r>
              <a:rPr lang="fr-FR" sz="2400" dirty="0"/>
              <a:t> </a:t>
            </a:r>
            <a:r>
              <a:rPr lang="fr-FR" sz="2400" dirty="0" err="1"/>
              <a:t>susceptibility</a:t>
            </a:r>
            <a:r>
              <a:rPr lang="fr-FR" sz="2400" dirty="0"/>
              <a:t> of the SW </a:t>
            </a:r>
            <a:r>
              <a:rPr lang="fr-FR" sz="2400" dirty="0" err="1"/>
              <a:t>Iberian</a:t>
            </a:r>
            <a:r>
              <a:rPr lang="fr-FR" sz="2400" dirty="0"/>
              <a:t> </a:t>
            </a:r>
            <a:r>
              <a:rPr lang="fr-FR" sz="2400" dirty="0" err="1"/>
              <a:t>margin</a:t>
            </a:r>
            <a:endParaRPr lang="fr-FR" sz="2400" dirty="0"/>
          </a:p>
          <a:p>
            <a:r>
              <a:rPr lang="fr-FR" sz="2400" dirty="0"/>
              <a:t>-&gt; </a:t>
            </a:r>
            <a:r>
              <a:rPr lang="fr-FR" sz="2400" i="1" dirty="0" err="1"/>
              <a:t>mandatory</a:t>
            </a:r>
            <a:r>
              <a:rPr lang="fr-FR" sz="2400" i="1" dirty="0"/>
              <a:t> </a:t>
            </a:r>
            <a:r>
              <a:rPr lang="fr-FR" sz="2400" i="1" dirty="0" err="1"/>
              <a:t>step</a:t>
            </a:r>
            <a:r>
              <a:rPr lang="fr-FR" sz="2400" i="1" dirty="0"/>
              <a:t> </a:t>
            </a:r>
            <a:r>
              <a:rPr lang="fr-FR" sz="2400" i="1" dirty="0" err="1"/>
              <a:t>towards</a:t>
            </a:r>
            <a:r>
              <a:rPr lang="fr-FR" sz="2400" i="1" dirty="0"/>
              <a:t> a </a:t>
            </a:r>
            <a:r>
              <a:rPr lang="fr-FR" sz="2400" i="1" dirty="0" err="1"/>
              <a:t>landslide</a:t>
            </a:r>
            <a:r>
              <a:rPr lang="fr-FR" sz="2400" i="1" dirty="0"/>
              <a:t> PTHA?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8C4718-B6BE-4803-9023-FAD76F92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337" y="255626"/>
            <a:ext cx="3855465" cy="38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698D1B-AF3E-45CB-B6F4-239C43E4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612" y="140856"/>
            <a:ext cx="3930181" cy="3435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A930EC-DE7C-47F8-AE90-4276546B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612" y="3685893"/>
            <a:ext cx="4172228" cy="27814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819148-5F89-4A54-9723-88F9E7C9F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8" y="1680442"/>
            <a:ext cx="4891928" cy="4953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210306-81A8-4760-B31A-6481714CE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213" y="223837"/>
            <a:ext cx="3053998" cy="36391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F2D269-EAC5-40F7-B313-E2FF09B48F0D}"/>
              </a:ext>
            </a:extLst>
          </p:cNvPr>
          <p:cNvSpPr txBox="1"/>
          <p:nvPr/>
        </p:nvSpPr>
        <p:spPr>
          <a:xfrm>
            <a:off x="5314984" y="4157302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Fine et al 2005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05AB41-CA50-4E9A-87F3-6B9199B158BF}"/>
              </a:ext>
            </a:extLst>
          </p:cNvPr>
          <p:cNvSpPr txBox="1"/>
          <p:nvPr/>
        </p:nvSpPr>
        <p:spPr>
          <a:xfrm>
            <a:off x="349623" y="276515"/>
            <a:ext cx="389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November</a:t>
            </a:r>
            <a:r>
              <a:rPr lang="fr-FR" sz="2000" dirty="0"/>
              <a:t> 18, 1929 Grand Banks (Newfoundland) M=7.2 </a:t>
            </a:r>
            <a:r>
              <a:rPr lang="fr-FR" sz="2000" dirty="0" err="1"/>
              <a:t>earthquake</a:t>
            </a:r>
            <a:r>
              <a:rPr lang="fr-FR" sz="2000" dirty="0"/>
              <a:t> and </a:t>
            </a:r>
            <a:r>
              <a:rPr lang="fr-FR" sz="2000" dirty="0" err="1"/>
              <a:t>landslide</a:t>
            </a:r>
            <a:r>
              <a:rPr lang="fr-FR" sz="2000" dirty="0"/>
              <a:t> tsunami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DA70CC-C633-4620-B6F0-23F6B481901C}"/>
              </a:ext>
            </a:extLst>
          </p:cNvPr>
          <p:cNvSpPr txBox="1"/>
          <p:nvPr/>
        </p:nvSpPr>
        <p:spPr>
          <a:xfrm>
            <a:off x="5148707" y="4820989"/>
            <a:ext cx="2268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Very </a:t>
            </a:r>
            <a:r>
              <a:rPr lang="fr-FR" dirty="0" err="1"/>
              <a:t>low</a:t>
            </a:r>
            <a:r>
              <a:rPr lang="fr-FR" dirty="0"/>
              <a:t> impact in Portugal but </a:t>
            </a:r>
            <a:r>
              <a:rPr lang="fr-FR" dirty="0" err="1"/>
              <a:t>observed</a:t>
            </a:r>
            <a:r>
              <a:rPr lang="fr-FR" dirty="0"/>
              <a:t> on </a:t>
            </a:r>
            <a:r>
              <a:rPr lang="fr-FR" dirty="0" err="1"/>
              <a:t>tide</a:t>
            </a:r>
            <a:r>
              <a:rPr lang="fr-FR" dirty="0"/>
              <a:t> gauge records</a:t>
            </a:r>
          </a:p>
        </p:txBody>
      </p:sp>
    </p:spTree>
    <p:extLst>
      <p:ext uri="{BB962C8B-B14F-4D97-AF65-F5344CB8AC3E}">
        <p14:creationId xmlns:p14="http://schemas.microsoft.com/office/powerpoint/2010/main" val="289979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4F1106-1602-477E-9ED7-C68E91F8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2" y="1243391"/>
            <a:ext cx="7153447" cy="5375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0CB707-6FAF-4188-9D1C-81A4F918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18" y="125786"/>
            <a:ext cx="4628869" cy="33632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685230-B358-4F3B-B920-703CF54841B8}"/>
              </a:ext>
            </a:extLst>
          </p:cNvPr>
          <p:cNvSpPr txBox="1"/>
          <p:nvPr/>
        </p:nvSpPr>
        <p:spPr>
          <a:xfrm>
            <a:off x="108188" y="246235"/>
            <a:ext cx="7221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Tsunami </a:t>
            </a:r>
            <a:r>
              <a:rPr lang="fr-FR" sz="2400" dirty="0" err="1"/>
              <a:t>produced</a:t>
            </a:r>
            <a:r>
              <a:rPr lang="fr-FR" sz="2400" dirty="0"/>
              <a:t> by </a:t>
            </a:r>
            <a:r>
              <a:rPr lang="fr-FR" sz="2400" dirty="0" err="1"/>
              <a:t>giant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in the Canary and Azores </a:t>
            </a:r>
            <a:r>
              <a:rPr lang="fr-FR" sz="2400" dirty="0" err="1"/>
              <a:t>islands</a:t>
            </a:r>
            <a:r>
              <a:rPr lang="fr-FR" sz="2400" dirty="0"/>
              <a:t> </a:t>
            </a:r>
            <a:r>
              <a:rPr lang="fr-FR" sz="2000" dirty="0"/>
              <a:t>(</a:t>
            </a:r>
            <a:r>
              <a:rPr lang="fr-FR" sz="2000" dirty="0" err="1"/>
              <a:t>island</a:t>
            </a:r>
            <a:r>
              <a:rPr lang="fr-FR" sz="2000" dirty="0"/>
              <a:t> </a:t>
            </a:r>
            <a:r>
              <a:rPr lang="fr-FR" sz="2000" dirty="0" err="1"/>
              <a:t>flank</a:t>
            </a:r>
            <a:r>
              <a:rPr lang="fr-FR" sz="2000" dirty="0"/>
              <a:t> collapses 10</a:t>
            </a:r>
            <a:r>
              <a:rPr lang="fr-FR" sz="2000" baseline="30000" dirty="0"/>
              <a:t>2 </a:t>
            </a:r>
            <a:r>
              <a:rPr lang="fr-FR" sz="2000" dirty="0"/>
              <a:t>to 10</a:t>
            </a:r>
            <a:r>
              <a:rPr lang="fr-FR" sz="2000" baseline="30000" dirty="0"/>
              <a:t>3 </a:t>
            </a:r>
            <a:r>
              <a:rPr lang="fr-FR" sz="2000" dirty="0"/>
              <a:t>km</a:t>
            </a:r>
            <a:r>
              <a:rPr lang="fr-FR" sz="2000" baseline="30000" dirty="0"/>
              <a:t>3</a:t>
            </a:r>
            <a:r>
              <a:rPr lang="fr-FR" sz="2000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1BE318-59E4-4FCE-ACD8-08C8921DAD0B}"/>
              </a:ext>
            </a:extLst>
          </p:cNvPr>
          <p:cNvSpPr txBox="1"/>
          <p:nvPr/>
        </p:nvSpPr>
        <p:spPr>
          <a:xfrm>
            <a:off x="10044953" y="3489040"/>
            <a:ext cx="186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Lovholt</a:t>
            </a:r>
            <a:r>
              <a:rPr lang="fr-FR" i="1" dirty="0"/>
              <a:t> et al 2008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AEAD8C-7D38-4F25-8D55-EC5631F6044F}"/>
              </a:ext>
            </a:extLst>
          </p:cNvPr>
          <p:cNvSpPr txBox="1"/>
          <p:nvPr/>
        </p:nvSpPr>
        <p:spPr>
          <a:xfrm>
            <a:off x="175812" y="6252223"/>
            <a:ext cx="161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Paris et al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55F797-53B7-4158-B917-7B9652DE4B3A}"/>
              </a:ext>
            </a:extLst>
          </p:cNvPr>
          <p:cNvSpPr txBox="1"/>
          <p:nvPr/>
        </p:nvSpPr>
        <p:spPr>
          <a:xfrm>
            <a:off x="7745506" y="4117956"/>
            <a:ext cx="40072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HILP </a:t>
            </a:r>
            <a:r>
              <a:rPr lang="fr-FR" sz="2000" dirty="0" err="1"/>
              <a:t>category</a:t>
            </a:r>
            <a:endParaRPr lang="fr-FR" sz="2000" dirty="0"/>
          </a:p>
          <a:p>
            <a:r>
              <a:rPr lang="fr-FR" sz="2000" dirty="0"/>
              <a:t>High Impact Low </a:t>
            </a:r>
            <a:r>
              <a:rPr lang="fr-FR" sz="2000" dirty="0" err="1"/>
              <a:t>Probability</a:t>
            </a:r>
            <a:r>
              <a:rPr lang="fr-FR" sz="2000" dirty="0"/>
              <a:t> </a:t>
            </a:r>
            <a:r>
              <a:rPr lang="fr-FR" sz="2000" dirty="0" err="1"/>
              <a:t>events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Poorly-constrained</a:t>
            </a:r>
            <a:r>
              <a:rPr lang="fr-FR" sz="2000" dirty="0"/>
              <a:t> </a:t>
            </a:r>
            <a:r>
              <a:rPr lang="fr-FR" sz="2000" dirty="0" err="1"/>
              <a:t>recurrence</a:t>
            </a:r>
            <a:r>
              <a:rPr lang="fr-FR" sz="2000" dirty="0"/>
              <a:t> in the </a:t>
            </a:r>
            <a:r>
              <a:rPr lang="fr-FR" sz="2000" dirty="0" err="1"/>
              <a:t>order</a:t>
            </a:r>
            <a:r>
              <a:rPr lang="fr-FR" sz="2000" dirty="0"/>
              <a:t> of 10s to 100s </a:t>
            </a:r>
            <a:r>
              <a:rPr lang="fr-FR" sz="2000" dirty="0" err="1"/>
              <a:t>thousands</a:t>
            </a:r>
            <a:r>
              <a:rPr lang="fr-FR" sz="2000" dirty="0"/>
              <a:t> </a:t>
            </a:r>
            <a:r>
              <a:rPr lang="fr-FR" sz="2000" dirty="0" err="1"/>
              <a:t>years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7980F6-D2AA-4D9E-8A38-B9126F18AF9D}"/>
              </a:ext>
            </a:extLst>
          </p:cNvPr>
          <p:cNvSpPr txBox="1"/>
          <p:nvPr/>
        </p:nvSpPr>
        <p:spPr>
          <a:xfrm>
            <a:off x="6311160" y="1240590"/>
            <a:ext cx="101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Palma</a:t>
            </a:r>
          </a:p>
        </p:txBody>
      </p:sp>
    </p:spTree>
    <p:extLst>
      <p:ext uri="{BB962C8B-B14F-4D97-AF65-F5344CB8AC3E}">
        <p14:creationId xmlns:p14="http://schemas.microsoft.com/office/powerpoint/2010/main" val="149319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BE9B43-A3B2-4F69-ACF0-17BEC3BE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53" y="237965"/>
            <a:ext cx="4047088" cy="2855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7DE2DF-951F-4E02-AD0E-A7DF3E4B3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"/>
          <a:stretch/>
        </p:blipFill>
        <p:spPr bwMode="auto">
          <a:xfrm>
            <a:off x="5392272" y="1090784"/>
            <a:ext cx="6614318" cy="553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DCA4F0C-7BDA-459B-9A2C-DE4B8D73133C}"/>
              </a:ext>
            </a:extLst>
          </p:cNvPr>
          <p:cNvSpPr txBox="1"/>
          <p:nvPr/>
        </p:nvSpPr>
        <p:spPr>
          <a:xfrm>
            <a:off x="336653" y="3413410"/>
            <a:ext cx="49480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Two</a:t>
            </a:r>
            <a:r>
              <a:rPr lang="fr-FR" sz="2000" dirty="0"/>
              <a:t> major explosive </a:t>
            </a:r>
            <a:r>
              <a:rPr lang="fr-FR" sz="2000" dirty="0" err="1"/>
              <a:t>eruptions</a:t>
            </a:r>
            <a:r>
              <a:rPr lang="fr-FR" sz="2000" dirty="0"/>
              <a:t> </a:t>
            </a:r>
            <a:r>
              <a:rPr lang="fr-FR" sz="2000" dirty="0" err="1"/>
              <a:t>during</a:t>
            </a:r>
            <a:r>
              <a:rPr lang="fr-FR" sz="2000" dirty="0"/>
              <a:t> the </a:t>
            </a:r>
            <a:r>
              <a:rPr lang="fr-FR" sz="2000" dirty="0" err="1"/>
              <a:t>Holocene</a:t>
            </a:r>
            <a:r>
              <a:rPr lang="fr-FR" sz="2000" dirty="0"/>
              <a:t> </a:t>
            </a:r>
            <a:r>
              <a:rPr lang="fr-FR" sz="2000" dirty="0" err="1"/>
              <a:t>were</a:t>
            </a:r>
            <a:r>
              <a:rPr lang="fr-FR" sz="2000" dirty="0"/>
              <a:t> </a:t>
            </a:r>
            <a:r>
              <a:rPr lang="fr-FR" sz="2000" dirty="0" err="1"/>
              <a:t>associated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tsunamis.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Santorini</a:t>
            </a:r>
            <a:r>
              <a:rPr lang="fr-FR" sz="2000" dirty="0"/>
              <a:t> : </a:t>
            </a:r>
            <a:r>
              <a:rPr lang="fr-FR" sz="2000" dirty="0" err="1"/>
              <a:t>Minoan</a:t>
            </a:r>
            <a:r>
              <a:rPr lang="fr-FR" sz="2000" dirty="0"/>
              <a:t> </a:t>
            </a:r>
            <a:r>
              <a:rPr lang="fr-FR" sz="2000" dirty="0" err="1"/>
              <a:t>eruption</a:t>
            </a:r>
            <a:r>
              <a:rPr lang="fr-FR" sz="2000" dirty="0"/>
              <a:t> -&gt; tsunami </a:t>
            </a:r>
            <a:r>
              <a:rPr lang="fr-FR" sz="2000" dirty="0" err="1"/>
              <a:t>whose</a:t>
            </a:r>
            <a:r>
              <a:rPr lang="fr-FR" sz="2000" dirty="0"/>
              <a:t> source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still</a:t>
            </a:r>
            <a:r>
              <a:rPr lang="fr-FR" sz="2000" dirty="0"/>
              <a:t> </a:t>
            </a:r>
            <a:r>
              <a:rPr lang="fr-FR" sz="2000" dirty="0" err="1"/>
              <a:t>poorly-constrained</a:t>
            </a:r>
            <a:r>
              <a:rPr lang="fr-FR" sz="2000" dirty="0"/>
              <a:t> </a:t>
            </a:r>
            <a:r>
              <a:rPr lang="fr-FR" sz="2000" dirty="0" err="1"/>
              <a:t>despite</a:t>
            </a:r>
            <a:r>
              <a:rPr lang="fr-FR" sz="2000" dirty="0"/>
              <a:t> </a:t>
            </a:r>
            <a:r>
              <a:rPr lang="fr-FR" sz="2000" dirty="0" err="1"/>
              <a:t>abundant</a:t>
            </a:r>
            <a:r>
              <a:rPr lang="fr-FR" sz="2000" dirty="0"/>
              <a:t> </a:t>
            </a:r>
            <a:r>
              <a:rPr lang="fr-FR" sz="2000" dirty="0" err="1"/>
              <a:t>literature</a:t>
            </a:r>
            <a:r>
              <a:rPr lang="fr-F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Kolumbo</a:t>
            </a:r>
            <a:r>
              <a:rPr lang="fr-FR" sz="2000" dirty="0"/>
              <a:t> : 1650 </a:t>
            </a:r>
            <a:r>
              <a:rPr lang="fr-FR" sz="2000" dirty="0" err="1"/>
              <a:t>eruption</a:t>
            </a:r>
            <a:r>
              <a:rPr lang="fr-FR" sz="2000" dirty="0"/>
              <a:t> -&gt; tsunami </a:t>
            </a:r>
            <a:r>
              <a:rPr lang="fr-FR" sz="2000" dirty="0" err="1"/>
              <a:t>observed</a:t>
            </a:r>
            <a:r>
              <a:rPr lang="fr-FR" sz="2000" dirty="0"/>
              <a:t> in all the </a:t>
            </a:r>
            <a:r>
              <a:rPr lang="fr-FR" sz="2000" dirty="0" err="1"/>
              <a:t>southern</a:t>
            </a:r>
            <a:r>
              <a:rPr lang="fr-FR" sz="2000" dirty="0"/>
              <a:t> Aegean </a:t>
            </a:r>
            <a:r>
              <a:rPr lang="fr-FR" sz="2000" dirty="0" err="1"/>
              <a:t>Sea</a:t>
            </a:r>
            <a:r>
              <a:rPr lang="fr-FR" sz="20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F9F8A-8D60-497A-96B3-0FC9FB47E2B6}"/>
              </a:ext>
            </a:extLst>
          </p:cNvPr>
          <p:cNvSpPr/>
          <p:nvPr/>
        </p:nvSpPr>
        <p:spPr>
          <a:xfrm>
            <a:off x="4598047" y="351435"/>
            <a:ext cx="6399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Tsunamis </a:t>
            </a:r>
            <a:r>
              <a:rPr lang="fr-FR" sz="2400" dirty="0" err="1"/>
              <a:t>generated</a:t>
            </a:r>
            <a:r>
              <a:rPr lang="fr-FR" sz="2400" dirty="0"/>
              <a:t> by the </a:t>
            </a:r>
            <a:r>
              <a:rPr lang="fr-FR" sz="2400" dirty="0" err="1"/>
              <a:t>Hellenic</a:t>
            </a:r>
            <a:r>
              <a:rPr lang="fr-FR" sz="2400" dirty="0"/>
              <a:t> Arc </a:t>
            </a:r>
            <a:r>
              <a:rPr lang="fr-FR" sz="2400" dirty="0" err="1"/>
              <a:t>volcanoes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66E26E-D6A3-4A32-9594-DF1AB4AD586E}"/>
              </a:ext>
            </a:extLst>
          </p:cNvPr>
          <p:cNvSpPr/>
          <p:nvPr/>
        </p:nvSpPr>
        <p:spPr>
          <a:xfrm>
            <a:off x="5738808" y="1953416"/>
            <a:ext cx="2059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Nomikou</a:t>
            </a:r>
            <a:r>
              <a:rPr lang="fr-FR" i="1" dirty="0"/>
              <a:t> et al 2012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48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3C8C83-4E7B-47A9-8E95-CADA4362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9" y="2499531"/>
            <a:ext cx="6271213" cy="4223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B47807-3C4D-43BA-BCCE-94307A66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757" y="134469"/>
            <a:ext cx="4993234" cy="32641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0088B2-745C-4142-A3D6-0ABE4DFFD851}"/>
              </a:ext>
            </a:extLst>
          </p:cNvPr>
          <p:cNvSpPr txBox="1"/>
          <p:nvPr/>
        </p:nvSpPr>
        <p:spPr>
          <a:xfrm>
            <a:off x="242046" y="134469"/>
            <a:ext cx="6212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Geological</a:t>
            </a:r>
            <a:r>
              <a:rPr lang="fr-FR" sz="2000" dirty="0"/>
              <a:t> </a:t>
            </a:r>
            <a:r>
              <a:rPr lang="fr-FR" sz="2000" dirty="0" err="1"/>
              <a:t>evidence</a:t>
            </a:r>
            <a:r>
              <a:rPr lang="fr-FR" sz="2000" dirty="0"/>
              <a:t> of the </a:t>
            </a:r>
            <a:r>
              <a:rPr lang="fr-FR" sz="2000" dirty="0" err="1"/>
              <a:t>Minoan</a:t>
            </a:r>
            <a:r>
              <a:rPr lang="fr-FR" sz="2000" dirty="0"/>
              <a:t> tsunami on the </a:t>
            </a:r>
            <a:r>
              <a:rPr lang="fr-FR" sz="2000" dirty="0" err="1"/>
              <a:t>coasts</a:t>
            </a:r>
            <a:r>
              <a:rPr lang="fr-FR" sz="2000" dirty="0"/>
              <a:t> of </a:t>
            </a:r>
            <a:r>
              <a:rPr lang="fr-FR" sz="2000" dirty="0" err="1"/>
              <a:t>Turkey</a:t>
            </a:r>
            <a:r>
              <a:rPr lang="fr-FR" sz="2000" dirty="0"/>
              <a:t> and </a:t>
            </a:r>
            <a:r>
              <a:rPr lang="fr-FR" sz="2000" dirty="0" err="1"/>
              <a:t>northern</a:t>
            </a:r>
            <a:r>
              <a:rPr lang="fr-FR" sz="2000" dirty="0"/>
              <a:t> </a:t>
            </a:r>
            <a:r>
              <a:rPr lang="fr-FR" sz="2000" dirty="0" err="1"/>
              <a:t>coast</a:t>
            </a:r>
            <a:r>
              <a:rPr lang="fr-FR" sz="2000" dirty="0"/>
              <a:t> of </a:t>
            </a:r>
            <a:r>
              <a:rPr lang="fr-FR" sz="2000" dirty="0" err="1"/>
              <a:t>Crete</a:t>
            </a:r>
            <a:r>
              <a:rPr lang="fr-FR" sz="2000" dirty="0"/>
              <a:t> -&gt; far-</a:t>
            </a:r>
            <a:r>
              <a:rPr lang="fr-FR" sz="2000" dirty="0" err="1"/>
              <a:t>field</a:t>
            </a:r>
            <a:r>
              <a:rPr lang="fr-FR" sz="2000" dirty="0"/>
              <a:t> </a:t>
            </a:r>
            <a:r>
              <a:rPr lang="fr-FR" sz="1400" i="1" dirty="0"/>
              <a:t>(e.g. </a:t>
            </a:r>
            <a:r>
              <a:rPr lang="fr-FR" sz="1400" i="1" dirty="0" err="1"/>
              <a:t>Minoura</a:t>
            </a:r>
            <a:r>
              <a:rPr lang="fr-FR" sz="1400" i="1" dirty="0"/>
              <a:t> et al 1992, </a:t>
            </a:r>
            <a:r>
              <a:rPr lang="fr-FR" sz="1400" i="1" dirty="0" err="1"/>
              <a:t>Bruins</a:t>
            </a:r>
            <a:r>
              <a:rPr lang="fr-FR" sz="1400" i="1" dirty="0"/>
              <a:t> et al 2008, </a:t>
            </a:r>
            <a:r>
              <a:rPr lang="fr-FR" sz="1400" i="1" dirty="0" err="1"/>
              <a:t>Lespez</a:t>
            </a:r>
            <a:r>
              <a:rPr lang="fr-FR" sz="1400" i="1" dirty="0"/>
              <a:t> et al 2021, </a:t>
            </a:r>
            <a:r>
              <a:rPr lang="fr-FR" sz="1400" i="1" dirty="0" err="1"/>
              <a:t>Sahoglu</a:t>
            </a:r>
            <a:r>
              <a:rPr lang="fr-FR" sz="1400" i="1" dirty="0"/>
              <a:t> et al 2022)</a:t>
            </a:r>
          </a:p>
          <a:p>
            <a:endParaRPr lang="fr-FR" dirty="0"/>
          </a:p>
          <a:p>
            <a:r>
              <a:rPr lang="fr-FR" dirty="0" err="1"/>
              <a:t>Sahoglu</a:t>
            </a:r>
            <a:r>
              <a:rPr lang="fr-FR" dirty="0"/>
              <a:t> et al (2022) </a:t>
            </a:r>
            <a:r>
              <a:rPr lang="fr-FR" dirty="0" err="1"/>
              <a:t>found</a:t>
            </a:r>
            <a:r>
              <a:rPr lang="fr-FR" dirty="0"/>
              <a:t> multiple tsunami </a:t>
            </a:r>
            <a:r>
              <a:rPr lang="fr-FR" dirty="0" err="1"/>
              <a:t>events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a first (and </a:t>
            </a:r>
            <a:r>
              <a:rPr lang="fr-FR" dirty="0" err="1"/>
              <a:t>deadly</a:t>
            </a:r>
            <a:r>
              <a:rPr lang="fr-FR" dirty="0"/>
              <a:t>) tsunami </a:t>
            </a:r>
            <a:r>
              <a:rPr lang="fr-FR" dirty="0" err="1"/>
              <a:t>preceding</a:t>
            </a:r>
            <a:r>
              <a:rPr lang="fr-FR" dirty="0"/>
              <a:t> the main </a:t>
            </a:r>
            <a:r>
              <a:rPr lang="fr-FR" dirty="0" err="1"/>
              <a:t>tepha</a:t>
            </a:r>
            <a:r>
              <a:rPr lang="fr-FR" dirty="0"/>
              <a:t> </a:t>
            </a:r>
            <a:r>
              <a:rPr lang="fr-FR" dirty="0" err="1"/>
              <a:t>falls</a:t>
            </a:r>
            <a:r>
              <a:rPr lang="fr-FR" dirty="0"/>
              <a:t>.</a:t>
            </a: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CEEE4F-D05C-4001-BD6A-95216B0E4A9A}"/>
              </a:ext>
            </a:extLst>
          </p:cNvPr>
          <p:cNvSpPr txBox="1"/>
          <p:nvPr/>
        </p:nvSpPr>
        <p:spPr>
          <a:xfrm>
            <a:off x="6594088" y="3643528"/>
            <a:ext cx="4993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New </a:t>
            </a:r>
            <a:r>
              <a:rPr lang="fr-FR" sz="2000" dirty="0" err="1"/>
              <a:t>evidence</a:t>
            </a:r>
            <a:r>
              <a:rPr lang="fr-FR" sz="2000" dirty="0"/>
              <a:t> of the </a:t>
            </a:r>
            <a:r>
              <a:rPr lang="fr-FR" sz="2000" dirty="0" err="1"/>
              <a:t>Minoan</a:t>
            </a:r>
            <a:r>
              <a:rPr lang="fr-FR" sz="2000" dirty="0"/>
              <a:t> tsunami on the </a:t>
            </a:r>
            <a:r>
              <a:rPr lang="fr-FR" sz="2000" dirty="0" err="1"/>
              <a:t>southern</a:t>
            </a:r>
            <a:r>
              <a:rPr lang="fr-FR" sz="2000" dirty="0"/>
              <a:t> </a:t>
            </a:r>
            <a:r>
              <a:rPr lang="fr-FR" sz="2000" dirty="0" err="1"/>
              <a:t>coast</a:t>
            </a:r>
            <a:r>
              <a:rPr lang="fr-FR" sz="2000" dirty="0"/>
              <a:t> of Ios Island = </a:t>
            </a:r>
            <a:r>
              <a:rPr lang="fr-FR" sz="2000" dirty="0" err="1"/>
              <a:t>near-field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2 tsunami </a:t>
            </a:r>
            <a:r>
              <a:rPr lang="fr-FR" sz="2000" dirty="0" err="1"/>
              <a:t>deposits</a:t>
            </a:r>
            <a:r>
              <a:rPr lang="fr-FR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First one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very</a:t>
            </a:r>
            <a:r>
              <a:rPr lang="fr-FR" sz="2000" dirty="0"/>
              <a:t> few </a:t>
            </a:r>
            <a:r>
              <a:rPr lang="fr-FR" sz="2000" dirty="0" err="1"/>
              <a:t>pumice</a:t>
            </a:r>
            <a:r>
              <a:rPr lang="fr-FR" sz="2000" dirty="0"/>
              <a:t> lapilli but </a:t>
            </a:r>
            <a:r>
              <a:rPr lang="fr-FR" sz="2000" dirty="0" err="1"/>
              <a:t>abundant</a:t>
            </a:r>
            <a:r>
              <a:rPr lang="fr-FR" sz="2000" dirty="0"/>
              <a:t> marine </a:t>
            </a:r>
            <a:r>
              <a:rPr lang="fr-FR" sz="2000" dirty="0" err="1"/>
              <a:t>bioclasts</a:t>
            </a:r>
            <a:r>
              <a:rPr lang="fr-FR" sz="2000" dirty="0"/>
              <a:t> (</a:t>
            </a:r>
            <a:r>
              <a:rPr lang="fr-FR" sz="2000" dirty="0" err="1"/>
              <a:t>dated</a:t>
            </a:r>
            <a:r>
              <a:rPr lang="fr-FR" sz="2000" dirty="0"/>
              <a:t> </a:t>
            </a:r>
            <a:r>
              <a:rPr lang="fr-FR" sz="2000" dirty="0" err="1"/>
              <a:t>shell</a:t>
            </a:r>
            <a:r>
              <a:rPr lang="fr-FR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Second one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abundant</a:t>
            </a:r>
            <a:r>
              <a:rPr lang="fr-FR" sz="2000" dirty="0"/>
              <a:t> </a:t>
            </a:r>
            <a:r>
              <a:rPr lang="fr-FR" sz="2000" dirty="0" err="1"/>
              <a:t>pumice</a:t>
            </a:r>
            <a:r>
              <a:rPr lang="fr-FR" sz="2000" dirty="0"/>
              <a:t> lapilli </a:t>
            </a:r>
            <a:r>
              <a:rPr lang="fr-FR" sz="2000" dirty="0" err="1"/>
              <a:t>from</a:t>
            </a:r>
            <a:r>
              <a:rPr lang="fr-FR" sz="2000" dirty="0"/>
              <a:t> the first </a:t>
            </a:r>
            <a:r>
              <a:rPr lang="fr-FR" sz="2000" dirty="0" err="1"/>
              <a:t>Plinian</a:t>
            </a:r>
            <a:r>
              <a:rPr lang="fr-FR" sz="2000" dirty="0"/>
              <a:t> phase.</a:t>
            </a:r>
          </a:p>
          <a:p>
            <a:r>
              <a:rPr lang="fr-FR" sz="2000" dirty="0"/>
              <a:t>&gt; 2 m </a:t>
            </a:r>
            <a:r>
              <a:rPr lang="fr-FR" sz="2000" dirty="0" err="1"/>
              <a:t>asl</a:t>
            </a:r>
            <a:r>
              <a:rPr lang="fr-FR" sz="2000" dirty="0"/>
              <a:t> and &gt; 200 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D0A383-2715-4E47-8FEF-68737314D3ED}"/>
              </a:ext>
            </a:extLst>
          </p:cNvPr>
          <p:cNvSpPr txBox="1"/>
          <p:nvPr/>
        </p:nvSpPr>
        <p:spPr>
          <a:xfrm>
            <a:off x="4051613" y="2314865"/>
            <a:ext cx="162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Paris et al 2022</a:t>
            </a:r>
          </a:p>
        </p:txBody>
      </p:sp>
    </p:spTree>
    <p:extLst>
      <p:ext uri="{BB962C8B-B14F-4D97-AF65-F5344CB8AC3E}">
        <p14:creationId xmlns:p14="http://schemas.microsoft.com/office/powerpoint/2010/main" val="3314424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70DC71-4FA0-49D2-A4AA-1A1E7B71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3" y="40341"/>
            <a:ext cx="8901953" cy="5684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195AF4-4BAD-46B5-B5E1-89446BD8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0" y="3724835"/>
            <a:ext cx="6169487" cy="29807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5D980F-F8F4-439F-9402-671EE549D8B6}"/>
              </a:ext>
            </a:extLst>
          </p:cNvPr>
          <p:cNvSpPr txBox="1"/>
          <p:nvPr/>
        </p:nvSpPr>
        <p:spPr>
          <a:xfrm>
            <a:off x="6575612" y="6172200"/>
            <a:ext cx="218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Sakellariou</a:t>
            </a:r>
            <a:r>
              <a:rPr lang="fr-FR" i="1" dirty="0"/>
              <a:t> et al 2012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370A96-7001-41F3-A8FE-DB513E3478CE}"/>
              </a:ext>
            </a:extLst>
          </p:cNvPr>
          <p:cNvSpPr txBox="1"/>
          <p:nvPr/>
        </p:nvSpPr>
        <p:spPr>
          <a:xfrm>
            <a:off x="6339817" y="605118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Novikova</a:t>
            </a:r>
            <a:r>
              <a:rPr lang="fr-FR" i="1" dirty="0"/>
              <a:t> et al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3EF9D-6E73-4A0A-A65C-402D56F1BE37}"/>
              </a:ext>
            </a:extLst>
          </p:cNvPr>
          <p:cNvSpPr/>
          <p:nvPr/>
        </p:nvSpPr>
        <p:spPr>
          <a:xfrm>
            <a:off x="3255073" y="40341"/>
            <a:ext cx="536998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4B6646-54D7-482E-894E-A2FB9B52244C}"/>
              </a:ext>
            </a:extLst>
          </p:cNvPr>
          <p:cNvSpPr txBox="1"/>
          <p:nvPr/>
        </p:nvSpPr>
        <p:spPr>
          <a:xfrm>
            <a:off x="170330" y="165848"/>
            <a:ext cx="5681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The source of the first </a:t>
            </a:r>
            <a:r>
              <a:rPr lang="fr-FR" sz="2000" dirty="0" err="1"/>
              <a:t>Minoan</a:t>
            </a:r>
            <a:r>
              <a:rPr lang="fr-FR" sz="2000" dirty="0"/>
              <a:t> tsunami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unknow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dirty="0"/>
              <a:t>For the second one, a </a:t>
            </a:r>
            <a:r>
              <a:rPr lang="fr-FR" sz="2000" dirty="0" err="1"/>
              <a:t>pyroclastic</a:t>
            </a:r>
            <a:r>
              <a:rPr lang="fr-FR" sz="2000" dirty="0"/>
              <a:t> flow </a:t>
            </a:r>
            <a:r>
              <a:rPr lang="fr-FR" sz="2000" dirty="0" err="1"/>
              <a:t>origin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likely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4719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6AB1A13-3E55-4684-B4BC-0B34EAD27A96}"/>
              </a:ext>
            </a:extLst>
          </p:cNvPr>
          <p:cNvSpPr txBox="1"/>
          <p:nvPr/>
        </p:nvSpPr>
        <p:spPr>
          <a:xfrm>
            <a:off x="8740194" y="573563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Urgeles</a:t>
            </a:r>
            <a:r>
              <a:rPr lang="fr-FR" i="1" dirty="0"/>
              <a:t> and </a:t>
            </a:r>
            <a:r>
              <a:rPr lang="fr-FR" i="1" dirty="0" err="1"/>
              <a:t>Camerlenghi</a:t>
            </a:r>
            <a:r>
              <a:rPr lang="fr-FR" i="1" dirty="0"/>
              <a:t> 2013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C2D421-3E47-4208-AF53-1A0D4AFFDDCE}"/>
              </a:ext>
            </a:extLst>
          </p:cNvPr>
          <p:cNvSpPr txBox="1"/>
          <p:nvPr/>
        </p:nvSpPr>
        <p:spPr>
          <a:xfrm>
            <a:off x="271848" y="342731"/>
            <a:ext cx="757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GIS </a:t>
            </a:r>
            <a:r>
              <a:rPr lang="fr-FR" sz="2400" dirty="0" err="1"/>
              <a:t>database</a:t>
            </a:r>
            <a:r>
              <a:rPr lang="fr-FR" sz="2400" dirty="0"/>
              <a:t> of </a:t>
            </a:r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in the </a:t>
            </a:r>
            <a:r>
              <a:rPr lang="fr-FR" sz="2400" dirty="0" err="1"/>
              <a:t>Mediterranean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0F4236-F7CA-41D3-A1CB-6ECA298C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1" t="24311" r="7973" b="7619"/>
          <a:stretch/>
        </p:blipFill>
        <p:spPr>
          <a:xfrm>
            <a:off x="185350" y="926757"/>
            <a:ext cx="11613695" cy="54073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53B767-F618-4A12-8546-5B06C39FEF46}"/>
              </a:ext>
            </a:extLst>
          </p:cNvPr>
          <p:cNvSpPr txBox="1"/>
          <p:nvPr/>
        </p:nvSpPr>
        <p:spPr>
          <a:xfrm>
            <a:off x="1025611" y="6317957"/>
            <a:ext cx="542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on the EPOS data portal (Tsunami TCS)</a:t>
            </a:r>
          </a:p>
        </p:txBody>
      </p:sp>
    </p:spTree>
    <p:extLst>
      <p:ext uri="{BB962C8B-B14F-4D97-AF65-F5344CB8AC3E}">
        <p14:creationId xmlns:p14="http://schemas.microsoft.com/office/powerpoint/2010/main" val="338077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36" y="1373692"/>
            <a:ext cx="11582043" cy="39755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DCA4AE-7E1D-4013-94A0-DD82ACC515AF}"/>
              </a:ext>
            </a:extLst>
          </p:cNvPr>
          <p:cNvSpPr txBox="1"/>
          <p:nvPr/>
        </p:nvSpPr>
        <p:spPr>
          <a:xfrm>
            <a:off x="290145" y="238274"/>
            <a:ext cx="6961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Learning from </a:t>
            </a:r>
            <a:r>
              <a:rPr lang="fr-FR" sz="2000" dirty="0" err="1"/>
              <a:t>past</a:t>
            </a:r>
            <a:r>
              <a:rPr lang="fr-FR" sz="2000" dirty="0"/>
              <a:t> </a:t>
            </a:r>
            <a:r>
              <a:rPr lang="fr-FR" sz="2000" dirty="0" err="1"/>
              <a:t>examples</a:t>
            </a:r>
            <a:r>
              <a:rPr lang="fr-FR" sz="2000" dirty="0"/>
              <a:t> of </a:t>
            </a:r>
            <a:r>
              <a:rPr lang="fr-FR" sz="2000" dirty="0" err="1"/>
              <a:t>volcanic</a:t>
            </a:r>
            <a:r>
              <a:rPr lang="fr-FR" sz="2000" dirty="0"/>
              <a:t> tsunamis</a:t>
            </a:r>
          </a:p>
          <a:p>
            <a:endParaRPr lang="fr-FR" dirty="0"/>
          </a:p>
          <a:p>
            <a:r>
              <a:rPr lang="fr-FR" dirty="0"/>
              <a:t>Possible sources of tsunamis </a:t>
            </a:r>
            <a:r>
              <a:rPr lang="fr-FR" dirty="0" err="1"/>
              <a:t>differ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one type of </a:t>
            </a:r>
            <a:r>
              <a:rPr lang="fr-FR" dirty="0" err="1"/>
              <a:t>eruption</a:t>
            </a:r>
            <a:r>
              <a:rPr lang="fr-FR" dirty="0"/>
              <a:t> to </a:t>
            </a:r>
            <a:r>
              <a:rPr lang="fr-FR" dirty="0" err="1"/>
              <a:t>another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CEA84F-FE02-4794-A8DB-33B9064E463C}"/>
              </a:ext>
            </a:extLst>
          </p:cNvPr>
          <p:cNvSpPr/>
          <p:nvPr/>
        </p:nvSpPr>
        <p:spPr>
          <a:xfrm>
            <a:off x="383821" y="4128248"/>
            <a:ext cx="3462038" cy="1089212"/>
          </a:xfrm>
          <a:prstGeom prst="rect">
            <a:avLst/>
          </a:prstGeom>
          <a:solidFill>
            <a:srgbClr val="FFD966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8BC1FE-9051-49A2-AECA-D56CF326C5CD}"/>
              </a:ext>
            </a:extLst>
          </p:cNvPr>
          <p:cNvSpPr txBox="1"/>
          <p:nvPr/>
        </p:nvSpPr>
        <p:spPr>
          <a:xfrm>
            <a:off x="2312894" y="5349240"/>
            <a:ext cx="231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Santorinni</a:t>
            </a:r>
            <a:r>
              <a:rPr lang="fr-FR" dirty="0"/>
              <a:t> (</a:t>
            </a:r>
            <a:r>
              <a:rPr lang="fr-FR" dirty="0" err="1"/>
              <a:t>Minoan</a:t>
            </a:r>
            <a:r>
              <a:rPr lang="fr-FR" dirty="0"/>
              <a:t>)</a:t>
            </a:r>
          </a:p>
          <a:p>
            <a:r>
              <a:rPr lang="fr-FR" dirty="0" err="1"/>
              <a:t>Kolumbo</a:t>
            </a:r>
            <a:r>
              <a:rPr lang="fr-FR" dirty="0"/>
              <a:t> (1650)</a:t>
            </a:r>
          </a:p>
        </p:txBody>
      </p:sp>
    </p:spTree>
    <p:extLst>
      <p:ext uri="{BB962C8B-B14F-4D97-AF65-F5344CB8AC3E}">
        <p14:creationId xmlns:p14="http://schemas.microsoft.com/office/powerpoint/2010/main" val="79893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3A5BAA3-C578-47C0-92E6-72F8E847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2" t="5337" b="15730"/>
          <a:stretch/>
        </p:blipFill>
        <p:spPr bwMode="auto">
          <a:xfrm>
            <a:off x="441775" y="2329378"/>
            <a:ext cx="3901744" cy="3553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322A95-AA19-455F-8B42-08682426403D}"/>
              </a:ext>
            </a:extLst>
          </p:cNvPr>
          <p:cNvSpPr txBox="1"/>
          <p:nvPr/>
        </p:nvSpPr>
        <p:spPr>
          <a:xfrm>
            <a:off x="2392647" y="5995551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360 m </a:t>
            </a:r>
            <a:r>
              <a:rPr lang="fr-FR" sz="2000" dirty="0" err="1"/>
              <a:t>inland</a:t>
            </a:r>
            <a:endParaRPr lang="fr-FR" sz="2000" dirty="0"/>
          </a:p>
          <a:p>
            <a:r>
              <a:rPr lang="fr-FR" sz="2000" dirty="0"/>
              <a:t>3.5 m </a:t>
            </a:r>
            <a:r>
              <a:rPr lang="fr-FR" sz="2000" dirty="0" err="1"/>
              <a:t>asl</a:t>
            </a:r>
            <a:endParaRPr lang="fr-FR" sz="2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C5E213A-40BE-44A0-9C52-2FF53477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11" y="1007741"/>
            <a:ext cx="2390576" cy="563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0553902-AA5C-44BB-9062-CD96E4E8FBDE}"/>
              </a:ext>
            </a:extLst>
          </p:cNvPr>
          <p:cNvSpPr txBox="1"/>
          <p:nvPr/>
        </p:nvSpPr>
        <p:spPr>
          <a:xfrm>
            <a:off x="4519425" y="389895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20 m </a:t>
            </a:r>
            <a:r>
              <a:rPr lang="fr-FR" sz="2000" dirty="0" err="1"/>
              <a:t>asl</a:t>
            </a:r>
            <a:endParaRPr lang="fr-FR" sz="2000" dirty="0"/>
          </a:p>
          <a:p>
            <a:r>
              <a:rPr lang="fr-FR" sz="2000" dirty="0"/>
              <a:t>630 m </a:t>
            </a:r>
            <a:r>
              <a:rPr lang="fr-FR" sz="2000" dirty="0" err="1"/>
              <a:t>inland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BBE335-C6D7-496E-BDB7-408772AA9958}"/>
              </a:ext>
            </a:extLst>
          </p:cNvPr>
          <p:cNvSpPr txBox="1"/>
          <p:nvPr/>
        </p:nvSpPr>
        <p:spPr>
          <a:xfrm>
            <a:off x="4519425" y="2974332"/>
            <a:ext cx="1505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190m </a:t>
            </a:r>
            <a:r>
              <a:rPr lang="fr-FR" sz="2000" dirty="0" err="1"/>
              <a:t>inland</a:t>
            </a:r>
            <a:endParaRPr lang="fr-FR" sz="2000" dirty="0"/>
          </a:p>
          <a:p>
            <a:r>
              <a:rPr lang="fr-FR" sz="2000" dirty="0"/>
              <a:t>14 m </a:t>
            </a:r>
            <a:r>
              <a:rPr lang="fr-FR" sz="2000" dirty="0" err="1"/>
              <a:t>asl</a:t>
            </a:r>
            <a:endParaRPr lang="fr-FR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01878F-656A-4DCE-8384-5E79091DE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8" b="9429"/>
          <a:stretch/>
        </p:blipFill>
        <p:spPr bwMode="auto">
          <a:xfrm rot="16200000">
            <a:off x="7653058" y="2229927"/>
            <a:ext cx="5672148" cy="30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852BD7-CBB3-4608-A4AF-A2349C92CD1A}"/>
              </a:ext>
            </a:extLst>
          </p:cNvPr>
          <p:cNvSpPr txBox="1"/>
          <p:nvPr/>
        </p:nvSpPr>
        <p:spPr>
          <a:xfrm>
            <a:off x="328230" y="1860920"/>
            <a:ext cx="193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Ulvrova</a:t>
            </a:r>
            <a:r>
              <a:rPr lang="fr-FR" i="1" dirty="0"/>
              <a:t> et al  2016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A10D9D-D79B-4CDF-AB98-9DBC11F9A8E8}"/>
              </a:ext>
            </a:extLst>
          </p:cNvPr>
          <p:cNvSpPr txBox="1"/>
          <p:nvPr/>
        </p:nvSpPr>
        <p:spPr>
          <a:xfrm>
            <a:off x="173732" y="253689"/>
            <a:ext cx="67783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Numerical</a:t>
            </a:r>
            <a:r>
              <a:rPr lang="fr-FR" sz="2400" dirty="0"/>
              <a:t> simulations </a:t>
            </a:r>
            <a:r>
              <a:rPr lang="fr-FR" sz="2400" dirty="0" err="1"/>
              <a:t>compared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field</a:t>
            </a:r>
            <a:r>
              <a:rPr lang="fr-FR" sz="2400" dirty="0"/>
              <a:t> </a:t>
            </a:r>
            <a:r>
              <a:rPr lang="fr-FR" sz="2400" dirty="0" err="1"/>
              <a:t>evidence</a:t>
            </a:r>
            <a:r>
              <a:rPr lang="fr-FR" sz="2400" dirty="0"/>
              <a:t> of the 1650 </a:t>
            </a:r>
            <a:r>
              <a:rPr lang="fr-FR" sz="2400" dirty="0" err="1"/>
              <a:t>Kolumbo</a:t>
            </a:r>
            <a:r>
              <a:rPr lang="fr-FR" sz="2400" dirty="0"/>
              <a:t> tsunami</a:t>
            </a:r>
          </a:p>
          <a:p>
            <a:endParaRPr lang="fr-FR" sz="2400" dirty="0"/>
          </a:p>
          <a:p>
            <a:r>
              <a:rPr lang="fr-FR" sz="2000" dirty="0" err="1"/>
              <a:t>Map</a:t>
            </a:r>
            <a:r>
              <a:rPr lang="fr-FR" sz="2000" dirty="0"/>
              <a:t> tsunami </a:t>
            </a:r>
            <a:r>
              <a:rPr lang="fr-FR" sz="2000" dirty="0" err="1"/>
              <a:t>deposits</a:t>
            </a:r>
            <a:r>
              <a:rPr lang="fr-FR" sz="2000" dirty="0"/>
              <a:t> on </a:t>
            </a:r>
            <a:r>
              <a:rPr lang="fr-FR" sz="2000" dirty="0" err="1"/>
              <a:t>Santorini</a:t>
            </a:r>
            <a:r>
              <a:rPr lang="fr-FR" sz="2000" dirty="0"/>
              <a:t> </a:t>
            </a:r>
            <a:r>
              <a:rPr lang="fr-FR" sz="2000" dirty="0" err="1"/>
              <a:t>coasts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4834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7C5ADA-CB6D-4868-8D51-0005F0654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5" t="24783" b="50480"/>
          <a:stretch/>
        </p:blipFill>
        <p:spPr bwMode="auto">
          <a:xfrm>
            <a:off x="808625" y="762697"/>
            <a:ext cx="2433874" cy="211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46ED0-E600-4621-8BE2-DE0AF0679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50624" r="51862" b="24802"/>
          <a:stretch/>
        </p:blipFill>
        <p:spPr bwMode="auto">
          <a:xfrm>
            <a:off x="4620709" y="762697"/>
            <a:ext cx="2581837" cy="211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9F176EA-D4D7-4CB1-B4BE-6E29CB2D800C}"/>
              </a:ext>
            </a:extLst>
          </p:cNvPr>
          <p:cNvGrpSpPr/>
          <p:nvPr/>
        </p:nvGrpSpPr>
        <p:grpSpPr>
          <a:xfrm>
            <a:off x="241000" y="3333322"/>
            <a:ext cx="3569124" cy="3174925"/>
            <a:chOff x="517357" y="3080083"/>
            <a:chExt cx="3344780" cy="322446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65E6EB-363F-49CB-91A9-3B6922FB2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" t="585" r="32009" b="914"/>
            <a:stretch/>
          </p:blipFill>
          <p:spPr bwMode="auto">
            <a:xfrm>
              <a:off x="517357" y="3080083"/>
              <a:ext cx="3344780" cy="322446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BB22F9C-103C-4F1B-AF5E-B5C7DA769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08" t="25999" b="28426"/>
            <a:stretch/>
          </p:blipFill>
          <p:spPr bwMode="auto">
            <a:xfrm>
              <a:off x="2210399" y="3248524"/>
              <a:ext cx="1519393" cy="149191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91326D4-0FDB-47CF-AB18-5381F0A27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24760" r="52956" b="50480"/>
          <a:stretch/>
        </p:blipFill>
        <p:spPr bwMode="auto">
          <a:xfrm>
            <a:off x="8739183" y="760690"/>
            <a:ext cx="2487706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2D82E9-9F38-4C9D-B7EC-A9939A9B3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792" r="1316" b="1192"/>
          <a:stretch/>
        </p:blipFill>
        <p:spPr bwMode="auto">
          <a:xfrm>
            <a:off x="4064305" y="3328559"/>
            <a:ext cx="3694647" cy="317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C58EE2-0AFB-42DB-9197-312B4A9DA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"/>
          <a:stretch/>
        </p:blipFill>
        <p:spPr bwMode="auto">
          <a:xfrm>
            <a:off x="8026499" y="3328560"/>
            <a:ext cx="3913075" cy="317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B83A73-A73D-44FC-BA2C-188CCB3F0540}"/>
              </a:ext>
            </a:extLst>
          </p:cNvPr>
          <p:cNvSpPr/>
          <p:nvPr/>
        </p:nvSpPr>
        <p:spPr>
          <a:xfrm>
            <a:off x="753035" y="3499175"/>
            <a:ext cx="887506" cy="2543321"/>
          </a:xfrm>
          <a:prstGeom prst="rect">
            <a:avLst/>
          </a:prstGeom>
          <a:solidFill>
            <a:srgbClr val="FFC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E09934-1902-456F-9417-9F87D6402190}"/>
              </a:ext>
            </a:extLst>
          </p:cNvPr>
          <p:cNvSpPr/>
          <p:nvPr/>
        </p:nvSpPr>
        <p:spPr>
          <a:xfrm>
            <a:off x="6096000" y="3499174"/>
            <a:ext cx="384313" cy="2543321"/>
          </a:xfrm>
          <a:prstGeom prst="rect">
            <a:avLst/>
          </a:prstGeom>
          <a:solidFill>
            <a:srgbClr val="92D05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E0D84-6583-463F-8CBE-A7B284BDAFE0}"/>
              </a:ext>
            </a:extLst>
          </p:cNvPr>
          <p:cNvSpPr/>
          <p:nvPr/>
        </p:nvSpPr>
        <p:spPr>
          <a:xfrm>
            <a:off x="9390431" y="3328559"/>
            <a:ext cx="1009875" cy="2543321"/>
          </a:xfrm>
          <a:prstGeom prst="rect">
            <a:avLst/>
          </a:prstGeom>
          <a:solidFill>
            <a:srgbClr val="92D05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771D82-4DF0-483C-BC65-22034C47EE5F}"/>
              </a:ext>
            </a:extLst>
          </p:cNvPr>
          <p:cNvSpPr txBox="1"/>
          <p:nvPr/>
        </p:nvSpPr>
        <p:spPr>
          <a:xfrm>
            <a:off x="602075" y="2945647"/>
            <a:ext cx="960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physically</a:t>
            </a:r>
            <a:r>
              <a:rPr lang="fr-FR" dirty="0"/>
              <a:t> </a:t>
            </a:r>
            <a:r>
              <a:rPr lang="fr-FR" dirty="0" err="1"/>
              <a:t>realistic</a:t>
            </a:r>
            <a:r>
              <a:rPr lang="fr-FR" dirty="0"/>
              <a:t>                                                            1650 ?                                                        1650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5F69B3-A5C2-4E86-B963-9194B58C0F0E}"/>
              </a:ext>
            </a:extLst>
          </p:cNvPr>
          <p:cNvSpPr txBox="1"/>
          <p:nvPr/>
        </p:nvSpPr>
        <p:spPr>
          <a:xfrm>
            <a:off x="1637095" y="149697"/>
            <a:ext cx="853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Three</a:t>
            </a:r>
            <a:r>
              <a:rPr lang="fr-FR" sz="2000" dirty="0"/>
              <a:t> </a:t>
            </a:r>
            <a:r>
              <a:rPr lang="fr-FR" sz="2000" dirty="0" err="1"/>
              <a:t>different</a:t>
            </a:r>
            <a:r>
              <a:rPr lang="fr-FR" sz="2000" dirty="0"/>
              <a:t> source </a:t>
            </a:r>
            <a:r>
              <a:rPr lang="fr-FR" sz="2000" dirty="0" err="1"/>
              <a:t>mechanisms</a:t>
            </a:r>
            <a:r>
              <a:rPr lang="fr-FR" sz="2000" dirty="0"/>
              <a:t> </a:t>
            </a:r>
            <a:r>
              <a:rPr lang="fr-FR" sz="2000" dirty="0" err="1"/>
              <a:t>tested</a:t>
            </a:r>
            <a:r>
              <a:rPr lang="fr-FR" sz="2000" dirty="0"/>
              <a:t> to </a:t>
            </a:r>
            <a:r>
              <a:rPr lang="fr-FR" sz="2000" dirty="0" err="1"/>
              <a:t>explain</a:t>
            </a:r>
            <a:r>
              <a:rPr lang="fr-FR" sz="2000" dirty="0"/>
              <a:t> the 1650 </a:t>
            </a:r>
            <a:r>
              <a:rPr lang="fr-FR" sz="2000" dirty="0" err="1"/>
              <a:t>Kolumbo</a:t>
            </a:r>
            <a:r>
              <a:rPr lang="fr-FR" sz="2000" dirty="0"/>
              <a:t> tsunami</a:t>
            </a:r>
          </a:p>
        </p:txBody>
      </p:sp>
    </p:spTree>
    <p:extLst>
      <p:ext uri="{BB962C8B-B14F-4D97-AF65-F5344CB8AC3E}">
        <p14:creationId xmlns:p14="http://schemas.microsoft.com/office/powerpoint/2010/main" val="272322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00" y="3320761"/>
            <a:ext cx="5992966" cy="3245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36070" t="2541" r="2120" b="1521"/>
          <a:stretch/>
        </p:blipFill>
        <p:spPr>
          <a:xfrm>
            <a:off x="287867" y="217147"/>
            <a:ext cx="3358510" cy="287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840346" y="2725090"/>
            <a:ext cx="201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Karstens</a:t>
            </a:r>
            <a:r>
              <a:rPr lang="fr-FR" i="1" dirty="0"/>
              <a:t> et al. 2023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840346" y="170215"/>
            <a:ext cx="8063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Evidence of </a:t>
            </a:r>
            <a:r>
              <a:rPr lang="fr-FR" sz="2000" dirty="0" err="1"/>
              <a:t>slope</a:t>
            </a:r>
            <a:r>
              <a:rPr lang="fr-FR" sz="2000" dirty="0"/>
              <a:t> </a:t>
            </a:r>
            <a:r>
              <a:rPr lang="fr-FR" sz="2000" dirty="0" err="1"/>
              <a:t>instability</a:t>
            </a:r>
            <a:r>
              <a:rPr lang="fr-FR" sz="2000" dirty="0"/>
              <a:t> on the NW </a:t>
            </a:r>
            <a:r>
              <a:rPr lang="fr-FR" sz="2000" dirty="0" err="1"/>
              <a:t>flank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A </a:t>
            </a:r>
            <a:r>
              <a:rPr lang="fr-FR" sz="2000" dirty="0" err="1"/>
              <a:t>hybrid</a:t>
            </a:r>
            <a:r>
              <a:rPr lang="fr-FR" sz="2000" dirty="0"/>
              <a:t> </a:t>
            </a:r>
            <a:r>
              <a:rPr lang="fr-FR" sz="2000" dirty="0" err="1"/>
              <a:t>landslide</a:t>
            </a:r>
            <a:r>
              <a:rPr lang="fr-FR" sz="2000" dirty="0"/>
              <a:t>/explosion scenario to </a:t>
            </a:r>
            <a:r>
              <a:rPr lang="fr-FR" sz="2000" dirty="0" err="1"/>
              <a:t>explain</a:t>
            </a:r>
            <a:r>
              <a:rPr lang="fr-FR" sz="2000" dirty="0"/>
              <a:t> the </a:t>
            </a:r>
            <a:r>
              <a:rPr lang="fr-FR" sz="2000" dirty="0" err="1"/>
              <a:t>observed</a:t>
            </a:r>
            <a:r>
              <a:rPr lang="fr-FR" sz="2000" dirty="0"/>
              <a:t> tsunami</a:t>
            </a:r>
          </a:p>
          <a:p>
            <a:endParaRPr lang="fr-FR" sz="2000" dirty="0"/>
          </a:p>
          <a:p>
            <a:r>
              <a:rPr lang="fr-FR" sz="2000" dirty="0"/>
              <a:t>The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accelerates</a:t>
            </a:r>
            <a:r>
              <a:rPr lang="fr-FR" sz="2000" dirty="0"/>
              <a:t> the </a:t>
            </a:r>
            <a:r>
              <a:rPr lang="fr-FR" sz="2000" dirty="0" err="1"/>
              <a:t>depressurization</a:t>
            </a:r>
            <a:r>
              <a:rPr lang="fr-FR" sz="2000" dirty="0"/>
              <a:t> of the </a:t>
            </a:r>
            <a:r>
              <a:rPr lang="fr-FR" sz="2000" dirty="0" err="1"/>
              <a:t>magmatic</a:t>
            </a:r>
            <a:r>
              <a:rPr lang="fr-FR" sz="2000" dirty="0"/>
              <a:t> system and </a:t>
            </a:r>
            <a:r>
              <a:rPr lang="fr-FR" sz="2000" dirty="0" err="1"/>
              <a:t>thus</a:t>
            </a:r>
            <a:r>
              <a:rPr lang="fr-FR" sz="2000" dirty="0"/>
              <a:t> triggers the explosive </a:t>
            </a:r>
            <a:r>
              <a:rPr lang="fr-FR" sz="2000" dirty="0" err="1"/>
              <a:t>paroxysm</a:t>
            </a:r>
            <a:r>
              <a:rPr lang="fr-FR" sz="2000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62C2CB-8830-4EDB-A39D-0D78DC26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108" y="4780870"/>
            <a:ext cx="5050025" cy="1624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2ECC17-54C1-4577-A3C5-45DBB7774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898" y="1978804"/>
            <a:ext cx="3742204" cy="26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84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E07F42-AF07-4D0E-BF33-10C6286E7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4"/>
          <a:stretch/>
        </p:blipFill>
        <p:spPr>
          <a:xfrm>
            <a:off x="4460465" y="53788"/>
            <a:ext cx="4876800" cy="66184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57193D-96EA-4642-8C70-53FC56AE734A}"/>
              </a:ext>
            </a:extLst>
          </p:cNvPr>
          <p:cNvSpPr txBox="1"/>
          <p:nvPr/>
        </p:nvSpPr>
        <p:spPr>
          <a:xfrm>
            <a:off x="879772" y="781408"/>
            <a:ext cx="22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Tadini</a:t>
            </a:r>
            <a:r>
              <a:rPr lang="fr-FR" i="1" dirty="0"/>
              <a:t> et al, </a:t>
            </a:r>
            <a:r>
              <a:rPr lang="fr-FR" i="1" dirty="0" err="1"/>
              <a:t>submitted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694342-D031-4B23-ABFF-6CCC13FDC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3" y="3950133"/>
            <a:ext cx="3390822" cy="25716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DF4D5A-4D26-4B0B-850B-9753F39BF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93" y="1226640"/>
            <a:ext cx="3369164" cy="257169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2B459CA-BD69-4EAC-AEB1-FE17B3EC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02" y="177514"/>
            <a:ext cx="2627270" cy="61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4B0B181-65E8-4E25-BDAA-5118BFA69F93}"/>
              </a:ext>
            </a:extLst>
          </p:cNvPr>
          <p:cNvSpPr txBox="1"/>
          <p:nvPr/>
        </p:nvSpPr>
        <p:spPr>
          <a:xfrm>
            <a:off x="9745439" y="6373905"/>
            <a:ext cx="193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Ulvrova</a:t>
            </a:r>
            <a:r>
              <a:rPr lang="fr-FR" i="1" dirty="0"/>
              <a:t> et al  2016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4A81EE-FA54-49A4-BE23-68F909A7E3BC}"/>
              </a:ext>
            </a:extLst>
          </p:cNvPr>
          <p:cNvSpPr txBox="1"/>
          <p:nvPr/>
        </p:nvSpPr>
        <p:spPr>
          <a:xfrm>
            <a:off x="166828" y="243842"/>
            <a:ext cx="3314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New scenarios </a:t>
            </a:r>
            <a:r>
              <a:rPr lang="fr-FR" sz="2000" dirty="0" err="1"/>
              <a:t>recently</a:t>
            </a:r>
            <a:r>
              <a:rPr lang="fr-FR" sz="2000" dirty="0"/>
              <a:t> </a:t>
            </a:r>
            <a:r>
              <a:rPr lang="fr-FR" sz="2000" dirty="0" err="1"/>
              <a:t>added</a:t>
            </a:r>
            <a:endParaRPr lang="fr-FR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40FB60-A2FF-4069-BA64-AE2337B79949}"/>
              </a:ext>
            </a:extLst>
          </p:cNvPr>
          <p:cNvSpPr/>
          <p:nvPr/>
        </p:nvSpPr>
        <p:spPr>
          <a:xfrm>
            <a:off x="2157369" y="4381020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150-300 Mm</a:t>
            </a:r>
            <a:r>
              <a:rPr lang="fr-FR" baseline="30000" dirty="0"/>
              <a:t>3</a:t>
            </a:r>
            <a:r>
              <a:rPr lang="fr-FR" dirty="0"/>
              <a:t> 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5529B0C5-9B1E-440E-88AA-EF80D3E6CFEC}"/>
              </a:ext>
            </a:extLst>
          </p:cNvPr>
          <p:cNvSpPr/>
          <p:nvPr/>
        </p:nvSpPr>
        <p:spPr>
          <a:xfrm>
            <a:off x="3833440" y="4381020"/>
            <a:ext cx="74452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917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4" y="2090948"/>
            <a:ext cx="11718444" cy="38696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8EFD9D-8A87-4E56-81FC-FA3B424F0EE9}"/>
              </a:ext>
            </a:extLst>
          </p:cNvPr>
          <p:cNvSpPr txBox="1"/>
          <p:nvPr/>
        </p:nvSpPr>
        <p:spPr>
          <a:xfrm>
            <a:off x="9575143" y="2817602"/>
            <a:ext cx="22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Tadini</a:t>
            </a:r>
            <a:r>
              <a:rPr lang="fr-FR" i="1" dirty="0"/>
              <a:t> et al, </a:t>
            </a:r>
            <a:r>
              <a:rPr lang="fr-FR" i="1" dirty="0" err="1"/>
              <a:t>submitted</a:t>
            </a:r>
            <a:endParaRPr lang="fr-FR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BB5811-32D1-4EF0-B3E0-63C60C5C1037}"/>
              </a:ext>
            </a:extLst>
          </p:cNvPr>
          <p:cNvSpPr txBox="1"/>
          <p:nvPr/>
        </p:nvSpPr>
        <p:spPr>
          <a:xfrm>
            <a:off x="216833" y="307246"/>
            <a:ext cx="117184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What</a:t>
            </a:r>
            <a:r>
              <a:rPr lang="fr-FR" sz="2400" dirty="0"/>
              <a:t> would </a:t>
            </a:r>
            <a:r>
              <a:rPr lang="fr-FR" sz="2400" dirty="0" err="1"/>
              <a:t>be</a:t>
            </a:r>
            <a:r>
              <a:rPr lang="fr-FR" sz="2400" dirty="0"/>
              <a:t> the </a:t>
            </a:r>
            <a:r>
              <a:rPr lang="fr-FR" sz="2400" dirty="0" err="1"/>
              <a:t>probability</a:t>
            </a:r>
            <a:r>
              <a:rPr lang="fr-FR" sz="2400" dirty="0"/>
              <a:t> to have a tsunami and </a:t>
            </a:r>
            <a:r>
              <a:rPr lang="fr-FR" sz="2400" dirty="0" err="1"/>
              <a:t>which</a:t>
            </a:r>
            <a:r>
              <a:rPr lang="fr-FR" sz="2400" dirty="0"/>
              <a:t> magnitude of tsunami in the case of a future </a:t>
            </a:r>
            <a:r>
              <a:rPr lang="fr-FR" sz="2400" dirty="0" err="1"/>
              <a:t>eruptions</a:t>
            </a:r>
            <a:r>
              <a:rPr lang="fr-FR" sz="2400" dirty="0"/>
              <a:t> at </a:t>
            </a:r>
            <a:r>
              <a:rPr lang="fr-FR" sz="2400" dirty="0" err="1"/>
              <a:t>Kolumbo</a:t>
            </a:r>
            <a:r>
              <a:rPr lang="fr-FR" sz="2400" dirty="0"/>
              <a:t> </a:t>
            </a:r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volcano</a:t>
            </a:r>
            <a:r>
              <a:rPr lang="fr-FR" sz="2400" dirty="0"/>
              <a:t>?</a:t>
            </a:r>
          </a:p>
          <a:p>
            <a:endParaRPr lang="fr-FR" sz="2400" dirty="0"/>
          </a:p>
          <a:p>
            <a:r>
              <a:rPr lang="fr-FR" sz="2000" dirty="0"/>
              <a:t>Expert </a:t>
            </a:r>
            <a:r>
              <a:rPr lang="fr-FR" sz="2000" dirty="0" err="1"/>
              <a:t>elicitation</a:t>
            </a:r>
            <a:r>
              <a:rPr lang="fr-FR" sz="2000" dirty="0"/>
              <a:t> </a:t>
            </a:r>
            <a:r>
              <a:rPr lang="fr-FR" sz="2000" dirty="0" err="1"/>
              <a:t>organized</a:t>
            </a:r>
            <a:r>
              <a:rPr lang="fr-FR" sz="2000" dirty="0"/>
              <a:t> in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81C762-B269-4A73-966C-FDFAA0C491A6}"/>
              </a:ext>
            </a:extLst>
          </p:cNvPr>
          <p:cNvSpPr txBox="1"/>
          <p:nvPr/>
        </p:nvSpPr>
        <p:spPr>
          <a:xfrm>
            <a:off x="7684433" y="6043340"/>
            <a:ext cx="378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Database</a:t>
            </a:r>
            <a:r>
              <a:rPr lang="fr-FR" sz="2000" dirty="0"/>
              <a:t> of </a:t>
            </a:r>
            <a:r>
              <a:rPr lang="fr-FR" sz="2000" dirty="0" err="1"/>
              <a:t>numerical</a:t>
            </a:r>
            <a:r>
              <a:rPr lang="fr-FR" sz="2000" dirty="0"/>
              <a:t> simulations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F8B7E4-1FE3-46E5-A515-8680BC6FA983}"/>
              </a:ext>
            </a:extLst>
          </p:cNvPr>
          <p:cNvSpPr txBox="1"/>
          <p:nvPr/>
        </p:nvSpPr>
        <p:spPr>
          <a:xfrm>
            <a:off x="216833" y="6043340"/>
            <a:ext cx="636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Moving </a:t>
            </a:r>
            <a:r>
              <a:rPr lang="fr-FR" sz="2000" dirty="0" err="1"/>
              <a:t>from</a:t>
            </a:r>
            <a:r>
              <a:rPr lang="fr-FR" sz="2000" dirty="0"/>
              <a:t> a </a:t>
            </a:r>
            <a:r>
              <a:rPr lang="fr-FR" sz="2000" dirty="0" err="1"/>
              <a:t>deterministic</a:t>
            </a:r>
            <a:r>
              <a:rPr lang="fr-FR" sz="2000" dirty="0"/>
              <a:t> to a </a:t>
            </a:r>
            <a:r>
              <a:rPr lang="fr-FR" sz="2000" dirty="0" err="1"/>
              <a:t>probabilistic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7404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png" descr="A diagram of a diagram&#10;&#10;Description automatically generated with medium confidenc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59731" y="997527"/>
            <a:ext cx="11125590" cy="3247895"/>
          </a:xfrm>
          <a:prstGeom prst="rect">
            <a:avLst/>
          </a:prstGeom>
          <a:ln/>
        </p:spPr>
      </p:pic>
      <p:sp>
        <p:nvSpPr>
          <p:cNvPr id="3" name="ZoneTexte 2"/>
          <p:cNvSpPr txBox="1"/>
          <p:nvPr/>
        </p:nvSpPr>
        <p:spPr>
          <a:xfrm>
            <a:off x="559731" y="4475641"/>
            <a:ext cx="110725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</a:t>
            </a:r>
            <a:r>
              <a:rPr lang="en-GB" dirty="0" err="1"/>
              <a:t>bayesian</a:t>
            </a:r>
            <a:r>
              <a:rPr lang="en-GB" dirty="0"/>
              <a:t> Event Tree for Volcanic Tsunami Hazard Assessment (PVTHA)</a:t>
            </a:r>
          </a:p>
          <a:p>
            <a:endParaRPr lang="en-GB" sz="1600" dirty="0"/>
          </a:p>
          <a:p>
            <a:r>
              <a:rPr lang="en-GB" dirty="0"/>
              <a:t>Arrows indicate potential paths which involve different volcanic states (node 1), phenomena (node 2), source position and size (nodes 3 and 4), and tsunami generation (node 5).</a:t>
            </a:r>
          </a:p>
          <a:p>
            <a:endParaRPr lang="en-GB" dirty="0"/>
          </a:p>
          <a:p>
            <a:r>
              <a:rPr lang="en-GB" dirty="0"/>
              <a:t>Blue arrows indicate a possible scenario (among others) generating a tsunami (node 5) and leading to the evaluation of hazard at a given location (nodes 6) and exceeding a certain threshold of wave height at the shoreline (7).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0C30DB-757A-4D3D-ABFB-B51B3778E88E}"/>
              </a:ext>
            </a:extLst>
          </p:cNvPr>
          <p:cNvSpPr txBox="1"/>
          <p:nvPr/>
        </p:nvSpPr>
        <p:spPr>
          <a:xfrm>
            <a:off x="559731" y="345248"/>
            <a:ext cx="849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In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context</a:t>
            </a:r>
            <a:r>
              <a:rPr lang="fr-FR" sz="2000" dirty="0"/>
              <a:t>, the </a:t>
            </a:r>
            <a:r>
              <a:rPr lang="fr-FR" sz="2000" dirty="0" err="1"/>
              <a:t>probabilistic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promising</a:t>
            </a:r>
            <a:r>
              <a:rPr lang="fr-FR" sz="2000" dirty="0"/>
              <a:t> but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also</a:t>
            </a:r>
            <a:r>
              <a:rPr lang="fr-FR" sz="2000" dirty="0"/>
              <a:t> </a:t>
            </a:r>
            <a:r>
              <a:rPr lang="fr-FR" sz="2000" dirty="0" err="1"/>
              <a:t>challenging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38863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png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792377D-C0E8-4E9E-9B3D-F475D4B901E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46809" y="237507"/>
            <a:ext cx="9298381" cy="2714478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96666C-75DC-4AF5-ACC6-5B6791F2B72E}"/>
              </a:ext>
            </a:extLst>
          </p:cNvPr>
          <p:cNvSpPr/>
          <p:nvPr/>
        </p:nvSpPr>
        <p:spPr>
          <a:xfrm>
            <a:off x="1505195" y="3158836"/>
            <a:ext cx="9181607" cy="45126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67000">
                <a:schemeClr val="accent6">
                  <a:lumMod val="40000"/>
                  <a:lumOff val="60000"/>
                </a:schemeClr>
              </a:gs>
              <a:gs pos="86000">
                <a:srgbClr val="0070C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01D6D5-F1D6-43F1-A224-FC75889CD5FB}"/>
              </a:ext>
            </a:extLst>
          </p:cNvPr>
          <p:cNvSpPr txBox="1"/>
          <p:nvPr/>
        </p:nvSpPr>
        <p:spPr>
          <a:xfrm>
            <a:off x="2198746" y="3204716"/>
            <a:ext cx="832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GEOLOGY                                                                                                             </a:t>
            </a:r>
            <a:r>
              <a:rPr lang="fr-FR" b="1" dirty="0">
                <a:solidFill>
                  <a:schemeClr val="bg1"/>
                </a:solidFill>
              </a:rPr>
              <a:t>MODELING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9E0BB6-D0F2-490D-8548-168A54D90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10" t="32372" r="13687" b="20852"/>
          <a:stretch/>
        </p:blipFill>
        <p:spPr>
          <a:xfrm>
            <a:off x="104574" y="3834766"/>
            <a:ext cx="5757879" cy="27182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F3E40B-2561-4A2D-BE06-8754CE7DDED5}"/>
              </a:ext>
            </a:extLst>
          </p:cNvPr>
          <p:cNvSpPr txBox="1"/>
          <p:nvPr/>
        </p:nvSpPr>
        <p:spPr>
          <a:xfrm>
            <a:off x="235199" y="6530827"/>
            <a:ext cx="2586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Paris et al. 2019a (</a:t>
            </a:r>
            <a:r>
              <a:rPr lang="fr-FR" sz="1400" i="1" dirty="0" err="1"/>
              <a:t>Campi</a:t>
            </a:r>
            <a:r>
              <a:rPr lang="fr-FR" sz="1400" i="1" dirty="0"/>
              <a:t> </a:t>
            </a:r>
            <a:r>
              <a:rPr lang="fr-FR" sz="1400" i="1" dirty="0" err="1"/>
              <a:t>Flegrei</a:t>
            </a:r>
            <a:r>
              <a:rPr lang="fr-FR" sz="1400" i="1" dirty="0"/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8E3957-FA24-4D15-A6BF-609204AAF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66" t="32719" r="47890" b="15654"/>
          <a:stretch/>
        </p:blipFill>
        <p:spPr>
          <a:xfrm>
            <a:off x="5989127" y="3854777"/>
            <a:ext cx="2654365" cy="27182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8001306-875E-481C-87B6-1E0B4B7E608C}"/>
              </a:ext>
            </a:extLst>
          </p:cNvPr>
          <p:cNvSpPr txBox="1"/>
          <p:nvPr/>
        </p:nvSpPr>
        <p:spPr>
          <a:xfrm>
            <a:off x="6001002" y="6509894"/>
            <a:ext cx="2348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Ulvrova</a:t>
            </a:r>
            <a:r>
              <a:rPr lang="fr-FR" sz="1400" i="1" dirty="0"/>
              <a:t> et al. 2016 (</a:t>
            </a:r>
            <a:r>
              <a:rPr lang="fr-FR" sz="1400" i="1" dirty="0" err="1"/>
              <a:t>Kolumbo</a:t>
            </a:r>
            <a:r>
              <a:rPr lang="fr-FR" sz="1400" i="1" dirty="0"/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57D868-9FEB-4103-9748-C40D8E798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16" t="40515" r="20421" b="23970"/>
          <a:stretch/>
        </p:blipFill>
        <p:spPr>
          <a:xfrm>
            <a:off x="8667242" y="3854777"/>
            <a:ext cx="3372592" cy="26551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AF0FC5-E845-40A8-B3F2-0320035AD483}"/>
              </a:ext>
            </a:extLst>
          </p:cNvPr>
          <p:cNvSpPr txBox="1"/>
          <p:nvPr/>
        </p:nvSpPr>
        <p:spPr>
          <a:xfrm>
            <a:off x="8909938" y="6509893"/>
            <a:ext cx="2262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Paris et al. 2019b (Lake Taal)</a:t>
            </a:r>
          </a:p>
        </p:txBody>
      </p:sp>
    </p:spTree>
    <p:extLst>
      <p:ext uri="{BB962C8B-B14F-4D97-AF65-F5344CB8AC3E}">
        <p14:creationId xmlns:p14="http://schemas.microsoft.com/office/powerpoint/2010/main" val="686176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05298" y="509865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1413968"/>
            <a:ext cx="6867525" cy="10999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2630716"/>
            <a:ext cx="6867525" cy="10850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3832959"/>
            <a:ext cx="6867525" cy="109632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5046456"/>
            <a:ext cx="6867525" cy="10897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l="12222" t="5154" r="58403" b="12377"/>
          <a:stretch/>
        </p:blipFill>
        <p:spPr>
          <a:xfrm>
            <a:off x="7768149" y="275027"/>
            <a:ext cx="2566862" cy="2026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l="12083" t="5308" r="58473" b="11975"/>
          <a:stretch/>
        </p:blipFill>
        <p:spPr>
          <a:xfrm>
            <a:off x="7768149" y="4381120"/>
            <a:ext cx="2596995" cy="2051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6E8DDF-7559-450E-B695-577490C07A37}"/>
              </a:ext>
            </a:extLst>
          </p:cNvPr>
          <p:cNvSpPr txBox="1"/>
          <p:nvPr/>
        </p:nvSpPr>
        <p:spPr>
          <a:xfrm>
            <a:off x="282244" y="275027"/>
            <a:ext cx="64810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Laboratory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on tsunami </a:t>
            </a:r>
            <a:r>
              <a:rPr lang="fr-FR" dirty="0" err="1"/>
              <a:t>generation</a:t>
            </a:r>
            <a:r>
              <a:rPr lang="fr-FR" dirty="0"/>
              <a:t> by </a:t>
            </a:r>
            <a:r>
              <a:rPr lang="fr-FR" dirty="0" err="1"/>
              <a:t>pyroclastic</a:t>
            </a:r>
            <a:r>
              <a:rPr lang="fr-FR" dirty="0"/>
              <a:t> </a:t>
            </a:r>
            <a:r>
              <a:rPr lang="fr-FR" dirty="0" err="1"/>
              <a:t>flows</a:t>
            </a:r>
            <a:endParaRPr lang="fr-FR" dirty="0"/>
          </a:p>
          <a:p>
            <a:r>
              <a:rPr lang="fr-FR" sz="1600" i="1" dirty="0" err="1"/>
              <a:t>Understanding</a:t>
            </a:r>
            <a:r>
              <a:rPr lang="fr-FR" sz="1600" i="1" dirty="0"/>
              <a:t> the </a:t>
            </a:r>
            <a:r>
              <a:rPr lang="fr-FR" sz="1600" i="1" dirty="0" err="1"/>
              <a:t>physics</a:t>
            </a:r>
            <a:r>
              <a:rPr lang="fr-FR" sz="1600" i="1" dirty="0"/>
              <a:t> </a:t>
            </a:r>
            <a:r>
              <a:rPr lang="fr-FR" sz="1600" i="1" dirty="0" err="1"/>
              <a:t>behind</a:t>
            </a:r>
            <a:r>
              <a:rPr lang="fr-FR" sz="1600" i="1" dirty="0"/>
              <a:t> a </a:t>
            </a:r>
            <a:r>
              <a:rPr lang="fr-FR" sz="1600" i="1" dirty="0" err="1"/>
              <a:t>complex</a:t>
            </a:r>
            <a:r>
              <a:rPr lang="fr-FR" sz="1600" i="1" dirty="0"/>
              <a:t> </a:t>
            </a:r>
            <a:r>
              <a:rPr lang="fr-FR" sz="1600" i="1" dirty="0" err="1"/>
              <a:t>phenomenon</a:t>
            </a:r>
            <a:endParaRPr lang="fr-FR" sz="16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36" y="1924917"/>
            <a:ext cx="1876930" cy="1572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r="18684"/>
          <a:stretch/>
        </p:blipFill>
        <p:spPr>
          <a:xfrm>
            <a:off x="8545539" y="2777068"/>
            <a:ext cx="3427100" cy="1375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722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_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t="18777" b="35788"/>
          <a:stretch/>
        </p:blipFill>
        <p:spPr>
          <a:xfrm>
            <a:off x="597707" y="912211"/>
            <a:ext cx="8045855" cy="1827819"/>
          </a:xfrm>
          <a:prstGeom prst="rect">
            <a:avLst/>
          </a:prstGeom>
        </p:spPr>
      </p:pic>
      <p:pic>
        <p:nvPicPr>
          <p:cNvPr id="3" name="LargeVie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143" y="3607896"/>
            <a:ext cx="8060419" cy="1779361"/>
          </a:xfrm>
          <a:prstGeom prst="rect">
            <a:avLst/>
          </a:prstGeom>
        </p:spPr>
      </p:pic>
      <p:sp>
        <p:nvSpPr>
          <p:cNvPr id="4" name="Triangle rectangle 3"/>
          <p:cNvSpPr/>
          <p:nvPr/>
        </p:nvSpPr>
        <p:spPr>
          <a:xfrm>
            <a:off x="597707" y="1607914"/>
            <a:ext cx="4837593" cy="113211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838354" y="1641455"/>
            <a:ext cx="144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Non-</a:t>
            </a:r>
            <a:r>
              <a:rPr lang="fr-FR" dirty="0" err="1"/>
              <a:t>fluidized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838354" y="3703211"/>
            <a:ext cx="2038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Fluidized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Highly</a:t>
            </a:r>
            <a:r>
              <a:rPr lang="fr-FR" dirty="0"/>
              <a:t> mobile flow</a:t>
            </a:r>
          </a:p>
          <a:p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pyroclastic</a:t>
            </a:r>
            <a:r>
              <a:rPr lang="fr-FR" dirty="0"/>
              <a:t> flow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FA9BED-3ECC-4214-B190-C9CF720941B2}"/>
              </a:ext>
            </a:extLst>
          </p:cNvPr>
          <p:cNvSpPr txBox="1"/>
          <p:nvPr/>
        </p:nvSpPr>
        <p:spPr>
          <a:xfrm>
            <a:off x="2232678" y="5520690"/>
            <a:ext cx="704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-&gt; </a:t>
            </a:r>
            <a:r>
              <a:rPr lang="fr-FR" dirty="0" err="1"/>
              <a:t>higher</a:t>
            </a:r>
            <a:r>
              <a:rPr lang="fr-FR" dirty="0"/>
              <a:t> flow </a:t>
            </a:r>
            <a:r>
              <a:rPr lang="fr-FR" dirty="0" err="1"/>
              <a:t>velocity</a:t>
            </a:r>
            <a:r>
              <a:rPr lang="fr-FR" dirty="0"/>
              <a:t> and mass flux</a:t>
            </a:r>
          </a:p>
          <a:p>
            <a:r>
              <a:rPr lang="fr-FR" dirty="0"/>
              <a:t>-&gt; </a:t>
            </a:r>
            <a:r>
              <a:rPr lang="fr-FR" dirty="0" err="1"/>
              <a:t>very</a:t>
            </a:r>
            <a:r>
              <a:rPr lang="fr-FR" dirty="0"/>
              <a:t> efficient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from flow to water</a:t>
            </a:r>
          </a:p>
          <a:p>
            <a:r>
              <a:rPr lang="fr-FR" dirty="0"/>
              <a:t>-&gt; </a:t>
            </a:r>
            <a:r>
              <a:rPr lang="fr-FR" dirty="0" err="1"/>
              <a:t>steeper</a:t>
            </a:r>
            <a:r>
              <a:rPr lang="fr-FR" dirty="0"/>
              <a:t> and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wave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729216" y="6210955"/>
            <a:ext cx="2025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Bougouin</a:t>
            </a:r>
            <a:r>
              <a:rPr lang="fr-FR" sz="1600" i="1" dirty="0"/>
              <a:t> et al. (2020)</a:t>
            </a:r>
          </a:p>
        </p:txBody>
      </p:sp>
    </p:spTree>
    <p:extLst>
      <p:ext uri="{BB962C8B-B14F-4D97-AF65-F5344CB8AC3E}">
        <p14:creationId xmlns:p14="http://schemas.microsoft.com/office/powerpoint/2010/main" val="28760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3C0B0-ACE3-4837-9C80-0E58A741F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98"/>
          <a:stretch/>
        </p:blipFill>
        <p:spPr>
          <a:xfrm>
            <a:off x="260332" y="896512"/>
            <a:ext cx="6717249" cy="54920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A0092B-6D2F-4A8A-9CBF-1BB380E1C7A7}"/>
              </a:ext>
            </a:extLst>
          </p:cNvPr>
          <p:cNvSpPr txBox="1"/>
          <p:nvPr/>
        </p:nvSpPr>
        <p:spPr>
          <a:xfrm>
            <a:off x="371543" y="246972"/>
            <a:ext cx="7918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Landslide</a:t>
            </a:r>
            <a:r>
              <a:rPr lang="fr-FR" sz="2400" dirty="0"/>
              <a:t> volume: the main </a:t>
            </a:r>
            <a:r>
              <a:rPr lang="fr-FR" sz="2400" dirty="0" err="1"/>
              <a:t>parameter</a:t>
            </a:r>
            <a:r>
              <a:rPr lang="fr-FR" sz="2400" dirty="0"/>
              <a:t>, but not the only one…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B29834-87E8-43AE-8B95-34419FDEDED6}"/>
              </a:ext>
            </a:extLst>
          </p:cNvPr>
          <p:cNvSpPr txBox="1"/>
          <p:nvPr/>
        </p:nvSpPr>
        <p:spPr>
          <a:xfrm>
            <a:off x="7241059" y="1304407"/>
            <a:ext cx="4361936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Wide range of volumes, </a:t>
            </a:r>
            <a:r>
              <a:rPr lang="fr-FR" sz="2000" dirty="0" err="1"/>
              <a:t>from</a:t>
            </a:r>
            <a:r>
              <a:rPr lang="fr-FR" sz="2000" dirty="0"/>
              <a:t> millions of m</a:t>
            </a:r>
            <a:r>
              <a:rPr lang="fr-FR" sz="2000" baseline="30000" dirty="0"/>
              <a:t>3 </a:t>
            </a:r>
            <a:r>
              <a:rPr lang="fr-FR" sz="2000" dirty="0"/>
              <a:t>to </a:t>
            </a:r>
            <a:r>
              <a:rPr lang="fr-FR" sz="2000" dirty="0" err="1"/>
              <a:t>thousands</a:t>
            </a:r>
            <a:r>
              <a:rPr lang="fr-FR" sz="2000" dirty="0"/>
              <a:t> of km</a:t>
            </a:r>
            <a:r>
              <a:rPr lang="fr-FR" sz="2000" baseline="30000" dirty="0"/>
              <a:t>3</a:t>
            </a:r>
            <a:endParaRPr lang="fr-FR" sz="2000" dirty="0"/>
          </a:p>
          <a:p>
            <a:endParaRPr lang="en-US" sz="2000" dirty="0"/>
          </a:p>
          <a:p>
            <a:r>
              <a:rPr lang="en-US" sz="2000" dirty="0"/>
              <a:t>Volume distributions display</a:t>
            </a:r>
          </a:p>
          <a:p>
            <a:r>
              <a:rPr lang="en-US" sz="2000" dirty="0"/>
              <a:t>power law scaling for landslides &gt; 1 </a:t>
            </a:r>
            <a:r>
              <a:rPr lang="fr-FR" sz="2000" dirty="0"/>
              <a:t>km</a:t>
            </a:r>
            <a:r>
              <a:rPr lang="fr-FR" sz="2000" baseline="30000" dirty="0"/>
              <a:t>3</a:t>
            </a:r>
            <a:endParaRPr lang="fr-FR" sz="2000" dirty="0"/>
          </a:p>
          <a:p>
            <a:endParaRPr lang="fr-FR" sz="2000" dirty="0"/>
          </a:p>
          <a:p>
            <a:r>
              <a:rPr lang="en-US" sz="2000" dirty="0"/>
              <a:t>-&gt; 3.5 times more landslides of 1 </a:t>
            </a:r>
            <a:r>
              <a:rPr lang="fr-FR" sz="2000" dirty="0"/>
              <a:t>km</a:t>
            </a:r>
            <a:r>
              <a:rPr lang="fr-FR" sz="2000" baseline="30000" dirty="0"/>
              <a:t>3</a:t>
            </a:r>
            <a:r>
              <a:rPr lang="en-US" sz="2000" dirty="0"/>
              <a:t> than landslides of 10 </a:t>
            </a:r>
            <a:r>
              <a:rPr lang="fr-FR" sz="2000" dirty="0"/>
              <a:t>km</a:t>
            </a:r>
            <a:r>
              <a:rPr lang="fr-FR" sz="2000" baseline="30000" dirty="0"/>
              <a:t>3</a:t>
            </a:r>
            <a:endParaRPr lang="en-US" sz="2000" dirty="0"/>
          </a:p>
          <a:p>
            <a:endParaRPr lang="fr-FR" sz="2000" baseline="30000" dirty="0"/>
          </a:p>
          <a:p>
            <a:r>
              <a:rPr lang="fr-FR" sz="2000" dirty="0"/>
              <a:t>But </a:t>
            </a:r>
            <a:r>
              <a:rPr lang="fr-FR" sz="2000" dirty="0" err="1"/>
              <a:t>different</a:t>
            </a:r>
            <a:r>
              <a:rPr lang="fr-FR" sz="2000" dirty="0"/>
              <a:t> distribution of </a:t>
            </a:r>
            <a:r>
              <a:rPr lang="fr-FR" sz="2000" dirty="0" err="1"/>
              <a:t>landslide</a:t>
            </a:r>
            <a:r>
              <a:rPr lang="fr-FR" sz="2000" dirty="0"/>
              <a:t> volumes </a:t>
            </a:r>
            <a:r>
              <a:rPr lang="fr-FR" sz="2000" dirty="0" err="1"/>
              <a:t>from</a:t>
            </a:r>
            <a:r>
              <a:rPr lang="fr-FR" sz="2000" dirty="0"/>
              <a:t> one area to </a:t>
            </a:r>
            <a:r>
              <a:rPr lang="fr-FR" sz="2000" dirty="0" err="1"/>
              <a:t>another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A volume vs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/>
              <a:t>relationship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expected</a:t>
            </a:r>
            <a:r>
              <a:rPr lang="fr-FR" sz="2000" dirty="0"/>
              <a:t> but only 10% of the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deposits</a:t>
            </a:r>
            <a:r>
              <a:rPr lang="fr-FR" sz="2000" dirty="0"/>
              <a:t> are </a:t>
            </a:r>
            <a:r>
              <a:rPr lang="fr-FR" sz="2000" dirty="0" err="1"/>
              <a:t>accurately</a:t>
            </a:r>
            <a:r>
              <a:rPr lang="fr-FR" sz="2000" dirty="0"/>
              <a:t> </a:t>
            </a:r>
            <a:r>
              <a:rPr lang="fr-FR" sz="2000" dirty="0" err="1"/>
              <a:t>dated</a:t>
            </a:r>
            <a:r>
              <a:rPr lang="fr-FR" sz="2000" dirty="0"/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173413-6F1D-483E-8891-A67B4792A3B1}"/>
              </a:ext>
            </a:extLst>
          </p:cNvPr>
          <p:cNvSpPr txBox="1"/>
          <p:nvPr/>
        </p:nvSpPr>
        <p:spPr>
          <a:xfrm>
            <a:off x="260332" y="6391811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Urgeles</a:t>
            </a:r>
            <a:r>
              <a:rPr lang="fr-FR" i="1" dirty="0"/>
              <a:t> and </a:t>
            </a:r>
            <a:r>
              <a:rPr lang="fr-FR" i="1" dirty="0" err="1"/>
              <a:t>Camerlenghi</a:t>
            </a:r>
            <a:r>
              <a:rPr lang="fr-FR" i="1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77295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EEF291-9FCC-4463-B4D0-F3E82A2F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7" y="870814"/>
            <a:ext cx="7473076" cy="358540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62EFB5-83A8-4D8A-A676-64598204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004" y="965864"/>
            <a:ext cx="4372177" cy="43875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8AF968-5658-483F-B657-8340484C118B}"/>
              </a:ext>
            </a:extLst>
          </p:cNvPr>
          <p:cNvSpPr txBox="1"/>
          <p:nvPr/>
        </p:nvSpPr>
        <p:spPr>
          <a:xfrm>
            <a:off x="321276" y="234779"/>
            <a:ext cx="595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Landslide</a:t>
            </a:r>
            <a:r>
              <a:rPr lang="fr-FR" sz="2400" dirty="0"/>
              <a:t> </a:t>
            </a:r>
            <a:r>
              <a:rPr lang="fr-FR" sz="2400" dirty="0" err="1"/>
              <a:t>typology</a:t>
            </a:r>
            <a:r>
              <a:rPr lang="fr-FR" sz="2400" dirty="0"/>
              <a:t> and </a:t>
            </a:r>
            <a:r>
              <a:rPr lang="fr-FR" sz="2400" dirty="0" err="1"/>
              <a:t>triggering</a:t>
            </a:r>
            <a:r>
              <a:rPr lang="fr-FR" sz="2400" dirty="0"/>
              <a:t> </a:t>
            </a:r>
            <a:r>
              <a:rPr lang="fr-FR" sz="2400" dirty="0" err="1"/>
              <a:t>mechanisms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1359F0-A7B4-4B0A-8CFF-5E8C376EE5CE}"/>
              </a:ext>
            </a:extLst>
          </p:cNvPr>
          <p:cNvSpPr txBox="1"/>
          <p:nvPr/>
        </p:nvSpPr>
        <p:spPr>
          <a:xfrm>
            <a:off x="444843" y="4630592"/>
            <a:ext cx="69321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Dominant types of </a:t>
            </a:r>
            <a:r>
              <a:rPr lang="fr-FR" dirty="0" err="1"/>
              <a:t>landslides</a:t>
            </a:r>
            <a:r>
              <a:rPr lang="fr-FR" dirty="0"/>
              <a:t> </a:t>
            </a:r>
            <a:r>
              <a:rPr lang="fr-FR" dirty="0" err="1"/>
              <a:t>inferred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morphology</a:t>
            </a:r>
            <a:r>
              <a:rPr lang="fr-FR" dirty="0"/>
              <a:t> of the </a:t>
            </a:r>
            <a:r>
              <a:rPr lang="fr-FR" dirty="0" err="1"/>
              <a:t>scars</a:t>
            </a:r>
            <a:r>
              <a:rPr lang="fr-FR" dirty="0"/>
              <a:t> and </a:t>
            </a:r>
            <a:r>
              <a:rPr lang="fr-FR" dirty="0" err="1"/>
              <a:t>deposits</a:t>
            </a:r>
            <a:r>
              <a:rPr lang="fr-FR" dirty="0"/>
              <a:t>: mass-transport, </a:t>
            </a:r>
            <a:r>
              <a:rPr lang="fr-FR" dirty="0" err="1"/>
              <a:t>debris</a:t>
            </a:r>
            <a:r>
              <a:rPr lang="fr-FR" dirty="0"/>
              <a:t> flows and </a:t>
            </a:r>
            <a:r>
              <a:rPr lang="fr-FR" dirty="0" err="1"/>
              <a:t>slump</a:t>
            </a:r>
            <a:r>
              <a:rPr lang="fr-FR" dirty="0"/>
              <a:t> </a:t>
            </a:r>
            <a:r>
              <a:rPr lang="fr-FR" dirty="0" err="1"/>
              <a:t>deposits</a:t>
            </a:r>
            <a:r>
              <a:rPr lang="fr-FR" dirty="0"/>
              <a:t>.</a:t>
            </a:r>
          </a:p>
          <a:p>
            <a:r>
              <a:rPr lang="fr-FR" dirty="0"/>
              <a:t>-&gt; How to relate the </a:t>
            </a:r>
            <a:r>
              <a:rPr lang="fr-FR" dirty="0" err="1"/>
              <a:t>landslide</a:t>
            </a:r>
            <a:r>
              <a:rPr lang="fr-FR" dirty="0"/>
              <a:t> type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landslide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tsunami </a:t>
            </a:r>
            <a:r>
              <a:rPr lang="fr-FR" dirty="0" err="1"/>
              <a:t>generation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dirty="0"/>
              <a:t>Dominant </a:t>
            </a:r>
            <a:r>
              <a:rPr lang="fr-FR" dirty="0" err="1"/>
              <a:t>triggering</a:t>
            </a:r>
            <a:r>
              <a:rPr lang="fr-FR" dirty="0"/>
              <a:t>: </a:t>
            </a:r>
            <a:r>
              <a:rPr lang="fr-FR" dirty="0" err="1"/>
              <a:t>earthquake</a:t>
            </a:r>
            <a:r>
              <a:rPr lang="fr-FR" dirty="0"/>
              <a:t> + </a:t>
            </a:r>
            <a:r>
              <a:rPr lang="fr-FR" dirty="0" err="1"/>
              <a:t>aggravating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high </a:t>
            </a:r>
            <a:r>
              <a:rPr lang="fr-FR" dirty="0" err="1"/>
              <a:t>sedimentation</a:t>
            </a:r>
            <a:r>
              <a:rPr lang="fr-FR" dirty="0"/>
              <a:t> rates </a:t>
            </a:r>
            <a:r>
              <a:rPr lang="fr-FR" dirty="0" err="1"/>
              <a:t>fed</a:t>
            </a:r>
            <a:r>
              <a:rPr lang="fr-FR" dirty="0"/>
              <a:t> by high </a:t>
            </a:r>
            <a:r>
              <a:rPr lang="fr-FR" dirty="0" err="1"/>
              <a:t>erosion</a:t>
            </a:r>
            <a:r>
              <a:rPr lang="fr-FR" dirty="0"/>
              <a:t> </a:t>
            </a:r>
            <a:r>
              <a:rPr lang="fr-FR" dirty="0" err="1"/>
              <a:t>inland</a:t>
            </a:r>
            <a:r>
              <a:rPr lang="fr-FR" dirty="0"/>
              <a:t> (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global change?)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1F0B24-8527-4606-B75A-C9C54F79A2B4}"/>
              </a:ext>
            </a:extLst>
          </p:cNvPr>
          <p:cNvSpPr txBox="1"/>
          <p:nvPr/>
        </p:nvSpPr>
        <p:spPr>
          <a:xfrm>
            <a:off x="9133149" y="123029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Urgeles</a:t>
            </a:r>
            <a:r>
              <a:rPr lang="fr-FR" i="1" dirty="0"/>
              <a:t> and </a:t>
            </a:r>
            <a:r>
              <a:rPr lang="fr-FR" i="1" dirty="0" err="1"/>
              <a:t>Camerlenghi</a:t>
            </a:r>
            <a:r>
              <a:rPr lang="fr-FR" i="1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60329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E9C17A-9E17-45D8-9C2D-C6C79D37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92" y="965329"/>
            <a:ext cx="7943850" cy="501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6BD15D-C469-4FA4-80A6-F43914A2A079}"/>
              </a:ext>
            </a:extLst>
          </p:cNvPr>
          <p:cNvSpPr txBox="1"/>
          <p:nvPr/>
        </p:nvSpPr>
        <p:spPr>
          <a:xfrm>
            <a:off x="335228" y="258839"/>
            <a:ext cx="618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</a:t>
            </a:r>
            <a:r>
              <a:rPr lang="fr-FR" sz="2400" dirty="0" err="1"/>
              <a:t>impacting</a:t>
            </a:r>
            <a:r>
              <a:rPr lang="fr-FR" sz="2400" dirty="0"/>
              <a:t> the </a:t>
            </a:r>
            <a:r>
              <a:rPr lang="fr-FR" sz="2400" dirty="0" err="1"/>
              <a:t>Hellenic</a:t>
            </a:r>
            <a:r>
              <a:rPr lang="fr-FR" sz="2400" dirty="0"/>
              <a:t> Arc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0AD3C6-62E9-465B-AEB8-9B0ED7933EAF}"/>
              </a:ext>
            </a:extLst>
          </p:cNvPr>
          <p:cNvSpPr txBox="1"/>
          <p:nvPr/>
        </p:nvSpPr>
        <p:spPr>
          <a:xfrm>
            <a:off x="8634273" y="468103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Urgeles</a:t>
            </a:r>
            <a:r>
              <a:rPr lang="fr-FR" i="1" dirty="0"/>
              <a:t> and </a:t>
            </a:r>
            <a:r>
              <a:rPr lang="fr-FR" i="1" dirty="0" err="1"/>
              <a:t>Camerlenghi</a:t>
            </a:r>
            <a:r>
              <a:rPr lang="fr-FR" i="1" dirty="0"/>
              <a:t> 2013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04AAD5-ADD3-44D1-A5EF-BCCC68A6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83" y="205303"/>
            <a:ext cx="4636873" cy="4253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A63841-9279-4A8D-8B69-7A79CDE7B100}"/>
              </a:ext>
            </a:extLst>
          </p:cNvPr>
          <p:cNvSpPr txBox="1"/>
          <p:nvPr/>
        </p:nvSpPr>
        <p:spPr>
          <a:xfrm>
            <a:off x="867428" y="6283365"/>
            <a:ext cx="7690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No </a:t>
            </a:r>
            <a:r>
              <a:rPr lang="fr-FR" sz="2000" dirty="0" err="1"/>
              <a:t>evidence</a:t>
            </a:r>
            <a:r>
              <a:rPr lang="fr-FR" sz="2000" dirty="0"/>
              <a:t> of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deposits</a:t>
            </a:r>
            <a:r>
              <a:rPr lang="fr-FR" sz="2000" dirty="0"/>
              <a:t> </a:t>
            </a:r>
            <a:r>
              <a:rPr lang="fr-FR" sz="2000" dirty="0" err="1"/>
              <a:t>along</a:t>
            </a:r>
            <a:r>
              <a:rPr lang="fr-FR" sz="2000" dirty="0"/>
              <a:t> the </a:t>
            </a:r>
            <a:r>
              <a:rPr lang="fr-FR" sz="2000" dirty="0" err="1"/>
              <a:t>Hellenic</a:t>
            </a:r>
            <a:r>
              <a:rPr lang="fr-FR" sz="2000" dirty="0"/>
              <a:t> subduction trench?</a:t>
            </a:r>
          </a:p>
        </p:txBody>
      </p:sp>
    </p:spTree>
    <p:extLst>
      <p:ext uri="{BB962C8B-B14F-4D97-AF65-F5344CB8AC3E}">
        <p14:creationId xmlns:p14="http://schemas.microsoft.com/office/powerpoint/2010/main" val="132047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2DD5AD-8436-4465-91DC-A603A4A7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566" y="2446639"/>
            <a:ext cx="5566377" cy="42136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5BF789-44DB-45BC-9AED-007EFB23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7" y="75071"/>
            <a:ext cx="6013123" cy="66964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2E6DEF-10F5-43CE-AD0B-36B7E81737C8}"/>
              </a:ext>
            </a:extLst>
          </p:cNvPr>
          <p:cNvSpPr txBox="1"/>
          <p:nvPr/>
        </p:nvSpPr>
        <p:spPr>
          <a:xfrm>
            <a:off x="4077729" y="5931243"/>
            <a:ext cx="189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Yalciner</a:t>
            </a:r>
            <a:r>
              <a:rPr lang="fr-FR" i="1" dirty="0"/>
              <a:t> et al 2014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DF2466-786D-4722-89EE-685FDE1A4BA0}"/>
              </a:ext>
            </a:extLst>
          </p:cNvPr>
          <p:cNvSpPr txBox="1"/>
          <p:nvPr/>
        </p:nvSpPr>
        <p:spPr>
          <a:xfrm>
            <a:off x="6219881" y="494956"/>
            <a:ext cx="55663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Submarine</a:t>
            </a:r>
            <a:r>
              <a:rPr lang="fr-FR" sz="2400" dirty="0"/>
              <a:t> </a:t>
            </a:r>
            <a:r>
              <a:rPr lang="fr-FR" sz="2400" dirty="0" err="1"/>
              <a:t>landslides</a:t>
            </a:r>
            <a:r>
              <a:rPr lang="fr-FR" sz="2400" dirty="0"/>
              <a:t> in the Nile Delta</a:t>
            </a:r>
          </a:p>
          <a:p>
            <a:endParaRPr lang="fr-FR" dirty="0"/>
          </a:p>
          <a:p>
            <a:r>
              <a:rPr lang="fr-FR" sz="2000" dirty="0"/>
              <a:t>A ~40 km</a:t>
            </a:r>
            <a:r>
              <a:rPr lang="fr-FR" sz="2000" baseline="30000" dirty="0"/>
              <a:t>3</a:t>
            </a:r>
            <a:r>
              <a:rPr lang="fr-FR" sz="2000" dirty="0"/>
              <a:t> </a:t>
            </a:r>
            <a:r>
              <a:rPr lang="fr-FR" sz="2000" dirty="0" err="1"/>
              <a:t>landslide</a:t>
            </a:r>
            <a:r>
              <a:rPr lang="fr-FR" sz="2000" dirty="0"/>
              <a:t> </a:t>
            </a:r>
            <a:r>
              <a:rPr lang="fr-FR" sz="2000" dirty="0" err="1"/>
              <a:t>generates</a:t>
            </a:r>
            <a:r>
              <a:rPr lang="fr-FR" sz="2000" dirty="0"/>
              <a:t> </a:t>
            </a:r>
            <a:r>
              <a:rPr lang="fr-FR" sz="2000" dirty="0" err="1"/>
              <a:t>waves</a:t>
            </a:r>
            <a:r>
              <a:rPr lang="fr-FR" sz="2000" dirty="0"/>
              <a:t> &gt;1 m (up to 12 m </a:t>
            </a:r>
            <a:r>
              <a:rPr lang="fr-FR" sz="2000" dirty="0" err="1"/>
              <a:t>locally</a:t>
            </a:r>
            <a:r>
              <a:rPr lang="fr-FR" sz="2000" dirty="0"/>
              <a:t>) in all the </a:t>
            </a:r>
            <a:r>
              <a:rPr lang="fr-FR" sz="2000" dirty="0" err="1"/>
              <a:t>eastern</a:t>
            </a:r>
            <a:r>
              <a:rPr lang="fr-FR" sz="2000" dirty="0"/>
              <a:t> </a:t>
            </a:r>
            <a:r>
              <a:rPr lang="fr-FR" sz="2000" dirty="0" err="1"/>
              <a:t>Mediterranean</a:t>
            </a:r>
            <a:r>
              <a:rPr lang="fr-FR" sz="2000" dirty="0"/>
              <a:t> basin</a:t>
            </a:r>
          </a:p>
        </p:txBody>
      </p:sp>
    </p:spTree>
    <p:extLst>
      <p:ext uri="{BB962C8B-B14F-4D97-AF65-F5344CB8AC3E}">
        <p14:creationId xmlns:p14="http://schemas.microsoft.com/office/powerpoint/2010/main" val="103276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48461F-ADE0-475A-946F-D411D66D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038" y="92527"/>
            <a:ext cx="3598449" cy="34059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8AD0B2-30E3-4CB5-8AF0-45E12368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03" y="129599"/>
            <a:ext cx="3157997" cy="34059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D7AA14-1B29-4737-806C-E81563F5F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762" y="3524250"/>
            <a:ext cx="3429000" cy="3333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96EC0C-9C32-474C-9951-99884F022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762" y="4043613"/>
            <a:ext cx="3319521" cy="20363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F12C53-31C2-44AD-A831-5DB76EFABD7B}"/>
              </a:ext>
            </a:extLst>
          </p:cNvPr>
          <p:cNvSpPr txBox="1"/>
          <p:nvPr/>
        </p:nvSpPr>
        <p:spPr>
          <a:xfrm>
            <a:off x="9561094" y="6255773"/>
            <a:ext cx="158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Okal</a:t>
            </a:r>
            <a:r>
              <a:rPr lang="fr-FR" i="1" dirty="0"/>
              <a:t> et al 2009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A8C339-E514-46CC-89D6-9D0623CA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" y="2181729"/>
            <a:ext cx="5177811" cy="40255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D8AB2B-FEBB-4A0A-9FEC-26B67BBBD358}"/>
              </a:ext>
            </a:extLst>
          </p:cNvPr>
          <p:cNvSpPr txBox="1"/>
          <p:nvPr/>
        </p:nvSpPr>
        <p:spPr>
          <a:xfrm>
            <a:off x="481264" y="6255773"/>
            <a:ext cx="181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Leclerc et al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4C34EF-D861-4B71-9460-B4A0E5544602}"/>
              </a:ext>
            </a:extLst>
          </p:cNvPr>
          <p:cNvSpPr txBox="1"/>
          <p:nvPr/>
        </p:nvSpPr>
        <p:spPr>
          <a:xfrm>
            <a:off x="318569" y="165716"/>
            <a:ext cx="47332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Landslides</a:t>
            </a:r>
            <a:r>
              <a:rPr lang="fr-FR" sz="2400" dirty="0"/>
              <a:t> </a:t>
            </a:r>
            <a:r>
              <a:rPr lang="fr-FR" sz="2400" dirty="0" err="1"/>
              <a:t>triggered</a:t>
            </a:r>
            <a:r>
              <a:rPr lang="fr-FR" sz="2400" dirty="0"/>
              <a:t> by </a:t>
            </a:r>
            <a:r>
              <a:rPr lang="fr-FR" sz="2400" dirty="0" err="1"/>
              <a:t>earthquakes</a:t>
            </a:r>
            <a:r>
              <a:rPr lang="fr-FR" sz="2400" dirty="0"/>
              <a:t> in the Aegean </a:t>
            </a:r>
            <a:r>
              <a:rPr lang="fr-FR" sz="2400" dirty="0" err="1"/>
              <a:t>Sea</a:t>
            </a:r>
            <a:endParaRPr lang="fr-FR" sz="2400" dirty="0"/>
          </a:p>
          <a:p>
            <a:endParaRPr lang="fr-FR" sz="2400" dirty="0"/>
          </a:p>
          <a:p>
            <a:r>
              <a:rPr lang="fr-FR" sz="2000" dirty="0"/>
              <a:t>The July 9, 1956 </a:t>
            </a:r>
            <a:r>
              <a:rPr lang="fr-FR" sz="2000" dirty="0" err="1"/>
              <a:t>earthquake</a:t>
            </a:r>
            <a:endParaRPr lang="fr-FR" sz="2000" dirty="0"/>
          </a:p>
          <a:p>
            <a:r>
              <a:rPr lang="fr-FR" sz="2000" dirty="0" err="1"/>
              <a:t>debate</a:t>
            </a:r>
            <a:r>
              <a:rPr lang="fr-FR" sz="2000" dirty="0"/>
              <a:t> on the source of the tsunami</a:t>
            </a:r>
          </a:p>
        </p:txBody>
      </p:sp>
    </p:spTree>
    <p:extLst>
      <p:ext uri="{BB962C8B-B14F-4D97-AF65-F5344CB8AC3E}">
        <p14:creationId xmlns:p14="http://schemas.microsoft.com/office/powerpoint/2010/main" val="135836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E1832A-AAF1-4F46-A09F-DF243FF1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21" y="281990"/>
            <a:ext cx="5964905" cy="61655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75CA40-1494-43AC-9F7D-E1B5B7C2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4" y="3613666"/>
            <a:ext cx="5788694" cy="28789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DA3374-5796-4378-8716-CCFFCFDE1724}"/>
              </a:ext>
            </a:extLst>
          </p:cNvPr>
          <p:cNvSpPr txBox="1"/>
          <p:nvPr/>
        </p:nvSpPr>
        <p:spPr>
          <a:xfrm>
            <a:off x="327391" y="3103602"/>
            <a:ext cx="181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Leclerc et al 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5EDA3E-94C2-4944-810F-ED31CF6E9B01}"/>
              </a:ext>
            </a:extLst>
          </p:cNvPr>
          <p:cNvSpPr txBox="1"/>
          <p:nvPr/>
        </p:nvSpPr>
        <p:spPr>
          <a:xfrm>
            <a:off x="275474" y="239559"/>
            <a:ext cx="5676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Recent work offshore -&gt; 9.8-16.8-m (9 m average) large seafloor offset is compatible with a Mw 7.5 event. No evidence of landslide deposits.</a:t>
            </a:r>
          </a:p>
          <a:p>
            <a:endParaRPr lang="en-US" sz="2000" dirty="0"/>
          </a:p>
          <a:p>
            <a:r>
              <a:rPr lang="en-US" sz="2000" dirty="0"/>
              <a:t>Reassessment of the source of the large tsunami wave, previously attributed to earthquake-triggered submarine landslides.</a:t>
            </a:r>
          </a:p>
          <a:p>
            <a:endParaRPr lang="en-US" sz="2000" dirty="0"/>
          </a:p>
          <a:p>
            <a:r>
              <a:rPr lang="en-US" sz="2000" dirty="0"/>
              <a:t>ANR project AMORGOS starting January 2025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3583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65763D-DAB3-482D-9E38-1FD4229F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300"/>
            <a:ext cx="4906328" cy="34444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473D15-9EC0-4015-8173-1897CFF8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53" y="133630"/>
            <a:ext cx="6018207" cy="42904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D25C47-05F5-49C9-9CA8-010A4DF6B410}"/>
              </a:ext>
            </a:extLst>
          </p:cNvPr>
          <p:cNvSpPr txBox="1"/>
          <p:nvPr/>
        </p:nvSpPr>
        <p:spPr>
          <a:xfrm>
            <a:off x="295835" y="133630"/>
            <a:ext cx="461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Paleotsunami</a:t>
            </a:r>
            <a:r>
              <a:rPr lang="fr-FR" sz="2400" dirty="0"/>
              <a:t> </a:t>
            </a:r>
            <a:r>
              <a:rPr lang="fr-FR" sz="2400" dirty="0" err="1"/>
              <a:t>evidence</a:t>
            </a:r>
            <a:r>
              <a:rPr lang="fr-FR" sz="2400" dirty="0"/>
              <a:t> in Ios Island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512219-8F52-41AF-AAC3-238640037D3B}"/>
              </a:ext>
            </a:extLst>
          </p:cNvPr>
          <p:cNvSpPr txBox="1"/>
          <p:nvPr/>
        </p:nvSpPr>
        <p:spPr>
          <a:xfrm>
            <a:off x="9964271" y="3866492"/>
            <a:ext cx="161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Paris et al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97C323-C6C2-48BA-8462-5F7E94A94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" y="4347012"/>
            <a:ext cx="3953436" cy="244459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20E2D6-55AE-4FF9-978B-4240CEF358F0}"/>
              </a:ext>
            </a:extLst>
          </p:cNvPr>
          <p:cNvSpPr txBox="1"/>
          <p:nvPr/>
        </p:nvSpPr>
        <p:spPr>
          <a:xfrm>
            <a:off x="4433048" y="4666151"/>
            <a:ext cx="7476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Age of the </a:t>
            </a:r>
            <a:r>
              <a:rPr lang="fr-FR" dirty="0" err="1"/>
              <a:t>paleotsunami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Cape Riva (22 ka) and the </a:t>
            </a:r>
            <a:r>
              <a:rPr lang="fr-FR" dirty="0" err="1"/>
              <a:t>Minoan</a:t>
            </a:r>
            <a:r>
              <a:rPr lang="fr-FR" dirty="0"/>
              <a:t> (3.5 ka) </a:t>
            </a:r>
            <a:r>
              <a:rPr lang="fr-FR" dirty="0" err="1"/>
              <a:t>eruptions</a:t>
            </a:r>
            <a:r>
              <a:rPr lang="fr-FR" dirty="0"/>
              <a:t> of </a:t>
            </a:r>
            <a:r>
              <a:rPr lang="fr-FR" dirty="0" err="1"/>
              <a:t>Santorini</a:t>
            </a:r>
            <a:r>
              <a:rPr lang="fr-FR" dirty="0"/>
              <a:t>, but &lt; 10 ka (for </a:t>
            </a:r>
            <a:r>
              <a:rPr lang="fr-FR" dirty="0" err="1"/>
              <a:t>eustatic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No </a:t>
            </a:r>
            <a:r>
              <a:rPr lang="fr-FR" dirty="0" err="1"/>
              <a:t>volcanic</a:t>
            </a:r>
            <a:r>
              <a:rPr lang="fr-FR" dirty="0"/>
              <a:t> </a:t>
            </a:r>
            <a:r>
              <a:rPr lang="fr-FR" dirty="0" err="1"/>
              <a:t>eruptions</a:t>
            </a:r>
            <a:r>
              <a:rPr lang="fr-FR" dirty="0"/>
              <a:t> at </a:t>
            </a:r>
            <a:r>
              <a:rPr lang="fr-FR" dirty="0" err="1"/>
              <a:t>Santorini</a:t>
            </a:r>
            <a:r>
              <a:rPr lang="fr-FR" dirty="0"/>
              <a:t> or </a:t>
            </a:r>
            <a:r>
              <a:rPr lang="fr-FR" dirty="0" err="1"/>
              <a:t>Kolumbo</a:t>
            </a:r>
            <a:r>
              <a:rPr lang="fr-FR" dirty="0"/>
              <a:t> </a:t>
            </a:r>
            <a:r>
              <a:rPr lang="fr-FR" dirty="0" err="1"/>
              <a:t>volcanoes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period</a:t>
            </a:r>
            <a:endParaRPr lang="fr-FR" dirty="0"/>
          </a:p>
          <a:p>
            <a:endParaRPr lang="fr-FR" dirty="0"/>
          </a:p>
          <a:p>
            <a:r>
              <a:rPr lang="fr-FR" dirty="0"/>
              <a:t>-&gt; large tsunami of </a:t>
            </a:r>
            <a:r>
              <a:rPr lang="fr-FR" dirty="0" err="1"/>
              <a:t>tectonic</a:t>
            </a:r>
            <a:r>
              <a:rPr lang="fr-FR" dirty="0"/>
              <a:t> and/or </a:t>
            </a:r>
            <a:r>
              <a:rPr lang="fr-FR" dirty="0" err="1"/>
              <a:t>landslide</a:t>
            </a:r>
            <a:r>
              <a:rPr lang="fr-FR" dirty="0"/>
              <a:t> </a:t>
            </a:r>
            <a:r>
              <a:rPr lang="fr-FR" dirty="0" err="1"/>
              <a:t>origin</a:t>
            </a:r>
            <a:r>
              <a:rPr lang="fr-FR" dirty="0"/>
              <a:t>, </a:t>
            </a:r>
            <a:r>
              <a:rPr lang="fr-FR" dirty="0" err="1"/>
              <a:t>related</a:t>
            </a:r>
            <a:r>
              <a:rPr lang="fr-FR" dirty="0"/>
              <a:t> t the </a:t>
            </a:r>
            <a:r>
              <a:rPr lang="fr-FR" dirty="0" err="1"/>
              <a:t>faults</a:t>
            </a:r>
            <a:r>
              <a:rPr lang="fr-FR" dirty="0"/>
              <a:t> </a:t>
            </a:r>
            <a:r>
              <a:rPr lang="fr-FR" dirty="0" err="1"/>
              <a:t>nearby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2410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2" ma:contentTypeDescription="Create a new document." ma:contentTypeScope="" ma:versionID="deae0e9b409368037fac89b9a3fe2bc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29c59fc3a5ae995c2510332e94a411bc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7BFC32-862C-4138-9560-FEF438B3A1EF}"/>
</file>

<file path=customXml/itemProps2.xml><?xml version="1.0" encoding="utf-8"?>
<ds:datastoreItem xmlns:ds="http://schemas.openxmlformats.org/officeDocument/2006/customXml" ds:itemID="{DE63ED66-4C32-4B29-A824-47FC70ADFC68}"/>
</file>

<file path=customXml/itemProps3.xml><?xml version="1.0" encoding="utf-8"?>
<ds:datastoreItem xmlns:ds="http://schemas.openxmlformats.org/officeDocument/2006/customXml" ds:itemID="{329A8D52-C01F-42A9-9F8A-49454CF4B25A}"/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1240</Words>
  <Application>Microsoft Office PowerPoint</Application>
  <PresentationFormat>Grand écran</PresentationFormat>
  <Paragraphs>165</Paragraphs>
  <Slides>29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raphael paris</dc:creator>
  <cp:lastModifiedBy>raphael paris</cp:lastModifiedBy>
  <cp:revision>53</cp:revision>
  <dcterms:created xsi:type="dcterms:W3CDTF">2025-03-17T15:27:55Z</dcterms:created>
  <dcterms:modified xsi:type="dcterms:W3CDTF">2025-03-19T07:22:47Z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