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8" r:id="rId4"/>
  </p:sldMasterIdLst>
  <p:notesMasterIdLst>
    <p:notesMasterId r:id="rId27"/>
  </p:notesMasterIdLst>
  <p:handoutMasterIdLst>
    <p:handoutMasterId r:id="rId28"/>
  </p:handoutMasterIdLst>
  <p:sldIdLst>
    <p:sldId id="710" r:id="rId5"/>
    <p:sldId id="669" r:id="rId6"/>
    <p:sldId id="781" r:id="rId7"/>
    <p:sldId id="764" r:id="rId8"/>
    <p:sldId id="782" r:id="rId9"/>
    <p:sldId id="783" r:id="rId10"/>
    <p:sldId id="784" r:id="rId11"/>
    <p:sldId id="772" r:id="rId12"/>
    <p:sldId id="773" r:id="rId13"/>
    <p:sldId id="785" r:id="rId14"/>
    <p:sldId id="786" r:id="rId15"/>
    <p:sldId id="787" r:id="rId16"/>
    <p:sldId id="788" r:id="rId17"/>
    <p:sldId id="789" r:id="rId18"/>
    <p:sldId id="790" r:id="rId19"/>
    <p:sldId id="776" r:id="rId20"/>
    <p:sldId id="791" r:id="rId21"/>
    <p:sldId id="650" r:id="rId22"/>
    <p:sldId id="792" r:id="rId23"/>
    <p:sldId id="793" r:id="rId24"/>
    <p:sldId id="794" r:id="rId25"/>
    <p:sldId id="778" r:id="rId26"/>
  </p:sldIdLst>
  <p:sldSz cx="9144000" cy="5143500" type="screen16x9"/>
  <p:notesSz cx="6858000" cy="9144000"/>
  <p:embeddedFontLst>
    <p:embeddedFont>
      <p:font typeface="TheSans UHH" panose="020B0502050302020203" pitchFamily="34" charset="77"/>
      <p:regular r:id="rId29"/>
      <p:bold r:id="rId30"/>
      <p:italic r:id="rId31"/>
      <p:boldItalic r:id="rId32"/>
    </p:embeddedFont>
    <p:embeddedFont>
      <p:font typeface="TheSans UHH Bold" panose="020B0502050302020203" pitchFamily="34" charset="77"/>
      <p:bold r:id="rId33"/>
      <p:italic r:id="rId34"/>
      <p:boldItalic r:id="rId35"/>
    </p:embeddedFont>
  </p:embeddedFont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n" id="{3E2AF788-D441-43C8-93DE-ADBF878BAA7E}">
          <p14:sldIdLst>
            <p14:sldId id="710"/>
          </p14:sldIdLst>
        </p14:section>
        <p14:section name="Agenda" id="{51DFB730-FB59-D749-AB4F-2445B42367D8}">
          <p14:sldIdLst/>
        </p14:section>
        <p14:section name="Kapiteltrenner" id="{392D2362-1FF5-9049-9F3B-1FC2553BDC38}">
          <p14:sldIdLst>
            <p14:sldId id="669"/>
          </p14:sldIdLst>
        </p14:section>
        <p14:section name="Einfache Inhaltsfolien" id="{F0BE1CB9-9001-6D48-83A6-F560ABC4AF47}">
          <p14:sldIdLst>
            <p14:sldId id="781"/>
            <p14:sldId id="764"/>
            <p14:sldId id="782"/>
            <p14:sldId id="783"/>
            <p14:sldId id="784"/>
            <p14:sldId id="772"/>
            <p14:sldId id="773"/>
            <p14:sldId id="785"/>
            <p14:sldId id="786"/>
            <p14:sldId id="787"/>
            <p14:sldId id="788"/>
            <p14:sldId id="789"/>
            <p14:sldId id="790"/>
            <p14:sldId id="776"/>
            <p14:sldId id="791"/>
            <p14:sldId id="650"/>
            <p14:sldId id="792"/>
            <p14:sldId id="793"/>
            <p14:sldId id="794"/>
            <p14:sldId id="778"/>
          </p14:sldIdLst>
        </p14:section>
        <p14:section name="Diagramme, Tabellen und Zahlen" id="{4914A71D-4988-D448-9E1F-E7E889389AC6}">
          <p14:sldIdLst/>
        </p14:section>
        <p14:section name="Projektmanagement/Organisation" id="{216768CA-8D7C-2B42-8963-41329D60051B}">
          <p14:sldIdLst/>
        </p14:section>
        <p14:section name="Abschlussfolien" id="{09F17C64-0048-7B4E-B3BF-653559FD0B25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312597-6606-9E3A-D41D-F5C602AFE954}" name="Tobias Wegener" initials="TW" userId="S::tobias.wegener@uni-hamburg.de::6b6b4fba-7ccc-4b6b-a6f1-d5cf079027d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iane Neumann" initials="AN" lastIdx="3" clrIdx="0">
    <p:extLst>
      <p:ext uri="{19B8F6BF-5375-455C-9EA6-DF929625EA0E}">
        <p15:presenceInfo xmlns:p15="http://schemas.microsoft.com/office/powerpoint/2012/main" userId="Ariane Neu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8DD"/>
    <a:srgbClr val="0271BB"/>
    <a:srgbClr val="E2001A"/>
    <a:srgbClr val="E5F5FA"/>
    <a:srgbClr val="333333"/>
    <a:srgbClr val="3B515B"/>
    <a:srgbClr val="3C515B"/>
    <a:srgbClr val="000000"/>
    <a:srgbClr val="9DA8AD"/>
    <a:srgbClr val="B6B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DE63D5-997A-4646-A377-4702673A728D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Designformatvorlage 2 - Akz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unkle Formatvorlage 1 - Akz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8" autoAdjust="0"/>
    <p:restoredTop sz="96301" autoAdjust="0"/>
  </p:normalViewPr>
  <p:slideViewPr>
    <p:cSldViewPr snapToObjects="1">
      <p:cViewPr varScale="1">
        <p:scale>
          <a:sx n="151" d="100"/>
          <a:sy n="151" d="100"/>
        </p:scale>
        <p:origin x="192" y="2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4984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TheSans UHH" panose="020B0502050302020203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22579-3BCF-D748-A2B1-13C370832227}" type="datetimeFigureOut">
              <a:rPr lang="de-DE" smtClean="0">
                <a:latin typeface="TheSans UHH" panose="020B0502050302020203" pitchFamily="34" charset="0"/>
              </a:rPr>
              <a:t>17.03.25</a:t>
            </a:fld>
            <a:endParaRPr lang="de-DE" dirty="0">
              <a:latin typeface="TheSans UHH" panose="020B0502050302020203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TheSans UHH" panose="020B0502050302020203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D7AD7-FD44-8444-A38A-7B8FFD50E3B1}" type="slidenum">
              <a:rPr lang="de-DE" smtClean="0">
                <a:latin typeface="TheSans UHH" panose="020B0502050302020203" pitchFamily="34" charset="0"/>
              </a:rPr>
              <a:t>‹Nr.›</a:t>
            </a:fld>
            <a:endParaRPr lang="de-DE" dirty="0">
              <a:latin typeface="TheSans UHH" panose="020B05020503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4263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heSans UHH" panose="020B050205030202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heSans UHH" panose="020B0502050302020203" pitchFamily="34" charset="0"/>
              </a:defRPr>
            </a:lvl1pPr>
          </a:lstStyle>
          <a:p>
            <a:fld id="{B2E59258-C19A-D949-846D-8B6CB38182F3}" type="datetimeFigureOut">
              <a:rPr lang="de-DE" smtClean="0"/>
              <a:pPr/>
              <a:t>17.03.25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heSans UHH" panose="020B050205030202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heSans UHH" panose="020B0502050302020203" pitchFamily="34" charset="0"/>
              </a:defRPr>
            </a:lvl1pPr>
          </a:lstStyle>
          <a:p>
            <a:fld id="{3C606240-9D1C-3843-B28E-77756B6151F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42711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TheSans UHH" panose="020B0502050302020203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TheSans UHH" panose="020B0502050302020203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TheSans UHH" panose="020B0502050302020203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TheSans UHH" panose="020B0502050302020203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TheSans UHH" panose="020B0502050302020203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HH-Logo" descr="Logo der Universität Hamburg">
            <a:extLst>
              <a:ext uri="{FF2B5EF4-FFF2-40B4-BE49-F238E27FC236}">
                <a16:creationId xmlns:a16="http://schemas.microsoft.com/office/drawing/2014/main" id="{7B0EE754-E1E0-A5A0-D9D1-3B741E903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2595997" cy="1203598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212D9A33-9A12-B80E-DCB8-72E1ADC3E8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536" y="3303444"/>
            <a:ext cx="4824536" cy="492443"/>
          </a:xfrm>
        </p:spPr>
        <p:txBody>
          <a:bodyPr wrap="square" lIns="0" anchor="b" anchorCtr="0">
            <a:spAutoFit/>
          </a:bodyPr>
          <a:lstStyle>
            <a:lvl1pPr algn="l">
              <a:lnSpc>
                <a:spcPct val="100000"/>
              </a:lnSpc>
              <a:defRPr sz="2600"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11" name="Person">
            <a:extLst>
              <a:ext uri="{FF2B5EF4-FFF2-40B4-BE49-F238E27FC236}">
                <a16:creationId xmlns:a16="http://schemas.microsoft.com/office/drawing/2014/main" id="{D42A4AC9-20EE-7518-5501-9C75AFE90B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535" y="4083918"/>
            <a:ext cx="4824536" cy="354896"/>
          </a:xfrm>
        </p:spPr>
        <p:txBody>
          <a:bodyPr wrap="square" lIns="0" tIns="36000" bIns="3600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accent2"/>
                </a:solidFill>
                <a:latin typeface="TheSans UHH" panose="020B050205030202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(Titel) Vorname Nachname</a:t>
            </a:r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FCBF30C3-33D1-752C-FC76-BA17BF1B52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99" y="4371950"/>
            <a:ext cx="4824536" cy="4318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905ACCED-057A-5F1D-E5CC-5F73BBA4A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6264" y="0"/>
            <a:ext cx="3482192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6" name="Copyright">
            <a:extLst>
              <a:ext uri="{FF2B5EF4-FFF2-40B4-BE49-F238E27FC236}">
                <a16:creationId xmlns:a16="http://schemas.microsoft.com/office/drawing/2014/main" id="{0E1FD2E4-6DF4-BF5A-4349-163545BE0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58404" y="4869835"/>
            <a:ext cx="490052" cy="273665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</a:t>
            </a:r>
          </a:p>
        </p:txBody>
      </p:sp>
    </p:spTree>
    <p:extLst>
      <p:ext uri="{BB962C8B-B14F-4D97-AF65-F5344CB8AC3E}">
        <p14:creationId xmlns:p14="http://schemas.microsoft.com/office/powerpoint/2010/main" val="272586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blau/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">
            <a:extLst>
              <a:ext uri="{FF2B5EF4-FFF2-40B4-BE49-F238E27FC236}">
                <a16:creationId xmlns:a16="http://schemas.microsoft.com/office/drawing/2014/main" id="{5AFF9095-81B9-BCB9-F995-76D7A95EC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3507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131887"/>
            <a:ext cx="6192366" cy="2375967"/>
          </a:xfrm>
        </p:spPr>
        <p:txBody>
          <a:bodyPr lIns="0"/>
          <a:lstStyle>
            <a:lvl1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BCE49DE1-412F-9551-E6D9-B0052C74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1A332F47-736B-CDE0-6752-F10D3D68B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5C11D619-E32A-2CEE-9965-9C829412B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8412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mit schmalem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4968230" cy="575841"/>
          </a:xfrm>
        </p:spPr>
        <p:txBody>
          <a:bodyPr l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131888"/>
            <a:ext cx="4608190" cy="2952750"/>
          </a:xfrm>
        </p:spPr>
        <p:txBody>
          <a:bodyPr lIns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C35977E2-0412-120B-2CE6-634B43C86E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9901" y="0"/>
            <a:ext cx="3481933" cy="51435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36C21B6C-1199-7410-D70C-DF13D6B43E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849" y="4857140"/>
            <a:ext cx="786607" cy="28636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338EC3EA-D4DA-303C-806E-472FC6B32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2156" y="4615009"/>
            <a:ext cx="657994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49650F-E03B-624E-B2AD-4F9591B58B1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9AAC19B7-37FD-AA89-39AA-F7DF9419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4BFEEC7F-37CA-96F1-CC3A-8A300A1C2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7498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 (mit breitem Foto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58634C5-D0B6-1717-8CE0-5AE7DF487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4616957"/>
            <a:ext cx="70299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9D5144-004E-1E45-907B-65C86CA25C3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39502"/>
            <a:ext cx="2807990" cy="575841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131888"/>
            <a:ext cx="2807990" cy="2952750"/>
          </a:xfrm>
        </p:spPr>
        <p:txBody>
          <a:bodyPr lIns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C35977E2-0412-120B-2CE6-634B43C86E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92500" y="0"/>
            <a:ext cx="5651797" cy="51435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6F379341-4B7C-56ED-E5CE-3AF27C9C07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849" y="4869835"/>
            <a:ext cx="786607" cy="273665"/>
          </a:xfrm>
          <a:solidFill>
            <a:schemeClr val="tx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pic>
        <p:nvPicPr>
          <p:cNvPr id="9" name="UHH-Logo">
            <a:extLst>
              <a:ext uri="{FF2B5EF4-FFF2-40B4-BE49-F238E27FC236}">
                <a16:creationId xmlns:a16="http://schemas.microsoft.com/office/drawing/2014/main" id="{3BDE8800-7D43-0D06-238E-1FA0D202A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3850" y="4381726"/>
            <a:ext cx="1295822" cy="422049"/>
          </a:xfrm>
          <a:prstGeom prst="rect">
            <a:avLst/>
          </a:prstGeom>
        </p:spPr>
      </p:pic>
      <p:sp>
        <p:nvSpPr>
          <p:cNvPr id="11" name="Datumsplatzhalter">
            <a:extLst>
              <a:ext uri="{FF2B5EF4-FFF2-40B4-BE49-F238E27FC236}">
                <a16:creationId xmlns:a16="http://schemas.microsoft.com/office/drawing/2014/main" id="{7D88BC12-8F4E-BFC6-264F-89270375E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Fußzeilenplatzhalter">
            <a:extLst>
              <a:ext uri="{FF2B5EF4-FFF2-40B4-BE49-F238E27FC236}">
                <a16:creationId xmlns:a16="http://schemas.microsoft.com/office/drawing/2014/main" id="{F86D739E-9299-6C18-D483-F75B8037A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6835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und Inhalt (mit Beschreib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ues Rechteck">
            <a:extLst>
              <a:ext uri="{FF2B5EF4-FFF2-40B4-BE49-F238E27FC236}">
                <a16:creationId xmlns:a16="http://schemas.microsoft.com/office/drawing/2014/main" id="{14BDBED3-5910-DE22-D9E0-EF5709BC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62364" y="0"/>
            <a:ext cx="3481636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131888"/>
            <a:ext cx="5256262" cy="2952750"/>
          </a:xfrm>
        </p:spPr>
        <p:txBody>
          <a:bodyPr lIns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B799E1F-ECFF-810B-2A66-CDC2F619B91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950074" y="1131888"/>
            <a:ext cx="2870076" cy="1922866"/>
          </a:xfrm>
        </p:spPr>
        <p:txBody>
          <a:bodyPr lIns="0" anchor="t" anchorCtr="0">
            <a:normAutofit/>
          </a:bodyPr>
          <a:lstStyle>
            <a:lvl1pPr marL="285750" indent="-285750">
              <a:lnSpc>
                <a:spcPct val="120000"/>
              </a:lnSpc>
              <a:buClr>
                <a:schemeClr val="bg1"/>
              </a:buClr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F6365823-088A-8693-C71E-3BE224B70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9D5144-004E-1E45-907B-65C86CA25C3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0406DA75-B94C-88A6-DC22-02C95D67C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1670BC1F-CA78-59FB-8906-557B8A8BB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62364" y="4615010"/>
            <a:ext cx="249979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624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4964934C-EA16-90F9-FF01-DDA26AEA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8A498CDC-352F-BF56-E3E4-9366FD040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Datumsplatzhalter">
            <a:extLst>
              <a:ext uri="{FF2B5EF4-FFF2-40B4-BE49-F238E27FC236}">
                <a16:creationId xmlns:a16="http://schemas.microsoft.com/office/drawing/2014/main" id="{B324906E-3EC6-43D0-38B0-7F3BC8939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511DF910-5AC6-4699-67BD-422B03AEE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9491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A6F2484B-6A49-A01C-CB00-04C3C61D9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" name="Datumsplatzhalter">
            <a:extLst>
              <a:ext uri="{FF2B5EF4-FFF2-40B4-BE49-F238E27FC236}">
                <a16:creationId xmlns:a16="http://schemas.microsoft.com/office/drawing/2014/main" id="{A6EB1508-E0F4-F09F-03BC-AA73731C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AA413CEF-D37C-976C-E37F-68A4D6D80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1775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134994"/>
            <a:ext cx="3960118" cy="2949644"/>
          </a:xfrm>
        </p:spPr>
        <p:txBody>
          <a:bodyPr lIns="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B799E1F-ECFF-810B-2A66-CDC2F619B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0032" y="1134994"/>
            <a:ext cx="3960118" cy="2949644"/>
          </a:xfrm>
        </p:spPr>
        <p:txBody>
          <a:bodyPr lIns="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58634C5-D0B6-1717-8CE0-5AE7DF487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3094" y="4616957"/>
            <a:ext cx="702990" cy="27463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09D5144-004E-1E45-907B-65C86CA25C3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256A2770-1A1F-77F6-78D7-E44AEAE9E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1BB2272B-6D56-1FA3-D138-FFB24858D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3110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">
            <a:extLst>
              <a:ext uri="{FF2B5EF4-FFF2-40B4-BE49-F238E27FC236}">
                <a16:creationId xmlns:a16="http://schemas.microsoft.com/office/drawing/2014/main" id="{CD2ED777-FF9B-1F8E-A73B-AE96714D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575841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E37D0021-4AE9-12EF-77C5-6E40087CF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850" y="1133330"/>
            <a:ext cx="3960117" cy="61193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">
            <a:extLst>
              <a:ext uri="{FF2B5EF4-FFF2-40B4-BE49-F238E27FC236}">
                <a16:creationId xmlns:a16="http://schemas.microsoft.com/office/drawing/2014/main" id="{5A6B0E0E-75A2-F94A-0962-615DE4EB2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850" y="1879600"/>
            <a:ext cx="3960117" cy="2205038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4117240-25E0-9C7E-438D-28789BCE676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860033" y="1133330"/>
            <a:ext cx="3960117" cy="619125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CE98A3E-1FE1-0DB5-2352-C9DF207F4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60033" y="1879600"/>
            <a:ext cx="3960117" cy="2205038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Foliennummernplatzhalter">
            <a:extLst>
              <a:ext uri="{FF2B5EF4-FFF2-40B4-BE49-F238E27FC236}">
                <a16:creationId xmlns:a16="http://schemas.microsoft.com/office/drawing/2014/main" id="{2D7E17B0-6C39-E84C-8C98-5FA3A41C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Datumsplatzhalter">
            <a:extLst>
              <a:ext uri="{FF2B5EF4-FFF2-40B4-BE49-F238E27FC236}">
                <a16:creationId xmlns:a16="http://schemas.microsoft.com/office/drawing/2014/main" id="{1D790461-F92A-CC5D-2798-7693BAA1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DDED3A4E-19FA-52ED-810A-479DD1F26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0421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71CA5E38-AD06-052F-D243-EF2FC83E6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39502"/>
            <a:ext cx="3168650" cy="575841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sp>
        <p:nvSpPr>
          <p:cNvPr id="4" name="Textplatzhalter">
            <a:extLst>
              <a:ext uri="{FF2B5EF4-FFF2-40B4-BE49-F238E27FC236}">
                <a16:creationId xmlns:a16="http://schemas.microsoft.com/office/drawing/2014/main" id="{C6CD7452-71E2-D02E-ACAE-A574F4E5A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851" y="1131888"/>
            <a:ext cx="3168650" cy="2952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7610A72B-21A5-96FD-DCC8-D60D15D1A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339503"/>
            <a:ext cx="4932362" cy="37451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32C229D4-8F43-CC72-97C2-B0866651D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Datumsplatzhalter">
            <a:extLst>
              <a:ext uri="{FF2B5EF4-FFF2-40B4-BE49-F238E27FC236}">
                <a16:creationId xmlns:a16="http://schemas.microsoft.com/office/drawing/2014/main" id="{AB98D548-7EFA-0993-27E3-142384E1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3A89B385-8C99-FB81-B57F-F3ED4EB9C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8536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">
            <a:extLst>
              <a:ext uri="{FF2B5EF4-FFF2-40B4-BE49-F238E27FC236}">
                <a16:creationId xmlns:a16="http://schemas.microsoft.com/office/drawing/2014/main" id="{A7BA631A-EF29-8182-4001-4759D6684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39502"/>
            <a:ext cx="3168650" cy="575841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sp>
        <p:nvSpPr>
          <p:cNvPr id="4" name="Textplatzhalter">
            <a:extLst>
              <a:ext uri="{FF2B5EF4-FFF2-40B4-BE49-F238E27FC236}">
                <a16:creationId xmlns:a16="http://schemas.microsoft.com/office/drawing/2014/main" id="{9690B3AD-4342-072E-81A9-FF969E28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851" y="1543050"/>
            <a:ext cx="3168650" cy="254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Bildplatzhalter">
            <a:extLst>
              <a:ext uri="{FF2B5EF4-FFF2-40B4-BE49-F238E27FC236}">
                <a16:creationId xmlns:a16="http://schemas.microsoft.com/office/drawing/2014/main" id="{2922ACD9-FFDA-7A98-706E-2EE5D82A6D4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067944" y="339725"/>
            <a:ext cx="4752206" cy="374491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2" name="Foliennummernplatzhalter">
            <a:extLst>
              <a:ext uri="{FF2B5EF4-FFF2-40B4-BE49-F238E27FC236}">
                <a16:creationId xmlns:a16="http://schemas.microsoft.com/office/drawing/2014/main" id="{42E28986-8242-C2CB-3C35-2C7D2E91C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3094" y="4616957"/>
            <a:ext cx="702990" cy="27463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09D5144-004E-1E45-907B-65C86CA25C3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38E4443A-0699-BA84-956E-50A918F28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2B7E7A43-F431-D033-68A6-04D5F8AE6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4940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breites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HH-Logo" descr="Logo der Universität Hamburg">
            <a:extLst>
              <a:ext uri="{FF2B5EF4-FFF2-40B4-BE49-F238E27FC236}">
                <a16:creationId xmlns:a16="http://schemas.microsoft.com/office/drawing/2014/main" id="{85CCA211-4FA3-DE47-9381-1796FDA2B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2595997" cy="1203598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212D9A33-9A12-B80E-DCB8-72E1ADC3E8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536" y="3405505"/>
            <a:ext cx="2879996" cy="422039"/>
          </a:xfrm>
        </p:spPr>
        <p:txBody>
          <a:bodyPr wrap="square" lIns="0" anchor="b" anchorCtr="0">
            <a:spAutoFit/>
          </a:bodyPr>
          <a:lstStyle>
            <a:lvl1pPr algn="l">
              <a:lnSpc>
                <a:spcPct val="110000"/>
              </a:lnSpc>
              <a:defRPr sz="2000"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Person">
            <a:extLst>
              <a:ext uri="{FF2B5EF4-FFF2-40B4-BE49-F238E27FC236}">
                <a16:creationId xmlns:a16="http://schemas.microsoft.com/office/drawing/2014/main" id="{49607EE8-9A52-264C-0A8E-04314631BB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536" y="4083918"/>
            <a:ext cx="2879998" cy="354896"/>
          </a:xfrm>
        </p:spPr>
        <p:txBody>
          <a:bodyPr wrap="square" lIns="0" tIns="36000" bIns="36000" anchor="b" anchorCtr="0">
            <a:normAutofit/>
          </a:bodyPr>
          <a:lstStyle>
            <a:lvl1pPr marL="0" indent="0" algn="l">
              <a:buNone/>
              <a:defRPr sz="1400" b="1" i="0">
                <a:solidFill>
                  <a:schemeClr val="accent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(Titel) Vorname Nachname</a:t>
            </a:r>
          </a:p>
        </p:txBody>
      </p:sp>
      <p:sp>
        <p:nvSpPr>
          <p:cNvPr id="8" name="Datum">
            <a:extLst>
              <a:ext uri="{FF2B5EF4-FFF2-40B4-BE49-F238E27FC236}">
                <a16:creationId xmlns:a16="http://schemas.microsoft.com/office/drawing/2014/main" id="{DA956C75-6071-5A72-5101-E9E0F0B381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99" y="4444206"/>
            <a:ext cx="2883933" cy="4318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de-DE"/>
              <a:t>Datum</a:t>
            </a:r>
            <a:endParaRPr lang="de-DE" dirty="0"/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905ACCED-057A-5F1D-E5CC-5F73BBA4A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92501" y="0"/>
            <a:ext cx="5651499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12" name="Copyright">
            <a:extLst>
              <a:ext uri="{FF2B5EF4-FFF2-40B4-BE49-F238E27FC236}">
                <a16:creationId xmlns:a16="http://schemas.microsoft.com/office/drawing/2014/main" id="{75D257FE-24B9-E7DF-27AC-9DC6B024DE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8860" y="4869835"/>
            <a:ext cx="459596" cy="273665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</a:t>
            </a:r>
          </a:p>
        </p:txBody>
      </p:sp>
    </p:spTree>
    <p:extLst>
      <p:ext uri="{BB962C8B-B14F-4D97-AF65-F5344CB8AC3E}">
        <p14:creationId xmlns:p14="http://schemas.microsoft.com/office/powerpoint/2010/main" val="219927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43FE6B7B-AECD-5DB3-3C5A-BC472D3E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">
            <a:extLst>
              <a:ext uri="{FF2B5EF4-FFF2-40B4-BE49-F238E27FC236}">
                <a16:creationId xmlns:a16="http://schemas.microsoft.com/office/drawing/2014/main" id="{90EE0EAE-B40D-ABFA-DF3B-1E0A271EB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73D19A3A-9D19-25EC-0099-B725FA014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Datumsplatzhalter">
            <a:extLst>
              <a:ext uri="{FF2B5EF4-FFF2-40B4-BE49-F238E27FC236}">
                <a16:creationId xmlns:a16="http://schemas.microsoft.com/office/drawing/2014/main" id="{EAEFFCCA-FF96-1BD5-82EC-A8E5D8FC7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CC773BF3-EE87-D7D3-42AC-14118F40B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2442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">
            <a:extLst>
              <a:ext uri="{FF2B5EF4-FFF2-40B4-BE49-F238E27FC236}">
                <a16:creationId xmlns:a16="http://schemas.microsoft.com/office/drawing/2014/main" id="{739204E3-4520-F5FE-68EE-32837232A4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">
            <a:extLst>
              <a:ext uri="{FF2B5EF4-FFF2-40B4-BE49-F238E27FC236}">
                <a16:creationId xmlns:a16="http://schemas.microsoft.com/office/drawing/2014/main" id="{223D141D-59D3-B9C9-964F-A39EADF29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F81C2F92-9DFB-31EA-C968-2E1243100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4408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Datumsplatzhalter">
            <a:extLst>
              <a:ext uri="{FF2B5EF4-FFF2-40B4-BE49-F238E27FC236}">
                <a16:creationId xmlns:a16="http://schemas.microsoft.com/office/drawing/2014/main" id="{B38C2671-C222-21BA-E35B-E77593FA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ADBC56CA-4587-858F-4917-69D3A260B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613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(ohne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HH-Logo" descr="Logo der Universität Hamburg">
            <a:extLst>
              <a:ext uri="{FF2B5EF4-FFF2-40B4-BE49-F238E27FC236}">
                <a16:creationId xmlns:a16="http://schemas.microsoft.com/office/drawing/2014/main" id="{A58A1DC7-81D7-0178-6AA2-CE73893550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2595997" cy="1203598"/>
          </a:xfrm>
          <a:prstGeom prst="rect">
            <a:avLst/>
          </a:prstGeom>
        </p:spPr>
      </p:pic>
      <p:sp>
        <p:nvSpPr>
          <p:cNvPr id="5" name="Titel">
            <a:extLst>
              <a:ext uri="{FF2B5EF4-FFF2-40B4-BE49-F238E27FC236}">
                <a16:creationId xmlns:a16="http://schemas.microsoft.com/office/drawing/2014/main" id="{19332011-8135-2225-4921-150D6415C2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536" y="3219822"/>
            <a:ext cx="6912768" cy="1027845"/>
          </a:xfrm>
        </p:spPr>
        <p:txBody>
          <a:bodyPr wrap="square" lIns="0" anchor="b" anchorCtr="0">
            <a:normAutofit/>
          </a:bodyPr>
          <a:lstStyle>
            <a:lvl1pPr algn="l">
              <a:lnSpc>
                <a:spcPct val="110000"/>
              </a:lnSpc>
              <a:defRPr sz="2400"/>
            </a:lvl1pPr>
          </a:lstStyle>
          <a:p>
            <a:r>
              <a:rPr lang="de-DE" dirty="0"/>
              <a:t>Vorstellung des neuen Exzellenzclusters „Understanding XYZ“</a:t>
            </a:r>
          </a:p>
        </p:txBody>
      </p:sp>
      <p:sp>
        <p:nvSpPr>
          <p:cNvPr id="9" name="Person">
            <a:extLst>
              <a:ext uri="{FF2B5EF4-FFF2-40B4-BE49-F238E27FC236}">
                <a16:creationId xmlns:a16="http://schemas.microsoft.com/office/drawing/2014/main" id="{6C7258FA-754E-8F00-113F-DF369E71B0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19672" y="4432093"/>
            <a:ext cx="5976664" cy="319630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(Titel) Vorname Nachname</a:t>
            </a:r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561DAFA2-5F25-5D62-43E1-96363D6D69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99" y="4443958"/>
            <a:ext cx="1084057" cy="441454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114673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(ein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7784" y="1131887"/>
            <a:ext cx="6192366" cy="2952751"/>
          </a:xfrm>
        </p:spPr>
        <p:txBody>
          <a:bodyPr lIns="0">
            <a:normAutofit/>
          </a:bodyPr>
          <a:lstStyle>
            <a:lvl1pPr marL="342900" indent="-432000">
              <a:lnSpc>
                <a:spcPct val="110000"/>
              </a:lnSpc>
              <a:spcBef>
                <a:spcPts val="1800"/>
              </a:spcBef>
              <a:buSzPct val="180000"/>
              <a:buFont typeface="+mj-lt"/>
              <a:buAutoNum type="arabicPlain"/>
              <a:defRPr sz="2000"/>
            </a:lvl1pPr>
            <a:lvl2pPr marL="800100" indent="-342900">
              <a:lnSpc>
                <a:spcPct val="110000"/>
              </a:lnSpc>
              <a:buSzPct val="100000"/>
              <a:buFont typeface="Wingdings" pitchFamily="2" charset="2"/>
              <a:buChar char="§"/>
              <a:defRPr sz="2000"/>
            </a:lvl2pPr>
            <a:lvl3pPr marL="1257300" indent="-342900">
              <a:lnSpc>
                <a:spcPct val="110000"/>
              </a:lnSpc>
              <a:buSzPct val="100000"/>
              <a:buFont typeface="Wingdings" pitchFamily="2" charset="2"/>
              <a:buChar char="§"/>
              <a:defRPr sz="2000"/>
            </a:lvl3pPr>
            <a:lvl4pPr marL="1714500" indent="-342900">
              <a:lnSpc>
                <a:spcPct val="110000"/>
              </a:lnSpc>
              <a:buSzPct val="100000"/>
              <a:buFont typeface="Wingdings" pitchFamily="2" charset="2"/>
              <a:buChar char="§"/>
              <a:defRPr sz="2000"/>
            </a:lvl4pPr>
            <a:lvl5pPr marL="2171700" indent="-342900">
              <a:lnSpc>
                <a:spcPct val="110000"/>
              </a:lnSpc>
              <a:buSzPct val="100000"/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BCE49DE1-412F-9551-E6D9-B0052C74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B159FC35-01D5-3D9B-4190-D9C5FC36B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E4430A3C-2541-14FB-44D9-E3672892A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229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(zw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/>
          <a:p>
            <a:r>
              <a:rPr lang="de-DE" dirty="0"/>
              <a:t>Agenda (zweispaltig)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419622"/>
            <a:ext cx="8064574" cy="2448695"/>
          </a:xfrm>
        </p:spPr>
        <p:txBody>
          <a:bodyPr lIns="0" numCol="2" spcCol="180000"/>
          <a:lstStyle>
            <a:lvl1pPr marL="342900" indent="-342900">
              <a:lnSpc>
                <a:spcPct val="110000"/>
              </a:lnSpc>
              <a:buSzPct val="180000"/>
              <a:buFont typeface="+mj-lt"/>
              <a:buAutoNum type="arabicPlain"/>
              <a:defRPr/>
            </a:lvl1pPr>
            <a:lvl2pPr marL="742950" indent="-285750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2pPr>
            <a:lvl3pPr marL="1257300" indent="-342900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3pPr>
            <a:lvl4pPr marL="1714500" indent="-342900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4pPr>
            <a:lvl5pPr marL="2171700" indent="-342900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BCE49DE1-412F-9551-E6D9-B0052C74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DA8BD811-AB80-6771-3C5B-8A71DDAD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13CB44A2-3722-CFA6-C04F-90B773B51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32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1D405C45-0DD4-C48A-FA2D-9BDC7F7E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25" y="2480009"/>
            <a:ext cx="4481836" cy="1027845"/>
          </a:xfrm>
        </p:spPr>
        <p:txBody>
          <a:bodyPr anchor="b">
            <a:sp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17A60BCC-5616-273E-2AA8-BB9E0C108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2156" y="4615009"/>
            <a:ext cx="657994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49650F-E03B-624E-B2AD-4F9591B58B1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FA120FAF-72E8-3893-7931-08E06A07772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2614" y="402468"/>
            <a:ext cx="4577458" cy="1987980"/>
          </a:xfrm>
        </p:spPr>
        <p:txBody>
          <a:bodyPr wrap="square" lIns="0">
            <a:spAutoFit/>
          </a:bodyPr>
          <a:lstStyle>
            <a:lvl1pPr marL="0" indent="0">
              <a:buNone/>
              <a:defRPr sz="115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1" name="Bildplatzhalter">
            <a:extLst>
              <a:ext uri="{FF2B5EF4-FFF2-40B4-BE49-F238E27FC236}">
                <a16:creationId xmlns:a16="http://schemas.microsoft.com/office/drawing/2014/main" id="{02B05530-5D4E-70F8-52DA-FDF69546DB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51500" y="0"/>
            <a:ext cx="3492797" cy="51435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13" name="Copyright">
            <a:extLst>
              <a:ext uri="{FF2B5EF4-FFF2-40B4-BE49-F238E27FC236}">
                <a16:creationId xmlns:a16="http://schemas.microsoft.com/office/drawing/2014/main" id="{D440C51C-B06F-CB2E-ED83-8E483E7779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849" y="4857140"/>
            <a:ext cx="786607" cy="28636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pic>
        <p:nvPicPr>
          <p:cNvPr id="4" name="UHH-Logo">
            <a:extLst>
              <a:ext uri="{FF2B5EF4-FFF2-40B4-BE49-F238E27FC236}">
                <a16:creationId xmlns:a16="http://schemas.microsoft.com/office/drawing/2014/main" id="{D9B3E6FA-960E-96B0-B53A-73021BB11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27776"/>
            <a:ext cx="1769139" cy="820237"/>
          </a:xfrm>
          <a:prstGeom prst="rect">
            <a:avLst/>
          </a:prstGeom>
        </p:spPr>
      </p:pic>
      <p:sp>
        <p:nvSpPr>
          <p:cNvPr id="6" name="Datumsplatzhalter">
            <a:extLst>
              <a:ext uri="{FF2B5EF4-FFF2-40B4-BE49-F238E27FC236}">
                <a16:creationId xmlns:a16="http://schemas.microsoft.com/office/drawing/2014/main" id="{6F15DAC3-6FD9-0866-D987-4FF0DF5E7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">
            <a:extLst>
              <a:ext uri="{FF2B5EF4-FFF2-40B4-BE49-F238E27FC236}">
                <a16:creationId xmlns:a16="http://schemas.microsoft.com/office/drawing/2014/main" id="{BE06C47F-82E8-8701-5EC1-831DF30A6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857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überschrift (auf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9C441111-369E-A65C-85C0-6BD35550F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2156" y="4615009"/>
            <a:ext cx="657994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49650F-E03B-624E-B2AD-4F9591B58B1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Bildplatzhalter">
            <a:extLst>
              <a:ext uri="{FF2B5EF4-FFF2-40B4-BE49-F238E27FC236}">
                <a16:creationId xmlns:a16="http://schemas.microsoft.com/office/drawing/2014/main" id="{02B05530-5D4E-70F8-52DA-FDF69546D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297" cy="51435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3" name="Copyright">
            <a:extLst>
              <a:ext uri="{FF2B5EF4-FFF2-40B4-BE49-F238E27FC236}">
                <a16:creationId xmlns:a16="http://schemas.microsoft.com/office/drawing/2014/main" id="{DF8F1031-7DA1-B48B-66B9-8557FAFE0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849" y="4857140"/>
            <a:ext cx="786607" cy="28636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1D405C45-0DD4-C48A-FA2D-9BDC7F7E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8499"/>
            <a:ext cx="3419872" cy="1283937"/>
          </a:xfrm>
          <a:solidFill>
            <a:schemeClr val="accent2"/>
          </a:solidFill>
        </p:spPr>
        <p:txBody>
          <a:bodyPr wrap="square" lIns="540000" tIns="270000" rIns="360000" bIns="270000" anchor="b">
            <a:spAutoFit/>
          </a:bodyPr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DB7858C6-DCA2-C893-3EE8-987458DD8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D369F843-3366-1209-6128-E5DC123E6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809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131887"/>
            <a:ext cx="6192366" cy="2952751"/>
          </a:xfrm>
        </p:spPr>
        <p:txBody>
          <a:bodyPr lIns="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9B302F5-284F-3079-6EAC-C920CD76E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3848" y="4615009"/>
            <a:ext cx="997868" cy="27463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1C7B469-3DC0-7EC7-FA90-6C165FB15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83968" y="4615010"/>
            <a:ext cx="2870076" cy="27463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9367073-303F-D294-FFA0-CB0A3A86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54044" y="4615009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CEE53C70-75A7-A62E-53DB-69DDC21A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pic>
        <p:nvPicPr>
          <p:cNvPr id="2" name="image1.png">
            <a:extLst>
              <a:ext uri="{FF2B5EF4-FFF2-40B4-BE49-F238E27FC236}">
                <a16:creationId xmlns:a16="http://schemas.microsoft.com/office/drawing/2014/main" id="{06F6206E-5EAC-3C63-CCE9-378046261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303451" y="4324427"/>
            <a:ext cx="516699" cy="47957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171238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 (blau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HH-Logo">
            <a:extLst>
              <a:ext uri="{FF2B5EF4-FFF2-40B4-BE49-F238E27FC236}">
                <a16:creationId xmlns:a16="http://schemas.microsoft.com/office/drawing/2014/main" id="{3CB7C4BB-7B9F-D5C9-4EC5-58F8D7EEA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3850" y="4381726"/>
            <a:ext cx="1295822" cy="422049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">
            <a:extLst>
              <a:ext uri="{FF2B5EF4-FFF2-40B4-BE49-F238E27FC236}">
                <a16:creationId xmlns:a16="http://schemas.microsoft.com/office/drawing/2014/main" id="{2060DD5D-EE2C-1DE9-17FB-CFD0B6F63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131887"/>
            <a:ext cx="6192366" cy="2952751"/>
          </a:xfrm>
        </p:spPr>
        <p:txBody>
          <a:bodyPr lIns="0"/>
          <a:lstStyle>
            <a:lvl1pPr>
              <a:lnSpc>
                <a:spcPct val="110000"/>
              </a:lnSpc>
              <a:buClr>
                <a:schemeClr val="tx1"/>
              </a:buClr>
              <a:defRPr/>
            </a:lvl1pPr>
            <a:lvl2pPr>
              <a:lnSpc>
                <a:spcPct val="110000"/>
              </a:lnSpc>
              <a:buClr>
                <a:schemeClr val="tx1"/>
              </a:buClr>
              <a:defRPr/>
            </a:lvl2pPr>
            <a:lvl3pPr>
              <a:lnSpc>
                <a:spcPct val="110000"/>
              </a:lnSpc>
              <a:buClr>
                <a:schemeClr val="tx1"/>
              </a:buClr>
              <a:defRPr/>
            </a:lvl3pPr>
            <a:lvl4pPr>
              <a:lnSpc>
                <a:spcPct val="110000"/>
              </a:lnSpc>
              <a:buClr>
                <a:schemeClr val="tx1"/>
              </a:buClr>
              <a:defRPr/>
            </a:lvl4pPr>
            <a:lvl5pPr>
              <a:lnSpc>
                <a:spcPct val="110000"/>
              </a:lnSpc>
              <a:buClr>
                <a:schemeClr val="tx1"/>
              </a:buCl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Datumsplatzhalter">
            <a:extLst>
              <a:ext uri="{FF2B5EF4-FFF2-40B4-BE49-F238E27FC236}">
                <a16:creationId xmlns:a16="http://schemas.microsoft.com/office/drawing/2014/main" id="{4587A11D-BE80-671B-6AF9-9C02BBFD0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F3FCC813-C10C-BF29-F6C2-5F382BA4E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F6114D8C-4BDC-53CF-1F7F-A0EAB3E23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7160" y="4616957"/>
            <a:ext cx="702990" cy="274637"/>
          </a:xfrm>
          <a:prstGeom prst="rect">
            <a:avLst/>
          </a:prstGeom>
        </p:spPr>
        <p:txBody>
          <a:bodyPr/>
          <a:lstStyle/>
          <a:p>
            <a:fld id="{309D5144-004E-1E45-907B-65C86CA25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729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">
            <a:extLst>
              <a:ext uri="{FF2B5EF4-FFF2-40B4-BE49-F238E27FC236}">
                <a16:creationId xmlns:a16="http://schemas.microsoft.com/office/drawing/2014/main" id="{42467729-862C-ACCE-B8E1-699AA571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575841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EC447979-4F8F-513E-6D67-85083E82B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850" y="1131887"/>
            <a:ext cx="8496300" cy="293334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A38D8480-7034-8749-BB95-7BE05B39A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11960" y="4615009"/>
            <a:ext cx="99786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C8655903-FC10-2F8E-CBB3-890499D62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80" y="4615010"/>
            <a:ext cx="287007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10" name="UHH-Logo">
            <a:extLst>
              <a:ext uri="{FF2B5EF4-FFF2-40B4-BE49-F238E27FC236}">
                <a16:creationId xmlns:a16="http://schemas.microsoft.com/office/drawing/2014/main" id="{EA56778A-D8C2-3522-4BDE-8E5736FA4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27776"/>
            <a:ext cx="1769139" cy="820237"/>
          </a:xfrm>
          <a:prstGeom prst="rect">
            <a:avLst/>
          </a:prstGeom>
        </p:spPr>
      </p:pic>
      <p:sp>
        <p:nvSpPr>
          <p:cNvPr id="8" name="Foliennummernplatzhalter">
            <a:extLst>
              <a:ext uri="{FF2B5EF4-FFF2-40B4-BE49-F238E27FC236}">
                <a16:creationId xmlns:a16="http://schemas.microsoft.com/office/drawing/2014/main" id="{F0FD46E1-37CF-B929-B565-E8D8B2CAE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2156" y="4615009"/>
            <a:ext cx="657994" cy="27463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49650F-E03B-624E-B2AD-4F9591B58B1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080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09" r:id="rId2"/>
    <p:sldLayoutId id="2147483720" r:id="rId3"/>
    <p:sldLayoutId id="2147483738" r:id="rId4"/>
    <p:sldLayoutId id="2147483739" r:id="rId5"/>
    <p:sldLayoutId id="2147483711" r:id="rId6"/>
    <p:sldLayoutId id="2147483735" r:id="rId7"/>
    <p:sldLayoutId id="2147483710" r:id="rId8"/>
    <p:sldLayoutId id="2147483722" r:id="rId9"/>
    <p:sldLayoutId id="2147483740" r:id="rId10"/>
    <p:sldLayoutId id="2147483727" r:id="rId11"/>
    <p:sldLayoutId id="2147483728" r:id="rId12"/>
    <p:sldLayoutId id="2147483726" r:id="rId13"/>
    <p:sldLayoutId id="2147483714" r:id="rId14"/>
    <p:sldLayoutId id="2147483715" r:id="rId15"/>
    <p:sldLayoutId id="2147483712" r:id="rId16"/>
    <p:sldLayoutId id="2147483713" r:id="rId17"/>
    <p:sldLayoutId id="2147483716" r:id="rId18"/>
    <p:sldLayoutId id="2147483717" r:id="rId19"/>
    <p:sldLayoutId id="2147483718" r:id="rId20"/>
    <p:sldLayoutId id="2147483719" r:id="rId21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lang="de-DE" sz="2600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4" userDrawn="1">
          <p15:clr>
            <a:srgbClr val="F26B43"/>
          </p15:clr>
        </p15:guide>
        <p15:guide id="2" pos="204" userDrawn="1">
          <p15:clr>
            <a:srgbClr val="F26B43"/>
          </p15:clr>
        </p15:guide>
        <p15:guide id="3" pos="5556" userDrawn="1">
          <p15:clr>
            <a:srgbClr val="F26B43"/>
          </p15:clr>
        </p15:guide>
        <p15:guide id="4" orient="horz" pos="3026" userDrawn="1">
          <p15:clr>
            <a:srgbClr val="F26B43"/>
          </p15:clr>
        </p15:guide>
        <p15:guide id="5" orient="horz" pos="2573" userDrawn="1">
          <p15:clr>
            <a:srgbClr val="F26B43"/>
          </p15:clr>
        </p15:guide>
        <p15:guide id="6" orient="horz" pos="713" userDrawn="1">
          <p15:clr>
            <a:srgbClr val="F26B43"/>
          </p15:clr>
        </p15:guide>
        <p15:guide id="7" pos="3560" userDrawn="1">
          <p15:clr>
            <a:srgbClr val="F26B43"/>
          </p15:clr>
        </p15:guide>
        <p15:guide id="8" pos="2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">
            <a:extLst>
              <a:ext uri="{FF2B5EF4-FFF2-40B4-BE49-F238E27FC236}">
                <a16:creationId xmlns:a16="http://schemas.microsoft.com/office/drawing/2014/main" id="{C8A05639-FD8E-FA8D-ED3F-70A562242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3219822"/>
            <a:ext cx="7128792" cy="1027845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Probabilistic</a:t>
            </a:r>
            <a:r>
              <a:rPr lang="de-DE" dirty="0"/>
              <a:t> Tsunami Hazard and Risk Assessment</a:t>
            </a:r>
            <a:br>
              <a:rPr lang="de-DE" dirty="0"/>
            </a:br>
            <a:r>
              <a:rPr lang="de-DE" dirty="0"/>
              <a:t>Best </a:t>
            </a:r>
            <a:r>
              <a:rPr lang="de-DE" dirty="0" err="1"/>
              <a:t>practices</a:t>
            </a:r>
            <a:r>
              <a:rPr lang="de-DE" dirty="0"/>
              <a:t> </a:t>
            </a:r>
            <a:r>
              <a:rPr lang="de-DE" dirty="0" err="1"/>
              <a:t>towards</a:t>
            </a:r>
            <a:r>
              <a:rPr lang="de-DE" dirty="0"/>
              <a:t> a Global Tsunami Model </a:t>
            </a:r>
            <a:r>
              <a:rPr lang="de-DE" dirty="0" err="1"/>
              <a:t>approach</a:t>
            </a:r>
            <a:endParaRPr lang="de-DE" dirty="0"/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F4A5ABA9-E41C-7C52-E540-464B4C4780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19672" y="4432093"/>
            <a:ext cx="5976664" cy="319630"/>
          </a:xfrm>
        </p:spPr>
        <p:txBody>
          <a:bodyPr/>
          <a:lstStyle/>
          <a:p>
            <a:r>
              <a:rPr lang="de-DE" dirty="0"/>
              <a:t>Jörn Behrens</a:t>
            </a:r>
          </a:p>
        </p:txBody>
      </p:sp>
      <p:sp>
        <p:nvSpPr>
          <p:cNvPr id="12" name="Datum">
            <a:extLst>
              <a:ext uri="{FF2B5EF4-FFF2-40B4-BE49-F238E27FC236}">
                <a16:creationId xmlns:a16="http://schemas.microsoft.com/office/drawing/2014/main" id="{BDA64AAD-7D7B-AE92-ED9C-9F2092461C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1599" y="4443958"/>
            <a:ext cx="1084057" cy="441454"/>
          </a:xfrm>
        </p:spPr>
        <p:txBody>
          <a:bodyPr>
            <a:normAutofit/>
          </a:bodyPr>
          <a:lstStyle/>
          <a:p>
            <a:r>
              <a:rPr lang="de-DE" dirty="0"/>
              <a:t>29.03.2025</a:t>
            </a:r>
          </a:p>
        </p:txBody>
      </p:sp>
      <p:pic>
        <p:nvPicPr>
          <p:cNvPr id="2" name="Grafik" descr="Illustration einer Hamburg-Skyline im Linienstil. Zu erkennen sind etwa der Hafen, die Sternwarte, die Messe, der Fernsehturm, der Michel, das Uni-Hauptgebäude, die Elbphilharmonie und die Köhlbrandbrücke. Die Linie ist mit einem Rot-Blau-Verlauf von links nach rechts eingefärbt.">
            <a:extLst>
              <a:ext uri="{FF2B5EF4-FFF2-40B4-BE49-F238E27FC236}">
                <a16:creationId xmlns:a16="http://schemas.microsoft.com/office/drawing/2014/main" id="{4E423CB7-D209-9DC3-EB36-C5BFEC4212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b="33045"/>
          <a:stretch/>
        </p:blipFill>
        <p:spPr>
          <a:xfrm>
            <a:off x="-180528" y="1532040"/>
            <a:ext cx="8496944" cy="1399750"/>
          </a:xfrm>
          <a:prstGeom prst="rect">
            <a:avLst/>
          </a:prstGeom>
        </p:spPr>
      </p:pic>
      <p:pic>
        <p:nvPicPr>
          <p:cNvPr id="5" name="image1.png">
            <a:extLst>
              <a:ext uri="{FF2B5EF4-FFF2-40B4-BE49-F238E27FC236}">
                <a16:creationId xmlns:a16="http://schemas.microsoft.com/office/drawing/2014/main" id="{B66E2248-E3F0-DFBE-ABC1-0E2A9FEE720A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812360" y="339725"/>
            <a:ext cx="848360" cy="80013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51069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47B08-0AB3-71EB-E8C6-81AA3E9EA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A1DB94-0CDC-8701-7652-8BA6BC8B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2156" y="4803998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B49B2DF-E5D1-4BC4-C13A-0090ACFD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Hazard Mapping Features</a:t>
            </a:r>
          </a:p>
        </p:txBody>
      </p:sp>
      <p:pic>
        <p:nvPicPr>
          <p:cNvPr id="5" name="Google Shape;842;g2ce2cf7b8b1_0_1513">
            <a:extLst>
              <a:ext uri="{FF2B5EF4-FFF2-40B4-BE49-F238E27FC236}">
                <a16:creationId xmlns:a16="http://schemas.microsoft.com/office/drawing/2014/main" id="{3EFAECBC-F4DE-83FF-0276-91D1F386A90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36096" y="345496"/>
            <a:ext cx="3468412" cy="36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45;g2ce2cf7b8b1_0_1513">
            <a:extLst>
              <a:ext uri="{FF2B5EF4-FFF2-40B4-BE49-F238E27FC236}">
                <a16:creationId xmlns:a16="http://schemas.microsoft.com/office/drawing/2014/main" id="{51FBA538-4107-BB72-F401-5EB6F6A845B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768" y="3503398"/>
            <a:ext cx="3710940" cy="147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44;g2ce2cf7b8b1_0_1513">
            <a:extLst>
              <a:ext uri="{FF2B5EF4-FFF2-40B4-BE49-F238E27FC236}">
                <a16:creationId xmlns:a16="http://schemas.microsoft.com/office/drawing/2014/main" id="{83E15310-E8D8-7F52-ECAB-56D6CF703AA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783" y="876399"/>
            <a:ext cx="4758300" cy="258339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20EEC3F-75CC-DA3B-5C4F-F51EB6197FAF}"/>
              </a:ext>
            </a:extLst>
          </p:cNvPr>
          <p:cNvSpPr txBox="1"/>
          <p:nvPr/>
        </p:nvSpPr>
        <p:spPr>
          <a:xfrm>
            <a:off x="7408086" y="3807639"/>
            <a:ext cx="144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Lorito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, pers. comm.</a:t>
            </a:r>
          </a:p>
        </p:txBody>
      </p:sp>
    </p:spTree>
    <p:extLst>
      <p:ext uri="{BB962C8B-B14F-4D97-AF65-F5344CB8AC3E}">
        <p14:creationId xmlns:p14="http://schemas.microsoft.com/office/powerpoint/2010/main" val="2073387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83F98-7638-8FB5-40EC-096BFC0AD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1B6677A-7B81-418D-E26D-2BBEB6539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2156" y="4803998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0280181-FBF9-4BC6-89C8-0D4DB2C78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Larnaca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8566925-BB57-C1C4-3936-C3EEB4E5754B}"/>
              </a:ext>
            </a:extLst>
          </p:cNvPr>
          <p:cNvSpPr txBox="1"/>
          <p:nvPr/>
        </p:nvSpPr>
        <p:spPr>
          <a:xfrm>
            <a:off x="6516216" y="4815031"/>
            <a:ext cx="144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Lorito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, pers. comm.</a:t>
            </a:r>
          </a:p>
        </p:txBody>
      </p:sp>
      <p:pic>
        <p:nvPicPr>
          <p:cNvPr id="11" name="Google Shape;881;g29f9ad3bf94_1_40">
            <a:extLst>
              <a:ext uri="{FF2B5EF4-FFF2-40B4-BE49-F238E27FC236}">
                <a16:creationId xmlns:a16="http://schemas.microsoft.com/office/drawing/2014/main" id="{D44DB080-83E0-8DEC-D7CF-849E3F8A90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288"/>
          <a:stretch/>
        </p:blipFill>
        <p:spPr>
          <a:xfrm>
            <a:off x="1907704" y="732235"/>
            <a:ext cx="6247037" cy="415421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882;g29f9ad3bf94_1_40">
            <a:extLst>
              <a:ext uri="{FF2B5EF4-FFF2-40B4-BE49-F238E27FC236}">
                <a16:creationId xmlns:a16="http://schemas.microsoft.com/office/drawing/2014/main" id="{74C3CBF6-24B7-A402-BAA1-4F363F3B835E}"/>
              </a:ext>
            </a:extLst>
          </p:cNvPr>
          <p:cNvSpPr txBox="1"/>
          <p:nvPr/>
        </p:nvSpPr>
        <p:spPr>
          <a:xfrm>
            <a:off x="2289229" y="4390906"/>
            <a:ext cx="2111471" cy="64629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Selection from the Regional model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271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FBD40-3407-46D2-8F88-C05F8D505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6A1827F-85A9-4FFB-E8B6-3272C8C30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2156" y="4803998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A9697FB-2991-5BB4-A34B-9835AF4B3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Larnaca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EE25076-2197-F86D-B515-17320B5ED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44" y="872921"/>
            <a:ext cx="7380312" cy="339765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FBDEA3B-FF44-CED7-DA8B-6E9C58CD3AA8}"/>
              </a:ext>
            </a:extLst>
          </p:cNvPr>
          <p:cNvSpPr txBox="1"/>
          <p:nvPr/>
        </p:nvSpPr>
        <p:spPr>
          <a:xfrm>
            <a:off x="7438240" y="3807639"/>
            <a:ext cx="144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Lorito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, pers. comm.</a:t>
            </a:r>
          </a:p>
        </p:txBody>
      </p:sp>
    </p:spTree>
    <p:extLst>
      <p:ext uri="{BB962C8B-B14F-4D97-AF65-F5344CB8AC3E}">
        <p14:creationId xmlns:p14="http://schemas.microsoft.com/office/powerpoint/2010/main" val="662448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63431-3B72-804C-3B6B-1EC778FD7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00B405E-FB0F-6CF1-35B2-C3E359AE2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2156" y="4803998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A4A8F40-1D6A-B9A6-CC46-1A6852449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Inundation Modeling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93F4F4D-F8B1-6F1E-4209-1ADF2CC82B90}"/>
              </a:ext>
            </a:extLst>
          </p:cNvPr>
          <p:cNvSpPr txBox="1"/>
          <p:nvPr/>
        </p:nvSpPr>
        <p:spPr>
          <a:xfrm>
            <a:off x="6660232" y="4803998"/>
            <a:ext cx="144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Lorito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, pers. comm.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5368359-591D-506F-6D6C-5CE1A486F2A8}"/>
              </a:ext>
            </a:extLst>
          </p:cNvPr>
          <p:cNvGrpSpPr/>
          <p:nvPr/>
        </p:nvGrpSpPr>
        <p:grpSpPr>
          <a:xfrm>
            <a:off x="1512000" y="483518"/>
            <a:ext cx="6120000" cy="4205958"/>
            <a:chOff x="1512000" y="483518"/>
            <a:chExt cx="6120000" cy="4205958"/>
          </a:xfrm>
        </p:grpSpPr>
        <p:pic>
          <p:nvPicPr>
            <p:cNvPr id="2" name="Google Shape;952;g29f9ad3bf94_1_74">
              <a:extLst>
                <a:ext uri="{FF2B5EF4-FFF2-40B4-BE49-F238E27FC236}">
                  <a16:creationId xmlns:a16="http://schemas.microsoft.com/office/drawing/2014/main" id="{887A3C2E-602A-C20D-06C2-398C3BC19FB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12000" y="843558"/>
              <a:ext cx="6120000" cy="38459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02357A70-0756-93F4-7B17-54A4E99CA21C}"/>
                </a:ext>
              </a:extLst>
            </p:cNvPr>
            <p:cNvSpPr txBox="1"/>
            <p:nvPr/>
          </p:nvSpPr>
          <p:spPr>
            <a:xfrm>
              <a:off x="4211960" y="483518"/>
              <a:ext cx="16561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>
                  <a:latin typeface="TheSans UHH" panose="020B0502050302020203" pitchFamily="34" charset="77"/>
                </a:rPr>
                <a:t>25,000 </a:t>
              </a:r>
              <a:r>
                <a:rPr lang="de-DE" sz="1600" dirty="0" err="1">
                  <a:latin typeface="TheSans UHH" panose="020B0502050302020203" pitchFamily="34" charset="77"/>
                </a:rPr>
                <a:t>year</a:t>
              </a:r>
              <a:r>
                <a:rPr lang="de-DE" sz="1600" dirty="0">
                  <a:latin typeface="TheSans UHH" panose="020B0502050302020203" pitchFamily="34" charset="77"/>
                </a:rPr>
                <a:t> ARP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BEE460F-975B-7B0F-5225-743949FFACB9}"/>
              </a:ext>
            </a:extLst>
          </p:cNvPr>
          <p:cNvGrpSpPr/>
          <p:nvPr/>
        </p:nvGrpSpPr>
        <p:grpSpPr>
          <a:xfrm>
            <a:off x="1512000" y="483518"/>
            <a:ext cx="6444375" cy="4199319"/>
            <a:chOff x="1512000" y="483518"/>
            <a:chExt cx="6444375" cy="4199319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69F7E9C-DAFB-D2B1-669E-51890AB9D230}"/>
                </a:ext>
              </a:extLst>
            </p:cNvPr>
            <p:cNvSpPr txBox="1"/>
            <p:nvPr/>
          </p:nvSpPr>
          <p:spPr>
            <a:xfrm>
              <a:off x="5902754" y="483518"/>
              <a:ext cx="20536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>
                  <a:latin typeface="TheSans UHH" panose="020B0502050302020203" pitchFamily="34" charset="77"/>
                </a:rPr>
                <a:t>vs. 2,500 </a:t>
              </a:r>
              <a:r>
                <a:rPr lang="de-DE" sz="1600" dirty="0" err="1">
                  <a:latin typeface="TheSans UHH" panose="020B0502050302020203" pitchFamily="34" charset="77"/>
                </a:rPr>
                <a:t>year</a:t>
              </a:r>
              <a:r>
                <a:rPr lang="de-DE" sz="1600" dirty="0">
                  <a:latin typeface="TheSans UHH" panose="020B0502050302020203" pitchFamily="34" charset="77"/>
                </a:rPr>
                <a:t> ARP</a:t>
              </a:r>
            </a:p>
          </p:txBody>
        </p:sp>
        <p:pic>
          <p:nvPicPr>
            <p:cNvPr id="5" name="Google Shape;970;g29f9ad3bf94_1_89">
              <a:extLst>
                <a:ext uri="{FF2B5EF4-FFF2-40B4-BE49-F238E27FC236}">
                  <a16:creationId xmlns:a16="http://schemas.microsoft.com/office/drawing/2014/main" id="{0809CB53-D027-76DF-0219-A4F61170A0C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12000" y="836919"/>
              <a:ext cx="6120000" cy="384591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3061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F5DBD-C0E5-A639-3D99-956C6A5A4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5442AE7-B515-936F-3A96-D7739C04C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2156" y="4803998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9BE8E95-0744-3A10-14A7-58CE46CD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From</a:t>
            </a:r>
            <a:r>
              <a:rPr lang="de-DE" dirty="0"/>
              <a:t> Inundation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Evacuation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262B801-9F6B-04A0-8CF9-A79AFC76E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72" y="942570"/>
            <a:ext cx="3711448" cy="324256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2C92B65-4A4C-5187-22FA-E0FCF591E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965812"/>
            <a:ext cx="3744468" cy="326237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CCEFAEA-3E25-E556-7265-63174619E504}"/>
              </a:ext>
            </a:extLst>
          </p:cNvPr>
          <p:cNvSpPr txBox="1"/>
          <p:nvPr/>
        </p:nvSpPr>
        <p:spPr>
          <a:xfrm>
            <a:off x="5436096" y="4593645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Strunz et al., 2010</a:t>
            </a:r>
          </a:p>
        </p:txBody>
      </p:sp>
    </p:spTree>
    <p:extLst>
      <p:ext uri="{BB962C8B-B14F-4D97-AF65-F5344CB8AC3E}">
        <p14:creationId xmlns:p14="http://schemas.microsoft.com/office/powerpoint/2010/main" val="370100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9A67-A5B7-5502-DA81-309C08F5C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9DFB7CE-E9DC-67D8-8FBB-DF5F7D916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2156" y="4803998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97AE212-78CA-FB25-B8AA-56D72F7C6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Risk Mapping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BD9CE01-3D48-E6B8-6818-EA6788F2A06D}"/>
              </a:ext>
            </a:extLst>
          </p:cNvPr>
          <p:cNvSpPr txBox="1"/>
          <p:nvPr/>
        </p:nvSpPr>
        <p:spPr>
          <a:xfrm>
            <a:off x="5436096" y="4593645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Strunz et al., 2010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A7FEF28-F95D-CBBF-E4E0-378F66DD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554" y="582033"/>
            <a:ext cx="4596892" cy="401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See, Wasser, draußen, hölzern enthält.&#10;&#10;Automatisch generierte Beschreibung">
            <a:extLst>
              <a:ext uri="{FF2B5EF4-FFF2-40B4-BE49-F238E27FC236}">
                <a16:creationId xmlns:a16="http://schemas.microsoft.com/office/drawing/2014/main" id="{F8CE51E1-AB26-5FF8-2E1C-24415838D4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675" b="7675"/>
          <a:stretch>
            <a:fillRect/>
          </a:stretch>
        </p:blipFill>
        <p:spPr/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91A41C3E-16EC-BE29-CFC5-2AB94ED4C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2156" y="4615009"/>
            <a:ext cx="657994" cy="274637"/>
          </a:xfrm>
        </p:spPr>
        <p:txBody>
          <a:bodyPr/>
          <a:lstStyle/>
          <a:p>
            <a:pPr>
              <a:spcAft>
                <a:spcPts val="600"/>
              </a:spcAft>
            </a:pPr>
            <a:fld id="{3449650F-E03B-624E-B2AD-4F9591B58B11}" type="slidenum">
              <a:rPr lang="de-DE" smtClean="0"/>
              <a:pPr>
                <a:spcAft>
                  <a:spcPts val="600"/>
                </a:spcAft>
              </a:pPr>
              <a:t>16</a:t>
            </a:fld>
            <a:endParaRPr lang="de-DE"/>
          </a:p>
        </p:txBody>
      </p:sp>
      <p:sp>
        <p:nvSpPr>
          <p:cNvPr id="10" name="Titel">
            <a:extLst>
              <a:ext uri="{FF2B5EF4-FFF2-40B4-BE49-F238E27FC236}">
                <a16:creationId xmlns:a16="http://schemas.microsoft.com/office/drawing/2014/main" id="{674C0AF4-8AB6-1A95-33D1-C7B371B5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39" y="3191824"/>
            <a:ext cx="2919956" cy="892814"/>
          </a:xfrm>
        </p:spPr>
        <p:txBody>
          <a:bodyPr wrap="square" anchor="b">
            <a:normAutofit fontScale="90000"/>
          </a:bodyPr>
          <a:lstStyle/>
          <a:p>
            <a:r>
              <a:rPr lang="de-DE" dirty="0"/>
              <a:t>Next </a:t>
            </a:r>
            <a:r>
              <a:rPr lang="de-DE" dirty="0" err="1"/>
              <a:t>Steps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00C2650-F233-9C7C-E6D8-365C6C5BFC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0163" y="4881890"/>
            <a:ext cx="618293" cy="261610"/>
          </a:xfrm>
        </p:spPr>
        <p:txBody>
          <a:bodyPr/>
          <a:lstStyle/>
          <a:p>
            <a:r>
              <a:rPr lang="de-DE" dirty="0"/>
              <a:t>Foto: JB</a:t>
            </a:r>
          </a:p>
        </p:txBody>
      </p:sp>
      <p:pic>
        <p:nvPicPr>
          <p:cNvPr id="2" name="Bildplatzhalter 4" descr="Ein Bild, das See, Wasser, draußen, hölzern enthält.&#10;&#10;Automatisch generierte Beschreibung">
            <a:extLst>
              <a:ext uri="{FF2B5EF4-FFF2-40B4-BE49-F238E27FC236}">
                <a16:creationId xmlns:a16="http://schemas.microsoft.com/office/drawing/2014/main" id="{D7184757-3154-2270-04B8-39F988FAF0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75" b="7675"/>
          <a:stretch>
            <a:fillRect/>
          </a:stretch>
        </p:blipFill>
        <p:spPr>
          <a:xfrm>
            <a:off x="-4139" y="0"/>
            <a:ext cx="9144297" cy="5143500"/>
          </a:xfrm>
          <a:prstGeom prst="rect">
            <a:avLst/>
          </a:prstGeom>
          <a:noFill/>
        </p:spPr>
      </p:pic>
      <p:sp>
        <p:nvSpPr>
          <p:cNvPr id="3" name="Titel">
            <a:extLst>
              <a:ext uri="{FF2B5EF4-FFF2-40B4-BE49-F238E27FC236}">
                <a16:creationId xmlns:a16="http://schemas.microsoft.com/office/drawing/2014/main" id="{56D40F01-019E-DDAB-5769-8F933057349E}"/>
              </a:ext>
            </a:extLst>
          </p:cNvPr>
          <p:cNvSpPr txBox="1">
            <a:spLocks/>
          </p:cNvSpPr>
          <p:nvPr/>
        </p:nvSpPr>
        <p:spPr>
          <a:xfrm>
            <a:off x="-8298" y="3191824"/>
            <a:ext cx="1988010" cy="892814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540000" tIns="270000" rIns="360000" bIns="27000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de-DE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GTM</a:t>
            </a:r>
          </a:p>
        </p:txBody>
      </p:sp>
    </p:spTree>
    <p:extLst>
      <p:ext uri="{BB962C8B-B14F-4D97-AF65-F5344CB8AC3E}">
        <p14:creationId xmlns:p14="http://schemas.microsoft.com/office/powerpoint/2010/main" val="2990157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2D7F7-F3F9-ACBC-D7C4-ED1885813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DDFB4-0CFC-2FC2-7B6E-BAE6B92D5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575841"/>
          </a:xfrm>
        </p:spPr>
        <p:txBody>
          <a:bodyPr/>
          <a:lstStyle/>
          <a:p>
            <a:r>
              <a:rPr lang="de-DE" dirty="0" err="1"/>
              <a:t>GTM‘s</a:t>
            </a:r>
            <a:r>
              <a:rPr lang="de-DE" dirty="0"/>
              <a:t> </a:t>
            </a:r>
            <a:r>
              <a:rPr lang="de-DE" dirty="0" err="1"/>
              <a:t>History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936C6D1F-9D28-E164-771A-98B4522D4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2156" y="4803998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4" name="Grafik 3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18413013-49A2-B17C-3EB5-5AE7409788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71"/>
          <a:stretch/>
        </p:blipFill>
        <p:spPr>
          <a:xfrm>
            <a:off x="739713" y="732645"/>
            <a:ext cx="7772400" cy="367821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53E44F5-D51B-446C-23F4-D654B74AE60E}"/>
              </a:ext>
            </a:extLst>
          </p:cNvPr>
          <p:cNvSpPr txBox="1"/>
          <p:nvPr/>
        </p:nvSpPr>
        <p:spPr>
          <a:xfrm>
            <a:off x="6660232" y="4803998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Løvholt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, pers. comm.</a:t>
            </a:r>
          </a:p>
        </p:txBody>
      </p:sp>
    </p:spTree>
    <p:extLst>
      <p:ext uri="{BB962C8B-B14F-4D97-AF65-F5344CB8AC3E}">
        <p14:creationId xmlns:p14="http://schemas.microsoft.com/office/powerpoint/2010/main" val="797052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BE4660-5F58-43BF-4953-56B0640EE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575841"/>
          </a:xfrm>
        </p:spPr>
        <p:txBody>
          <a:bodyPr/>
          <a:lstStyle/>
          <a:p>
            <a:r>
              <a:rPr lang="de-DE" dirty="0" err="1"/>
              <a:t>Recent</a:t>
            </a:r>
            <a:r>
              <a:rPr lang="de-DE" dirty="0"/>
              <a:t> Development – GTM </a:t>
            </a:r>
            <a:r>
              <a:rPr lang="de-DE" dirty="0" err="1"/>
              <a:t>Association</a:t>
            </a:r>
            <a:r>
              <a:rPr lang="de-DE" dirty="0"/>
              <a:t> (e.V.)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D76E1DF-9CEC-FEB6-866C-DFED95544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2156" y="4803998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2FBDE0B-3B4A-B2DE-6BA5-1E6DEBE8D274}"/>
              </a:ext>
            </a:extLst>
          </p:cNvPr>
          <p:cNvSpPr txBox="1"/>
          <p:nvPr/>
        </p:nvSpPr>
        <p:spPr>
          <a:xfrm>
            <a:off x="6660232" y="4803998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Løvholt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, pers. comm.</a:t>
            </a:r>
          </a:p>
        </p:txBody>
      </p:sp>
      <p:pic>
        <p:nvPicPr>
          <p:cNvPr id="7" name="Grafik 6" descr="Ein Bild, das Screenshot, Person, Text enthält.&#10;&#10;KI-generierte Inhalte können fehlerhaft sein.">
            <a:extLst>
              <a:ext uri="{FF2B5EF4-FFF2-40B4-BE49-F238E27FC236}">
                <a16:creationId xmlns:a16="http://schemas.microsoft.com/office/drawing/2014/main" id="{61BF8D8E-BD3F-DD2B-C27C-527314CBD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44969"/>
            <a:ext cx="7772400" cy="32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96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3349B-FA15-F860-A24D-D0C2367AB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361685-1A24-2B35-A0BD-21B7C5F3C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575841"/>
          </a:xfrm>
        </p:spPr>
        <p:txBody>
          <a:bodyPr/>
          <a:lstStyle/>
          <a:p>
            <a:r>
              <a:rPr lang="de-DE" dirty="0"/>
              <a:t>An International Network – GTM </a:t>
            </a:r>
            <a:r>
              <a:rPr lang="de-DE" dirty="0" err="1"/>
              <a:t>LoI</a:t>
            </a:r>
            <a:r>
              <a:rPr lang="de-DE" dirty="0"/>
              <a:t> </a:t>
            </a:r>
            <a:r>
              <a:rPr lang="de-DE" dirty="0" err="1"/>
              <a:t>Subscriptions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1E44EB2-049B-1DED-13CE-A0CE95161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2156" y="4803998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32ED3DB-C56F-C5C2-F5E2-33BB3D4BF51B}"/>
              </a:ext>
            </a:extLst>
          </p:cNvPr>
          <p:cNvSpPr txBox="1"/>
          <p:nvPr/>
        </p:nvSpPr>
        <p:spPr>
          <a:xfrm>
            <a:off x="6660232" y="4803998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Løvholt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, pers. comm.</a:t>
            </a:r>
          </a:p>
        </p:txBody>
      </p:sp>
      <p:pic>
        <p:nvPicPr>
          <p:cNvPr id="4" name="Grafik 3" descr="Ein Bild, das Karte, Screenshot enthält.&#10;&#10;KI-generierte Inhalte können fehlerhaft sein.">
            <a:extLst>
              <a:ext uri="{FF2B5EF4-FFF2-40B4-BE49-F238E27FC236}">
                <a16:creationId xmlns:a16="http://schemas.microsoft.com/office/drawing/2014/main" id="{67460C09-062F-75EA-09DA-2D34CFB62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31888"/>
            <a:ext cx="7772400" cy="288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51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91A41C3E-16EC-BE29-CFC5-2AB94ED4C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2156" y="4615009"/>
            <a:ext cx="657994" cy="274637"/>
          </a:xfrm>
        </p:spPr>
        <p:txBody>
          <a:bodyPr/>
          <a:lstStyle/>
          <a:p>
            <a:pPr>
              <a:spcAft>
                <a:spcPts val="600"/>
              </a:spcAft>
            </a:pPr>
            <a:fld id="{3449650F-E03B-624E-B2AD-4F9591B58B11}" type="slidenum">
              <a:rPr lang="de-DE" smtClean="0"/>
              <a:pPr>
                <a:spcAft>
                  <a:spcPts val="600"/>
                </a:spcAft>
              </a:pPr>
              <a:t>2</a:t>
            </a:fld>
            <a:endParaRPr lang="de-DE"/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218A7CF5-903E-21EB-D400-5540097506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761" b="7761"/>
          <a:stretch/>
        </p:blipFill>
        <p:spPr>
          <a:xfrm>
            <a:off x="20" y="10"/>
            <a:ext cx="9144277" cy="5143490"/>
          </a:xfrm>
          <a:noFill/>
        </p:spPr>
      </p:pic>
      <p:sp>
        <p:nvSpPr>
          <p:cNvPr id="10" name="Titel">
            <a:extLst>
              <a:ext uri="{FF2B5EF4-FFF2-40B4-BE49-F238E27FC236}">
                <a16:creationId xmlns:a16="http://schemas.microsoft.com/office/drawing/2014/main" id="{674C0AF4-8AB6-1A95-33D1-C7B371B5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39" y="3191824"/>
            <a:ext cx="2919955" cy="892814"/>
          </a:xfrm>
        </p:spPr>
        <p:txBody>
          <a:bodyPr wrap="square" anchor="b">
            <a:normAutofit fontScale="90000"/>
          </a:bodyPr>
          <a:lstStyle/>
          <a:p>
            <a:r>
              <a:rPr lang="de-DE" dirty="0"/>
              <a:t>Background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00C2650-F233-9C7C-E6D8-365C6C5BFC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0163" y="4881890"/>
            <a:ext cx="618293" cy="261610"/>
          </a:xfrm>
        </p:spPr>
        <p:txBody>
          <a:bodyPr/>
          <a:lstStyle/>
          <a:p>
            <a:r>
              <a:rPr lang="de-DE" dirty="0"/>
              <a:t>Foto: JB</a:t>
            </a:r>
          </a:p>
        </p:txBody>
      </p:sp>
    </p:spTree>
    <p:extLst>
      <p:ext uri="{BB962C8B-B14F-4D97-AF65-F5344CB8AC3E}">
        <p14:creationId xmlns:p14="http://schemas.microsoft.com/office/powerpoint/2010/main" val="1790613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CDE67-C9F1-CA08-4802-D7B738609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C570B9-89B1-606C-5A28-70366CAB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575841"/>
          </a:xfrm>
        </p:spPr>
        <p:txBody>
          <a:bodyPr/>
          <a:lstStyle/>
          <a:p>
            <a:r>
              <a:rPr lang="de-DE" dirty="0"/>
              <a:t>GTM Products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C935A25-6711-4E55-43B1-C4F5103C0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2156" y="4803998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AD2A4BC-BF04-B5FA-5856-B3C7234DEB31}"/>
              </a:ext>
            </a:extLst>
          </p:cNvPr>
          <p:cNvSpPr txBox="1"/>
          <p:nvPr/>
        </p:nvSpPr>
        <p:spPr>
          <a:xfrm>
            <a:off x="6660232" y="4803998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Løvholt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, pers. comm.</a:t>
            </a:r>
          </a:p>
        </p:txBody>
      </p:sp>
      <p:pic>
        <p:nvPicPr>
          <p:cNvPr id="6" name="Grafik 5" descr="Ein Bild, das Text, Welt, Karte, Screenshot enthält.&#10;&#10;KI-generierte Inhalte können fehlerhaft sein.">
            <a:extLst>
              <a:ext uri="{FF2B5EF4-FFF2-40B4-BE49-F238E27FC236}">
                <a16:creationId xmlns:a16="http://schemas.microsoft.com/office/drawing/2014/main" id="{7C725677-CDA2-A586-9C59-57FD6CE2B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43" y="1004064"/>
            <a:ext cx="7772400" cy="368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56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EAD9A-FD13-EDEF-46EE-521CF0679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F5CDEF-B1AB-4AA2-3A0C-2E98B428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39502"/>
            <a:ext cx="8496300" cy="575841"/>
          </a:xfrm>
        </p:spPr>
        <p:txBody>
          <a:bodyPr/>
          <a:lstStyle/>
          <a:p>
            <a:r>
              <a:rPr lang="de-DE" dirty="0"/>
              <a:t>GTM Vision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71DF930-4BBE-14ED-F11B-CFE160F72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2156" y="4803998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94F82FC-AA89-6C67-82BF-5E41CA8496F0}"/>
              </a:ext>
            </a:extLst>
          </p:cNvPr>
          <p:cNvSpPr txBox="1"/>
          <p:nvPr/>
        </p:nvSpPr>
        <p:spPr>
          <a:xfrm>
            <a:off x="323850" y="1131888"/>
            <a:ext cx="849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Saving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lives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reducing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losses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, and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enhancing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resilience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through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the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advancement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of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tsunami</a:t>
            </a:r>
            <a:r>
              <a:rPr lang="de-DE" sz="16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science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provision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of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 expert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information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, and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promoting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dialog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about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tsunami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hazard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de-DE" sz="1600" dirty="0" err="1">
                <a:solidFill>
                  <a:srgbClr val="000000"/>
                </a:solidFill>
                <a:effectLst/>
                <a:latin typeface="Helvetica" pitchFamily="2" charset="0"/>
              </a:rPr>
              <a:t>risk</a:t>
            </a:r>
            <a:r>
              <a:rPr lang="de-DE" sz="1600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</p:txBody>
      </p:sp>
      <p:pic>
        <p:nvPicPr>
          <p:cNvPr id="7" name="Grafik 6" descr="Ein Bild, das Person, Kleidung, Tänzer, Sport enthält.&#10;&#10;KI-generierte Inhalte können fehlerhaft sein.">
            <a:extLst>
              <a:ext uri="{FF2B5EF4-FFF2-40B4-BE49-F238E27FC236}">
                <a16:creationId xmlns:a16="http://schemas.microsoft.com/office/drawing/2014/main" id="{926B9B4A-E75E-AD6B-0E07-5A4052DBE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9" y="1752822"/>
            <a:ext cx="4176465" cy="326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72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E188190E-B43A-5F07-2874-34BEC4B321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776" b="7776"/>
          <a:stretch/>
        </p:blipFill>
        <p:spPr/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91A41C3E-16EC-BE29-CFC5-2AB94ED4C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2156" y="4615009"/>
            <a:ext cx="657994" cy="274637"/>
          </a:xfrm>
        </p:spPr>
        <p:txBody>
          <a:bodyPr/>
          <a:lstStyle/>
          <a:p>
            <a:pPr>
              <a:spcAft>
                <a:spcPts val="600"/>
              </a:spcAft>
            </a:pPr>
            <a:fld id="{3449650F-E03B-624E-B2AD-4F9591B58B11}" type="slidenum">
              <a:rPr lang="de-DE" smtClean="0"/>
              <a:pPr>
                <a:spcAft>
                  <a:spcPts val="600"/>
                </a:spcAft>
              </a:pPr>
              <a:t>22</a:t>
            </a:fld>
            <a:endParaRPr lang="de-DE"/>
          </a:p>
        </p:txBody>
      </p:sp>
      <p:sp>
        <p:nvSpPr>
          <p:cNvPr id="10" name="Titel">
            <a:extLst>
              <a:ext uri="{FF2B5EF4-FFF2-40B4-BE49-F238E27FC236}">
                <a16:creationId xmlns:a16="http://schemas.microsoft.com/office/drawing/2014/main" id="{674C0AF4-8AB6-1A95-33D1-C7B371B5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39" y="3191824"/>
            <a:ext cx="2919956" cy="892814"/>
          </a:xfrm>
        </p:spPr>
        <p:txBody>
          <a:bodyPr wrap="square" anchor="b">
            <a:normAutofit fontScale="90000"/>
          </a:bodyPr>
          <a:lstStyle/>
          <a:p>
            <a:r>
              <a:rPr lang="de-DE" dirty="0"/>
              <a:t>Questions?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00C2650-F233-9C7C-E6D8-365C6C5BFC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0163" y="4881890"/>
            <a:ext cx="618293" cy="261610"/>
          </a:xfrm>
        </p:spPr>
        <p:txBody>
          <a:bodyPr/>
          <a:lstStyle/>
          <a:p>
            <a:r>
              <a:rPr lang="de-DE" dirty="0"/>
              <a:t>Foto: JB</a:t>
            </a:r>
          </a:p>
        </p:txBody>
      </p:sp>
    </p:spTree>
    <p:extLst>
      <p:ext uri="{BB962C8B-B14F-4D97-AF65-F5344CB8AC3E}">
        <p14:creationId xmlns:p14="http://schemas.microsoft.com/office/powerpoint/2010/main" val="256497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E8F5F-0783-C025-8D62-9EDEA3701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691E82B-6A14-5623-2D8B-B21DAC09B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Use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sources</a:t>
            </a:r>
            <a:endParaRPr lang="de-DE" dirty="0"/>
          </a:p>
          <a:p>
            <a:pPr marL="0" indent="0">
              <a:buNone/>
            </a:pPr>
            <a:r>
              <a:rPr lang="de-DE" dirty="0" err="1"/>
              <a:t>Assign</a:t>
            </a:r>
            <a:r>
              <a:rPr lang="de-DE" dirty="0"/>
              <a:t> source </a:t>
            </a:r>
            <a:r>
              <a:rPr lang="de-DE" dirty="0" err="1"/>
              <a:t>probability</a:t>
            </a:r>
            <a:endParaRPr lang="de-DE" dirty="0"/>
          </a:p>
          <a:p>
            <a:pPr marL="0" indent="0">
              <a:buNone/>
            </a:pPr>
            <a:r>
              <a:rPr lang="de-DE" dirty="0" err="1"/>
              <a:t>Simulate</a:t>
            </a:r>
            <a:r>
              <a:rPr lang="de-DE" dirty="0"/>
              <a:t> </a:t>
            </a:r>
            <a:r>
              <a:rPr lang="de-DE" dirty="0" err="1"/>
              <a:t>variability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sources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Aggregate </a:t>
            </a:r>
            <a:r>
              <a:rPr lang="de-DE" dirty="0" err="1"/>
              <a:t>hazard</a:t>
            </a:r>
            <a:r>
              <a:rPr lang="de-DE" dirty="0"/>
              <a:t> </a:t>
            </a:r>
            <a:r>
              <a:rPr lang="de-DE" dirty="0" err="1"/>
              <a:t>index</a:t>
            </a:r>
            <a:br>
              <a:rPr lang="de-DE" dirty="0"/>
            </a:br>
            <a:r>
              <a:rPr lang="de-DE" dirty="0"/>
              <a:t>and </a:t>
            </a:r>
            <a:r>
              <a:rPr lang="de-DE" dirty="0" err="1"/>
              <a:t>probability</a:t>
            </a:r>
            <a:r>
              <a:rPr lang="de-DE" dirty="0"/>
              <a:t> </a:t>
            </a:r>
            <a:r>
              <a:rPr lang="de-DE" dirty="0" err="1"/>
              <a:t>density</a:t>
            </a:r>
            <a:endParaRPr lang="de-DE" sz="1400" i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9605ACA-743D-38FD-60CB-196804C1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6207" y="4819972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" name="Grafik 7" descr="Ein Bild, das Text, Screenshot, Karte, Diagramm enthält.&#10;&#10;KI-generierte Inhalte können fehlerhaft sein.">
            <a:extLst>
              <a:ext uri="{FF2B5EF4-FFF2-40B4-BE49-F238E27FC236}">
                <a16:creationId xmlns:a16="http://schemas.microsoft.com/office/drawing/2014/main" id="{DEAB6767-BEEA-0818-DD5B-9B00CF0F5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33" y="1455510"/>
            <a:ext cx="5400000" cy="2880000"/>
          </a:xfrm>
          <a:prstGeom prst="rect">
            <a:avLst/>
          </a:prstGeom>
        </p:spPr>
      </p:pic>
      <p:pic>
        <p:nvPicPr>
          <p:cNvPr id="10" name="Grafik 9" descr="Ein Bild, das Text, Screenshot, Diagramm, Steigung enthält.&#10;&#10;KI-generierte Inhalte können fehlerhaft sein.">
            <a:extLst>
              <a:ext uri="{FF2B5EF4-FFF2-40B4-BE49-F238E27FC236}">
                <a16:creationId xmlns:a16="http://schemas.microsoft.com/office/drawing/2014/main" id="{7AA1A85F-DEDF-8160-70BE-D7181BFA8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150" y="1455510"/>
            <a:ext cx="5400000" cy="2880000"/>
          </a:xfrm>
          <a:prstGeom prst="rect">
            <a:avLst/>
          </a:prstGeom>
        </p:spPr>
      </p:pic>
      <p:pic>
        <p:nvPicPr>
          <p:cNvPr id="12" name="Grafik 11" descr="Ein Bild, das Text, Screenshot, Steigung, Diagramm enthält.&#10;&#10;KI-generierte Inhalte können fehlerhaft sein.">
            <a:extLst>
              <a:ext uri="{FF2B5EF4-FFF2-40B4-BE49-F238E27FC236}">
                <a16:creationId xmlns:a16="http://schemas.microsoft.com/office/drawing/2014/main" id="{A97FD310-F275-6FB1-8B56-2D1EC3AEF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916" y="1455510"/>
            <a:ext cx="5400000" cy="2880000"/>
          </a:xfrm>
          <a:prstGeom prst="rect">
            <a:avLst/>
          </a:prstGeom>
        </p:spPr>
      </p:pic>
      <p:pic>
        <p:nvPicPr>
          <p:cNvPr id="14" name="Grafik 13" descr="Ein Bild, das Text, Karte, Diagramm enthält.&#10;&#10;KI-generierte Inhalte können fehlerhaft sein.">
            <a:extLst>
              <a:ext uri="{FF2B5EF4-FFF2-40B4-BE49-F238E27FC236}">
                <a16:creationId xmlns:a16="http://schemas.microsoft.com/office/drawing/2014/main" id="{D629CBD9-0562-93B0-2660-7D644A98F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201" y="411510"/>
            <a:ext cx="5400000" cy="39240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D278853-CB97-E9EA-AB53-143A8503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Probabilistic</a:t>
            </a:r>
            <a:r>
              <a:rPr lang="de-DE" dirty="0"/>
              <a:t> Approach</a:t>
            </a:r>
          </a:p>
        </p:txBody>
      </p:sp>
    </p:spTree>
    <p:extLst>
      <p:ext uri="{BB962C8B-B14F-4D97-AF65-F5344CB8AC3E}">
        <p14:creationId xmlns:p14="http://schemas.microsoft.com/office/powerpoint/2010/main" val="244183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3B95EC0-F695-04B6-6569-6C07E52A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2156" y="4803998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842CE5-7CCC-D947-6372-30E436BA9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PTHA/PTRA Framework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ADCE6C8-74D6-E534-AE69-4FA8BAD643A2}"/>
              </a:ext>
            </a:extLst>
          </p:cNvPr>
          <p:cNvGrpSpPr>
            <a:grpSpLocks noChangeAspect="1"/>
          </p:cNvGrpSpPr>
          <p:nvPr/>
        </p:nvGrpSpPr>
        <p:grpSpPr>
          <a:xfrm>
            <a:off x="1619672" y="757478"/>
            <a:ext cx="6624736" cy="3977610"/>
            <a:chOff x="1619672" y="757478"/>
            <a:chExt cx="7200478" cy="4323296"/>
          </a:xfrm>
        </p:grpSpPr>
        <p:pic>
          <p:nvPicPr>
            <p:cNvPr id="8" name="Grafik 7" descr="Ein Bild, das Text, Screenshot, Software, Webseite enthält.&#10;&#10;KI-generierte Inhalte können fehlerhaft sein.">
              <a:extLst>
                <a:ext uri="{FF2B5EF4-FFF2-40B4-BE49-F238E27FC236}">
                  <a16:creationId xmlns:a16="http://schemas.microsoft.com/office/drawing/2014/main" id="{348E67CE-E416-6685-711A-8BC955ED9548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9672" y="757478"/>
              <a:ext cx="7124328" cy="404652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EAD1B44-812A-4D23-E35A-9D57646A5E25}"/>
                </a:ext>
              </a:extLst>
            </p:cNvPr>
            <p:cNvSpPr txBox="1">
              <a:spLocks/>
            </p:cNvSpPr>
            <p:nvPr/>
          </p:nvSpPr>
          <p:spPr>
            <a:xfrm>
              <a:off x="6443886" y="4803775"/>
              <a:ext cx="2376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dirty="0">
                  <a:solidFill>
                    <a:schemeClr val="bg1">
                      <a:lumMod val="50000"/>
                    </a:schemeClr>
                  </a:solidFill>
                  <a:latin typeface="TheSans UHH" panose="020B0502050302020203" pitchFamily="34" charset="77"/>
                </a:rPr>
                <a:t>Behrens et al.,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6831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D85ED-83BF-44E9-59DD-5B362C0AC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A2454A3-D6B2-CE0D-F0C8-01ACD78A5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Think: Input-</a:t>
            </a:r>
            <a:r>
              <a:rPr lang="de-DE" dirty="0" err="1"/>
              <a:t>Map</a:t>
            </a:r>
            <a:r>
              <a:rPr lang="de-DE" dirty="0"/>
              <a:t>-Output</a:t>
            </a:r>
          </a:p>
          <a:p>
            <a:pPr marL="0" indent="0">
              <a:buNone/>
            </a:pP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maps</a:t>
            </a:r>
            <a:r>
              <a:rPr lang="de-DE" dirty="0"/>
              <a:t> </a:t>
            </a:r>
            <a:r>
              <a:rPr lang="de-DE" dirty="0" err="1"/>
              <a:t>uncertain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uncertain</a:t>
            </a:r>
            <a:r>
              <a:rPr lang="de-DE" dirty="0"/>
              <a:t> </a:t>
            </a:r>
            <a:r>
              <a:rPr lang="de-DE" dirty="0" err="1"/>
              <a:t>output</a:t>
            </a:r>
            <a:endParaRPr lang="de-DE" dirty="0"/>
          </a:p>
          <a:p>
            <a:pPr marL="0" indent="0">
              <a:buNone/>
            </a:pPr>
            <a:r>
              <a:rPr lang="de-DE" dirty="0" err="1"/>
              <a:t>Consecutive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 </a:t>
            </a:r>
            <a:r>
              <a:rPr lang="de-DE" dirty="0" err="1"/>
              <a:t>amplify</a:t>
            </a:r>
            <a:r>
              <a:rPr lang="de-DE" dirty="0"/>
              <a:t> </a:t>
            </a:r>
            <a:r>
              <a:rPr lang="de-DE" dirty="0" err="1"/>
              <a:t>uncertainty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Goal: </a:t>
            </a:r>
            <a:r>
              <a:rPr lang="de-DE" dirty="0" err="1"/>
              <a:t>Uncertainty</a:t>
            </a:r>
            <a:r>
              <a:rPr lang="de-DE" dirty="0"/>
              <a:t> </a:t>
            </a:r>
            <a:r>
              <a:rPr lang="de-DE" dirty="0" err="1"/>
              <a:t>reduction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Use “orthogonal“ </a:t>
            </a:r>
            <a:r>
              <a:rPr lang="de-DE" dirty="0" err="1"/>
              <a:t>information</a:t>
            </a:r>
            <a:br>
              <a:rPr lang="de-DE" dirty="0"/>
            </a:b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E321887-6C16-5E04-5429-1709662B1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2156" y="4823883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14252CD-F034-9B75-ED0A-820992C77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Uncertainty</a:t>
            </a:r>
            <a:r>
              <a:rPr lang="de-DE" dirty="0"/>
              <a:t> </a:t>
            </a:r>
          </a:p>
        </p:txBody>
      </p:sp>
      <p:grpSp>
        <p:nvGrpSpPr>
          <p:cNvPr id="5" name="Gruppierung 8">
            <a:extLst>
              <a:ext uri="{FF2B5EF4-FFF2-40B4-BE49-F238E27FC236}">
                <a16:creationId xmlns:a16="http://schemas.microsoft.com/office/drawing/2014/main" id="{B33F01F8-C144-F437-6699-3DEF0281023F}"/>
              </a:ext>
            </a:extLst>
          </p:cNvPr>
          <p:cNvGrpSpPr>
            <a:grpSpLocks noChangeAspect="1"/>
          </p:cNvGrpSpPr>
          <p:nvPr/>
        </p:nvGrpSpPr>
        <p:grpSpPr>
          <a:xfrm>
            <a:off x="5508104" y="319205"/>
            <a:ext cx="3181441" cy="878005"/>
            <a:chOff x="1190662" y="2522491"/>
            <a:chExt cx="6522274" cy="180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1433F56-BCE1-A3B4-BE28-69F0F125F275}"/>
                </a:ext>
              </a:extLst>
            </p:cNvPr>
            <p:cNvSpPr/>
            <p:nvPr/>
          </p:nvSpPr>
          <p:spPr>
            <a:xfrm>
              <a:off x="1190662" y="3095881"/>
              <a:ext cx="648000" cy="64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1379353-A2EA-F605-0CA3-7382ECB9DFF9}"/>
                </a:ext>
              </a:extLst>
            </p:cNvPr>
            <p:cNvSpPr/>
            <p:nvPr/>
          </p:nvSpPr>
          <p:spPr>
            <a:xfrm>
              <a:off x="5912936" y="2522491"/>
              <a:ext cx="1800000" cy="180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i="1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99CFB63-E915-C6F7-DCEC-2F2BC6402C5C}"/>
                </a:ext>
              </a:extLst>
            </p:cNvPr>
            <p:cNvCxnSpPr>
              <a:stCxn id="6" idx="0"/>
            </p:cNvCxnSpPr>
            <p:nvPr/>
          </p:nvCxnSpPr>
          <p:spPr>
            <a:xfrm rot="5400000" flipH="1" flipV="1">
              <a:off x="3878198" y="158957"/>
              <a:ext cx="573389" cy="53004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05F95056-E9D4-1214-036B-7DF72CEF25B5}"/>
                </a:ext>
              </a:extLst>
            </p:cNvPr>
            <p:cNvCxnSpPr>
              <a:stCxn id="6" idx="4"/>
              <a:endCxn id="7" idx="4"/>
            </p:cNvCxnSpPr>
            <p:nvPr/>
          </p:nvCxnSpPr>
          <p:spPr>
            <a:xfrm rot="16200000" flipH="1">
              <a:off x="3874495" y="1384049"/>
              <a:ext cx="578610" cy="52982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792DAAB-DA8F-39DF-C93A-2D0DC8DA1D81}"/>
                </a:ext>
              </a:extLst>
            </p:cNvPr>
            <p:cNvSpPr/>
            <p:nvPr/>
          </p:nvSpPr>
          <p:spPr>
            <a:xfrm>
              <a:off x="3803799" y="3271711"/>
              <a:ext cx="241200" cy="159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D8ED405D-D3A0-74E2-A666-DF9D48A45D4B}"/>
              </a:ext>
            </a:extLst>
          </p:cNvPr>
          <p:cNvSpPr txBox="1"/>
          <p:nvPr/>
        </p:nvSpPr>
        <p:spPr>
          <a:xfrm>
            <a:off x="5508104" y="1176989"/>
            <a:ext cx="323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2260600" algn="l"/>
              </a:tabLst>
            </a:pPr>
            <a:r>
              <a:rPr lang="de-DE" sz="1400" dirty="0">
                <a:latin typeface="TheSans UHH" panose="020B0502050302020203" pitchFamily="34" charset="77"/>
              </a:rPr>
              <a:t>Input	Output</a:t>
            </a:r>
          </a:p>
          <a:p>
            <a:pPr algn="l">
              <a:tabLst>
                <a:tab pos="2260600" algn="l"/>
              </a:tabLst>
            </a:pPr>
            <a:r>
              <a:rPr lang="de-DE" sz="1400" dirty="0">
                <a:latin typeface="TheSans UHH" panose="020B0502050302020203" pitchFamily="34" charset="77"/>
              </a:rPr>
              <a:t>Source Parameters	Uplift</a:t>
            </a:r>
          </a:p>
        </p:txBody>
      </p:sp>
      <p:grpSp>
        <p:nvGrpSpPr>
          <p:cNvPr id="12" name="Gruppierung 73">
            <a:extLst>
              <a:ext uri="{FF2B5EF4-FFF2-40B4-BE49-F238E27FC236}">
                <a16:creationId xmlns:a16="http://schemas.microsoft.com/office/drawing/2014/main" id="{521C9051-599F-3C55-1ADF-51A92E0CBFFA}"/>
              </a:ext>
            </a:extLst>
          </p:cNvPr>
          <p:cNvGrpSpPr>
            <a:grpSpLocks noChangeAspect="1"/>
          </p:cNvGrpSpPr>
          <p:nvPr/>
        </p:nvGrpSpPr>
        <p:grpSpPr>
          <a:xfrm>
            <a:off x="5492351" y="1671959"/>
            <a:ext cx="3197194" cy="878006"/>
            <a:chOff x="609600" y="3981510"/>
            <a:chExt cx="7924800" cy="217629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7944AA7-FA9B-E788-893E-A0D35CE0520E}"/>
                </a:ext>
              </a:extLst>
            </p:cNvPr>
            <p:cNvSpPr/>
            <p:nvPr/>
          </p:nvSpPr>
          <p:spPr>
            <a:xfrm>
              <a:off x="609600" y="4781400"/>
              <a:ext cx="648000" cy="64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A2D486E-FE67-81DA-781F-86A080BB607D}"/>
                </a:ext>
              </a:extLst>
            </p:cNvPr>
            <p:cNvSpPr/>
            <p:nvPr/>
          </p:nvSpPr>
          <p:spPr>
            <a:xfrm>
              <a:off x="3938400" y="4472100"/>
              <a:ext cx="1267200" cy="12666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1600" i="1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CD58BF9D-0ADC-961E-85BE-392025728579}"/>
                </a:ext>
              </a:extLst>
            </p:cNvPr>
            <p:cNvCxnSpPr>
              <a:stCxn id="13" idx="0"/>
              <a:endCxn id="14" idx="0"/>
            </p:cNvCxnSpPr>
            <p:nvPr/>
          </p:nvCxnSpPr>
          <p:spPr>
            <a:xfrm rot="5400000" flipH="1" flipV="1">
              <a:off x="2598150" y="2807550"/>
              <a:ext cx="309300" cy="3638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031FD434-1ED0-342D-89A3-BF64E7405C6D}"/>
                </a:ext>
              </a:extLst>
            </p:cNvPr>
            <p:cNvCxnSpPr>
              <a:stCxn id="13" idx="4"/>
              <a:endCxn id="14" idx="4"/>
            </p:cNvCxnSpPr>
            <p:nvPr/>
          </p:nvCxnSpPr>
          <p:spPr>
            <a:xfrm rot="16200000" flipH="1">
              <a:off x="2598150" y="3764850"/>
              <a:ext cx="309300" cy="3638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5D5E652F-2337-C117-7248-8E621606DFFC}"/>
                </a:ext>
              </a:extLst>
            </p:cNvPr>
            <p:cNvSpPr/>
            <p:nvPr/>
          </p:nvSpPr>
          <p:spPr>
            <a:xfrm>
              <a:off x="3150589" y="4210110"/>
              <a:ext cx="241200" cy="159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D141DA-9968-BDE0-C163-B7092D0291A6}"/>
                </a:ext>
              </a:extLst>
            </p:cNvPr>
            <p:cNvSpPr/>
            <p:nvPr/>
          </p:nvSpPr>
          <p:spPr>
            <a:xfrm>
              <a:off x="6428400" y="4053000"/>
              <a:ext cx="2106000" cy="21048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i="1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84929BD9-D4B9-09BA-249F-126DD5BFB2D8}"/>
                </a:ext>
              </a:extLst>
            </p:cNvPr>
            <p:cNvCxnSpPr>
              <a:stCxn id="14" idx="4"/>
              <a:endCxn id="18" idx="4"/>
            </p:cNvCxnSpPr>
            <p:nvPr/>
          </p:nvCxnSpPr>
          <p:spPr>
            <a:xfrm rot="16200000" flipH="1">
              <a:off x="5817150" y="4493550"/>
              <a:ext cx="419100" cy="2909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CD12063B-145C-3F86-DC14-BD3E2374018B}"/>
                </a:ext>
              </a:extLst>
            </p:cNvPr>
            <p:cNvCxnSpPr>
              <a:stCxn id="14" idx="0"/>
              <a:endCxn id="18" idx="0"/>
            </p:cNvCxnSpPr>
            <p:nvPr/>
          </p:nvCxnSpPr>
          <p:spPr>
            <a:xfrm rot="5400000" flipH="1" flipV="1">
              <a:off x="5817150" y="2807850"/>
              <a:ext cx="419100" cy="2909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364F4E3D-DEE0-9AD3-638F-7147CF355D55}"/>
                </a:ext>
              </a:extLst>
            </p:cNvPr>
            <p:cNvSpPr/>
            <p:nvPr/>
          </p:nvSpPr>
          <p:spPr>
            <a:xfrm>
              <a:off x="6350989" y="3981510"/>
              <a:ext cx="241200" cy="159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2118F579-5416-B5FB-1F4A-EC20567ECC11}"/>
              </a:ext>
            </a:extLst>
          </p:cNvPr>
          <p:cNvSpPr txBox="1"/>
          <p:nvPr/>
        </p:nvSpPr>
        <p:spPr>
          <a:xfrm>
            <a:off x="5492351" y="2558110"/>
            <a:ext cx="3400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243013" algn="l"/>
                <a:tab pos="2217738" algn="l"/>
              </a:tabLst>
            </a:pPr>
            <a:r>
              <a:rPr lang="de-DE" sz="1400" dirty="0">
                <a:latin typeface="TheSans UHH" panose="020B0502050302020203" pitchFamily="34" charset="77"/>
              </a:rPr>
              <a:t>Source	Uplift	Wave Height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D14848C8-76B5-A0F8-60A1-468DCF073941}"/>
              </a:ext>
            </a:extLst>
          </p:cNvPr>
          <p:cNvGrpSpPr>
            <a:grpSpLocks noChangeAspect="1"/>
          </p:cNvGrpSpPr>
          <p:nvPr/>
        </p:nvGrpSpPr>
        <p:grpSpPr>
          <a:xfrm>
            <a:off x="5535189" y="2996633"/>
            <a:ext cx="3204000" cy="1400696"/>
            <a:chOff x="200689" y="1694094"/>
            <a:chExt cx="8742622" cy="3822022"/>
          </a:xfrm>
        </p:grpSpPr>
        <p:grpSp>
          <p:nvGrpSpPr>
            <p:cNvPr id="40" name="Gruppierung 25">
              <a:extLst>
                <a:ext uri="{FF2B5EF4-FFF2-40B4-BE49-F238E27FC236}">
                  <a16:creationId xmlns:a16="http://schemas.microsoft.com/office/drawing/2014/main" id="{8EB4AF28-FAF2-EA84-BDB7-150B1794C6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0689" y="1694094"/>
              <a:ext cx="8742622" cy="3822022"/>
              <a:chOff x="147086" y="2214116"/>
              <a:chExt cx="8170674" cy="3571983"/>
            </a:xfrm>
          </p:grpSpPr>
          <p:grpSp>
            <p:nvGrpSpPr>
              <p:cNvPr id="42" name="Gruppierung 9">
                <a:extLst>
                  <a:ext uri="{FF2B5EF4-FFF2-40B4-BE49-F238E27FC236}">
                    <a16:creationId xmlns:a16="http://schemas.microsoft.com/office/drawing/2014/main" id="{AA485A61-5714-25B7-40EE-BAB440F95C8F}"/>
                  </a:ext>
                </a:extLst>
              </p:cNvPr>
              <p:cNvGrpSpPr/>
              <p:nvPr/>
            </p:nvGrpSpPr>
            <p:grpSpPr>
              <a:xfrm>
                <a:off x="147086" y="3329216"/>
                <a:ext cx="4821338" cy="2340000"/>
                <a:chOff x="605544" y="3329216"/>
                <a:chExt cx="4821338" cy="2340000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974A778B-FD0F-95D9-E7D4-0E99C08F2422}"/>
                    </a:ext>
                  </a:extLst>
                </p:cNvPr>
                <p:cNvSpPr/>
                <p:nvPr/>
              </p:nvSpPr>
              <p:spPr>
                <a:xfrm>
                  <a:off x="605544" y="4166098"/>
                  <a:ext cx="648000" cy="648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de-DE" sz="1600" i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BBD87F56-0179-6401-B64A-9C42159AEB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086882" y="3329216"/>
                  <a:ext cx="2340000" cy="2340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55" name="Gerade Verbindung mit Pfeil 54">
                  <a:extLst>
                    <a:ext uri="{FF2B5EF4-FFF2-40B4-BE49-F238E27FC236}">
                      <a16:creationId xmlns:a16="http://schemas.microsoft.com/office/drawing/2014/main" id="{A327CD0D-159E-5C43-A805-83183F39925B}"/>
                    </a:ext>
                  </a:extLst>
                </p:cNvPr>
                <p:cNvCxnSpPr>
                  <a:stCxn id="53" idx="0"/>
                  <a:endCxn id="54" idx="0"/>
                </p:cNvCxnSpPr>
                <p:nvPr/>
              </p:nvCxnSpPr>
              <p:spPr>
                <a:xfrm rot="5400000" flipH="1" flipV="1">
                  <a:off x="2174772" y="2083988"/>
                  <a:ext cx="836882" cy="332733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 Verbindung mit Pfeil 55">
                  <a:extLst>
                    <a:ext uri="{FF2B5EF4-FFF2-40B4-BE49-F238E27FC236}">
                      <a16:creationId xmlns:a16="http://schemas.microsoft.com/office/drawing/2014/main" id="{668F2D35-9CAA-FC9B-8E39-19C6DBD3ACDE}"/>
                    </a:ext>
                  </a:extLst>
                </p:cNvPr>
                <p:cNvCxnSpPr>
                  <a:stCxn id="53" idx="4"/>
                  <a:endCxn id="54" idx="4"/>
                </p:cNvCxnSpPr>
                <p:nvPr/>
              </p:nvCxnSpPr>
              <p:spPr>
                <a:xfrm rot="16200000" flipH="1">
                  <a:off x="2165654" y="3577988"/>
                  <a:ext cx="855118" cy="332733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ierung 15">
                <a:extLst>
                  <a:ext uri="{FF2B5EF4-FFF2-40B4-BE49-F238E27FC236}">
                    <a16:creationId xmlns:a16="http://schemas.microsoft.com/office/drawing/2014/main" id="{A91FD5FF-FAE1-448A-2EDB-5901C584AE32}"/>
                  </a:ext>
                </a:extLst>
              </p:cNvPr>
              <p:cNvGrpSpPr/>
              <p:nvPr/>
            </p:nvGrpSpPr>
            <p:grpSpPr>
              <a:xfrm>
                <a:off x="4036421" y="4166098"/>
                <a:ext cx="4281339" cy="1620001"/>
                <a:chOff x="3986884" y="3932334"/>
                <a:chExt cx="4281339" cy="1620001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18A54720-72A6-75A1-66E3-C1C064DB74E4}"/>
                    </a:ext>
                  </a:extLst>
                </p:cNvPr>
                <p:cNvSpPr/>
                <p:nvPr/>
              </p:nvSpPr>
              <p:spPr>
                <a:xfrm flipH="1">
                  <a:off x="7620223" y="4418334"/>
                  <a:ext cx="648000" cy="648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de-DE" sz="1600" i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8B5DB14C-C901-9953-6D74-2B9006B479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3986884" y="3932334"/>
                  <a:ext cx="1620000" cy="1620000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i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1" name="Gerade Verbindung mit Pfeil 50">
                  <a:extLst>
                    <a:ext uri="{FF2B5EF4-FFF2-40B4-BE49-F238E27FC236}">
                      <a16:creationId xmlns:a16="http://schemas.microsoft.com/office/drawing/2014/main" id="{B6A97959-6839-9FD9-D2CA-25A5CB286B3B}"/>
                    </a:ext>
                  </a:extLst>
                </p:cNvPr>
                <p:cNvCxnSpPr>
                  <a:stCxn id="49" idx="0"/>
                </p:cNvCxnSpPr>
                <p:nvPr/>
              </p:nvCxnSpPr>
              <p:spPr>
                <a:xfrm rot="16200000" flipV="1">
                  <a:off x="6172555" y="2646666"/>
                  <a:ext cx="485999" cy="305733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Gerade Verbindung mit Pfeil 51">
                  <a:extLst>
                    <a:ext uri="{FF2B5EF4-FFF2-40B4-BE49-F238E27FC236}">
                      <a16:creationId xmlns:a16="http://schemas.microsoft.com/office/drawing/2014/main" id="{B18D7B25-EC7B-B071-09A6-7309D0B7B359}"/>
                    </a:ext>
                  </a:extLst>
                </p:cNvPr>
                <p:cNvCxnSpPr>
                  <a:stCxn id="49" idx="4"/>
                  <a:endCxn id="50" idx="4"/>
                </p:cNvCxnSpPr>
                <p:nvPr/>
              </p:nvCxnSpPr>
              <p:spPr>
                <a:xfrm rot="5400000">
                  <a:off x="6127554" y="3735665"/>
                  <a:ext cx="486000" cy="314733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ierung 20">
                <a:extLst>
                  <a:ext uri="{FF2B5EF4-FFF2-40B4-BE49-F238E27FC236}">
                    <a16:creationId xmlns:a16="http://schemas.microsoft.com/office/drawing/2014/main" id="{1D3CA033-A8DF-9635-5F49-8600C2B25FD1}"/>
                  </a:ext>
                </a:extLst>
              </p:cNvPr>
              <p:cNvGrpSpPr/>
              <p:nvPr/>
            </p:nvGrpSpPr>
            <p:grpSpPr>
              <a:xfrm>
                <a:off x="3753542" y="2214116"/>
                <a:ext cx="4240218" cy="2448001"/>
                <a:chOff x="3753542" y="2214116"/>
                <a:chExt cx="4240218" cy="2448001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135168F-3825-BC7E-A183-DB42D8A99864}"/>
                    </a:ext>
                  </a:extLst>
                </p:cNvPr>
                <p:cNvSpPr/>
                <p:nvPr/>
              </p:nvSpPr>
              <p:spPr>
                <a:xfrm flipH="1">
                  <a:off x="7345760" y="2214117"/>
                  <a:ext cx="648000" cy="648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de-DE" sz="1600" i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FABDBB4C-9CAA-634C-DF76-91EFA9DEA0AB}"/>
                    </a:ext>
                  </a:extLst>
                </p:cNvPr>
                <p:cNvSpPr/>
                <p:nvPr/>
              </p:nvSpPr>
              <p:spPr>
                <a:xfrm flipH="1">
                  <a:off x="3753542" y="2862117"/>
                  <a:ext cx="1800000" cy="1800000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i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7" name="Gerade Verbindung mit Pfeil 46">
                  <a:extLst>
                    <a:ext uri="{FF2B5EF4-FFF2-40B4-BE49-F238E27FC236}">
                      <a16:creationId xmlns:a16="http://schemas.microsoft.com/office/drawing/2014/main" id="{77582194-EF95-F75E-D84C-92815472FA3F}"/>
                    </a:ext>
                  </a:extLst>
                </p:cNvPr>
                <p:cNvCxnSpPr>
                  <a:stCxn id="45" idx="0"/>
                </p:cNvCxnSpPr>
                <p:nvPr/>
              </p:nvCxnSpPr>
              <p:spPr>
                <a:xfrm rot="16200000" flipH="1" flipV="1">
                  <a:off x="5807157" y="999512"/>
                  <a:ext cx="647999" cy="307720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Gerade Verbindung mit Pfeil 47">
                  <a:extLst>
                    <a:ext uri="{FF2B5EF4-FFF2-40B4-BE49-F238E27FC236}">
                      <a16:creationId xmlns:a16="http://schemas.microsoft.com/office/drawing/2014/main" id="{E97C1FCD-0F17-AB8A-6AD6-2565B2ADD113}"/>
                    </a:ext>
                  </a:extLst>
                </p:cNvPr>
                <p:cNvCxnSpPr>
                  <a:stCxn id="45" idx="3"/>
                  <a:endCxn id="46" idx="3"/>
                </p:cNvCxnSpPr>
                <p:nvPr/>
              </p:nvCxnSpPr>
              <p:spPr>
                <a:xfrm rot="5400000">
                  <a:off x="5778755" y="2278404"/>
                  <a:ext cx="1631293" cy="260892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Freihandform 40">
              <a:extLst>
                <a:ext uri="{FF2B5EF4-FFF2-40B4-BE49-F238E27FC236}">
                  <a16:creationId xmlns:a16="http://schemas.microsoft.com/office/drawing/2014/main" id="{43F1DEA4-586F-0CAA-6D7A-1A6BD3DF5C41}"/>
                </a:ext>
              </a:extLst>
            </p:cNvPr>
            <p:cNvSpPr/>
            <p:nvPr/>
          </p:nvSpPr>
          <p:spPr>
            <a:xfrm>
              <a:off x="4514850" y="3778250"/>
              <a:ext cx="847725" cy="530225"/>
            </a:xfrm>
            <a:custGeom>
              <a:avLst/>
              <a:gdLst>
                <a:gd name="connsiteX0" fmla="*/ 787400 w 847725"/>
                <a:gd name="connsiteY0" fmla="*/ 6350 h 530225"/>
                <a:gd name="connsiteX1" fmla="*/ 660400 w 847725"/>
                <a:gd name="connsiteY1" fmla="*/ 0 h 530225"/>
                <a:gd name="connsiteX2" fmla="*/ 520700 w 847725"/>
                <a:gd name="connsiteY2" fmla="*/ 19050 h 530225"/>
                <a:gd name="connsiteX3" fmla="*/ 384175 w 847725"/>
                <a:gd name="connsiteY3" fmla="*/ 63500 h 530225"/>
                <a:gd name="connsiteX4" fmla="*/ 254000 w 847725"/>
                <a:gd name="connsiteY4" fmla="*/ 139700 h 530225"/>
                <a:gd name="connsiteX5" fmla="*/ 136525 w 847725"/>
                <a:gd name="connsiteY5" fmla="*/ 222250 h 530225"/>
                <a:gd name="connsiteX6" fmla="*/ 44450 w 847725"/>
                <a:gd name="connsiteY6" fmla="*/ 320675 h 530225"/>
                <a:gd name="connsiteX7" fmla="*/ 0 w 847725"/>
                <a:gd name="connsiteY7" fmla="*/ 381000 h 530225"/>
                <a:gd name="connsiteX8" fmla="*/ 139700 w 847725"/>
                <a:gd name="connsiteY8" fmla="*/ 460375 h 530225"/>
                <a:gd name="connsiteX9" fmla="*/ 273050 w 847725"/>
                <a:gd name="connsiteY9" fmla="*/ 504825 h 530225"/>
                <a:gd name="connsiteX10" fmla="*/ 447675 w 847725"/>
                <a:gd name="connsiteY10" fmla="*/ 530225 h 530225"/>
                <a:gd name="connsiteX11" fmla="*/ 574675 w 847725"/>
                <a:gd name="connsiteY11" fmla="*/ 527050 h 530225"/>
                <a:gd name="connsiteX12" fmla="*/ 739775 w 847725"/>
                <a:gd name="connsiteY12" fmla="*/ 501650 h 530225"/>
                <a:gd name="connsiteX13" fmla="*/ 838200 w 847725"/>
                <a:gd name="connsiteY13" fmla="*/ 469900 h 530225"/>
                <a:gd name="connsiteX14" fmla="*/ 847725 w 847725"/>
                <a:gd name="connsiteY14" fmla="*/ 371475 h 530225"/>
                <a:gd name="connsiteX15" fmla="*/ 841375 w 847725"/>
                <a:gd name="connsiteY15" fmla="*/ 266700 h 530225"/>
                <a:gd name="connsiteX16" fmla="*/ 828675 w 847725"/>
                <a:gd name="connsiteY16" fmla="*/ 155575 h 530225"/>
                <a:gd name="connsiteX17" fmla="*/ 809625 w 847725"/>
                <a:gd name="connsiteY17" fmla="*/ 53975 h 530225"/>
                <a:gd name="connsiteX18" fmla="*/ 787400 w 847725"/>
                <a:gd name="connsiteY18" fmla="*/ 6350 h 53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47725" h="530225">
                  <a:moveTo>
                    <a:pt x="787400" y="6350"/>
                  </a:moveTo>
                  <a:lnTo>
                    <a:pt x="660400" y="0"/>
                  </a:lnTo>
                  <a:lnTo>
                    <a:pt x="520700" y="19050"/>
                  </a:lnTo>
                  <a:lnTo>
                    <a:pt x="384175" y="63500"/>
                  </a:lnTo>
                  <a:lnTo>
                    <a:pt x="254000" y="139700"/>
                  </a:lnTo>
                  <a:lnTo>
                    <a:pt x="136525" y="222250"/>
                  </a:lnTo>
                  <a:lnTo>
                    <a:pt x="44450" y="320675"/>
                  </a:lnTo>
                  <a:lnTo>
                    <a:pt x="0" y="381000"/>
                  </a:lnTo>
                  <a:lnTo>
                    <a:pt x="139700" y="460375"/>
                  </a:lnTo>
                  <a:lnTo>
                    <a:pt x="273050" y="504825"/>
                  </a:lnTo>
                  <a:lnTo>
                    <a:pt x="447675" y="530225"/>
                  </a:lnTo>
                  <a:lnTo>
                    <a:pt x="574675" y="527050"/>
                  </a:lnTo>
                  <a:lnTo>
                    <a:pt x="739775" y="501650"/>
                  </a:lnTo>
                  <a:lnTo>
                    <a:pt x="838200" y="469900"/>
                  </a:lnTo>
                  <a:lnTo>
                    <a:pt x="847725" y="371475"/>
                  </a:lnTo>
                  <a:lnTo>
                    <a:pt x="841375" y="266700"/>
                  </a:lnTo>
                  <a:lnTo>
                    <a:pt x="828675" y="155575"/>
                  </a:lnTo>
                  <a:lnTo>
                    <a:pt x="809625" y="53975"/>
                  </a:lnTo>
                  <a:lnTo>
                    <a:pt x="787400" y="63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0190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AD7EF-A539-8593-8C55-D8D569E12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9D8A95D-F0E5-F502-86DD-F97E1D983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Use </a:t>
            </a:r>
            <a:r>
              <a:rPr lang="de-DE" dirty="0" err="1"/>
              <a:t>Probability</a:t>
            </a:r>
            <a:r>
              <a:rPr lang="de-DE" dirty="0"/>
              <a:t> Density</a:t>
            </a:r>
          </a:p>
          <a:p>
            <a:pPr marL="0" indent="0">
              <a:buNone/>
            </a:pP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acceptable</a:t>
            </a:r>
            <a:r>
              <a:rPr lang="de-DE" dirty="0"/>
              <a:t> </a:t>
            </a:r>
            <a:r>
              <a:rPr lang="de-DE" dirty="0" err="1"/>
              <a:t>levels</a:t>
            </a:r>
            <a:endParaRPr lang="de-DE" dirty="0"/>
          </a:p>
          <a:p>
            <a:pPr marL="0" indent="0">
              <a:buNone/>
            </a:pP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binned</a:t>
            </a:r>
            <a:endParaRPr lang="de-DE" dirty="0"/>
          </a:p>
          <a:p>
            <a:pPr marL="0" indent="0">
              <a:buNone/>
            </a:pPr>
            <a:br>
              <a:rPr lang="de-DE" dirty="0"/>
            </a:b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1FB8A8-44AF-2602-DBB2-94063CFC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6503" y="4811448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205BC18-FFAA-0726-A985-62D024DF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Uncertainty</a:t>
            </a:r>
            <a:r>
              <a:rPr lang="de-DE" dirty="0"/>
              <a:t> </a:t>
            </a:r>
          </a:p>
        </p:txBody>
      </p:sp>
      <p:grpSp>
        <p:nvGrpSpPr>
          <p:cNvPr id="5" name="Gruppierung 8">
            <a:extLst>
              <a:ext uri="{FF2B5EF4-FFF2-40B4-BE49-F238E27FC236}">
                <a16:creationId xmlns:a16="http://schemas.microsoft.com/office/drawing/2014/main" id="{A953DB03-DC11-7245-1693-CFEE1DBAFBBF}"/>
              </a:ext>
            </a:extLst>
          </p:cNvPr>
          <p:cNvGrpSpPr>
            <a:grpSpLocks noChangeAspect="1"/>
          </p:cNvGrpSpPr>
          <p:nvPr/>
        </p:nvGrpSpPr>
        <p:grpSpPr>
          <a:xfrm>
            <a:off x="2085352" y="2139702"/>
            <a:ext cx="5760000" cy="1589628"/>
            <a:chOff x="1190662" y="2522491"/>
            <a:chExt cx="6522274" cy="180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397F627-07F9-300E-D580-303AFBD4A2EF}"/>
                </a:ext>
              </a:extLst>
            </p:cNvPr>
            <p:cNvSpPr/>
            <p:nvPr/>
          </p:nvSpPr>
          <p:spPr>
            <a:xfrm>
              <a:off x="1190662" y="3095881"/>
              <a:ext cx="648000" cy="64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de-DE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767375A-DDAB-9357-88A9-0BDFA6D21BA8}"/>
                </a:ext>
              </a:extLst>
            </p:cNvPr>
            <p:cNvSpPr/>
            <p:nvPr/>
          </p:nvSpPr>
          <p:spPr>
            <a:xfrm>
              <a:off x="5912936" y="2522491"/>
              <a:ext cx="1800000" cy="180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i="1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79373424-25D4-4CAF-1DD3-3F90660E1CD7}"/>
                </a:ext>
              </a:extLst>
            </p:cNvPr>
            <p:cNvCxnSpPr>
              <a:stCxn id="6" idx="0"/>
            </p:cNvCxnSpPr>
            <p:nvPr/>
          </p:nvCxnSpPr>
          <p:spPr>
            <a:xfrm rot="5400000" flipH="1" flipV="1">
              <a:off x="3878198" y="158957"/>
              <a:ext cx="573389" cy="53004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12BA3145-EE60-F5AB-C868-2BDFAC3E311D}"/>
                </a:ext>
              </a:extLst>
            </p:cNvPr>
            <p:cNvCxnSpPr>
              <a:stCxn id="6" idx="4"/>
              <a:endCxn id="7" idx="4"/>
            </p:cNvCxnSpPr>
            <p:nvPr/>
          </p:nvCxnSpPr>
          <p:spPr>
            <a:xfrm rot="16200000" flipH="1">
              <a:off x="3874495" y="1384049"/>
              <a:ext cx="578610" cy="52982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28E0690-C8E7-D15D-4B5A-F5EF40A773BA}"/>
                </a:ext>
              </a:extLst>
            </p:cNvPr>
            <p:cNvSpPr/>
            <p:nvPr/>
          </p:nvSpPr>
          <p:spPr>
            <a:xfrm>
              <a:off x="3803799" y="3271711"/>
              <a:ext cx="241200" cy="159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16A590B0-CE98-50B4-845B-46D4B9E31AB4}"/>
              </a:ext>
            </a:extLst>
          </p:cNvPr>
          <p:cNvSpPr txBox="1"/>
          <p:nvPr/>
        </p:nvSpPr>
        <p:spPr>
          <a:xfrm>
            <a:off x="2085353" y="4180184"/>
            <a:ext cx="57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4043363" algn="l"/>
              </a:tabLst>
            </a:pPr>
            <a:r>
              <a:rPr lang="de-DE" sz="1400" dirty="0">
                <a:latin typeface="TheSans UHH" panose="020B0502050302020203" pitchFamily="34" charset="77"/>
              </a:rPr>
              <a:t>Input </a:t>
            </a:r>
            <a:r>
              <a:rPr lang="de-DE" sz="1400" dirty="0" err="1">
                <a:latin typeface="TheSans UHH" panose="020B0502050302020203" pitchFamily="34" charset="77"/>
              </a:rPr>
              <a:t>Probability</a:t>
            </a:r>
            <a:r>
              <a:rPr lang="de-DE" sz="1400" dirty="0">
                <a:latin typeface="TheSans UHH" panose="020B0502050302020203" pitchFamily="34" charset="77"/>
              </a:rPr>
              <a:t>	Output </a:t>
            </a:r>
            <a:r>
              <a:rPr lang="de-DE" sz="1400" dirty="0" err="1">
                <a:latin typeface="TheSans UHH" panose="020B0502050302020203" pitchFamily="34" charset="77"/>
              </a:rPr>
              <a:t>Probability</a:t>
            </a:r>
            <a:endParaRPr lang="de-DE" sz="1400" dirty="0">
              <a:latin typeface="TheSans UHH" panose="020B0502050302020203" pitchFamily="34" charset="77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30370C7-A986-96E7-BFF5-2424DD407F64}"/>
              </a:ext>
            </a:extLst>
          </p:cNvPr>
          <p:cNvSpPr txBox="1"/>
          <p:nvPr/>
        </p:nvSpPr>
        <p:spPr>
          <a:xfrm rot="16200000">
            <a:off x="6977978" y="2738155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By 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Jhguch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 at 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en.wikipedia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, CC BY-SA 2.5, https://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commons.wikimedia.org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/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w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/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index.php?curid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=14524285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5BB3ADB-EB92-E61B-4CD0-A2E5BF16D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858" y="2193074"/>
            <a:ext cx="1009253" cy="37867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D385D793-3DC0-9490-F8B2-51C66919B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014" y="1197945"/>
            <a:ext cx="2741046" cy="10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90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610032-0457-3A98-37C8-979DE97A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650F-E03B-624E-B2AD-4F9591B58B11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1DA6FD8-E076-DADB-2367-F77DB9854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Probabilistic</a:t>
            </a:r>
            <a:r>
              <a:rPr lang="de-DE" dirty="0"/>
              <a:t> Workflow</a:t>
            </a:r>
          </a:p>
        </p:txBody>
      </p:sp>
      <p:pic>
        <p:nvPicPr>
          <p:cNvPr id="5" name="Google Shape;157;g2ce2cf7b8b1_0_26">
            <a:extLst>
              <a:ext uri="{FF2B5EF4-FFF2-40B4-BE49-F238E27FC236}">
                <a16:creationId xmlns:a16="http://schemas.microsoft.com/office/drawing/2014/main" id="{33B64BF7-46FB-D721-EC03-2BB2F7820DC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27598" y="1608664"/>
            <a:ext cx="3631400" cy="26111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0;g2ce2cf7b8b1_0_26">
            <a:extLst>
              <a:ext uri="{FF2B5EF4-FFF2-40B4-BE49-F238E27FC236}">
                <a16:creationId xmlns:a16="http://schemas.microsoft.com/office/drawing/2014/main" id="{CAB7D99E-4F06-4D2D-72EE-14C14845BEE2}"/>
              </a:ext>
            </a:extLst>
          </p:cNvPr>
          <p:cNvSpPr/>
          <p:nvPr/>
        </p:nvSpPr>
        <p:spPr>
          <a:xfrm>
            <a:off x="1505686" y="3770248"/>
            <a:ext cx="3225054" cy="704671"/>
          </a:xfrm>
          <a:custGeom>
            <a:avLst/>
            <a:gdLst/>
            <a:ahLst/>
            <a:cxnLst/>
            <a:rect l="l" t="t" r="r" b="b"/>
            <a:pathLst>
              <a:path w="4563637" h="937958" extrusionOk="0">
                <a:moveTo>
                  <a:pt x="0" y="652179"/>
                </a:moveTo>
                <a:cubicBezTo>
                  <a:pt x="375864" y="807029"/>
                  <a:pt x="2009973" y="1081072"/>
                  <a:pt x="2797610" y="847192"/>
                </a:cubicBezTo>
                <a:cubicBezTo>
                  <a:pt x="3585247" y="613312"/>
                  <a:pt x="3706322" y="420618"/>
                  <a:pt x="4563637" y="0"/>
                </a:cubicBezTo>
              </a:path>
            </a:pathLst>
          </a:custGeom>
          <a:noFill/>
          <a:ln w="152400" cap="flat" cmpd="sng">
            <a:solidFill>
              <a:srgbClr val="4472C4">
                <a:alpha val="6667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1;g2ce2cf7b8b1_0_26">
            <a:extLst>
              <a:ext uri="{FF2B5EF4-FFF2-40B4-BE49-F238E27FC236}">
                <a16:creationId xmlns:a16="http://schemas.microsoft.com/office/drawing/2014/main" id="{16742E03-67EE-DDE2-7875-297E4ED2EE3A}"/>
              </a:ext>
            </a:extLst>
          </p:cNvPr>
          <p:cNvSpPr/>
          <p:nvPr/>
        </p:nvSpPr>
        <p:spPr>
          <a:xfrm>
            <a:off x="1777059" y="1535992"/>
            <a:ext cx="1607856" cy="284468"/>
          </a:xfrm>
          <a:custGeom>
            <a:avLst/>
            <a:gdLst/>
            <a:ahLst/>
            <a:cxnLst/>
            <a:rect l="l" t="t" r="r" b="b"/>
            <a:pathLst>
              <a:path w="2533475" h="407484" extrusionOk="0">
                <a:moveTo>
                  <a:pt x="0" y="21591"/>
                </a:moveTo>
                <a:cubicBezTo>
                  <a:pt x="453006" y="46758"/>
                  <a:pt x="1893116" y="-17558"/>
                  <a:pt x="2088859" y="4812"/>
                </a:cubicBezTo>
                <a:cubicBezTo>
                  <a:pt x="2284602" y="27182"/>
                  <a:pt x="2388066" y="144629"/>
                  <a:pt x="2533475" y="407484"/>
                </a:cubicBezTo>
              </a:path>
            </a:pathLst>
          </a:custGeom>
          <a:noFill/>
          <a:ln w="152400" cap="flat" cmpd="sng">
            <a:solidFill>
              <a:srgbClr val="4472C4">
                <a:alpha val="6667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2;g2ce2cf7b8b1_0_26">
            <a:extLst>
              <a:ext uri="{FF2B5EF4-FFF2-40B4-BE49-F238E27FC236}">
                <a16:creationId xmlns:a16="http://schemas.microsoft.com/office/drawing/2014/main" id="{4899D7DE-E81D-F965-9F4A-A07F0F1C5EEA}"/>
              </a:ext>
            </a:extLst>
          </p:cNvPr>
          <p:cNvSpPr/>
          <p:nvPr/>
        </p:nvSpPr>
        <p:spPr>
          <a:xfrm>
            <a:off x="2018119" y="3327644"/>
            <a:ext cx="1158418" cy="605707"/>
          </a:xfrm>
          <a:custGeom>
            <a:avLst/>
            <a:gdLst/>
            <a:ahLst/>
            <a:cxnLst/>
            <a:rect l="l" t="t" r="r" b="b"/>
            <a:pathLst>
              <a:path w="1581643" h="766008" extrusionOk="0">
                <a:moveTo>
                  <a:pt x="1581643" y="0"/>
                </a:moveTo>
                <a:cubicBezTo>
                  <a:pt x="1130654" y="511214"/>
                  <a:pt x="527214" y="510672"/>
                  <a:pt x="0" y="766008"/>
                </a:cubicBezTo>
              </a:path>
            </a:pathLst>
          </a:custGeom>
          <a:noFill/>
          <a:ln w="152400" cap="flat" cmpd="sng">
            <a:solidFill>
              <a:srgbClr val="4472C4">
                <a:alpha val="6667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63;g2ce2cf7b8b1_0_26">
            <a:extLst>
              <a:ext uri="{FF2B5EF4-FFF2-40B4-BE49-F238E27FC236}">
                <a16:creationId xmlns:a16="http://schemas.microsoft.com/office/drawing/2014/main" id="{CB9DEA6A-1A62-DAA6-EBEB-E1B388F2279A}"/>
              </a:ext>
            </a:extLst>
          </p:cNvPr>
          <p:cNvSpPr/>
          <p:nvPr/>
        </p:nvSpPr>
        <p:spPr>
          <a:xfrm>
            <a:off x="3176684" y="2121577"/>
            <a:ext cx="403821" cy="965438"/>
          </a:xfrm>
          <a:custGeom>
            <a:avLst/>
            <a:gdLst/>
            <a:ahLst/>
            <a:cxnLst/>
            <a:rect l="l" t="t" r="r" b="b"/>
            <a:pathLst>
              <a:path w="571430" h="1305926" extrusionOk="0">
                <a:moveTo>
                  <a:pt x="537179" y="0"/>
                </a:moveTo>
                <a:cubicBezTo>
                  <a:pt x="617829" y="219991"/>
                  <a:pt x="543704" y="339669"/>
                  <a:pt x="442677" y="518985"/>
                </a:cubicBezTo>
                <a:cubicBezTo>
                  <a:pt x="341650" y="698301"/>
                  <a:pt x="116933" y="1067424"/>
                  <a:pt x="0" y="1305926"/>
                </a:cubicBezTo>
              </a:path>
            </a:pathLst>
          </a:custGeom>
          <a:noFill/>
          <a:ln w="152400" cap="flat" cmpd="sng">
            <a:solidFill>
              <a:srgbClr val="4472C4">
                <a:alpha val="6667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64;g2ce2cf7b8b1_0_26">
            <a:extLst>
              <a:ext uri="{FF2B5EF4-FFF2-40B4-BE49-F238E27FC236}">
                <a16:creationId xmlns:a16="http://schemas.microsoft.com/office/drawing/2014/main" id="{D51CB8BC-9CA2-275D-1017-999960B437CB}"/>
              </a:ext>
            </a:extLst>
          </p:cNvPr>
          <p:cNvSpPr/>
          <p:nvPr/>
        </p:nvSpPr>
        <p:spPr>
          <a:xfrm>
            <a:off x="1074173" y="1687780"/>
            <a:ext cx="246177" cy="1790183"/>
          </a:xfrm>
          <a:custGeom>
            <a:avLst/>
            <a:gdLst/>
            <a:ahLst/>
            <a:cxnLst/>
            <a:rect l="l" t="t" r="r" b="b"/>
            <a:pathLst>
              <a:path w="348354" h="2382838" extrusionOk="0">
                <a:moveTo>
                  <a:pt x="57388" y="0"/>
                </a:moveTo>
                <a:cubicBezTo>
                  <a:pt x="-98916" y="609639"/>
                  <a:pt x="106226" y="1022904"/>
                  <a:pt x="174451" y="1160279"/>
                </a:cubicBezTo>
                <a:cubicBezTo>
                  <a:pt x="242676" y="1297654"/>
                  <a:pt x="422881" y="1819630"/>
                  <a:pt x="314411" y="2382838"/>
                </a:cubicBezTo>
              </a:path>
            </a:pathLst>
          </a:custGeom>
          <a:noFill/>
          <a:ln w="152400" cap="flat" cmpd="sng">
            <a:solidFill>
              <a:srgbClr val="4472C4">
                <a:alpha val="6667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65;g2ce2cf7b8b1_0_26">
            <a:extLst>
              <a:ext uri="{FF2B5EF4-FFF2-40B4-BE49-F238E27FC236}">
                <a16:creationId xmlns:a16="http://schemas.microsoft.com/office/drawing/2014/main" id="{1F0808F3-1E75-5559-D9B1-80CAC0AF53CC}"/>
              </a:ext>
            </a:extLst>
          </p:cNvPr>
          <p:cNvSpPr/>
          <p:nvPr/>
        </p:nvSpPr>
        <p:spPr>
          <a:xfrm>
            <a:off x="403192" y="1258828"/>
            <a:ext cx="1481981" cy="81508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F4910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910F"/>
              </a:buClr>
              <a:buSzPts val="1800"/>
              <a:buFont typeface="Calibri"/>
              <a:buNone/>
            </a:pPr>
            <a:r>
              <a:rPr lang="en-US" sz="1400" b="1" i="0" u="none" strike="noStrike" cap="none" dirty="0">
                <a:solidFill>
                  <a:srgbClr val="F4910F"/>
                </a:solidFill>
                <a:latin typeface="Calibri"/>
                <a:ea typeface="Calibri"/>
                <a:cs typeface="Calibri"/>
                <a:sym typeface="Calibri"/>
              </a:rPr>
              <a:t>Step-1: Probabilistic earthquake model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66;g2ce2cf7b8b1_0_26">
            <a:extLst>
              <a:ext uri="{FF2B5EF4-FFF2-40B4-BE49-F238E27FC236}">
                <a16:creationId xmlns:a16="http://schemas.microsoft.com/office/drawing/2014/main" id="{C3DF8AEA-125C-0A4E-BC00-B7D0127FE677}"/>
              </a:ext>
            </a:extLst>
          </p:cNvPr>
          <p:cNvSpPr/>
          <p:nvPr/>
        </p:nvSpPr>
        <p:spPr>
          <a:xfrm>
            <a:off x="2628551" y="1841319"/>
            <a:ext cx="1481981" cy="81508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F4910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910F"/>
              </a:buClr>
              <a:buSzPts val="1800"/>
              <a:buFont typeface="Calibri"/>
              <a:buNone/>
            </a:pPr>
            <a:r>
              <a:rPr lang="en-US" sz="1400" b="1" i="0" u="none" strike="noStrike" cap="none" dirty="0">
                <a:solidFill>
                  <a:srgbClr val="F4910F"/>
                </a:solidFill>
                <a:latin typeface="Calibri"/>
                <a:ea typeface="Calibri"/>
                <a:cs typeface="Calibri"/>
                <a:sym typeface="Calibri"/>
              </a:rPr>
              <a:t>Step-2: Tsunami generation &amp; modeling in deep water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67;g2ce2cf7b8b1_0_26">
            <a:extLst>
              <a:ext uri="{FF2B5EF4-FFF2-40B4-BE49-F238E27FC236}">
                <a16:creationId xmlns:a16="http://schemas.microsoft.com/office/drawing/2014/main" id="{AFEF06CA-B748-83C0-98E2-140E990B363C}"/>
              </a:ext>
            </a:extLst>
          </p:cNvPr>
          <p:cNvSpPr/>
          <p:nvPr/>
        </p:nvSpPr>
        <p:spPr>
          <a:xfrm>
            <a:off x="2447804" y="3086086"/>
            <a:ext cx="1481981" cy="81508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F4910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910F"/>
              </a:buClr>
              <a:buSzPts val="1800"/>
              <a:buFont typeface="Calibri"/>
              <a:buNone/>
            </a:pPr>
            <a:r>
              <a:rPr lang="en-US" sz="1400" b="1" i="0" u="none" strike="noStrike" cap="none" dirty="0">
                <a:solidFill>
                  <a:srgbClr val="F4910F"/>
                </a:solidFill>
                <a:latin typeface="Calibri"/>
                <a:ea typeface="Calibri"/>
                <a:cs typeface="Calibri"/>
                <a:sym typeface="Calibri"/>
              </a:rPr>
              <a:t>Step-3: Shoaling and inundation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8;g2ce2cf7b8b1_0_26">
            <a:extLst>
              <a:ext uri="{FF2B5EF4-FFF2-40B4-BE49-F238E27FC236}">
                <a16:creationId xmlns:a16="http://schemas.microsoft.com/office/drawing/2014/main" id="{2595B2BB-C804-D502-A966-73B4678F515A}"/>
              </a:ext>
            </a:extLst>
          </p:cNvPr>
          <p:cNvSpPr/>
          <p:nvPr/>
        </p:nvSpPr>
        <p:spPr>
          <a:xfrm>
            <a:off x="534882" y="3489712"/>
            <a:ext cx="1481981" cy="81508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F4910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910F"/>
              </a:buClr>
              <a:buSzPts val="1800"/>
              <a:buFont typeface="Calibri"/>
              <a:buNone/>
            </a:pPr>
            <a:r>
              <a:rPr lang="en-US" sz="1400" b="1" i="0" u="none" strike="noStrike" cap="none" dirty="0">
                <a:solidFill>
                  <a:srgbClr val="F4910F"/>
                </a:solidFill>
                <a:latin typeface="Calibri"/>
                <a:ea typeface="Calibri"/>
                <a:cs typeface="Calibri"/>
                <a:sym typeface="Calibri"/>
              </a:rPr>
              <a:t>Step-4: Hazard aggregation &amp; uncertainty quantification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69;g2ce2cf7b8b1_0_26">
            <a:extLst>
              <a:ext uri="{FF2B5EF4-FFF2-40B4-BE49-F238E27FC236}">
                <a16:creationId xmlns:a16="http://schemas.microsoft.com/office/drawing/2014/main" id="{83ECF54F-D706-96FB-805E-735955CC5CD5}"/>
              </a:ext>
            </a:extLst>
          </p:cNvPr>
          <p:cNvSpPr txBox="1"/>
          <p:nvPr/>
        </p:nvSpPr>
        <p:spPr>
          <a:xfrm>
            <a:off x="1415130" y="863406"/>
            <a:ext cx="196794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Information flux</a:t>
            </a:r>
            <a:endParaRPr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70;g2ce2cf7b8b1_0_26">
            <a:extLst>
              <a:ext uri="{FF2B5EF4-FFF2-40B4-BE49-F238E27FC236}">
                <a16:creationId xmlns:a16="http://schemas.microsoft.com/office/drawing/2014/main" id="{9E419B90-E552-592B-3389-5A72F8CBBA01}"/>
              </a:ext>
            </a:extLst>
          </p:cNvPr>
          <p:cNvSpPr txBox="1">
            <a:spLocks noChangeAspect="1"/>
          </p:cNvSpPr>
          <p:nvPr/>
        </p:nvSpPr>
        <p:spPr>
          <a:xfrm>
            <a:off x="6018225" y="844180"/>
            <a:ext cx="165014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Hazard Curve</a:t>
            </a:r>
            <a:endParaRPr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3A6FB03-5C1B-D8E4-ACDB-B284EF689D77}"/>
              </a:ext>
            </a:extLst>
          </p:cNvPr>
          <p:cNvSpPr txBox="1"/>
          <p:nvPr/>
        </p:nvSpPr>
        <p:spPr>
          <a:xfrm>
            <a:off x="7372318" y="4022321"/>
            <a:ext cx="144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Lorito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, pers. comm.</a:t>
            </a:r>
          </a:p>
        </p:txBody>
      </p:sp>
    </p:spTree>
    <p:extLst>
      <p:ext uri="{BB962C8B-B14F-4D97-AF65-F5344CB8AC3E}">
        <p14:creationId xmlns:p14="http://schemas.microsoft.com/office/powerpoint/2010/main" val="2266057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D43BA4DB-ECFA-33FB-E3BE-5B6CE825C2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14" b="7814"/>
          <a:stretch/>
        </p:blipFill>
        <p:spPr/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91A41C3E-16EC-BE29-CFC5-2AB94ED4C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2156" y="4615009"/>
            <a:ext cx="657994" cy="274637"/>
          </a:xfrm>
        </p:spPr>
        <p:txBody>
          <a:bodyPr/>
          <a:lstStyle/>
          <a:p>
            <a:pPr>
              <a:spcAft>
                <a:spcPts val="600"/>
              </a:spcAft>
            </a:pPr>
            <a:fld id="{3449650F-E03B-624E-B2AD-4F9591B58B11}" type="slidenum">
              <a:rPr lang="de-DE" smtClean="0"/>
              <a:pPr>
                <a:spcAft>
                  <a:spcPts val="600"/>
                </a:spcAft>
              </a:pPr>
              <a:t>8</a:t>
            </a:fld>
            <a:endParaRPr lang="de-DE"/>
          </a:p>
        </p:txBody>
      </p:sp>
      <p:sp>
        <p:nvSpPr>
          <p:cNvPr id="10" name="Titel">
            <a:extLst>
              <a:ext uri="{FF2B5EF4-FFF2-40B4-BE49-F238E27FC236}">
                <a16:creationId xmlns:a16="http://schemas.microsoft.com/office/drawing/2014/main" id="{674C0AF4-8AB6-1A95-33D1-C7B371B5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3" y="3191824"/>
            <a:ext cx="2329609" cy="892814"/>
          </a:xfrm>
        </p:spPr>
        <p:txBody>
          <a:bodyPr wrap="square" anchor="b">
            <a:normAutofit fontScale="90000"/>
          </a:bodyPr>
          <a:lstStyle/>
          <a:p>
            <a:r>
              <a:rPr lang="de-DE" dirty="0" err="1"/>
              <a:t>Available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00C2650-F233-9C7C-E6D8-365C6C5BFC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0163" y="4881890"/>
            <a:ext cx="618293" cy="261610"/>
          </a:xfrm>
        </p:spPr>
        <p:txBody>
          <a:bodyPr/>
          <a:lstStyle/>
          <a:p>
            <a:r>
              <a:rPr lang="de-DE" dirty="0"/>
              <a:t>Foto: JB</a:t>
            </a:r>
          </a:p>
        </p:txBody>
      </p:sp>
    </p:spTree>
    <p:extLst>
      <p:ext uri="{BB962C8B-B14F-4D97-AF65-F5344CB8AC3E}">
        <p14:creationId xmlns:p14="http://schemas.microsoft.com/office/powerpoint/2010/main" val="1610148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3B95EC0-F695-04B6-6569-6C07E52A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2156" y="4803998"/>
            <a:ext cx="657994" cy="274637"/>
          </a:xfrm>
        </p:spPr>
        <p:txBody>
          <a:bodyPr/>
          <a:lstStyle/>
          <a:p>
            <a:fld id="{3449650F-E03B-624E-B2AD-4F9591B58B1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842CE5-7CCC-D947-6372-30E436BA9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NEAMTHM18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CA2B067-E7FF-4727-367E-FFFB8993B0F6}"/>
              </a:ext>
            </a:extLst>
          </p:cNvPr>
          <p:cNvGrpSpPr>
            <a:grpSpLocks noChangeAspect="1"/>
          </p:cNvGrpSpPr>
          <p:nvPr/>
        </p:nvGrpSpPr>
        <p:grpSpPr>
          <a:xfrm>
            <a:off x="787041" y="915343"/>
            <a:ext cx="7704112" cy="3528392"/>
            <a:chOff x="44032" y="536330"/>
            <a:chExt cx="12209639" cy="5591870"/>
          </a:xfrm>
        </p:grpSpPr>
        <p:pic>
          <p:nvPicPr>
            <p:cNvPr id="12" name="Google Shape;479;p19">
              <a:extLst>
                <a:ext uri="{FF2B5EF4-FFF2-40B4-BE49-F238E27FC236}">
                  <a16:creationId xmlns:a16="http://schemas.microsoft.com/office/drawing/2014/main" id="{3D8A3B45-B1A4-A046-E4B6-2FF02C535F9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4032" y="536330"/>
              <a:ext cx="9665536" cy="5521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481;p19" descr="A picture containing text, screenshot, line, plot&#10;&#10;Description automatically generated">
              <a:extLst>
                <a:ext uri="{FF2B5EF4-FFF2-40B4-BE49-F238E27FC236}">
                  <a16:creationId xmlns:a16="http://schemas.microsoft.com/office/drawing/2014/main" id="{618FAA1D-A84E-958F-910F-2296529A64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38142" y="886190"/>
              <a:ext cx="5424657" cy="305589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Google Shape;482;p19">
              <a:extLst>
                <a:ext uri="{FF2B5EF4-FFF2-40B4-BE49-F238E27FC236}">
                  <a16:creationId xmlns:a16="http://schemas.microsoft.com/office/drawing/2014/main" id="{3C19CF85-6EBC-7858-6626-F70287D6D02D}"/>
                </a:ext>
              </a:extLst>
            </p:cNvPr>
            <p:cNvCxnSpPr/>
            <p:nvPr/>
          </p:nvCxnSpPr>
          <p:spPr>
            <a:xfrm rot="10800000">
              <a:off x="6162246" y="3352777"/>
              <a:ext cx="754800" cy="1055100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dash"/>
              <a:round/>
              <a:headEnd type="oval" w="med" len="med"/>
              <a:tailEnd type="stealth" w="med" len="med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cxnSp>
        <p:pic>
          <p:nvPicPr>
            <p:cNvPr id="21" name="Google Shape;483;p19">
              <a:extLst>
                <a:ext uri="{FF2B5EF4-FFF2-40B4-BE49-F238E27FC236}">
                  <a16:creationId xmlns:a16="http://schemas.microsoft.com/office/drawing/2014/main" id="{FBDFC810-322E-2754-A9ED-5F642709CE7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01875" y="608075"/>
              <a:ext cx="1943100" cy="1790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484;p19">
              <a:extLst>
                <a:ext uri="{FF2B5EF4-FFF2-40B4-BE49-F238E27FC236}">
                  <a16:creationId xmlns:a16="http://schemas.microsoft.com/office/drawing/2014/main" id="{25DC3B6D-003D-46BE-E1FF-4DF49675DE6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290762" y="2800122"/>
              <a:ext cx="1174570" cy="495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486;p19">
              <a:extLst>
                <a:ext uri="{FF2B5EF4-FFF2-40B4-BE49-F238E27FC236}">
                  <a16:creationId xmlns:a16="http://schemas.microsoft.com/office/drawing/2014/main" id="{976434E0-3801-B436-D3F4-26A35309F02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930677" y="3491424"/>
              <a:ext cx="2322994" cy="52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487;p19">
              <a:extLst>
                <a:ext uri="{FF2B5EF4-FFF2-40B4-BE49-F238E27FC236}">
                  <a16:creationId xmlns:a16="http://schemas.microsoft.com/office/drawing/2014/main" id="{4A47F2D2-0127-E1EB-772B-31693D6BE9C7}"/>
                </a:ext>
              </a:extLst>
            </p:cNvPr>
            <p:cNvSpPr txBox="1"/>
            <p:nvPr/>
          </p:nvSpPr>
          <p:spPr>
            <a:xfrm>
              <a:off x="9861968" y="3998693"/>
              <a:ext cx="2322996" cy="62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523"/>
                <a:buFont typeface="Arial"/>
                <a:buNone/>
              </a:pPr>
              <a:r>
                <a:rPr lang="en-US" sz="1400" b="0" i="0" u="none" strike="noStrike" cap="none" dirty="0" err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ics-c.epos-eu.org</a:t>
              </a:r>
              <a:endParaRPr sz="14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" name="Google Shape;488;p19">
              <a:extLst>
                <a:ext uri="{FF2B5EF4-FFF2-40B4-BE49-F238E27FC236}">
                  <a16:creationId xmlns:a16="http://schemas.microsoft.com/office/drawing/2014/main" id="{B7D21D33-6774-CD3B-A356-AB956BFBCA1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861968" y="4889950"/>
              <a:ext cx="2000250" cy="1238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Google Shape;485;p19">
            <a:extLst>
              <a:ext uri="{FF2B5EF4-FFF2-40B4-BE49-F238E27FC236}">
                <a16:creationId xmlns:a16="http://schemas.microsoft.com/office/drawing/2014/main" id="{082C11B5-2705-411B-1520-19FE7D4C1FE6}"/>
              </a:ext>
            </a:extLst>
          </p:cNvPr>
          <p:cNvSpPr txBox="1"/>
          <p:nvPr/>
        </p:nvSpPr>
        <p:spPr>
          <a:xfrm>
            <a:off x="6940095" y="1848247"/>
            <a:ext cx="136028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TCS Tsunami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015A4262-8C3F-6D3C-633C-28ABB3502FD4}"/>
              </a:ext>
            </a:extLst>
          </p:cNvPr>
          <p:cNvSpPr txBox="1"/>
          <p:nvPr/>
        </p:nvSpPr>
        <p:spPr>
          <a:xfrm>
            <a:off x="5492263" y="4443735"/>
            <a:ext cx="1447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Lorito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TheSans UHH" panose="020B0502050302020203" pitchFamily="34" charset="77"/>
              </a:rPr>
              <a:t>, pers. comm.</a:t>
            </a:r>
          </a:p>
        </p:txBody>
      </p:sp>
    </p:spTree>
    <p:extLst>
      <p:ext uri="{BB962C8B-B14F-4D97-AF65-F5344CB8AC3E}">
        <p14:creationId xmlns:p14="http://schemas.microsoft.com/office/powerpoint/2010/main" val="661827146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 6">
      <a:dk1>
        <a:srgbClr val="333333"/>
      </a:dk1>
      <a:lt1>
        <a:srgbClr val="FFFFFF"/>
      </a:lt1>
      <a:dk2>
        <a:srgbClr val="0271BB"/>
      </a:dk2>
      <a:lt2>
        <a:srgbClr val="F0F3F6"/>
      </a:lt2>
      <a:accent1>
        <a:srgbClr val="E2001A"/>
      </a:accent1>
      <a:accent2>
        <a:srgbClr val="0271BB"/>
      </a:accent2>
      <a:accent3>
        <a:srgbClr val="3B515B"/>
      </a:accent3>
      <a:accent4>
        <a:srgbClr val="F07F8C"/>
      </a:accent4>
      <a:accent5>
        <a:srgbClr val="80B8DD"/>
      </a:accent5>
      <a:accent6>
        <a:srgbClr val="9DA8AD"/>
      </a:accent6>
      <a:hlink>
        <a:srgbClr val="0271BB"/>
      </a:hlink>
      <a:folHlink>
        <a:srgbClr val="80B8DD"/>
      </a:folHlink>
    </a:clrScheme>
    <a:fontScheme name="TheSansUHH">
      <a:majorFont>
        <a:latin typeface="TheSans UHH Bold"/>
        <a:ea typeface=""/>
        <a:cs typeface=""/>
      </a:majorFont>
      <a:minorFont>
        <a:latin typeface="TheSans UH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3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smtClean="0">
            <a:latin typeface="TheSans UHH" panose="020B0502050302020203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522-Vorlage-PPT-v12" id="{93E51D71-30E6-944F-AF76-1663F22A654C}" vid="{1A941132-CFFB-364C-ACFC-9EF91DACCF55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22" ma:contentTypeDescription="Create a new document." ma:contentTypeScope="" ma:versionID="deae0e9b409368037fac89b9a3fe2bc7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29c59fc3a5ae995c2510332e94a411bc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  <xsd:element ref="ns2:kwizcomcontrollerfiel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Time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kwizcomcontrollerfield" ma:index="28" nillable="true" ma:displayName="kwizcomcontrollerfield" ma:internalName="kwizcomcontrollerfield">
      <xsd:simpleType>
        <xsd:restriction base="dms:Text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799ec2-212c-48b5-b7ff-d14ec6cbce2b" xsi:nil="true"/>
    <_Flow_SignoffStatus xmlns="f8ef70f3-4e3d-42be-bd40-fbc1cacc1519" xsi:nil="true"/>
    <kwizcomcontrollerfield xmlns="f8ef70f3-4e3d-42be-bd40-fbc1cacc1519" xsi:nil="true"/>
    <Date xmlns="f8ef70f3-4e3d-42be-bd40-fbc1cacc1519" xsi:nil="true"/>
    <lcf76f155ced4ddcb4097134ff3c332f xmlns="f8ef70f3-4e3d-42be-bd40-fbc1cacc151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C8E9F1F-EDFC-4B9F-90D6-FF7629612A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D9BB00-A6BD-4F30-A33D-2FEC31626659}"/>
</file>

<file path=customXml/itemProps3.xml><?xml version="1.0" encoding="utf-8"?>
<ds:datastoreItem xmlns:ds="http://schemas.openxmlformats.org/officeDocument/2006/customXml" ds:itemID="{58E76099-763A-4686-B3F5-939F3E16EF65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a8d2fd8b-ea47-4297-a2a4-bbaafe68126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Benutzerdefiniertes Design</Template>
  <TotalTime>0</TotalTime>
  <Words>364</Words>
  <Application>Microsoft Macintosh PowerPoint</Application>
  <PresentationFormat>Bildschirmpräsentation (16:9)</PresentationFormat>
  <Paragraphs>93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Wingdings</vt:lpstr>
      <vt:lpstr>TheSans UHH</vt:lpstr>
      <vt:lpstr>TheSans UHH Bold</vt:lpstr>
      <vt:lpstr>Arial</vt:lpstr>
      <vt:lpstr>Helvetica</vt:lpstr>
      <vt:lpstr>Calibri</vt:lpstr>
      <vt:lpstr>Benutzerdefiniertes Design</vt:lpstr>
      <vt:lpstr>Probabilistic Tsunami Hazard and Risk Assessment Best practices towards a Global Tsunami Model approach</vt:lpstr>
      <vt:lpstr>Background</vt:lpstr>
      <vt:lpstr>Probabilistic Approach</vt:lpstr>
      <vt:lpstr>PTHA/PTRA Framework</vt:lpstr>
      <vt:lpstr>Uncertainty </vt:lpstr>
      <vt:lpstr>Uncertainty </vt:lpstr>
      <vt:lpstr>Probabilistic Workflow</vt:lpstr>
      <vt:lpstr>Available</vt:lpstr>
      <vt:lpstr>NEAMTHM18</vt:lpstr>
      <vt:lpstr>Hazard Mapping Features</vt:lpstr>
      <vt:lpstr>Example Larnaca</vt:lpstr>
      <vt:lpstr>Example Larnaca</vt:lpstr>
      <vt:lpstr>Inundation Modeling</vt:lpstr>
      <vt:lpstr>From Inundation to Evacuation</vt:lpstr>
      <vt:lpstr>Risk Mapping</vt:lpstr>
      <vt:lpstr>Next Steps</vt:lpstr>
      <vt:lpstr>GTM‘s History</vt:lpstr>
      <vt:lpstr>Recent Development – GTM Association (e.V.)</vt:lpstr>
      <vt:lpstr>An International Network – GTM LoI Subscriptions</vt:lpstr>
      <vt:lpstr>GTM Products</vt:lpstr>
      <vt:lpstr>GTM Vision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PowerPoint-Vorlage der Universität Hamburg</dc:title>
  <dc:subject/>
  <dc:creator>Ute Kreis</dc:creator>
  <cp:keywords/>
  <dc:description/>
  <cp:lastModifiedBy>Joern Behrens</cp:lastModifiedBy>
  <cp:revision>65</cp:revision>
  <dcterms:created xsi:type="dcterms:W3CDTF">2023-05-30T13:23:33Z</dcterms:created>
  <dcterms:modified xsi:type="dcterms:W3CDTF">2025-03-17T23:54:07Z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rache">
    <vt:lpwstr>Deutsch</vt:lpwstr>
  </property>
  <property fmtid="{D5CDD505-2E9C-101B-9397-08002B2CF9AE}" pid="3" name="ContentTypeId">
    <vt:lpwstr>0x0101009354335BECF21B40B6CCFAE91E076EEB</vt:lpwstr>
  </property>
</Properties>
</file>