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61" r:id="rId1"/>
  </p:sldMasterIdLst>
  <p:notesMasterIdLst>
    <p:notesMasterId r:id="rId22"/>
  </p:notesMasterIdLst>
  <p:sldIdLst>
    <p:sldId id="256" r:id="rId2"/>
    <p:sldId id="365" r:id="rId3"/>
    <p:sldId id="266" r:id="rId4"/>
    <p:sldId id="315" r:id="rId5"/>
    <p:sldId id="358" r:id="rId6"/>
    <p:sldId id="361" r:id="rId7"/>
    <p:sldId id="366" r:id="rId8"/>
    <p:sldId id="317" r:id="rId9"/>
    <p:sldId id="367" r:id="rId10"/>
    <p:sldId id="316" r:id="rId11"/>
    <p:sldId id="318" r:id="rId12"/>
    <p:sldId id="321" r:id="rId13"/>
    <p:sldId id="320" r:id="rId14"/>
    <p:sldId id="362" r:id="rId15"/>
    <p:sldId id="363" r:id="rId16"/>
    <p:sldId id="364" r:id="rId17"/>
    <p:sldId id="286" r:id="rId18"/>
    <p:sldId id="279" r:id="rId19"/>
    <p:sldId id="280" r:id="rId20"/>
    <p:sldId id="290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n Maria Bocchini" initials="GMB" lastIdx="1" clrIdx="0">
    <p:extLst>
      <p:ext uri="{19B8F6BF-5375-455C-9EA6-DF929625EA0E}">
        <p15:presenceInfo xmlns:p15="http://schemas.microsoft.com/office/powerpoint/2012/main" userId="Gian Maria Bocchin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723" autoAdjust="0"/>
  </p:normalViewPr>
  <p:slideViewPr>
    <p:cSldViewPr snapToGrid="0">
      <p:cViewPr varScale="1">
        <p:scale>
          <a:sx n="70" d="100"/>
          <a:sy n="70" d="100"/>
        </p:scale>
        <p:origin x="113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3AE0F11E-344A-4E28-A80A-E67821772215}" type="slidenum">
              <a:rPr lang="en-US" sz="1400" b="0" strike="noStrike" spc="-1">
                <a:latin typeface="Times New Roman"/>
              </a:rPr>
              <a:t>‹N›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it-IT" dirty="0" err="1"/>
              <a:t>Currently</a:t>
            </a:r>
            <a:r>
              <a:rPr lang="it-IT" dirty="0"/>
              <a:t> Postdoc </a:t>
            </a:r>
            <a:r>
              <a:rPr lang="it-IT" dirty="0" err="1"/>
              <a:t>at</a:t>
            </a:r>
            <a:r>
              <a:rPr lang="it-IT" dirty="0"/>
              <a:t> the University of Bochum</a:t>
            </a:r>
          </a:p>
          <a:p>
            <a:pPr marL="171450" indent="-171450">
              <a:buFontTx/>
              <a:buChar char="-"/>
            </a:pPr>
            <a:r>
              <a:rPr lang="it-IT" dirty="0"/>
              <a:t>Today I </a:t>
            </a:r>
            <a:r>
              <a:rPr lang="it-IT" dirty="0" err="1"/>
              <a:t>am</a:t>
            </a:r>
            <a:r>
              <a:rPr lang="it-IT" dirty="0"/>
              <a:t> </a:t>
            </a:r>
            <a:r>
              <a:rPr lang="it-IT" dirty="0" err="1"/>
              <a:t>presenting</a:t>
            </a:r>
            <a:r>
              <a:rPr lang="it-IT" dirty="0"/>
              <a:t> </a:t>
            </a:r>
            <a:r>
              <a:rPr lang="it-IT" dirty="0" err="1"/>
              <a:t>mostly</a:t>
            </a:r>
            <a:r>
              <a:rPr lang="it-IT" dirty="0"/>
              <a:t> work </a:t>
            </a:r>
            <a:r>
              <a:rPr lang="it-IT" dirty="0" err="1"/>
              <a:t>carried</a:t>
            </a:r>
            <a:r>
              <a:rPr lang="it-IT" dirty="0"/>
              <a:t> out </a:t>
            </a:r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it-IT" dirty="0" err="1"/>
              <a:t>my</a:t>
            </a:r>
            <a:r>
              <a:rPr lang="it-IT" dirty="0"/>
              <a:t> PhD </a:t>
            </a:r>
            <a:r>
              <a:rPr lang="it-IT" dirty="0" err="1"/>
              <a:t>at</a:t>
            </a:r>
            <a:r>
              <a:rPr lang="it-IT" dirty="0"/>
              <a:t> the National </a:t>
            </a:r>
            <a:r>
              <a:rPr lang="it-IT" dirty="0" err="1"/>
              <a:t>Observatory</a:t>
            </a:r>
            <a:r>
              <a:rPr lang="it-IT" dirty="0"/>
              <a:t> of </a:t>
            </a:r>
            <a:r>
              <a:rPr lang="it-IT" dirty="0" err="1"/>
              <a:t>Athens</a:t>
            </a:r>
            <a:r>
              <a:rPr lang="it-IT" dirty="0"/>
              <a:t> in </a:t>
            </a:r>
            <a:r>
              <a:rPr lang="it-IT" dirty="0" err="1"/>
              <a:t>collaboration</a:t>
            </a:r>
            <a:r>
              <a:rPr lang="it-IT" dirty="0"/>
              <a:t> with the University of Kiel in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AE0F11E-344A-4E28-A80A-E67821772215}" type="slidenum">
              <a:rPr lang="en-US" sz="1400" b="0" strike="noStrike" spc="-1" smtClean="0">
                <a:latin typeface="Times New Roman"/>
              </a:rPr>
              <a:t>1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158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To conclude,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investigated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relations </a:t>
            </a:r>
            <a:r>
              <a:rPr lang="it-IT" dirty="0" err="1"/>
              <a:t>between</a:t>
            </a:r>
            <a:r>
              <a:rPr lang="it-IT" dirty="0"/>
              <a:t> the </a:t>
            </a:r>
            <a:r>
              <a:rPr lang="it-IT" dirty="0" err="1"/>
              <a:t>upper-plate</a:t>
            </a:r>
            <a:r>
              <a:rPr lang="it-IT" dirty="0"/>
              <a:t> </a:t>
            </a:r>
            <a:r>
              <a:rPr lang="it-IT" dirty="0" err="1"/>
              <a:t>deformation</a:t>
            </a:r>
            <a:r>
              <a:rPr lang="it-IT" dirty="0"/>
              <a:t> and the </a:t>
            </a:r>
            <a:r>
              <a:rPr lang="it-IT" dirty="0" err="1"/>
              <a:t>slab</a:t>
            </a:r>
            <a:r>
              <a:rPr lang="it-IT" dirty="0"/>
              <a:t> </a:t>
            </a:r>
            <a:r>
              <a:rPr lang="it-IT" dirty="0" err="1"/>
              <a:t>geometry</a:t>
            </a:r>
            <a:r>
              <a:rPr lang="it-IT" dirty="0"/>
              <a:t>. </a:t>
            </a:r>
          </a:p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reconstructed</a:t>
            </a:r>
            <a:r>
              <a:rPr lang="it-IT" dirty="0"/>
              <a:t> the </a:t>
            </a:r>
            <a:r>
              <a:rPr lang="it-IT" dirty="0" err="1"/>
              <a:t>deformation</a:t>
            </a:r>
            <a:r>
              <a:rPr lang="it-IT" dirty="0"/>
              <a:t> pattern in SE </a:t>
            </a:r>
            <a:r>
              <a:rPr lang="it-IT" dirty="0" err="1"/>
              <a:t>Aegean</a:t>
            </a:r>
            <a:r>
              <a:rPr lang="it-IT" dirty="0"/>
              <a:t> by </a:t>
            </a:r>
            <a:r>
              <a:rPr lang="it-IT" dirty="0" err="1"/>
              <a:t>combining</a:t>
            </a:r>
            <a:r>
              <a:rPr lang="it-IT" dirty="0"/>
              <a:t> </a:t>
            </a:r>
            <a:r>
              <a:rPr lang="it-IT" dirty="0" err="1"/>
              <a:t>shallow</a:t>
            </a:r>
            <a:r>
              <a:rPr lang="it-IT" dirty="0"/>
              <a:t> </a:t>
            </a:r>
            <a:r>
              <a:rPr lang="it-IT" dirty="0" err="1"/>
              <a:t>seismicity</a:t>
            </a:r>
            <a:r>
              <a:rPr lang="it-IT" dirty="0"/>
              <a:t> from </a:t>
            </a:r>
            <a:r>
              <a:rPr lang="it-IT" dirty="0" err="1"/>
              <a:t>local</a:t>
            </a:r>
            <a:r>
              <a:rPr lang="it-IT" dirty="0"/>
              <a:t> networks, </a:t>
            </a:r>
            <a:r>
              <a:rPr lang="it-IT" dirty="0" err="1"/>
              <a:t>focal</a:t>
            </a:r>
            <a:r>
              <a:rPr lang="it-IT" dirty="0"/>
              <a:t> </a:t>
            </a:r>
            <a:r>
              <a:rPr lang="it-IT" dirty="0" err="1"/>
              <a:t>mechanicsms</a:t>
            </a:r>
            <a:r>
              <a:rPr lang="it-IT" dirty="0"/>
              <a:t> from Global CMT and GPS </a:t>
            </a:r>
            <a:r>
              <a:rPr lang="it-IT" dirty="0" err="1"/>
              <a:t>derived</a:t>
            </a:r>
            <a:r>
              <a:rPr lang="it-IT" dirty="0"/>
              <a:t> </a:t>
            </a:r>
            <a:r>
              <a:rPr lang="it-IT" dirty="0" err="1"/>
              <a:t>velocity</a:t>
            </a:r>
            <a:r>
              <a:rPr lang="it-IT" dirty="0"/>
              <a:t> </a:t>
            </a:r>
            <a:r>
              <a:rPr lang="it-IT" dirty="0" err="1"/>
              <a:t>vectors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detasets</a:t>
            </a:r>
            <a:r>
              <a:rPr lang="it-IT" dirty="0"/>
              <a:t> </a:t>
            </a:r>
            <a:r>
              <a:rPr lang="it-IT" dirty="0" err="1"/>
              <a:t>together</a:t>
            </a:r>
            <a:r>
              <a:rPr lang="it-IT" dirty="0"/>
              <a:t> indicate more intense </a:t>
            </a:r>
            <a:r>
              <a:rPr lang="it-IT" dirty="0" err="1"/>
              <a:t>deformation</a:t>
            </a:r>
            <a:r>
              <a:rPr lang="it-IT" dirty="0"/>
              <a:t> </a:t>
            </a:r>
            <a:r>
              <a:rPr lang="it-IT" dirty="0" err="1"/>
              <a:t>taking</a:t>
            </a:r>
            <a:r>
              <a:rPr lang="it-IT" dirty="0"/>
              <a:t> place in the SE </a:t>
            </a:r>
            <a:r>
              <a:rPr lang="it-IT" dirty="0" err="1"/>
              <a:t>Aegean</a:t>
            </a:r>
            <a:r>
              <a:rPr lang="it-IT" dirty="0"/>
              <a:t> with </a:t>
            </a:r>
            <a:r>
              <a:rPr lang="it-IT" dirty="0" err="1"/>
              <a:t>respect</a:t>
            </a:r>
            <a:r>
              <a:rPr lang="it-IT" dirty="0"/>
              <a:t> to </a:t>
            </a:r>
            <a:r>
              <a:rPr lang="it-IT" dirty="0" err="1"/>
              <a:t>central</a:t>
            </a:r>
            <a:r>
              <a:rPr lang="it-IT" dirty="0"/>
              <a:t> </a:t>
            </a:r>
            <a:r>
              <a:rPr lang="it-IT" dirty="0" err="1"/>
              <a:t>Aegean</a:t>
            </a:r>
            <a:r>
              <a:rPr lang="it-IT" dirty="0"/>
              <a:t>, and </a:t>
            </a:r>
            <a:r>
              <a:rPr lang="it-IT" dirty="0" err="1"/>
              <a:t>seem</a:t>
            </a:r>
            <a:r>
              <a:rPr lang="it-IT" dirty="0"/>
              <a:t> to indicate the </a:t>
            </a:r>
            <a:r>
              <a:rPr lang="it-IT" dirty="0" err="1"/>
              <a:t>fragmentation</a:t>
            </a:r>
            <a:r>
              <a:rPr lang="it-IT" dirty="0"/>
              <a:t> of the SE-</a:t>
            </a:r>
            <a:r>
              <a:rPr lang="it-IT" dirty="0" err="1"/>
              <a:t>most</a:t>
            </a:r>
            <a:r>
              <a:rPr lang="it-IT" dirty="0"/>
              <a:t> part of the </a:t>
            </a:r>
            <a:r>
              <a:rPr lang="it-IT" dirty="0" err="1"/>
              <a:t>Aegean</a:t>
            </a:r>
            <a:r>
              <a:rPr lang="it-IT" dirty="0"/>
              <a:t> with </a:t>
            </a:r>
            <a:r>
              <a:rPr lang="it-IT" dirty="0" err="1"/>
              <a:t>respect</a:t>
            </a:r>
            <a:r>
              <a:rPr lang="it-IT" dirty="0"/>
              <a:t> to </a:t>
            </a:r>
            <a:r>
              <a:rPr lang="it-IT" dirty="0" err="1"/>
              <a:t>central</a:t>
            </a:r>
            <a:r>
              <a:rPr lang="it-IT" dirty="0"/>
              <a:t> </a:t>
            </a:r>
            <a:r>
              <a:rPr lang="it-IT" dirty="0" err="1"/>
              <a:t>Aegean</a:t>
            </a:r>
            <a:r>
              <a:rPr lang="it-IT" dirty="0"/>
              <a:t>.</a:t>
            </a:r>
          </a:p>
          <a:p>
            <a:r>
              <a:rPr lang="it-IT" dirty="0" err="1"/>
              <a:t>See</a:t>
            </a:r>
            <a:r>
              <a:rPr lang="it-IT" dirty="0"/>
              <a:t> </a:t>
            </a:r>
            <a:r>
              <a:rPr lang="it-IT" dirty="0" err="1"/>
              <a:t>normal</a:t>
            </a:r>
            <a:r>
              <a:rPr lang="it-IT" dirty="0"/>
              <a:t> </a:t>
            </a:r>
            <a:r>
              <a:rPr lang="it-IT" dirty="0" err="1"/>
              <a:t>faultin</a:t>
            </a:r>
            <a:r>
              <a:rPr lang="it-IT" dirty="0"/>
              <a:t> </a:t>
            </a:r>
            <a:r>
              <a:rPr lang="it-IT" dirty="0" err="1"/>
              <a:t>distribution</a:t>
            </a:r>
            <a:r>
              <a:rPr lang="it-IT" dirty="0"/>
              <a:t> and </a:t>
            </a:r>
            <a:r>
              <a:rPr lang="it-IT" dirty="0" err="1"/>
              <a:t>velocity</a:t>
            </a:r>
            <a:r>
              <a:rPr lang="it-IT" dirty="0"/>
              <a:t> </a:t>
            </a:r>
            <a:r>
              <a:rPr lang="it-IT" dirty="0" err="1"/>
              <a:t>vectors</a:t>
            </a:r>
            <a:r>
              <a:rPr lang="it-IT" dirty="0"/>
              <a:t> with </a:t>
            </a:r>
            <a:r>
              <a:rPr lang="it-IT" dirty="0" err="1"/>
              <a:t>velocities</a:t>
            </a:r>
            <a:r>
              <a:rPr lang="it-IT" dirty="0"/>
              <a:t> </a:t>
            </a:r>
            <a:r>
              <a:rPr lang="it-IT" dirty="0" err="1"/>
              <a:t>increasing</a:t>
            </a:r>
            <a:r>
              <a:rPr lang="it-IT" dirty="0"/>
              <a:t> </a:t>
            </a:r>
            <a:r>
              <a:rPr lang="it-IT" dirty="0" err="1"/>
              <a:t>trenchward</a:t>
            </a:r>
            <a:r>
              <a:rPr lang="it-IT" dirty="0"/>
              <a:t>. The </a:t>
            </a:r>
            <a:r>
              <a:rPr lang="it-IT" dirty="0" err="1"/>
              <a:t>deformation</a:t>
            </a:r>
            <a:r>
              <a:rPr lang="it-IT" dirty="0"/>
              <a:t> pattern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consistent</a:t>
            </a:r>
            <a:r>
              <a:rPr lang="it-IT" dirty="0"/>
              <a:t> with the </a:t>
            </a:r>
            <a:r>
              <a:rPr lang="it-IT" dirty="0" err="1"/>
              <a:t>presence</a:t>
            </a:r>
            <a:r>
              <a:rPr lang="it-IT" dirty="0"/>
              <a:t> of a </a:t>
            </a:r>
            <a:r>
              <a:rPr lang="it-IT" dirty="0" err="1"/>
              <a:t>steeper</a:t>
            </a:r>
            <a:r>
              <a:rPr lang="it-IT" dirty="0"/>
              <a:t> </a:t>
            </a:r>
            <a:r>
              <a:rPr lang="it-IT" dirty="0" err="1"/>
              <a:t>slab</a:t>
            </a:r>
            <a:r>
              <a:rPr lang="it-IT" dirty="0"/>
              <a:t> with </a:t>
            </a:r>
            <a:r>
              <a:rPr lang="it-IT" dirty="0" err="1"/>
              <a:t>enhanced</a:t>
            </a:r>
            <a:r>
              <a:rPr lang="it-IT" dirty="0"/>
              <a:t> </a:t>
            </a:r>
            <a:r>
              <a:rPr lang="it-IT" dirty="0" err="1"/>
              <a:t>rollback</a:t>
            </a:r>
            <a:r>
              <a:rPr lang="it-IT" dirty="0"/>
              <a:t> with </a:t>
            </a:r>
            <a:r>
              <a:rPr lang="it-IT" dirty="0" err="1"/>
              <a:t>respect</a:t>
            </a:r>
            <a:r>
              <a:rPr lang="it-IT" dirty="0"/>
              <a:t> to </a:t>
            </a:r>
            <a:r>
              <a:rPr lang="it-IT" dirty="0" err="1"/>
              <a:t>adjacent</a:t>
            </a:r>
            <a:r>
              <a:rPr lang="it-IT" dirty="0"/>
              <a:t> </a:t>
            </a:r>
            <a:r>
              <a:rPr lang="it-IT" dirty="0" err="1"/>
              <a:t>slab</a:t>
            </a:r>
            <a:r>
              <a:rPr lang="it-IT" dirty="0"/>
              <a:t> </a:t>
            </a:r>
            <a:r>
              <a:rPr lang="it-IT" dirty="0" err="1"/>
              <a:t>segments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AE0F11E-344A-4E28-A80A-E67821772215}" type="slidenum">
              <a:rPr lang="en-US" sz="1400" b="0" strike="noStrike" spc="-1" smtClean="0">
                <a:latin typeface="Times New Roman"/>
              </a:rPr>
              <a:t>19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7756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CCD67-B585-6205-9689-03756FC9F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>
            <a:extLst>
              <a:ext uri="{FF2B5EF4-FFF2-40B4-BE49-F238E27FC236}">
                <a16:creationId xmlns:a16="http://schemas.microsoft.com/office/drawing/2014/main" id="{DAD94D69-944A-F8F1-D7CC-B3DB448F67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82" name="PlaceHolder 2">
            <a:extLst>
              <a:ext uri="{FF2B5EF4-FFF2-40B4-BE49-F238E27FC236}">
                <a16:creationId xmlns:a16="http://schemas.microsoft.com/office/drawing/2014/main" id="{736D1DD5-0A40-1793-2D16-20B80E727D26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sz="1800" b="0" i="0" u="none" strike="noStrike" baseline="0" dirty="0">
                <a:latin typeface="AdvTT46dcae81"/>
              </a:rPr>
              <a:t>The </a:t>
            </a:r>
            <a:r>
              <a:rPr lang="it-IT" sz="1800" b="0" i="0" u="none" strike="noStrike" baseline="0" dirty="0" err="1">
                <a:latin typeface="AdvTT46dcae81"/>
              </a:rPr>
              <a:t>term</a:t>
            </a:r>
            <a:r>
              <a:rPr lang="it-IT" sz="1800" b="0" i="0" u="none" strike="noStrike" baseline="0" dirty="0">
                <a:latin typeface="AdvTT46dcae81"/>
              </a:rPr>
              <a:t> </a:t>
            </a:r>
            <a:r>
              <a:rPr lang="it-IT" sz="1800" b="0" i="0" u="none" strike="noStrike" baseline="0" dirty="0" err="1">
                <a:latin typeface="AdvTT46dcae81"/>
              </a:rPr>
              <a:t>Hellenic</a:t>
            </a:r>
            <a:r>
              <a:rPr lang="it-IT" sz="1800" b="0" i="0" u="none" strike="noStrike" baseline="0" dirty="0">
                <a:latin typeface="AdvTT46dcae81"/>
              </a:rPr>
              <a:t> </a:t>
            </a:r>
            <a:r>
              <a:rPr lang="it-IT" sz="1800" b="0" i="0" u="none" strike="noStrike" baseline="0" dirty="0" err="1">
                <a:latin typeface="AdvTT46dcae81"/>
              </a:rPr>
              <a:t>Arc</a:t>
            </a:r>
            <a:r>
              <a:rPr lang="it-IT" sz="1800" b="0" i="0" u="none" strike="noStrike" baseline="0" dirty="0">
                <a:latin typeface="AdvTT46dcae81"/>
              </a:rPr>
              <a:t> </a:t>
            </a:r>
            <a:r>
              <a:rPr lang="it-IT" sz="1800" b="0" i="0" u="none" strike="noStrike" baseline="0" dirty="0" err="1">
                <a:latin typeface="AdvTT46dcae81"/>
              </a:rPr>
              <a:t>is</a:t>
            </a:r>
            <a:r>
              <a:rPr lang="it-IT" sz="1800" b="0" i="0" u="none" strike="noStrike" baseline="0" dirty="0">
                <a:latin typeface="AdvTT46dcae81"/>
              </a:rPr>
              <a:t> </a:t>
            </a:r>
            <a:r>
              <a:rPr lang="it-IT" sz="1800" b="0" i="0" u="none" strike="noStrike" baseline="0" dirty="0" err="1">
                <a:latin typeface="AdvTT46dcae81"/>
              </a:rPr>
              <a:t>often</a:t>
            </a:r>
            <a:r>
              <a:rPr lang="it-IT" sz="1800" b="0" i="0" u="none" strike="noStrike" baseline="0" dirty="0">
                <a:latin typeface="AdvTT46dcae81"/>
              </a:rPr>
              <a:t> </a:t>
            </a:r>
            <a:r>
              <a:rPr lang="it-IT" sz="1800" b="0" i="0" u="none" strike="noStrike" baseline="0" dirty="0" err="1">
                <a:latin typeface="AdvTT46dcae81"/>
              </a:rPr>
              <a:t>used</a:t>
            </a:r>
            <a:r>
              <a:rPr lang="it-IT" sz="1800" b="0" i="0" u="none" strike="noStrike" baseline="0" dirty="0">
                <a:latin typeface="AdvTT46dcae81"/>
              </a:rPr>
              <a:t> to </a:t>
            </a:r>
            <a:r>
              <a:rPr lang="it-IT" sz="1800" b="0" i="0" u="none" strike="noStrike" baseline="0" dirty="0" err="1">
                <a:latin typeface="AdvTT46dcae81"/>
              </a:rPr>
              <a:t>refer</a:t>
            </a:r>
            <a:r>
              <a:rPr lang="it-IT" sz="1800" b="0" i="0" u="none" strike="noStrike" baseline="0" dirty="0">
                <a:latin typeface="AdvTT46dcae81"/>
              </a:rPr>
              <a:t> to the arcuate </a:t>
            </a:r>
            <a:r>
              <a:rPr lang="it-IT" sz="1800" b="0" i="0" u="none" strike="noStrike" baseline="0" dirty="0" err="1">
                <a:latin typeface="AdvTT46dcae81"/>
              </a:rPr>
              <a:t>shape</a:t>
            </a:r>
            <a:r>
              <a:rPr lang="it-IT" sz="1800" b="0" i="0" u="none" strike="noStrike" baseline="0" dirty="0">
                <a:latin typeface="AdvTT46dcae81"/>
              </a:rPr>
              <a:t> of the </a:t>
            </a:r>
            <a:r>
              <a:rPr lang="it-IT" sz="1800" b="0" i="0" u="none" strike="noStrike" baseline="0" dirty="0" err="1">
                <a:latin typeface="AdvTT46dcae81"/>
              </a:rPr>
              <a:t>subduction</a:t>
            </a:r>
            <a:r>
              <a:rPr lang="it-IT" sz="1800" b="0" i="0" u="none" strike="noStrike" baseline="0" dirty="0">
                <a:latin typeface="AdvTT46dcae81"/>
              </a:rPr>
              <a:t> system, </a:t>
            </a:r>
            <a:r>
              <a:rPr lang="it-IT" sz="1800" b="0" i="0" u="none" strike="noStrike" baseline="0" dirty="0" err="1">
                <a:latin typeface="AdvTT46dcae81"/>
              </a:rPr>
              <a:t>visible</a:t>
            </a:r>
            <a:r>
              <a:rPr lang="it-IT" sz="1800" b="0" i="0" u="none" strike="noStrike" baseline="0" dirty="0">
                <a:latin typeface="AdvTT46dcae81"/>
              </a:rPr>
              <a:t> in the </a:t>
            </a:r>
            <a:r>
              <a:rPr lang="it-IT" sz="1800" b="0" i="0" u="none" strike="noStrike" baseline="0" dirty="0" err="1">
                <a:latin typeface="AdvTT46dcae81"/>
              </a:rPr>
              <a:t>subducting</a:t>
            </a:r>
            <a:r>
              <a:rPr lang="it-IT" sz="1800" b="0" i="0" u="none" strike="noStrike" baseline="0" dirty="0">
                <a:latin typeface="AdvTT46dcae81"/>
              </a:rPr>
              <a:t> </a:t>
            </a:r>
            <a:r>
              <a:rPr lang="it-IT" sz="1800" b="0" i="0" u="none" strike="noStrike" baseline="0" dirty="0" err="1">
                <a:latin typeface="AdvTT46dcae81"/>
              </a:rPr>
              <a:t>slab</a:t>
            </a:r>
            <a:r>
              <a:rPr lang="it-IT" sz="1800" b="0" i="0" u="none" strike="noStrike" baseline="0" dirty="0">
                <a:latin typeface="AdvTT46dcae81"/>
              </a:rPr>
              <a:t> and </a:t>
            </a:r>
            <a:r>
              <a:rPr lang="it-IT" sz="1800" b="0" i="0" u="none" strike="noStrike" baseline="0" dirty="0" err="1">
                <a:latin typeface="AdvTT46dcae81"/>
              </a:rPr>
              <a:t>therefore</a:t>
            </a:r>
            <a:r>
              <a:rPr lang="it-IT" sz="1800" b="0" i="0" u="none" strike="noStrike" baseline="0" dirty="0">
                <a:latin typeface="AdvTT46dcae81"/>
              </a:rPr>
              <a:t> in the </a:t>
            </a:r>
            <a:r>
              <a:rPr lang="it-IT" sz="1800" b="0" i="0" u="none" strike="noStrike" baseline="0" dirty="0" err="1">
                <a:latin typeface="AdvTT46dcae81"/>
              </a:rPr>
              <a:t>distribution</a:t>
            </a:r>
            <a:r>
              <a:rPr lang="it-IT" sz="1800" b="0" i="0" u="none" strike="noStrike" baseline="0" dirty="0">
                <a:latin typeface="AdvTT46dcae81"/>
              </a:rPr>
              <a:t> of </a:t>
            </a:r>
            <a:r>
              <a:rPr lang="it-IT" sz="1800" b="0" i="0" u="none" strike="noStrike" baseline="0" dirty="0" err="1">
                <a:latin typeface="AdvTT46dcae81"/>
              </a:rPr>
              <a:t>seismicity</a:t>
            </a:r>
            <a:r>
              <a:rPr lang="it-IT" sz="1800" b="0" i="0" u="none" strike="noStrike" baseline="0" dirty="0">
                <a:latin typeface="AdvTT46dcae81"/>
              </a:rPr>
              <a:t>, in the </a:t>
            </a:r>
            <a:r>
              <a:rPr lang="it-IT" sz="1800" b="0" i="0" u="none" strike="noStrike" baseline="0" dirty="0" err="1">
                <a:latin typeface="AdvTT46dcae81"/>
              </a:rPr>
              <a:t>volcanic</a:t>
            </a:r>
            <a:r>
              <a:rPr lang="it-IT" sz="1800" b="0" i="0" u="none" strike="noStrike" baseline="0" dirty="0">
                <a:latin typeface="AdvTT46dcae81"/>
              </a:rPr>
              <a:t> </a:t>
            </a:r>
            <a:r>
              <a:rPr lang="it-IT" sz="1800" b="0" i="0" u="none" strike="noStrike" baseline="0" dirty="0" err="1">
                <a:latin typeface="AdvTT46dcae81"/>
              </a:rPr>
              <a:t>arc</a:t>
            </a:r>
            <a:r>
              <a:rPr lang="it-IT" sz="1800" b="0" i="0" u="none" strike="noStrike" baseline="0" dirty="0">
                <a:latin typeface="AdvTT46dcae81"/>
              </a:rPr>
              <a:t> and in the </a:t>
            </a:r>
            <a:r>
              <a:rPr lang="it-IT" sz="1800" b="0" i="0" u="none" strike="noStrike" baseline="0" dirty="0" err="1">
                <a:latin typeface="AdvTT46dcae81"/>
              </a:rPr>
              <a:t>subduction</a:t>
            </a:r>
            <a:r>
              <a:rPr lang="it-IT" sz="1800" b="0" i="0" u="none" strike="noStrike" baseline="0" dirty="0">
                <a:latin typeface="AdvTT46dcae81"/>
              </a:rPr>
              <a:t> </a:t>
            </a:r>
            <a:r>
              <a:rPr lang="it-IT" sz="1800" b="0" i="0" u="none" strike="noStrike" baseline="0" dirty="0" err="1">
                <a:latin typeface="AdvTT46dcae81"/>
              </a:rPr>
              <a:t>related</a:t>
            </a:r>
            <a:r>
              <a:rPr lang="it-IT" sz="1800" b="0" i="0" u="none" strike="noStrike" baseline="0" dirty="0">
                <a:latin typeface="AdvTT46dcae81"/>
              </a:rPr>
              <a:t> </a:t>
            </a:r>
            <a:r>
              <a:rPr lang="it-IT" sz="1800" b="0" i="0" u="none" strike="noStrike" baseline="0" dirty="0" err="1">
                <a:latin typeface="AdvTT46dcae81"/>
              </a:rPr>
              <a:t>orogen</a:t>
            </a:r>
            <a:r>
              <a:rPr lang="it-IT" sz="1800" b="0" i="0" u="none" strike="noStrike" baseline="0" dirty="0">
                <a:latin typeface="AdvTT46dcae81"/>
              </a:rPr>
              <a:t>, </a:t>
            </a:r>
            <a:r>
              <a:rPr lang="it-IT" sz="1800" b="0" i="0" u="none" strike="noStrike" baseline="0" dirty="0" err="1">
                <a:latin typeface="AdvTT46dcae81"/>
              </a:rPr>
              <a:t>namely</a:t>
            </a:r>
            <a:r>
              <a:rPr lang="it-IT" sz="1800" b="0" i="0" u="none" strike="noStrike" baseline="0" dirty="0">
                <a:latin typeface="AdvTT46dcae81"/>
              </a:rPr>
              <a:t> the </a:t>
            </a:r>
            <a:r>
              <a:rPr lang="it-IT" sz="1800" b="0" i="0" u="none" strike="noStrike" baseline="0" dirty="0" err="1">
                <a:latin typeface="AdvTT46dcae81"/>
              </a:rPr>
              <a:t>Hellenides</a:t>
            </a:r>
            <a:r>
              <a:rPr lang="it-IT" sz="1800" b="0" i="0" u="none" strike="noStrike" baseline="0" dirty="0">
                <a:latin typeface="AdvTT46dcae81"/>
              </a:rPr>
              <a:t>. </a:t>
            </a:r>
          </a:p>
          <a:p>
            <a:pPr algn="l"/>
            <a:endParaRPr lang="it-IT" sz="1800" b="0" i="0" u="none" strike="noStrike" baseline="0" dirty="0">
              <a:latin typeface="AdvTT46dcae81"/>
            </a:endParaRPr>
          </a:p>
          <a:p>
            <a:pPr algn="l"/>
            <a:r>
              <a:rPr lang="it-IT" sz="1800" b="0" i="0" u="none" strike="noStrike" baseline="0" dirty="0">
                <a:latin typeface="AdvTT46dcae81"/>
              </a:rPr>
              <a:t>The HSS </a:t>
            </a:r>
            <a:r>
              <a:rPr lang="it-IT" sz="1800" b="0" i="0" u="none" strike="noStrike" baseline="0" dirty="0" err="1">
                <a:latin typeface="AdvTT46dcae81"/>
              </a:rPr>
              <a:t>is</a:t>
            </a:r>
            <a:r>
              <a:rPr lang="it-IT" sz="1800" b="0" i="0" u="none" strike="noStrike" baseline="0" dirty="0">
                <a:latin typeface="AdvTT46dcae81"/>
              </a:rPr>
              <a:t> </a:t>
            </a:r>
            <a:r>
              <a:rPr lang="it-IT" sz="1800" b="0" i="0" u="none" strike="noStrike" baseline="0" dirty="0" err="1">
                <a:latin typeface="AdvTT46dcae81"/>
              </a:rPr>
              <a:t>located</a:t>
            </a:r>
            <a:r>
              <a:rPr lang="it-IT" sz="1800" b="0" i="0" u="none" strike="noStrike" baseline="0" dirty="0">
                <a:latin typeface="AdvTT46dcae81"/>
              </a:rPr>
              <a:t> in the </a:t>
            </a:r>
            <a:r>
              <a:rPr lang="it-IT" sz="1800" b="0" i="0" u="none" strike="noStrike" baseline="0" dirty="0" err="1">
                <a:latin typeface="AdvTT46dcae81"/>
              </a:rPr>
              <a:t>eastern</a:t>
            </a:r>
            <a:r>
              <a:rPr lang="it-IT" sz="1800" b="0" i="0" u="none" strike="noStrike" baseline="0" dirty="0">
                <a:latin typeface="AdvTT46dcae81"/>
              </a:rPr>
              <a:t> </a:t>
            </a:r>
            <a:r>
              <a:rPr lang="it-IT" sz="1800" b="0" i="0" u="none" strike="noStrike" baseline="0" dirty="0" err="1">
                <a:latin typeface="AdvTT46dcae81"/>
              </a:rPr>
              <a:t>Mediterranean</a:t>
            </a:r>
            <a:r>
              <a:rPr lang="it-IT" sz="1800" b="0" i="0" u="none" strike="noStrike" baseline="0" dirty="0">
                <a:latin typeface="AdvTT46dcae81"/>
              </a:rPr>
              <a:t> </a:t>
            </a:r>
            <a:r>
              <a:rPr lang="it-IT" sz="1800" b="0" i="0" u="none" strike="noStrike" baseline="0" dirty="0" err="1">
                <a:latin typeface="AdvTT46dcae81"/>
              </a:rPr>
              <a:t>sea</a:t>
            </a:r>
            <a:r>
              <a:rPr lang="it-IT" sz="1800" b="0" i="0" u="none" strike="noStrike" baseline="0" dirty="0">
                <a:latin typeface="AdvTT46dcae81"/>
              </a:rPr>
              <a:t>, </a:t>
            </a:r>
            <a:r>
              <a:rPr lang="it-IT" sz="1800" b="0" i="0" u="none" strike="noStrike" baseline="0" dirty="0" err="1">
                <a:latin typeface="AdvTT46dcae81"/>
              </a:rPr>
              <a:t>at</a:t>
            </a:r>
            <a:r>
              <a:rPr lang="it-IT" sz="1800" b="0" i="0" u="none" strike="noStrike" baseline="0" dirty="0">
                <a:latin typeface="AdvTT46dcae81"/>
              </a:rPr>
              <a:t> the </a:t>
            </a:r>
            <a:r>
              <a:rPr lang="it-IT" sz="1800" b="0" i="0" u="none" strike="noStrike" baseline="0" dirty="0" err="1">
                <a:latin typeface="AdvTT46dcae81"/>
              </a:rPr>
              <a:t>boundary</a:t>
            </a:r>
            <a:r>
              <a:rPr lang="it-IT" sz="1800" b="0" i="0" u="none" strike="noStrike" baseline="0" dirty="0">
                <a:latin typeface="AdvTT46dcae81"/>
              </a:rPr>
              <a:t> </a:t>
            </a:r>
            <a:r>
              <a:rPr lang="it-IT" sz="1800" b="0" i="0" u="none" strike="noStrike" baseline="0" dirty="0" err="1">
                <a:latin typeface="AdvTT46dcae81"/>
              </a:rPr>
              <a:t>between</a:t>
            </a:r>
            <a:r>
              <a:rPr lang="it-IT" sz="1800" b="0" i="0" u="none" strike="noStrike" baseline="0" dirty="0">
                <a:latin typeface="AdvTT46dcae81"/>
              </a:rPr>
              <a:t> the </a:t>
            </a:r>
            <a:r>
              <a:rPr lang="it-IT" sz="1800" b="0" i="0" u="none" strike="noStrike" baseline="0" dirty="0" err="1">
                <a:latin typeface="AdvTT46dcae81"/>
              </a:rPr>
              <a:t>African</a:t>
            </a:r>
            <a:r>
              <a:rPr lang="it-IT" sz="1800" b="0" i="0" u="none" strike="noStrike" baseline="0" dirty="0">
                <a:latin typeface="AdvTT46dcae81"/>
              </a:rPr>
              <a:t> and </a:t>
            </a:r>
            <a:r>
              <a:rPr lang="it-IT" sz="1800" b="0" i="0" u="none" strike="noStrike" baseline="0" dirty="0" err="1">
                <a:latin typeface="AdvTT46dcae81"/>
              </a:rPr>
              <a:t>Eurasian</a:t>
            </a:r>
            <a:r>
              <a:rPr lang="it-IT" sz="1800" b="0" i="0" u="none" strike="noStrike" baseline="0" dirty="0">
                <a:latin typeface="AdvTT46dcae81"/>
              </a:rPr>
              <a:t> </a:t>
            </a:r>
            <a:r>
              <a:rPr lang="it-IT" sz="1800" b="0" i="0" u="none" strike="noStrike" baseline="0" dirty="0" err="1">
                <a:latin typeface="AdvTT46dcae81"/>
              </a:rPr>
              <a:t>plate</a:t>
            </a:r>
            <a:r>
              <a:rPr lang="it-IT" sz="1800" b="0" i="0" u="none" strike="noStrike" baseline="0" dirty="0">
                <a:latin typeface="AdvTT46dcae81"/>
              </a:rPr>
              <a:t>, a </a:t>
            </a:r>
            <a:r>
              <a:rPr lang="it-IT" sz="1800" b="0" i="0" u="none" strike="noStrike" baseline="0" dirty="0" err="1">
                <a:latin typeface="AdvTT46dcae81"/>
              </a:rPr>
              <a:t>region</a:t>
            </a:r>
            <a:r>
              <a:rPr lang="it-IT" sz="1800" b="0" i="0" u="none" strike="noStrike" baseline="0" dirty="0">
                <a:latin typeface="AdvTT46dcae81"/>
              </a:rPr>
              <a:t> </a:t>
            </a:r>
            <a:r>
              <a:rPr lang="it-IT" sz="1800" b="0" i="0" u="none" strike="noStrike" baseline="0" dirty="0" err="1">
                <a:latin typeface="AdvTT46dcae81"/>
              </a:rPr>
              <a:t>characterized</a:t>
            </a:r>
            <a:r>
              <a:rPr lang="it-IT" sz="1800" b="0" i="0" u="none" strike="noStrike" baseline="0" dirty="0">
                <a:latin typeface="AdvTT46dcae81"/>
              </a:rPr>
              <a:t> by intense </a:t>
            </a:r>
            <a:r>
              <a:rPr lang="it-IT" sz="1800" b="0" i="0" u="none" strike="noStrike" baseline="0" dirty="0" err="1">
                <a:latin typeface="AdvTT46dcae81"/>
              </a:rPr>
              <a:t>deformation</a:t>
            </a:r>
            <a:r>
              <a:rPr lang="it-IT" sz="1800" b="0" i="0" u="none" strike="noStrike" baseline="0" dirty="0">
                <a:latin typeface="AdvTT46dcae81"/>
              </a:rPr>
              <a:t> and </a:t>
            </a:r>
            <a:r>
              <a:rPr lang="it-IT" sz="1800" b="0" i="0" u="none" strike="noStrike" baseline="0" dirty="0" err="1">
                <a:latin typeface="AdvTT46dcae81"/>
              </a:rPr>
              <a:t>seismicity</a:t>
            </a:r>
            <a:r>
              <a:rPr lang="it-IT" sz="1800" b="0" i="0" u="none" strike="noStrike" baseline="0" dirty="0">
                <a:latin typeface="AdvTT46dcae81"/>
              </a:rPr>
              <a:t>. </a:t>
            </a:r>
          </a:p>
          <a:p>
            <a:pPr algn="l"/>
            <a:r>
              <a:rPr lang="it-IT" sz="1800" b="0" i="0" u="none" strike="noStrike" baseline="0" dirty="0">
                <a:latin typeface="AdvTT46dcae81"/>
              </a:rPr>
              <a:t>The </a:t>
            </a:r>
            <a:r>
              <a:rPr lang="it-IT" sz="1800" b="0" i="0" u="none" strike="noStrike" baseline="0" dirty="0" err="1">
                <a:latin typeface="AdvTT46dcae81"/>
              </a:rPr>
              <a:t>convergence</a:t>
            </a:r>
            <a:r>
              <a:rPr lang="it-IT" sz="1800" b="0" i="0" u="none" strike="noStrike" baseline="0" dirty="0">
                <a:latin typeface="AdvTT46dcae81"/>
              </a:rPr>
              <a:t> rate </a:t>
            </a:r>
            <a:r>
              <a:rPr lang="it-IT" sz="1800" b="0" i="0" u="none" strike="noStrike" baseline="0" dirty="0" err="1">
                <a:latin typeface="AdvTT46dcae81"/>
              </a:rPr>
              <a:t>at</a:t>
            </a:r>
            <a:r>
              <a:rPr lang="it-IT" sz="1800" b="0" i="0" u="none" strike="noStrike" baseline="0" dirty="0">
                <a:latin typeface="AdvTT46dcae81"/>
              </a:rPr>
              <a:t> the </a:t>
            </a:r>
            <a:r>
              <a:rPr lang="it-IT" sz="1800" b="0" i="0" u="none" strike="noStrike" baseline="0" dirty="0" err="1">
                <a:latin typeface="AdvTT46dcae81"/>
              </a:rPr>
              <a:t>Hellenic</a:t>
            </a:r>
            <a:r>
              <a:rPr lang="it-IT" sz="1800" b="0" i="0" u="none" strike="noStrike" baseline="0" dirty="0">
                <a:latin typeface="AdvTT46dcae81"/>
              </a:rPr>
              <a:t> </a:t>
            </a:r>
            <a:r>
              <a:rPr lang="it-IT" sz="1800" b="0" i="0" u="none" strike="noStrike" baseline="0" dirty="0" err="1">
                <a:latin typeface="AdvTT46dcae81"/>
              </a:rPr>
              <a:t>margin</a:t>
            </a:r>
            <a:r>
              <a:rPr lang="it-IT" sz="1800" b="0" i="0" u="none" strike="noStrike" baseline="0" dirty="0">
                <a:latin typeface="AdvTT46dcae81"/>
              </a:rPr>
              <a:t> of 35-40 mm/</a:t>
            </a:r>
            <a:r>
              <a:rPr lang="it-IT" sz="1800" b="0" i="0" u="none" strike="noStrike" baseline="0" dirty="0" err="1">
                <a:latin typeface="AdvTT46dcae81"/>
              </a:rPr>
              <a:t>yr</a:t>
            </a:r>
            <a:r>
              <a:rPr lang="it-IT" sz="1800" b="0" i="0" u="none" strike="noStrike" baseline="0" dirty="0">
                <a:latin typeface="AdvTT46dcae81"/>
              </a:rPr>
              <a:t> </a:t>
            </a:r>
            <a:r>
              <a:rPr lang="it-IT" sz="1800" b="0" i="0" u="none" strike="noStrike" baseline="0" dirty="0" err="1">
                <a:latin typeface="AdvTT46dcae81"/>
              </a:rPr>
              <a:t>exceed</a:t>
            </a:r>
            <a:r>
              <a:rPr lang="it-IT" sz="1800" b="0" i="0" u="none" strike="noStrike" baseline="0" dirty="0">
                <a:latin typeface="AdvTT46dcae81"/>
              </a:rPr>
              <a:t> the relative </a:t>
            </a:r>
            <a:r>
              <a:rPr lang="it-IT" sz="1800" b="0" i="0" u="none" strike="noStrike" baseline="0" dirty="0" err="1">
                <a:latin typeface="AdvTT46dcae81"/>
              </a:rPr>
              <a:t>convergence</a:t>
            </a:r>
            <a:r>
              <a:rPr lang="it-IT" sz="1800" b="0" i="0" u="none" strike="noStrike" baseline="0" dirty="0">
                <a:latin typeface="AdvTT46dcae81"/>
              </a:rPr>
              <a:t> </a:t>
            </a:r>
            <a:r>
              <a:rPr lang="it-IT" sz="1800" b="0" i="0" u="none" strike="noStrike" baseline="0" dirty="0" err="1">
                <a:latin typeface="AdvTT46dcae81"/>
              </a:rPr>
              <a:t>betweeen</a:t>
            </a:r>
            <a:r>
              <a:rPr lang="it-IT" sz="1800" b="0" i="0" u="none" strike="noStrike" baseline="0" dirty="0">
                <a:latin typeface="AdvTT46dcae81"/>
              </a:rPr>
              <a:t> Africa and Eurasia (</a:t>
            </a:r>
            <a:r>
              <a:rPr lang="it-IT" sz="1800" b="0" i="0" u="none" strike="noStrike" baseline="0" dirty="0" err="1">
                <a:latin typeface="AdvTT46dcae81"/>
              </a:rPr>
              <a:t>less</a:t>
            </a:r>
            <a:r>
              <a:rPr lang="it-IT" sz="1800" b="0" i="0" u="none" strike="noStrike" baseline="0" dirty="0">
                <a:latin typeface="AdvTT46dcae81"/>
              </a:rPr>
              <a:t> </a:t>
            </a:r>
            <a:r>
              <a:rPr lang="it-IT" sz="1800" b="0" i="0" u="none" strike="noStrike" baseline="0" dirty="0" err="1">
                <a:latin typeface="AdvTT46dcae81"/>
              </a:rPr>
              <a:t>than</a:t>
            </a:r>
            <a:r>
              <a:rPr lang="it-IT" sz="1800" b="0" i="0" u="none" strike="noStrike" baseline="0" dirty="0">
                <a:latin typeface="AdvTT46dcae81"/>
              </a:rPr>
              <a:t> 1 cm/</a:t>
            </a:r>
            <a:r>
              <a:rPr lang="it-IT" sz="1800" b="0" i="0" u="none" strike="noStrike" baseline="0" dirty="0" err="1">
                <a:latin typeface="AdvTT46dcae81"/>
              </a:rPr>
              <a:t>yr</a:t>
            </a:r>
            <a:r>
              <a:rPr lang="it-IT" sz="1800" b="0" i="0" u="none" strike="noStrike" baseline="0" dirty="0">
                <a:latin typeface="AdvTT46dcae81"/>
              </a:rPr>
              <a:t>), due to the </a:t>
            </a:r>
            <a:r>
              <a:rPr lang="it-IT" sz="1800" b="0" i="0" u="none" strike="noStrike" baseline="0" dirty="0" err="1">
                <a:latin typeface="AdvTT46dcae81"/>
              </a:rPr>
              <a:t>counterclockwise</a:t>
            </a:r>
            <a:r>
              <a:rPr lang="it-IT" sz="1800" b="0" i="0" u="none" strike="noStrike" baseline="0" dirty="0">
                <a:latin typeface="AdvTT46dcae81"/>
              </a:rPr>
              <a:t> </a:t>
            </a:r>
            <a:r>
              <a:rPr lang="it-IT" sz="1800" b="0" i="0" u="none" strike="noStrike" baseline="0" dirty="0" err="1">
                <a:latin typeface="AdvTT46dcae81"/>
              </a:rPr>
              <a:t>rotation</a:t>
            </a:r>
            <a:r>
              <a:rPr lang="it-IT" sz="1800" b="0" i="0" u="none" strike="noStrike" baseline="0" dirty="0">
                <a:latin typeface="AdvTT46dcae81"/>
              </a:rPr>
              <a:t> of the </a:t>
            </a:r>
            <a:r>
              <a:rPr lang="it-IT" sz="1800" b="0" i="0" u="none" strike="noStrike" baseline="0" dirty="0" err="1">
                <a:latin typeface="AdvTT46dcae81"/>
              </a:rPr>
              <a:t>Arabian</a:t>
            </a:r>
            <a:r>
              <a:rPr lang="it-IT" sz="1800" b="0" i="0" u="none" strike="noStrike" baseline="0" dirty="0">
                <a:latin typeface="AdvTT46dcae81"/>
              </a:rPr>
              <a:t>, Anatolia and of the </a:t>
            </a:r>
            <a:r>
              <a:rPr lang="it-IT" sz="1800" b="0" i="0" u="none" strike="noStrike" baseline="0" dirty="0" err="1">
                <a:latin typeface="AdvTT46dcae81"/>
              </a:rPr>
              <a:t>Aegean</a:t>
            </a:r>
            <a:r>
              <a:rPr lang="it-IT" sz="1800" b="0" i="0" u="none" strike="noStrike" baseline="0" dirty="0">
                <a:latin typeface="AdvTT46dcae81"/>
              </a:rPr>
              <a:t> </a:t>
            </a:r>
            <a:r>
              <a:rPr lang="it-IT" sz="1800" b="0" i="0" u="none" strike="noStrike" baseline="0" dirty="0" err="1">
                <a:latin typeface="AdvTT46dcae81"/>
              </a:rPr>
              <a:t>region</a:t>
            </a:r>
            <a:r>
              <a:rPr lang="it-IT" sz="1800" b="0" i="0" u="none" strike="noStrike" baseline="0" dirty="0">
                <a:latin typeface="AdvTT46dcae81"/>
              </a:rPr>
              <a:t>, with </a:t>
            </a:r>
            <a:r>
              <a:rPr lang="it-IT" sz="1800" b="0" i="0" u="none" strike="noStrike" baseline="0" dirty="0" err="1">
                <a:latin typeface="AdvTT46dcae81"/>
              </a:rPr>
              <a:t>respect</a:t>
            </a:r>
            <a:r>
              <a:rPr lang="it-IT" sz="1800" b="0" i="0" u="none" strike="noStrike" baseline="0" dirty="0">
                <a:latin typeface="AdvTT46dcae81"/>
              </a:rPr>
              <a:t> to Eurasia, with </a:t>
            </a:r>
            <a:r>
              <a:rPr lang="it-IT" sz="1800" b="0" i="0" u="none" strike="noStrike" baseline="0" dirty="0" err="1">
                <a:latin typeface="AdvTT46dcae81"/>
              </a:rPr>
              <a:t>velocities</a:t>
            </a:r>
            <a:r>
              <a:rPr lang="it-IT" sz="1800" b="0" i="0" u="none" strike="noStrike" baseline="0" dirty="0">
                <a:latin typeface="AdvTT46dcae81"/>
              </a:rPr>
              <a:t> </a:t>
            </a:r>
            <a:r>
              <a:rPr lang="it-IT" sz="1800" b="0" i="0" u="none" strike="noStrike" baseline="0" dirty="0" err="1">
                <a:latin typeface="AdvTT46dcae81"/>
              </a:rPr>
              <a:t>increasing</a:t>
            </a:r>
            <a:r>
              <a:rPr lang="it-IT" sz="1800" b="0" i="0" u="none" strike="noStrike" baseline="0" dirty="0">
                <a:latin typeface="AdvTT46dcae81"/>
              </a:rPr>
              <a:t> </a:t>
            </a:r>
            <a:r>
              <a:rPr lang="it-IT" sz="1800" b="0" i="0" u="none" strike="noStrike" baseline="0" dirty="0" err="1">
                <a:latin typeface="AdvTT46dcae81"/>
              </a:rPr>
              <a:t>towards</a:t>
            </a:r>
            <a:r>
              <a:rPr lang="it-IT" sz="1800" b="0" i="0" u="none" strike="noStrike" baseline="0" dirty="0">
                <a:latin typeface="AdvTT46dcae81"/>
              </a:rPr>
              <a:t> the </a:t>
            </a:r>
            <a:r>
              <a:rPr lang="it-IT" sz="1800" b="0" i="0" u="none" strike="noStrike" baseline="0" dirty="0" err="1">
                <a:latin typeface="AdvTT46dcae81"/>
              </a:rPr>
              <a:t>Hellenic</a:t>
            </a:r>
            <a:r>
              <a:rPr lang="it-IT" sz="1800" b="0" i="0" u="none" strike="noStrike" baseline="0" dirty="0">
                <a:latin typeface="AdvTT46dcae81"/>
              </a:rPr>
              <a:t> </a:t>
            </a:r>
            <a:r>
              <a:rPr lang="it-IT" sz="1800" b="0" i="0" u="none" strike="noStrike" baseline="0" dirty="0" err="1">
                <a:latin typeface="AdvTT46dcae81"/>
              </a:rPr>
              <a:t>margin</a:t>
            </a:r>
            <a:r>
              <a:rPr lang="it-IT" sz="1800" b="0" i="0" u="none" strike="noStrike" baseline="0" dirty="0">
                <a:latin typeface="AdvTT46dcae81"/>
              </a:rPr>
              <a:t> due to </a:t>
            </a:r>
            <a:r>
              <a:rPr lang="it-IT" sz="1800" b="0" i="0" u="none" strike="noStrike" baseline="0" dirty="0" err="1">
                <a:latin typeface="AdvTT46dcae81"/>
              </a:rPr>
              <a:t>slab</a:t>
            </a:r>
            <a:r>
              <a:rPr lang="it-IT" sz="1800" b="0" i="0" u="none" strike="noStrike" baseline="0" dirty="0">
                <a:latin typeface="AdvTT46dcae81"/>
              </a:rPr>
              <a:t> </a:t>
            </a:r>
            <a:r>
              <a:rPr lang="it-IT" sz="1800" b="0" i="0" u="none" strike="noStrike" baseline="0" dirty="0" err="1">
                <a:latin typeface="AdvTT46dcae81"/>
              </a:rPr>
              <a:t>rollback</a:t>
            </a:r>
            <a:r>
              <a:rPr lang="it-IT" sz="1800" b="0" i="0" u="none" strike="noStrike" baseline="0" dirty="0">
                <a:latin typeface="AdvTT46dcae81"/>
              </a:rPr>
              <a:t>. </a:t>
            </a:r>
          </a:p>
          <a:p>
            <a:pPr algn="l"/>
            <a:endParaRPr lang="it-IT" sz="1800" b="0" i="0" u="none" strike="noStrike" baseline="0" dirty="0">
              <a:latin typeface="AdvTT46dcae81"/>
            </a:endParaRPr>
          </a:p>
          <a:p>
            <a:pPr algn="l"/>
            <a:r>
              <a:rPr lang="it-IT" sz="1800" b="0" i="0" u="none" strike="noStrike" spc="-1" baseline="0" dirty="0">
                <a:latin typeface="AdvTT46dcae81"/>
              </a:rPr>
              <a:t>The </a:t>
            </a:r>
            <a:r>
              <a:rPr lang="it-IT" sz="1800" b="0" i="0" u="none" strike="noStrike" spc="-1" baseline="0" dirty="0" err="1">
                <a:latin typeface="AdvTT46dcae81"/>
              </a:rPr>
              <a:t>spectacular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velocity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filed</a:t>
            </a:r>
            <a:r>
              <a:rPr lang="it-IT" sz="1800" b="0" i="0" u="none" strike="noStrike" spc="-1" baseline="0" dirty="0">
                <a:latin typeface="AdvTT46dcae81"/>
              </a:rPr>
              <a:t> image by GPS </a:t>
            </a:r>
            <a:r>
              <a:rPr lang="it-IT" sz="1800" b="0" i="0" u="none" strike="noStrike" spc="-1" baseline="0" dirty="0" err="1">
                <a:latin typeface="AdvTT46dcae81"/>
              </a:rPr>
              <a:t>is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reflected</a:t>
            </a:r>
            <a:r>
              <a:rPr lang="it-IT" sz="1800" b="0" i="0" u="none" strike="noStrike" spc="-1" baseline="0" dirty="0">
                <a:latin typeface="AdvTT46dcae81"/>
              </a:rPr>
              <a:t> in intense </a:t>
            </a:r>
            <a:r>
              <a:rPr lang="it-IT" sz="1800" b="0" i="0" u="none" strike="noStrike" spc="-1" baseline="0" dirty="0" err="1">
                <a:latin typeface="AdvTT46dcae81"/>
              </a:rPr>
              <a:t>seismicity</a:t>
            </a:r>
            <a:r>
              <a:rPr lang="it-IT" sz="1800" b="0" i="0" u="none" strike="noStrike" spc="-1" baseline="0" dirty="0">
                <a:latin typeface="AdvTT46dcae81"/>
              </a:rPr>
              <a:t>. The </a:t>
            </a:r>
            <a:r>
              <a:rPr lang="it-IT" sz="1800" b="0" i="0" u="none" strike="noStrike" spc="-1" baseline="0" dirty="0" err="1">
                <a:latin typeface="AdvTT46dcae81"/>
              </a:rPr>
              <a:t>most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seismically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active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region</a:t>
            </a:r>
            <a:r>
              <a:rPr lang="it-IT" sz="1800" b="0" i="0" u="none" strike="noStrike" spc="-1" baseline="0" dirty="0">
                <a:latin typeface="AdvTT46dcae81"/>
              </a:rPr>
              <a:t> in the </a:t>
            </a:r>
            <a:r>
              <a:rPr lang="it-IT" sz="1800" b="0" i="0" u="none" strike="noStrike" spc="-1" baseline="0" dirty="0" err="1">
                <a:latin typeface="AdvTT46dcae81"/>
              </a:rPr>
              <a:t>Aegean</a:t>
            </a:r>
            <a:r>
              <a:rPr lang="it-IT" sz="1800" b="0" i="0" u="none" strike="noStrike" spc="-1" baseline="0" dirty="0">
                <a:latin typeface="AdvTT46dcae81"/>
              </a:rPr>
              <a:t> are:</a:t>
            </a:r>
          </a:p>
          <a:p>
            <a:pPr algn="l"/>
            <a:r>
              <a:rPr lang="it-IT" sz="1800" b="0" i="0" u="none" strike="noStrike" spc="-1" baseline="0" dirty="0">
                <a:latin typeface="AdvTT46dcae81"/>
              </a:rPr>
              <a:t>The </a:t>
            </a:r>
            <a:r>
              <a:rPr lang="it-IT" sz="1800" b="0" i="0" u="none" strike="noStrike" spc="-1" baseline="0" dirty="0" err="1">
                <a:latin typeface="AdvTT46dcae81"/>
              </a:rPr>
              <a:t>north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Aegean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trough</a:t>
            </a:r>
            <a:endParaRPr lang="it-IT" sz="1800" b="0" i="0" u="none" strike="noStrike" spc="-1" baseline="0" dirty="0">
              <a:latin typeface="AdvTT46dcae81"/>
            </a:endParaRPr>
          </a:p>
          <a:p>
            <a:pPr algn="l"/>
            <a:r>
              <a:rPr lang="it-IT" sz="1800" b="0" i="0" u="none" strike="noStrike" spc="-1" baseline="0" dirty="0">
                <a:latin typeface="AdvTT46dcae81"/>
              </a:rPr>
              <a:t>The </a:t>
            </a:r>
            <a:r>
              <a:rPr lang="it-IT" sz="1800" b="0" i="0" u="none" strike="noStrike" spc="-1" baseline="0" dirty="0" err="1">
                <a:latin typeface="AdvTT46dcae81"/>
              </a:rPr>
              <a:t>Gulf</a:t>
            </a:r>
            <a:r>
              <a:rPr lang="it-IT" sz="1800" b="0" i="0" u="none" strike="noStrike" spc="-1" baseline="0" dirty="0">
                <a:latin typeface="AdvTT46dcae81"/>
              </a:rPr>
              <a:t> of </a:t>
            </a:r>
            <a:r>
              <a:rPr lang="it-IT" sz="1800" b="0" i="0" u="none" strike="noStrike" spc="-1" baseline="0" dirty="0" err="1">
                <a:latin typeface="AdvTT46dcae81"/>
              </a:rPr>
              <a:t>Corinth</a:t>
            </a:r>
            <a:endParaRPr lang="it-IT" sz="1800" b="0" i="0" u="none" strike="noStrike" spc="-1" baseline="0" dirty="0">
              <a:latin typeface="AdvTT46dcae81"/>
            </a:endParaRPr>
          </a:p>
          <a:p>
            <a:pPr algn="l"/>
            <a:r>
              <a:rPr lang="it-IT" sz="1800" b="0" i="0" u="none" strike="noStrike" spc="-1" baseline="0" dirty="0">
                <a:latin typeface="AdvTT46dcae81"/>
              </a:rPr>
              <a:t>The </a:t>
            </a:r>
            <a:r>
              <a:rPr lang="it-IT" sz="1800" b="0" i="0" u="none" strike="noStrike" spc="-1" baseline="0" dirty="0" err="1">
                <a:latin typeface="AdvTT46dcae81"/>
              </a:rPr>
              <a:t>Kefalonia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Transform</a:t>
            </a:r>
            <a:r>
              <a:rPr lang="it-IT" sz="1800" b="0" i="0" u="none" strike="noStrike" spc="-1" baseline="0" dirty="0">
                <a:latin typeface="AdvTT46dcae81"/>
              </a:rPr>
              <a:t> Fault,</a:t>
            </a:r>
          </a:p>
          <a:p>
            <a:pPr algn="l"/>
            <a:r>
              <a:rPr lang="it-IT" sz="1800" b="0" i="0" u="none" strike="noStrike" spc="-1" baseline="0" dirty="0">
                <a:latin typeface="AdvTT46dcae81"/>
              </a:rPr>
              <a:t>- </a:t>
            </a:r>
            <a:r>
              <a:rPr lang="it-IT" sz="1800" b="0" i="0" u="none" strike="noStrike" spc="-1" baseline="0" dirty="0" err="1">
                <a:latin typeface="AdvTT46dcae81"/>
              </a:rPr>
              <a:t>All</a:t>
            </a:r>
            <a:r>
              <a:rPr lang="it-IT" sz="1800" b="0" i="0" u="none" strike="noStrike" spc="-1" baseline="0" dirty="0">
                <a:latin typeface="AdvTT46dcae81"/>
              </a:rPr>
              <a:t> the offshore </a:t>
            </a:r>
            <a:r>
              <a:rPr lang="it-IT" sz="1800" b="0" i="0" u="none" strike="noStrike" spc="-1" baseline="0" dirty="0" err="1">
                <a:latin typeface="AdvTT46dcae81"/>
              </a:rPr>
              <a:t>region</a:t>
            </a:r>
            <a:r>
              <a:rPr lang="it-IT" sz="1800" b="0" i="0" u="none" strike="noStrike" spc="-1" baseline="0" dirty="0">
                <a:latin typeface="AdvTT46dcae81"/>
              </a:rPr>
              <a:t> in the </a:t>
            </a:r>
            <a:r>
              <a:rPr lang="it-IT" sz="1800" b="0" i="0" u="none" strike="noStrike" spc="-1" baseline="0" dirty="0" err="1">
                <a:latin typeface="AdvTT46dcae81"/>
              </a:rPr>
              <a:t>outer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Hellenic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forearc</a:t>
            </a:r>
            <a:r>
              <a:rPr lang="it-IT" sz="1800" b="0" i="0" u="none" strike="noStrike" spc="-1" baseline="0" dirty="0">
                <a:latin typeface="AdvTT46dcae81"/>
              </a:rPr>
              <a:t> from the KTF to SW </a:t>
            </a:r>
            <a:r>
              <a:rPr lang="it-IT" sz="1800" b="0" i="0" u="none" strike="noStrike" spc="-1" baseline="0" dirty="0" err="1">
                <a:latin typeface="AdvTT46dcae81"/>
              </a:rPr>
              <a:t>Turkey</a:t>
            </a:r>
            <a:r>
              <a:rPr lang="it-IT" sz="1800" b="0" i="0" u="none" strike="noStrike" spc="-1" baseline="0" dirty="0">
                <a:latin typeface="AdvTT46dcae81"/>
              </a:rPr>
              <a:t>. </a:t>
            </a:r>
            <a:r>
              <a:rPr lang="it-IT" sz="1800" b="0" i="0" u="none" strike="noStrike" spc="-1" baseline="0" dirty="0" err="1">
                <a:latin typeface="AdvTT46dcae81"/>
              </a:rPr>
              <a:t>This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is</a:t>
            </a:r>
            <a:r>
              <a:rPr lang="it-IT" sz="1800" b="0" i="0" u="none" strike="noStrike" spc="-1" baseline="0" dirty="0">
                <a:latin typeface="AdvTT46dcae81"/>
              </a:rPr>
              <a:t> the </a:t>
            </a:r>
            <a:r>
              <a:rPr lang="it-IT" sz="1800" b="0" i="0" u="none" strike="noStrike" spc="-1" baseline="0" dirty="0" err="1">
                <a:latin typeface="AdvTT46dcae81"/>
              </a:rPr>
              <a:t>region</a:t>
            </a:r>
            <a:r>
              <a:rPr lang="it-IT" sz="1800" b="0" i="0" u="none" strike="noStrike" spc="-1" baseline="0" dirty="0">
                <a:latin typeface="AdvTT46dcae81"/>
              </a:rPr>
              <a:t> hosting the </a:t>
            </a:r>
            <a:r>
              <a:rPr lang="it-IT" sz="1800" b="0" i="0" u="none" strike="noStrike" spc="-1" baseline="0" dirty="0" err="1">
                <a:latin typeface="AdvTT46dcae81"/>
              </a:rPr>
              <a:t>interplate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seismogenic</a:t>
            </a:r>
            <a:r>
              <a:rPr lang="it-IT" sz="1800" b="0" i="0" u="none" strike="noStrike" spc="-1" baseline="0" dirty="0">
                <a:latin typeface="AdvTT46dcae81"/>
              </a:rPr>
              <a:t> zone </a:t>
            </a:r>
            <a:r>
              <a:rPr lang="it-IT" sz="1800" b="0" i="0" u="none" strike="noStrike" spc="-1" baseline="0" dirty="0" err="1">
                <a:latin typeface="AdvTT46dcae81"/>
              </a:rPr>
              <a:t>where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largest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earthquake</a:t>
            </a:r>
            <a:r>
              <a:rPr lang="it-IT" sz="1800" b="0" i="0" u="none" strike="noStrike" spc="-1" baseline="0" dirty="0">
                <a:latin typeface="AdvTT46dcae81"/>
              </a:rPr>
              <a:t> on </a:t>
            </a:r>
            <a:r>
              <a:rPr lang="it-IT" sz="1800" b="0" i="0" u="none" strike="noStrike" spc="-1" baseline="0" dirty="0" err="1">
                <a:latin typeface="AdvTT46dcae81"/>
              </a:rPr>
              <a:t>earth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occur</a:t>
            </a:r>
            <a:r>
              <a:rPr lang="it-IT" sz="1800" b="0" i="0" u="none" strike="noStrike" spc="-1" baseline="0" dirty="0">
                <a:latin typeface="AdvTT46dcae81"/>
              </a:rPr>
              <a:t>. </a:t>
            </a:r>
          </a:p>
          <a:p>
            <a:pPr algn="l"/>
            <a:r>
              <a:rPr lang="it-IT" sz="1800" b="0" i="0" u="none" strike="noStrike" spc="-1" baseline="0" dirty="0">
                <a:latin typeface="AdvTT46dcae81"/>
              </a:rPr>
              <a:t> - </a:t>
            </a:r>
            <a:r>
              <a:rPr lang="it-IT" sz="1800" b="0" i="0" u="none" strike="noStrike" spc="-1" baseline="0" dirty="0" err="1">
                <a:latin typeface="AdvTT46dcae81"/>
              </a:rPr>
              <a:t>Seismicity</a:t>
            </a:r>
            <a:r>
              <a:rPr lang="it-IT" sz="1800" b="0" i="0" u="none" strike="noStrike" spc="-1" baseline="0" dirty="0">
                <a:latin typeface="AdvTT46dcae81"/>
              </a:rPr>
              <a:t> in the </a:t>
            </a:r>
            <a:r>
              <a:rPr lang="it-IT" sz="1800" b="0" i="0" u="none" strike="noStrike" spc="-1" baseline="0" dirty="0" err="1">
                <a:latin typeface="AdvTT46dcae81"/>
              </a:rPr>
              <a:t>outer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forearc</a:t>
            </a:r>
            <a:r>
              <a:rPr lang="it-IT" sz="1800" b="0" i="0" u="none" strike="noStrike" spc="-1" baseline="0" dirty="0">
                <a:latin typeface="AdvTT46dcae81"/>
              </a:rPr>
              <a:t> shows </a:t>
            </a:r>
            <a:r>
              <a:rPr lang="it-IT" sz="1800" b="0" i="0" u="none" strike="noStrike" spc="-1" baseline="0" dirty="0" err="1">
                <a:latin typeface="AdvTT46dcae81"/>
              </a:rPr>
              <a:t>lateral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heterogeneities</a:t>
            </a:r>
            <a:r>
              <a:rPr lang="it-IT" sz="1800" b="0" i="0" u="none" strike="noStrike" spc="-1" baseline="0" dirty="0">
                <a:latin typeface="AdvTT46dcae81"/>
              </a:rPr>
              <a:t> in the </a:t>
            </a:r>
            <a:r>
              <a:rPr lang="it-IT" sz="1800" b="0" i="0" u="none" strike="noStrike" spc="-1" baseline="0" dirty="0" err="1">
                <a:latin typeface="AdvTT46dcae81"/>
              </a:rPr>
              <a:t>distribution</a:t>
            </a:r>
            <a:r>
              <a:rPr lang="it-IT" sz="1800" b="0" i="0" u="none" strike="noStrike" spc="-1" baseline="0" dirty="0">
                <a:latin typeface="AdvTT46dcae81"/>
              </a:rPr>
              <a:t> of </a:t>
            </a:r>
            <a:r>
              <a:rPr lang="it-IT" sz="1800" b="0" i="0" u="none" strike="noStrike" spc="-1" baseline="0" dirty="0" err="1">
                <a:latin typeface="AdvTT46dcae81"/>
              </a:rPr>
              <a:t>seismicity</a:t>
            </a:r>
            <a:r>
              <a:rPr lang="it-IT" sz="1800" b="0" i="0" u="none" strike="noStrike" spc="-1" baseline="0" dirty="0">
                <a:latin typeface="AdvTT46dcae81"/>
              </a:rPr>
              <a:t>.</a:t>
            </a:r>
          </a:p>
          <a:p>
            <a:pPr marL="285750" indent="-285750" algn="l">
              <a:buFontTx/>
              <a:buChar char="-"/>
            </a:pPr>
            <a:r>
              <a:rPr lang="it-IT" sz="1800" b="0" i="0" u="none" strike="noStrike" spc="-1" baseline="0" dirty="0">
                <a:latin typeface="AdvTT46dcae81"/>
              </a:rPr>
              <a:t>Here I </a:t>
            </a:r>
            <a:r>
              <a:rPr lang="it-IT" sz="1800" b="0" i="0" u="none" strike="noStrike" spc="-1" baseline="0" dirty="0" err="1">
                <a:latin typeface="AdvTT46dcae81"/>
              </a:rPr>
              <a:t>want</a:t>
            </a:r>
            <a:r>
              <a:rPr lang="it-IT" sz="1800" b="0" i="0" u="none" strike="noStrike" spc="-1" baseline="0" dirty="0">
                <a:latin typeface="AdvTT46dcae81"/>
              </a:rPr>
              <a:t> to </a:t>
            </a:r>
            <a:r>
              <a:rPr lang="it-IT" sz="1800" b="0" i="0" u="none" strike="noStrike" spc="-1" baseline="0" dirty="0" err="1">
                <a:latin typeface="AdvTT46dcae81"/>
              </a:rPr>
              <a:t>spend</a:t>
            </a:r>
            <a:r>
              <a:rPr lang="it-IT" sz="1800" b="0" i="0" u="none" strike="noStrike" spc="-1" baseline="0" dirty="0">
                <a:latin typeface="AdvTT46dcae81"/>
              </a:rPr>
              <a:t> a </a:t>
            </a:r>
            <a:r>
              <a:rPr lang="it-IT" sz="1800" b="0" i="0" u="none" strike="noStrike" spc="-1" baseline="0" dirty="0" err="1">
                <a:latin typeface="AdvTT46dcae81"/>
              </a:rPr>
              <a:t>few</a:t>
            </a:r>
            <a:r>
              <a:rPr lang="it-IT" sz="1800" b="0" i="0" u="none" strike="noStrike" spc="-1" baseline="0" dirty="0">
                <a:latin typeface="AdvTT46dcae81"/>
              </a:rPr>
              <a:t> words on the </a:t>
            </a:r>
            <a:r>
              <a:rPr lang="it-IT" sz="1800" b="0" i="0" u="none" strike="noStrike" spc="-1" baseline="0" dirty="0" err="1">
                <a:latin typeface="AdvTT46dcae81"/>
              </a:rPr>
              <a:t>presence</a:t>
            </a:r>
            <a:r>
              <a:rPr lang="it-IT" sz="1800" b="0" i="0" u="none" strike="noStrike" spc="-1" baseline="0" dirty="0">
                <a:latin typeface="AdvTT46dcae81"/>
              </a:rPr>
              <a:t> of the </a:t>
            </a:r>
            <a:r>
              <a:rPr lang="it-IT" sz="1800" b="0" i="0" u="none" strike="noStrike" spc="-1" baseline="0" dirty="0" err="1">
                <a:latin typeface="AdvTT46dcae81"/>
              </a:rPr>
              <a:t>Hellenic</a:t>
            </a:r>
            <a:r>
              <a:rPr lang="it-IT" sz="1800" b="0" i="0" u="none" strike="noStrike" spc="-1" baseline="0" dirty="0">
                <a:latin typeface="AdvTT46dcae81"/>
              </a:rPr>
              <a:t> trench, a </a:t>
            </a:r>
            <a:r>
              <a:rPr lang="it-IT" sz="1800" b="0" i="0" u="none" strike="noStrike" spc="-1" baseline="0" dirty="0" err="1">
                <a:latin typeface="AdvTT46dcae81"/>
              </a:rPr>
              <a:t>very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distinct</a:t>
            </a:r>
            <a:r>
              <a:rPr lang="it-IT" sz="1800" b="0" i="0" u="none" strike="noStrike" spc="-1" baseline="0" dirty="0">
                <a:latin typeface="AdvTT46dcae81"/>
              </a:rPr>
              <a:t> feature of the HSS, </a:t>
            </a:r>
            <a:r>
              <a:rPr lang="it-IT" sz="1800" b="0" i="0" u="none" strike="noStrike" spc="-1" baseline="0" dirty="0" err="1">
                <a:latin typeface="AdvTT46dcae81"/>
              </a:rPr>
              <a:t>initially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erroneously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interpreted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as</a:t>
            </a:r>
            <a:r>
              <a:rPr lang="it-IT" sz="1800" b="0" i="0" u="none" strike="noStrike" spc="-1" baseline="0" dirty="0">
                <a:latin typeface="AdvTT46dcae81"/>
              </a:rPr>
              <a:t> the </a:t>
            </a:r>
            <a:r>
              <a:rPr lang="it-IT" sz="1800" b="0" i="0" u="none" strike="noStrike" spc="-1" baseline="0" dirty="0" err="1">
                <a:latin typeface="AdvTT46dcae81"/>
              </a:rPr>
              <a:t>subduction</a:t>
            </a:r>
            <a:r>
              <a:rPr lang="it-IT" sz="1800" b="0" i="0" u="none" strike="noStrike" spc="-1" baseline="0" dirty="0">
                <a:latin typeface="AdvTT46dcae81"/>
              </a:rPr>
              <a:t> trench and </a:t>
            </a:r>
            <a:r>
              <a:rPr lang="it-IT" sz="1800" b="0" i="0" u="none" strike="noStrike" spc="-1" baseline="0" dirty="0" err="1">
                <a:latin typeface="AdvTT46dcae81"/>
              </a:rPr>
              <a:t>now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interpreted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as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morphotectonic</a:t>
            </a:r>
            <a:r>
              <a:rPr lang="it-IT" sz="1800" b="0" i="0" u="none" strike="noStrike" spc="-1" baseline="0" dirty="0">
                <a:latin typeface="AdvTT46dcae81"/>
              </a:rPr>
              <a:t> features of the </a:t>
            </a:r>
            <a:r>
              <a:rPr lang="it-IT" sz="1800" b="0" i="0" u="none" strike="noStrike" spc="-1" baseline="0" dirty="0" err="1">
                <a:latin typeface="AdvTT46dcae81"/>
              </a:rPr>
              <a:t>upper-plate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although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thier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origin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remains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debated</a:t>
            </a:r>
            <a:r>
              <a:rPr lang="it-IT" sz="1800" b="0" i="0" u="none" strike="noStrike" spc="-1" baseline="0" dirty="0">
                <a:latin typeface="AdvTT46dcae81"/>
              </a:rPr>
              <a:t>.</a:t>
            </a:r>
          </a:p>
          <a:p>
            <a:pPr marL="285750" indent="-285750" algn="l">
              <a:buFontTx/>
              <a:buChar char="-"/>
            </a:pPr>
            <a:r>
              <a:rPr lang="it-IT" sz="1800" b="0" i="0" u="none" strike="noStrike" spc="-1" baseline="0" dirty="0" err="1">
                <a:latin typeface="AdvTT46dcae81"/>
              </a:rPr>
              <a:t>Finally</a:t>
            </a:r>
            <a:r>
              <a:rPr lang="it-IT" sz="1800" b="0" i="0" u="none" strike="noStrike" spc="-1" baseline="0" dirty="0">
                <a:latin typeface="AdvTT46dcae81"/>
              </a:rPr>
              <a:t> the SE </a:t>
            </a:r>
            <a:r>
              <a:rPr lang="it-IT" sz="1800" b="0" i="0" u="none" strike="noStrike" spc="-1" baseline="0" dirty="0" err="1">
                <a:latin typeface="AdvTT46dcae81"/>
              </a:rPr>
              <a:t>Aegean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sea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region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exibits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higher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seismicity</a:t>
            </a:r>
            <a:r>
              <a:rPr lang="it-IT" sz="1800" b="0" i="0" u="none" strike="noStrike" spc="-1" baseline="0" dirty="0">
                <a:latin typeface="AdvTT46dcae81"/>
              </a:rPr>
              <a:t> rates of the </a:t>
            </a:r>
            <a:r>
              <a:rPr lang="it-IT" sz="1800" b="0" i="0" u="none" strike="noStrike" spc="-1" baseline="0" dirty="0" err="1">
                <a:latin typeface="AdvTT46dcae81"/>
              </a:rPr>
              <a:t>rest</a:t>
            </a:r>
            <a:r>
              <a:rPr lang="it-IT" sz="1800" b="0" i="0" u="none" strike="noStrike" spc="-1" baseline="0" dirty="0">
                <a:latin typeface="AdvTT46dcae81"/>
              </a:rPr>
              <a:t> of the </a:t>
            </a:r>
            <a:r>
              <a:rPr lang="it-IT" sz="1800" b="0" i="0" u="none" strike="noStrike" spc="-1" baseline="0" dirty="0" err="1">
                <a:latin typeface="AdvTT46dcae81"/>
              </a:rPr>
              <a:t>Aegean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both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at</a:t>
            </a:r>
            <a:r>
              <a:rPr lang="it-IT" sz="1800" b="0" i="0" u="none" strike="noStrike" spc="-1" baseline="0" dirty="0">
                <a:latin typeface="AdvTT46dcae81"/>
              </a:rPr>
              <a:t> </a:t>
            </a:r>
            <a:r>
              <a:rPr lang="it-IT" sz="1800" b="0" i="0" u="none" strike="noStrike" spc="-1" baseline="0" dirty="0" err="1">
                <a:latin typeface="AdvTT46dcae81"/>
              </a:rPr>
              <a:t>shallow</a:t>
            </a:r>
            <a:r>
              <a:rPr lang="it-IT" sz="1800" b="0" i="0" u="none" strike="noStrike" spc="-1" baseline="0" dirty="0">
                <a:latin typeface="AdvTT46dcae81"/>
              </a:rPr>
              <a:t> and intermediate </a:t>
            </a:r>
            <a:r>
              <a:rPr lang="it-IT" sz="1800" b="0" i="0" u="none" strike="noStrike" spc="-1" baseline="0" dirty="0" err="1">
                <a:latin typeface="AdvTT46dcae81"/>
              </a:rPr>
              <a:t>depths</a:t>
            </a:r>
            <a:r>
              <a:rPr lang="it-IT" sz="1800" b="0" i="0" u="none" strike="noStrike" spc="-1" baseline="0" dirty="0">
                <a:latin typeface="AdvTT46dcae81"/>
              </a:rPr>
              <a:t>. </a:t>
            </a:r>
          </a:p>
          <a:p>
            <a:pPr algn="l"/>
            <a:endParaRPr lang="en-US" sz="2000" b="0" strike="noStrike" spc="-1" dirty="0">
              <a:latin typeface="Arial"/>
            </a:endParaRPr>
          </a:p>
        </p:txBody>
      </p:sp>
      <p:sp>
        <p:nvSpPr>
          <p:cNvPr id="383" name="TextShape 3">
            <a:extLst>
              <a:ext uri="{FF2B5EF4-FFF2-40B4-BE49-F238E27FC236}">
                <a16:creationId xmlns:a16="http://schemas.microsoft.com/office/drawing/2014/main" id="{68AD098C-A706-B0FA-55D2-ACF41F22E4B6}"/>
              </a:ext>
            </a:extLst>
          </p:cNvPr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E6ADFB44-69D8-437A-929C-F6FCB7815D44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21460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</a:t>
            </a:r>
            <a:r>
              <a:rPr lang="it-IT" dirty="0" err="1"/>
              <a:t>addition</a:t>
            </a:r>
            <a:r>
              <a:rPr lang="it-IT" dirty="0"/>
              <a:t>, </a:t>
            </a:r>
            <a:r>
              <a:rPr lang="it-IT" dirty="0" err="1"/>
              <a:t>based</a:t>
            </a:r>
            <a:r>
              <a:rPr lang="it-IT" dirty="0"/>
              <a:t> on the </a:t>
            </a:r>
            <a:r>
              <a:rPr lang="it-IT" dirty="0" err="1"/>
              <a:t>properties</a:t>
            </a:r>
            <a:r>
              <a:rPr lang="it-IT" dirty="0"/>
              <a:t> of intermediate </a:t>
            </a:r>
            <a:r>
              <a:rPr lang="it-IT" dirty="0" err="1"/>
              <a:t>depth</a:t>
            </a:r>
            <a:r>
              <a:rPr lang="it-IT" dirty="0"/>
              <a:t> </a:t>
            </a:r>
            <a:r>
              <a:rPr lang="it-IT" dirty="0" err="1"/>
              <a:t>seismicity</a:t>
            </a:r>
            <a:r>
              <a:rPr lang="it-IT" dirty="0"/>
              <a:t>, more intense in the SE </a:t>
            </a:r>
            <a:r>
              <a:rPr lang="it-IT" dirty="0" err="1"/>
              <a:t>Aegean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west of </a:t>
            </a:r>
            <a:r>
              <a:rPr lang="it-IT" dirty="0" err="1"/>
              <a:t>it</a:t>
            </a:r>
            <a:r>
              <a:rPr lang="it-IT" dirty="0"/>
              <a:t>, and on the </a:t>
            </a:r>
            <a:r>
              <a:rPr lang="it-IT" dirty="0" err="1"/>
              <a:t>increasing</a:t>
            </a:r>
            <a:r>
              <a:rPr lang="it-IT" dirty="0"/>
              <a:t> </a:t>
            </a:r>
            <a:r>
              <a:rPr lang="it-IT" dirty="0" err="1"/>
              <a:t>dipping</a:t>
            </a:r>
            <a:r>
              <a:rPr lang="it-IT" dirty="0"/>
              <a:t> angle of the </a:t>
            </a:r>
            <a:r>
              <a:rPr lang="it-IT" dirty="0" err="1"/>
              <a:t>slab</a:t>
            </a:r>
            <a:r>
              <a:rPr lang="it-IT" dirty="0"/>
              <a:t> from west to </a:t>
            </a:r>
            <a:r>
              <a:rPr lang="it-IT" dirty="0" err="1"/>
              <a:t>east</a:t>
            </a:r>
            <a:r>
              <a:rPr lang="it-IT" dirty="0"/>
              <a:t> </a:t>
            </a:r>
            <a:r>
              <a:rPr lang="it-IT" dirty="0" err="1"/>
              <a:t>visible</a:t>
            </a:r>
            <a:r>
              <a:rPr lang="it-IT" dirty="0"/>
              <a:t> in the </a:t>
            </a:r>
            <a:r>
              <a:rPr lang="it-IT" dirty="0" err="1"/>
              <a:t>distribution</a:t>
            </a:r>
            <a:r>
              <a:rPr lang="it-IT" dirty="0"/>
              <a:t> of intermediate </a:t>
            </a:r>
            <a:r>
              <a:rPr lang="it-IT" dirty="0" err="1"/>
              <a:t>depth</a:t>
            </a:r>
            <a:r>
              <a:rPr lang="it-IT" dirty="0"/>
              <a:t> </a:t>
            </a:r>
            <a:r>
              <a:rPr lang="it-IT" dirty="0" err="1"/>
              <a:t>seismicity</a:t>
            </a:r>
            <a:r>
              <a:rPr lang="it-IT" dirty="0"/>
              <a:t> and </a:t>
            </a:r>
            <a:r>
              <a:rPr lang="it-IT" dirty="0" err="1"/>
              <a:t>regional</a:t>
            </a:r>
            <a:r>
              <a:rPr lang="it-IT" dirty="0"/>
              <a:t> </a:t>
            </a:r>
            <a:r>
              <a:rPr lang="it-IT" dirty="0" err="1"/>
              <a:t>tomography</a:t>
            </a:r>
            <a:r>
              <a:rPr lang="it-IT" dirty="0"/>
              <a:t> models and </a:t>
            </a:r>
            <a:r>
              <a:rPr lang="it-IT" dirty="0" err="1"/>
              <a:t>receiver</a:t>
            </a:r>
            <a:r>
              <a:rPr lang="it-IT" dirty="0"/>
              <a:t> </a:t>
            </a:r>
            <a:r>
              <a:rPr lang="it-IT" dirty="0" err="1"/>
              <a:t>functions</a:t>
            </a:r>
            <a:r>
              <a:rPr lang="it-IT" dirty="0"/>
              <a:t>, </a:t>
            </a:r>
            <a:r>
              <a:rPr lang="it-IT" dirty="0" err="1"/>
              <a:t>several</a:t>
            </a:r>
            <a:r>
              <a:rPr lang="it-IT" dirty="0"/>
              <a:t> </a:t>
            </a:r>
            <a:r>
              <a:rPr lang="it-IT" dirty="0" err="1"/>
              <a:t>authors</a:t>
            </a:r>
            <a:r>
              <a:rPr lang="it-IT" dirty="0"/>
              <a:t> </a:t>
            </a:r>
            <a:r>
              <a:rPr lang="it-IT" dirty="0" err="1"/>
              <a:t>proposed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the </a:t>
            </a:r>
            <a:r>
              <a:rPr lang="it-IT" dirty="0" err="1"/>
              <a:t>slab</a:t>
            </a:r>
            <a:r>
              <a:rPr lang="it-IT" dirty="0"/>
              <a:t> </a:t>
            </a:r>
            <a:r>
              <a:rPr lang="it-IT" dirty="0" err="1"/>
              <a:t>could</a:t>
            </a:r>
            <a:r>
              <a:rPr lang="it-IT" dirty="0"/>
              <a:t> be </a:t>
            </a:r>
            <a:r>
              <a:rPr lang="it-IT" dirty="0" err="1"/>
              <a:t>segmented</a:t>
            </a:r>
            <a:r>
              <a:rPr lang="it-IT" dirty="0"/>
              <a:t> </a:t>
            </a:r>
            <a:r>
              <a:rPr lang="it-IT" dirty="0" err="1"/>
              <a:t>somewhere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Crete and Rhodes. The </a:t>
            </a:r>
            <a:r>
              <a:rPr lang="it-IT" dirty="0" err="1"/>
              <a:t>geometry</a:t>
            </a:r>
            <a:r>
              <a:rPr lang="it-IT" dirty="0"/>
              <a:t> and location of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feature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described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An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interesting</a:t>
            </a:r>
            <a:r>
              <a:rPr lang="it-IT" dirty="0"/>
              <a:t> </a:t>
            </a:r>
            <a:r>
              <a:rPr lang="it-IT" dirty="0" err="1"/>
              <a:t>aspect</a:t>
            </a:r>
            <a:r>
              <a:rPr lang="it-IT" dirty="0"/>
              <a:t> of the intra-</a:t>
            </a:r>
            <a:r>
              <a:rPr lang="it-IT" dirty="0" err="1"/>
              <a:t>slab</a:t>
            </a:r>
            <a:r>
              <a:rPr lang="it-IT" dirty="0"/>
              <a:t> </a:t>
            </a:r>
            <a:r>
              <a:rPr lang="it-IT" dirty="0" err="1"/>
              <a:t>seismicity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downdip</a:t>
            </a:r>
            <a:r>
              <a:rPr lang="it-IT" dirty="0"/>
              <a:t> </a:t>
            </a:r>
            <a:r>
              <a:rPr lang="it-IT" dirty="0" err="1"/>
              <a:t>extent</a:t>
            </a:r>
            <a:r>
              <a:rPr lang="it-IT" dirty="0"/>
              <a:t> down to 180 km, </a:t>
            </a:r>
            <a:r>
              <a:rPr lang="it-IT" dirty="0" err="1"/>
              <a:t>much</a:t>
            </a:r>
            <a:r>
              <a:rPr lang="it-IT" dirty="0"/>
              <a:t> </a:t>
            </a:r>
            <a:r>
              <a:rPr lang="it-IT" dirty="0" err="1"/>
              <a:t>shallower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the </a:t>
            </a:r>
            <a:r>
              <a:rPr lang="it-IT" dirty="0" err="1"/>
              <a:t>downdip</a:t>
            </a:r>
            <a:r>
              <a:rPr lang="it-IT" dirty="0"/>
              <a:t> </a:t>
            </a:r>
            <a:r>
              <a:rPr lang="it-IT" dirty="0" err="1"/>
              <a:t>extent</a:t>
            </a:r>
            <a:r>
              <a:rPr lang="it-IT" dirty="0"/>
              <a:t> of the </a:t>
            </a:r>
            <a:r>
              <a:rPr lang="it-IT" dirty="0" err="1"/>
              <a:t>slab</a:t>
            </a:r>
            <a:r>
              <a:rPr lang="it-IT" dirty="0"/>
              <a:t> and of intra </a:t>
            </a:r>
            <a:r>
              <a:rPr lang="it-IT" dirty="0" err="1"/>
              <a:t>slab</a:t>
            </a:r>
            <a:r>
              <a:rPr lang="it-IT" dirty="0"/>
              <a:t> </a:t>
            </a:r>
            <a:r>
              <a:rPr lang="it-IT" dirty="0" err="1"/>
              <a:t>seismicity</a:t>
            </a:r>
            <a:r>
              <a:rPr lang="it-IT" dirty="0"/>
              <a:t> </a:t>
            </a:r>
            <a:r>
              <a:rPr lang="it-IT" dirty="0" err="1"/>
              <a:t>observed</a:t>
            </a:r>
            <a:r>
              <a:rPr lang="it-IT" dirty="0"/>
              <a:t> </a:t>
            </a:r>
            <a:r>
              <a:rPr lang="it-IT" dirty="0" err="1"/>
              <a:t>elsewhere</a:t>
            </a:r>
            <a:r>
              <a:rPr lang="it-IT" dirty="0"/>
              <a:t> in the world. 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AE0F11E-344A-4E28-A80A-E67821772215}" type="slidenum">
              <a:rPr lang="en-US" sz="1400" b="0" strike="noStrike" spc="-1" smtClean="0">
                <a:latin typeface="Times New Roman"/>
              </a:rPr>
              <a:t>3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1789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9C7C3-75FF-C33D-8139-90CF06CA0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>
            <a:extLst>
              <a:ext uri="{FF2B5EF4-FFF2-40B4-BE49-F238E27FC236}">
                <a16:creationId xmlns:a16="http://schemas.microsoft.com/office/drawing/2014/main" id="{200F96FA-09FE-329C-BED2-D3184EE799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442" name="PlaceHolder 2">
            <a:extLst>
              <a:ext uri="{FF2B5EF4-FFF2-40B4-BE49-F238E27FC236}">
                <a16:creationId xmlns:a16="http://schemas.microsoft.com/office/drawing/2014/main" id="{7BA76DC7-6DC6-E824-59AF-89304AD357BF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pPr marL="0" indent="0">
              <a:buFontTx/>
              <a:buNone/>
            </a:pPr>
            <a:r>
              <a:rPr lang="en-US" sz="2000" b="0" strike="noStrike" spc="-1" dirty="0">
                <a:latin typeface="Arial"/>
              </a:rPr>
              <a:t>Combining all the information that I’ve showed we came out with a refined geometry that we see in map and 3-D view. Let’s now explore the main features of the model from west to east:</a:t>
            </a:r>
          </a:p>
          <a:p>
            <a:pPr marL="0" indent="0">
              <a:buFontTx/>
              <a:buNone/>
            </a:pPr>
            <a:endParaRPr lang="en-US" sz="2000" b="0" strike="noStrike" spc="-1" dirty="0">
              <a:latin typeface="Arial"/>
            </a:endParaRPr>
          </a:p>
          <a:p>
            <a:pPr marL="342900" indent="-342900">
              <a:buFontTx/>
              <a:buChar char="-"/>
            </a:pPr>
            <a:r>
              <a:rPr lang="en-US" sz="2000" b="0" strike="noStrike" spc="-1" dirty="0">
                <a:latin typeface="Arial"/>
              </a:rPr>
              <a:t>The KTF above the edge of the seismically active slab – STEP fault</a:t>
            </a:r>
          </a:p>
          <a:p>
            <a:pPr marL="342900" indent="-342900">
              <a:buFontTx/>
              <a:buChar char="-"/>
            </a:pPr>
            <a:r>
              <a:rPr lang="en-US" sz="2000" b="0" strike="noStrike" spc="-1" dirty="0">
                <a:latin typeface="Arial"/>
              </a:rPr>
              <a:t>Possible discontinuity between the continental and oceanic slab beneath northern Greece</a:t>
            </a:r>
          </a:p>
          <a:p>
            <a:pPr marL="342900" indent="-342900">
              <a:buFontTx/>
              <a:buChar char="-"/>
            </a:pPr>
            <a:r>
              <a:rPr lang="en-US" sz="2000" b="0" strike="noStrike" spc="-1" dirty="0">
                <a:latin typeface="Arial"/>
              </a:rPr>
              <a:t>Shallower </a:t>
            </a:r>
            <a:r>
              <a:rPr lang="en-US" sz="2000" b="0" strike="noStrike" spc="-1" dirty="0" err="1">
                <a:latin typeface="Arial"/>
              </a:rPr>
              <a:t>hypocentres</a:t>
            </a:r>
            <a:r>
              <a:rPr lang="en-US" sz="2000" b="0" strike="noStrike" spc="-1" dirty="0">
                <a:latin typeface="Arial"/>
              </a:rPr>
              <a:t> north of Corinth then to the south  </a:t>
            </a:r>
          </a:p>
          <a:p>
            <a:pPr marL="342900" indent="-342900">
              <a:buFontTx/>
              <a:buChar char="-"/>
            </a:pPr>
            <a:r>
              <a:rPr lang="en-US" sz="2000" b="0" strike="noStrike" spc="-1" dirty="0">
                <a:latin typeface="Arial"/>
              </a:rPr>
              <a:t>First order segmentation of the subducting slab occurring between Crete and Karpathos</a:t>
            </a:r>
          </a:p>
          <a:p>
            <a:pPr marL="342900" indent="-342900">
              <a:buFontTx/>
              <a:buChar char="-"/>
            </a:pPr>
            <a:r>
              <a:rPr lang="en-US" sz="2000" b="0" strike="noStrike" spc="-1" dirty="0">
                <a:latin typeface="Arial"/>
              </a:rPr>
              <a:t>NW-dipping slab in the area of Rhodes-</a:t>
            </a:r>
            <a:r>
              <a:rPr lang="en-US" sz="2000" b="0" strike="noStrike" spc="-1" dirty="0" err="1">
                <a:latin typeface="Arial"/>
              </a:rPr>
              <a:t>Nisyros</a:t>
            </a:r>
            <a:r>
              <a:rPr lang="en-US" sz="2000" b="0" strike="noStrike" spc="-1" dirty="0">
                <a:latin typeface="Arial"/>
              </a:rPr>
              <a:t> – not compatible with a NE-SW STEP fault in the Pliny Strabo trench region</a:t>
            </a:r>
          </a:p>
          <a:p>
            <a:pPr marL="342900" indent="-342900">
              <a:buFontTx/>
              <a:buChar char="-"/>
            </a:pPr>
            <a:r>
              <a:rPr lang="en-US" sz="2000" b="0" strike="noStrike" spc="-1" dirty="0">
                <a:latin typeface="Arial"/>
              </a:rPr>
              <a:t>Eastern slab edge beneath the SW coastline of Turkey</a:t>
            </a:r>
          </a:p>
          <a:p>
            <a:pPr marL="342900" indent="-342900">
              <a:buFontTx/>
              <a:buChar char="-"/>
            </a:pPr>
            <a:r>
              <a:rPr lang="en-US" sz="2000" b="0" strike="noStrike" spc="-1" dirty="0">
                <a:latin typeface="Arial"/>
              </a:rPr>
              <a:t>V-shaped tear between the Hellenic and Antalya slab</a:t>
            </a:r>
          </a:p>
          <a:p>
            <a:pPr marL="342900" indent="-342900">
              <a:buFontTx/>
              <a:buChar char="-"/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443" name="TextShape 3">
            <a:extLst>
              <a:ext uri="{FF2B5EF4-FFF2-40B4-BE49-F238E27FC236}">
                <a16:creationId xmlns:a16="http://schemas.microsoft.com/office/drawing/2014/main" id="{377A79A1-5823-FBEB-4CEB-A0452F1EC116}"/>
              </a:ext>
            </a:extLst>
          </p:cNvPr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C097BA6-C28A-48B5-848E-7B2E6F3EED99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928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51325-44BC-7759-25EB-3931F1D84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2B0E43C-0ACB-490F-B021-C2612A1521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D524BD0-300C-5543-425F-17D79DD35B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AEECA25-C3B5-98B1-4CC4-86AF0A5C28C8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AE0F11E-344A-4E28-A80A-E67821772215}" type="slidenum">
              <a:rPr lang="en-US" sz="1400" b="0" strike="noStrike" spc="-1" smtClean="0">
                <a:latin typeface="Times New Roman"/>
              </a:rPr>
              <a:t>9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8046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AE0F11E-344A-4E28-A80A-E67821772215}" type="slidenum">
              <a:rPr lang="en-US" sz="1400" b="0" strike="noStrike" spc="-1" smtClean="0">
                <a:latin typeface="Times New Roman"/>
              </a:rPr>
              <a:t>10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8060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AE0F11E-344A-4E28-A80A-E67821772215}" type="slidenum">
              <a:rPr lang="en-US" sz="1400" b="0" strike="noStrike" spc="-1" smtClean="0">
                <a:latin typeface="Times New Roman"/>
              </a:rPr>
              <a:t>11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03904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AE0F11E-344A-4E28-A80A-E67821772215}" type="slidenum">
              <a:rPr lang="en-US" sz="1400" b="0" strike="noStrike" spc="-1" smtClean="0">
                <a:latin typeface="Times New Roman"/>
              </a:rPr>
              <a:t>12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4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US" sz="2000" b="0" strike="noStrike" spc="-1" dirty="0">
                <a:latin typeface="Arial"/>
              </a:rPr>
              <a:t>As last step we went to check for possible relations between the geometry of the subducting slab and the distribution of seismicity.</a:t>
            </a:r>
          </a:p>
          <a:p>
            <a:pPr marL="216000" indent="-216000">
              <a:lnSpc>
                <a:spcPct val="100000"/>
              </a:lnSpc>
            </a:pPr>
            <a:r>
              <a:rPr lang="en-US" sz="2000" b="0" strike="noStrike" spc="-1" dirty="0">
                <a:latin typeface="Arial"/>
              </a:rPr>
              <a:t>In this slide I am showing the seismic moment released from </a:t>
            </a:r>
            <a:r>
              <a:rPr lang="en-US" sz="2000" b="0" strike="noStrike" spc="-1" dirty="0" err="1">
                <a:latin typeface="Arial"/>
              </a:rPr>
              <a:t>interplate</a:t>
            </a:r>
            <a:r>
              <a:rPr lang="en-US" sz="2000" b="0" strike="noStrike" spc="-1" dirty="0">
                <a:latin typeface="Arial"/>
              </a:rPr>
              <a:t> (black dots in the cross-sections ) and intermediate depth seismicity (red dots in the cross-sections) along strike in the HSS.</a:t>
            </a:r>
          </a:p>
          <a:p>
            <a:pPr marL="216000" indent="-216000">
              <a:lnSpc>
                <a:spcPct val="100000"/>
              </a:lnSpc>
            </a:pPr>
            <a:r>
              <a:rPr lang="en-US" sz="2000" b="0" strike="noStrike" spc="-1" dirty="0">
                <a:latin typeface="Arial"/>
              </a:rPr>
              <a:t>The statistics rely on the ISC seismicity catalog covering about 50 years.</a:t>
            </a:r>
          </a:p>
          <a:p>
            <a:pPr marL="216000" indent="-216000">
              <a:lnSpc>
                <a:spcPct val="100000"/>
              </a:lnSpc>
            </a:pPr>
            <a:r>
              <a:rPr lang="en-US" sz="2000" b="0" strike="noStrike" spc="-1" dirty="0">
                <a:latin typeface="Arial"/>
              </a:rPr>
              <a:t>The main result is a sharp change in the seismic moment released above the western slab segment and above the eastern slab segment, with </a:t>
            </a:r>
            <a:r>
              <a:rPr lang="en-US" sz="2000" b="0" strike="noStrike" spc="-1" dirty="0" err="1">
                <a:latin typeface="Arial"/>
              </a:rPr>
              <a:t>interplate</a:t>
            </a:r>
            <a:r>
              <a:rPr lang="en-US" sz="2000" b="0" strike="noStrike" spc="-1" dirty="0">
                <a:latin typeface="Arial"/>
              </a:rPr>
              <a:t> earthquakes releasing higher seismic moment above the western slab segment and intermediate depth events releasing higher moment above the eastern slab segment. The pattern is compatible with the presence of a first-order segmentation in the slab between Crete and Karpathos,</a:t>
            </a:r>
          </a:p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43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ED5A078-14E9-44E9-BA09-F88DE8F2CC37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6219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3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600" y="3964320"/>
            <a:ext cx="109723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53544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2320" y="1600200"/>
            <a:ext cx="53544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600" y="3964320"/>
            <a:ext cx="53544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2320" y="3964320"/>
            <a:ext cx="53544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3532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520" y="1600200"/>
            <a:ext cx="3532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440" y="1600200"/>
            <a:ext cx="3532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600" y="3964320"/>
            <a:ext cx="3532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520" y="3964320"/>
            <a:ext cx="3532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440" y="3964320"/>
            <a:ext cx="3532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95A2C-58CB-1D46-BD59-CAA1FA20ED0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7B32-86F2-BA42-A9B1-DB4AE0F414A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83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600" y="1600200"/>
            <a:ext cx="1097232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32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53544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2320" y="1600200"/>
            <a:ext cx="53544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600" y="274680"/>
            <a:ext cx="1097232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53544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2320" y="1600200"/>
            <a:ext cx="53544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600" y="3964320"/>
            <a:ext cx="53544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53544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2320" y="1600200"/>
            <a:ext cx="53544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2320" y="3964320"/>
            <a:ext cx="53544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53544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2320" y="1600200"/>
            <a:ext cx="53544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600" y="3964320"/>
            <a:ext cx="109723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320" cy="45255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Master text styles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Second level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Third level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level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level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609600" y="6356520"/>
            <a:ext cx="284448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endParaRPr lang="en-US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165440" y="6356520"/>
            <a:ext cx="3860160" cy="364680"/>
          </a:xfrm>
          <a:prstGeom prst="rect">
            <a:avLst/>
          </a:prstGeom>
        </p:spPr>
        <p:txBody>
          <a:bodyPr anchor="ctr"/>
          <a:lstStyle/>
          <a:p>
            <a:r>
              <a:rPr lang="en-US" sz="2400" b="0" strike="noStrike" spc="-1">
                <a:latin typeface="Times New Roman"/>
              </a:rPr>
              <a:t>aaaa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737440" y="6356520"/>
            <a:ext cx="284448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8C8F01CC-2D60-40CA-AFC4-D6AD1A27DD56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‹N›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080" indent="-342720" algn="l" defTabSz="914400" rtl="0" eaLnBrk="1" latinLnBrk="0" hangingPunct="1">
        <a:lnSpc>
          <a:spcPct val="100000"/>
        </a:lnSpc>
        <a:spcBef>
          <a:spcPts val="641"/>
        </a:spcBef>
        <a:buClr>
          <a:srgbClr val="000000"/>
        </a:buClr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10836" y="1461701"/>
            <a:ext cx="11914586" cy="172274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4000" b="1" dirty="0" err="1">
                <a:solidFill>
                  <a:schemeClr val="tx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rabic Typesetting" panose="03020402040406030203" pitchFamily="66" charset="-78"/>
              </a:rPr>
              <a:t>Seismotectonics</a:t>
            </a:r>
            <a:r>
              <a:rPr lang="en-GB" sz="4000" b="1" dirty="0">
                <a:solidFill>
                  <a:schemeClr val="tx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rabic Typesetting" panose="03020402040406030203" pitchFamily="66" charset="-78"/>
              </a:rPr>
              <a:t> of the Hellenic Subduction System and Tsunami Sources</a:t>
            </a:r>
            <a:endParaRPr lang="it-IT" sz="4000" dirty="0">
              <a:solidFill>
                <a:schemeClr val="tx2"/>
              </a:solidFill>
              <a:latin typeface="Avenir Next LT Pro" panose="020B0504020202020204" pitchFamily="34" charset="0"/>
              <a:ea typeface="Calibri" panose="020F0502020204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90" name="TextShape 2"/>
          <p:cNvSpPr txBox="1"/>
          <p:nvPr/>
        </p:nvSpPr>
        <p:spPr>
          <a:xfrm>
            <a:off x="110837" y="3447480"/>
            <a:ext cx="11914586" cy="2570547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pPr algn="ctr">
              <a:spcBef>
                <a:spcPts val="641"/>
              </a:spcBef>
            </a:pPr>
            <a:r>
              <a:rPr lang="en-US" sz="3000" spc="-1" dirty="0">
                <a:solidFill>
                  <a:schemeClr val="tx2"/>
                </a:solidFill>
                <a:latin typeface="Avenir Next LT Pro" panose="020B0504020202020204" pitchFamily="34" charset="0"/>
                <a:cs typeface="Arabic Typesetting" panose="03020402040406030203" pitchFamily="66" charset="-78"/>
              </a:rPr>
              <a:t>Gian Maria Bocchini*</a:t>
            </a:r>
          </a:p>
          <a:p>
            <a:pPr algn="ctr">
              <a:spcBef>
                <a:spcPts val="641"/>
              </a:spcBef>
            </a:pPr>
            <a:endParaRPr lang="en-US" sz="3200" spc="-1" dirty="0">
              <a:solidFill>
                <a:schemeClr val="tx2"/>
              </a:solidFill>
              <a:latin typeface="Avenir Next LT Pro" panose="020B0504020202020204" pitchFamily="34" charset="0"/>
              <a:cs typeface="Arabic Typesetting" panose="03020402040406030203" pitchFamily="66" charset="-78"/>
            </a:endParaRPr>
          </a:p>
          <a:p>
            <a:pPr algn="ctr">
              <a:spcBef>
                <a:spcPts val="380"/>
              </a:spcBef>
            </a:pPr>
            <a:r>
              <a:rPr lang="en-US" sz="1900" i="1" spc="-1" dirty="0">
                <a:solidFill>
                  <a:schemeClr val="tx2"/>
                </a:solidFill>
                <a:latin typeface="Avenir Next LT Pro" panose="020B0504020202020204" pitchFamily="34" charset="0"/>
              </a:rPr>
              <a:t>*Institute of Geology, Mineralogy and Geophysics, Ruhr University of Bochum, Germany.</a:t>
            </a:r>
          </a:p>
          <a:p>
            <a:pPr algn="ctr">
              <a:spcBef>
                <a:spcPts val="380"/>
              </a:spcBef>
            </a:pPr>
            <a:endParaRPr lang="en-US" sz="1900" i="1" spc="-1" dirty="0">
              <a:solidFill>
                <a:schemeClr val="tx2"/>
              </a:solidFill>
              <a:latin typeface="Avenir Next LT Pro" panose="020B0504020202020204" pitchFamily="34" charset="0"/>
            </a:endParaRPr>
          </a:p>
          <a:p>
            <a:pPr algn="ctr">
              <a:spcBef>
                <a:spcPts val="380"/>
              </a:spcBef>
            </a:pPr>
            <a:endParaRPr lang="en-US" sz="1900" i="1" spc="-1" dirty="0">
              <a:solidFill>
                <a:schemeClr val="tx2"/>
              </a:solidFill>
              <a:latin typeface="Avenir Next LT Pro" panose="020B0504020202020204" pitchFamily="34" charset="0"/>
            </a:endParaRPr>
          </a:p>
          <a:p>
            <a:pPr algn="ctr">
              <a:spcBef>
                <a:spcPts val="380"/>
              </a:spcBef>
            </a:pPr>
            <a:r>
              <a:rPr lang="en-US" sz="2600" i="1" spc="-1" dirty="0">
                <a:solidFill>
                  <a:schemeClr val="tx2"/>
                </a:solidFill>
                <a:latin typeface="Avenir Next LT Pro" panose="020B0504020202020204" pitchFamily="34" charset="0"/>
              </a:rPr>
              <a:t>This talk benefitted from discussions and collaborations with colleagues from the National Observatory of Athens, University of Kiel, and University of Bochum</a:t>
            </a:r>
            <a:endParaRPr lang="en-US" sz="2600" spc="-1" dirty="0">
              <a:solidFill>
                <a:schemeClr val="tx2"/>
              </a:solidFill>
              <a:latin typeface="Avenir Next LT Pro" panose="020B0504020202020204" pitchFamily="34" charset="0"/>
            </a:endParaRPr>
          </a:p>
          <a:p>
            <a:pPr algn="ctr">
              <a:spcBef>
                <a:spcPts val="641"/>
              </a:spcBef>
            </a:pPr>
            <a:endParaRPr lang="en-US" sz="1900" spc="-1" dirty="0">
              <a:latin typeface="Rockwell" panose="02060603020205020403" pitchFamily="18" charset="0"/>
            </a:endParaRPr>
          </a:p>
          <a:p>
            <a:pPr algn="ctr">
              <a:spcBef>
                <a:spcPts val="641"/>
              </a:spcBef>
            </a:pPr>
            <a:endParaRPr lang="en-US" sz="1900" spc="-1" dirty="0">
              <a:latin typeface="Rockwell" panose="02060603020205020403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29BEE5F-2487-4D96-8EE6-2E931F82F9E7}"/>
              </a:ext>
            </a:extLst>
          </p:cNvPr>
          <p:cNvSpPr txBox="1"/>
          <p:nvPr/>
        </p:nvSpPr>
        <p:spPr>
          <a:xfrm>
            <a:off x="1524000" y="6340890"/>
            <a:ext cx="9143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Avenir Next LT Pro" panose="020B0504020202020204" pitchFamily="34" charset="0"/>
                <a:cs typeface="Arabic Typesetting" panose="03020402040406030203" pitchFamily="66" charset="-78"/>
              </a:rPr>
              <a:t>UNESCO-IOC Expert Meeting on Tsunami sources in NEAM</a:t>
            </a:r>
            <a:endParaRPr lang="it-IT" sz="2400" b="1" dirty="0">
              <a:solidFill>
                <a:schemeClr val="tx2"/>
              </a:solidFill>
              <a:latin typeface="Avenir Next LT Pro" panose="020B0504020202020204" pitchFamily="34" charset="0"/>
              <a:cs typeface="Arabic Typesetting" panose="03020402040406030203" pitchFamily="66" charset="-78"/>
            </a:endParaRPr>
          </a:p>
        </p:txBody>
      </p:sp>
      <p:pic>
        <p:nvPicPr>
          <p:cNvPr id="2" name="Picture 8" descr="Ruhr University Bochum: Cutoff, Courses, Placement, Fees, Admission, Ranking">
            <a:extLst>
              <a:ext uri="{FF2B5EF4-FFF2-40B4-BE49-F238E27FC236}">
                <a16:creationId xmlns:a16="http://schemas.microsoft.com/office/drawing/2014/main" id="{D6043081-D153-3EC5-9797-A18EE0DE3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332" y="55445"/>
            <a:ext cx="3651817" cy="99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mappa&#10;&#10;Il contenuto generato dall'IA potrebbe non essere corretto.">
            <a:extLst>
              <a:ext uri="{FF2B5EF4-FFF2-40B4-BE49-F238E27FC236}">
                <a16:creationId xmlns:a16="http://schemas.microsoft.com/office/drawing/2014/main" id="{E56BEC0F-33B5-ABF7-94F7-14641EB75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323" y="1403129"/>
            <a:ext cx="5294055" cy="538273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9E12130-E0C8-F832-697A-E2609EC3C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80" y="1403129"/>
            <a:ext cx="5462219" cy="274247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1E90311-5EAA-1F96-2A13-91B920C20DAB}"/>
              </a:ext>
            </a:extLst>
          </p:cNvPr>
          <p:cNvSpPr txBox="1"/>
          <p:nvPr/>
        </p:nvSpPr>
        <p:spPr>
          <a:xfrm>
            <a:off x="9254350" y="6416529"/>
            <a:ext cx="2932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spc="-1" dirty="0">
                <a:solidFill>
                  <a:srgbClr val="000000"/>
                </a:solidFill>
                <a:latin typeface="Avenir Next LT Pro" panose="020B0504020202020204" pitchFamily="34" charset="0"/>
                <a:ea typeface="Tahoma"/>
              </a:rPr>
              <a:t>Shaw and Jackson (2010)</a:t>
            </a:r>
            <a:endParaRPr lang="it-IT" dirty="0"/>
          </a:p>
        </p:txBody>
      </p:sp>
      <p:sp>
        <p:nvSpPr>
          <p:cNvPr id="12" name="TextShape 2">
            <a:extLst>
              <a:ext uri="{FF2B5EF4-FFF2-40B4-BE49-F238E27FC236}">
                <a16:creationId xmlns:a16="http://schemas.microsoft.com/office/drawing/2014/main" id="{0627EA85-6DD2-35BB-21C4-34C023E76476}"/>
              </a:ext>
            </a:extLst>
          </p:cNvPr>
          <p:cNvSpPr txBox="1"/>
          <p:nvPr/>
        </p:nvSpPr>
        <p:spPr>
          <a:xfrm>
            <a:off x="290622" y="198360"/>
            <a:ext cx="11610756" cy="685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700" b="1" spc="-1" dirty="0" err="1">
                <a:solidFill>
                  <a:schemeClr val="tx2"/>
                </a:solidFill>
                <a:latin typeface="Avenir Next LT Pro" panose="020B0504020202020204" pitchFamily="34" charset="0"/>
              </a:rPr>
              <a:t>Thurst</a:t>
            </a:r>
            <a:r>
              <a:rPr lang="en-US" sz="3700" b="1" spc="-1" dirty="0">
                <a:solidFill>
                  <a:schemeClr val="tx2"/>
                </a:solidFill>
                <a:latin typeface="Avenir Next LT Pro" panose="020B0504020202020204" pitchFamily="34" charset="0"/>
              </a:rPr>
              <a:t> Earthquakes in the Outer Hellenic Arc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BD73795-AA64-B4E1-94AF-5B5D396A37FE}"/>
              </a:ext>
            </a:extLst>
          </p:cNvPr>
          <p:cNvSpPr txBox="1"/>
          <p:nvPr/>
        </p:nvSpPr>
        <p:spPr>
          <a:xfrm>
            <a:off x="511321" y="4458236"/>
            <a:ext cx="581064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latin typeface="Avenir Next LT Pro" panose="020B0504020202020204" pitchFamily="34" charset="0"/>
              </a:rPr>
              <a:t>Thurst</a:t>
            </a:r>
            <a:r>
              <a:rPr lang="it-IT" dirty="0">
                <a:latin typeface="Avenir Next LT Pro" panose="020B0504020202020204" pitchFamily="34" charset="0"/>
              </a:rPr>
              <a:t> fault </a:t>
            </a:r>
            <a:r>
              <a:rPr lang="it-IT" dirty="0" err="1">
                <a:latin typeface="Avenir Next LT Pro" panose="020B0504020202020204" pitchFamily="34" charset="0"/>
              </a:rPr>
              <a:t>earthquakes</a:t>
            </a:r>
            <a:r>
              <a:rPr lang="it-IT" dirty="0">
                <a:latin typeface="Avenir Next LT Pro" panose="020B0504020202020204" pitchFamily="34" charset="0"/>
              </a:rPr>
              <a:t> in the </a:t>
            </a:r>
            <a:r>
              <a:rPr lang="it-IT" dirty="0" err="1">
                <a:latin typeface="Avenir Next LT Pro" panose="020B0504020202020204" pitchFamily="34" charset="0"/>
              </a:rPr>
              <a:t>outer</a:t>
            </a:r>
            <a:r>
              <a:rPr lang="it-IT" dirty="0">
                <a:latin typeface="Avenir Next LT Pro" panose="020B0504020202020204" pitchFamily="34" charset="0"/>
              </a:rPr>
              <a:t> </a:t>
            </a:r>
            <a:r>
              <a:rPr lang="it-IT" dirty="0" err="1">
                <a:latin typeface="Avenir Next LT Pro" panose="020B0504020202020204" pitchFamily="34" charset="0"/>
              </a:rPr>
              <a:t>Hellenic</a:t>
            </a:r>
            <a:r>
              <a:rPr lang="it-IT" dirty="0">
                <a:latin typeface="Avenir Next LT Pro" panose="020B0504020202020204" pitchFamily="34" charset="0"/>
              </a:rPr>
              <a:t> </a:t>
            </a:r>
            <a:r>
              <a:rPr lang="it-IT" dirty="0" err="1">
                <a:latin typeface="Avenir Next LT Pro" panose="020B0504020202020204" pitchFamily="34" charset="0"/>
              </a:rPr>
              <a:t>arc</a:t>
            </a:r>
            <a:r>
              <a:rPr lang="it-IT" dirty="0">
                <a:latin typeface="Avenir Next LT Pro" panose="020B0504020202020204" pitchFamily="34" charset="0"/>
              </a:rPr>
              <a:t> can be </a:t>
            </a:r>
            <a:r>
              <a:rPr lang="it-IT" dirty="0" err="1">
                <a:latin typeface="Avenir Next LT Pro" panose="020B0504020202020204" pitchFamily="34" charset="0"/>
              </a:rPr>
              <a:t>subdivided</a:t>
            </a:r>
            <a:r>
              <a:rPr lang="it-IT" dirty="0">
                <a:latin typeface="Avenir Next LT Pro" panose="020B0504020202020204" pitchFamily="34" charset="0"/>
              </a:rPr>
              <a:t> </a:t>
            </a:r>
            <a:r>
              <a:rPr lang="it-IT" dirty="0" err="1">
                <a:latin typeface="Avenir Next LT Pro" panose="020B0504020202020204" pitchFamily="34" charset="0"/>
              </a:rPr>
              <a:t>into</a:t>
            </a:r>
            <a:r>
              <a:rPr lang="it-IT" dirty="0">
                <a:latin typeface="Avenir Next LT Pro" panose="020B0504020202020204" pitchFamily="34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err="1">
                <a:latin typeface="Avenir Next LT Pro" panose="020B0504020202020204" pitchFamily="34" charset="0"/>
              </a:rPr>
              <a:t>Steeper</a:t>
            </a:r>
            <a:r>
              <a:rPr lang="it-IT" dirty="0">
                <a:latin typeface="Avenir Next LT Pro" panose="020B0504020202020204" pitchFamily="34" charset="0"/>
              </a:rPr>
              <a:t> </a:t>
            </a:r>
            <a:r>
              <a:rPr lang="it-IT" dirty="0" err="1">
                <a:latin typeface="Avenir Next LT Pro" panose="020B0504020202020204" pitchFamily="34" charset="0"/>
              </a:rPr>
              <a:t>thrusts</a:t>
            </a:r>
            <a:r>
              <a:rPr lang="it-IT" dirty="0">
                <a:latin typeface="Avenir Next LT Pro" panose="020B0504020202020204" pitchFamily="34" charset="0"/>
              </a:rPr>
              <a:t> (dip ~30-40°) in the </a:t>
            </a:r>
            <a:r>
              <a:rPr lang="it-IT" dirty="0" err="1">
                <a:latin typeface="Avenir Next LT Pro" panose="020B0504020202020204" pitchFamily="34" charset="0"/>
              </a:rPr>
              <a:t>overriding</a:t>
            </a:r>
            <a:r>
              <a:rPr lang="it-IT" dirty="0">
                <a:latin typeface="Avenir Next LT Pro" panose="020B0504020202020204" pitchFamily="34" charset="0"/>
              </a:rPr>
              <a:t> </a:t>
            </a:r>
            <a:r>
              <a:rPr lang="it-IT" dirty="0" err="1">
                <a:latin typeface="Avenir Next LT Pro" panose="020B0504020202020204" pitchFamily="34" charset="0"/>
              </a:rPr>
              <a:t>plate</a:t>
            </a:r>
            <a:r>
              <a:rPr lang="it-IT" dirty="0">
                <a:latin typeface="Avenir Next LT Pro" panose="020B0504020202020204" pitchFamily="34" charset="0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err="1">
                <a:latin typeface="Avenir Next LT Pro" panose="020B0504020202020204" pitchFamily="34" charset="0"/>
              </a:rPr>
              <a:t>Shallowly</a:t>
            </a:r>
            <a:r>
              <a:rPr lang="it-IT" dirty="0">
                <a:latin typeface="Avenir Next LT Pro" panose="020B0504020202020204" pitchFamily="34" charset="0"/>
              </a:rPr>
              <a:t> </a:t>
            </a:r>
            <a:r>
              <a:rPr lang="it-IT" dirty="0" err="1">
                <a:latin typeface="Avenir Next LT Pro" panose="020B0504020202020204" pitchFamily="34" charset="0"/>
              </a:rPr>
              <a:t>dipping</a:t>
            </a:r>
            <a:r>
              <a:rPr lang="it-IT" dirty="0">
                <a:latin typeface="Avenir Next LT Pro" panose="020B0504020202020204" pitchFamily="34" charset="0"/>
              </a:rPr>
              <a:t> </a:t>
            </a:r>
            <a:r>
              <a:rPr lang="it-IT" dirty="0" err="1">
                <a:latin typeface="Avenir Next LT Pro" panose="020B0504020202020204" pitchFamily="34" charset="0"/>
              </a:rPr>
              <a:t>thrusts</a:t>
            </a:r>
            <a:r>
              <a:rPr lang="it-IT" dirty="0">
                <a:latin typeface="Avenir Next LT Pro" panose="020B0504020202020204" pitchFamily="34" charset="0"/>
              </a:rPr>
              <a:t> (dip &lt;20-30°) </a:t>
            </a:r>
            <a:r>
              <a:rPr lang="it-IT" dirty="0" err="1">
                <a:latin typeface="Avenir Next LT Pro" panose="020B0504020202020204" pitchFamily="34" charset="0"/>
              </a:rPr>
              <a:t>along</a:t>
            </a:r>
            <a:r>
              <a:rPr lang="it-IT" dirty="0">
                <a:latin typeface="Avenir Next LT Pro" panose="020B0504020202020204" pitchFamily="34" charset="0"/>
              </a:rPr>
              <a:t> the </a:t>
            </a:r>
            <a:r>
              <a:rPr lang="it-IT" dirty="0" err="1">
                <a:latin typeface="Avenir Next LT Pro" panose="020B0504020202020204" pitchFamily="34" charset="0"/>
              </a:rPr>
              <a:t>plate</a:t>
            </a:r>
            <a:r>
              <a:rPr lang="it-IT" dirty="0">
                <a:latin typeface="Avenir Next LT Pro" panose="020B0504020202020204" pitchFamily="34" charset="0"/>
              </a:rPr>
              <a:t> </a:t>
            </a:r>
            <a:r>
              <a:rPr lang="it-IT" dirty="0" err="1">
                <a:latin typeface="Avenir Next LT Pro" panose="020B0504020202020204" pitchFamily="34" charset="0"/>
              </a:rPr>
              <a:t>interface</a:t>
            </a:r>
            <a:r>
              <a:rPr lang="it-IT" dirty="0">
                <a:latin typeface="Avenir Next LT Pro" panose="020B0504020202020204" pitchFamily="34" charset="0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it-IT" i="1" dirty="0" err="1">
                <a:latin typeface="Avenir Next LT Pro" panose="020B0504020202020204" pitchFamily="34" charset="0"/>
              </a:rPr>
              <a:t>Intraslab</a:t>
            </a:r>
            <a:r>
              <a:rPr lang="it-IT" i="1" dirty="0">
                <a:latin typeface="Avenir Next LT Pro" panose="020B0504020202020204" pitchFamily="34" charset="0"/>
              </a:rPr>
              <a:t> </a:t>
            </a:r>
            <a:r>
              <a:rPr lang="it-IT" i="1" dirty="0" err="1">
                <a:latin typeface="Avenir Next LT Pro" panose="020B0504020202020204" pitchFamily="34" charset="0"/>
              </a:rPr>
              <a:t>earthquakes</a:t>
            </a:r>
            <a:r>
              <a:rPr lang="it-IT" i="1" dirty="0">
                <a:latin typeface="Avenir Next LT Pro" panose="020B0504020202020204" pitchFamily="34" charset="0"/>
              </a:rPr>
              <a:t> with P-</a:t>
            </a:r>
            <a:r>
              <a:rPr lang="it-IT" i="1" dirty="0" err="1">
                <a:latin typeface="Avenir Next LT Pro" panose="020B0504020202020204" pitchFamily="34" charset="0"/>
              </a:rPr>
              <a:t>axis</a:t>
            </a:r>
            <a:r>
              <a:rPr lang="it-IT" i="1" dirty="0">
                <a:latin typeface="Avenir Next LT Pro" panose="020B0504020202020204" pitchFamily="34" charset="0"/>
              </a:rPr>
              <a:t> </a:t>
            </a:r>
            <a:r>
              <a:rPr lang="it-IT" i="1" dirty="0" err="1">
                <a:latin typeface="Avenir Next LT Pro" panose="020B0504020202020204" pitchFamily="34" charset="0"/>
              </a:rPr>
              <a:t>parallel</a:t>
            </a:r>
            <a:r>
              <a:rPr lang="it-IT" i="1" dirty="0">
                <a:latin typeface="Avenir Next LT Pro" panose="020B0504020202020204" pitchFamily="34" charset="0"/>
              </a:rPr>
              <a:t> to the </a:t>
            </a:r>
            <a:r>
              <a:rPr lang="it-IT" i="1" dirty="0" err="1">
                <a:latin typeface="Avenir Next LT Pro" panose="020B0504020202020204" pitchFamily="34" charset="0"/>
              </a:rPr>
              <a:t>slab</a:t>
            </a:r>
            <a:r>
              <a:rPr lang="it-IT" i="1" dirty="0">
                <a:latin typeface="Avenir Next LT Pro" panose="020B0504020202020204" pitchFamily="34" charset="0"/>
              </a:rPr>
              <a:t> </a:t>
            </a:r>
            <a:r>
              <a:rPr lang="it-IT" i="1" dirty="0" err="1">
                <a:latin typeface="Avenir Next LT Pro" panose="020B0504020202020204" pitchFamily="34" charset="0"/>
              </a:rPr>
              <a:t>isodepths</a:t>
            </a:r>
            <a:r>
              <a:rPr lang="it-IT" i="1" dirty="0">
                <a:latin typeface="Avenir Next LT Pro" panose="020B050402020202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it-IT" dirty="0">
              <a:latin typeface="Avenir Next LT Pro" panose="020B0504020202020204" pitchFamily="34" charset="0"/>
            </a:endParaRP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DA1543C1-C2C2-1296-A56E-F35A4BE09E10}"/>
              </a:ext>
            </a:extLst>
          </p:cNvPr>
          <p:cNvCxnSpPr>
            <a:cxnSpLocks/>
          </p:cNvCxnSpPr>
          <p:nvPr/>
        </p:nvCxnSpPr>
        <p:spPr>
          <a:xfrm>
            <a:off x="6321965" y="4897120"/>
            <a:ext cx="0" cy="134112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B7DC387-3887-150B-79D1-946308324979}"/>
              </a:ext>
            </a:extLst>
          </p:cNvPr>
          <p:cNvSpPr txBox="1"/>
          <p:nvPr/>
        </p:nvSpPr>
        <p:spPr>
          <a:xfrm rot="16200000">
            <a:off x="5542770" y="5328871"/>
            <a:ext cx="2204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spc="-1" dirty="0">
                <a:solidFill>
                  <a:srgbClr val="000000"/>
                </a:solidFill>
                <a:latin typeface="Avenir Next LT Pro" panose="020B0504020202020204" pitchFamily="34" charset="0"/>
                <a:ea typeface="Tahoma"/>
              </a:rPr>
              <a:t>Increasing average </a:t>
            </a:r>
          </a:p>
          <a:p>
            <a:pPr algn="ctr"/>
            <a:r>
              <a:rPr lang="en-US" sz="1800" spc="-1" dirty="0">
                <a:solidFill>
                  <a:srgbClr val="000000"/>
                </a:solidFill>
                <a:latin typeface="Avenir Next LT Pro" panose="020B0504020202020204" pitchFamily="34" charset="0"/>
                <a:ea typeface="Tahoma"/>
              </a:rPr>
              <a:t>depth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2069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2">
            <a:extLst>
              <a:ext uri="{FF2B5EF4-FFF2-40B4-BE49-F238E27FC236}">
                <a16:creationId xmlns:a16="http://schemas.microsoft.com/office/drawing/2014/main" id="{AAE8ACBE-8399-5FB5-1265-9686CD36CAAF}"/>
              </a:ext>
            </a:extLst>
          </p:cNvPr>
          <p:cNvSpPr txBox="1"/>
          <p:nvPr/>
        </p:nvSpPr>
        <p:spPr>
          <a:xfrm>
            <a:off x="290622" y="198359"/>
            <a:ext cx="11412280" cy="779835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700" b="1" spc="-1" dirty="0">
                <a:solidFill>
                  <a:schemeClr val="tx2"/>
                </a:solidFill>
                <a:latin typeface="Avenir Next LT Pro" panose="020B0504020202020204" pitchFamily="34" charset="0"/>
              </a:rPr>
              <a:t>Recent M6+ Earthquakes (Tsunamigenic and not)</a:t>
            </a:r>
          </a:p>
        </p:txBody>
      </p:sp>
      <p:pic>
        <p:nvPicPr>
          <p:cNvPr id="8" name="Immagine 7" descr="Immagine che contiene testo, diagramma, mappa&#10;&#10;Il contenuto generato dall'IA potrebbe non essere corretto.">
            <a:extLst>
              <a:ext uri="{FF2B5EF4-FFF2-40B4-BE49-F238E27FC236}">
                <a16:creationId xmlns:a16="http://schemas.microsoft.com/office/drawing/2014/main" id="{C8FEA602-F32D-F4D2-CEFF-EE48B0E39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64" y="1247553"/>
            <a:ext cx="6634088" cy="4898065"/>
          </a:xfrm>
          <a:prstGeom prst="rect">
            <a:avLst/>
          </a:prstGeom>
        </p:spPr>
      </p:pic>
      <p:pic>
        <p:nvPicPr>
          <p:cNvPr id="14" name="Immagine 13" descr="Immagine che contiene testo, Carattere, schermata, numero&#10;&#10;Il contenuto generato dall'IA potrebbe non essere corretto.">
            <a:extLst>
              <a:ext uri="{FF2B5EF4-FFF2-40B4-BE49-F238E27FC236}">
                <a16:creationId xmlns:a16="http://schemas.microsoft.com/office/drawing/2014/main" id="{07A429F7-790B-4B95-EF5E-901A8341E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86" y="1358521"/>
            <a:ext cx="902208" cy="1319784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FE6B08A-6D63-004D-2DB3-44524583E232}"/>
              </a:ext>
            </a:extLst>
          </p:cNvPr>
          <p:cNvSpPr txBox="1"/>
          <p:nvPr/>
        </p:nvSpPr>
        <p:spPr>
          <a:xfrm>
            <a:off x="7860234" y="5158594"/>
            <a:ext cx="41233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Avenir Next LT Pro" panose="020B0504020202020204" pitchFamily="34" charset="0"/>
              </a:rPr>
              <a:t>Sources: Bocchini et al. (2020) , Cirella et al. (2020), Howell et al. (2017), </a:t>
            </a:r>
            <a:r>
              <a:rPr lang="en-US" sz="2000" dirty="0" err="1">
                <a:solidFill>
                  <a:srgbClr val="000000"/>
                </a:solidFill>
                <a:latin typeface="Avenir Next LT Pro" panose="020B0504020202020204" pitchFamily="34" charset="0"/>
              </a:rPr>
              <a:t>Kalligeris</a:t>
            </a:r>
            <a:r>
              <a:rPr lang="en-US" sz="2000" dirty="0">
                <a:solidFill>
                  <a:srgbClr val="000000"/>
                </a:solidFill>
                <a:latin typeface="Avenir Next LT Pro" panose="020B0504020202020204" pitchFamily="34" charset="0"/>
              </a:rPr>
              <a:t> et al. (2022)</a:t>
            </a:r>
            <a:r>
              <a:rPr lang="it-IT" sz="2000" dirty="0">
                <a:solidFill>
                  <a:srgbClr val="000000"/>
                </a:solidFill>
                <a:latin typeface="Avenir Next LT Pro" panose="020B0504020202020204" pitchFamily="34" charset="0"/>
              </a:rPr>
              <a:t>,  </a:t>
            </a:r>
            <a:r>
              <a:rPr lang="it-IT" sz="2000" dirty="0" err="1">
                <a:latin typeface="Avenir Next LT Pro" panose="020B0504020202020204" pitchFamily="34" charset="0"/>
              </a:rPr>
              <a:t>Triantafyllou</a:t>
            </a:r>
            <a:r>
              <a:rPr lang="it-IT" sz="2000" dirty="0">
                <a:latin typeface="Avenir Next LT Pro" panose="020B0504020202020204" pitchFamily="34" charset="0"/>
              </a:rPr>
              <a:t> et al. (2024)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7DC7A49-1813-6AAF-A4B8-2CBC9F0DE013}"/>
              </a:ext>
            </a:extLst>
          </p:cNvPr>
          <p:cNvSpPr txBox="1"/>
          <p:nvPr/>
        </p:nvSpPr>
        <p:spPr>
          <a:xfrm>
            <a:off x="638806" y="6221144"/>
            <a:ext cx="6794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latin typeface="Avenir Next LT Pro" panose="020B0504020202020204" pitchFamily="34" charset="0"/>
              </a:rPr>
              <a:t>Focal</a:t>
            </a:r>
            <a:r>
              <a:rPr lang="it-IT" dirty="0">
                <a:latin typeface="Avenir Next LT Pro" panose="020B0504020202020204" pitchFamily="34" charset="0"/>
              </a:rPr>
              <a:t> </a:t>
            </a:r>
            <a:r>
              <a:rPr lang="it-IT" dirty="0" err="1">
                <a:latin typeface="Avenir Next LT Pro" panose="020B0504020202020204" pitchFamily="34" charset="0"/>
              </a:rPr>
              <a:t>mechanisms</a:t>
            </a:r>
            <a:r>
              <a:rPr lang="it-IT" dirty="0">
                <a:latin typeface="Avenir Next LT Pro" panose="020B0504020202020204" pitchFamily="34" charset="0"/>
              </a:rPr>
              <a:t> from GCMT </a:t>
            </a:r>
            <a:r>
              <a:rPr lang="it-IT" dirty="0" err="1">
                <a:latin typeface="Avenir Next LT Pro" panose="020B0504020202020204" pitchFamily="34" charset="0"/>
              </a:rPr>
              <a:t>catalog</a:t>
            </a:r>
            <a:r>
              <a:rPr lang="it-IT" dirty="0">
                <a:latin typeface="Avenir Next LT Pro" panose="020B0504020202020204" pitchFamily="34" charset="0"/>
              </a:rPr>
              <a:t>.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96D7FCB-576B-05E5-7A63-6D0AAE9893B0}"/>
              </a:ext>
            </a:extLst>
          </p:cNvPr>
          <p:cNvSpPr txBox="1"/>
          <p:nvPr/>
        </p:nvSpPr>
        <p:spPr>
          <a:xfrm>
            <a:off x="1022952" y="2789273"/>
            <a:ext cx="474921" cy="246221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/>
              <a:t>1997</a:t>
            </a:r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06F3B14C-59BD-BFE5-90E4-280F8B1A50FB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1497873" y="2912384"/>
            <a:ext cx="366369" cy="2915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AA082B2-C191-BC22-227D-B26A670C0FE7}"/>
              </a:ext>
            </a:extLst>
          </p:cNvPr>
          <p:cNvSpPr txBox="1"/>
          <p:nvPr/>
        </p:nvSpPr>
        <p:spPr>
          <a:xfrm>
            <a:off x="1714069" y="3541312"/>
            <a:ext cx="474921" cy="24622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/>
              <a:t>2018</a:t>
            </a:r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B673E037-C169-CDEA-1120-2FADD8733E9E}"/>
              </a:ext>
            </a:extLst>
          </p:cNvPr>
          <p:cNvCxnSpPr>
            <a:cxnSpLocks/>
          </p:cNvCxnSpPr>
          <p:nvPr/>
        </p:nvCxnSpPr>
        <p:spPr>
          <a:xfrm flipV="1">
            <a:off x="1939537" y="3316688"/>
            <a:ext cx="66472" cy="2341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387AB8D-10AA-9725-146B-2E16372406D7}"/>
              </a:ext>
            </a:extLst>
          </p:cNvPr>
          <p:cNvSpPr txBox="1"/>
          <p:nvPr/>
        </p:nvSpPr>
        <p:spPr>
          <a:xfrm>
            <a:off x="1951529" y="4097176"/>
            <a:ext cx="474921" cy="246221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/>
              <a:t>2008</a:t>
            </a:r>
          </a:p>
        </p:txBody>
      </p: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1E52A846-BB67-1B55-31F3-3279D2725295}"/>
              </a:ext>
            </a:extLst>
          </p:cNvPr>
          <p:cNvCxnSpPr>
            <a:cxnSpLocks/>
          </p:cNvCxnSpPr>
          <p:nvPr/>
        </p:nvCxnSpPr>
        <p:spPr>
          <a:xfrm flipV="1">
            <a:off x="2279779" y="3863059"/>
            <a:ext cx="66472" cy="2341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A4DF0A78-B5A7-BD6D-5BF8-5758377F7D92}"/>
              </a:ext>
            </a:extLst>
          </p:cNvPr>
          <p:cNvSpPr txBox="1"/>
          <p:nvPr/>
        </p:nvSpPr>
        <p:spPr>
          <a:xfrm>
            <a:off x="3361194" y="3787429"/>
            <a:ext cx="681801" cy="246221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/>
              <a:t>2013 10</a:t>
            </a:r>
          </a:p>
        </p:txBody>
      </p: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A36154FF-146D-6DBC-43D8-4BE6FA47BA37}"/>
              </a:ext>
            </a:extLst>
          </p:cNvPr>
          <p:cNvCxnSpPr>
            <a:cxnSpLocks/>
          </p:cNvCxnSpPr>
          <p:nvPr/>
        </p:nvCxnSpPr>
        <p:spPr>
          <a:xfrm flipV="1">
            <a:off x="3097619" y="4033650"/>
            <a:ext cx="604475" cy="15573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7E1159E5-89E8-2BA6-AF16-B735B684127C}"/>
              </a:ext>
            </a:extLst>
          </p:cNvPr>
          <p:cNvSpPr txBox="1"/>
          <p:nvPr/>
        </p:nvSpPr>
        <p:spPr>
          <a:xfrm>
            <a:off x="4042995" y="5131750"/>
            <a:ext cx="491336" cy="24622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/>
              <a:t>2020</a:t>
            </a:r>
          </a:p>
        </p:txBody>
      </p: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F2AAB73D-EBE5-92BC-4985-624CB06AF16D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4035908" y="4940596"/>
            <a:ext cx="252755" cy="19115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E34D2AFA-41D7-DA6B-8264-200F5A2B888B}"/>
              </a:ext>
            </a:extLst>
          </p:cNvPr>
          <p:cNvSpPr txBox="1"/>
          <p:nvPr/>
        </p:nvSpPr>
        <p:spPr>
          <a:xfrm>
            <a:off x="3358964" y="5062100"/>
            <a:ext cx="491336" cy="24622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/>
              <a:t>2009</a:t>
            </a:r>
          </a:p>
        </p:txBody>
      </p: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8AEFC8A3-FF30-E6E8-3B7D-AB1D1DBAC30E}"/>
              </a:ext>
            </a:extLst>
          </p:cNvPr>
          <p:cNvCxnSpPr>
            <a:cxnSpLocks/>
            <a:endCxn id="42" idx="0"/>
          </p:cNvCxnSpPr>
          <p:nvPr/>
        </p:nvCxnSpPr>
        <p:spPr>
          <a:xfrm flipH="1">
            <a:off x="3604632" y="4940596"/>
            <a:ext cx="242125" cy="1215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18AD493F-993C-CF7E-28CB-88F73A7805EA}"/>
              </a:ext>
            </a:extLst>
          </p:cNvPr>
          <p:cNvSpPr txBox="1"/>
          <p:nvPr/>
        </p:nvSpPr>
        <p:spPr>
          <a:xfrm>
            <a:off x="2778642" y="4782660"/>
            <a:ext cx="657064" cy="246221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/>
              <a:t>2013 06</a:t>
            </a:r>
          </a:p>
        </p:txBody>
      </p: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7ACADCE8-85B5-3BE8-07CD-EB7F657868D8}"/>
              </a:ext>
            </a:extLst>
          </p:cNvPr>
          <p:cNvCxnSpPr>
            <a:cxnSpLocks/>
          </p:cNvCxnSpPr>
          <p:nvPr/>
        </p:nvCxnSpPr>
        <p:spPr>
          <a:xfrm flipH="1">
            <a:off x="3439249" y="4819092"/>
            <a:ext cx="242125" cy="1215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magine che contiene testo, schermata, Carattere, Carminio&#10;&#10;Il contenuto generato dall'IA potrebbe non essere corretto.">
            <a:extLst>
              <a:ext uri="{FF2B5EF4-FFF2-40B4-BE49-F238E27FC236}">
                <a16:creationId xmlns:a16="http://schemas.microsoft.com/office/drawing/2014/main" id="{3CDC10F8-46FC-CE42-E58F-6652A23C99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970" y="1247553"/>
            <a:ext cx="3164166" cy="289502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9C57E1-AC07-E574-CF26-7AA261D4896E}"/>
              </a:ext>
            </a:extLst>
          </p:cNvPr>
          <p:cNvSpPr txBox="1"/>
          <p:nvPr/>
        </p:nvSpPr>
        <p:spPr>
          <a:xfrm>
            <a:off x="7858462" y="4123250"/>
            <a:ext cx="41251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 err="1">
                <a:latin typeface="Avenir Next LT Pro" panose="020B0504020202020204" pitchFamily="34" charset="0"/>
              </a:rPr>
              <a:t>Tsunamigenic</a:t>
            </a:r>
            <a:r>
              <a:rPr lang="it-IT" sz="2000" dirty="0">
                <a:latin typeface="Avenir Next LT Pro" panose="020B0504020202020204" pitchFamily="34" charset="0"/>
              </a:rPr>
              <a:t> </a:t>
            </a:r>
            <a:r>
              <a:rPr lang="it-IT" sz="2000" dirty="0" err="1">
                <a:latin typeface="Avenir Next LT Pro" panose="020B0504020202020204" pitchFamily="34" charset="0"/>
              </a:rPr>
              <a:t>earthquakes</a:t>
            </a:r>
            <a:r>
              <a:rPr lang="it-IT" sz="2000" dirty="0">
                <a:latin typeface="Avenir Next LT Pro" panose="020B0504020202020204" pitchFamily="34" charset="0"/>
              </a:rPr>
              <a:t> </a:t>
            </a:r>
            <a:r>
              <a:rPr lang="it-IT" sz="2000" dirty="0" err="1">
                <a:latin typeface="Avenir Next LT Pro" panose="020B0504020202020204" pitchFamily="34" charset="0"/>
              </a:rPr>
              <a:t>have</a:t>
            </a:r>
            <a:r>
              <a:rPr lang="it-IT" sz="2000" dirty="0">
                <a:latin typeface="Avenir Next LT Pro" panose="020B0504020202020204" pitchFamily="34" charset="0"/>
              </a:rPr>
              <a:t> </a:t>
            </a:r>
            <a:r>
              <a:rPr lang="it-IT" sz="2000" dirty="0" err="1">
                <a:latin typeface="Avenir Next LT Pro" panose="020B0504020202020204" pitchFamily="34" charset="0"/>
              </a:rPr>
              <a:t>steeper</a:t>
            </a:r>
            <a:r>
              <a:rPr lang="it-IT" sz="2000" dirty="0">
                <a:latin typeface="Avenir Next LT Pro" panose="020B0504020202020204" pitchFamily="34" charset="0"/>
              </a:rPr>
              <a:t> dip </a:t>
            </a:r>
            <a:r>
              <a:rPr lang="it-IT" sz="2000" dirty="0" err="1">
                <a:latin typeface="Avenir Next LT Pro" panose="020B0504020202020204" pitchFamily="34" charset="0"/>
              </a:rPr>
              <a:t>angles</a:t>
            </a:r>
            <a:r>
              <a:rPr lang="it-IT" sz="2000" dirty="0">
                <a:latin typeface="Avenir Next LT Pro" panose="020B0504020202020204" pitchFamily="34" charset="0"/>
              </a:rPr>
              <a:t> </a:t>
            </a:r>
            <a:r>
              <a:rPr lang="it-IT" sz="2000" dirty="0" err="1">
                <a:latin typeface="Avenir Next LT Pro" panose="020B0504020202020204" pitchFamily="34" charset="0"/>
              </a:rPr>
              <a:t>than</a:t>
            </a:r>
            <a:r>
              <a:rPr lang="it-IT" sz="2000" dirty="0">
                <a:latin typeface="Avenir Next LT Pro" panose="020B0504020202020204" pitchFamily="34" charset="0"/>
              </a:rPr>
              <a:t> non-</a:t>
            </a:r>
            <a:r>
              <a:rPr lang="it-IT" sz="2000" dirty="0" err="1">
                <a:latin typeface="Avenir Next LT Pro" panose="020B0504020202020204" pitchFamily="34" charset="0"/>
              </a:rPr>
              <a:t>tsunamigenic</a:t>
            </a:r>
            <a:r>
              <a:rPr lang="it-IT" sz="2000" dirty="0">
                <a:latin typeface="Avenir Next LT Pro" panose="020B0504020202020204" pitchFamily="34" charset="0"/>
              </a:rPr>
              <a:t> </a:t>
            </a:r>
            <a:r>
              <a:rPr lang="it-IT" sz="2000" dirty="0" err="1">
                <a:latin typeface="Avenir Next LT Pro" panose="020B0504020202020204" pitchFamily="34" charset="0"/>
              </a:rPr>
              <a:t>earthquakes</a:t>
            </a:r>
            <a:r>
              <a:rPr lang="it-IT" sz="2000" dirty="0">
                <a:latin typeface="Avenir Next LT Pro" panose="020B05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672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3F0099B-A747-F13A-6062-340FE9780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70" y="1030857"/>
            <a:ext cx="4578989" cy="237846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359214E-04F5-38B9-B2FF-E1DC016CFBC0}"/>
              </a:ext>
            </a:extLst>
          </p:cNvPr>
          <p:cNvSpPr txBox="1"/>
          <p:nvPr/>
        </p:nvSpPr>
        <p:spPr>
          <a:xfrm>
            <a:off x="4468510" y="3264013"/>
            <a:ext cx="31578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 err="1">
                <a:latin typeface="Avenir Next LT Pro" panose="020B0504020202020204" pitchFamily="34" charset="0"/>
              </a:rPr>
              <a:t>Triantafyllou</a:t>
            </a:r>
            <a:r>
              <a:rPr lang="it-IT" sz="2000" dirty="0">
                <a:latin typeface="Avenir Next LT Pro" panose="020B0504020202020204" pitchFamily="34" charset="0"/>
              </a:rPr>
              <a:t> et al. (2024)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4BE0EEE-DF6D-E094-937C-738B7EE47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62" y="3673553"/>
            <a:ext cx="2914942" cy="303331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44C6CBF-C435-59FB-B8C0-45DFCC0B3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7604" y="3866223"/>
            <a:ext cx="945489" cy="218232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C202C15-4658-B867-B8DB-66FB29674BF4}"/>
              </a:ext>
            </a:extLst>
          </p:cNvPr>
          <p:cNvSpPr txBox="1"/>
          <p:nvPr/>
        </p:nvSpPr>
        <p:spPr>
          <a:xfrm>
            <a:off x="4503093" y="6290309"/>
            <a:ext cx="30265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Avenir Next LT Pro" panose="020B0504020202020204" pitchFamily="34" charset="0"/>
              </a:rPr>
              <a:t>Bocchini et al. (2020)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B6AB36F-0C70-D676-60E5-8CB048B7FAFF}"/>
              </a:ext>
            </a:extLst>
          </p:cNvPr>
          <p:cNvSpPr txBox="1"/>
          <p:nvPr/>
        </p:nvSpPr>
        <p:spPr>
          <a:xfrm>
            <a:off x="8136593" y="1309632"/>
            <a:ext cx="350035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Avenir Next LT Pro" panose="020B0504020202020204" pitchFamily="34" charset="0"/>
              </a:rPr>
              <a:t>Hypocentral</a:t>
            </a:r>
            <a:r>
              <a:rPr lang="it-IT" sz="2000" dirty="0">
                <a:latin typeface="Avenir Next LT Pro" panose="020B0504020202020204" pitchFamily="34" charset="0"/>
              </a:rPr>
              <a:t> </a:t>
            </a:r>
            <a:r>
              <a:rPr lang="it-IT" sz="2000" dirty="0" err="1">
                <a:latin typeface="Avenir Next LT Pro" panose="020B0504020202020204" pitchFamily="34" charset="0"/>
              </a:rPr>
              <a:t>depth</a:t>
            </a:r>
            <a:r>
              <a:rPr lang="it-IT" sz="2000" dirty="0">
                <a:latin typeface="Avenir Next LT Pro" panose="020B0504020202020204" pitchFamily="34" charset="0"/>
              </a:rPr>
              <a:t> &lt; 15 km.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latin typeface="Avenir Next LT Pro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venir Next LT Pro" panose="020B0504020202020204" pitchFamily="34" charset="0"/>
              </a:rPr>
              <a:t>Fault dip angle &gt; 30°.</a:t>
            </a:r>
          </a:p>
          <a:p>
            <a:endParaRPr lang="it-IT" sz="2000" dirty="0">
              <a:latin typeface="Avenir Next LT Pro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Avenir Next LT Pro" panose="020B0504020202020204" pitchFamily="34" charset="0"/>
              </a:rPr>
              <a:t>Similar</a:t>
            </a:r>
            <a:r>
              <a:rPr lang="it-IT" sz="2000" dirty="0">
                <a:latin typeface="Avenir Next LT Pro" panose="020B0504020202020204" pitchFamily="34" charset="0"/>
              </a:rPr>
              <a:t> maximum </a:t>
            </a:r>
            <a:r>
              <a:rPr lang="it-IT" sz="2000" dirty="0" err="1">
                <a:latin typeface="Avenir Next LT Pro" panose="020B0504020202020204" pitchFamily="34" charset="0"/>
              </a:rPr>
              <a:t>vertical</a:t>
            </a:r>
            <a:r>
              <a:rPr lang="it-IT" sz="2000" dirty="0">
                <a:latin typeface="Avenir Next LT Pro" panose="020B0504020202020204" pitchFamily="34" charset="0"/>
              </a:rPr>
              <a:t> </a:t>
            </a:r>
            <a:r>
              <a:rPr lang="it-IT" sz="2000" dirty="0" err="1">
                <a:latin typeface="Avenir Next LT Pro" panose="020B0504020202020204" pitchFamily="34" charset="0"/>
              </a:rPr>
              <a:t>deformation</a:t>
            </a:r>
            <a:r>
              <a:rPr lang="it-IT" sz="2000" dirty="0">
                <a:latin typeface="Avenir Next LT Pro" panose="020B0504020202020204" pitchFamily="34" charset="0"/>
              </a:rPr>
              <a:t> of the </a:t>
            </a:r>
            <a:r>
              <a:rPr lang="it-IT" sz="2000" dirty="0" err="1">
                <a:latin typeface="Avenir Next LT Pro" panose="020B0504020202020204" pitchFamily="34" charset="0"/>
              </a:rPr>
              <a:t>seafloor</a:t>
            </a:r>
            <a:r>
              <a:rPr lang="it-IT" sz="2000" dirty="0">
                <a:latin typeface="Avenir Next LT Pro" panose="020B0504020202020204" pitchFamily="34" charset="0"/>
              </a:rPr>
              <a:t> of ~25-30 cm.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latin typeface="Avenir Next LT Pro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venir Next LT Pro" panose="020B0504020202020204" pitchFamily="34" charset="0"/>
              </a:rPr>
              <a:t>~0.3 m high tsunami </a:t>
            </a:r>
            <a:r>
              <a:rPr lang="it-IT" sz="2000" dirty="0" err="1">
                <a:latin typeface="Avenir Next LT Pro" panose="020B0504020202020204" pitchFamily="34" charset="0"/>
              </a:rPr>
              <a:t>waves</a:t>
            </a:r>
            <a:r>
              <a:rPr lang="it-IT" sz="2000" dirty="0">
                <a:latin typeface="Avenir Next LT Pro" panose="020B0504020202020204" pitchFamily="34" charset="0"/>
              </a:rPr>
              <a:t> </a:t>
            </a:r>
            <a:r>
              <a:rPr lang="it-IT" sz="2000" dirty="0" err="1">
                <a:latin typeface="Avenir Next LT Pro" panose="020B0504020202020204" pitchFamily="34" charset="0"/>
              </a:rPr>
              <a:t>along</a:t>
            </a:r>
            <a:r>
              <a:rPr lang="it-IT" sz="2000" dirty="0">
                <a:latin typeface="Avenir Next LT Pro" panose="020B0504020202020204" pitchFamily="34" charset="0"/>
              </a:rPr>
              <a:t> the </a:t>
            </a:r>
            <a:r>
              <a:rPr lang="it-IT" sz="2000" dirty="0" err="1">
                <a:latin typeface="Avenir Next LT Pro" panose="020B0504020202020204" pitchFamily="34" charset="0"/>
              </a:rPr>
              <a:t>southern</a:t>
            </a:r>
            <a:r>
              <a:rPr lang="it-IT" sz="2000" dirty="0">
                <a:latin typeface="Avenir Next LT Pro" panose="020B0504020202020204" pitchFamily="34" charset="0"/>
              </a:rPr>
              <a:t> </a:t>
            </a:r>
            <a:r>
              <a:rPr lang="it-IT" sz="2000" dirty="0" err="1">
                <a:latin typeface="Avenir Next LT Pro" panose="020B0504020202020204" pitchFamily="34" charset="0"/>
              </a:rPr>
              <a:t>coast</a:t>
            </a:r>
            <a:r>
              <a:rPr lang="it-IT" sz="2000" dirty="0">
                <a:latin typeface="Avenir Next LT Pro" panose="020B0504020202020204" pitchFamily="34" charset="0"/>
              </a:rPr>
              <a:t> of Crete (Bocchini et al., 2020, </a:t>
            </a:r>
            <a:r>
              <a:rPr lang="it-IT" sz="2000" dirty="0" err="1">
                <a:latin typeface="Avenir Next LT Pro" panose="020B0504020202020204" pitchFamily="34" charset="0"/>
              </a:rPr>
              <a:t>Kalligeris</a:t>
            </a:r>
            <a:r>
              <a:rPr lang="it-IT" sz="2000" dirty="0">
                <a:latin typeface="Avenir Next LT Pro" panose="020B0504020202020204" pitchFamily="34" charset="0"/>
              </a:rPr>
              <a:t> et al., 2022; </a:t>
            </a:r>
            <a:r>
              <a:rPr lang="it-IT" sz="2000" dirty="0" err="1">
                <a:latin typeface="Avenir Next LT Pro" panose="020B0504020202020204" pitchFamily="34" charset="0"/>
              </a:rPr>
              <a:t>Triantafyllou</a:t>
            </a:r>
            <a:r>
              <a:rPr lang="it-IT" sz="2000" dirty="0">
                <a:latin typeface="Avenir Next LT Pro" panose="020B0504020202020204" pitchFamily="34" charset="0"/>
              </a:rPr>
              <a:t> et al., 2024).</a:t>
            </a:r>
          </a:p>
        </p:txBody>
      </p:sp>
      <p:sp>
        <p:nvSpPr>
          <p:cNvPr id="2" name="TextShape 2">
            <a:extLst>
              <a:ext uri="{FF2B5EF4-FFF2-40B4-BE49-F238E27FC236}">
                <a16:creationId xmlns:a16="http://schemas.microsoft.com/office/drawing/2014/main" id="{49AE2FA0-B7D0-DBD3-16E2-C199B49D1887}"/>
              </a:ext>
            </a:extLst>
          </p:cNvPr>
          <p:cNvSpPr txBox="1"/>
          <p:nvPr/>
        </p:nvSpPr>
        <p:spPr>
          <a:xfrm>
            <a:off x="290622" y="198359"/>
            <a:ext cx="11412280" cy="779835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700" b="1" spc="-1" dirty="0">
                <a:solidFill>
                  <a:schemeClr val="tx2"/>
                </a:solidFill>
                <a:latin typeface="Avenir Next LT Pro" panose="020B0504020202020204" pitchFamily="34" charset="0"/>
              </a:rPr>
              <a:t>The 2009 and 2020 Tsunamigenic Earthquakes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AC99EEA-981C-1730-07E9-FBA9537E99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0859" y="4426572"/>
            <a:ext cx="2175458" cy="106162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5CB14EB-61CF-0B47-BBD8-46C4BED64A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0859" y="1444135"/>
            <a:ext cx="1976814" cy="106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06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CA96AC7-C344-D3DB-33E1-4634C68F4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76" y="5087708"/>
            <a:ext cx="6096000" cy="1314109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FADD670-7A87-7E99-901F-F4617787E9FA}"/>
              </a:ext>
            </a:extLst>
          </p:cNvPr>
          <p:cNvSpPr txBox="1"/>
          <p:nvPr/>
        </p:nvSpPr>
        <p:spPr>
          <a:xfrm>
            <a:off x="290622" y="6401817"/>
            <a:ext cx="31477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A2A2A"/>
                </a:solidFill>
                <a:effectLst/>
                <a:latin typeface="Avenir Next LT Pro" panose="020B0504020202020204" pitchFamily="34" charset="0"/>
              </a:rPr>
              <a:t>(</a:t>
            </a:r>
            <a:r>
              <a:rPr lang="en-US" b="0" i="0" dirty="0" err="1">
                <a:solidFill>
                  <a:srgbClr val="2A2A2A"/>
                </a:solidFill>
                <a:effectLst/>
                <a:latin typeface="Avenir Next LT Pro" panose="020B0504020202020204" pitchFamily="34" charset="0"/>
              </a:rPr>
              <a:t>Bocchini</a:t>
            </a:r>
            <a:r>
              <a:rPr lang="en-US" b="0" i="0" dirty="0">
                <a:solidFill>
                  <a:srgbClr val="2A2A2A"/>
                </a:solidFill>
                <a:effectLst/>
                <a:latin typeface="Avenir Next LT Pro" panose="020B0504020202020204" pitchFamily="34" charset="0"/>
              </a:rPr>
              <a:t>, 2018, PhD thesis)</a:t>
            </a:r>
            <a:endParaRPr lang="it-IT" dirty="0">
              <a:latin typeface="Avenir Next LT Pro" panose="020B0504020202020204" pitchFamily="34" charset="0"/>
            </a:endParaRPr>
          </a:p>
        </p:txBody>
      </p:sp>
      <p:sp>
        <p:nvSpPr>
          <p:cNvPr id="2" name="TextShape 2">
            <a:extLst>
              <a:ext uri="{FF2B5EF4-FFF2-40B4-BE49-F238E27FC236}">
                <a16:creationId xmlns:a16="http://schemas.microsoft.com/office/drawing/2014/main" id="{7E612BF5-39A5-1DBE-0B73-2E43A458DFEF}"/>
              </a:ext>
            </a:extLst>
          </p:cNvPr>
          <p:cNvSpPr txBox="1"/>
          <p:nvPr/>
        </p:nvSpPr>
        <p:spPr>
          <a:xfrm>
            <a:off x="290622" y="198359"/>
            <a:ext cx="11865108" cy="779835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sz="3700" b="1" spc="-1" dirty="0">
                <a:solidFill>
                  <a:schemeClr val="tx2"/>
                </a:solidFill>
                <a:latin typeface="Avenir Next LT Pro" panose="020B0504020202020204" pitchFamily="34" charset="0"/>
              </a:rPr>
              <a:t>Non-Tsunamigenic Earthquakes (</a:t>
            </a:r>
            <a:r>
              <a:rPr lang="en-US" sz="3700" b="1" spc="-1" dirty="0" err="1">
                <a:solidFill>
                  <a:schemeClr val="tx2"/>
                </a:solidFill>
                <a:latin typeface="Avenir Next LT Pro" panose="020B0504020202020204" pitchFamily="34" charset="0"/>
              </a:rPr>
              <a:t>Methoni</a:t>
            </a:r>
            <a:r>
              <a:rPr lang="en-US" sz="3700" b="1" spc="-1" dirty="0">
                <a:solidFill>
                  <a:schemeClr val="tx2"/>
                </a:solidFill>
                <a:latin typeface="Avenir Next LT Pro" panose="020B0504020202020204" pitchFamily="34" charset="0"/>
              </a:rPr>
              <a:t> Earthquake)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4697CA7-C5E9-5DFE-1B62-5BB1A3E2A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086" y="1208064"/>
            <a:ext cx="2042328" cy="114822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011D0EE-C9A4-BDCF-7E10-10D5715D9305}"/>
              </a:ext>
            </a:extLst>
          </p:cNvPr>
          <p:cNvSpPr txBox="1"/>
          <p:nvPr/>
        </p:nvSpPr>
        <p:spPr>
          <a:xfrm>
            <a:off x="6059730" y="2916665"/>
            <a:ext cx="6096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2A2A2A"/>
                </a:solidFill>
                <a:latin typeface="Avenir Next LT Pro" panose="020B0504020202020204" pitchFamily="34" charset="0"/>
              </a:rPr>
              <a:t>Hypocentral</a:t>
            </a:r>
            <a:r>
              <a:rPr lang="en-US" sz="2000" dirty="0">
                <a:solidFill>
                  <a:srgbClr val="2A2A2A"/>
                </a:solidFill>
                <a:latin typeface="Avenir Next LT Pro" panose="020B0504020202020204" pitchFamily="34" charset="0"/>
              </a:rPr>
              <a:t> depth of the </a:t>
            </a:r>
            <a:r>
              <a:rPr lang="en-US" sz="2000" dirty="0" err="1">
                <a:solidFill>
                  <a:srgbClr val="2A2A2A"/>
                </a:solidFill>
                <a:latin typeface="Avenir Next LT Pro" panose="020B0504020202020204" pitchFamily="34" charset="0"/>
              </a:rPr>
              <a:t>Methoni</a:t>
            </a:r>
            <a:r>
              <a:rPr lang="en-US" sz="2000" dirty="0">
                <a:solidFill>
                  <a:srgbClr val="2A2A2A"/>
                </a:solidFill>
                <a:latin typeface="Avenir Next LT Pro" panose="020B0504020202020204" pitchFamily="34" charset="0"/>
              </a:rPr>
              <a:t> earthquake ranges between 15-37 km.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A2A2A"/>
              </a:solidFill>
              <a:latin typeface="Avenir Next LT Pro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2A2A2A"/>
                </a:solidFill>
                <a:latin typeface="Avenir Next LT Pro" panose="020B0504020202020204" pitchFamily="34" charset="0"/>
              </a:rPr>
              <a:t>Fault dip angle &lt; 10-15°.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2A2A2A"/>
              </a:solidFill>
              <a:latin typeface="Avenir Next LT Pro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A2A2A"/>
                </a:solidFill>
                <a:latin typeface="Avenir Next LT Pro" panose="020B0504020202020204" pitchFamily="34" charset="0"/>
              </a:rPr>
              <a:t>For a “</a:t>
            </a:r>
            <a:r>
              <a:rPr lang="en-US" sz="2000" dirty="0" err="1">
                <a:solidFill>
                  <a:srgbClr val="2A2A2A"/>
                </a:solidFill>
                <a:latin typeface="Avenir Next LT Pro" panose="020B0504020202020204" pitchFamily="34" charset="0"/>
              </a:rPr>
              <a:t>Methoni</a:t>
            </a:r>
            <a:r>
              <a:rPr lang="en-US" sz="2000" dirty="0">
                <a:solidFill>
                  <a:srgbClr val="2A2A2A"/>
                </a:solidFill>
                <a:latin typeface="Avenir Next LT Pro" panose="020B0504020202020204" pitchFamily="34" charset="0"/>
              </a:rPr>
              <a:t>-like” earthquake, the maximum vertical displacement is comparable to that caused by the 2009 and 2020 earthquakes for M ~7.3-7.4 (but spread across a much larger area).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6001DC81-367D-418E-2E21-8F616D3952F6}"/>
              </a:ext>
            </a:extLst>
          </p:cNvPr>
          <p:cNvGrpSpPr/>
          <p:nvPr/>
        </p:nvGrpSpPr>
        <p:grpSpPr>
          <a:xfrm>
            <a:off x="579119" y="978194"/>
            <a:ext cx="5304941" cy="4101806"/>
            <a:chOff x="428557" y="1402764"/>
            <a:chExt cx="5455504" cy="4370784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ED1BBA43-5729-85CE-BCE3-88829122F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557" y="1402764"/>
              <a:ext cx="5455504" cy="4370784"/>
            </a:xfrm>
            <a:prstGeom prst="rect">
              <a:avLst/>
            </a:prstGeom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E7587AB4-5DD4-CB2C-616E-B94FC60DCED0}"/>
                </a:ext>
              </a:extLst>
            </p:cNvPr>
            <p:cNvSpPr/>
            <p:nvPr/>
          </p:nvSpPr>
          <p:spPr>
            <a:xfrm>
              <a:off x="2106650" y="1413650"/>
              <a:ext cx="353523" cy="2409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EC1F05D-C6C6-5F24-AAAA-5E53A00E5697}"/>
              </a:ext>
            </a:extLst>
          </p:cNvPr>
          <p:cNvSpPr txBox="1"/>
          <p:nvPr/>
        </p:nvSpPr>
        <p:spPr>
          <a:xfrm>
            <a:off x="8368623" y="1152324"/>
            <a:ext cx="36114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A2A2A"/>
                </a:solidFill>
                <a:latin typeface="Avenir Next LT Pro" panose="020B0504020202020204" pitchFamily="34" charset="0"/>
              </a:rPr>
              <a:t>One of the largest well-recorded </a:t>
            </a:r>
            <a:r>
              <a:rPr lang="en-US" sz="2000" dirty="0" err="1">
                <a:solidFill>
                  <a:srgbClr val="2A2A2A"/>
                </a:solidFill>
                <a:latin typeface="Avenir Next LT Pro" panose="020B0504020202020204" pitchFamily="34" charset="0"/>
              </a:rPr>
              <a:t>interplate</a:t>
            </a:r>
            <a:r>
              <a:rPr lang="en-US" sz="2000" dirty="0">
                <a:solidFill>
                  <a:srgbClr val="2A2A2A"/>
                </a:solidFill>
                <a:latin typeface="Avenir Next LT Pro" panose="020B0504020202020204" pitchFamily="34" charset="0"/>
              </a:rPr>
              <a:t> earthquake in the HSS (Howell et al., 2017)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983571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2">
            <a:extLst>
              <a:ext uri="{FF2B5EF4-FFF2-40B4-BE49-F238E27FC236}">
                <a16:creationId xmlns:a16="http://schemas.microsoft.com/office/drawing/2014/main" id="{21268FEA-B908-72C4-B15A-2BDAB6F9C1C2}"/>
              </a:ext>
            </a:extLst>
          </p:cNvPr>
          <p:cNvSpPr txBox="1"/>
          <p:nvPr/>
        </p:nvSpPr>
        <p:spPr>
          <a:xfrm>
            <a:off x="290622" y="198359"/>
            <a:ext cx="11412280" cy="779835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700" b="1" spc="-1" dirty="0">
                <a:solidFill>
                  <a:schemeClr val="tx2"/>
                </a:solidFill>
                <a:latin typeface="Avenir Next LT Pro" panose="020B0504020202020204" pitchFamily="34" charset="0"/>
              </a:rPr>
              <a:t>Concluding Remarks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D52B23D-B30E-B1DB-4E6F-A1D920AECA15}"/>
              </a:ext>
            </a:extLst>
          </p:cNvPr>
          <p:cNvSpPr txBox="1"/>
          <p:nvPr/>
        </p:nvSpPr>
        <p:spPr>
          <a:xfrm>
            <a:off x="402382" y="1158200"/>
            <a:ext cx="11300520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latin typeface="Avenir Next LT Pro" panose="020B0504020202020204" pitchFamily="34" charset="0"/>
              </a:rPr>
              <a:t>The record of </a:t>
            </a:r>
            <a:r>
              <a:rPr lang="it-IT" sz="2200" dirty="0" err="1">
                <a:latin typeface="Avenir Next LT Pro" panose="020B0504020202020204" pitchFamily="34" charset="0"/>
              </a:rPr>
              <a:t>instrumentally</a:t>
            </a:r>
            <a:r>
              <a:rPr lang="it-IT" sz="2200" dirty="0">
                <a:latin typeface="Avenir Next LT Pro" panose="020B0504020202020204" pitchFamily="34" charset="0"/>
              </a:rPr>
              <a:t> </a:t>
            </a:r>
            <a:r>
              <a:rPr lang="it-IT" sz="2200" dirty="0" err="1">
                <a:latin typeface="Avenir Next LT Pro" panose="020B0504020202020204" pitchFamily="34" charset="0"/>
              </a:rPr>
              <a:t>observed</a:t>
            </a:r>
            <a:r>
              <a:rPr lang="it-IT" sz="2200" dirty="0">
                <a:latin typeface="Avenir Next LT Pro" panose="020B0504020202020204" pitchFamily="34" charset="0"/>
              </a:rPr>
              <a:t> </a:t>
            </a:r>
            <a:r>
              <a:rPr lang="it-IT" sz="2200" dirty="0" err="1">
                <a:latin typeface="Avenir Next LT Pro" panose="020B0504020202020204" pitchFamily="34" charset="0"/>
              </a:rPr>
              <a:t>tsunamigenic</a:t>
            </a:r>
            <a:r>
              <a:rPr lang="it-IT" sz="2200" dirty="0">
                <a:latin typeface="Avenir Next LT Pro" panose="020B0504020202020204" pitchFamily="34" charset="0"/>
              </a:rPr>
              <a:t> </a:t>
            </a:r>
            <a:r>
              <a:rPr lang="it-IT" sz="2200" dirty="0" err="1">
                <a:latin typeface="Avenir Next LT Pro" panose="020B0504020202020204" pitchFamily="34" charset="0"/>
              </a:rPr>
              <a:t>earthquakes</a:t>
            </a:r>
            <a:r>
              <a:rPr lang="it-IT" sz="2200" dirty="0">
                <a:latin typeface="Avenir Next LT Pro" panose="020B0504020202020204" pitchFamily="34" charset="0"/>
              </a:rPr>
              <a:t> </a:t>
            </a:r>
            <a:r>
              <a:rPr lang="it-IT" sz="2200" dirty="0" err="1">
                <a:latin typeface="Avenir Next LT Pro" panose="020B0504020202020204" pitchFamily="34" charset="0"/>
              </a:rPr>
              <a:t>is</a:t>
            </a:r>
            <a:r>
              <a:rPr lang="it-IT" sz="2200" dirty="0">
                <a:latin typeface="Avenir Next LT Pro" panose="020B0504020202020204" pitchFamily="34" charset="0"/>
              </a:rPr>
              <a:t> limited.</a:t>
            </a:r>
          </a:p>
          <a:p>
            <a:r>
              <a:rPr lang="it-IT" sz="2200" dirty="0">
                <a:latin typeface="Avenir Next LT Pro" panose="020B05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latin typeface="Avenir Next LT Pro" panose="020B0504020202020204" pitchFamily="34" charset="0"/>
              </a:rPr>
              <a:t>Upper-</a:t>
            </a:r>
            <a:r>
              <a:rPr lang="it-IT" sz="2200" dirty="0" err="1">
                <a:latin typeface="Avenir Next LT Pro" panose="020B0504020202020204" pitchFamily="34" charset="0"/>
              </a:rPr>
              <a:t>plate</a:t>
            </a:r>
            <a:r>
              <a:rPr lang="it-IT" sz="2200" dirty="0">
                <a:latin typeface="Avenir Next LT Pro" panose="020B0504020202020204" pitchFamily="34" charset="0"/>
              </a:rPr>
              <a:t> </a:t>
            </a:r>
            <a:r>
              <a:rPr lang="it-IT" sz="2200" dirty="0" err="1">
                <a:latin typeface="Avenir Next LT Pro" panose="020B0504020202020204" pitchFamily="34" charset="0"/>
              </a:rPr>
              <a:t>thrust</a:t>
            </a:r>
            <a:r>
              <a:rPr lang="it-IT" sz="2200" dirty="0">
                <a:latin typeface="Avenir Next LT Pro" panose="020B0504020202020204" pitchFamily="34" charset="0"/>
              </a:rPr>
              <a:t> fault </a:t>
            </a:r>
            <a:r>
              <a:rPr lang="it-IT" sz="2200" dirty="0" err="1">
                <a:latin typeface="Avenir Next LT Pro" panose="020B0504020202020204" pitchFamily="34" charset="0"/>
              </a:rPr>
              <a:t>earthquakes</a:t>
            </a:r>
            <a:r>
              <a:rPr lang="it-IT" sz="2200" dirty="0">
                <a:latin typeface="Avenir Next LT Pro" panose="020B0504020202020204" pitchFamily="34" charset="0"/>
              </a:rPr>
              <a:t> </a:t>
            </a:r>
            <a:r>
              <a:rPr lang="it-IT" sz="2200" dirty="0" err="1">
                <a:latin typeface="Avenir Next LT Pro" panose="020B0504020202020204" pitchFamily="34" charset="0"/>
              </a:rPr>
              <a:t>exhibit</a:t>
            </a:r>
            <a:r>
              <a:rPr lang="it-IT" sz="2200" dirty="0">
                <a:latin typeface="Avenir Next LT Pro" panose="020B0504020202020204" pitchFamily="34" charset="0"/>
              </a:rPr>
              <a:t> a </a:t>
            </a:r>
            <a:r>
              <a:rPr lang="it-IT" sz="2200" dirty="0" err="1">
                <a:latin typeface="Avenir Next LT Pro" panose="020B0504020202020204" pitchFamily="34" charset="0"/>
              </a:rPr>
              <a:t>higher</a:t>
            </a:r>
            <a:r>
              <a:rPr lang="it-IT" sz="2200" dirty="0">
                <a:latin typeface="Avenir Next LT Pro" panose="020B0504020202020204" pitchFamily="34" charset="0"/>
              </a:rPr>
              <a:t> </a:t>
            </a:r>
            <a:r>
              <a:rPr lang="it-IT" sz="2200" dirty="0" err="1">
                <a:latin typeface="Avenir Next LT Pro" panose="020B0504020202020204" pitchFamily="34" charset="0"/>
              </a:rPr>
              <a:t>potential</a:t>
            </a:r>
            <a:r>
              <a:rPr lang="it-IT" sz="2200" dirty="0">
                <a:latin typeface="Avenir Next LT Pro" panose="020B0504020202020204" pitchFamily="34" charset="0"/>
              </a:rPr>
              <a:t> for </a:t>
            </a:r>
            <a:r>
              <a:rPr lang="it-IT" sz="2200" dirty="0" err="1">
                <a:latin typeface="Avenir Next LT Pro" panose="020B0504020202020204" pitchFamily="34" charset="0"/>
              </a:rPr>
              <a:t>generating</a:t>
            </a:r>
            <a:r>
              <a:rPr lang="it-IT" sz="2200" dirty="0">
                <a:latin typeface="Avenir Next LT Pro" panose="020B0504020202020204" pitchFamily="34" charset="0"/>
              </a:rPr>
              <a:t> </a:t>
            </a:r>
            <a:r>
              <a:rPr lang="it-IT" sz="2200" dirty="0" err="1">
                <a:latin typeface="Avenir Next LT Pro" panose="020B0504020202020204" pitchFamily="34" charset="0"/>
              </a:rPr>
              <a:t>tsunamis</a:t>
            </a:r>
            <a:r>
              <a:rPr lang="it-IT" sz="2200" dirty="0">
                <a:latin typeface="Avenir Next LT Pro" panose="020B0504020202020204" pitchFamily="34" charset="0"/>
              </a:rPr>
              <a:t> </a:t>
            </a:r>
            <a:r>
              <a:rPr lang="it-IT" sz="2200" dirty="0" err="1">
                <a:latin typeface="Avenir Next LT Pro" panose="020B0504020202020204" pitchFamily="34" charset="0"/>
              </a:rPr>
              <a:t>compared</a:t>
            </a:r>
            <a:r>
              <a:rPr lang="it-IT" sz="2200" dirty="0">
                <a:latin typeface="Avenir Next LT Pro" panose="020B0504020202020204" pitchFamily="34" charset="0"/>
              </a:rPr>
              <a:t> to </a:t>
            </a:r>
            <a:r>
              <a:rPr lang="it-IT" sz="2200" dirty="0" err="1">
                <a:latin typeface="Avenir Next LT Pro" panose="020B0504020202020204" pitchFamily="34" charset="0"/>
              </a:rPr>
              <a:t>similar</a:t>
            </a:r>
            <a:r>
              <a:rPr lang="it-IT" sz="2200" dirty="0">
                <a:latin typeface="Avenir Next LT Pro" panose="020B0504020202020204" pitchFamily="34" charset="0"/>
              </a:rPr>
              <a:t> or </a:t>
            </a:r>
            <a:r>
              <a:rPr lang="it-IT" sz="2200" dirty="0" err="1">
                <a:latin typeface="Avenir Next LT Pro" panose="020B0504020202020204" pitchFamily="34" charset="0"/>
              </a:rPr>
              <a:t>slightly</a:t>
            </a:r>
            <a:r>
              <a:rPr lang="it-IT" sz="2200" dirty="0">
                <a:latin typeface="Avenir Next LT Pro" panose="020B0504020202020204" pitchFamily="34" charset="0"/>
              </a:rPr>
              <a:t> </a:t>
            </a:r>
            <a:r>
              <a:rPr lang="it-IT" sz="2200" dirty="0" err="1">
                <a:latin typeface="Avenir Next LT Pro" panose="020B0504020202020204" pitchFamily="34" charset="0"/>
              </a:rPr>
              <a:t>larger</a:t>
            </a:r>
            <a:r>
              <a:rPr lang="it-IT" sz="2200" dirty="0">
                <a:latin typeface="Avenir Next LT Pro" panose="020B0504020202020204" pitchFamily="34" charset="0"/>
              </a:rPr>
              <a:t> </a:t>
            </a:r>
            <a:r>
              <a:rPr lang="it-IT" sz="2200">
                <a:latin typeface="Avenir Next LT Pro" panose="020B0504020202020204" pitchFamily="34" charset="0"/>
              </a:rPr>
              <a:t>magnitude </a:t>
            </a:r>
            <a:r>
              <a:rPr lang="it-IT" sz="2200" dirty="0" err="1">
                <a:latin typeface="Avenir Next LT Pro" panose="020B0504020202020204" pitchFamily="34" charset="0"/>
              </a:rPr>
              <a:t>thrust</a:t>
            </a:r>
            <a:r>
              <a:rPr lang="it-IT" sz="2200" dirty="0">
                <a:latin typeface="Avenir Next LT Pro" panose="020B0504020202020204" pitchFamily="34" charset="0"/>
              </a:rPr>
              <a:t> </a:t>
            </a:r>
            <a:r>
              <a:rPr lang="it-IT" sz="2200" dirty="0" err="1">
                <a:latin typeface="Avenir Next LT Pro" panose="020B0504020202020204" pitchFamily="34" charset="0"/>
              </a:rPr>
              <a:t>earthquakes</a:t>
            </a:r>
            <a:r>
              <a:rPr lang="it-IT" sz="2200" dirty="0">
                <a:latin typeface="Avenir Next LT Pro" panose="020B0504020202020204" pitchFamily="34" charset="0"/>
              </a:rPr>
              <a:t> </a:t>
            </a:r>
            <a:r>
              <a:rPr lang="it-IT" sz="2200" dirty="0" err="1">
                <a:latin typeface="Avenir Next LT Pro" panose="020B0504020202020204" pitchFamily="34" charset="0"/>
              </a:rPr>
              <a:t>occurring</a:t>
            </a:r>
            <a:r>
              <a:rPr lang="it-IT" sz="2200" dirty="0">
                <a:latin typeface="Avenir Next LT Pro" panose="020B0504020202020204" pitchFamily="34" charset="0"/>
              </a:rPr>
              <a:t> </a:t>
            </a:r>
            <a:r>
              <a:rPr lang="it-IT" sz="2200" dirty="0" err="1">
                <a:latin typeface="Avenir Next LT Pro" panose="020B0504020202020204" pitchFamily="34" charset="0"/>
              </a:rPr>
              <a:t>along</a:t>
            </a:r>
            <a:r>
              <a:rPr lang="it-IT" sz="2200" dirty="0">
                <a:latin typeface="Avenir Next LT Pro" panose="020B0504020202020204" pitchFamily="34" charset="0"/>
              </a:rPr>
              <a:t> the </a:t>
            </a:r>
            <a:r>
              <a:rPr lang="it-IT" sz="2200" dirty="0" err="1">
                <a:latin typeface="Avenir Next LT Pro" panose="020B0504020202020204" pitchFamily="34" charset="0"/>
              </a:rPr>
              <a:t>plate</a:t>
            </a:r>
            <a:r>
              <a:rPr lang="it-IT" sz="2200" dirty="0">
                <a:latin typeface="Avenir Next LT Pro" panose="020B0504020202020204" pitchFamily="34" charset="0"/>
              </a:rPr>
              <a:t> </a:t>
            </a:r>
            <a:r>
              <a:rPr lang="it-IT" sz="2200" dirty="0" err="1">
                <a:latin typeface="Avenir Next LT Pro" panose="020B0504020202020204" pitchFamily="34" charset="0"/>
              </a:rPr>
              <a:t>interface</a:t>
            </a:r>
            <a:r>
              <a:rPr lang="it-IT" sz="2200" dirty="0">
                <a:latin typeface="Avenir Next LT Pro" panose="020B050402020202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200" dirty="0">
              <a:latin typeface="Avenir Next LT Pro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latin typeface="Avenir Next LT Pro" panose="020B0504020202020204" pitchFamily="34" charset="0"/>
              </a:rPr>
              <a:t>A </a:t>
            </a:r>
            <a:r>
              <a:rPr lang="it-IT" sz="2200" dirty="0" err="1">
                <a:latin typeface="Avenir Next LT Pro" panose="020B0504020202020204" pitchFamily="34" charset="0"/>
              </a:rPr>
              <a:t>greater</a:t>
            </a:r>
            <a:r>
              <a:rPr lang="it-IT" sz="2200" dirty="0">
                <a:latin typeface="Avenir Next LT Pro" panose="020B0504020202020204" pitchFamily="34" charset="0"/>
              </a:rPr>
              <a:t> focus on </a:t>
            </a:r>
            <a:r>
              <a:rPr lang="it-IT" sz="2200" dirty="0" err="1">
                <a:latin typeface="Avenir Next LT Pro" panose="020B0504020202020204" pitchFamily="34" charset="0"/>
              </a:rPr>
              <a:t>studying</a:t>
            </a:r>
            <a:r>
              <a:rPr lang="it-IT" sz="2200" dirty="0">
                <a:latin typeface="Avenir Next LT Pro" panose="020B0504020202020204" pitchFamily="34" charset="0"/>
              </a:rPr>
              <a:t> non-</a:t>
            </a:r>
            <a:r>
              <a:rPr lang="it-IT" sz="2200" dirty="0" err="1">
                <a:latin typeface="Avenir Next LT Pro" panose="020B0504020202020204" pitchFamily="34" charset="0"/>
              </a:rPr>
              <a:t>tsunamigenic</a:t>
            </a:r>
            <a:r>
              <a:rPr lang="it-IT" sz="2200" dirty="0">
                <a:latin typeface="Avenir Next LT Pro" panose="020B0504020202020204" pitchFamily="34" charset="0"/>
              </a:rPr>
              <a:t> </a:t>
            </a:r>
            <a:r>
              <a:rPr lang="it-IT" sz="2200" dirty="0" err="1">
                <a:latin typeface="Avenir Next LT Pro" panose="020B0504020202020204" pitchFamily="34" charset="0"/>
              </a:rPr>
              <a:t>earthquakes</a:t>
            </a:r>
            <a:r>
              <a:rPr lang="it-IT" sz="2200" dirty="0">
                <a:latin typeface="Avenir Next LT Pro" panose="020B0504020202020204" pitchFamily="34" charset="0"/>
              </a:rPr>
              <a:t> </a:t>
            </a:r>
            <a:r>
              <a:rPr lang="it-IT" sz="2200" dirty="0" err="1">
                <a:latin typeface="Avenir Next LT Pro" panose="020B0504020202020204" pitchFamily="34" charset="0"/>
              </a:rPr>
              <a:t>is</a:t>
            </a:r>
            <a:r>
              <a:rPr lang="it-IT" sz="2200" dirty="0">
                <a:latin typeface="Avenir Next LT Pro" panose="020B0504020202020204" pitchFamily="34" charset="0"/>
              </a:rPr>
              <a:t> </a:t>
            </a:r>
            <a:r>
              <a:rPr lang="it-IT" sz="2200" dirty="0" err="1">
                <a:latin typeface="Avenir Next LT Pro" panose="020B0504020202020204" pitchFamily="34" charset="0"/>
              </a:rPr>
              <a:t>essential</a:t>
            </a:r>
            <a:r>
              <a:rPr lang="it-IT" sz="2200" dirty="0">
                <a:latin typeface="Avenir Next LT Pro" panose="020B0504020202020204" pitchFamily="34" charset="0"/>
              </a:rPr>
              <a:t> for </a:t>
            </a:r>
            <a:r>
              <a:rPr lang="it-IT" sz="2200" dirty="0" err="1">
                <a:latin typeface="Avenir Next LT Pro" panose="020B0504020202020204" pitchFamily="34" charset="0"/>
              </a:rPr>
              <a:t>understanding</a:t>
            </a:r>
            <a:r>
              <a:rPr lang="it-IT" sz="2200" dirty="0">
                <a:latin typeface="Avenir Next LT Pro" panose="020B0504020202020204" pitchFamily="34" charset="0"/>
              </a:rPr>
              <a:t> the </a:t>
            </a:r>
            <a:r>
              <a:rPr lang="it-IT" sz="2200" dirty="0" err="1">
                <a:latin typeface="Avenir Next LT Pro" panose="020B0504020202020204" pitchFamily="34" charset="0"/>
              </a:rPr>
              <a:t>mechanisms</a:t>
            </a:r>
            <a:r>
              <a:rPr lang="it-IT" sz="2200" dirty="0">
                <a:latin typeface="Avenir Next LT Pro" panose="020B0504020202020204" pitchFamily="34" charset="0"/>
              </a:rPr>
              <a:t> </a:t>
            </a:r>
            <a:r>
              <a:rPr lang="it-IT" sz="2200" dirty="0" err="1">
                <a:latin typeface="Avenir Next LT Pro" panose="020B0504020202020204" pitchFamily="34" charset="0"/>
              </a:rPr>
              <a:t>behind</a:t>
            </a:r>
            <a:r>
              <a:rPr lang="it-IT" sz="2200" dirty="0">
                <a:latin typeface="Avenir Next LT Pro" panose="020B0504020202020204" pitchFamily="34" charset="0"/>
              </a:rPr>
              <a:t> </a:t>
            </a:r>
            <a:r>
              <a:rPr lang="it-IT" sz="2200" dirty="0" err="1">
                <a:latin typeface="Avenir Next LT Pro" panose="020B0504020202020204" pitchFamily="34" charset="0"/>
              </a:rPr>
              <a:t>tsunamigenic</a:t>
            </a:r>
            <a:r>
              <a:rPr lang="it-IT" sz="2200" dirty="0">
                <a:latin typeface="Avenir Next LT Pro" panose="020B0504020202020204" pitchFamily="34" charset="0"/>
              </a:rPr>
              <a:t> events (e.g., </a:t>
            </a:r>
            <a:r>
              <a:rPr lang="it-IT" sz="2200" dirty="0" err="1">
                <a:latin typeface="Avenir Next LT Pro" panose="020B0504020202020204" pitchFamily="34" charset="0"/>
              </a:rPr>
              <a:t>Triantafyllou</a:t>
            </a:r>
            <a:r>
              <a:rPr lang="it-IT" sz="2200" dirty="0">
                <a:latin typeface="Avenir Next LT Pro" panose="020B0504020202020204" pitchFamily="34" charset="0"/>
              </a:rPr>
              <a:t> et al., 2024; Bocchini, 2018).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200" dirty="0">
              <a:latin typeface="Avenir Next LT Pro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 err="1">
                <a:latin typeface="Avenir Next LT Pro" panose="020B0504020202020204" pitchFamily="34" charset="0"/>
              </a:rPr>
              <a:t>Higher-quality</a:t>
            </a:r>
            <a:r>
              <a:rPr lang="it-IT" sz="2200" dirty="0">
                <a:latin typeface="Avenir Next LT Pro" panose="020B0504020202020204" pitchFamily="34" charset="0"/>
              </a:rPr>
              <a:t> </a:t>
            </a:r>
            <a:r>
              <a:rPr lang="it-IT" sz="2200" dirty="0" err="1">
                <a:latin typeface="Avenir Next LT Pro" panose="020B0504020202020204" pitchFamily="34" charset="0"/>
              </a:rPr>
              <a:t>hypocentral</a:t>
            </a:r>
            <a:r>
              <a:rPr lang="it-IT" sz="2200" dirty="0">
                <a:latin typeface="Avenir Next LT Pro" panose="020B0504020202020204" pitchFamily="34" charset="0"/>
              </a:rPr>
              <a:t> location (and of the </a:t>
            </a:r>
            <a:r>
              <a:rPr lang="it-IT" sz="2200" dirty="0" err="1">
                <a:latin typeface="Avenir Next LT Pro" panose="020B0504020202020204" pitchFamily="34" charset="0"/>
              </a:rPr>
              <a:t>slab</a:t>
            </a:r>
            <a:r>
              <a:rPr lang="it-IT" sz="2200" dirty="0">
                <a:latin typeface="Avenir Next LT Pro" panose="020B0504020202020204" pitchFamily="34" charset="0"/>
              </a:rPr>
              <a:t> </a:t>
            </a:r>
            <a:r>
              <a:rPr lang="it-IT" sz="2200" dirty="0" err="1">
                <a:latin typeface="Avenir Next LT Pro" panose="020B0504020202020204" pitchFamily="34" charset="0"/>
              </a:rPr>
              <a:t>geometry</a:t>
            </a:r>
            <a:r>
              <a:rPr lang="it-IT" sz="2200" dirty="0">
                <a:latin typeface="Avenir Next LT Pro" panose="020B0504020202020204" pitchFamily="34" charset="0"/>
              </a:rPr>
              <a:t>) in the </a:t>
            </a:r>
            <a:r>
              <a:rPr lang="it-IT" sz="2200" dirty="0" err="1">
                <a:latin typeface="Avenir Next LT Pro" panose="020B0504020202020204" pitchFamily="34" charset="0"/>
              </a:rPr>
              <a:t>outer</a:t>
            </a:r>
            <a:r>
              <a:rPr lang="it-IT" sz="2200" dirty="0">
                <a:latin typeface="Avenir Next LT Pro" panose="020B0504020202020204" pitchFamily="34" charset="0"/>
              </a:rPr>
              <a:t> </a:t>
            </a:r>
            <a:r>
              <a:rPr lang="it-IT" sz="2200" dirty="0" err="1">
                <a:latin typeface="Avenir Next LT Pro" panose="020B0504020202020204" pitchFamily="34" charset="0"/>
              </a:rPr>
              <a:t>Hellenic</a:t>
            </a:r>
            <a:r>
              <a:rPr lang="it-IT" sz="2200" dirty="0">
                <a:latin typeface="Avenir Next LT Pro" panose="020B0504020202020204" pitchFamily="34" charset="0"/>
              </a:rPr>
              <a:t> </a:t>
            </a:r>
            <a:r>
              <a:rPr lang="it-IT" sz="2200" dirty="0" err="1">
                <a:latin typeface="Avenir Next LT Pro" panose="020B0504020202020204" pitchFamily="34" charset="0"/>
              </a:rPr>
              <a:t>Arc</a:t>
            </a:r>
            <a:r>
              <a:rPr lang="it-IT" sz="2200" dirty="0">
                <a:latin typeface="Avenir Next LT Pro" panose="020B0504020202020204" pitchFamily="34" charset="0"/>
              </a:rPr>
              <a:t> are </a:t>
            </a:r>
            <a:r>
              <a:rPr lang="it-IT" sz="2200" dirty="0" err="1">
                <a:latin typeface="Avenir Next LT Pro" panose="020B0504020202020204" pitchFamily="34" charset="0"/>
              </a:rPr>
              <a:t>crucial</a:t>
            </a:r>
            <a:r>
              <a:rPr lang="it-IT" sz="2200" dirty="0">
                <a:latin typeface="Avenir Next LT Pro" panose="020B0504020202020204" pitchFamily="34" charset="0"/>
              </a:rPr>
              <a:t> for a </a:t>
            </a:r>
            <a:r>
              <a:rPr lang="it-IT" sz="2200" dirty="0" err="1">
                <a:latin typeface="Avenir Next LT Pro" panose="020B0504020202020204" pitchFamily="34" charset="0"/>
              </a:rPr>
              <a:t>better</a:t>
            </a:r>
            <a:r>
              <a:rPr lang="it-IT" sz="2200" dirty="0">
                <a:latin typeface="Avenir Next LT Pro" panose="020B0504020202020204" pitchFamily="34" charset="0"/>
              </a:rPr>
              <a:t> </a:t>
            </a:r>
            <a:r>
              <a:rPr lang="it-IT" sz="2200" dirty="0" err="1">
                <a:latin typeface="Avenir Next LT Pro" panose="020B0504020202020204" pitchFamily="34" charset="0"/>
              </a:rPr>
              <a:t>characterization</a:t>
            </a:r>
            <a:r>
              <a:rPr lang="it-IT" sz="2200" dirty="0">
                <a:latin typeface="Avenir Next LT Pro" panose="020B0504020202020204" pitchFamily="34" charset="0"/>
              </a:rPr>
              <a:t> of </a:t>
            </a:r>
            <a:r>
              <a:rPr lang="it-IT" sz="2200" dirty="0" err="1">
                <a:latin typeface="Avenir Next LT Pro" panose="020B0504020202020204" pitchFamily="34" charset="0"/>
              </a:rPr>
              <a:t>seismogenic</a:t>
            </a:r>
            <a:r>
              <a:rPr lang="it-IT" sz="2200" dirty="0">
                <a:latin typeface="Avenir Next LT Pro" panose="020B0504020202020204" pitchFamily="34" charset="0"/>
              </a:rPr>
              <a:t> and </a:t>
            </a:r>
            <a:r>
              <a:rPr lang="it-IT" sz="2200" dirty="0" err="1">
                <a:latin typeface="Avenir Next LT Pro" panose="020B0504020202020204" pitchFamily="34" charset="0"/>
              </a:rPr>
              <a:t>tsunamigenic</a:t>
            </a:r>
            <a:r>
              <a:rPr lang="it-IT" sz="2200" dirty="0">
                <a:latin typeface="Avenir Next LT Pro" panose="020B0504020202020204" pitchFamily="34" charset="0"/>
              </a:rPr>
              <a:t> sources. </a:t>
            </a:r>
          </a:p>
        </p:txBody>
      </p:sp>
    </p:spTree>
    <p:extLst>
      <p:ext uri="{BB962C8B-B14F-4D97-AF65-F5344CB8AC3E}">
        <p14:creationId xmlns:p14="http://schemas.microsoft.com/office/powerpoint/2010/main" val="3051320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2">
            <a:extLst>
              <a:ext uri="{FF2B5EF4-FFF2-40B4-BE49-F238E27FC236}">
                <a16:creationId xmlns:a16="http://schemas.microsoft.com/office/drawing/2014/main" id="{543E6649-B407-2FDB-E4AC-9273AA782D7C}"/>
              </a:ext>
            </a:extLst>
          </p:cNvPr>
          <p:cNvSpPr txBox="1"/>
          <p:nvPr/>
        </p:nvSpPr>
        <p:spPr>
          <a:xfrm>
            <a:off x="290622" y="198359"/>
            <a:ext cx="11412280" cy="779835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700" b="1" spc="-1" dirty="0">
                <a:solidFill>
                  <a:schemeClr val="tx2"/>
                </a:solidFill>
                <a:latin typeface="Avenir Next LT Pro" panose="020B0504020202020204" pitchFamily="34" charset="0"/>
              </a:rPr>
              <a:t>Ongoing Initiatives in HSS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7F41FE0-4982-294D-B5FC-E4B5DEA80204}"/>
              </a:ext>
            </a:extLst>
          </p:cNvPr>
          <p:cNvSpPr txBox="1"/>
          <p:nvPr/>
        </p:nvSpPr>
        <p:spPr>
          <a:xfrm>
            <a:off x="290622" y="5657671"/>
            <a:ext cx="39916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A2A2A"/>
                </a:solidFill>
                <a:effectLst/>
                <a:latin typeface="Avenir Next LT Pro" panose="020B0504020202020204" pitchFamily="34" charset="0"/>
              </a:rPr>
              <a:t>University of Bochum</a:t>
            </a:r>
          </a:p>
          <a:p>
            <a:r>
              <a:rPr lang="en-US" dirty="0">
                <a:solidFill>
                  <a:srgbClr val="2A2A2A"/>
                </a:solidFill>
                <a:latin typeface="Avenir Next LT Pro" panose="020B0504020202020204" pitchFamily="34" charset="0"/>
              </a:rPr>
              <a:t>University of Patras</a:t>
            </a:r>
          </a:p>
          <a:p>
            <a:r>
              <a:rPr lang="en-US" dirty="0">
                <a:solidFill>
                  <a:srgbClr val="2A2A2A"/>
                </a:solidFill>
                <a:latin typeface="Avenir Next LT Pro" panose="020B0504020202020204" pitchFamily="34" charset="0"/>
              </a:rPr>
              <a:t>National Observatory of Athens</a:t>
            </a:r>
          </a:p>
          <a:p>
            <a:endParaRPr lang="it-IT" dirty="0">
              <a:latin typeface="Avenir Next LT Pro" panose="020B05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76B85D3-83CC-9234-0C04-01F24516F4D9}"/>
              </a:ext>
            </a:extLst>
          </p:cNvPr>
          <p:cNvSpPr txBox="1"/>
          <p:nvPr/>
        </p:nvSpPr>
        <p:spPr>
          <a:xfrm>
            <a:off x="9106276" y="3345484"/>
            <a:ext cx="286573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0" dirty="0">
                <a:solidFill>
                  <a:srgbClr val="202122"/>
                </a:solidFill>
                <a:effectLst/>
                <a:latin typeface="Avenir Next LT Pro" panose="020B0504020202020204" pitchFamily="34" charset="0"/>
                <a:cs typeface="Arial" panose="020B0604020202020204" pitchFamily="34" charset="0"/>
              </a:rPr>
              <a:t>Aims: 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venir Next LT Pro" panose="020B0504020202020204" pitchFamily="34" charset="0"/>
                <a:cs typeface="Arial" panose="020B0604020202020204" pitchFamily="34" charset="0"/>
              </a:rPr>
              <a:t>study of active structures, preferential fault slip modes (seismic vs. aseismic), and fault slip interactions</a:t>
            </a:r>
            <a:r>
              <a:rPr lang="en-US" sz="2400" dirty="0">
                <a:solidFill>
                  <a:srgbClr val="202122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D5AB58B-B65F-A05A-E552-FDF993183B9F}"/>
              </a:ext>
            </a:extLst>
          </p:cNvPr>
          <p:cNvSpPr txBox="1"/>
          <p:nvPr/>
        </p:nvSpPr>
        <p:spPr>
          <a:xfrm>
            <a:off x="290622" y="1882562"/>
            <a:ext cx="286573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dirty="0" err="1">
                <a:solidFill>
                  <a:srgbClr val="202122"/>
                </a:solidFill>
                <a:effectLst/>
                <a:latin typeface="Avenir Next LT Pro" panose="020B0504020202020204" pitchFamily="34" charset="0"/>
                <a:cs typeface="Arial" panose="020B0604020202020204" pitchFamily="34" charset="0"/>
              </a:rPr>
              <a:t>TectoVision</a:t>
            </a:r>
            <a:r>
              <a:rPr lang="en-US" sz="2400" i="0" dirty="0">
                <a:solidFill>
                  <a:srgbClr val="202122"/>
                </a:solidFill>
                <a:effectLst/>
                <a:latin typeface="Avenir Next LT Pro" panose="020B0504020202020204" pitchFamily="34" charset="0"/>
                <a:cs typeface="Arial" panose="020B0604020202020204" pitchFamily="34" charset="0"/>
              </a:rPr>
              <a:t> (P.I. Bedford) – GNSS stations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i="0" dirty="0">
              <a:solidFill>
                <a:srgbClr val="202122"/>
              </a:solidFill>
              <a:effectLst/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dirty="0">
                <a:solidFill>
                  <a:srgbClr val="202122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Pelops</a:t>
            </a:r>
            <a:r>
              <a:rPr lang="en-US" sz="2400" dirty="0">
                <a:solidFill>
                  <a:srgbClr val="202122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(Harrington research’s group) – temporary seismic network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A712C907-50E7-E839-6156-21604828B780}"/>
              </a:ext>
            </a:extLst>
          </p:cNvPr>
          <p:cNvGrpSpPr/>
          <p:nvPr/>
        </p:nvGrpSpPr>
        <p:grpSpPr>
          <a:xfrm>
            <a:off x="3125980" y="978194"/>
            <a:ext cx="5741564" cy="5044946"/>
            <a:chOff x="3125980" y="978194"/>
            <a:chExt cx="5741564" cy="5044946"/>
          </a:xfrm>
        </p:grpSpPr>
        <p:pic>
          <p:nvPicPr>
            <p:cNvPr id="5" name="Immagine 4" descr="Immagine che contiene testo, mappa, schermata&#10;&#10;Il contenuto generato dall'IA potrebbe non essere corretto.">
              <a:extLst>
                <a:ext uri="{FF2B5EF4-FFF2-40B4-BE49-F238E27FC236}">
                  <a16:creationId xmlns:a16="http://schemas.microsoft.com/office/drawing/2014/main" id="{81234AF8-C25C-99C4-0DE5-DC4218DCF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5980" y="978194"/>
              <a:ext cx="5741564" cy="5044946"/>
            </a:xfrm>
            <a:prstGeom prst="rect">
              <a:avLst/>
            </a:prstGeom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604D62F3-B3EF-5E48-36B4-AFA687666C77}"/>
                </a:ext>
              </a:extLst>
            </p:cNvPr>
            <p:cNvSpPr/>
            <p:nvPr/>
          </p:nvSpPr>
          <p:spPr>
            <a:xfrm>
              <a:off x="3940629" y="5257799"/>
              <a:ext cx="341675" cy="3454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130736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diagramma, mappa&#10;&#10;Il contenuto generato dall'IA potrebbe non essere corretto.">
            <a:extLst>
              <a:ext uri="{FF2B5EF4-FFF2-40B4-BE49-F238E27FC236}">
                <a16:creationId xmlns:a16="http://schemas.microsoft.com/office/drawing/2014/main" id="{F960C7C7-D10F-EF0E-A612-A2D434660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741" y="1416304"/>
            <a:ext cx="10239174" cy="4893056"/>
          </a:xfrm>
          <a:prstGeom prst="rect">
            <a:avLst/>
          </a:prstGeom>
        </p:spPr>
      </p:pic>
      <p:sp>
        <p:nvSpPr>
          <p:cNvPr id="6" name="TextShape 2">
            <a:extLst>
              <a:ext uri="{FF2B5EF4-FFF2-40B4-BE49-F238E27FC236}">
                <a16:creationId xmlns:a16="http://schemas.microsoft.com/office/drawing/2014/main" id="{874BC645-C238-586F-CC58-4A730F50DA3E}"/>
              </a:ext>
            </a:extLst>
          </p:cNvPr>
          <p:cNvSpPr txBox="1"/>
          <p:nvPr/>
        </p:nvSpPr>
        <p:spPr>
          <a:xfrm>
            <a:off x="290622" y="198359"/>
            <a:ext cx="11412280" cy="779835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700" b="1" spc="-1" dirty="0">
                <a:solidFill>
                  <a:schemeClr val="tx2"/>
                </a:solidFill>
                <a:latin typeface="Avenir Next LT Pro" panose="020B0504020202020204" pitchFamily="34" charset="0"/>
              </a:rPr>
              <a:t>29 March 2024 M 5.9 (Gulf of </a:t>
            </a:r>
            <a:r>
              <a:rPr lang="en-US" sz="3700" b="1" spc="-1" dirty="0" err="1">
                <a:solidFill>
                  <a:schemeClr val="tx2"/>
                </a:solidFill>
                <a:latin typeface="Avenir Next LT Pro" panose="020B0504020202020204" pitchFamily="34" charset="0"/>
              </a:rPr>
              <a:t>Kyparissia</a:t>
            </a:r>
            <a:r>
              <a:rPr lang="en-US" sz="3700" b="1" spc="-1" dirty="0">
                <a:solidFill>
                  <a:schemeClr val="tx2"/>
                </a:solidFill>
                <a:latin typeface="Avenir Next LT Pro" panose="020B0504020202020204" pitchFamily="34" charset="0"/>
              </a:rPr>
              <a:t>)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C0379DF-7E8C-E083-956B-A40C7A9BB242}"/>
              </a:ext>
            </a:extLst>
          </p:cNvPr>
          <p:cNvSpPr txBox="1"/>
          <p:nvPr/>
        </p:nvSpPr>
        <p:spPr>
          <a:xfrm>
            <a:off x="490596" y="6230924"/>
            <a:ext cx="75561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0" dirty="0">
                <a:solidFill>
                  <a:srgbClr val="202122"/>
                </a:solidFill>
                <a:effectLst/>
                <a:latin typeface="Avenir Next LT Pro" panose="020B0504020202020204" pitchFamily="34" charset="0"/>
                <a:cs typeface="Arial" panose="020B0604020202020204" pitchFamily="34" charset="0"/>
              </a:rPr>
              <a:t>Bocchini et al. (in prep)</a:t>
            </a:r>
            <a:endParaRPr lang="en-US" sz="2400" dirty="0">
              <a:solidFill>
                <a:srgbClr val="202122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96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2"/>
          <p:cNvPicPr/>
          <p:nvPr/>
        </p:nvPicPr>
        <p:blipFill>
          <a:blip r:embed="rId2"/>
          <a:stretch/>
        </p:blipFill>
        <p:spPr>
          <a:xfrm>
            <a:off x="1105786" y="742027"/>
            <a:ext cx="9980428" cy="586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2660872" y="56587"/>
            <a:ext cx="8258760" cy="685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4400" b="1" spc="-1" dirty="0">
                <a:solidFill>
                  <a:srgbClr val="000000"/>
                </a:solidFill>
                <a:latin typeface="Avenir Next LT Pro" panose="020B0504020202020204" pitchFamily="34" charset="0"/>
              </a:rPr>
              <a:t>Thanks for your attention!</a:t>
            </a:r>
            <a:endParaRPr lang="en-US" sz="4400" spc="-1" dirty="0">
              <a:latin typeface="Avenir Next LT Pro" panose="020B0504020202020204" pitchFamily="34" charset="0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B5D9C6AF-C0E8-4F84-B9F8-A9235818A82F}"/>
              </a:ext>
            </a:extLst>
          </p:cNvPr>
          <p:cNvSpPr/>
          <p:nvPr/>
        </p:nvSpPr>
        <p:spPr>
          <a:xfrm>
            <a:off x="8830166" y="6115973"/>
            <a:ext cx="2289220" cy="685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400" b="1" spc="-1" dirty="0">
                <a:solidFill>
                  <a:srgbClr val="000000"/>
                </a:solidFill>
                <a:latin typeface="Rockwell" panose="02060603020205020403" pitchFamily="18" charset="0"/>
              </a:rPr>
              <a:t>Olympus Mt. - July 2017</a:t>
            </a:r>
            <a:endParaRPr lang="en-US" sz="1400" spc="-1" dirty="0">
              <a:latin typeface="Rockwell" panose="02060603020205020403" pitchFamily="18" charset="0"/>
            </a:endParaRPr>
          </a:p>
        </p:txBody>
      </p:sp>
      <p:sp>
        <p:nvSpPr>
          <p:cNvPr id="5" name="CustomShape 1">
            <a:extLst>
              <a:ext uri="{FF2B5EF4-FFF2-40B4-BE49-F238E27FC236}">
                <a16:creationId xmlns:a16="http://schemas.microsoft.com/office/drawing/2014/main" id="{9ABA136E-0987-47D3-8BAB-8A62301998FF}"/>
              </a:ext>
            </a:extLst>
          </p:cNvPr>
          <p:cNvSpPr/>
          <p:nvPr/>
        </p:nvSpPr>
        <p:spPr>
          <a:xfrm>
            <a:off x="6596244" y="742027"/>
            <a:ext cx="4483928" cy="685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000" b="1" spc="-1" dirty="0">
                <a:solidFill>
                  <a:schemeClr val="bg1"/>
                </a:solidFill>
                <a:latin typeface="Avenir Next LT Pro" panose="020B0504020202020204" pitchFamily="34" charset="0"/>
              </a:rPr>
              <a:t>Contact: gian.bocchini@rub.de</a:t>
            </a:r>
            <a:endParaRPr lang="en-US" sz="2000" spc="-1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3"/>
          <p:cNvSpPr/>
          <p:nvPr/>
        </p:nvSpPr>
        <p:spPr>
          <a:xfrm>
            <a:off x="8309635" y="1210320"/>
            <a:ext cx="3708702" cy="16551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spc="-1" dirty="0">
                <a:solidFill>
                  <a:srgbClr val="000000"/>
                </a:solidFill>
                <a:latin typeface="Rockwell" panose="02060603020205020403" pitchFamily="18" charset="0"/>
              </a:rPr>
              <a:t>Larger seismic moment release along the plate interface of the western slab segment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2000" spc="-1" dirty="0">
              <a:solidFill>
                <a:srgbClr val="000000"/>
              </a:solidFill>
              <a:latin typeface="Rockwell" panose="02060603020205020403" pitchFamily="18" charset="0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spc="-1" dirty="0">
                <a:solidFill>
                  <a:srgbClr val="000000"/>
                </a:solidFill>
                <a:latin typeface="Rockwell" panose="02060603020205020403" pitchFamily="18" charset="0"/>
              </a:rPr>
              <a:t>Larger seismic moment release of intermediate depth seismicity along the eastern slab segment </a:t>
            </a:r>
          </a:p>
          <a:p>
            <a:pPr>
              <a:lnSpc>
                <a:spcPct val="100000"/>
              </a:lnSpc>
            </a:pPr>
            <a:endParaRPr lang="en-US" sz="2000" spc="-1" dirty="0">
              <a:solidFill>
                <a:srgbClr val="000000"/>
              </a:solidFill>
              <a:latin typeface="Rockwell" panose="02060603020205020403" pitchFamily="18" charset="0"/>
            </a:endParaRPr>
          </a:p>
          <a:p>
            <a:pPr>
              <a:lnSpc>
                <a:spcPct val="100000"/>
              </a:lnSpc>
            </a:pPr>
            <a:endParaRPr lang="en-US" sz="2000" spc="-1" dirty="0">
              <a:solidFill>
                <a:srgbClr val="000000"/>
              </a:solidFill>
              <a:latin typeface="Rockwell" panose="02060603020205020403" pitchFamily="18" charset="0"/>
            </a:endParaRPr>
          </a:p>
          <a:p>
            <a:pPr>
              <a:lnSpc>
                <a:spcPct val="100000"/>
              </a:lnSpc>
            </a:pPr>
            <a:endParaRPr lang="en-US" sz="2000" spc="-1" dirty="0">
              <a:solidFill>
                <a:srgbClr val="000000"/>
              </a:solidFill>
              <a:latin typeface="Rockwell" panose="02060603020205020403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chemeClr val="accent3">
                    <a:lumMod val="50000"/>
                  </a:schemeClr>
                </a:solidFill>
                <a:latin typeface="Rockwell" panose="02060603020205020403" pitchFamily="18" charset="0"/>
              </a:rPr>
              <a:t>Slab segmentation affects seismic moment release of </a:t>
            </a:r>
            <a:r>
              <a:rPr lang="en-US" sz="2000" spc="-1" dirty="0" err="1">
                <a:solidFill>
                  <a:schemeClr val="accent3">
                    <a:lumMod val="50000"/>
                  </a:schemeClr>
                </a:solidFill>
                <a:latin typeface="Rockwell" panose="02060603020205020403" pitchFamily="18" charset="0"/>
              </a:rPr>
              <a:t>interplate</a:t>
            </a:r>
            <a:r>
              <a:rPr lang="en-US" sz="2000" spc="-1" dirty="0">
                <a:solidFill>
                  <a:schemeClr val="accent3">
                    <a:lumMod val="50000"/>
                  </a:schemeClr>
                </a:solidFill>
                <a:latin typeface="Rockwell" panose="02060603020205020403" pitchFamily="18" charset="0"/>
              </a:rPr>
              <a:t> and intermediate depth seismicity in the HSS!</a:t>
            </a:r>
          </a:p>
        </p:txBody>
      </p:sp>
      <p:sp>
        <p:nvSpPr>
          <p:cNvPr id="266" name="CustomShape 4"/>
          <p:cNvSpPr/>
          <p:nvPr/>
        </p:nvSpPr>
        <p:spPr>
          <a:xfrm>
            <a:off x="290622" y="970012"/>
            <a:ext cx="7752960" cy="364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Rockwell" panose="02060603020205020403" pitchFamily="18" charset="0"/>
              </a:rPr>
              <a:t>Reviewed ISC catalogue (1964-2014) location errors ≤10 km and Mw≥4</a:t>
            </a:r>
            <a:endParaRPr lang="en-US" spc="-1" dirty="0">
              <a:latin typeface="Rockwell" panose="02060603020205020403" pitchFamily="18" charset="0"/>
            </a:endParaRPr>
          </a:p>
        </p:txBody>
      </p:sp>
      <p:pic>
        <p:nvPicPr>
          <p:cNvPr id="267" name="Picture 2"/>
          <p:cNvPicPr/>
          <p:nvPr/>
        </p:nvPicPr>
        <p:blipFill>
          <a:blip r:embed="rId3"/>
          <a:stretch/>
        </p:blipFill>
        <p:spPr>
          <a:xfrm>
            <a:off x="453656" y="1363116"/>
            <a:ext cx="6710968" cy="3793009"/>
          </a:xfrm>
          <a:prstGeom prst="rect">
            <a:avLst/>
          </a:prstGeom>
          <a:ln>
            <a:noFill/>
          </a:ln>
        </p:spPr>
      </p:pic>
      <p:sp>
        <p:nvSpPr>
          <p:cNvPr id="268" name="CustomShape 5"/>
          <p:cNvSpPr/>
          <p:nvPr/>
        </p:nvSpPr>
        <p:spPr>
          <a:xfrm>
            <a:off x="1433795" y="4114900"/>
            <a:ext cx="609120" cy="48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600" spc="-1" dirty="0">
                <a:solidFill>
                  <a:srgbClr val="000000"/>
                </a:solidFill>
                <a:latin typeface="Calibri"/>
              </a:rPr>
              <a:t>W</a:t>
            </a:r>
            <a:endParaRPr lang="en-US" sz="2600" spc="-1" dirty="0">
              <a:latin typeface="Arial"/>
            </a:endParaRPr>
          </a:p>
        </p:txBody>
      </p:sp>
      <p:sp>
        <p:nvSpPr>
          <p:cNvPr id="269" name="CustomShape 6"/>
          <p:cNvSpPr/>
          <p:nvPr/>
        </p:nvSpPr>
        <p:spPr>
          <a:xfrm>
            <a:off x="2568055" y="4114900"/>
            <a:ext cx="609120" cy="48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600" spc="-1" dirty="0">
                <a:solidFill>
                  <a:srgbClr val="000000"/>
                </a:solidFill>
                <a:latin typeface="Calibri"/>
              </a:rPr>
              <a:t>E</a:t>
            </a:r>
            <a:endParaRPr lang="en-US" sz="2600" spc="-1" dirty="0">
              <a:latin typeface="Arial"/>
            </a:endParaRPr>
          </a:p>
        </p:txBody>
      </p:sp>
      <p:sp>
        <p:nvSpPr>
          <p:cNvPr id="270" name="CustomShape 7"/>
          <p:cNvSpPr/>
          <p:nvPr/>
        </p:nvSpPr>
        <p:spPr>
          <a:xfrm>
            <a:off x="6072901" y="4615185"/>
            <a:ext cx="1694241" cy="79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Rockwell" panose="02060603020205020403" pitchFamily="18" charset="0"/>
              </a:rPr>
              <a:t>Cross-sections </a:t>
            </a:r>
            <a:endParaRPr lang="en-US" spc="-1" dirty="0">
              <a:latin typeface="Rockwell" panose="02060603020205020403" pitchFamily="18" charset="0"/>
            </a:endParaRPr>
          </a:p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Rockwell" panose="02060603020205020403" pitchFamily="18" charset="0"/>
              </a:rPr>
              <a:t>width 200 km</a:t>
            </a:r>
            <a:endParaRPr lang="en-US" spc="-1" dirty="0">
              <a:latin typeface="Rockwell" panose="02060603020205020403" pitchFamily="18" charset="0"/>
            </a:endParaRPr>
          </a:p>
        </p:txBody>
      </p:sp>
      <p:sp>
        <p:nvSpPr>
          <p:cNvPr id="10" name="TextShape 2">
            <a:extLst>
              <a:ext uri="{FF2B5EF4-FFF2-40B4-BE49-F238E27FC236}">
                <a16:creationId xmlns:a16="http://schemas.microsoft.com/office/drawing/2014/main" id="{9A3DD739-01FA-4CE8-B392-718399937A4B}"/>
              </a:ext>
            </a:extLst>
          </p:cNvPr>
          <p:cNvSpPr txBox="1"/>
          <p:nvPr/>
        </p:nvSpPr>
        <p:spPr>
          <a:xfrm>
            <a:off x="290622" y="198360"/>
            <a:ext cx="11181907" cy="685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700" b="1" spc="-1" dirty="0">
                <a:solidFill>
                  <a:schemeClr val="tx2"/>
                </a:solidFill>
                <a:latin typeface="Avenir Next LT Pro" panose="020B0504020202020204" pitchFamily="34" charset="0"/>
              </a:rPr>
              <a:t>Slab segmentation &amp; seismicity distribution</a:t>
            </a:r>
          </a:p>
        </p:txBody>
      </p:sp>
      <p:sp>
        <p:nvSpPr>
          <p:cNvPr id="11" name="Line 4">
            <a:extLst>
              <a:ext uri="{FF2B5EF4-FFF2-40B4-BE49-F238E27FC236}">
                <a16:creationId xmlns:a16="http://schemas.microsoft.com/office/drawing/2014/main" id="{75090F9E-B2EA-4B05-B5E3-78D94614FDE0}"/>
              </a:ext>
            </a:extLst>
          </p:cNvPr>
          <p:cNvSpPr/>
          <p:nvPr/>
        </p:nvSpPr>
        <p:spPr>
          <a:xfrm>
            <a:off x="290622" y="883440"/>
            <a:ext cx="6629400" cy="36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E14DB0C-F778-4969-9714-12C84BD3E068}"/>
              </a:ext>
            </a:extLst>
          </p:cNvPr>
          <p:cNvSpPr txBox="1"/>
          <p:nvPr/>
        </p:nvSpPr>
        <p:spPr>
          <a:xfrm>
            <a:off x="290622" y="6388588"/>
            <a:ext cx="2719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Rockwell" panose="02060603020205020403" pitchFamily="18" charset="0"/>
              </a:rPr>
              <a:t>Bocchini et al. (2018) </a:t>
            </a:r>
            <a:endParaRPr lang="en-US" spc="-1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2267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3"/>
          <p:cNvSpPr/>
          <p:nvPr/>
        </p:nvSpPr>
        <p:spPr>
          <a:xfrm>
            <a:off x="5089449" y="1012252"/>
            <a:ext cx="7028121" cy="43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160" tIns="37080" rIns="74160" bIns="37080"/>
          <a:lstStyle/>
          <a:p>
            <a:pPr>
              <a:lnSpc>
                <a:spcPct val="100000"/>
              </a:lnSpc>
            </a:pPr>
            <a:r>
              <a:rPr lang="en-US" sz="2200" spc="-1" dirty="0">
                <a:solidFill>
                  <a:srgbClr val="000000"/>
                </a:solidFill>
                <a:latin typeface="Rockwell" panose="02060603020205020403" pitchFamily="18" charset="0"/>
              </a:rPr>
              <a:t>Upper-plate deformation reconstructed from:</a:t>
            </a:r>
          </a:p>
          <a:p>
            <a:pPr>
              <a:lnSpc>
                <a:spcPct val="100000"/>
              </a:lnSpc>
            </a:pPr>
            <a:endParaRPr lang="en-US" sz="2200" spc="-1" dirty="0">
              <a:latin typeface="Rockwell" panose="02060603020205020403" pitchFamily="18" charset="0"/>
            </a:endParaRPr>
          </a:p>
          <a:p>
            <a:pPr marL="343260" indent="-34290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2200" spc="-1" dirty="0">
                <a:solidFill>
                  <a:srgbClr val="000000"/>
                </a:solidFill>
                <a:latin typeface="Rockwell" panose="02060603020205020403" pitchFamily="18" charset="0"/>
              </a:rPr>
              <a:t>Seismicity from EGELADOS and CYCNET catalogues (depth ≤ 50 km, err&lt;20km).</a:t>
            </a:r>
          </a:p>
          <a:p>
            <a:pPr marL="343260" indent="-342900"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en-US" sz="2200" spc="-1" dirty="0">
              <a:latin typeface="Rockwell" panose="02060603020205020403" pitchFamily="18" charset="0"/>
            </a:endParaRPr>
          </a:p>
          <a:p>
            <a:pPr marL="343260" indent="-34290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2200" spc="-1" dirty="0">
                <a:solidFill>
                  <a:srgbClr val="000000"/>
                </a:solidFill>
                <a:latin typeface="Rockwell" panose="02060603020205020403" pitchFamily="18" charset="0"/>
              </a:rPr>
              <a:t>Harvard GCMT (Mw≥5, period 1976-2020).</a:t>
            </a:r>
          </a:p>
          <a:p>
            <a:pPr marL="360">
              <a:buClr>
                <a:srgbClr val="000000"/>
              </a:buClr>
            </a:pPr>
            <a:endParaRPr lang="en-US" sz="2200" spc="-1" dirty="0">
              <a:solidFill>
                <a:srgbClr val="000000"/>
              </a:solidFill>
              <a:latin typeface="Rockwell" panose="02060603020205020403" pitchFamily="18" charset="0"/>
            </a:endParaRPr>
          </a:p>
          <a:p>
            <a:pPr marL="343260" indent="-34290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2200" spc="-1" dirty="0">
                <a:solidFill>
                  <a:srgbClr val="000000"/>
                </a:solidFill>
                <a:latin typeface="Rockwell" panose="02060603020205020403" pitchFamily="18" charset="0"/>
              </a:rPr>
              <a:t>GPS velocity vectors with respect to stable Aegean-Peloponnese (</a:t>
            </a:r>
            <a:r>
              <a:rPr lang="en-US" sz="2200" spc="-1" dirty="0" err="1">
                <a:solidFill>
                  <a:srgbClr val="000000"/>
                </a:solidFill>
                <a:latin typeface="Rockwell" panose="02060603020205020403" pitchFamily="18" charset="0"/>
              </a:rPr>
              <a:t>Reilinger</a:t>
            </a:r>
            <a:r>
              <a:rPr lang="en-US" sz="2200" spc="-1" dirty="0">
                <a:solidFill>
                  <a:srgbClr val="000000"/>
                </a:solidFill>
                <a:latin typeface="Rockwell" panose="02060603020205020403" pitchFamily="18" charset="0"/>
              </a:rPr>
              <a:t> et al., 2010).</a:t>
            </a:r>
          </a:p>
          <a:p>
            <a:pPr marL="343260" indent="-342900"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en-US" sz="2200" spc="-1" dirty="0">
              <a:solidFill>
                <a:srgbClr val="000000"/>
              </a:solidFill>
              <a:latin typeface="Rockwell" panose="02060603020205020403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400" spc="-1" dirty="0">
                <a:solidFill>
                  <a:schemeClr val="accent3">
                    <a:lumMod val="50000"/>
                  </a:schemeClr>
                </a:solidFill>
                <a:latin typeface="Rockwell" panose="02060603020205020403" pitchFamily="18" charset="0"/>
              </a:rPr>
              <a:t>Slab segmentation affects upper-plate deformation!</a:t>
            </a:r>
          </a:p>
          <a:p>
            <a:pPr marL="343260" indent="-342900"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en-US" sz="2200" spc="-1" dirty="0">
              <a:latin typeface="Rockwell" panose="02060603020205020403" pitchFamily="18" charset="0"/>
            </a:endParaRPr>
          </a:p>
          <a:p>
            <a:pPr>
              <a:lnSpc>
                <a:spcPct val="100000"/>
              </a:lnSpc>
            </a:pPr>
            <a:endParaRPr lang="en-US" sz="2200" spc="-1" dirty="0">
              <a:latin typeface="Rockwell" panose="02060603020205020403" pitchFamily="18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28B071B6-1A1E-4488-A13E-8FA4F359574C}"/>
              </a:ext>
            </a:extLst>
          </p:cNvPr>
          <p:cNvSpPr/>
          <p:nvPr/>
        </p:nvSpPr>
        <p:spPr>
          <a:xfrm>
            <a:off x="4771652" y="6248755"/>
            <a:ext cx="4092891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Rockwell" panose="02060603020205020403" pitchFamily="18" charset="0"/>
              </a:rPr>
              <a:t>Adapted from Bocchini et al. (2018)</a:t>
            </a:r>
            <a:endParaRPr lang="en-US" spc="-1" dirty="0">
              <a:latin typeface="Rockwell" panose="02060603020205020403" pitchFamily="18" charset="0"/>
            </a:endParaRPr>
          </a:p>
        </p:txBody>
      </p:sp>
      <p:sp>
        <p:nvSpPr>
          <p:cNvPr id="9" name="TextShape 2">
            <a:extLst>
              <a:ext uri="{FF2B5EF4-FFF2-40B4-BE49-F238E27FC236}">
                <a16:creationId xmlns:a16="http://schemas.microsoft.com/office/drawing/2014/main" id="{FEBA93AB-E940-48FE-A8DB-923E73489CBC}"/>
              </a:ext>
            </a:extLst>
          </p:cNvPr>
          <p:cNvSpPr txBox="1"/>
          <p:nvPr/>
        </p:nvSpPr>
        <p:spPr>
          <a:xfrm>
            <a:off x="290622" y="198360"/>
            <a:ext cx="11181907" cy="685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sz="4400" b="1" spc="-1" dirty="0">
                <a:solidFill>
                  <a:srgbClr val="000000"/>
                </a:solidFill>
                <a:latin typeface="Rockwell" panose="02060603020205020403" pitchFamily="18" charset="0"/>
              </a:rPr>
              <a:t>Slab segmentation &amp; upper-plate deformation</a:t>
            </a:r>
            <a:endParaRPr lang="en-US" sz="4400" spc="-1" dirty="0">
              <a:solidFill>
                <a:srgbClr val="000000"/>
              </a:solidFill>
              <a:latin typeface="Rockwell" panose="02060603020205020403" pitchFamily="18" charset="0"/>
            </a:endParaRPr>
          </a:p>
        </p:txBody>
      </p:sp>
      <p:sp>
        <p:nvSpPr>
          <p:cNvPr id="10" name="Line 4">
            <a:extLst>
              <a:ext uri="{FF2B5EF4-FFF2-40B4-BE49-F238E27FC236}">
                <a16:creationId xmlns:a16="http://schemas.microsoft.com/office/drawing/2014/main" id="{CEC67ABC-5FE5-4C30-A29B-D9EE48394614}"/>
              </a:ext>
            </a:extLst>
          </p:cNvPr>
          <p:cNvSpPr/>
          <p:nvPr/>
        </p:nvSpPr>
        <p:spPr>
          <a:xfrm>
            <a:off x="290622" y="883440"/>
            <a:ext cx="6629400" cy="36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it-IT"/>
          </a:p>
        </p:txBody>
      </p:sp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0F8C10C8-93CB-46D8-A0F0-CC507DB41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19" y="1080808"/>
            <a:ext cx="4631533" cy="5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26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D46BB-F435-2139-557C-E9FBE21C4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2">
            <a:extLst>
              <a:ext uri="{FF2B5EF4-FFF2-40B4-BE49-F238E27FC236}">
                <a16:creationId xmlns:a16="http://schemas.microsoft.com/office/drawing/2014/main" id="{15B14E24-32B0-15DE-0C7C-D1C15BC3B622}"/>
              </a:ext>
            </a:extLst>
          </p:cNvPr>
          <p:cNvSpPr txBox="1"/>
          <p:nvPr/>
        </p:nvSpPr>
        <p:spPr>
          <a:xfrm>
            <a:off x="290623" y="198360"/>
            <a:ext cx="9703982" cy="685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sz="4400" b="1" spc="-1" dirty="0">
                <a:solidFill>
                  <a:schemeClr val="tx2"/>
                </a:solidFill>
                <a:latin typeface="Avenir Next LT Pro" panose="020B0504020202020204" pitchFamily="34" charset="0"/>
              </a:rPr>
              <a:t>The Hellenic Subduction System (HSS)</a:t>
            </a:r>
            <a:endParaRPr lang="en-US" sz="4400" spc="-1" dirty="0">
              <a:solidFill>
                <a:schemeClr val="tx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93D47074-78AA-79BE-4639-E34B077DCF8D}"/>
              </a:ext>
            </a:extLst>
          </p:cNvPr>
          <p:cNvSpPr/>
          <p:nvPr/>
        </p:nvSpPr>
        <p:spPr>
          <a:xfrm>
            <a:off x="196348" y="5572632"/>
            <a:ext cx="3728485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latin typeface="Avenir Next LT Pro" panose="020B0504020202020204" pitchFamily="34" charset="0"/>
                <a:ea typeface="Tahoma"/>
              </a:rPr>
              <a:t>GPS-velocity vectors with respect to stable Eurasian Plate (</a:t>
            </a:r>
            <a:r>
              <a:rPr lang="en-US" sz="2000" spc="-1" dirty="0" err="1">
                <a:solidFill>
                  <a:srgbClr val="000000"/>
                </a:solidFill>
                <a:latin typeface="Avenir Next LT Pro" panose="020B0504020202020204" pitchFamily="34" charset="0"/>
                <a:ea typeface="Tahoma"/>
              </a:rPr>
              <a:t>Reilinger</a:t>
            </a:r>
            <a:r>
              <a:rPr lang="en-US" sz="2000" spc="-1" dirty="0">
                <a:solidFill>
                  <a:srgbClr val="000000"/>
                </a:solidFill>
                <a:latin typeface="Avenir Next LT Pro" panose="020B0504020202020204" pitchFamily="34" charset="0"/>
                <a:ea typeface="Tahoma"/>
              </a:rPr>
              <a:t> et al., 2010)</a:t>
            </a:r>
            <a:endParaRPr lang="en-US" sz="2000" spc="-1" dirty="0">
              <a:latin typeface="Avenir Next LT Pro" panose="020B0504020202020204" pitchFamily="34" charset="0"/>
            </a:endParaRP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63BD5BE3-7F5E-744E-96B4-55BC7972D10C}"/>
              </a:ext>
            </a:extLst>
          </p:cNvPr>
          <p:cNvGrpSpPr/>
          <p:nvPr/>
        </p:nvGrpSpPr>
        <p:grpSpPr>
          <a:xfrm>
            <a:off x="196348" y="1507042"/>
            <a:ext cx="4212624" cy="3979824"/>
            <a:chOff x="151920" y="1066680"/>
            <a:chExt cx="4343400" cy="3504960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EF455F7A-BD8B-1D96-2CB0-3D912BD6B35B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151920" y="1066680"/>
              <a:ext cx="4343400" cy="3504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CustomShape 4">
              <a:extLst>
                <a:ext uri="{FF2B5EF4-FFF2-40B4-BE49-F238E27FC236}">
                  <a16:creationId xmlns:a16="http://schemas.microsoft.com/office/drawing/2014/main" id="{2F0DCF6D-29C6-D10B-4941-FF01CD96BD1C}"/>
                </a:ext>
              </a:extLst>
            </p:cNvPr>
            <p:cNvSpPr/>
            <p:nvPr/>
          </p:nvSpPr>
          <p:spPr>
            <a:xfrm>
              <a:off x="228600" y="1066680"/>
              <a:ext cx="121320" cy="24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11" name="CustomShape 1">
            <a:extLst>
              <a:ext uri="{FF2B5EF4-FFF2-40B4-BE49-F238E27FC236}">
                <a16:creationId xmlns:a16="http://schemas.microsoft.com/office/drawing/2014/main" id="{8600619E-F51E-0DEB-373D-7FAA8F6D7C56}"/>
              </a:ext>
            </a:extLst>
          </p:cNvPr>
          <p:cNvSpPr/>
          <p:nvPr/>
        </p:nvSpPr>
        <p:spPr>
          <a:xfrm>
            <a:off x="4632453" y="6118558"/>
            <a:ext cx="6996222" cy="68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latin typeface="Avenir Next LT Pro" panose="020B0504020202020204" pitchFamily="34" charset="0"/>
                <a:ea typeface="Tahoma"/>
              </a:rPr>
              <a:t>Seismicity from the reviewed ISC catalog 1964-2014 (vertical and horizontal errors ≤10 km)</a:t>
            </a:r>
            <a:endParaRPr lang="en-US" sz="2000" spc="-1" dirty="0">
              <a:latin typeface="Avenir Next LT Pro" panose="020B05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02776A2-8592-689E-A2DB-21B3EC63640A}"/>
              </a:ext>
            </a:extLst>
          </p:cNvPr>
          <p:cNvSpPr txBox="1"/>
          <p:nvPr/>
        </p:nvSpPr>
        <p:spPr>
          <a:xfrm>
            <a:off x="2517790" y="1802239"/>
            <a:ext cx="969689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spc="-1" dirty="0">
                <a:solidFill>
                  <a:srgbClr val="000000"/>
                </a:solidFill>
                <a:latin typeface="Rockwell" panose="02060603020205020403" pitchFamily="18" charset="0"/>
                <a:ea typeface="Tahoma"/>
              </a:rPr>
              <a:t>Eurasia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376340C-8417-A087-432A-865F4EA096AB}"/>
              </a:ext>
            </a:extLst>
          </p:cNvPr>
          <p:cNvSpPr txBox="1"/>
          <p:nvPr/>
        </p:nvSpPr>
        <p:spPr>
          <a:xfrm>
            <a:off x="1499872" y="4389495"/>
            <a:ext cx="881821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spc="-1" dirty="0">
                <a:solidFill>
                  <a:srgbClr val="000000"/>
                </a:solidFill>
                <a:latin typeface="Rockwell" panose="02060603020205020403" pitchFamily="18" charset="0"/>
                <a:ea typeface="Tahoma"/>
              </a:rPr>
              <a:t>Africa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8C0B556-7137-DBBF-535C-76041F4A9A4A}"/>
              </a:ext>
            </a:extLst>
          </p:cNvPr>
          <p:cNvSpPr txBox="1"/>
          <p:nvPr/>
        </p:nvSpPr>
        <p:spPr>
          <a:xfrm>
            <a:off x="3268095" y="3887993"/>
            <a:ext cx="969689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spc="-1" dirty="0">
                <a:solidFill>
                  <a:srgbClr val="000000"/>
                </a:solidFill>
                <a:latin typeface="Rockwell" panose="02060603020205020403" pitchFamily="18" charset="0"/>
                <a:ea typeface="Tahoma"/>
              </a:rPr>
              <a:t>Arabia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E6214F3-ABAD-3200-3C34-FE0C13444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07" y="849684"/>
            <a:ext cx="7460633" cy="526887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AE7C194-636C-92B1-D0F2-C116BEBA33CC}"/>
              </a:ext>
            </a:extLst>
          </p:cNvPr>
          <p:cNvSpPr/>
          <p:nvPr/>
        </p:nvSpPr>
        <p:spPr>
          <a:xfrm>
            <a:off x="843280" y="2448560"/>
            <a:ext cx="1950720" cy="1706880"/>
          </a:xfrm>
          <a:prstGeom prst="rect">
            <a:avLst/>
          </a:prstGeom>
          <a:noFill/>
          <a:ln w="825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43A9C985-9EEA-9254-42D0-44E92023B3D8}"/>
              </a:ext>
            </a:extLst>
          </p:cNvPr>
          <p:cNvCxnSpPr>
            <a:cxnSpLocks/>
          </p:cNvCxnSpPr>
          <p:nvPr/>
        </p:nvCxnSpPr>
        <p:spPr>
          <a:xfrm flipV="1">
            <a:off x="2794000" y="1535124"/>
            <a:ext cx="1971040" cy="91343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3C32FB5F-13FC-0626-131A-3BD4A65F1620}"/>
              </a:ext>
            </a:extLst>
          </p:cNvPr>
          <p:cNvCxnSpPr>
            <a:cxnSpLocks/>
          </p:cNvCxnSpPr>
          <p:nvPr/>
        </p:nvCxnSpPr>
        <p:spPr>
          <a:xfrm>
            <a:off x="2794000" y="4165287"/>
            <a:ext cx="1971040" cy="167628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2656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Line 1"/>
          <p:cNvSpPr/>
          <p:nvPr/>
        </p:nvSpPr>
        <p:spPr>
          <a:xfrm>
            <a:off x="1524000" y="838080"/>
            <a:ext cx="6629400" cy="360"/>
          </a:xfrm>
          <a:prstGeom prst="line">
            <a:avLst/>
          </a:prstGeom>
          <a:ln w="31680">
            <a:solidFill>
              <a:srgbClr val="00206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329" name="CustomShape 2"/>
          <p:cNvSpPr/>
          <p:nvPr/>
        </p:nvSpPr>
        <p:spPr>
          <a:xfrm>
            <a:off x="1904880" y="76320"/>
            <a:ext cx="8258760" cy="685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4400" b="1" spc="-1">
                <a:solidFill>
                  <a:srgbClr val="000000"/>
                </a:solidFill>
                <a:latin typeface="Calibri"/>
              </a:rPr>
              <a:t>SEISMICITY AT THE EASTERN TERMINATION</a:t>
            </a:r>
            <a:endParaRPr lang="en-US" sz="4400" spc="-1">
              <a:latin typeface="Arial"/>
            </a:endParaRPr>
          </a:p>
        </p:txBody>
      </p:sp>
      <p:pic>
        <p:nvPicPr>
          <p:cNvPr id="330" name="Immagine 21"/>
          <p:cNvPicPr/>
          <p:nvPr/>
        </p:nvPicPr>
        <p:blipFill>
          <a:blip r:embed="rId2"/>
          <a:stretch/>
        </p:blipFill>
        <p:spPr>
          <a:xfrm>
            <a:off x="5257920" y="990720"/>
            <a:ext cx="5257440" cy="4647600"/>
          </a:xfrm>
          <a:prstGeom prst="rect">
            <a:avLst/>
          </a:prstGeom>
          <a:ln>
            <a:noFill/>
          </a:ln>
        </p:spPr>
      </p:pic>
      <p:sp>
        <p:nvSpPr>
          <p:cNvPr id="331" name="CustomShape 3"/>
          <p:cNvSpPr/>
          <p:nvPr/>
        </p:nvSpPr>
        <p:spPr>
          <a:xfrm>
            <a:off x="2209800" y="4429440"/>
            <a:ext cx="2819160" cy="310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2200" b="1" spc="-1">
                <a:solidFill>
                  <a:srgbClr val="000000"/>
                </a:solidFill>
                <a:latin typeface="Calibri"/>
              </a:rPr>
              <a:t>The best fit solution, obtained from the least square method, provided a strike N240° and a dipping angle of 50°. </a:t>
            </a:r>
            <a:endParaRPr lang="en-US" sz="2200" spc="-1">
              <a:latin typeface="Arial"/>
            </a:endParaRPr>
          </a:p>
        </p:txBody>
      </p:sp>
      <p:grpSp>
        <p:nvGrpSpPr>
          <p:cNvPr id="332" name="Group 4"/>
          <p:cNvGrpSpPr/>
          <p:nvPr/>
        </p:nvGrpSpPr>
        <p:grpSpPr>
          <a:xfrm>
            <a:off x="1700760" y="990720"/>
            <a:ext cx="3328200" cy="3192120"/>
            <a:chOff x="176760" y="990720"/>
            <a:chExt cx="3328200" cy="3192120"/>
          </a:xfrm>
        </p:grpSpPr>
        <p:pic>
          <p:nvPicPr>
            <p:cNvPr id="333" name="Picture 3"/>
            <p:cNvPicPr/>
            <p:nvPr/>
          </p:nvPicPr>
          <p:blipFill>
            <a:blip r:embed="rId3"/>
            <a:stretch/>
          </p:blipFill>
          <p:spPr>
            <a:xfrm>
              <a:off x="176760" y="990720"/>
              <a:ext cx="3328200" cy="3192120"/>
            </a:xfrm>
            <a:prstGeom prst="rect">
              <a:avLst/>
            </a:prstGeom>
            <a:ln>
              <a:noFill/>
            </a:ln>
          </p:spPr>
        </p:pic>
        <p:sp>
          <p:nvSpPr>
            <p:cNvPr id="334" name="CustomShape 5"/>
            <p:cNvSpPr/>
            <p:nvPr/>
          </p:nvSpPr>
          <p:spPr>
            <a:xfrm>
              <a:off x="365760" y="990720"/>
              <a:ext cx="2633040" cy="36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335" name="CustomShape 6"/>
          <p:cNvSpPr/>
          <p:nvPr/>
        </p:nvSpPr>
        <p:spPr>
          <a:xfrm flipV="1">
            <a:off x="3886320" y="3199680"/>
            <a:ext cx="2514240" cy="380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3"/>
          <p:cNvPicPr/>
          <p:nvPr/>
        </p:nvPicPr>
        <p:blipFill>
          <a:blip r:embed="rId3"/>
          <a:stretch/>
        </p:blipFill>
        <p:spPr>
          <a:xfrm>
            <a:off x="3427173" y="1061598"/>
            <a:ext cx="5004392" cy="3005439"/>
          </a:xfrm>
          <a:prstGeom prst="rect">
            <a:avLst/>
          </a:prstGeom>
          <a:ln>
            <a:noFill/>
          </a:ln>
        </p:spPr>
      </p:pic>
      <p:grpSp>
        <p:nvGrpSpPr>
          <p:cNvPr id="167" name="Group 2"/>
          <p:cNvGrpSpPr/>
          <p:nvPr/>
        </p:nvGrpSpPr>
        <p:grpSpPr>
          <a:xfrm>
            <a:off x="8605522" y="1061598"/>
            <a:ext cx="2605299" cy="5592726"/>
            <a:chOff x="5828040" y="152280"/>
            <a:chExt cx="2935800" cy="6490080"/>
          </a:xfrm>
        </p:grpSpPr>
        <p:pic>
          <p:nvPicPr>
            <p:cNvPr id="168" name="Picture 2"/>
            <p:cNvPicPr/>
            <p:nvPr/>
          </p:nvPicPr>
          <p:blipFill>
            <a:blip r:embed="rId4"/>
            <a:stretch/>
          </p:blipFill>
          <p:spPr>
            <a:xfrm>
              <a:off x="5828040" y="152280"/>
              <a:ext cx="2935800" cy="6490080"/>
            </a:xfrm>
            <a:prstGeom prst="rect">
              <a:avLst/>
            </a:prstGeom>
            <a:ln>
              <a:noFill/>
            </a:ln>
          </p:spPr>
        </p:pic>
        <p:sp>
          <p:nvSpPr>
            <p:cNvPr id="169" name="CustomShape 3"/>
            <p:cNvSpPr/>
            <p:nvPr/>
          </p:nvSpPr>
          <p:spPr>
            <a:xfrm>
              <a:off x="7632966" y="6066720"/>
              <a:ext cx="1050595" cy="33112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r">
                <a:lnSpc>
                  <a:spcPct val="100000"/>
                </a:lnSpc>
              </a:pPr>
              <a:r>
                <a:rPr lang="en-US" sz="1000" b="1" spc="-1" dirty="0">
                  <a:solidFill>
                    <a:srgbClr val="000000"/>
                  </a:solidFill>
                  <a:latin typeface="Arial"/>
                </a:rPr>
                <a:t>W: 100 km</a:t>
              </a:r>
              <a:endParaRPr lang="en-US" sz="1000" spc="-1" dirty="0">
                <a:latin typeface="Arial"/>
              </a:endParaRPr>
            </a:p>
          </p:txBody>
        </p:sp>
      </p:grpSp>
      <p:sp>
        <p:nvSpPr>
          <p:cNvPr id="170" name="CustomShape 4"/>
          <p:cNvSpPr/>
          <p:nvPr/>
        </p:nvSpPr>
        <p:spPr>
          <a:xfrm>
            <a:off x="11384778" y="1876111"/>
            <a:ext cx="5166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pc="-1" dirty="0">
                <a:solidFill>
                  <a:srgbClr val="000000"/>
                </a:solidFill>
                <a:latin typeface="Tahoma"/>
                <a:ea typeface="Tahoma"/>
              </a:rPr>
              <a:t>W</a:t>
            </a:r>
            <a:endParaRPr lang="en-US" sz="2400" spc="-1" dirty="0">
              <a:latin typeface="Arial"/>
            </a:endParaRPr>
          </a:p>
        </p:txBody>
      </p:sp>
      <p:sp>
        <p:nvSpPr>
          <p:cNvPr id="171" name="CustomShape 5"/>
          <p:cNvSpPr/>
          <p:nvPr/>
        </p:nvSpPr>
        <p:spPr>
          <a:xfrm>
            <a:off x="11643258" y="2413951"/>
            <a:ext cx="360" cy="2057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72" name="CustomShape 6"/>
          <p:cNvSpPr/>
          <p:nvPr/>
        </p:nvSpPr>
        <p:spPr>
          <a:xfrm>
            <a:off x="11471230" y="4471351"/>
            <a:ext cx="3884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pc="-1" dirty="0">
                <a:solidFill>
                  <a:srgbClr val="000000"/>
                </a:solidFill>
                <a:latin typeface="Tahoma"/>
                <a:ea typeface="Tahoma"/>
              </a:rPr>
              <a:t>E</a:t>
            </a:r>
            <a:endParaRPr lang="en-US" sz="2400" spc="-1" dirty="0">
              <a:latin typeface="Arial"/>
            </a:endParaRPr>
          </a:p>
        </p:txBody>
      </p:sp>
      <p:sp>
        <p:nvSpPr>
          <p:cNvPr id="10" name="TextShape 2">
            <a:extLst>
              <a:ext uri="{FF2B5EF4-FFF2-40B4-BE49-F238E27FC236}">
                <a16:creationId xmlns:a16="http://schemas.microsoft.com/office/drawing/2014/main" id="{2B529044-F439-423B-9BF4-66AE45071B65}"/>
              </a:ext>
            </a:extLst>
          </p:cNvPr>
          <p:cNvSpPr txBox="1"/>
          <p:nvPr/>
        </p:nvSpPr>
        <p:spPr>
          <a:xfrm>
            <a:off x="290622" y="198360"/>
            <a:ext cx="11181907" cy="685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700" b="1" spc="-1" dirty="0" err="1">
                <a:solidFill>
                  <a:schemeClr val="tx2"/>
                </a:solidFill>
                <a:latin typeface="Avenir Next LT Pro" panose="020B0504020202020204" pitchFamily="34" charset="0"/>
              </a:rPr>
              <a:t>Wadati</a:t>
            </a:r>
            <a:r>
              <a:rPr lang="en-US" sz="3700" b="1" spc="-1" dirty="0">
                <a:solidFill>
                  <a:schemeClr val="tx2"/>
                </a:solidFill>
                <a:latin typeface="Avenir Next LT Pro" panose="020B0504020202020204" pitchFamily="34" charset="0"/>
              </a:rPr>
              <a:t>-Benioff Zone and Slab Geometry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2AA1CEA-9D9B-4356-AA11-E19EE543B9F3}"/>
              </a:ext>
            </a:extLst>
          </p:cNvPr>
          <p:cNvSpPr txBox="1"/>
          <p:nvPr/>
        </p:nvSpPr>
        <p:spPr>
          <a:xfrm>
            <a:off x="249485" y="1061598"/>
            <a:ext cx="3014710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000000"/>
                </a:solidFill>
                <a:latin typeface="Avenir Next LT Pro" panose="020B0504020202020204" pitchFamily="34" charset="0"/>
                <a:ea typeface="Tahoma"/>
              </a:rPr>
              <a:t>Well-defined WBZ down to ~180 km.</a:t>
            </a: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000000"/>
                </a:solidFill>
                <a:latin typeface="Avenir Next LT Pro" panose="020B0504020202020204" pitchFamily="34" charset="0"/>
                <a:ea typeface="Tahoma"/>
              </a:rPr>
              <a:t>Steeper slab in the area of Rhodes -</a:t>
            </a:r>
            <a:r>
              <a:rPr lang="en-US" sz="2000" spc="-1" dirty="0" err="1">
                <a:solidFill>
                  <a:srgbClr val="000000"/>
                </a:solidFill>
                <a:latin typeface="Avenir Next LT Pro" panose="020B0504020202020204" pitchFamily="34" charset="0"/>
                <a:ea typeface="Tahoma"/>
              </a:rPr>
              <a:t>Nisyros</a:t>
            </a:r>
            <a:r>
              <a:rPr lang="en-US" sz="2000" spc="-1" dirty="0">
                <a:solidFill>
                  <a:srgbClr val="000000"/>
                </a:solidFill>
                <a:latin typeface="Avenir Next LT Pro" panose="020B0504020202020204" pitchFamily="34" charset="0"/>
                <a:ea typeface="Tahoma"/>
              </a:rPr>
              <a:t> (cross-section 4) with respect to the area of Crete and Peloponnese (cross-sections 1, 2, 3).</a:t>
            </a: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000000"/>
                </a:solidFill>
                <a:latin typeface="Avenir Next LT Pro" panose="020B0504020202020204" pitchFamily="34" charset="0"/>
                <a:ea typeface="Tahoma"/>
              </a:rPr>
              <a:t>More intense intermediate-depth seismicity in the area of Rhodes-</a:t>
            </a:r>
            <a:r>
              <a:rPr lang="en-US" sz="2000" spc="-1" dirty="0" err="1">
                <a:solidFill>
                  <a:srgbClr val="000000"/>
                </a:solidFill>
                <a:latin typeface="Avenir Next LT Pro" panose="020B0504020202020204" pitchFamily="34" charset="0"/>
                <a:ea typeface="Tahoma"/>
              </a:rPr>
              <a:t>Nisyros</a:t>
            </a:r>
            <a:r>
              <a:rPr lang="en-US" sz="2000" spc="-1" dirty="0">
                <a:solidFill>
                  <a:srgbClr val="000000"/>
                </a:solidFill>
                <a:latin typeface="Avenir Next LT Pro" panose="020B0504020202020204" pitchFamily="34" charset="0"/>
                <a:ea typeface="Tahoma"/>
              </a:rPr>
              <a:t> (cross-section 4).</a:t>
            </a:r>
          </a:p>
          <a:p>
            <a:pPr marL="343260" indent="-342900"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en-US" spc="-1" dirty="0">
              <a:latin typeface="Rockwell" panose="02060603020205020403" pitchFamily="18" charset="0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id="{37C865AA-F906-A2D4-A004-D27D86B3349B}"/>
              </a:ext>
            </a:extLst>
          </p:cNvPr>
          <p:cNvSpPr/>
          <p:nvPr/>
        </p:nvSpPr>
        <p:spPr>
          <a:xfrm>
            <a:off x="5962428" y="4106311"/>
            <a:ext cx="23238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r>
              <a:rPr lang="en-US" sz="2000" spc="-1" dirty="0" err="1">
                <a:solidFill>
                  <a:srgbClr val="000000"/>
                </a:solidFill>
                <a:latin typeface="Avenir Next LT Pro" panose="020B0504020202020204" pitchFamily="34" charset="0"/>
                <a:ea typeface="Tahoma"/>
              </a:rPr>
              <a:t>Bocchini</a:t>
            </a:r>
            <a:r>
              <a:rPr lang="en-US" sz="2000" spc="-1" dirty="0">
                <a:solidFill>
                  <a:srgbClr val="000000"/>
                </a:solidFill>
                <a:latin typeface="Avenir Next LT Pro" panose="020B0504020202020204" pitchFamily="34" charset="0"/>
                <a:ea typeface="Tahoma"/>
              </a:rPr>
              <a:t> et al. (2018)</a:t>
            </a:r>
          </a:p>
        </p:txBody>
      </p:sp>
    </p:spTree>
    <p:extLst>
      <p:ext uri="{BB962C8B-B14F-4D97-AF65-F5344CB8AC3E}">
        <p14:creationId xmlns:p14="http://schemas.microsoft.com/office/powerpoint/2010/main" val="3011936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59F9F-E4A1-96C9-7356-AA7F12571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icture 2">
            <a:extLst>
              <a:ext uri="{FF2B5EF4-FFF2-40B4-BE49-F238E27FC236}">
                <a16:creationId xmlns:a16="http://schemas.microsoft.com/office/drawing/2014/main" id="{67E0AD00-EC1C-E552-ACC8-E7ACEC73489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20699" y="1055709"/>
            <a:ext cx="6369199" cy="4918490"/>
          </a:xfrm>
          <a:prstGeom prst="rect">
            <a:avLst/>
          </a:prstGeom>
          <a:ln>
            <a:noFill/>
          </a:ln>
        </p:spPr>
      </p:pic>
      <p:sp>
        <p:nvSpPr>
          <p:cNvPr id="290" name="CustomShape 3">
            <a:extLst>
              <a:ext uri="{FF2B5EF4-FFF2-40B4-BE49-F238E27FC236}">
                <a16:creationId xmlns:a16="http://schemas.microsoft.com/office/drawing/2014/main" id="{9A4B4E95-6CF9-C361-1C56-37B39A70C320}"/>
              </a:ext>
            </a:extLst>
          </p:cNvPr>
          <p:cNvSpPr/>
          <p:nvPr/>
        </p:nvSpPr>
        <p:spPr>
          <a:xfrm>
            <a:off x="9486509" y="6243643"/>
            <a:ext cx="23238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r>
              <a:rPr lang="en-US" sz="2000" spc="-1" dirty="0" err="1">
                <a:solidFill>
                  <a:srgbClr val="000000"/>
                </a:solidFill>
                <a:latin typeface="Avenir Next LT Pro" panose="020B0504020202020204" pitchFamily="34" charset="0"/>
                <a:ea typeface="Tahoma"/>
              </a:rPr>
              <a:t>Bocchini</a:t>
            </a:r>
            <a:r>
              <a:rPr lang="en-US" sz="2000" spc="-1" dirty="0">
                <a:solidFill>
                  <a:srgbClr val="000000"/>
                </a:solidFill>
                <a:latin typeface="Avenir Next LT Pro" panose="020B0504020202020204" pitchFamily="34" charset="0"/>
                <a:ea typeface="Tahoma"/>
              </a:rPr>
              <a:t> et al. (2018)</a:t>
            </a:r>
          </a:p>
        </p:txBody>
      </p:sp>
      <p:sp>
        <p:nvSpPr>
          <p:cNvPr id="291" name="CustomShape 4">
            <a:extLst>
              <a:ext uri="{FF2B5EF4-FFF2-40B4-BE49-F238E27FC236}">
                <a16:creationId xmlns:a16="http://schemas.microsoft.com/office/drawing/2014/main" id="{88E33B26-0D7E-BDDB-281B-5267D8CA41A4}"/>
              </a:ext>
            </a:extLst>
          </p:cNvPr>
          <p:cNvSpPr/>
          <p:nvPr/>
        </p:nvSpPr>
        <p:spPr>
          <a:xfrm>
            <a:off x="381691" y="6069690"/>
            <a:ext cx="5324449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latin typeface="Avenir Next LT Pro" panose="020B0504020202020204" pitchFamily="34" charset="0"/>
                <a:ea typeface="Tahoma"/>
              </a:rPr>
              <a:t>Vertical exaggeration by a factor of about </a:t>
            </a:r>
            <a:r>
              <a:rPr lang="en-US" spc="-1" dirty="0">
                <a:solidFill>
                  <a:srgbClr val="000000"/>
                </a:solidFill>
                <a:latin typeface="Avenir Next LT Pro" panose="020B0504020202020204" pitchFamily="34" charset="0"/>
              </a:rPr>
              <a:t>2</a:t>
            </a:r>
            <a:endParaRPr lang="en-US" spc="-1" dirty="0">
              <a:latin typeface="Avenir Next LT Pro" panose="020B0504020202020204" pitchFamily="34" charset="0"/>
            </a:endParaRPr>
          </a:p>
        </p:txBody>
      </p:sp>
      <p:sp>
        <p:nvSpPr>
          <p:cNvPr id="14" name="TextShape 2">
            <a:extLst>
              <a:ext uri="{FF2B5EF4-FFF2-40B4-BE49-F238E27FC236}">
                <a16:creationId xmlns:a16="http://schemas.microsoft.com/office/drawing/2014/main" id="{163218D0-24EA-9064-C3A4-DF0A6BC5A252}"/>
              </a:ext>
            </a:extLst>
          </p:cNvPr>
          <p:cNvSpPr txBox="1"/>
          <p:nvPr/>
        </p:nvSpPr>
        <p:spPr>
          <a:xfrm>
            <a:off x="290622" y="198360"/>
            <a:ext cx="11181907" cy="685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700" b="1" spc="-1" dirty="0">
                <a:solidFill>
                  <a:schemeClr val="tx2"/>
                </a:solidFill>
                <a:latin typeface="Avenir Next LT Pro" panose="020B0504020202020204" pitchFamily="34" charset="0"/>
              </a:rPr>
              <a:t>Refined Seismically Active Slab Geometry</a:t>
            </a:r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id="{CA951BF8-229C-2992-83A8-539EB55B9394}"/>
              </a:ext>
            </a:extLst>
          </p:cNvPr>
          <p:cNvSpPr/>
          <p:nvPr/>
        </p:nvSpPr>
        <p:spPr>
          <a:xfrm>
            <a:off x="7966247" y="1184142"/>
            <a:ext cx="4161955" cy="28987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000000"/>
                </a:solidFill>
                <a:latin typeface="Avenir Next LT Pro" panose="020B0504020202020204" pitchFamily="34" charset="0"/>
                <a:ea typeface="Tahoma"/>
              </a:rPr>
              <a:t>Amphitheater-like shape of the slab;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000000"/>
                </a:solidFill>
                <a:latin typeface="Avenir Next LT Pro" panose="020B0504020202020204" pitchFamily="34" charset="0"/>
                <a:ea typeface="Tahoma"/>
              </a:rPr>
              <a:t>Discontinuities (tear) in the slab between Rhodes and SW Türkiye and beneath Northern Greece (along the KTF);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000000"/>
                </a:solidFill>
                <a:latin typeface="Avenir Next LT Pro" panose="020B0504020202020204" pitchFamily="34" charset="0"/>
                <a:ea typeface="Tahoma"/>
              </a:rPr>
              <a:t>Steeper slab in the area of Rhodes-</a:t>
            </a:r>
            <a:r>
              <a:rPr lang="en-US" sz="2000" spc="-1" dirty="0" err="1">
                <a:solidFill>
                  <a:srgbClr val="000000"/>
                </a:solidFill>
                <a:latin typeface="Avenir Next LT Pro" panose="020B0504020202020204" pitchFamily="34" charset="0"/>
                <a:ea typeface="Tahoma"/>
              </a:rPr>
              <a:t>Nisyros</a:t>
            </a:r>
            <a:r>
              <a:rPr lang="en-US" sz="2000" spc="-1" dirty="0">
                <a:solidFill>
                  <a:srgbClr val="000000"/>
                </a:solidFill>
                <a:latin typeface="Avenir Next LT Pro" panose="020B0504020202020204" pitchFamily="34" charset="0"/>
                <a:ea typeface="Tahoma"/>
              </a:rPr>
              <a:t> then to the west.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spc="-1" dirty="0">
              <a:solidFill>
                <a:srgbClr val="000000"/>
              </a:solidFill>
              <a:latin typeface="Avenir Next LT Pro" panose="020B0504020202020204" pitchFamily="34" charset="0"/>
              <a:ea typeface="Tahoma"/>
            </a:endParaRPr>
          </a:p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latin typeface="Avenir Next LT Pro" panose="020B0504020202020204" pitchFamily="34" charset="0"/>
                <a:ea typeface="Tahoma"/>
              </a:rPr>
              <a:t>Slab geometry affects shallow and intermediate depth seismicity distribution.</a:t>
            </a:r>
            <a:endParaRPr lang="en-US" sz="2000" spc="-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788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9244945" y="5937306"/>
            <a:ext cx="29470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pc="-1" dirty="0" err="1">
                <a:solidFill>
                  <a:srgbClr val="000000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Papazachos</a:t>
            </a:r>
            <a:r>
              <a:rPr lang="en-US" spc="-1" dirty="0">
                <a:solidFill>
                  <a:srgbClr val="000000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et al. (2000; 2010)</a:t>
            </a:r>
            <a:endParaRPr lang="en-US" spc="-1" dirty="0"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Shape 2">
            <a:extLst>
              <a:ext uri="{FF2B5EF4-FFF2-40B4-BE49-F238E27FC236}">
                <a16:creationId xmlns:a16="http://schemas.microsoft.com/office/drawing/2014/main" id="{53AF2CE3-A9E9-CDCD-57E7-753E2D89A3CC}"/>
              </a:ext>
            </a:extLst>
          </p:cNvPr>
          <p:cNvSpPr txBox="1"/>
          <p:nvPr/>
        </p:nvSpPr>
        <p:spPr>
          <a:xfrm>
            <a:off x="290623" y="198360"/>
            <a:ext cx="9703982" cy="685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4400" b="1" spc="-1" dirty="0">
                <a:solidFill>
                  <a:schemeClr val="tx2"/>
                </a:solidFill>
                <a:latin typeface="Avenir Next LT Pro" panose="020B0504020202020204" pitchFamily="34" charset="0"/>
              </a:rPr>
              <a:t>Historical Earthquakes in the HSS</a:t>
            </a:r>
            <a:endParaRPr lang="en-US" sz="4400" spc="-1" dirty="0">
              <a:solidFill>
                <a:schemeClr val="tx2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8" name="Immagine 7" descr="Immagine che contiene schermata, testo, mappa&#10;&#10;Il contenuto generato dall'IA potrebbe non essere corretto.">
            <a:extLst>
              <a:ext uri="{FF2B5EF4-FFF2-40B4-BE49-F238E27FC236}">
                <a16:creationId xmlns:a16="http://schemas.microsoft.com/office/drawing/2014/main" id="{D0797E05-56FE-FE31-A7D1-1991F380F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60" y="883800"/>
            <a:ext cx="6808970" cy="5699837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0736337E-95BE-17C1-2924-CC42A4801AF8}"/>
              </a:ext>
            </a:extLst>
          </p:cNvPr>
          <p:cNvSpPr/>
          <p:nvPr/>
        </p:nvSpPr>
        <p:spPr>
          <a:xfrm>
            <a:off x="9244944" y="883800"/>
            <a:ext cx="29470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200" spc="-1" dirty="0">
                <a:solidFill>
                  <a:srgbClr val="000000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550 BCE – 2010</a:t>
            </a:r>
          </a:p>
          <a:p>
            <a:pPr>
              <a:lnSpc>
                <a:spcPct val="100000"/>
              </a:lnSpc>
            </a:pPr>
            <a:r>
              <a:rPr lang="en-US" sz="2200" spc="-1" dirty="0">
                <a:solidFill>
                  <a:srgbClr val="000000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 6+</a:t>
            </a:r>
            <a:endParaRPr lang="en-US" sz="2200" spc="-1" dirty="0"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AF278F0-97DF-D893-AD60-E72D65092D56}"/>
              </a:ext>
            </a:extLst>
          </p:cNvPr>
          <p:cNvSpPr/>
          <p:nvPr/>
        </p:nvSpPr>
        <p:spPr>
          <a:xfrm>
            <a:off x="119584" y="5106309"/>
            <a:ext cx="23476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*1303 earthquake epicentral location according to </a:t>
            </a:r>
            <a:r>
              <a:rPr lang="en-US" spc="-1" dirty="0" err="1">
                <a:solidFill>
                  <a:srgbClr val="000000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Guidoboni</a:t>
            </a:r>
            <a:r>
              <a:rPr lang="en-US" spc="-1" dirty="0">
                <a:solidFill>
                  <a:srgbClr val="000000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&amp; </a:t>
            </a:r>
            <a:r>
              <a:rPr lang="en-US" spc="-1" dirty="0" err="1">
                <a:solidFill>
                  <a:srgbClr val="000000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Comastri</a:t>
            </a:r>
            <a:r>
              <a:rPr lang="en-US" spc="-1" dirty="0">
                <a:solidFill>
                  <a:srgbClr val="000000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(1997)</a:t>
            </a:r>
            <a:endParaRPr lang="en-US" spc="-1" dirty="0"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36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DDE26-2920-6EF2-DB50-17581AE5D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33BB1016-650E-600E-7AB4-B1C6E4933DF4}"/>
              </a:ext>
            </a:extLst>
          </p:cNvPr>
          <p:cNvSpPr/>
          <p:nvPr/>
        </p:nvSpPr>
        <p:spPr>
          <a:xfrm>
            <a:off x="9245600" y="5853390"/>
            <a:ext cx="2702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Modified after Papadopoulos (2000, 2011)</a:t>
            </a:r>
            <a:endParaRPr lang="en-US" spc="-1" dirty="0"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Shape 2">
            <a:extLst>
              <a:ext uri="{FF2B5EF4-FFF2-40B4-BE49-F238E27FC236}">
                <a16:creationId xmlns:a16="http://schemas.microsoft.com/office/drawing/2014/main" id="{1222827D-D161-642A-D045-3E950367216A}"/>
              </a:ext>
            </a:extLst>
          </p:cNvPr>
          <p:cNvSpPr txBox="1"/>
          <p:nvPr/>
        </p:nvSpPr>
        <p:spPr>
          <a:xfrm>
            <a:off x="290623" y="198360"/>
            <a:ext cx="9703982" cy="685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4400" b="1" spc="-1" dirty="0">
                <a:solidFill>
                  <a:schemeClr val="tx2"/>
                </a:solidFill>
                <a:latin typeface="Avenir Next LT Pro" panose="020B0504020202020204" pitchFamily="34" charset="0"/>
              </a:rPr>
              <a:t>Tsunamigenic Earthquakes in the HSS</a:t>
            </a:r>
            <a:endParaRPr lang="en-US" sz="4400" spc="-1" dirty="0">
              <a:solidFill>
                <a:schemeClr val="tx2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0" name="Immagine 9" descr="Immagine che contiene testo, schermata, mappa&#10;&#10;Il contenuto generato dall'IA potrebbe non essere corretto.">
            <a:extLst>
              <a:ext uri="{FF2B5EF4-FFF2-40B4-BE49-F238E27FC236}">
                <a16:creationId xmlns:a16="http://schemas.microsoft.com/office/drawing/2014/main" id="{CADF98B2-42A3-6CA7-77FD-B3B589137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395" y="844695"/>
            <a:ext cx="6907736" cy="578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64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8595B-0709-906D-B9E1-9F55C992C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24E2F648-D215-67A2-6B85-88F05B28BEE6}"/>
              </a:ext>
            </a:extLst>
          </p:cNvPr>
          <p:cNvSpPr/>
          <p:nvPr/>
        </p:nvSpPr>
        <p:spPr>
          <a:xfrm>
            <a:off x="9245600" y="5853390"/>
            <a:ext cx="2702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Modified after Papadopoulos (2000, 2011)</a:t>
            </a:r>
            <a:endParaRPr lang="en-US" spc="-1" dirty="0"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Shape 2">
            <a:extLst>
              <a:ext uri="{FF2B5EF4-FFF2-40B4-BE49-F238E27FC236}">
                <a16:creationId xmlns:a16="http://schemas.microsoft.com/office/drawing/2014/main" id="{5C976EED-6714-014D-44DF-049A4DEDB0BD}"/>
              </a:ext>
            </a:extLst>
          </p:cNvPr>
          <p:cNvSpPr txBox="1"/>
          <p:nvPr/>
        </p:nvSpPr>
        <p:spPr>
          <a:xfrm>
            <a:off x="290623" y="198360"/>
            <a:ext cx="9703982" cy="685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4400" b="1" spc="-1" dirty="0">
                <a:solidFill>
                  <a:schemeClr val="tx2"/>
                </a:solidFill>
                <a:latin typeface="Avenir Next LT Pro" panose="020B0504020202020204" pitchFamily="34" charset="0"/>
              </a:rPr>
              <a:t>Tsunamigenic Earthquakes</a:t>
            </a:r>
            <a:endParaRPr lang="en-US" sz="4400" spc="-1" dirty="0">
              <a:solidFill>
                <a:schemeClr val="tx2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0" name="Immagine 9" descr="Immagine che contiene testo, schermata, mappa&#10;&#10;Il contenuto generato dall'IA potrebbe non essere corretto.">
            <a:extLst>
              <a:ext uri="{FF2B5EF4-FFF2-40B4-BE49-F238E27FC236}">
                <a16:creationId xmlns:a16="http://schemas.microsoft.com/office/drawing/2014/main" id="{5A8CC0F2-B1CC-91EB-5A65-60E390D50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395" y="844695"/>
            <a:ext cx="6907736" cy="5780562"/>
          </a:xfrm>
          <a:prstGeom prst="rect">
            <a:avLst/>
          </a:prstGeom>
        </p:spPr>
      </p:pic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04F9D282-0027-B82E-3A9F-08B1175A5890}"/>
              </a:ext>
            </a:extLst>
          </p:cNvPr>
          <p:cNvCxnSpPr/>
          <p:nvPr/>
        </p:nvCxnSpPr>
        <p:spPr>
          <a:xfrm>
            <a:off x="4104640" y="2316480"/>
            <a:ext cx="0" cy="10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6692181E-A436-75BE-6E59-5CDA854EAEF1}"/>
              </a:ext>
            </a:extLst>
          </p:cNvPr>
          <p:cNvSpPr/>
          <p:nvPr/>
        </p:nvSpPr>
        <p:spPr>
          <a:xfrm>
            <a:off x="3738830" y="2302820"/>
            <a:ext cx="5334050" cy="3325820"/>
          </a:xfrm>
          <a:custGeom>
            <a:avLst/>
            <a:gdLst>
              <a:gd name="connsiteX0" fmla="*/ 538530 w 5334050"/>
              <a:gd name="connsiteY0" fmla="*/ 64460 h 3325820"/>
              <a:gd name="connsiteX1" fmla="*/ 589330 w 5334050"/>
              <a:gd name="connsiteY1" fmla="*/ 105100 h 3325820"/>
              <a:gd name="connsiteX2" fmla="*/ 609650 w 5334050"/>
              <a:gd name="connsiteY2" fmla="*/ 176220 h 3325820"/>
              <a:gd name="connsiteX3" fmla="*/ 629970 w 5334050"/>
              <a:gd name="connsiteY3" fmla="*/ 227020 h 3325820"/>
              <a:gd name="connsiteX4" fmla="*/ 701090 w 5334050"/>
              <a:gd name="connsiteY4" fmla="*/ 389580 h 3325820"/>
              <a:gd name="connsiteX5" fmla="*/ 731570 w 5334050"/>
              <a:gd name="connsiteY5" fmla="*/ 430220 h 3325820"/>
              <a:gd name="connsiteX6" fmla="*/ 802690 w 5334050"/>
              <a:gd name="connsiteY6" fmla="*/ 491180 h 3325820"/>
              <a:gd name="connsiteX7" fmla="*/ 843330 w 5334050"/>
              <a:gd name="connsiteY7" fmla="*/ 552140 h 3325820"/>
              <a:gd name="connsiteX8" fmla="*/ 883970 w 5334050"/>
              <a:gd name="connsiteY8" fmla="*/ 602940 h 3325820"/>
              <a:gd name="connsiteX9" fmla="*/ 934770 w 5334050"/>
              <a:gd name="connsiteY9" fmla="*/ 704540 h 3325820"/>
              <a:gd name="connsiteX10" fmla="*/ 975410 w 5334050"/>
              <a:gd name="connsiteY10" fmla="*/ 775660 h 3325820"/>
              <a:gd name="connsiteX11" fmla="*/ 995730 w 5334050"/>
              <a:gd name="connsiteY11" fmla="*/ 836620 h 3325820"/>
              <a:gd name="connsiteX12" fmla="*/ 1036370 w 5334050"/>
              <a:gd name="connsiteY12" fmla="*/ 907740 h 3325820"/>
              <a:gd name="connsiteX13" fmla="*/ 1056690 w 5334050"/>
              <a:gd name="connsiteY13" fmla="*/ 948380 h 3325820"/>
              <a:gd name="connsiteX14" fmla="*/ 1158290 w 5334050"/>
              <a:gd name="connsiteY14" fmla="*/ 1070300 h 3325820"/>
              <a:gd name="connsiteX15" fmla="*/ 1178610 w 5334050"/>
              <a:gd name="connsiteY15" fmla="*/ 1110940 h 3325820"/>
              <a:gd name="connsiteX16" fmla="*/ 1249730 w 5334050"/>
              <a:gd name="connsiteY16" fmla="*/ 1202380 h 3325820"/>
              <a:gd name="connsiteX17" fmla="*/ 1290370 w 5334050"/>
              <a:gd name="connsiteY17" fmla="*/ 1283660 h 3325820"/>
              <a:gd name="connsiteX18" fmla="*/ 1300530 w 5334050"/>
              <a:gd name="connsiteY18" fmla="*/ 1314140 h 3325820"/>
              <a:gd name="connsiteX19" fmla="*/ 1320850 w 5334050"/>
              <a:gd name="connsiteY19" fmla="*/ 1344620 h 3325820"/>
              <a:gd name="connsiteX20" fmla="*/ 1412290 w 5334050"/>
              <a:gd name="connsiteY20" fmla="*/ 1466540 h 3325820"/>
              <a:gd name="connsiteX21" fmla="*/ 1463090 w 5334050"/>
              <a:gd name="connsiteY21" fmla="*/ 1517340 h 3325820"/>
              <a:gd name="connsiteX22" fmla="*/ 1524050 w 5334050"/>
              <a:gd name="connsiteY22" fmla="*/ 1568140 h 3325820"/>
              <a:gd name="connsiteX23" fmla="*/ 1554530 w 5334050"/>
              <a:gd name="connsiteY23" fmla="*/ 1598620 h 3325820"/>
              <a:gd name="connsiteX24" fmla="*/ 1595170 w 5334050"/>
              <a:gd name="connsiteY24" fmla="*/ 1629100 h 3325820"/>
              <a:gd name="connsiteX25" fmla="*/ 1625650 w 5334050"/>
              <a:gd name="connsiteY25" fmla="*/ 1649420 h 3325820"/>
              <a:gd name="connsiteX26" fmla="*/ 1696770 w 5334050"/>
              <a:gd name="connsiteY26" fmla="*/ 1710380 h 3325820"/>
              <a:gd name="connsiteX27" fmla="*/ 1727250 w 5334050"/>
              <a:gd name="connsiteY27" fmla="*/ 1720540 h 3325820"/>
              <a:gd name="connsiteX28" fmla="*/ 1767890 w 5334050"/>
              <a:gd name="connsiteY28" fmla="*/ 1751020 h 3325820"/>
              <a:gd name="connsiteX29" fmla="*/ 1828850 w 5334050"/>
              <a:gd name="connsiteY29" fmla="*/ 1791660 h 3325820"/>
              <a:gd name="connsiteX30" fmla="*/ 1869490 w 5334050"/>
              <a:gd name="connsiteY30" fmla="*/ 1822140 h 3325820"/>
              <a:gd name="connsiteX31" fmla="*/ 1910130 w 5334050"/>
              <a:gd name="connsiteY31" fmla="*/ 1842460 h 3325820"/>
              <a:gd name="connsiteX32" fmla="*/ 2001570 w 5334050"/>
              <a:gd name="connsiteY32" fmla="*/ 1913580 h 3325820"/>
              <a:gd name="connsiteX33" fmla="*/ 2123490 w 5334050"/>
              <a:gd name="connsiteY33" fmla="*/ 1984700 h 3325820"/>
              <a:gd name="connsiteX34" fmla="*/ 2245410 w 5334050"/>
              <a:gd name="connsiteY34" fmla="*/ 2065980 h 3325820"/>
              <a:gd name="connsiteX35" fmla="*/ 2275890 w 5334050"/>
              <a:gd name="connsiteY35" fmla="*/ 2086300 h 3325820"/>
              <a:gd name="connsiteX36" fmla="*/ 2336850 w 5334050"/>
              <a:gd name="connsiteY36" fmla="*/ 2106620 h 3325820"/>
              <a:gd name="connsiteX37" fmla="*/ 2377490 w 5334050"/>
              <a:gd name="connsiteY37" fmla="*/ 2126940 h 3325820"/>
              <a:gd name="connsiteX38" fmla="*/ 2570530 w 5334050"/>
              <a:gd name="connsiteY38" fmla="*/ 2157420 h 3325820"/>
              <a:gd name="connsiteX39" fmla="*/ 2601010 w 5334050"/>
              <a:gd name="connsiteY39" fmla="*/ 2167580 h 3325820"/>
              <a:gd name="connsiteX40" fmla="*/ 2702610 w 5334050"/>
              <a:gd name="connsiteY40" fmla="*/ 2208220 h 3325820"/>
              <a:gd name="connsiteX41" fmla="*/ 2773730 w 5334050"/>
              <a:gd name="connsiteY41" fmla="*/ 2228540 h 3325820"/>
              <a:gd name="connsiteX42" fmla="*/ 2804210 w 5334050"/>
              <a:gd name="connsiteY42" fmla="*/ 2248860 h 3325820"/>
              <a:gd name="connsiteX43" fmla="*/ 3200450 w 5334050"/>
              <a:gd name="connsiteY43" fmla="*/ 2279340 h 3325820"/>
              <a:gd name="connsiteX44" fmla="*/ 3566210 w 5334050"/>
              <a:gd name="connsiteY44" fmla="*/ 2269180 h 3325820"/>
              <a:gd name="connsiteX45" fmla="*/ 3627170 w 5334050"/>
              <a:gd name="connsiteY45" fmla="*/ 2238700 h 3325820"/>
              <a:gd name="connsiteX46" fmla="*/ 3738930 w 5334050"/>
              <a:gd name="connsiteY46" fmla="*/ 2187900 h 3325820"/>
              <a:gd name="connsiteX47" fmla="*/ 3769410 w 5334050"/>
              <a:gd name="connsiteY47" fmla="*/ 2167580 h 3325820"/>
              <a:gd name="connsiteX48" fmla="*/ 3840530 w 5334050"/>
              <a:gd name="connsiteY48" fmla="*/ 2137100 h 3325820"/>
              <a:gd name="connsiteX49" fmla="*/ 3962450 w 5334050"/>
              <a:gd name="connsiteY49" fmla="*/ 2065980 h 3325820"/>
              <a:gd name="connsiteX50" fmla="*/ 3992930 w 5334050"/>
              <a:gd name="connsiteY50" fmla="*/ 2055820 h 3325820"/>
              <a:gd name="connsiteX51" fmla="*/ 4094530 w 5334050"/>
              <a:gd name="connsiteY51" fmla="*/ 1984700 h 3325820"/>
              <a:gd name="connsiteX52" fmla="*/ 4165650 w 5334050"/>
              <a:gd name="connsiteY52" fmla="*/ 1944060 h 3325820"/>
              <a:gd name="connsiteX53" fmla="*/ 4246930 w 5334050"/>
              <a:gd name="connsiteY53" fmla="*/ 1862780 h 3325820"/>
              <a:gd name="connsiteX54" fmla="*/ 4318050 w 5334050"/>
              <a:gd name="connsiteY54" fmla="*/ 1811980 h 3325820"/>
              <a:gd name="connsiteX55" fmla="*/ 4348530 w 5334050"/>
              <a:gd name="connsiteY55" fmla="*/ 1781500 h 3325820"/>
              <a:gd name="connsiteX56" fmla="*/ 4389170 w 5334050"/>
              <a:gd name="connsiteY56" fmla="*/ 1761180 h 3325820"/>
              <a:gd name="connsiteX57" fmla="*/ 4480610 w 5334050"/>
              <a:gd name="connsiteY57" fmla="*/ 1710380 h 3325820"/>
              <a:gd name="connsiteX58" fmla="*/ 4511090 w 5334050"/>
              <a:gd name="connsiteY58" fmla="*/ 1659580 h 3325820"/>
              <a:gd name="connsiteX59" fmla="*/ 4531410 w 5334050"/>
              <a:gd name="connsiteY59" fmla="*/ 1608780 h 3325820"/>
              <a:gd name="connsiteX60" fmla="*/ 4561890 w 5334050"/>
              <a:gd name="connsiteY60" fmla="*/ 1588460 h 3325820"/>
              <a:gd name="connsiteX61" fmla="*/ 4602530 w 5334050"/>
              <a:gd name="connsiteY61" fmla="*/ 1557980 h 3325820"/>
              <a:gd name="connsiteX62" fmla="*/ 4633010 w 5334050"/>
              <a:gd name="connsiteY62" fmla="*/ 1517340 h 3325820"/>
              <a:gd name="connsiteX63" fmla="*/ 4663490 w 5334050"/>
              <a:gd name="connsiteY63" fmla="*/ 1497020 h 3325820"/>
              <a:gd name="connsiteX64" fmla="*/ 4693970 w 5334050"/>
              <a:gd name="connsiteY64" fmla="*/ 1456380 h 3325820"/>
              <a:gd name="connsiteX65" fmla="*/ 4724450 w 5334050"/>
              <a:gd name="connsiteY65" fmla="*/ 1405580 h 3325820"/>
              <a:gd name="connsiteX66" fmla="*/ 4765090 w 5334050"/>
              <a:gd name="connsiteY66" fmla="*/ 1385260 h 3325820"/>
              <a:gd name="connsiteX67" fmla="*/ 4815890 w 5334050"/>
              <a:gd name="connsiteY67" fmla="*/ 1344620 h 3325820"/>
              <a:gd name="connsiteX68" fmla="*/ 4856530 w 5334050"/>
              <a:gd name="connsiteY68" fmla="*/ 1324300 h 3325820"/>
              <a:gd name="connsiteX69" fmla="*/ 4887010 w 5334050"/>
              <a:gd name="connsiteY69" fmla="*/ 1293820 h 3325820"/>
              <a:gd name="connsiteX70" fmla="*/ 4907330 w 5334050"/>
              <a:gd name="connsiteY70" fmla="*/ 1263340 h 3325820"/>
              <a:gd name="connsiteX71" fmla="*/ 4937810 w 5334050"/>
              <a:gd name="connsiteY71" fmla="*/ 1253180 h 3325820"/>
              <a:gd name="connsiteX72" fmla="*/ 4978450 w 5334050"/>
              <a:gd name="connsiteY72" fmla="*/ 1232860 h 3325820"/>
              <a:gd name="connsiteX73" fmla="*/ 5141010 w 5334050"/>
              <a:gd name="connsiteY73" fmla="*/ 1212540 h 3325820"/>
              <a:gd name="connsiteX74" fmla="*/ 5232450 w 5334050"/>
              <a:gd name="connsiteY74" fmla="*/ 1222700 h 3325820"/>
              <a:gd name="connsiteX75" fmla="*/ 5273090 w 5334050"/>
              <a:gd name="connsiteY75" fmla="*/ 1253180 h 3325820"/>
              <a:gd name="connsiteX76" fmla="*/ 5303570 w 5334050"/>
              <a:gd name="connsiteY76" fmla="*/ 1273500 h 3325820"/>
              <a:gd name="connsiteX77" fmla="*/ 5323890 w 5334050"/>
              <a:gd name="connsiteY77" fmla="*/ 1486860 h 3325820"/>
              <a:gd name="connsiteX78" fmla="*/ 5334050 w 5334050"/>
              <a:gd name="connsiteY78" fmla="*/ 1547820 h 3325820"/>
              <a:gd name="connsiteX79" fmla="*/ 5323890 w 5334050"/>
              <a:gd name="connsiteY79" fmla="*/ 1862780 h 3325820"/>
              <a:gd name="connsiteX80" fmla="*/ 5283250 w 5334050"/>
              <a:gd name="connsiteY80" fmla="*/ 1893260 h 3325820"/>
              <a:gd name="connsiteX81" fmla="*/ 5232450 w 5334050"/>
              <a:gd name="connsiteY81" fmla="*/ 1954220 h 3325820"/>
              <a:gd name="connsiteX82" fmla="*/ 5201970 w 5334050"/>
              <a:gd name="connsiteY82" fmla="*/ 1984700 h 3325820"/>
              <a:gd name="connsiteX83" fmla="*/ 5141010 w 5334050"/>
              <a:gd name="connsiteY83" fmla="*/ 2055820 h 3325820"/>
              <a:gd name="connsiteX84" fmla="*/ 5110530 w 5334050"/>
              <a:gd name="connsiteY84" fmla="*/ 2116780 h 3325820"/>
              <a:gd name="connsiteX85" fmla="*/ 5080050 w 5334050"/>
              <a:gd name="connsiteY85" fmla="*/ 2147260 h 3325820"/>
              <a:gd name="connsiteX86" fmla="*/ 5059730 w 5334050"/>
              <a:gd name="connsiteY86" fmla="*/ 2187900 h 3325820"/>
              <a:gd name="connsiteX87" fmla="*/ 5029250 w 5334050"/>
              <a:gd name="connsiteY87" fmla="*/ 2238700 h 3325820"/>
              <a:gd name="connsiteX88" fmla="*/ 5019090 w 5334050"/>
              <a:gd name="connsiteY88" fmla="*/ 2269180 h 3325820"/>
              <a:gd name="connsiteX89" fmla="*/ 4988610 w 5334050"/>
              <a:gd name="connsiteY89" fmla="*/ 2289500 h 3325820"/>
              <a:gd name="connsiteX90" fmla="*/ 4917490 w 5334050"/>
              <a:gd name="connsiteY90" fmla="*/ 2380940 h 3325820"/>
              <a:gd name="connsiteX91" fmla="*/ 4897170 w 5334050"/>
              <a:gd name="connsiteY91" fmla="*/ 2411420 h 3325820"/>
              <a:gd name="connsiteX92" fmla="*/ 4836210 w 5334050"/>
              <a:gd name="connsiteY92" fmla="*/ 2441900 h 3325820"/>
              <a:gd name="connsiteX93" fmla="*/ 4775250 w 5334050"/>
              <a:gd name="connsiteY93" fmla="*/ 2502860 h 3325820"/>
              <a:gd name="connsiteX94" fmla="*/ 4734610 w 5334050"/>
              <a:gd name="connsiteY94" fmla="*/ 2543500 h 3325820"/>
              <a:gd name="connsiteX95" fmla="*/ 4663490 w 5334050"/>
              <a:gd name="connsiteY95" fmla="*/ 2584140 h 3325820"/>
              <a:gd name="connsiteX96" fmla="*/ 4633010 w 5334050"/>
              <a:gd name="connsiteY96" fmla="*/ 2614620 h 3325820"/>
              <a:gd name="connsiteX97" fmla="*/ 4592370 w 5334050"/>
              <a:gd name="connsiteY97" fmla="*/ 2645100 h 3325820"/>
              <a:gd name="connsiteX98" fmla="*/ 4561890 w 5334050"/>
              <a:gd name="connsiteY98" fmla="*/ 2665420 h 3325820"/>
              <a:gd name="connsiteX99" fmla="*/ 4480610 w 5334050"/>
              <a:gd name="connsiteY99" fmla="*/ 2746700 h 3325820"/>
              <a:gd name="connsiteX100" fmla="*/ 4419650 w 5334050"/>
              <a:gd name="connsiteY100" fmla="*/ 2797500 h 3325820"/>
              <a:gd name="connsiteX101" fmla="*/ 4348530 w 5334050"/>
              <a:gd name="connsiteY101" fmla="*/ 2868620 h 3325820"/>
              <a:gd name="connsiteX102" fmla="*/ 4287570 w 5334050"/>
              <a:gd name="connsiteY102" fmla="*/ 2929580 h 3325820"/>
              <a:gd name="connsiteX103" fmla="*/ 4246930 w 5334050"/>
              <a:gd name="connsiteY103" fmla="*/ 2939740 h 3325820"/>
              <a:gd name="connsiteX104" fmla="*/ 4135170 w 5334050"/>
              <a:gd name="connsiteY104" fmla="*/ 3010860 h 3325820"/>
              <a:gd name="connsiteX105" fmla="*/ 4094530 w 5334050"/>
              <a:gd name="connsiteY105" fmla="*/ 3031180 h 3325820"/>
              <a:gd name="connsiteX106" fmla="*/ 4043730 w 5334050"/>
              <a:gd name="connsiteY106" fmla="*/ 3061660 h 3325820"/>
              <a:gd name="connsiteX107" fmla="*/ 3982770 w 5334050"/>
              <a:gd name="connsiteY107" fmla="*/ 3081980 h 3325820"/>
              <a:gd name="connsiteX108" fmla="*/ 3871010 w 5334050"/>
              <a:gd name="connsiteY108" fmla="*/ 3142940 h 3325820"/>
              <a:gd name="connsiteX109" fmla="*/ 3840530 w 5334050"/>
              <a:gd name="connsiteY109" fmla="*/ 3163260 h 3325820"/>
              <a:gd name="connsiteX110" fmla="*/ 3718610 w 5334050"/>
              <a:gd name="connsiteY110" fmla="*/ 3214060 h 3325820"/>
              <a:gd name="connsiteX111" fmla="*/ 3586530 w 5334050"/>
              <a:gd name="connsiteY111" fmla="*/ 3264860 h 3325820"/>
              <a:gd name="connsiteX112" fmla="*/ 3535730 w 5334050"/>
              <a:gd name="connsiteY112" fmla="*/ 3285180 h 3325820"/>
              <a:gd name="connsiteX113" fmla="*/ 3495090 w 5334050"/>
              <a:gd name="connsiteY113" fmla="*/ 3295340 h 3325820"/>
              <a:gd name="connsiteX114" fmla="*/ 3434130 w 5334050"/>
              <a:gd name="connsiteY114" fmla="*/ 3315660 h 3325820"/>
              <a:gd name="connsiteX115" fmla="*/ 3363010 w 5334050"/>
              <a:gd name="connsiteY115" fmla="*/ 3325820 h 3325820"/>
              <a:gd name="connsiteX116" fmla="*/ 3190290 w 5334050"/>
              <a:gd name="connsiteY116" fmla="*/ 3315660 h 3325820"/>
              <a:gd name="connsiteX117" fmla="*/ 3098850 w 5334050"/>
              <a:gd name="connsiteY117" fmla="*/ 3285180 h 3325820"/>
              <a:gd name="connsiteX118" fmla="*/ 3037890 w 5334050"/>
              <a:gd name="connsiteY118" fmla="*/ 3264860 h 3325820"/>
              <a:gd name="connsiteX119" fmla="*/ 2987090 w 5334050"/>
              <a:gd name="connsiteY119" fmla="*/ 3244540 h 3325820"/>
              <a:gd name="connsiteX120" fmla="*/ 2885490 w 5334050"/>
              <a:gd name="connsiteY120" fmla="*/ 3224220 h 3325820"/>
              <a:gd name="connsiteX121" fmla="*/ 2763570 w 5334050"/>
              <a:gd name="connsiteY121" fmla="*/ 3183580 h 3325820"/>
              <a:gd name="connsiteX122" fmla="*/ 2702610 w 5334050"/>
              <a:gd name="connsiteY122" fmla="*/ 3163260 h 3325820"/>
              <a:gd name="connsiteX123" fmla="*/ 2631490 w 5334050"/>
              <a:gd name="connsiteY123" fmla="*/ 3122620 h 3325820"/>
              <a:gd name="connsiteX124" fmla="*/ 2458770 w 5334050"/>
              <a:gd name="connsiteY124" fmla="*/ 3071820 h 3325820"/>
              <a:gd name="connsiteX125" fmla="*/ 2407970 w 5334050"/>
              <a:gd name="connsiteY125" fmla="*/ 3041340 h 3325820"/>
              <a:gd name="connsiteX126" fmla="*/ 2316530 w 5334050"/>
              <a:gd name="connsiteY126" fmla="*/ 3010860 h 3325820"/>
              <a:gd name="connsiteX127" fmla="*/ 2214930 w 5334050"/>
              <a:gd name="connsiteY127" fmla="*/ 2960060 h 3325820"/>
              <a:gd name="connsiteX128" fmla="*/ 2164130 w 5334050"/>
              <a:gd name="connsiteY128" fmla="*/ 2929580 h 3325820"/>
              <a:gd name="connsiteX129" fmla="*/ 2123490 w 5334050"/>
              <a:gd name="connsiteY129" fmla="*/ 2909260 h 3325820"/>
              <a:gd name="connsiteX130" fmla="*/ 2082850 w 5334050"/>
              <a:gd name="connsiteY130" fmla="*/ 2878780 h 3325820"/>
              <a:gd name="connsiteX131" fmla="*/ 2011730 w 5334050"/>
              <a:gd name="connsiteY131" fmla="*/ 2848300 h 3325820"/>
              <a:gd name="connsiteX132" fmla="*/ 1971090 w 5334050"/>
              <a:gd name="connsiteY132" fmla="*/ 2817820 h 3325820"/>
              <a:gd name="connsiteX133" fmla="*/ 1778050 w 5334050"/>
              <a:gd name="connsiteY133" fmla="*/ 2675580 h 3325820"/>
              <a:gd name="connsiteX134" fmla="*/ 1737410 w 5334050"/>
              <a:gd name="connsiteY134" fmla="*/ 2634940 h 3325820"/>
              <a:gd name="connsiteX135" fmla="*/ 1686610 w 5334050"/>
              <a:gd name="connsiteY135" fmla="*/ 2604460 h 3325820"/>
              <a:gd name="connsiteX136" fmla="*/ 1585010 w 5334050"/>
              <a:gd name="connsiteY136" fmla="*/ 2502860 h 3325820"/>
              <a:gd name="connsiteX137" fmla="*/ 1534210 w 5334050"/>
              <a:gd name="connsiteY137" fmla="*/ 2452060 h 3325820"/>
              <a:gd name="connsiteX138" fmla="*/ 1391970 w 5334050"/>
              <a:gd name="connsiteY138" fmla="*/ 2330140 h 3325820"/>
              <a:gd name="connsiteX139" fmla="*/ 1351330 w 5334050"/>
              <a:gd name="connsiteY139" fmla="*/ 2289500 h 3325820"/>
              <a:gd name="connsiteX140" fmla="*/ 1270050 w 5334050"/>
              <a:gd name="connsiteY140" fmla="*/ 2238700 h 3325820"/>
              <a:gd name="connsiteX141" fmla="*/ 1239570 w 5334050"/>
              <a:gd name="connsiteY141" fmla="*/ 2208220 h 3325820"/>
              <a:gd name="connsiteX142" fmla="*/ 1198930 w 5334050"/>
              <a:gd name="connsiteY142" fmla="*/ 2177740 h 3325820"/>
              <a:gd name="connsiteX143" fmla="*/ 1148130 w 5334050"/>
              <a:gd name="connsiteY143" fmla="*/ 2116780 h 3325820"/>
              <a:gd name="connsiteX144" fmla="*/ 1107490 w 5334050"/>
              <a:gd name="connsiteY144" fmla="*/ 2096460 h 3325820"/>
              <a:gd name="connsiteX145" fmla="*/ 1056690 w 5334050"/>
              <a:gd name="connsiteY145" fmla="*/ 2035500 h 3325820"/>
              <a:gd name="connsiteX146" fmla="*/ 1016050 w 5334050"/>
              <a:gd name="connsiteY146" fmla="*/ 1994860 h 3325820"/>
              <a:gd name="connsiteX147" fmla="*/ 934770 w 5334050"/>
              <a:gd name="connsiteY147" fmla="*/ 1933900 h 3325820"/>
              <a:gd name="connsiteX148" fmla="*/ 904290 w 5334050"/>
              <a:gd name="connsiteY148" fmla="*/ 1913580 h 3325820"/>
              <a:gd name="connsiteX149" fmla="*/ 873810 w 5334050"/>
              <a:gd name="connsiteY149" fmla="*/ 1872940 h 3325820"/>
              <a:gd name="connsiteX150" fmla="*/ 833170 w 5334050"/>
              <a:gd name="connsiteY150" fmla="*/ 1852620 h 3325820"/>
              <a:gd name="connsiteX151" fmla="*/ 802690 w 5334050"/>
              <a:gd name="connsiteY151" fmla="*/ 1832300 h 3325820"/>
              <a:gd name="connsiteX152" fmla="*/ 751890 w 5334050"/>
              <a:gd name="connsiteY152" fmla="*/ 1771340 h 3325820"/>
              <a:gd name="connsiteX153" fmla="*/ 680770 w 5334050"/>
              <a:gd name="connsiteY153" fmla="*/ 1679900 h 3325820"/>
              <a:gd name="connsiteX154" fmla="*/ 660450 w 5334050"/>
              <a:gd name="connsiteY154" fmla="*/ 1649420 h 3325820"/>
              <a:gd name="connsiteX155" fmla="*/ 619810 w 5334050"/>
              <a:gd name="connsiteY155" fmla="*/ 1608780 h 3325820"/>
              <a:gd name="connsiteX156" fmla="*/ 599490 w 5334050"/>
              <a:gd name="connsiteY156" fmla="*/ 1568140 h 3325820"/>
              <a:gd name="connsiteX157" fmla="*/ 538530 w 5334050"/>
              <a:gd name="connsiteY157" fmla="*/ 1486860 h 3325820"/>
              <a:gd name="connsiteX158" fmla="*/ 497890 w 5334050"/>
              <a:gd name="connsiteY158" fmla="*/ 1436060 h 3325820"/>
              <a:gd name="connsiteX159" fmla="*/ 375970 w 5334050"/>
              <a:gd name="connsiteY159" fmla="*/ 1263340 h 3325820"/>
              <a:gd name="connsiteX160" fmla="*/ 325170 w 5334050"/>
              <a:gd name="connsiteY160" fmla="*/ 1192220 h 3325820"/>
              <a:gd name="connsiteX161" fmla="*/ 294690 w 5334050"/>
              <a:gd name="connsiteY161" fmla="*/ 1151580 h 3325820"/>
              <a:gd name="connsiteX162" fmla="*/ 264210 w 5334050"/>
              <a:gd name="connsiteY162" fmla="*/ 1131260 h 3325820"/>
              <a:gd name="connsiteX163" fmla="*/ 223570 w 5334050"/>
              <a:gd name="connsiteY163" fmla="*/ 1070300 h 3325820"/>
              <a:gd name="connsiteX164" fmla="*/ 193090 w 5334050"/>
              <a:gd name="connsiteY164" fmla="*/ 1029660 h 3325820"/>
              <a:gd name="connsiteX165" fmla="*/ 172770 w 5334050"/>
              <a:gd name="connsiteY165" fmla="*/ 978860 h 3325820"/>
              <a:gd name="connsiteX166" fmla="*/ 162610 w 5334050"/>
              <a:gd name="connsiteY166" fmla="*/ 917900 h 3325820"/>
              <a:gd name="connsiteX167" fmla="*/ 132130 w 5334050"/>
              <a:gd name="connsiteY167" fmla="*/ 856940 h 3325820"/>
              <a:gd name="connsiteX168" fmla="*/ 121970 w 5334050"/>
              <a:gd name="connsiteY168" fmla="*/ 826460 h 3325820"/>
              <a:gd name="connsiteX169" fmla="*/ 111810 w 5334050"/>
              <a:gd name="connsiteY169" fmla="*/ 785820 h 3325820"/>
              <a:gd name="connsiteX170" fmla="*/ 101650 w 5334050"/>
              <a:gd name="connsiteY170" fmla="*/ 735020 h 3325820"/>
              <a:gd name="connsiteX171" fmla="*/ 81330 w 5334050"/>
              <a:gd name="connsiteY171" fmla="*/ 694380 h 3325820"/>
              <a:gd name="connsiteX172" fmla="*/ 61010 w 5334050"/>
              <a:gd name="connsiteY172" fmla="*/ 613100 h 3325820"/>
              <a:gd name="connsiteX173" fmla="*/ 30530 w 5334050"/>
              <a:gd name="connsiteY173" fmla="*/ 541980 h 3325820"/>
              <a:gd name="connsiteX174" fmla="*/ 20370 w 5334050"/>
              <a:gd name="connsiteY174" fmla="*/ 491180 h 3325820"/>
              <a:gd name="connsiteX175" fmla="*/ 10210 w 5334050"/>
              <a:gd name="connsiteY175" fmla="*/ 450540 h 3325820"/>
              <a:gd name="connsiteX176" fmla="*/ 50 w 5334050"/>
              <a:gd name="connsiteY176" fmla="*/ 359100 h 3325820"/>
              <a:gd name="connsiteX177" fmla="*/ 10210 w 5334050"/>
              <a:gd name="connsiteY177" fmla="*/ 216860 h 3325820"/>
              <a:gd name="connsiteX178" fmla="*/ 81330 w 5334050"/>
              <a:gd name="connsiteY178" fmla="*/ 135580 h 3325820"/>
              <a:gd name="connsiteX179" fmla="*/ 162610 w 5334050"/>
              <a:gd name="connsiteY179" fmla="*/ 84780 h 3325820"/>
              <a:gd name="connsiteX180" fmla="*/ 213410 w 5334050"/>
              <a:gd name="connsiteY180" fmla="*/ 54300 h 3325820"/>
              <a:gd name="connsiteX181" fmla="*/ 264210 w 5334050"/>
              <a:gd name="connsiteY181" fmla="*/ 44140 h 3325820"/>
              <a:gd name="connsiteX182" fmla="*/ 294690 w 5334050"/>
              <a:gd name="connsiteY182" fmla="*/ 33980 h 3325820"/>
              <a:gd name="connsiteX183" fmla="*/ 335330 w 5334050"/>
              <a:gd name="connsiteY183" fmla="*/ 23820 h 3325820"/>
              <a:gd name="connsiteX184" fmla="*/ 375970 w 5334050"/>
              <a:gd name="connsiteY184" fmla="*/ 3500 h 3325820"/>
              <a:gd name="connsiteX185" fmla="*/ 558850 w 5334050"/>
              <a:gd name="connsiteY185" fmla="*/ 44140 h 3325820"/>
              <a:gd name="connsiteX186" fmla="*/ 538530 w 5334050"/>
              <a:gd name="connsiteY186" fmla="*/ 64460 h 3325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5334050" h="3325820">
                <a:moveTo>
                  <a:pt x="538530" y="64460"/>
                </a:moveTo>
                <a:cubicBezTo>
                  <a:pt x="543610" y="74620"/>
                  <a:pt x="577688" y="86805"/>
                  <a:pt x="589330" y="105100"/>
                </a:cubicBezTo>
                <a:cubicBezTo>
                  <a:pt x="602567" y="125901"/>
                  <a:pt x="601853" y="152830"/>
                  <a:pt x="609650" y="176220"/>
                </a:cubicBezTo>
                <a:cubicBezTo>
                  <a:pt x="615417" y="193522"/>
                  <a:pt x="624203" y="209718"/>
                  <a:pt x="629970" y="227020"/>
                </a:cubicBezTo>
                <a:cubicBezTo>
                  <a:pt x="655597" y="303900"/>
                  <a:pt x="619416" y="280681"/>
                  <a:pt x="701090" y="389580"/>
                </a:cubicBezTo>
                <a:cubicBezTo>
                  <a:pt x="711250" y="403127"/>
                  <a:pt x="719596" y="418246"/>
                  <a:pt x="731570" y="430220"/>
                </a:cubicBezTo>
                <a:cubicBezTo>
                  <a:pt x="808478" y="507128"/>
                  <a:pt x="705583" y="369796"/>
                  <a:pt x="802690" y="491180"/>
                </a:cubicBezTo>
                <a:cubicBezTo>
                  <a:pt x="817946" y="510250"/>
                  <a:pt x="828966" y="532389"/>
                  <a:pt x="843330" y="552140"/>
                </a:cubicBezTo>
                <a:cubicBezTo>
                  <a:pt x="856085" y="569678"/>
                  <a:pt x="871534" y="585175"/>
                  <a:pt x="883970" y="602940"/>
                </a:cubicBezTo>
                <a:cubicBezTo>
                  <a:pt x="933424" y="673588"/>
                  <a:pt x="898259" y="631517"/>
                  <a:pt x="934770" y="704540"/>
                </a:cubicBezTo>
                <a:cubicBezTo>
                  <a:pt x="971427" y="777855"/>
                  <a:pt x="939786" y="686599"/>
                  <a:pt x="975410" y="775660"/>
                </a:cubicBezTo>
                <a:cubicBezTo>
                  <a:pt x="983365" y="795547"/>
                  <a:pt x="986151" y="817462"/>
                  <a:pt x="995730" y="836620"/>
                </a:cubicBezTo>
                <a:cubicBezTo>
                  <a:pt x="1057135" y="959430"/>
                  <a:pt x="978927" y="807215"/>
                  <a:pt x="1036370" y="907740"/>
                </a:cubicBezTo>
                <a:cubicBezTo>
                  <a:pt x="1043884" y="920890"/>
                  <a:pt x="1047603" y="936263"/>
                  <a:pt x="1056690" y="948380"/>
                </a:cubicBezTo>
                <a:cubicBezTo>
                  <a:pt x="1112584" y="1022906"/>
                  <a:pt x="1101202" y="956125"/>
                  <a:pt x="1158290" y="1070300"/>
                </a:cubicBezTo>
                <a:cubicBezTo>
                  <a:pt x="1165063" y="1083847"/>
                  <a:pt x="1169989" y="1098487"/>
                  <a:pt x="1178610" y="1110940"/>
                </a:cubicBezTo>
                <a:cubicBezTo>
                  <a:pt x="1200589" y="1142688"/>
                  <a:pt x="1249730" y="1202380"/>
                  <a:pt x="1249730" y="1202380"/>
                </a:cubicBezTo>
                <a:cubicBezTo>
                  <a:pt x="1269931" y="1283183"/>
                  <a:pt x="1244316" y="1203065"/>
                  <a:pt x="1290370" y="1283660"/>
                </a:cubicBezTo>
                <a:cubicBezTo>
                  <a:pt x="1295683" y="1292959"/>
                  <a:pt x="1295741" y="1304561"/>
                  <a:pt x="1300530" y="1314140"/>
                </a:cubicBezTo>
                <a:cubicBezTo>
                  <a:pt x="1305991" y="1325062"/>
                  <a:pt x="1314077" y="1334460"/>
                  <a:pt x="1320850" y="1344620"/>
                </a:cubicBezTo>
                <a:cubicBezTo>
                  <a:pt x="1346947" y="1449007"/>
                  <a:pt x="1302906" y="1302463"/>
                  <a:pt x="1412290" y="1466540"/>
                </a:cubicBezTo>
                <a:cubicBezTo>
                  <a:pt x="1439383" y="1507180"/>
                  <a:pt x="1422450" y="1490247"/>
                  <a:pt x="1463090" y="1517340"/>
                </a:cubicBezTo>
                <a:cubicBezTo>
                  <a:pt x="1503149" y="1577428"/>
                  <a:pt x="1458426" y="1521266"/>
                  <a:pt x="1524050" y="1568140"/>
                </a:cubicBezTo>
                <a:cubicBezTo>
                  <a:pt x="1535742" y="1576491"/>
                  <a:pt x="1543621" y="1589269"/>
                  <a:pt x="1554530" y="1598620"/>
                </a:cubicBezTo>
                <a:cubicBezTo>
                  <a:pt x="1567387" y="1609640"/>
                  <a:pt x="1581391" y="1619258"/>
                  <a:pt x="1595170" y="1629100"/>
                </a:cubicBezTo>
                <a:cubicBezTo>
                  <a:pt x="1605106" y="1636197"/>
                  <a:pt x="1616269" y="1641603"/>
                  <a:pt x="1625650" y="1649420"/>
                </a:cubicBezTo>
                <a:cubicBezTo>
                  <a:pt x="1664958" y="1682176"/>
                  <a:pt x="1648343" y="1682707"/>
                  <a:pt x="1696770" y="1710380"/>
                </a:cubicBezTo>
                <a:cubicBezTo>
                  <a:pt x="1706069" y="1715693"/>
                  <a:pt x="1717090" y="1717153"/>
                  <a:pt x="1727250" y="1720540"/>
                </a:cubicBezTo>
                <a:cubicBezTo>
                  <a:pt x="1740797" y="1730700"/>
                  <a:pt x="1754018" y="1741309"/>
                  <a:pt x="1767890" y="1751020"/>
                </a:cubicBezTo>
                <a:cubicBezTo>
                  <a:pt x="1787897" y="1765025"/>
                  <a:pt x="1809313" y="1777007"/>
                  <a:pt x="1828850" y="1791660"/>
                </a:cubicBezTo>
                <a:cubicBezTo>
                  <a:pt x="1842397" y="1801820"/>
                  <a:pt x="1855131" y="1813165"/>
                  <a:pt x="1869490" y="1822140"/>
                </a:cubicBezTo>
                <a:cubicBezTo>
                  <a:pt x="1882333" y="1830167"/>
                  <a:pt x="1897677" y="1833839"/>
                  <a:pt x="1910130" y="1842460"/>
                </a:cubicBezTo>
                <a:cubicBezTo>
                  <a:pt x="1941878" y="1864439"/>
                  <a:pt x="1967033" y="1896311"/>
                  <a:pt x="2001570" y="1913580"/>
                </a:cubicBezTo>
                <a:cubicBezTo>
                  <a:pt x="2059632" y="1942611"/>
                  <a:pt x="2052897" y="1937638"/>
                  <a:pt x="2123490" y="1984700"/>
                </a:cubicBezTo>
                <a:lnTo>
                  <a:pt x="2245410" y="2065980"/>
                </a:lnTo>
                <a:cubicBezTo>
                  <a:pt x="2255570" y="2072753"/>
                  <a:pt x="2264306" y="2082439"/>
                  <a:pt x="2275890" y="2086300"/>
                </a:cubicBezTo>
                <a:cubicBezTo>
                  <a:pt x="2296210" y="2093073"/>
                  <a:pt x="2317692" y="2097041"/>
                  <a:pt x="2336850" y="2106620"/>
                </a:cubicBezTo>
                <a:cubicBezTo>
                  <a:pt x="2350397" y="2113393"/>
                  <a:pt x="2362878" y="2122955"/>
                  <a:pt x="2377490" y="2126940"/>
                </a:cubicBezTo>
                <a:cubicBezTo>
                  <a:pt x="2496562" y="2159414"/>
                  <a:pt x="2412661" y="2104797"/>
                  <a:pt x="2570530" y="2157420"/>
                </a:cubicBezTo>
                <a:cubicBezTo>
                  <a:pt x="2580690" y="2160807"/>
                  <a:pt x="2591014" y="2163735"/>
                  <a:pt x="2601010" y="2167580"/>
                </a:cubicBezTo>
                <a:cubicBezTo>
                  <a:pt x="2635054" y="2180674"/>
                  <a:pt x="2668006" y="2196685"/>
                  <a:pt x="2702610" y="2208220"/>
                </a:cubicBezTo>
                <a:cubicBezTo>
                  <a:pt x="2746337" y="2222796"/>
                  <a:pt x="2722700" y="2215783"/>
                  <a:pt x="2773730" y="2228540"/>
                </a:cubicBezTo>
                <a:cubicBezTo>
                  <a:pt x="2783890" y="2235313"/>
                  <a:pt x="2792261" y="2246344"/>
                  <a:pt x="2804210" y="2248860"/>
                </a:cubicBezTo>
                <a:cubicBezTo>
                  <a:pt x="2921297" y="2273510"/>
                  <a:pt x="3087595" y="2274433"/>
                  <a:pt x="3200450" y="2279340"/>
                </a:cubicBezTo>
                <a:cubicBezTo>
                  <a:pt x="3322370" y="2275953"/>
                  <a:pt x="3444403" y="2275427"/>
                  <a:pt x="3566210" y="2269180"/>
                </a:cubicBezTo>
                <a:cubicBezTo>
                  <a:pt x="3594666" y="2267721"/>
                  <a:pt x="3603295" y="2250638"/>
                  <a:pt x="3627170" y="2238700"/>
                </a:cubicBezTo>
                <a:cubicBezTo>
                  <a:pt x="3766440" y="2169065"/>
                  <a:pt x="3577728" y="2277457"/>
                  <a:pt x="3738930" y="2187900"/>
                </a:cubicBezTo>
                <a:cubicBezTo>
                  <a:pt x="3749604" y="2181970"/>
                  <a:pt x="3758488" y="2173041"/>
                  <a:pt x="3769410" y="2167580"/>
                </a:cubicBezTo>
                <a:cubicBezTo>
                  <a:pt x="3868445" y="2118062"/>
                  <a:pt x="3713680" y="2211096"/>
                  <a:pt x="3840530" y="2137100"/>
                </a:cubicBezTo>
                <a:cubicBezTo>
                  <a:pt x="3892604" y="2106724"/>
                  <a:pt x="3913167" y="2087101"/>
                  <a:pt x="3962450" y="2065980"/>
                </a:cubicBezTo>
                <a:cubicBezTo>
                  <a:pt x="3972294" y="2061761"/>
                  <a:pt x="3983351" y="2060609"/>
                  <a:pt x="3992930" y="2055820"/>
                </a:cubicBezTo>
                <a:cubicBezTo>
                  <a:pt x="4046628" y="2028971"/>
                  <a:pt x="4045548" y="2021437"/>
                  <a:pt x="4094530" y="1984700"/>
                </a:cubicBezTo>
                <a:cubicBezTo>
                  <a:pt x="4150461" y="1942752"/>
                  <a:pt x="4098151" y="1986247"/>
                  <a:pt x="4165650" y="1944060"/>
                </a:cubicBezTo>
                <a:cubicBezTo>
                  <a:pt x="4230972" y="1903234"/>
                  <a:pt x="4186320" y="1923390"/>
                  <a:pt x="4246930" y="1862780"/>
                </a:cubicBezTo>
                <a:cubicBezTo>
                  <a:pt x="4283532" y="1826178"/>
                  <a:pt x="4283437" y="1840825"/>
                  <a:pt x="4318050" y="1811980"/>
                </a:cubicBezTo>
                <a:cubicBezTo>
                  <a:pt x="4329088" y="1802782"/>
                  <a:pt x="4336838" y="1789851"/>
                  <a:pt x="4348530" y="1781500"/>
                </a:cubicBezTo>
                <a:cubicBezTo>
                  <a:pt x="4360855" y="1772697"/>
                  <a:pt x="4376183" y="1768972"/>
                  <a:pt x="4389170" y="1761180"/>
                </a:cubicBezTo>
                <a:cubicBezTo>
                  <a:pt x="4476509" y="1708777"/>
                  <a:pt x="4419302" y="1730816"/>
                  <a:pt x="4480610" y="1710380"/>
                </a:cubicBezTo>
                <a:cubicBezTo>
                  <a:pt x="4490770" y="1693447"/>
                  <a:pt x="4502259" y="1677243"/>
                  <a:pt x="4511090" y="1659580"/>
                </a:cubicBezTo>
                <a:cubicBezTo>
                  <a:pt x="4519246" y="1643268"/>
                  <a:pt x="4520810" y="1623621"/>
                  <a:pt x="4531410" y="1608780"/>
                </a:cubicBezTo>
                <a:cubicBezTo>
                  <a:pt x="4538507" y="1598844"/>
                  <a:pt x="4551954" y="1595557"/>
                  <a:pt x="4561890" y="1588460"/>
                </a:cubicBezTo>
                <a:cubicBezTo>
                  <a:pt x="4575669" y="1578618"/>
                  <a:pt x="4590556" y="1569954"/>
                  <a:pt x="4602530" y="1557980"/>
                </a:cubicBezTo>
                <a:cubicBezTo>
                  <a:pt x="4614504" y="1546006"/>
                  <a:pt x="4621036" y="1529314"/>
                  <a:pt x="4633010" y="1517340"/>
                </a:cubicBezTo>
                <a:cubicBezTo>
                  <a:pt x="4641644" y="1508706"/>
                  <a:pt x="4654856" y="1505654"/>
                  <a:pt x="4663490" y="1497020"/>
                </a:cubicBezTo>
                <a:cubicBezTo>
                  <a:pt x="4675464" y="1485046"/>
                  <a:pt x="4684577" y="1470469"/>
                  <a:pt x="4693970" y="1456380"/>
                </a:cubicBezTo>
                <a:cubicBezTo>
                  <a:pt x="4704924" y="1439949"/>
                  <a:pt x="4710486" y="1419544"/>
                  <a:pt x="4724450" y="1405580"/>
                </a:cubicBezTo>
                <a:cubicBezTo>
                  <a:pt x="4735160" y="1394870"/>
                  <a:pt x="4752488" y="1393661"/>
                  <a:pt x="4765090" y="1385260"/>
                </a:cubicBezTo>
                <a:cubicBezTo>
                  <a:pt x="4783133" y="1373231"/>
                  <a:pt x="4797847" y="1356649"/>
                  <a:pt x="4815890" y="1344620"/>
                </a:cubicBezTo>
                <a:cubicBezTo>
                  <a:pt x="4828492" y="1336219"/>
                  <a:pt x="4844205" y="1333103"/>
                  <a:pt x="4856530" y="1324300"/>
                </a:cubicBezTo>
                <a:cubicBezTo>
                  <a:pt x="4868222" y="1315949"/>
                  <a:pt x="4877812" y="1304858"/>
                  <a:pt x="4887010" y="1293820"/>
                </a:cubicBezTo>
                <a:cubicBezTo>
                  <a:pt x="4894827" y="1284439"/>
                  <a:pt x="4897795" y="1270968"/>
                  <a:pt x="4907330" y="1263340"/>
                </a:cubicBezTo>
                <a:cubicBezTo>
                  <a:pt x="4915693" y="1256650"/>
                  <a:pt x="4927966" y="1257399"/>
                  <a:pt x="4937810" y="1253180"/>
                </a:cubicBezTo>
                <a:cubicBezTo>
                  <a:pt x="4951731" y="1247214"/>
                  <a:pt x="4964269" y="1238178"/>
                  <a:pt x="4978450" y="1232860"/>
                </a:cubicBezTo>
                <a:cubicBezTo>
                  <a:pt x="5024280" y="1215674"/>
                  <a:pt x="5105561" y="1215494"/>
                  <a:pt x="5141010" y="1212540"/>
                </a:cubicBezTo>
                <a:cubicBezTo>
                  <a:pt x="5171490" y="1215927"/>
                  <a:pt x="5203139" y="1213681"/>
                  <a:pt x="5232450" y="1222700"/>
                </a:cubicBezTo>
                <a:cubicBezTo>
                  <a:pt x="5248635" y="1227680"/>
                  <a:pt x="5259311" y="1243338"/>
                  <a:pt x="5273090" y="1253180"/>
                </a:cubicBezTo>
                <a:cubicBezTo>
                  <a:pt x="5283026" y="1260277"/>
                  <a:pt x="5293410" y="1266727"/>
                  <a:pt x="5303570" y="1273500"/>
                </a:cubicBezTo>
                <a:cubicBezTo>
                  <a:pt x="5334295" y="1365674"/>
                  <a:pt x="5305967" y="1271779"/>
                  <a:pt x="5323890" y="1486860"/>
                </a:cubicBezTo>
                <a:cubicBezTo>
                  <a:pt x="5325601" y="1507389"/>
                  <a:pt x="5330663" y="1527500"/>
                  <a:pt x="5334050" y="1547820"/>
                </a:cubicBezTo>
                <a:cubicBezTo>
                  <a:pt x="5330663" y="1652807"/>
                  <a:pt x="5339173" y="1758856"/>
                  <a:pt x="5323890" y="1862780"/>
                </a:cubicBezTo>
                <a:cubicBezTo>
                  <a:pt x="5321426" y="1879533"/>
                  <a:pt x="5295224" y="1881286"/>
                  <a:pt x="5283250" y="1893260"/>
                </a:cubicBezTo>
                <a:cubicBezTo>
                  <a:pt x="5264547" y="1911963"/>
                  <a:pt x="5250023" y="1934450"/>
                  <a:pt x="5232450" y="1954220"/>
                </a:cubicBezTo>
                <a:cubicBezTo>
                  <a:pt x="5222904" y="1964959"/>
                  <a:pt x="5211321" y="1973791"/>
                  <a:pt x="5201970" y="1984700"/>
                </a:cubicBezTo>
                <a:cubicBezTo>
                  <a:pt x="5123768" y="2075936"/>
                  <a:pt x="5216642" y="1980188"/>
                  <a:pt x="5141010" y="2055820"/>
                </a:cubicBezTo>
                <a:cubicBezTo>
                  <a:pt x="5130827" y="2086368"/>
                  <a:pt x="5132414" y="2090519"/>
                  <a:pt x="5110530" y="2116780"/>
                </a:cubicBezTo>
                <a:cubicBezTo>
                  <a:pt x="5101332" y="2127818"/>
                  <a:pt x="5088401" y="2135568"/>
                  <a:pt x="5080050" y="2147260"/>
                </a:cubicBezTo>
                <a:cubicBezTo>
                  <a:pt x="5071247" y="2159585"/>
                  <a:pt x="5067085" y="2174660"/>
                  <a:pt x="5059730" y="2187900"/>
                </a:cubicBezTo>
                <a:cubicBezTo>
                  <a:pt x="5050140" y="2205162"/>
                  <a:pt x="5038081" y="2221037"/>
                  <a:pt x="5029250" y="2238700"/>
                </a:cubicBezTo>
                <a:cubicBezTo>
                  <a:pt x="5024461" y="2248279"/>
                  <a:pt x="5025780" y="2260817"/>
                  <a:pt x="5019090" y="2269180"/>
                </a:cubicBezTo>
                <a:cubicBezTo>
                  <a:pt x="5011462" y="2278715"/>
                  <a:pt x="4996824" y="2280465"/>
                  <a:pt x="4988610" y="2289500"/>
                </a:cubicBezTo>
                <a:cubicBezTo>
                  <a:pt x="4962635" y="2318072"/>
                  <a:pt x="4938909" y="2348811"/>
                  <a:pt x="4917490" y="2380940"/>
                </a:cubicBezTo>
                <a:cubicBezTo>
                  <a:pt x="4910717" y="2391100"/>
                  <a:pt x="4905804" y="2402786"/>
                  <a:pt x="4897170" y="2411420"/>
                </a:cubicBezTo>
                <a:cubicBezTo>
                  <a:pt x="4877475" y="2431115"/>
                  <a:pt x="4861000" y="2433637"/>
                  <a:pt x="4836210" y="2441900"/>
                </a:cubicBezTo>
                <a:cubicBezTo>
                  <a:pt x="4799227" y="2497374"/>
                  <a:pt x="4835740" y="2449931"/>
                  <a:pt x="4775250" y="2502860"/>
                </a:cubicBezTo>
                <a:cubicBezTo>
                  <a:pt x="4760832" y="2515476"/>
                  <a:pt x="4749936" y="2532005"/>
                  <a:pt x="4734610" y="2543500"/>
                </a:cubicBezTo>
                <a:cubicBezTo>
                  <a:pt x="4635236" y="2618030"/>
                  <a:pt x="4745119" y="2516116"/>
                  <a:pt x="4663490" y="2584140"/>
                </a:cubicBezTo>
                <a:cubicBezTo>
                  <a:pt x="4652452" y="2593338"/>
                  <a:pt x="4643919" y="2605269"/>
                  <a:pt x="4633010" y="2614620"/>
                </a:cubicBezTo>
                <a:cubicBezTo>
                  <a:pt x="4620153" y="2625640"/>
                  <a:pt x="4606149" y="2635258"/>
                  <a:pt x="4592370" y="2645100"/>
                </a:cubicBezTo>
                <a:cubicBezTo>
                  <a:pt x="4582434" y="2652197"/>
                  <a:pt x="4570925" y="2657206"/>
                  <a:pt x="4561890" y="2665420"/>
                </a:cubicBezTo>
                <a:cubicBezTo>
                  <a:pt x="4533539" y="2691194"/>
                  <a:pt x="4510045" y="2722171"/>
                  <a:pt x="4480610" y="2746700"/>
                </a:cubicBezTo>
                <a:cubicBezTo>
                  <a:pt x="4460290" y="2763633"/>
                  <a:pt x="4439086" y="2779559"/>
                  <a:pt x="4419650" y="2797500"/>
                </a:cubicBezTo>
                <a:cubicBezTo>
                  <a:pt x="4395015" y="2820240"/>
                  <a:pt x="4372237" y="2844913"/>
                  <a:pt x="4348530" y="2868620"/>
                </a:cubicBezTo>
                <a:cubicBezTo>
                  <a:pt x="4328210" y="2888940"/>
                  <a:pt x="4315449" y="2922610"/>
                  <a:pt x="4287570" y="2929580"/>
                </a:cubicBezTo>
                <a:lnTo>
                  <a:pt x="4246930" y="2939740"/>
                </a:lnTo>
                <a:cubicBezTo>
                  <a:pt x="4195031" y="2991639"/>
                  <a:pt x="4229301" y="2963794"/>
                  <a:pt x="4135170" y="3010860"/>
                </a:cubicBezTo>
                <a:cubicBezTo>
                  <a:pt x="4121623" y="3017633"/>
                  <a:pt x="4107517" y="3023388"/>
                  <a:pt x="4094530" y="3031180"/>
                </a:cubicBezTo>
                <a:cubicBezTo>
                  <a:pt x="4077597" y="3041340"/>
                  <a:pt x="4061707" y="3053488"/>
                  <a:pt x="4043730" y="3061660"/>
                </a:cubicBezTo>
                <a:cubicBezTo>
                  <a:pt x="4024231" y="3070523"/>
                  <a:pt x="4003090" y="3075207"/>
                  <a:pt x="3982770" y="3081980"/>
                </a:cubicBezTo>
                <a:cubicBezTo>
                  <a:pt x="3905236" y="3140130"/>
                  <a:pt x="3982461" y="3087214"/>
                  <a:pt x="3871010" y="3142940"/>
                </a:cubicBezTo>
                <a:cubicBezTo>
                  <a:pt x="3860088" y="3148401"/>
                  <a:pt x="3851595" y="3158096"/>
                  <a:pt x="3840530" y="3163260"/>
                </a:cubicBezTo>
                <a:cubicBezTo>
                  <a:pt x="3800634" y="3181878"/>
                  <a:pt x="3759187" y="3196975"/>
                  <a:pt x="3718610" y="3214060"/>
                </a:cubicBezTo>
                <a:cubicBezTo>
                  <a:pt x="3561619" y="3280161"/>
                  <a:pt x="3726921" y="3213809"/>
                  <a:pt x="3586530" y="3264860"/>
                </a:cubicBezTo>
                <a:cubicBezTo>
                  <a:pt x="3569390" y="3271093"/>
                  <a:pt x="3553032" y="3279413"/>
                  <a:pt x="3535730" y="3285180"/>
                </a:cubicBezTo>
                <a:cubicBezTo>
                  <a:pt x="3522483" y="3289596"/>
                  <a:pt x="3508465" y="3291328"/>
                  <a:pt x="3495090" y="3295340"/>
                </a:cubicBezTo>
                <a:cubicBezTo>
                  <a:pt x="3474574" y="3301495"/>
                  <a:pt x="3455001" y="3310844"/>
                  <a:pt x="3434130" y="3315660"/>
                </a:cubicBezTo>
                <a:cubicBezTo>
                  <a:pt x="3410796" y="3321045"/>
                  <a:pt x="3386717" y="3322433"/>
                  <a:pt x="3363010" y="3325820"/>
                </a:cubicBezTo>
                <a:cubicBezTo>
                  <a:pt x="3305437" y="3322433"/>
                  <a:pt x="3247703" y="3321128"/>
                  <a:pt x="3190290" y="3315660"/>
                </a:cubicBezTo>
                <a:cubicBezTo>
                  <a:pt x="3158978" y="3312678"/>
                  <a:pt x="3127323" y="3295534"/>
                  <a:pt x="3098850" y="3285180"/>
                </a:cubicBezTo>
                <a:cubicBezTo>
                  <a:pt x="3078720" y="3277860"/>
                  <a:pt x="3058020" y="3272180"/>
                  <a:pt x="3037890" y="3264860"/>
                </a:cubicBezTo>
                <a:cubicBezTo>
                  <a:pt x="3020750" y="3258627"/>
                  <a:pt x="3004685" y="3249339"/>
                  <a:pt x="2987090" y="3244540"/>
                </a:cubicBezTo>
                <a:cubicBezTo>
                  <a:pt x="2853615" y="3208138"/>
                  <a:pt x="2985932" y="3255608"/>
                  <a:pt x="2885490" y="3224220"/>
                </a:cubicBezTo>
                <a:cubicBezTo>
                  <a:pt x="2844602" y="3211442"/>
                  <a:pt x="2804210" y="3197127"/>
                  <a:pt x="2763570" y="3183580"/>
                </a:cubicBezTo>
                <a:cubicBezTo>
                  <a:pt x="2743250" y="3176807"/>
                  <a:pt x="2721207" y="3173887"/>
                  <a:pt x="2702610" y="3163260"/>
                </a:cubicBezTo>
                <a:cubicBezTo>
                  <a:pt x="2678903" y="3149713"/>
                  <a:pt x="2656841" y="3132761"/>
                  <a:pt x="2631490" y="3122620"/>
                </a:cubicBezTo>
                <a:cubicBezTo>
                  <a:pt x="2571385" y="3098578"/>
                  <a:pt x="2516484" y="3106448"/>
                  <a:pt x="2458770" y="3071820"/>
                </a:cubicBezTo>
                <a:cubicBezTo>
                  <a:pt x="2441837" y="3061660"/>
                  <a:pt x="2425633" y="3050171"/>
                  <a:pt x="2407970" y="3041340"/>
                </a:cubicBezTo>
                <a:cubicBezTo>
                  <a:pt x="2243004" y="2958857"/>
                  <a:pt x="2452347" y="3069067"/>
                  <a:pt x="2316530" y="3010860"/>
                </a:cubicBezTo>
                <a:cubicBezTo>
                  <a:pt x="2281727" y="2995945"/>
                  <a:pt x="2247398" y="2979541"/>
                  <a:pt x="2214930" y="2960060"/>
                </a:cubicBezTo>
                <a:cubicBezTo>
                  <a:pt x="2197997" y="2949900"/>
                  <a:pt x="2181392" y="2939170"/>
                  <a:pt x="2164130" y="2929580"/>
                </a:cubicBezTo>
                <a:cubicBezTo>
                  <a:pt x="2150890" y="2922225"/>
                  <a:pt x="2136333" y="2917287"/>
                  <a:pt x="2123490" y="2909260"/>
                </a:cubicBezTo>
                <a:cubicBezTo>
                  <a:pt x="2109131" y="2900285"/>
                  <a:pt x="2097716" y="2886889"/>
                  <a:pt x="2082850" y="2878780"/>
                </a:cubicBezTo>
                <a:cubicBezTo>
                  <a:pt x="2060207" y="2866429"/>
                  <a:pt x="2034373" y="2860651"/>
                  <a:pt x="2011730" y="2848300"/>
                </a:cubicBezTo>
                <a:cubicBezTo>
                  <a:pt x="1996864" y="2840191"/>
                  <a:pt x="1984962" y="2827531"/>
                  <a:pt x="1971090" y="2817820"/>
                </a:cubicBezTo>
                <a:cubicBezTo>
                  <a:pt x="1903222" y="2770312"/>
                  <a:pt x="1840082" y="2737612"/>
                  <a:pt x="1778050" y="2675580"/>
                </a:cubicBezTo>
                <a:cubicBezTo>
                  <a:pt x="1764503" y="2662033"/>
                  <a:pt x="1752532" y="2646702"/>
                  <a:pt x="1737410" y="2634940"/>
                </a:cubicBezTo>
                <a:cubicBezTo>
                  <a:pt x="1721822" y="2622816"/>
                  <a:pt x="1701533" y="2617393"/>
                  <a:pt x="1686610" y="2604460"/>
                </a:cubicBezTo>
                <a:cubicBezTo>
                  <a:pt x="1650416" y="2573092"/>
                  <a:pt x="1618877" y="2536727"/>
                  <a:pt x="1585010" y="2502860"/>
                </a:cubicBezTo>
                <a:cubicBezTo>
                  <a:pt x="1568077" y="2485927"/>
                  <a:pt x="1552392" y="2467645"/>
                  <a:pt x="1534210" y="2452060"/>
                </a:cubicBezTo>
                <a:cubicBezTo>
                  <a:pt x="1486797" y="2411420"/>
                  <a:pt x="1436127" y="2374297"/>
                  <a:pt x="1391970" y="2330140"/>
                </a:cubicBezTo>
                <a:cubicBezTo>
                  <a:pt x="1378423" y="2316593"/>
                  <a:pt x="1366656" y="2300995"/>
                  <a:pt x="1351330" y="2289500"/>
                </a:cubicBezTo>
                <a:cubicBezTo>
                  <a:pt x="1212565" y="2185426"/>
                  <a:pt x="1415581" y="2363440"/>
                  <a:pt x="1270050" y="2238700"/>
                </a:cubicBezTo>
                <a:cubicBezTo>
                  <a:pt x="1259141" y="2229349"/>
                  <a:pt x="1250479" y="2217571"/>
                  <a:pt x="1239570" y="2208220"/>
                </a:cubicBezTo>
                <a:cubicBezTo>
                  <a:pt x="1226713" y="2197200"/>
                  <a:pt x="1210904" y="2189714"/>
                  <a:pt x="1198930" y="2177740"/>
                </a:cubicBezTo>
                <a:cubicBezTo>
                  <a:pt x="1154373" y="2133183"/>
                  <a:pt x="1206386" y="2158391"/>
                  <a:pt x="1148130" y="2116780"/>
                </a:cubicBezTo>
                <a:cubicBezTo>
                  <a:pt x="1135805" y="2107977"/>
                  <a:pt x="1119815" y="2105263"/>
                  <a:pt x="1107490" y="2096460"/>
                </a:cubicBezTo>
                <a:cubicBezTo>
                  <a:pt x="1068551" y="2068646"/>
                  <a:pt x="1084831" y="2068332"/>
                  <a:pt x="1056690" y="2035500"/>
                </a:cubicBezTo>
                <a:cubicBezTo>
                  <a:pt x="1044222" y="2020954"/>
                  <a:pt x="1030767" y="2007125"/>
                  <a:pt x="1016050" y="1994860"/>
                </a:cubicBezTo>
                <a:cubicBezTo>
                  <a:pt x="990033" y="1973179"/>
                  <a:pt x="962949" y="1952686"/>
                  <a:pt x="934770" y="1933900"/>
                </a:cubicBezTo>
                <a:cubicBezTo>
                  <a:pt x="924610" y="1927127"/>
                  <a:pt x="912924" y="1922214"/>
                  <a:pt x="904290" y="1913580"/>
                </a:cubicBezTo>
                <a:cubicBezTo>
                  <a:pt x="892316" y="1901606"/>
                  <a:pt x="886667" y="1883960"/>
                  <a:pt x="873810" y="1872940"/>
                </a:cubicBezTo>
                <a:cubicBezTo>
                  <a:pt x="862311" y="1863083"/>
                  <a:pt x="846320" y="1860134"/>
                  <a:pt x="833170" y="1852620"/>
                </a:cubicBezTo>
                <a:cubicBezTo>
                  <a:pt x="822568" y="1846562"/>
                  <a:pt x="812850" y="1839073"/>
                  <a:pt x="802690" y="1832300"/>
                </a:cubicBezTo>
                <a:cubicBezTo>
                  <a:pt x="752239" y="1756624"/>
                  <a:pt x="817081" y="1849569"/>
                  <a:pt x="751890" y="1771340"/>
                </a:cubicBezTo>
                <a:cubicBezTo>
                  <a:pt x="727170" y="1741676"/>
                  <a:pt x="702189" y="1712029"/>
                  <a:pt x="680770" y="1679900"/>
                </a:cubicBezTo>
                <a:cubicBezTo>
                  <a:pt x="673997" y="1669740"/>
                  <a:pt x="668397" y="1658691"/>
                  <a:pt x="660450" y="1649420"/>
                </a:cubicBezTo>
                <a:cubicBezTo>
                  <a:pt x="647982" y="1634874"/>
                  <a:pt x="631305" y="1624106"/>
                  <a:pt x="619810" y="1608780"/>
                </a:cubicBezTo>
                <a:cubicBezTo>
                  <a:pt x="610723" y="1596663"/>
                  <a:pt x="607891" y="1580742"/>
                  <a:pt x="599490" y="1568140"/>
                </a:cubicBezTo>
                <a:cubicBezTo>
                  <a:pt x="580704" y="1539961"/>
                  <a:pt x="559179" y="1513704"/>
                  <a:pt x="538530" y="1486860"/>
                </a:cubicBezTo>
                <a:cubicBezTo>
                  <a:pt x="525308" y="1469672"/>
                  <a:pt x="508649" y="1454888"/>
                  <a:pt x="497890" y="1436060"/>
                </a:cubicBezTo>
                <a:cubicBezTo>
                  <a:pt x="432784" y="1322125"/>
                  <a:pt x="478989" y="1394456"/>
                  <a:pt x="375970" y="1263340"/>
                </a:cubicBezTo>
                <a:cubicBezTo>
                  <a:pt x="323792" y="1196931"/>
                  <a:pt x="365247" y="1248327"/>
                  <a:pt x="325170" y="1192220"/>
                </a:cubicBezTo>
                <a:cubicBezTo>
                  <a:pt x="315328" y="1178441"/>
                  <a:pt x="306664" y="1163554"/>
                  <a:pt x="294690" y="1151580"/>
                </a:cubicBezTo>
                <a:cubicBezTo>
                  <a:pt x="286056" y="1142946"/>
                  <a:pt x="274370" y="1138033"/>
                  <a:pt x="264210" y="1131260"/>
                </a:cubicBezTo>
                <a:cubicBezTo>
                  <a:pt x="250663" y="1110940"/>
                  <a:pt x="237575" y="1090307"/>
                  <a:pt x="223570" y="1070300"/>
                </a:cubicBezTo>
                <a:cubicBezTo>
                  <a:pt x="213859" y="1056428"/>
                  <a:pt x="201314" y="1044462"/>
                  <a:pt x="193090" y="1029660"/>
                </a:cubicBezTo>
                <a:cubicBezTo>
                  <a:pt x="184233" y="1013717"/>
                  <a:pt x="179543" y="995793"/>
                  <a:pt x="172770" y="978860"/>
                </a:cubicBezTo>
                <a:cubicBezTo>
                  <a:pt x="169383" y="958540"/>
                  <a:pt x="169124" y="937443"/>
                  <a:pt x="162610" y="917900"/>
                </a:cubicBezTo>
                <a:cubicBezTo>
                  <a:pt x="155426" y="896347"/>
                  <a:pt x="141357" y="877700"/>
                  <a:pt x="132130" y="856940"/>
                </a:cubicBezTo>
                <a:cubicBezTo>
                  <a:pt x="127780" y="847153"/>
                  <a:pt x="124912" y="836758"/>
                  <a:pt x="121970" y="826460"/>
                </a:cubicBezTo>
                <a:cubicBezTo>
                  <a:pt x="118134" y="813034"/>
                  <a:pt x="114839" y="799451"/>
                  <a:pt x="111810" y="785820"/>
                </a:cubicBezTo>
                <a:cubicBezTo>
                  <a:pt x="108064" y="768963"/>
                  <a:pt x="107111" y="751403"/>
                  <a:pt x="101650" y="735020"/>
                </a:cubicBezTo>
                <a:cubicBezTo>
                  <a:pt x="96861" y="720652"/>
                  <a:pt x="88103" y="707927"/>
                  <a:pt x="81330" y="694380"/>
                </a:cubicBezTo>
                <a:cubicBezTo>
                  <a:pt x="75367" y="664563"/>
                  <a:pt x="72726" y="640436"/>
                  <a:pt x="61010" y="613100"/>
                </a:cubicBezTo>
                <a:cubicBezTo>
                  <a:pt x="43564" y="572392"/>
                  <a:pt x="40061" y="580103"/>
                  <a:pt x="30530" y="541980"/>
                </a:cubicBezTo>
                <a:cubicBezTo>
                  <a:pt x="26342" y="525227"/>
                  <a:pt x="24116" y="508037"/>
                  <a:pt x="20370" y="491180"/>
                </a:cubicBezTo>
                <a:cubicBezTo>
                  <a:pt x="17341" y="477549"/>
                  <a:pt x="13597" y="464087"/>
                  <a:pt x="10210" y="450540"/>
                </a:cubicBezTo>
                <a:cubicBezTo>
                  <a:pt x="6823" y="420060"/>
                  <a:pt x="50" y="389768"/>
                  <a:pt x="50" y="359100"/>
                </a:cubicBezTo>
                <a:cubicBezTo>
                  <a:pt x="50" y="311566"/>
                  <a:pt x="-1319" y="262975"/>
                  <a:pt x="10210" y="216860"/>
                </a:cubicBezTo>
                <a:cubicBezTo>
                  <a:pt x="23020" y="165618"/>
                  <a:pt x="47831" y="159508"/>
                  <a:pt x="81330" y="135580"/>
                </a:cubicBezTo>
                <a:cubicBezTo>
                  <a:pt x="167786" y="73825"/>
                  <a:pt x="76682" y="132518"/>
                  <a:pt x="162610" y="84780"/>
                </a:cubicBezTo>
                <a:cubicBezTo>
                  <a:pt x="179872" y="75190"/>
                  <a:pt x="195075" y="61634"/>
                  <a:pt x="213410" y="54300"/>
                </a:cubicBezTo>
                <a:cubicBezTo>
                  <a:pt x="229444" y="47887"/>
                  <a:pt x="247457" y="48328"/>
                  <a:pt x="264210" y="44140"/>
                </a:cubicBezTo>
                <a:cubicBezTo>
                  <a:pt x="274600" y="41543"/>
                  <a:pt x="284392" y="36922"/>
                  <a:pt x="294690" y="33980"/>
                </a:cubicBezTo>
                <a:cubicBezTo>
                  <a:pt x="308116" y="30144"/>
                  <a:pt x="322255" y="28723"/>
                  <a:pt x="335330" y="23820"/>
                </a:cubicBezTo>
                <a:cubicBezTo>
                  <a:pt x="349511" y="18502"/>
                  <a:pt x="362423" y="10273"/>
                  <a:pt x="375970" y="3500"/>
                </a:cubicBezTo>
                <a:cubicBezTo>
                  <a:pt x="580127" y="16260"/>
                  <a:pt x="501799" y="-31927"/>
                  <a:pt x="558850" y="44140"/>
                </a:cubicBezTo>
                <a:cubicBezTo>
                  <a:pt x="561724" y="47972"/>
                  <a:pt x="533450" y="54300"/>
                  <a:pt x="538530" y="64460"/>
                </a:cubicBezTo>
                <a:close/>
              </a:path>
            </a:pathLst>
          </a:cu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6927C92-EDB7-A0BD-C1F0-3FE9D4894065}"/>
              </a:ext>
            </a:extLst>
          </p:cNvPr>
          <p:cNvSpPr/>
          <p:nvPr/>
        </p:nvSpPr>
        <p:spPr>
          <a:xfrm>
            <a:off x="9753600" y="3359350"/>
            <a:ext cx="2194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spc="-1" dirty="0">
                <a:solidFill>
                  <a:srgbClr val="000000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The Outer Hellenic Arc</a:t>
            </a:r>
            <a:endParaRPr lang="en-US" sz="2400" b="1" spc="-1" dirty="0"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09ABA126-5D1B-BC5A-5BB3-47C5655FE1D9}"/>
              </a:ext>
            </a:extLst>
          </p:cNvPr>
          <p:cNvCxnSpPr>
            <a:cxnSpLocks/>
            <a:stCxn id="13" idx="77"/>
          </p:cNvCxnSpPr>
          <p:nvPr/>
        </p:nvCxnSpPr>
        <p:spPr>
          <a:xfrm>
            <a:off x="9062720" y="3789680"/>
            <a:ext cx="65024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020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2">
            <a:extLst>
              <a:ext uri="{FF2B5EF4-FFF2-40B4-BE49-F238E27FC236}">
                <a16:creationId xmlns:a16="http://schemas.microsoft.com/office/drawing/2014/main" id="{DFE002AE-FD63-70EA-1C29-845D8700A34E}"/>
              </a:ext>
            </a:extLst>
          </p:cNvPr>
          <p:cNvSpPr txBox="1"/>
          <p:nvPr/>
        </p:nvSpPr>
        <p:spPr>
          <a:xfrm>
            <a:off x="290622" y="198360"/>
            <a:ext cx="11181907" cy="685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endParaRPr lang="en-US" sz="3700" b="1" spc="-1" dirty="0">
              <a:solidFill>
                <a:schemeClr val="tx2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9" name="Immagine 8" descr="Immagine che contiene testo, diagramma, mappa&#10;&#10;Il contenuto generato dall'IA potrebbe non essere corretto.">
            <a:extLst>
              <a:ext uri="{FF2B5EF4-FFF2-40B4-BE49-F238E27FC236}">
                <a16:creationId xmlns:a16="http://schemas.microsoft.com/office/drawing/2014/main" id="{6E1D3BAB-008E-267D-72EC-6325A9C79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826" y="1226672"/>
            <a:ext cx="6914668" cy="5100580"/>
          </a:xfrm>
          <a:prstGeom prst="rect">
            <a:avLst/>
          </a:prstGeom>
        </p:spPr>
      </p:pic>
      <p:pic>
        <p:nvPicPr>
          <p:cNvPr id="12" name="Immagine 11" descr="Immagine che contiene testo, diagramma, linea, mappa&#10;&#10;Il contenuto generato dall'IA potrebbe non essere corretto.">
            <a:extLst>
              <a:ext uri="{FF2B5EF4-FFF2-40B4-BE49-F238E27FC236}">
                <a16:creationId xmlns:a16="http://schemas.microsoft.com/office/drawing/2014/main" id="{EC527569-4F16-CB70-272B-C386B5CA8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49" y="1332998"/>
            <a:ext cx="2621946" cy="1966460"/>
          </a:xfrm>
          <a:prstGeom prst="rect">
            <a:avLst/>
          </a:prstGeom>
        </p:spPr>
      </p:pic>
      <p:pic>
        <p:nvPicPr>
          <p:cNvPr id="11" name="Immagine 10" descr="Immagine che contiene testo, Carattere, schermata, numero&#10;&#10;Il contenuto generato dall'IA potrebbe non essere corretto.">
            <a:extLst>
              <a:ext uri="{FF2B5EF4-FFF2-40B4-BE49-F238E27FC236}">
                <a16:creationId xmlns:a16="http://schemas.microsoft.com/office/drawing/2014/main" id="{B84355DB-CE0C-D96F-11DA-5B11A606A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707" y="1332998"/>
            <a:ext cx="902208" cy="1319784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A48EC46E-9E92-F139-A047-F83D0A1C0A96}"/>
              </a:ext>
            </a:extLst>
          </p:cNvPr>
          <p:cNvSpPr/>
          <p:nvPr/>
        </p:nvSpPr>
        <p:spPr>
          <a:xfrm>
            <a:off x="6664382" y="3177538"/>
            <a:ext cx="914978" cy="121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Shape 2">
            <a:extLst>
              <a:ext uri="{FF2B5EF4-FFF2-40B4-BE49-F238E27FC236}">
                <a16:creationId xmlns:a16="http://schemas.microsoft.com/office/drawing/2014/main" id="{0136C4B4-E074-DACC-4606-E98F76A18FD8}"/>
              </a:ext>
            </a:extLst>
          </p:cNvPr>
          <p:cNvSpPr txBox="1"/>
          <p:nvPr/>
        </p:nvSpPr>
        <p:spPr>
          <a:xfrm>
            <a:off x="290622" y="198360"/>
            <a:ext cx="11901378" cy="685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4400" b="1" spc="-1" dirty="0">
                <a:solidFill>
                  <a:schemeClr val="tx2"/>
                </a:solidFill>
                <a:latin typeface="Avenir Next LT Pro" panose="020B0504020202020204" pitchFamily="34" charset="0"/>
              </a:rPr>
              <a:t>Active Deformation in the Outer Hellenic Arc</a:t>
            </a:r>
            <a:endParaRPr lang="en-US" sz="4400" spc="-1" dirty="0">
              <a:solidFill>
                <a:schemeClr val="tx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1DC359F-4199-471D-3EB7-A7C46F858153}"/>
              </a:ext>
            </a:extLst>
          </p:cNvPr>
          <p:cNvSpPr txBox="1"/>
          <p:nvPr/>
        </p:nvSpPr>
        <p:spPr>
          <a:xfrm>
            <a:off x="145311" y="4849924"/>
            <a:ext cx="206956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Avenir Next LT Pro" panose="020B0504020202020204" pitchFamily="34" charset="0"/>
              </a:rPr>
              <a:t>Global CMT </a:t>
            </a:r>
            <a:r>
              <a:rPr lang="it-IT" dirty="0" err="1">
                <a:latin typeface="Avenir Next LT Pro" panose="020B0504020202020204" pitchFamily="34" charset="0"/>
              </a:rPr>
              <a:t>catalog</a:t>
            </a:r>
            <a:endParaRPr lang="it-IT" dirty="0">
              <a:latin typeface="Avenir Next LT Pro" panose="020B0504020202020204" pitchFamily="34" charset="0"/>
            </a:endParaRPr>
          </a:p>
          <a:p>
            <a:endParaRPr lang="it-IT" dirty="0">
              <a:latin typeface="Avenir Next LT Pro" panose="020B0504020202020204" pitchFamily="34" charset="0"/>
            </a:endParaRPr>
          </a:p>
          <a:p>
            <a:r>
              <a:rPr lang="it-IT" dirty="0">
                <a:latin typeface="Avenir Next LT Pro" panose="020B0504020202020204" pitchFamily="34" charset="0"/>
              </a:rPr>
              <a:t>1976-present</a:t>
            </a:r>
          </a:p>
          <a:p>
            <a:r>
              <a:rPr lang="it-IT" dirty="0">
                <a:latin typeface="Avenir Next LT Pro" panose="020B0504020202020204" pitchFamily="34" charset="0"/>
              </a:rPr>
              <a:t>M 5+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F4AC91-4C77-403C-C077-687A51E5CDF6}"/>
              </a:ext>
            </a:extLst>
          </p:cNvPr>
          <p:cNvSpPr txBox="1"/>
          <p:nvPr/>
        </p:nvSpPr>
        <p:spPr>
          <a:xfrm>
            <a:off x="9144000" y="1332998"/>
            <a:ext cx="28167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Avenir Next LT Pro" panose="020B0504020202020204" pitchFamily="34" charset="0"/>
              </a:rPr>
              <a:t>The Outer </a:t>
            </a:r>
            <a:r>
              <a:rPr lang="it-IT" dirty="0" err="1">
                <a:latin typeface="Avenir Next LT Pro" panose="020B0504020202020204" pitchFamily="34" charset="0"/>
              </a:rPr>
              <a:t>Hellenic</a:t>
            </a:r>
            <a:r>
              <a:rPr lang="it-IT" dirty="0">
                <a:latin typeface="Avenir Next LT Pro" panose="020B0504020202020204" pitchFamily="34" charset="0"/>
              </a:rPr>
              <a:t> </a:t>
            </a:r>
            <a:r>
              <a:rPr lang="it-IT" dirty="0" err="1">
                <a:latin typeface="Avenir Next LT Pro" panose="020B0504020202020204" pitchFamily="34" charset="0"/>
              </a:rPr>
              <a:t>Arc</a:t>
            </a:r>
            <a:r>
              <a:rPr lang="it-IT" dirty="0">
                <a:latin typeface="Avenir Next LT Pro" panose="020B0504020202020204" pitchFamily="34" charset="0"/>
              </a:rPr>
              <a:t> </a:t>
            </a:r>
            <a:r>
              <a:rPr lang="it-IT" dirty="0" err="1">
                <a:latin typeface="Avenir Next LT Pro" panose="020B0504020202020204" pitchFamily="34" charset="0"/>
              </a:rPr>
              <a:t>hosts</a:t>
            </a:r>
            <a:r>
              <a:rPr lang="it-IT" dirty="0">
                <a:latin typeface="Avenir Next LT Pro" panose="020B0504020202020204" pitchFamily="34" charset="0"/>
              </a:rPr>
              <a:t> a </a:t>
            </a:r>
            <a:r>
              <a:rPr lang="it-IT" dirty="0" err="1">
                <a:latin typeface="Avenir Next LT Pro" panose="020B0504020202020204" pitchFamily="34" charset="0"/>
              </a:rPr>
              <a:t>mixture</a:t>
            </a:r>
            <a:r>
              <a:rPr lang="it-IT" dirty="0">
                <a:latin typeface="Avenir Next LT Pro" panose="020B0504020202020204" pitchFamily="34" charset="0"/>
              </a:rPr>
              <a:t> of </a:t>
            </a:r>
            <a:r>
              <a:rPr lang="it-IT" dirty="0" err="1">
                <a:latin typeface="Avenir Next LT Pro" panose="020B0504020202020204" pitchFamily="34" charset="0"/>
              </a:rPr>
              <a:t>thrust</a:t>
            </a:r>
            <a:r>
              <a:rPr lang="it-IT" dirty="0">
                <a:latin typeface="Avenir Next LT Pro" panose="020B0504020202020204" pitchFamily="34" charset="0"/>
              </a:rPr>
              <a:t>, strike-slip, and </a:t>
            </a:r>
            <a:r>
              <a:rPr lang="it-IT" dirty="0" err="1">
                <a:latin typeface="Avenir Next LT Pro" panose="020B0504020202020204" pitchFamily="34" charset="0"/>
              </a:rPr>
              <a:t>normal</a:t>
            </a:r>
            <a:r>
              <a:rPr lang="it-IT" dirty="0">
                <a:latin typeface="Avenir Next LT Pro" panose="020B0504020202020204" pitchFamily="34" charset="0"/>
              </a:rPr>
              <a:t> faults </a:t>
            </a:r>
            <a:r>
              <a:rPr lang="it-IT" dirty="0" err="1">
                <a:latin typeface="Avenir Next LT Pro" panose="020B0504020202020204" pitchFamily="34" charset="0"/>
              </a:rPr>
              <a:t>highlighting</a:t>
            </a:r>
            <a:r>
              <a:rPr lang="it-IT" dirty="0">
                <a:latin typeface="Avenir Next LT Pro" panose="020B0504020202020204" pitchFamily="34" charset="0"/>
              </a:rPr>
              <a:t> </a:t>
            </a:r>
            <a:r>
              <a:rPr lang="it-IT" dirty="0" err="1">
                <a:latin typeface="Avenir Next LT Pro" panose="020B0504020202020204" pitchFamily="34" charset="0"/>
              </a:rPr>
              <a:t>its</a:t>
            </a:r>
            <a:r>
              <a:rPr lang="it-IT" dirty="0">
                <a:latin typeface="Avenir Next LT Pro" panose="020B0504020202020204" pitchFamily="34" charset="0"/>
              </a:rPr>
              <a:t> </a:t>
            </a:r>
            <a:r>
              <a:rPr lang="it-IT" dirty="0" err="1">
                <a:latin typeface="Avenir Next LT Pro" panose="020B0504020202020204" pitchFamily="34" charset="0"/>
              </a:rPr>
              <a:t>tectonic</a:t>
            </a:r>
            <a:r>
              <a:rPr lang="it-IT" dirty="0">
                <a:latin typeface="Avenir Next LT Pro" panose="020B0504020202020204" pitchFamily="34" charset="0"/>
              </a:rPr>
              <a:t> </a:t>
            </a:r>
            <a:r>
              <a:rPr lang="it-IT" dirty="0" err="1">
                <a:latin typeface="Avenir Next LT Pro" panose="020B0504020202020204" pitchFamily="34" charset="0"/>
              </a:rPr>
              <a:t>complexity</a:t>
            </a:r>
            <a:r>
              <a:rPr lang="it-IT" dirty="0">
                <a:latin typeface="Avenir Next LT Pro" panose="020B0504020202020204" pitchFamily="34" charset="0"/>
              </a:rPr>
              <a:t>.</a:t>
            </a:r>
          </a:p>
          <a:p>
            <a:endParaRPr lang="it-IT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936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FFCAC-C872-6304-879A-92C60A2EB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5E4B862-B017-1D72-B6C2-BE5B0B3052BA}"/>
              </a:ext>
            </a:extLst>
          </p:cNvPr>
          <p:cNvSpPr txBox="1"/>
          <p:nvPr/>
        </p:nvSpPr>
        <p:spPr>
          <a:xfrm>
            <a:off x="9144000" y="1332998"/>
            <a:ext cx="281677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Avenir Next LT Pro" panose="020B0504020202020204" pitchFamily="34" charset="0"/>
              </a:rPr>
              <a:t>The Outer </a:t>
            </a:r>
            <a:r>
              <a:rPr lang="it-IT" dirty="0" err="1">
                <a:latin typeface="Avenir Next LT Pro" panose="020B0504020202020204" pitchFamily="34" charset="0"/>
              </a:rPr>
              <a:t>Hellenic</a:t>
            </a:r>
            <a:r>
              <a:rPr lang="it-IT" dirty="0">
                <a:latin typeface="Avenir Next LT Pro" panose="020B0504020202020204" pitchFamily="34" charset="0"/>
              </a:rPr>
              <a:t> </a:t>
            </a:r>
            <a:r>
              <a:rPr lang="it-IT" dirty="0" err="1">
                <a:latin typeface="Avenir Next LT Pro" panose="020B0504020202020204" pitchFamily="34" charset="0"/>
              </a:rPr>
              <a:t>Arc</a:t>
            </a:r>
            <a:r>
              <a:rPr lang="it-IT" dirty="0">
                <a:latin typeface="Avenir Next LT Pro" panose="020B0504020202020204" pitchFamily="34" charset="0"/>
              </a:rPr>
              <a:t> </a:t>
            </a:r>
            <a:r>
              <a:rPr lang="it-IT" dirty="0" err="1">
                <a:latin typeface="Avenir Next LT Pro" panose="020B0504020202020204" pitchFamily="34" charset="0"/>
              </a:rPr>
              <a:t>hosts</a:t>
            </a:r>
            <a:r>
              <a:rPr lang="it-IT" dirty="0">
                <a:latin typeface="Avenir Next LT Pro" panose="020B0504020202020204" pitchFamily="34" charset="0"/>
              </a:rPr>
              <a:t> a </a:t>
            </a:r>
            <a:r>
              <a:rPr lang="it-IT" dirty="0" err="1">
                <a:latin typeface="Avenir Next LT Pro" panose="020B0504020202020204" pitchFamily="34" charset="0"/>
              </a:rPr>
              <a:t>mixture</a:t>
            </a:r>
            <a:r>
              <a:rPr lang="it-IT" dirty="0">
                <a:latin typeface="Avenir Next LT Pro" panose="020B0504020202020204" pitchFamily="34" charset="0"/>
              </a:rPr>
              <a:t> of </a:t>
            </a:r>
            <a:r>
              <a:rPr lang="it-IT" dirty="0" err="1">
                <a:latin typeface="Avenir Next LT Pro" panose="020B0504020202020204" pitchFamily="34" charset="0"/>
              </a:rPr>
              <a:t>thrust</a:t>
            </a:r>
            <a:r>
              <a:rPr lang="it-IT" dirty="0">
                <a:latin typeface="Avenir Next LT Pro" panose="020B0504020202020204" pitchFamily="34" charset="0"/>
              </a:rPr>
              <a:t>, strike-slip, and </a:t>
            </a:r>
            <a:r>
              <a:rPr lang="it-IT" dirty="0" err="1">
                <a:latin typeface="Avenir Next LT Pro" panose="020B0504020202020204" pitchFamily="34" charset="0"/>
              </a:rPr>
              <a:t>normal</a:t>
            </a:r>
            <a:r>
              <a:rPr lang="it-IT" dirty="0">
                <a:latin typeface="Avenir Next LT Pro" panose="020B0504020202020204" pitchFamily="34" charset="0"/>
              </a:rPr>
              <a:t> faults </a:t>
            </a:r>
            <a:r>
              <a:rPr lang="it-IT" dirty="0" err="1">
                <a:latin typeface="Avenir Next LT Pro" panose="020B0504020202020204" pitchFamily="34" charset="0"/>
              </a:rPr>
              <a:t>highlighting</a:t>
            </a:r>
            <a:r>
              <a:rPr lang="it-IT" dirty="0">
                <a:latin typeface="Avenir Next LT Pro" panose="020B0504020202020204" pitchFamily="34" charset="0"/>
              </a:rPr>
              <a:t> </a:t>
            </a:r>
            <a:r>
              <a:rPr lang="it-IT" dirty="0" err="1">
                <a:latin typeface="Avenir Next LT Pro" panose="020B0504020202020204" pitchFamily="34" charset="0"/>
              </a:rPr>
              <a:t>its</a:t>
            </a:r>
            <a:r>
              <a:rPr lang="it-IT" dirty="0">
                <a:latin typeface="Avenir Next LT Pro" panose="020B0504020202020204" pitchFamily="34" charset="0"/>
              </a:rPr>
              <a:t> </a:t>
            </a:r>
            <a:r>
              <a:rPr lang="it-IT" dirty="0" err="1">
                <a:latin typeface="Avenir Next LT Pro" panose="020B0504020202020204" pitchFamily="34" charset="0"/>
              </a:rPr>
              <a:t>tectonic</a:t>
            </a:r>
            <a:r>
              <a:rPr lang="it-IT" dirty="0">
                <a:latin typeface="Avenir Next LT Pro" panose="020B0504020202020204" pitchFamily="34" charset="0"/>
              </a:rPr>
              <a:t> </a:t>
            </a:r>
            <a:r>
              <a:rPr lang="it-IT" dirty="0" err="1">
                <a:latin typeface="Avenir Next LT Pro" panose="020B0504020202020204" pitchFamily="34" charset="0"/>
              </a:rPr>
              <a:t>complexity</a:t>
            </a:r>
            <a:r>
              <a:rPr lang="it-IT" dirty="0">
                <a:latin typeface="Avenir Next LT Pro" panose="020B0504020202020204" pitchFamily="34" charset="0"/>
              </a:rPr>
              <a:t>.</a:t>
            </a:r>
          </a:p>
          <a:p>
            <a:endParaRPr lang="it-IT" dirty="0">
              <a:latin typeface="Avenir Next LT Pro" panose="020B0504020202020204" pitchFamily="34" charset="0"/>
            </a:endParaRPr>
          </a:p>
          <a:p>
            <a:r>
              <a:rPr lang="it-IT" dirty="0" err="1">
                <a:latin typeface="Avenir Next LT Pro" panose="020B0504020202020204" pitchFamily="34" charset="0"/>
              </a:rPr>
              <a:t>Dominance</a:t>
            </a:r>
            <a:r>
              <a:rPr lang="it-IT" dirty="0">
                <a:latin typeface="Avenir Next LT Pro" panose="020B0504020202020204" pitchFamily="34" charset="0"/>
              </a:rPr>
              <a:t> of </a:t>
            </a:r>
            <a:r>
              <a:rPr lang="it-IT" dirty="0" err="1">
                <a:latin typeface="Avenir Next LT Pro" panose="020B0504020202020204" pitchFamily="34" charset="0"/>
              </a:rPr>
              <a:t>thrust</a:t>
            </a:r>
            <a:r>
              <a:rPr lang="it-IT" dirty="0">
                <a:latin typeface="Avenir Next LT Pro" panose="020B0504020202020204" pitchFamily="34" charset="0"/>
              </a:rPr>
              <a:t> and strike-slip </a:t>
            </a:r>
            <a:r>
              <a:rPr lang="it-IT" dirty="0" err="1">
                <a:latin typeface="Avenir Next LT Pro" panose="020B0504020202020204" pitchFamily="34" charset="0"/>
              </a:rPr>
              <a:t>mechanisms</a:t>
            </a:r>
            <a:r>
              <a:rPr lang="it-IT" dirty="0">
                <a:latin typeface="Avenir Next LT Pro" panose="020B0504020202020204" pitchFamily="34" charset="0"/>
              </a:rPr>
              <a:t> for M &gt; 6 </a:t>
            </a:r>
            <a:r>
              <a:rPr lang="it-IT" dirty="0" err="1">
                <a:latin typeface="Avenir Next LT Pro" panose="020B0504020202020204" pitchFamily="34" charset="0"/>
              </a:rPr>
              <a:t>earthquakes</a:t>
            </a:r>
            <a:r>
              <a:rPr lang="it-IT" dirty="0">
                <a:latin typeface="Avenir Next LT Pro" panose="020B0504020202020204" pitchFamily="34" charset="0"/>
              </a:rPr>
              <a:t>. </a:t>
            </a:r>
          </a:p>
          <a:p>
            <a:endParaRPr lang="it-IT" dirty="0">
              <a:latin typeface="Avenir Next LT Pro" panose="020B0504020202020204" pitchFamily="34" charset="0"/>
            </a:endParaRPr>
          </a:p>
          <a:p>
            <a:endParaRPr lang="it-IT" dirty="0">
              <a:latin typeface="Avenir Next LT Pro" panose="020B0504020202020204" pitchFamily="34" charset="0"/>
            </a:endParaRPr>
          </a:p>
          <a:p>
            <a:endParaRPr lang="it-IT" dirty="0">
              <a:latin typeface="Avenir Next LT Pro" panose="020B0504020202020204" pitchFamily="34" charset="0"/>
            </a:endParaRPr>
          </a:p>
        </p:txBody>
      </p:sp>
      <p:sp>
        <p:nvSpPr>
          <p:cNvPr id="5" name="TextShape 2">
            <a:extLst>
              <a:ext uri="{FF2B5EF4-FFF2-40B4-BE49-F238E27FC236}">
                <a16:creationId xmlns:a16="http://schemas.microsoft.com/office/drawing/2014/main" id="{24E3AC13-41C7-BC0F-6439-69E4D128736F}"/>
              </a:ext>
            </a:extLst>
          </p:cNvPr>
          <p:cNvSpPr txBox="1"/>
          <p:nvPr/>
        </p:nvSpPr>
        <p:spPr>
          <a:xfrm>
            <a:off x="290622" y="198360"/>
            <a:ext cx="11901378" cy="685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4400" b="1" spc="-1" dirty="0">
                <a:solidFill>
                  <a:schemeClr val="tx2"/>
                </a:solidFill>
                <a:latin typeface="Avenir Next LT Pro" panose="020B0504020202020204" pitchFamily="34" charset="0"/>
              </a:rPr>
              <a:t>Active Deformation in the Outer Hellenic Arc</a:t>
            </a:r>
            <a:endParaRPr lang="en-US" sz="4400" spc="-1" dirty="0">
              <a:solidFill>
                <a:schemeClr val="tx2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7" name="Immagine 6" descr="Immagine che contiene testo, diagramma, mappa&#10;&#10;Il contenuto generato dall'IA potrebbe non essere corretto.">
            <a:extLst>
              <a:ext uri="{FF2B5EF4-FFF2-40B4-BE49-F238E27FC236}">
                <a16:creationId xmlns:a16="http://schemas.microsoft.com/office/drawing/2014/main" id="{31E525B2-B879-E288-1830-A7B5ABFFA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826" y="1226672"/>
            <a:ext cx="6914668" cy="5105222"/>
          </a:xfrm>
          <a:prstGeom prst="rect">
            <a:avLst/>
          </a:prstGeom>
        </p:spPr>
      </p:pic>
      <p:pic>
        <p:nvPicPr>
          <p:cNvPr id="9" name="Immagine 8" descr="Immagine che contiene testo, Carattere, schermata, numero&#10;&#10;Il contenuto generato dall'IA potrebbe non essere corretto.">
            <a:extLst>
              <a:ext uri="{FF2B5EF4-FFF2-40B4-BE49-F238E27FC236}">
                <a16:creationId xmlns:a16="http://schemas.microsoft.com/office/drawing/2014/main" id="{6F6E6F01-DF04-2CF8-6FCC-D873F263B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606" y="1332998"/>
            <a:ext cx="902208" cy="131978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2AAE0AE-4F88-89AC-A55E-B5A79D2084F8}"/>
              </a:ext>
            </a:extLst>
          </p:cNvPr>
          <p:cNvSpPr txBox="1"/>
          <p:nvPr/>
        </p:nvSpPr>
        <p:spPr>
          <a:xfrm>
            <a:off x="145311" y="4849924"/>
            <a:ext cx="19955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Avenir Next LT Pro" panose="020B0504020202020204" pitchFamily="34" charset="0"/>
              </a:rPr>
              <a:t>Global CMT </a:t>
            </a:r>
            <a:r>
              <a:rPr lang="it-IT" dirty="0" err="1">
                <a:latin typeface="Avenir Next LT Pro" panose="020B0504020202020204" pitchFamily="34" charset="0"/>
              </a:rPr>
              <a:t>catalog</a:t>
            </a:r>
            <a:endParaRPr lang="it-IT" dirty="0">
              <a:latin typeface="Avenir Next LT Pro" panose="020B0504020202020204" pitchFamily="34" charset="0"/>
            </a:endParaRPr>
          </a:p>
          <a:p>
            <a:endParaRPr lang="it-IT" dirty="0">
              <a:latin typeface="Avenir Next LT Pro" panose="020B0504020202020204" pitchFamily="34" charset="0"/>
            </a:endParaRPr>
          </a:p>
          <a:p>
            <a:r>
              <a:rPr lang="it-IT" dirty="0">
                <a:latin typeface="Avenir Next LT Pro" panose="020B0504020202020204" pitchFamily="34" charset="0"/>
              </a:rPr>
              <a:t>1976-present</a:t>
            </a:r>
          </a:p>
          <a:p>
            <a:r>
              <a:rPr lang="it-IT" dirty="0">
                <a:latin typeface="Avenir Next LT Pro" panose="020B0504020202020204" pitchFamily="34" charset="0"/>
              </a:rPr>
              <a:t>M 6+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45182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54335BECF21B40B6CCFAE91E076EEB" ma:contentTypeVersion="22" ma:contentTypeDescription="Create a new document." ma:contentTypeScope="" ma:versionID="deae0e9b409368037fac89b9a3fe2bc7">
  <xsd:schema xmlns:xsd="http://www.w3.org/2001/XMLSchema" xmlns:xs="http://www.w3.org/2001/XMLSchema" xmlns:p="http://schemas.microsoft.com/office/2006/metadata/properties" xmlns:ns2="f8ef70f3-4e3d-42be-bd40-fbc1cacc1519" xmlns:ns3="5b799ec2-212c-48b5-b7ff-d14ec6cbce2b" targetNamespace="http://schemas.microsoft.com/office/2006/metadata/properties" ma:root="true" ma:fieldsID="29c59fc3a5ae995c2510332e94a411bc" ns2:_="" ns3:_="">
    <xsd:import namespace="f8ef70f3-4e3d-42be-bd40-fbc1cacc1519"/>
    <xsd:import namespace="5b799ec2-212c-48b5-b7ff-d14ec6cbce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Date" minOccurs="0"/>
                <xsd:element ref="ns2:MediaServiceObjectDetectorVersions" minOccurs="0"/>
                <xsd:element ref="ns2:MediaServiceSearchProperties" minOccurs="0"/>
                <xsd:element ref="ns2:kwizcomcontrollerfield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f70f3-4e3d-42be-bd40-fbc1cacc15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0cec18f-64e3-475c-b7ef-ac8bd50224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5" nillable="true" ma:displayName="Date" ma:format="DateTime" ma:internalName="Date">
      <xsd:simpleType>
        <xsd:restriction base="dms:DateTim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kwizcomcontrollerfield" ma:index="28" nillable="true" ma:displayName="kwizcomcontrollerfield" ma:internalName="kwizcomcontrollerfield">
      <xsd:simpleType>
        <xsd:restriction base="dms:Text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99ec2-212c-48b5-b7ff-d14ec6cbce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9356fda-4aa5-4147-874c-60c3a814ea89}" ma:internalName="TaxCatchAll" ma:showField="CatchAllData" ma:web="5b799ec2-212c-48b5-b7ff-d14ec6cbce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799ec2-212c-48b5-b7ff-d14ec6cbce2b" xsi:nil="true"/>
    <_Flow_SignoffStatus xmlns="f8ef70f3-4e3d-42be-bd40-fbc1cacc1519" xsi:nil="true"/>
    <kwizcomcontrollerfield xmlns="f8ef70f3-4e3d-42be-bd40-fbc1cacc1519" xsi:nil="true"/>
    <Date xmlns="f8ef70f3-4e3d-42be-bd40-fbc1cacc1519" xsi:nil="true"/>
    <lcf76f155ced4ddcb4097134ff3c332f xmlns="f8ef70f3-4e3d-42be-bd40-fbc1cacc151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B229464-9DBF-4AD3-8A08-869D56B846DD}"/>
</file>

<file path=customXml/itemProps2.xml><?xml version="1.0" encoding="utf-8"?>
<ds:datastoreItem xmlns:ds="http://schemas.openxmlformats.org/officeDocument/2006/customXml" ds:itemID="{B01B10DB-A6F4-4DA9-A3FB-8A7570B98B7F}"/>
</file>

<file path=customXml/itemProps3.xml><?xml version="1.0" encoding="utf-8"?>
<ds:datastoreItem xmlns:ds="http://schemas.openxmlformats.org/officeDocument/2006/customXml" ds:itemID="{01328794-0E2E-4046-99D9-BBA48371EEC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4928</TotalTime>
  <Words>1863</Words>
  <Application>Microsoft Office PowerPoint</Application>
  <PresentationFormat>Widescreen</PresentationFormat>
  <Paragraphs>186</Paragraphs>
  <Slides>20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9" baseType="lpstr">
      <vt:lpstr>AdvTT46dcae81</vt:lpstr>
      <vt:lpstr>Arial</vt:lpstr>
      <vt:lpstr>Avenir Next LT Pro</vt:lpstr>
      <vt:lpstr>Calibri</vt:lpstr>
      <vt:lpstr>Rockwell</vt:lpstr>
      <vt:lpstr>Tahoma</vt:lpstr>
      <vt:lpstr>Times New Roman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Tearing, segmentation, and backstepping of subduction in the Aegean: New insights from seismicity </dc:title>
  <dc:subject/>
  <dc:creator>Gian Maria ...</dc:creator>
  <dc:description/>
  <cp:lastModifiedBy>Gian Maria ...</cp:lastModifiedBy>
  <cp:revision>272</cp:revision>
  <dcterms:created xsi:type="dcterms:W3CDTF">2006-08-16T00:00:00Z</dcterms:created>
  <dcterms:modified xsi:type="dcterms:W3CDTF">2025-03-17T13:40:38Z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27</vt:i4>
  </property>
  <property fmtid="{D5CDD505-2E9C-101B-9397-08002B2CF9AE}" pid="8" name="PresentationFormat">
    <vt:lpwstr>Presentazione su schermo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42</vt:i4>
  </property>
  <property fmtid="{D5CDD505-2E9C-101B-9397-08002B2CF9AE}" pid="12" name="ContentTypeId">
    <vt:lpwstr>0x0101009354335BECF21B40B6CCFAE91E076EEB</vt:lpwstr>
  </property>
</Properties>
</file>