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84" r:id="rId2"/>
    <p:sldId id="304" r:id="rId3"/>
    <p:sldId id="285" r:id="rId4"/>
    <p:sldId id="286" r:id="rId5"/>
    <p:sldId id="287" r:id="rId6"/>
    <p:sldId id="305" r:id="rId7"/>
    <p:sldId id="288" r:id="rId8"/>
    <p:sldId id="289" r:id="rId9"/>
    <p:sldId id="306" r:id="rId10"/>
    <p:sldId id="271" r:id="rId11"/>
    <p:sldId id="290" r:id="rId12"/>
    <p:sldId id="292" r:id="rId13"/>
    <p:sldId id="307" r:id="rId14"/>
    <p:sldId id="293" r:id="rId15"/>
    <p:sldId id="295" r:id="rId16"/>
    <p:sldId id="294" r:id="rId17"/>
    <p:sldId id="296" r:id="rId18"/>
    <p:sldId id="308" r:id="rId19"/>
    <p:sldId id="298" r:id="rId20"/>
    <p:sldId id="300" r:id="rId21"/>
    <p:sldId id="302" r:id="rId22"/>
    <p:sldId id="301" r:id="rId23"/>
    <p:sldId id="309" r:id="rId24"/>
    <p:sldId id="299" r:id="rId25"/>
    <p:sldId id="303" r:id="rId26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8639"/>
  </p:normalViewPr>
  <p:slideViewPr>
    <p:cSldViewPr snapToGrid="0">
      <p:cViewPr varScale="1">
        <p:scale>
          <a:sx n="113" d="100"/>
          <a:sy n="113" d="100"/>
        </p:scale>
        <p:origin x="10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30437-656F-B84A-861D-48765B6424AD}" type="datetimeFigureOut">
              <a:rPr lang="en-ES" smtClean="0"/>
              <a:t>3/17/25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A997B-9162-FB44-B226-B95635E1F047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5449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419/162.03.2022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nfo.igme.es/qafi/" TargetMode="External"/><Relationship Id="rId4" Type="http://schemas.openxmlformats.org/officeDocument/2006/relationships/hyperlink" Target="https://tiles.emodnet-bathymetry.eu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419/162.03.202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nfo.igme.es/qafi/" TargetMode="External"/><Relationship Id="rId4" Type="http://schemas.openxmlformats.org/officeDocument/2006/relationships/hyperlink" Target="https://tiles.emodnet-bathymetry.eu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419/162.03.2022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info.igme.es/qafi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127/efsm2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Seismic information source from the National Geographic Institute (IGN) (</a:t>
            </a:r>
            <a:r>
              <a:rPr lang="en-GB" dirty="0">
                <a:hlinkClick r:id="rId3"/>
              </a:rPr>
              <a:t>https://doi.org/10.7419/162.03.2022</a:t>
            </a:r>
            <a:r>
              <a:rPr lang="en-GB" dirty="0"/>
              <a:t>). Raster cartography of Spain from the IGN CC BY 4.0 </a:t>
            </a:r>
            <a:r>
              <a:rPr lang="en-GB" dirty="0" err="1"/>
              <a:t>ign.es</a:t>
            </a:r>
            <a:r>
              <a:rPr lang="en-GB" dirty="0"/>
              <a:t>. Bathymetry data from the IGN and </a:t>
            </a:r>
            <a:r>
              <a:rPr lang="en-GB" dirty="0" err="1"/>
              <a:t>EMODnet</a:t>
            </a:r>
            <a:r>
              <a:rPr lang="en-GB" dirty="0"/>
              <a:t> Bathymetry (European Marina Observation and Data Network). (</a:t>
            </a:r>
            <a:r>
              <a:rPr lang="en-GB" dirty="0">
                <a:hlinkClick r:id="rId4"/>
              </a:rPr>
              <a:t>https://tiles.emodnet-bathymetry.eu</a:t>
            </a:r>
            <a:r>
              <a:rPr lang="en-GB" dirty="0"/>
              <a:t>). Main Quaternary active faults compiled from the QAFI data base (García-Mayordomo et al., 2012; </a:t>
            </a:r>
            <a:r>
              <a:rPr lang="en-GB" dirty="0">
                <a:hlinkClick r:id="rId5"/>
              </a:rPr>
              <a:t>IGME, 2022</a:t>
            </a:r>
            <a:r>
              <a:rPr lang="en-GB" dirty="0"/>
              <a:t>). FAST: </a:t>
            </a:r>
            <a:r>
              <a:rPr lang="en-GB" dirty="0" err="1"/>
              <a:t>Aljezur</a:t>
            </a:r>
            <a:r>
              <a:rPr lang="en-GB" dirty="0"/>
              <a:t>-S. </a:t>
            </a:r>
            <a:r>
              <a:rPr lang="en-GB" dirty="0" err="1"/>
              <a:t>Teotónio</a:t>
            </a:r>
            <a:r>
              <a:rPr lang="en-GB" dirty="0"/>
              <a:t> Fault System, FC: </a:t>
            </a:r>
            <a:r>
              <a:rPr lang="en-GB" dirty="0" err="1"/>
              <a:t>Carcavai</a:t>
            </a:r>
            <a:r>
              <a:rPr lang="en-GB" dirty="0"/>
              <a:t> Fault, FCPN: Coral Patch North Fault, FCPS: Coral Patch South Fault, FGB: Gorringe Bank Fault, FGUB: Guadalquivir Bank Fault, FH: Horseshoe Fault, FLN: Lineament North Fault, FLS: Lineament South Fault, FMP: Marqués de Pombal Fault, FPB: </a:t>
            </a:r>
            <a:r>
              <a:rPr lang="en-GB" dirty="0" err="1"/>
              <a:t>Portimao</a:t>
            </a:r>
            <a:r>
              <a:rPr lang="en-GB" dirty="0"/>
              <a:t> Bank Fault, FS: Seine Fault, FSVC: San Vicente Canyon Fault. CSV: San Vicente Cape. BG: Gorringe Bank, BP: </a:t>
            </a:r>
            <a:r>
              <a:rPr lang="en-GB" dirty="0" err="1"/>
              <a:t>Portimao</a:t>
            </a:r>
            <a:r>
              <a:rPr lang="en-GB" dirty="0"/>
              <a:t> Bank.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A997B-9162-FB44-B226-B95635E1F047}" type="slidenum">
              <a:rPr lang="en-ES" smtClean="0"/>
              <a:t>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351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Seismic information source from the National Geographic Institute (IGN) (</a:t>
            </a:r>
            <a:r>
              <a:rPr lang="en-GB" dirty="0">
                <a:hlinkClick r:id="rId3"/>
              </a:rPr>
              <a:t>https://doi.org/10.7419/162.03.2022</a:t>
            </a:r>
            <a:r>
              <a:rPr lang="en-GB" dirty="0"/>
              <a:t>). Raster cartography of Spain from the IGN CC BY 4.0 </a:t>
            </a:r>
            <a:r>
              <a:rPr lang="en-GB" dirty="0" err="1"/>
              <a:t>ign.es</a:t>
            </a:r>
            <a:r>
              <a:rPr lang="en-GB" dirty="0"/>
              <a:t>. Bathymetry data from the IGN and </a:t>
            </a:r>
            <a:r>
              <a:rPr lang="en-GB" dirty="0" err="1"/>
              <a:t>EMODnet</a:t>
            </a:r>
            <a:r>
              <a:rPr lang="en-GB" dirty="0"/>
              <a:t> Bathymetry (European Marina Observation and Data Network). (</a:t>
            </a:r>
            <a:r>
              <a:rPr lang="en-GB" dirty="0">
                <a:hlinkClick r:id="rId4"/>
              </a:rPr>
              <a:t>https://tiles.emodnet-bathymetry.eu</a:t>
            </a:r>
            <a:r>
              <a:rPr lang="en-GB" dirty="0"/>
              <a:t>). Main active faults during the Quaternary extracted from the QAFI database(García-Mayordomo et al., 2012;</a:t>
            </a:r>
            <a:r>
              <a:rPr lang="en-GB" dirty="0">
                <a:hlinkClick r:id="rId5"/>
              </a:rPr>
              <a:t> IGME, 2022</a:t>
            </a:r>
            <a:r>
              <a:rPr lang="en-GB" dirty="0"/>
              <a:t>). FA: </a:t>
            </a:r>
            <a:r>
              <a:rPr lang="en-GB" dirty="0" err="1"/>
              <a:t>Adra</a:t>
            </a:r>
            <a:r>
              <a:rPr lang="en-GB" dirty="0"/>
              <a:t> Fault, FC: </a:t>
            </a:r>
            <a:r>
              <a:rPr lang="en-GB" dirty="0" err="1"/>
              <a:t>Carboneras</a:t>
            </a:r>
            <a:r>
              <a:rPr lang="en-GB" dirty="0"/>
              <a:t> Fault, FAV: Averroes Fault, FAVN: Averroes North Fault, FARN: Alboran Ridge North Fault, FARS: Alboran Ridge South Fault, FY: Yusuf Fault, FAL: Al-Idrisi Fault, FTÑS: </a:t>
            </a:r>
            <a:r>
              <a:rPr lang="en-GB" dirty="0" err="1"/>
              <a:t>Tofiño</a:t>
            </a:r>
            <a:r>
              <a:rPr lang="en-GB" dirty="0"/>
              <a:t> South Fault, FTÑN: </a:t>
            </a:r>
            <a:r>
              <a:rPr lang="en-GB" dirty="0" err="1"/>
              <a:t>Tofiño</a:t>
            </a:r>
            <a:r>
              <a:rPr lang="en-GB" dirty="0"/>
              <a:t> North Fault. COA: West Alboran Basin, CEA: East Alboran Basin, CSA: South Alboran Basin.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A997B-9162-FB44-B226-B95635E1F047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2362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Seismic information source from the National Geographic Institute (IGN) (</a:t>
            </a:r>
            <a:r>
              <a:rPr lang="en-GB" dirty="0">
                <a:hlinkClick r:id="rId3"/>
              </a:rPr>
              <a:t>https://doi.org/10.7419/162.03.2022</a:t>
            </a:r>
            <a:r>
              <a:rPr lang="en-GB" dirty="0"/>
              <a:t>). Raster cartography of Spain from the IGN CC BY 4.0 </a:t>
            </a:r>
            <a:r>
              <a:rPr lang="en-GB" dirty="0" err="1"/>
              <a:t>ign.es</a:t>
            </a:r>
            <a:r>
              <a:rPr lang="en-GB" dirty="0"/>
              <a:t>. Geological data source: Thematic map of the National Atlas of Spain (ANE) CC BY 4.0 </a:t>
            </a:r>
            <a:r>
              <a:rPr lang="en-GB" dirty="0" err="1"/>
              <a:t>ign.es</a:t>
            </a:r>
            <a:r>
              <a:rPr lang="en-GB" dirty="0"/>
              <a:t> (2020), synthesis based on the IGME-SGE Geological Map of Spain 2M (2004) and the IGME-LNEG Geological Map of Spain and Portugal 1M (2015). 50% transparency. Main Quaternary active faults compiled from the QAFI data base (García-Mayordomo et al., 2012; ( </a:t>
            </a:r>
            <a:r>
              <a:rPr lang="en-GB" dirty="0">
                <a:hlinkClick r:id="rId4"/>
              </a:rPr>
              <a:t>IGME, 2022</a:t>
            </a:r>
            <a:r>
              <a:rPr lang="en-GB" dirty="0"/>
              <a:t>).FSE: </a:t>
            </a:r>
            <a:r>
              <a:rPr lang="en-GB" dirty="0" err="1"/>
              <a:t>Sencelles</a:t>
            </a:r>
            <a:r>
              <a:rPr lang="en-GB" dirty="0"/>
              <a:t> Fault.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A997B-9162-FB44-B226-B95635E1F047}" type="slidenum">
              <a:rPr lang="en-ES" smtClean="0"/>
              <a:t>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00848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A997B-9162-FB44-B226-B95635E1F047}" type="slidenum">
              <a:rPr lang="en-ES" smtClean="0"/>
              <a:t>10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38153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8924D-B01D-D01C-1E96-74CEEBFF9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AEEE1-BC24-2015-4770-95C66E750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ACBE2-22AF-CB52-FFE4-FC57A5C43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>
                <a:effectLst/>
                <a:latin typeface="+mn-lt"/>
              </a:rPr>
              <a:t>B. </a:t>
            </a:r>
            <a:r>
              <a:rPr lang="en-GB" sz="1200" i="0" dirty="0" err="1">
                <a:effectLst/>
                <a:latin typeface="+mn-lt"/>
              </a:rPr>
              <a:t>Gaite</a:t>
            </a:r>
            <a:r>
              <a:rPr lang="en-GB" sz="1200" i="0" dirty="0">
                <a:effectLst/>
                <a:latin typeface="+mn-lt"/>
              </a:rPr>
              <a:t>, J.V. </a:t>
            </a:r>
            <a:r>
              <a:rPr lang="en-GB" sz="1200" i="0" dirty="0" err="1">
                <a:effectLst/>
                <a:latin typeface="+mn-lt"/>
              </a:rPr>
              <a:t>Cantavella</a:t>
            </a:r>
            <a:r>
              <a:rPr lang="en-GB" sz="1200" i="0" dirty="0">
                <a:effectLst/>
                <a:latin typeface="+mn-lt"/>
              </a:rPr>
              <a:t>, C. </a:t>
            </a:r>
            <a:r>
              <a:rPr lang="en-GB" sz="1200" i="0" dirty="0" err="1">
                <a:effectLst/>
                <a:latin typeface="+mn-lt"/>
              </a:rPr>
              <a:t>González</a:t>
            </a:r>
            <a:r>
              <a:rPr lang="en-GB" sz="1200" i="0" dirty="0">
                <a:effectLst/>
                <a:latin typeface="+mn-lt"/>
              </a:rPr>
              <a:t>, B. </a:t>
            </a:r>
            <a:r>
              <a:rPr lang="en-GB" sz="1200" i="0" dirty="0" err="1">
                <a:effectLst/>
                <a:latin typeface="+mn-lt"/>
              </a:rPr>
              <a:t>Rodríguez</a:t>
            </a:r>
            <a:r>
              <a:rPr lang="en-GB" sz="1200" i="0" dirty="0">
                <a:effectLst/>
                <a:latin typeface="+mn-lt"/>
              </a:rPr>
              <a:t>, A. </a:t>
            </a:r>
            <a:r>
              <a:rPr lang="en-GB" sz="1200" i="0" dirty="0" err="1">
                <a:effectLst/>
                <a:latin typeface="+mn-lt"/>
              </a:rPr>
              <a:t>Robledano</a:t>
            </a:r>
            <a:r>
              <a:rPr lang="en-GB" sz="1200" i="0" dirty="0">
                <a:effectLst/>
                <a:latin typeface="+mn-lt"/>
              </a:rPr>
              <a:t> and E. </a:t>
            </a:r>
            <a:r>
              <a:rPr lang="en-GB" sz="1200" i="0" dirty="0" err="1">
                <a:effectLst/>
                <a:latin typeface="+mn-lt"/>
              </a:rPr>
              <a:t>Carreño</a:t>
            </a:r>
            <a:r>
              <a:rPr lang="en-GB" sz="1200" i="0" dirty="0">
                <a:effectLst/>
                <a:latin typeface="+mn-lt"/>
              </a:rPr>
              <a:t> . </a:t>
            </a:r>
            <a:r>
              <a:rPr lang="en-GB" sz="1200" b="0" i="0" dirty="0">
                <a:effectLst/>
                <a:latin typeface="+mn-lt"/>
              </a:rPr>
              <a:t>Marine-fault and magnitude-scaling law database as input for real-time tsunami propagation computation. </a:t>
            </a:r>
            <a:r>
              <a:rPr lang="en-GB" sz="1200" i="0" dirty="0" err="1">
                <a:effectLst/>
                <a:latin typeface="+mn-lt"/>
              </a:rPr>
              <a:t>Resúmenes</a:t>
            </a:r>
            <a:r>
              <a:rPr lang="en-GB" sz="1200" i="0" dirty="0">
                <a:effectLst/>
                <a:latin typeface="+mn-lt"/>
              </a:rPr>
              <a:t> de la 2a </a:t>
            </a:r>
            <a:r>
              <a:rPr lang="en-GB" sz="1200" i="0" dirty="0" err="1">
                <a:effectLst/>
                <a:latin typeface="+mn-lt"/>
              </a:rPr>
              <a:t>Reunión</a:t>
            </a:r>
            <a:r>
              <a:rPr lang="en-GB" sz="1200" i="0" dirty="0">
                <a:effectLst/>
                <a:latin typeface="+mn-lt"/>
              </a:rPr>
              <a:t> </a:t>
            </a:r>
            <a:r>
              <a:rPr lang="en-GB" sz="1200" i="0" dirty="0" err="1">
                <a:effectLst/>
                <a:latin typeface="+mn-lt"/>
              </a:rPr>
              <a:t>Ibérica</a:t>
            </a:r>
            <a:r>
              <a:rPr lang="en-GB" sz="1200" i="0" dirty="0">
                <a:effectLst/>
                <a:latin typeface="+mn-lt"/>
              </a:rPr>
              <a:t> </a:t>
            </a:r>
            <a:r>
              <a:rPr lang="en-GB" sz="1200" i="0" dirty="0" err="1">
                <a:effectLst/>
                <a:latin typeface="+mn-lt"/>
              </a:rPr>
              <a:t>sobre</a:t>
            </a:r>
            <a:r>
              <a:rPr lang="en-GB" sz="1200" i="0" dirty="0">
                <a:effectLst/>
                <a:latin typeface="+mn-lt"/>
              </a:rPr>
              <a:t> Fallas Activas y </a:t>
            </a:r>
            <a:r>
              <a:rPr lang="en-GB" sz="1200" i="0" dirty="0" err="1">
                <a:effectLst/>
                <a:latin typeface="+mn-lt"/>
              </a:rPr>
              <a:t>Paleosismología</a:t>
            </a:r>
            <a:r>
              <a:rPr lang="en-GB" sz="1200" i="0" dirty="0">
                <a:effectLst/>
                <a:latin typeface="+mn-lt"/>
              </a:rPr>
              <a:t>, Alicante, </a:t>
            </a:r>
            <a:r>
              <a:rPr lang="en-GB" sz="1200" i="0" dirty="0" err="1">
                <a:effectLst/>
                <a:latin typeface="+mn-lt"/>
              </a:rPr>
              <a:t>España</a:t>
            </a:r>
            <a:r>
              <a:rPr lang="en-GB" sz="1200" i="0" dirty="0">
                <a:effectLst/>
                <a:latin typeface="+mn-lt"/>
              </a:rPr>
              <a:t> (2018)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6B4DC-B767-0BE5-15A5-CA53B59B9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A997B-9162-FB44-B226-B95635E1F047}" type="slidenum">
              <a:rPr lang="en-ES" smtClean="0"/>
              <a:t>11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890087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Map of collated fault datasets for developing the European Fault-Source Model 2020 (EFSM20). See text for the descriptions of the various datasets. From west to east, the subduction systems are: Gibraltar Arc (</a:t>
            </a:r>
            <a:r>
              <a:rPr lang="en-GB" b="0" dirty="0" err="1"/>
              <a:t>GiA</a:t>
            </a:r>
            <a:r>
              <a:rPr lang="en-GB" b="0" dirty="0"/>
              <a:t>); Calabrian Arc (</a:t>
            </a:r>
            <a:r>
              <a:rPr lang="en-GB" b="0" dirty="0" err="1"/>
              <a:t>CaA</a:t>
            </a:r>
            <a:r>
              <a:rPr lang="en-GB" b="0" dirty="0"/>
              <a:t>); Hellenic Arc (</a:t>
            </a:r>
            <a:r>
              <a:rPr lang="en-GB" b="0" dirty="0" err="1"/>
              <a:t>HeA</a:t>
            </a:r>
            <a:r>
              <a:rPr lang="en-GB" b="0" dirty="0"/>
              <a:t>); and Cyprus Arc (</a:t>
            </a:r>
            <a:r>
              <a:rPr lang="en-GB" b="0" dirty="0" err="1"/>
              <a:t>CyA</a:t>
            </a:r>
            <a:r>
              <a:rPr lang="en-GB" b="0" dirty="0"/>
              <a:t>). Citation: </a:t>
            </a:r>
            <a:r>
              <a:rPr lang="en-GB" dirty="0" err="1"/>
              <a:t>Basili</a:t>
            </a:r>
            <a:r>
              <a:rPr lang="en-GB" dirty="0"/>
              <a:t> R., </a:t>
            </a:r>
            <a:r>
              <a:rPr lang="en-GB" dirty="0" err="1"/>
              <a:t>Danciu</a:t>
            </a:r>
            <a:r>
              <a:rPr lang="en-GB" dirty="0"/>
              <a:t> L., Beauval C., </a:t>
            </a:r>
            <a:r>
              <a:rPr lang="en-GB" dirty="0" err="1"/>
              <a:t>Sesetyan</a:t>
            </a:r>
            <a:r>
              <a:rPr lang="en-GB" dirty="0"/>
              <a:t> K., </a:t>
            </a:r>
            <a:r>
              <a:rPr lang="en-GB" dirty="0" err="1"/>
              <a:t>Vilanova</a:t>
            </a:r>
            <a:r>
              <a:rPr lang="en-GB" dirty="0"/>
              <a:t> S., </a:t>
            </a:r>
            <a:r>
              <a:rPr lang="en-GB" dirty="0" err="1"/>
              <a:t>Adamia</a:t>
            </a:r>
            <a:r>
              <a:rPr lang="en-GB" dirty="0"/>
              <a:t> S., </a:t>
            </a:r>
            <a:r>
              <a:rPr lang="en-GB" dirty="0" err="1"/>
              <a:t>Arroucau</a:t>
            </a:r>
            <a:r>
              <a:rPr lang="en-GB" dirty="0"/>
              <a:t> P., </a:t>
            </a:r>
            <a:r>
              <a:rPr lang="en-GB" dirty="0" err="1"/>
              <a:t>Atanackov</a:t>
            </a:r>
            <a:r>
              <a:rPr lang="en-GB" dirty="0"/>
              <a:t> J., Baize S., Canora C., Caputo R., </a:t>
            </a:r>
            <a:r>
              <a:rPr lang="en-GB" dirty="0" err="1"/>
              <a:t>Carafa</a:t>
            </a:r>
            <a:r>
              <a:rPr lang="en-GB" dirty="0"/>
              <a:t> M., Cushing M., </a:t>
            </a:r>
            <a:r>
              <a:rPr lang="en-GB" dirty="0" err="1"/>
              <a:t>Custódio</a:t>
            </a:r>
            <a:r>
              <a:rPr lang="en-GB" dirty="0"/>
              <a:t> S., </a:t>
            </a:r>
            <a:r>
              <a:rPr lang="en-GB" dirty="0" err="1"/>
              <a:t>Demircioglu</a:t>
            </a:r>
            <a:r>
              <a:rPr lang="en-GB" dirty="0"/>
              <a:t> </a:t>
            </a:r>
            <a:r>
              <a:rPr lang="en-GB" dirty="0" err="1"/>
              <a:t>Tumsa</a:t>
            </a:r>
            <a:r>
              <a:rPr lang="en-GB" dirty="0"/>
              <a:t> M., Duarte J., Ganas A., García-Mayordomo J., Gómez de la Peña L., </a:t>
            </a:r>
            <a:r>
              <a:rPr lang="en-GB" dirty="0" err="1"/>
              <a:t>Gràcia</a:t>
            </a:r>
            <a:r>
              <a:rPr lang="en-GB" dirty="0"/>
              <a:t> E., </a:t>
            </a:r>
            <a:r>
              <a:rPr lang="en-GB" dirty="0" err="1"/>
              <a:t>Jamšek</a:t>
            </a:r>
            <a:r>
              <a:rPr lang="en-GB" dirty="0"/>
              <a:t> </a:t>
            </a:r>
            <a:r>
              <a:rPr lang="en-GB" dirty="0" err="1"/>
              <a:t>Rupnik</a:t>
            </a:r>
            <a:r>
              <a:rPr lang="en-GB" dirty="0"/>
              <a:t> P., </a:t>
            </a:r>
            <a:r>
              <a:rPr lang="en-GB" dirty="0" err="1"/>
              <a:t>Jomard</a:t>
            </a:r>
            <a:r>
              <a:rPr lang="en-GB" dirty="0"/>
              <a:t> H., </a:t>
            </a:r>
            <a:r>
              <a:rPr lang="en-GB" dirty="0" err="1"/>
              <a:t>Kastelic</a:t>
            </a:r>
            <a:r>
              <a:rPr lang="en-GB" dirty="0"/>
              <a:t> V., </a:t>
            </a:r>
            <a:r>
              <a:rPr lang="en-GB" dirty="0" err="1"/>
              <a:t>Maesano</a:t>
            </a:r>
            <a:r>
              <a:rPr lang="en-GB" dirty="0"/>
              <a:t> F. E., Martín-Banda R., Martínez-</a:t>
            </a:r>
            <a:r>
              <a:rPr lang="en-GB" dirty="0" err="1"/>
              <a:t>Loriente</a:t>
            </a:r>
            <a:r>
              <a:rPr lang="en-GB" dirty="0"/>
              <a:t> S., Neres M., Perea H., </a:t>
            </a:r>
            <a:r>
              <a:rPr lang="en-GB" dirty="0" err="1"/>
              <a:t>Sket-Motnikar</a:t>
            </a:r>
            <a:r>
              <a:rPr lang="en-GB" dirty="0"/>
              <a:t> B., </a:t>
            </a:r>
            <a:r>
              <a:rPr lang="en-GB" dirty="0" err="1"/>
              <a:t>Tiberti</a:t>
            </a:r>
            <a:r>
              <a:rPr lang="en-GB" dirty="0"/>
              <a:t> M. M., </a:t>
            </a:r>
            <a:r>
              <a:rPr lang="en-GB" dirty="0" err="1"/>
              <a:t>Tsereteli</a:t>
            </a:r>
            <a:r>
              <a:rPr lang="en-GB" dirty="0"/>
              <a:t> N., </a:t>
            </a:r>
            <a:r>
              <a:rPr lang="en-GB" dirty="0" err="1"/>
              <a:t>Tsironi</a:t>
            </a:r>
            <a:r>
              <a:rPr lang="en-GB" dirty="0"/>
              <a:t> V., Vallone R., Vanneste K., </a:t>
            </a:r>
            <a:r>
              <a:rPr lang="en-GB" dirty="0" err="1"/>
              <a:t>Zupančič</a:t>
            </a:r>
            <a:r>
              <a:rPr lang="en-GB" dirty="0"/>
              <a:t> P. (2022). European Fault-Source Model 2020 (EFSM20): online data on fault geometry and activity parameters [Data set]. </a:t>
            </a:r>
            <a:r>
              <a:rPr lang="en-GB" dirty="0" err="1"/>
              <a:t>Istituto</a:t>
            </a:r>
            <a:r>
              <a:rPr lang="en-GB" dirty="0"/>
              <a:t> Nazionale di </a:t>
            </a:r>
            <a:r>
              <a:rPr lang="en-GB" dirty="0" err="1"/>
              <a:t>Geofisica</a:t>
            </a:r>
            <a:r>
              <a:rPr lang="en-GB" dirty="0"/>
              <a:t> e </a:t>
            </a:r>
            <a:r>
              <a:rPr lang="en-GB" dirty="0" err="1"/>
              <a:t>Vulcanologia</a:t>
            </a:r>
            <a:r>
              <a:rPr lang="en-GB" dirty="0"/>
              <a:t> (INGV). </a:t>
            </a:r>
            <a:r>
              <a:rPr lang="en-GB" dirty="0">
                <a:hlinkClick r:id="rId3"/>
              </a:rPr>
              <a:t>https://doi.org/10.13127/efsm20</a:t>
            </a:r>
            <a:br>
              <a:rPr lang="en-GB" b="0" i="1" dirty="0"/>
            </a:br>
            <a:endParaRPr lang="en-GB" b="0" dirty="0"/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A997B-9162-FB44-B226-B95635E1F047}" type="slidenum">
              <a:rPr lang="en-ES" smtClean="0"/>
              <a:t>12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911940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Lozano, L.; </a:t>
            </a:r>
            <a:r>
              <a:rPr lang="es-ES" sz="180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Cantavella</a:t>
            </a:r>
            <a:r>
              <a:rPr lang="es-ES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J. V.; Barco, J. (2020). </a:t>
            </a:r>
            <a:r>
              <a:rPr lang="en-US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New 3-D P-Wave Velocity Model for the Gulf of Cadiz and Adjacent Areas Derived from Controlled-Source Seismic Data: Application to Nonlinear Probabilistic Relocation of Moderate Earthquakes. Geophysical Journal International, 221, 1–</a:t>
            </a:r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19. https://</a:t>
            </a:r>
            <a:r>
              <a:rPr lang="de-DE" sz="180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doi.org</a:t>
            </a:r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/10.1093/</a:t>
            </a:r>
            <a:r>
              <a:rPr lang="de-DE" sz="180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gji</a:t>
            </a:r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/ggz562. </a:t>
            </a:r>
            <a:endParaRPr lang="en-ES" sz="18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A997B-9162-FB44-B226-B95635E1F047}" type="slidenum">
              <a:rPr lang="en-ES" smtClean="0"/>
              <a:t>21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35693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ES" dirty="0"/>
              <a:t>GC3D: </a:t>
            </a:r>
            <a:r>
              <a:rPr lang="es-ES" sz="12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Lozano, L.; </a:t>
            </a:r>
            <a:r>
              <a:rPr lang="es-ES" sz="120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Cantavella</a:t>
            </a:r>
            <a:r>
              <a:rPr lang="es-ES" sz="12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J. V.; Barco, J. (2020). </a:t>
            </a:r>
            <a:r>
              <a:rPr lang="en-US" sz="12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New 3-D P-Wave Velocity Model for the Gulf of Cadiz and Adjacent Areas Derived from Controlled-Source Seismic Data: Application to Nonlinear Probabilistic Relocation of Moderate Earthquakes. Geophysical Journal International, 221, 1–</a:t>
            </a:r>
            <a:r>
              <a:rPr lang="de-DE" sz="12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19. https://</a:t>
            </a:r>
            <a:r>
              <a:rPr lang="de-DE" sz="120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doi.org</a:t>
            </a:r>
            <a:r>
              <a:rPr lang="de-DE" sz="12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/10.1093/</a:t>
            </a:r>
            <a:r>
              <a:rPr lang="de-DE" sz="120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gji</a:t>
            </a:r>
            <a:r>
              <a:rPr lang="de-DE" sz="12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/ggz562. </a:t>
            </a:r>
            <a:endParaRPr lang="en-ES" sz="12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ES" dirty="0"/>
          </a:p>
          <a:p>
            <a:r>
              <a:rPr lang="en-ES" dirty="0"/>
              <a:t>PRISM3D: </a:t>
            </a:r>
            <a:r>
              <a:rPr lang="es-ES_tradnl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Arroucau</a:t>
            </a:r>
            <a:r>
              <a:rPr lang="es-ES_tradnl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, P, S </a:t>
            </a:r>
            <a:r>
              <a:rPr lang="es-ES_tradnl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Custódio</a:t>
            </a:r>
            <a:r>
              <a:rPr lang="es-ES_tradnl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, C </a:t>
            </a:r>
            <a:r>
              <a:rPr lang="es-ES_tradnl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Civiero</a:t>
            </a:r>
            <a:r>
              <a:rPr lang="es-ES_tradnl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, G Silveira, N </a:t>
            </a:r>
            <a:r>
              <a:rPr lang="es-ES_tradnl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Dias</a:t>
            </a:r>
            <a:r>
              <a:rPr lang="es-ES_tradnl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, J Díaz, Antonio Villaseñor, and T Bodin.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(2021). PRISM3D: A 3-D Reference Seismic Model for Iberia and Adjacent Areas. Geophysical Journal International, 225, 789–810. https://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doi.org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/10.1093/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gji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/ggab005</a:t>
            </a:r>
            <a:r>
              <a:rPr lang="en-E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.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A997B-9162-FB44-B226-B95635E1F047}" type="slidenum">
              <a:rPr lang="en-ES" smtClean="0"/>
              <a:t>22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1383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F76B-E862-7FB4-EACC-7C1EF0D40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5F785-4486-13E5-3D8E-F91EBCE24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7B350-E012-F53A-E231-ED89E198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A1EFE-0561-061F-5CE3-CA5900C1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4AC9B-55E5-8AB0-4676-1A61A5A7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099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E985-8E24-7ADD-570A-FE11D26A0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CA65B-F53D-5911-5EB5-01B352B25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BFAAA-5F17-1B0A-33D8-C150C92B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996E9-3F04-C882-84E8-DAB78E9A3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E33F9-D9D3-6509-FAFC-92B59D1C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0094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A5D541-A25E-4CF7-6D7F-B92E43BE9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FADFE-FEE4-7A93-61B3-0F49DB0C3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2D7EF-D827-1D74-40C0-6273CC69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B984A-0C93-7876-33AE-C688891F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B8B39-96DF-DADE-4657-36A0C928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852003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2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C97C-BDEA-BBB0-BE6C-F35C815C8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BAF14-FDB3-0830-A81A-7BC2BC682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90BCC-8345-E22C-1B4E-6FF56DDF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BD8E0-5FE0-A9A4-7ED1-C2B4EFD7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0B52B-E9E8-C17F-6E9E-B03FD8026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8250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4F6F-3BD4-A37D-C2CE-7460F513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C11A9-D95D-FE5D-6300-FCC62F9C1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8C8D6-2D62-2AD0-C42A-E347C8CE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04BCE-323D-2CF1-C253-5054CA6EF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A0A29-089E-9498-D199-4D403744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7214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BFE5-D25B-564D-F13F-94D40F0A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C6803-F47E-BE3B-1085-E0CF0B54A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AC1B0-B351-7BE1-E666-26AEE0EAC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CF0D2-A6A4-8C04-5B38-5D121700C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6F126-EEB2-EE40-551A-186301BE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D4023-54FA-1285-62AA-785B37274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607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425A0-B3AA-886B-AF12-C61685F92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DAE75-0CD4-9899-3EEA-DF510E169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293BF-38A7-0F82-2693-A58948E73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3ECE4D-1512-B7EE-6562-12C89F8B0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000D8-72AB-0493-3227-17CC147A5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130A94-7CC0-9861-AE3D-90E6D69D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381F75-3198-014C-4B3A-80BFD0D88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C8BE1-8821-0C07-0A20-9019AE1F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3011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B559-548A-D81D-68DF-F77A83AC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693752-A59C-2702-AFE3-19C4F89F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307DA9-FAA3-26F3-7B05-B3C6CCB73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2ABF9-85EB-FD7D-BD1D-73870B79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9276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1B80C8-A8EC-B9B6-C4AB-B8184E71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72DFC-FD89-B3BF-8FAD-75554B8B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CE329-C74C-C49C-CC7B-85D7C83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5133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F79F2-373F-2785-B00B-8E0EF314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A9E16-6E23-00FD-EB25-656B0AD16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0ED8D-41C7-ED50-7EFC-3427ECD21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23A2B-81F8-CAEB-E8B7-DD0466D3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2521A-F36C-5831-F85C-C74B1E4C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8D54F-9026-E681-77C1-84328BE3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97194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DAB8-186F-E945-F543-E99FF6AF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8E32D5-2DE5-C620-8B26-00CB9B73A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9A5B7-B1FF-D83E-F9CD-903103A34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B3124-AF94-A430-13D7-86C9EE90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0914F-6A0E-F6AF-01E1-6C5E4327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CFEF3-AE9E-075C-7E0F-EEA1E040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857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70BF0A-FF7C-FB0D-55E4-29F79BB2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BDE3F-43B0-1ADD-8560-7E20C8D1E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DE451-104C-3D14-0D86-05DA74A5F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29A6D-D519-F244-9C3E-720A49AD9FD5}" type="datetimeFigureOut">
              <a:rPr lang="en-ES" smtClean="0"/>
              <a:t>3/17/25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69AB4-79A6-5502-CC09-1208412F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F99EC-60A5-1F82-1572-559930086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DA121-8244-6542-BB4A-598AFA1ABC9B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550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329" y="4375275"/>
            <a:ext cx="1049867" cy="21166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333" y="5791200"/>
            <a:ext cx="2116667" cy="10668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87500" y="1553090"/>
            <a:ext cx="9247468" cy="1746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</a:rPr>
              <a:t>Seismicity patterns and tsunami potential in the Azores-Gibraltar fault zone</a:t>
            </a:r>
            <a:endParaRPr lang="en-ES" sz="3600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34" y="5894918"/>
            <a:ext cx="2099733" cy="575733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4A47D34D-6EEA-BA44-AAD3-900B35136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005" y="6000570"/>
            <a:ext cx="1744133" cy="42333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0D5165B-5122-A549-A77B-94DD531F7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014" y="5970564"/>
            <a:ext cx="1191277" cy="483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A8FF09-7CDA-F3AF-1139-305CB8FD8715}"/>
              </a:ext>
            </a:extLst>
          </p:cNvPr>
          <p:cNvSpPr txBox="1"/>
          <p:nvPr/>
        </p:nvSpPr>
        <p:spPr>
          <a:xfrm>
            <a:off x="3869672" y="3167390"/>
            <a:ext cx="5612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Arantza Ugalde and Beatriz </a:t>
            </a:r>
            <a:r>
              <a:rPr lang="en-GB" sz="2800" dirty="0" err="1">
                <a:solidFill>
                  <a:srgbClr val="002060"/>
                </a:solidFill>
              </a:rPr>
              <a:t>Gaite</a:t>
            </a:r>
            <a:endParaRPr lang="en-ES" sz="2800" dirty="0">
              <a:solidFill>
                <a:srgbClr val="002060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4131A20-B4EB-B32A-022B-765207574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1" y="5780074"/>
            <a:ext cx="3490889" cy="64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379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9115B5-51A2-3905-4B94-6C5C27655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2" y="935256"/>
            <a:ext cx="9349424" cy="4987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7AD07-21A8-0E8F-BEA3-1DA1149D8A1A}"/>
              </a:ext>
            </a:extLst>
          </p:cNvPr>
          <p:cNvSpPr txBox="1"/>
          <p:nvPr/>
        </p:nvSpPr>
        <p:spPr>
          <a:xfrm>
            <a:off x="5444358" y="5276412"/>
            <a:ext cx="5302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Surface projection of the 66 fault planes collected on the database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C4E21-888A-BAAD-DF08-B4D5A14ACDC4}"/>
              </a:ext>
            </a:extLst>
          </p:cNvPr>
          <p:cNvSpPr txBox="1"/>
          <p:nvPr/>
        </p:nvSpPr>
        <p:spPr>
          <a:xfrm>
            <a:off x="3655210" y="350481"/>
            <a:ext cx="4238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Marine-fault database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CC44F-E2C7-DF09-153C-87085039C8D8}"/>
              </a:ext>
            </a:extLst>
          </p:cNvPr>
          <p:cNvSpPr txBox="1"/>
          <p:nvPr/>
        </p:nvSpPr>
        <p:spPr>
          <a:xfrm>
            <a:off x="1240221" y="5922743"/>
            <a:ext cx="2112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Gaite</a:t>
            </a: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et al. (2018)</a:t>
            </a:r>
            <a:endParaRPr lang="en-E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5A87E-EE51-7C5C-F7A0-9C97BF9EE5B1}"/>
              </a:ext>
            </a:extLst>
          </p:cNvPr>
          <p:cNvSpPr/>
          <p:nvPr/>
        </p:nvSpPr>
        <p:spPr>
          <a:xfrm>
            <a:off x="1240221" y="3104444"/>
            <a:ext cx="3997823" cy="3126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13986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42C74-2929-9573-6DC2-A74420FA3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CB994-CA7D-E81D-36ED-EC56D5895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2" y="935256"/>
            <a:ext cx="9349424" cy="4987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D55D2B-F46A-5297-C478-EFCC77CA7444}"/>
              </a:ext>
            </a:extLst>
          </p:cNvPr>
          <p:cNvSpPr txBox="1"/>
          <p:nvPr/>
        </p:nvSpPr>
        <p:spPr>
          <a:xfrm>
            <a:off x="5444358" y="5276412"/>
            <a:ext cx="5302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Surface projection of the 66 fault planes collected on the database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38046-2C28-5159-9424-6218E4212431}"/>
              </a:ext>
            </a:extLst>
          </p:cNvPr>
          <p:cNvSpPr txBox="1"/>
          <p:nvPr/>
        </p:nvSpPr>
        <p:spPr>
          <a:xfrm>
            <a:off x="3655210" y="350481"/>
            <a:ext cx="4238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Marine-fault database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96DD6-23DD-3325-84E1-99D437E3B72A}"/>
              </a:ext>
            </a:extLst>
          </p:cNvPr>
          <p:cNvSpPr txBox="1"/>
          <p:nvPr/>
        </p:nvSpPr>
        <p:spPr>
          <a:xfrm>
            <a:off x="1240221" y="5922743"/>
            <a:ext cx="2112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Gaite</a:t>
            </a: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et al. (2018)</a:t>
            </a:r>
            <a:endParaRPr lang="en-E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F7F306-EE72-DC94-A516-244F4D04F41E}"/>
              </a:ext>
            </a:extLst>
          </p:cNvPr>
          <p:cNvSpPr/>
          <p:nvPr/>
        </p:nvSpPr>
        <p:spPr>
          <a:xfrm>
            <a:off x="8082844" y="1354667"/>
            <a:ext cx="2438400" cy="1625600"/>
          </a:xfrm>
          <a:prstGeom prst="rect">
            <a:avLst/>
          </a:prstGeom>
          <a:noFill/>
          <a:ln w="762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34194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3F8F0-4E2A-4257-F997-ABFFC8993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156" y="1297540"/>
            <a:ext cx="6705600" cy="4665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6C3EC7-4CF5-3556-AC3D-8169B986BDD0}"/>
              </a:ext>
            </a:extLst>
          </p:cNvPr>
          <p:cNvSpPr txBox="1"/>
          <p:nvPr/>
        </p:nvSpPr>
        <p:spPr>
          <a:xfrm>
            <a:off x="1885244" y="412747"/>
            <a:ext cx="9505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+mj-lt"/>
              </a:rPr>
              <a:t>ESHM20 – Active Faults and Subduction Sources</a:t>
            </a:r>
          </a:p>
        </p:txBody>
      </p:sp>
    </p:spTree>
    <p:extLst>
      <p:ext uri="{BB962C8B-B14F-4D97-AF65-F5344CB8AC3E}">
        <p14:creationId xmlns:p14="http://schemas.microsoft.com/office/powerpoint/2010/main" val="2006280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ADAD-4711-BA52-BFF5-591312BBB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D65C-8E89-22C3-E6D5-664B7485CDFE}"/>
              </a:ext>
            </a:extLst>
          </p:cNvPr>
          <p:cNvSpPr txBox="1">
            <a:spLocks/>
          </p:cNvSpPr>
          <p:nvPr/>
        </p:nvSpPr>
        <p:spPr>
          <a:xfrm>
            <a:off x="1340364" y="2467489"/>
            <a:ext cx="9247468" cy="1746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</a:rPr>
              <a:t>Data quality</a:t>
            </a:r>
            <a:endParaRPr lang="en-E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4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with red dots and numbers&#10;&#10;Description automatically generated">
            <a:extLst>
              <a:ext uri="{FF2B5EF4-FFF2-40B4-BE49-F238E27FC236}">
                <a16:creationId xmlns:a16="http://schemas.microsoft.com/office/drawing/2014/main" id="{D8202048-6105-C92D-BF09-71580CE47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03" y="935256"/>
            <a:ext cx="8120664" cy="5744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48406-55AF-E4DD-EB81-3A8AB9DDBAA9}"/>
              </a:ext>
            </a:extLst>
          </p:cNvPr>
          <p:cNvSpPr txBox="1"/>
          <p:nvPr/>
        </p:nvSpPr>
        <p:spPr>
          <a:xfrm>
            <a:off x="1975556" y="350481"/>
            <a:ext cx="100019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Seismicity Gulf of Cadiz-Gorringe (2010-2024 </a:t>
            </a:r>
            <a:r>
              <a:rPr lang="en-GB" sz="3200" b="1" i="1" dirty="0">
                <a:solidFill>
                  <a:srgbClr val="002060"/>
                </a:solidFill>
                <a:effectLst/>
                <a:latin typeface="+mj-lt"/>
              </a:rPr>
              <a:t>M</a:t>
            </a:r>
            <a:r>
              <a:rPr lang="en-GB" sz="3200" b="1" i="1" baseline="-25000" dirty="0">
                <a:solidFill>
                  <a:srgbClr val="002060"/>
                </a:solidFill>
                <a:effectLst/>
                <a:latin typeface="+mj-lt"/>
              </a:rPr>
              <a:t>bLg</a:t>
            </a:r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≥4.5)</a:t>
            </a:r>
          </a:p>
          <a:p>
            <a:endParaRPr lang="en-GB" sz="3200" b="1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EEBA6-A3CD-4318-42D7-BEDEF356B9BF}"/>
              </a:ext>
            </a:extLst>
          </p:cNvPr>
          <p:cNvSpPr txBox="1"/>
          <p:nvPr/>
        </p:nvSpPr>
        <p:spPr>
          <a:xfrm rot="16200000">
            <a:off x="1643914" y="5842597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Number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B5EDD-016F-2A3A-CC0F-1CA7341CD4E8}"/>
              </a:ext>
            </a:extLst>
          </p:cNvPr>
          <p:cNvSpPr txBox="1"/>
          <p:nvPr/>
        </p:nvSpPr>
        <p:spPr>
          <a:xfrm>
            <a:off x="5517881" y="6496230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Magnitude</a:t>
            </a:r>
          </a:p>
        </p:txBody>
      </p:sp>
    </p:spTree>
    <p:extLst>
      <p:ext uri="{BB962C8B-B14F-4D97-AF65-F5344CB8AC3E}">
        <p14:creationId xmlns:p14="http://schemas.microsoft.com/office/powerpoint/2010/main" val="1554671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1DB8D1-ECA0-3A7A-963D-74D4EAF0E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091" y="657379"/>
            <a:ext cx="8122611" cy="574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3B897E-A383-9774-9718-8D0F2BB1EC51}"/>
              </a:ext>
            </a:extLst>
          </p:cNvPr>
          <p:cNvSpPr txBox="1"/>
          <p:nvPr/>
        </p:nvSpPr>
        <p:spPr>
          <a:xfrm>
            <a:off x="4918697" y="301132"/>
            <a:ext cx="31948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Depth error</a:t>
            </a:r>
            <a:endParaRPr lang="en-E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CBCAF-1AFB-269E-BA43-CE521129E971}"/>
              </a:ext>
            </a:extLst>
          </p:cNvPr>
          <p:cNvSpPr txBox="1"/>
          <p:nvPr/>
        </p:nvSpPr>
        <p:spPr>
          <a:xfrm rot="16200000">
            <a:off x="2830167" y="5556594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Number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0BF73-D3FF-7781-C1B2-F1C7D1A5B8AD}"/>
              </a:ext>
            </a:extLst>
          </p:cNvPr>
          <p:cNvSpPr txBox="1"/>
          <p:nvPr/>
        </p:nvSpPr>
        <p:spPr>
          <a:xfrm>
            <a:off x="5574967" y="6249091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251709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C366AF-C48C-E8EE-4698-55006BFA0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9352" y="796910"/>
            <a:ext cx="8117520" cy="574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C836F5-B874-FAFD-A267-7042AB513D2A}"/>
              </a:ext>
            </a:extLst>
          </p:cNvPr>
          <p:cNvSpPr txBox="1"/>
          <p:nvPr/>
        </p:nvSpPr>
        <p:spPr>
          <a:xfrm rot="16200000">
            <a:off x="3015515" y="5719031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Number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A082B-3A8A-4CB1-5872-8E258AC3225A}"/>
              </a:ext>
            </a:extLst>
          </p:cNvPr>
          <p:cNvSpPr txBox="1"/>
          <p:nvPr/>
        </p:nvSpPr>
        <p:spPr>
          <a:xfrm>
            <a:off x="5517881" y="6409731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Error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201E9-B019-5E8E-2350-ADA086FEF703}"/>
              </a:ext>
            </a:extLst>
          </p:cNvPr>
          <p:cNvSpPr txBox="1"/>
          <p:nvPr/>
        </p:nvSpPr>
        <p:spPr>
          <a:xfrm>
            <a:off x="4646849" y="319090"/>
            <a:ext cx="31948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Magnitude error</a:t>
            </a:r>
            <a:endParaRPr lang="en-ES" sz="3200" dirty="0"/>
          </a:p>
        </p:txBody>
      </p:sp>
    </p:spTree>
    <p:extLst>
      <p:ext uri="{BB962C8B-B14F-4D97-AF65-F5344CB8AC3E}">
        <p14:creationId xmlns:p14="http://schemas.microsoft.com/office/powerpoint/2010/main" val="2868332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6F7483-134D-EE9E-8EB5-0D7C9628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3296" y="607808"/>
            <a:ext cx="8519581" cy="602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7EFC5-2E32-9CBB-5730-D8E97AB21E79}"/>
              </a:ext>
            </a:extLst>
          </p:cNvPr>
          <p:cNvSpPr txBox="1"/>
          <p:nvPr/>
        </p:nvSpPr>
        <p:spPr>
          <a:xfrm rot="16200000">
            <a:off x="3163799" y="5719031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Number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A7002-4578-9593-1ADE-21172D58B569}"/>
              </a:ext>
            </a:extLst>
          </p:cNvPr>
          <p:cNvSpPr txBox="1"/>
          <p:nvPr/>
        </p:nvSpPr>
        <p:spPr>
          <a:xfrm>
            <a:off x="5554952" y="6483871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Gap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21E8AD-534B-D2EB-BF05-B598B6527216}"/>
              </a:ext>
            </a:extLst>
          </p:cNvPr>
          <p:cNvSpPr txBox="1"/>
          <p:nvPr/>
        </p:nvSpPr>
        <p:spPr>
          <a:xfrm>
            <a:off x="5301760" y="282019"/>
            <a:ext cx="31948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Station gap</a:t>
            </a:r>
            <a:endParaRPr lang="en-ES" sz="3200" dirty="0"/>
          </a:p>
        </p:txBody>
      </p:sp>
    </p:spTree>
    <p:extLst>
      <p:ext uri="{BB962C8B-B14F-4D97-AF65-F5344CB8AC3E}">
        <p14:creationId xmlns:p14="http://schemas.microsoft.com/office/powerpoint/2010/main" val="1853434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C1C08-E35E-5423-BEDE-3A3319936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C55F-361F-EDA0-60BC-F2FDCDC30C67}"/>
              </a:ext>
            </a:extLst>
          </p:cNvPr>
          <p:cNvSpPr txBox="1">
            <a:spLocks/>
          </p:cNvSpPr>
          <p:nvPr/>
        </p:nvSpPr>
        <p:spPr>
          <a:xfrm>
            <a:off x="1340364" y="2467489"/>
            <a:ext cx="9247468" cy="1746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</a:rPr>
              <a:t>Earthquake relocations</a:t>
            </a:r>
            <a:endParaRPr lang="en-E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5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Picture 1897220184">
            <a:extLst>
              <a:ext uri="{FF2B5EF4-FFF2-40B4-BE49-F238E27FC236}">
                <a16:creationId xmlns:a16="http://schemas.microsoft.com/office/drawing/2014/main" id="{6D2F28A2-5A58-266F-8C08-419AA41F21B2}"/>
              </a:ext>
            </a:extLst>
          </p:cNvPr>
          <p:cNvPicPr/>
          <p:nvPr/>
        </p:nvPicPr>
        <p:blipFill>
          <a:blip r:embed="rId2"/>
          <a:srcRect t="3078"/>
          <a:stretch/>
        </p:blipFill>
        <p:spPr>
          <a:xfrm>
            <a:off x="1825865" y="1853513"/>
            <a:ext cx="4385466" cy="389113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officeArt object" descr="Picture 1946575785">
            <a:extLst>
              <a:ext uri="{FF2B5EF4-FFF2-40B4-BE49-F238E27FC236}">
                <a16:creationId xmlns:a16="http://schemas.microsoft.com/office/drawing/2014/main" id="{A61B0074-044F-EF31-8502-081C4286BAE4}"/>
              </a:ext>
            </a:extLst>
          </p:cNvPr>
          <p:cNvPicPr/>
          <p:nvPr/>
        </p:nvPicPr>
        <p:blipFill>
          <a:blip r:embed="rId3"/>
          <a:srcRect t="4735"/>
          <a:stretch/>
        </p:blipFill>
        <p:spPr>
          <a:xfrm>
            <a:off x="6450225" y="1767016"/>
            <a:ext cx="4695569" cy="39776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52499-7C6F-C360-15DB-2B9C5A07F4B8}"/>
              </a:ext>
            </a:extLst>
          </p:cNvPr>
          <p:cNvSpPr txBox="1"/>
          <p:nvPr/>
        </p:nvSpPr>
        <p:spPr>
          <a:xfrm>
            <a:off x="2903838" y="820965"/>
            <a:ext cx="74264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+mj-lt"/>
              </a:rPr>
              <a:t>Combined IGN-IPMA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catalog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(2003-2021)</a:t>
            </a:r>
            <a:endParaRPr lang="en-E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DA3AA-54FB-A14A-EF88-9256A129C5E4}"/>
              </a:ext>
            </a:extLst>
          </p:cNvPr>
          <p:cNvSpPr txBox="1"/>
          <p:nvPr/>
        </p:nvSpPr>
        <p:spPr>
          <a:xfrm rot="16200000">
            <a:off x="1133368" y="3601942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Latitude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0577C-C512-5FC4-C578-C46EA6A53084}"/>
              </a:ext>
            </a:extLst>
          </p:cNvPr>
          <p:cNvSpPr txBox="1"/>
          <p:nvPr/>
        </p:nvSpPr>
        <p:spPr>
          <a:xfrm>
            <a:off x="3479990" y="5745787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Longitude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0F65C-8DD0-F9FD-C49F-5F4D8E954081}"/>
              </a:ext>
            </a:extLst>
          </p:cNvPr>
          <p:cNvSpPr txBox="1"/>
          <p:nvPr/>
        </p:nvSpPr>
        <p:spPr>
          <a:xfrm rot="16200000">
            <a:off x="5792171" y="3482494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Depth (km)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59DB6-8034-3B90-03DE-097BEDA83449}"/>
              </a:ext>
            </a:extLst>
          </p:cNvPr>
          <p:cNvSpPr txBox="1"/>
          <p:nvPr/>
        </p:nvSpPr>
        <p:spPr>
          <a:xfrm>
            <a:off x="7865456" y="5712860"/>
            <a:ext cx="15395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Distance (km)</a:t>
            </a:r>
          </a:p>
        </p:txBody>
      </p:sp>
    </p:spTree>
    <p:extLst>
      <p:ext uri="{BB962C8B-B14F-4D97-AF65-F5344CB8AC3E}">
        <p14:creationId xmlns:p14="http://schemas.microsoft.com/office/powerpoint/2010/main" val="257492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C93A-5F9A-B3EE-DFA7-9668F8BCD5FD}"/>
              </a:ext>
            </a:extLst>
          </p:cNvPr>
          <p:cNvSpPr txBox="1">
            <a:spLocks/>
          </p:cNvSpPr>
          <p:nvPr/>
        </p:nvSpPr>
        <p:spPr>
          <a:xfrm>
            <a:off x="1340364" y="2467489"/>
            <a:ext cx="9247468" cy="1746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</a:rPr>
              <a:t>Background</a:t>
            </a:r>
            <a:endParaRPr lang="en-E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48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Picture 677036456">
            <a:extLst>
              <a:ext uri="{FF2B5EF4-FFF2-40B4-BE49-F238E27FC236}">
                <a16:creationId xmlns:a16="http://schemas.microsoft.com/office/drawing/2014/main" id="{7092C2F6-0DF8-93E2-9D46-1F052CF1D8DD}"/>
              </a:ext>
            </a:extLst>
          </p:cNvPr>
          <p:cNvPicPr/>
          <p:nvPr/>
        </p:nvPicPr>
        <p:blipFill>
          <a:blip r:embed="rId2"/>
          <a:srcRect t="5436"/>
          <a:stretch/>
        </p:blipFill>
        <p:spPr>
          <a:xfrm>
            <a:off x="1322175" y="1744346"/>
            <a:ext cx="4388918" cy="3392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F9408-79F9-1333-98C8-F7D631AEAF06}"/>
              </a:ext>
            </a:extLst>
          </p:cNvPr>
          <p:cNvSpPr txBox="1"/>
          <p:nvPr/>
        </p:nvSpPr>
        <p:spPr>
          <a:xfrm rot="16200000">
            <a:off x="629679" y="3275112"/>
            <a:ext cx="1077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Depth (km)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6B886-6CB5-EE0F-A20B-2E98300A5939}"/>
              </a:ext>
            </a:extLst>
          </p:cNvPr>
          <p:cNvSpPr txBox="1"/>
          <p:nvPr/>
        </p:nvSpPr>
        <p:spPr>
          <a:xfrm>
            <a:off x="2746880" y="5136807"/>
            <a:ext cx="15395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Distance (km)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61F5C-3E2D-B949-5297-2C1FF346C101}"/>
              </a:ext>
            </a:extLst>
          </p:cNvPr>
          <p:cNvSpPr txBox="1"/>
          <p:nvPr/>
        </p:nvSpPr>
        <p:spPr>
          <a:xfrm>
            <a:off x="4317807" y="809985"/>
            <a:ext cx="4077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NonLinLoc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relocations</a:t>
            </a:r>
            <a:endParaRPr lang="en-ES" sz="3200" dirty="0"/>
          </a:p>
        </p:txBody>
      </p:sp>
      <p:pic>
        <p:nvPicPr>
          <p:cNvPr id="8" name="officeArt object" descr="Picture 246399647">
            <a:extLst>
              <a:ext uri="{FF2B5EF4-FFF2-40B4-BE49-F238E27FC236}">
                <a16:creationId xmlns:a16="http://schemas.microsoft.com/office/drawing/2014/main" id="{784E2943-6159-3DCF-6914-DF9FDECE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08"/>
          <a:stretch/>
        </p:blipFill>
        <p:spPr>
          <a:xfrm>
            <a:off x="5706439" y="1744346"/>
            <a:ext cx="4500241" cy="33693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50643-C845-54A0-F529-FFD793BA2A2A}"/>
              </a:ext>
            </a:extLst>
          </p:cNvPr>
          <p:cNvSpPr txBox="1"/>
          <p:nvPr/>
        </p:nvSpPr>
        <p:spPr>
          <a:xfrm>
            <a:off x="7135798" y="5136807"/>
            <a:ext cx="15395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ES" sz="1400" dirty="0"/>
              <a:t>Distance (km)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EABAF7-1E3C-E96F-D9C8-8F88EAC3A5BB}"/>
              </a:ext>
            </a:extLst>
          </p:cNvPr>
          <p:cNvSpPr txBox="1"/>
          <p:nvPr/>
        </p:nvSpPr>
        <p:spPr>
          <a:xfrm>
            <a:off x="2455905" y="5558981"/>
            <a:ext cx="2363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+mj-lt"/>
              </a:rPr>
              <a:t>1D velocity model</a:t>
            </a:r>
            <a:endParaRPr lang="en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B0575-7949-DE54-A110-CA2CB9BBA697}"/>
              </a:ext>
            </a:extLst>
          </p:cNvPr>
          <p:cNvSpPr txBox="1"/>
          <p:nvPr/>
        </p:nvSpPr>
        <p:spPr>
          <a:xfrm>
            <a:off x="6073874" y="5558981"/>
            <a:ext cx="3765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+mj-lt"/>
              </a:rPr>
              <a:t>Constant-gradient 1D velocity model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841373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Picture 1972888852">
            <a:extLst>
              <a:ext uri="{FF2B5EF4-FFF2-40B4-BE49-F238E27FC236}">
                <a16:creationId xmlns:a16="http://schemas.microsoft.com/office/drawing/2014/main" id="{A1C537A9-B563-F1D0-45AA-4D9D4936278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28010" y="949642"/>
            <a:ext cx="5935980" cy="49587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21F1A7-853A-6857-9C5E-77A4A01FD9F0}"/>
              </a:ext>
            </a:extLst>
          </p:cNvPr>
          <p:cNvSpPr txBox="1"/>
          <p:nvPr/>
        </p:nvSpPr>
        <p:spPr>
          <a:xfrm>
            <a:off x="4466088" y="513423"/>
            <a:ext cx="4077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NonLinLoc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relocations</a:t>
            </a:r>
            <a:endParaRPr lang="en-E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ED646E-2477-11A7-3170-8250C28F9143}"/>
              </a:ext>
            </a:extLst>
          </p:cNvPr>
          <p:cNvSpPr txBox="1"/>
          <p:nvPr/>
        </p:nvSpPr>
        <p:spPr>
          <a:xfrm>
            <a:off x="4157170" y="5908357"/>
            <a:ext cx="4245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+mj-lt"/>
              </a:rPr>
              <a:t>3D velocity model (Lozano et al., 2020)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624812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Picture 500811244">
            <a:extLst>
              <a:ext uri="{FF2B5EF4-FFF2-40B4-BE49-F238E27FC236}">
                <a16:creationId xmlns:a16="http://schemas.microsoft.com/office/drawing/2014/main" id="{20C9AD0C-2F61-C322-1657-91C0C038B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720" y="1892651"/>
            <a:ext cx="3050394" cy="3204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officeArt object" descr="Picture 1365886695">
            <a:extLst>
              <a:ext uri="{FF2B5EF4-FFF2-40B4-BE49-F238E27FC236}">
                <a16:creationId xmlns:a16="http://schemas.microsoft.com/office/drawing/2014/main" id="{A6AFC23A-BB81-79C6-8959-256282866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57" y="1892651"/>
            <a:ext cx="3334885" cy="324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officeArt object" descr="Picture 355472701">
            <a:extLst>
              <a:ext uri="{FF2B5EF4-FFF2-40B4-BE49-F238E27FC236}">
                <a16:creationId xmlns:a16="http://schemas.microsoft.com/office/drawing/2014/main" id="{A42ECBA4-522B-30A3-34A5-E6F790787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82" y="1892651"/>
            <a:ext cx="3695836" cy="28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ECA9BF-7BA7-D2A1-2D03-C1169FC8C299}"/>
              </a:ext>
            </a:extLst>
          </p:cNvPr>
          <p:cNvSpPr txBox="1"/>
          <p:nvPr/>
        </p:nvSpPr>
        <p:spPr>
          <a:xfrm>
            <a:off x="1383957" y="945909"/>
            <a:ext cx="9833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+mj-lt"/>
              </a:rPr>
              <a:t>Influence of the velocity models on earthquake depth</a:t>
            </a:r>
            <a:endParaRPr lang="en-ES" sz="3200" dirty="0"/>
          </a:p>
        </p:txBody>
      </p:sp>
    </p:spTree>
    <p:extLst>
      <p:ext uri="{BB962C8B-B14F-4D97-AF65-F5344CB8AC3E}">
        <p14:creationId xmlns:p14="http://schemas.microsoft.com/office/powerpoint/2010/main" val="3573755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4EA92-0581-F787-8F2F-6292ABD4A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201C-4980-0B2D-5F8A-BF2C4DC75056}"/>
              </a:ext>
            </a:extLst>
          </p:cNvPr>
          <p:cNvSpPr txBox="1">
            <a:spLocks/>
          </p:cNvSpPr>
          <p:nvPr/>
        </p:nvSpPr>
        <p:spPr>
          <a:xfrm>
            <a:off x="1340364" y="2467489"/>
            <a:ext cx="9247468" cy="1746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</a:rPr>
              <a:t>Tsunami simulation</a:t>
            </a:r>
            <a:endParaRPr lang="en-E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30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.png">
            <a:extLst>
              <a:ext uri="{FF2B5EF4-FFF2-40B4-BE49-F238E27FC236}">
                <a16:creationId xmlns:a16="http://schemas.microsoft.com/office/drawing/2014/main" id="{C015704D-D6A9-F0F2-24D2-0E5C701BC39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038865" y="1507524"/>
            <a:ext cx="7945394" cy="3669957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6C7362-2614-7749-536B-D54A99B7DBA9}"/>
              </a:ext>
            </a:extLst>
          </p:cNvPr>
          <p:cNvSpPr txBox="1"/>
          <p:nvPr/>
        </p:nvSpPr>
        <p:spPr>
          <a:xfrm>
            <a:off x="2657733" y="922749"/>
            <a:ext cx="6876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Simulation of the 1755 tsunami event</a:t>
            </a:r>
            <a:r>
              <a:rPr lang="en-ES" sz="3200" b="1" dirty="0">
                <a:solidFill>
                  <a:srgbClr val="002060"/>
                </a:solidFill>
                <a:effectLst/>
                <a:latin typeface="+mj-lt"/>
              </a:rPr>
              <a:t> </a:t>
            </a:r>
            <a:endParaRPr lang="en-E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6308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F65A83-813E-6E99-D0EA-2D9A029E5CC2}"/>
              </a:ext>
            </a:extLst>
          </p:cNvPr>
          <p:cNvSpPr txBox="1"/>
          <p:nvPr/>
        </p:nvSpPr>
        <p:spPr>
          <a:xfrm>
            <a:off x="2657733" y="498215"/>
            <a:ext cx="6876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Conclusions</a:t>
            </a:r>
            <a:r>
              <a:rPr lang="es-ES" sz="32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 &amp; </a:t>
            </a:r>
            <a:r>
              <a:rPr lang="es-ES" sz="32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</a:rPr>
              <a:t>take-aways</a:t>
            </a:r>
            <a:endParaRPr lang="en-E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7B36B7-26ED-2A62-4CF8-308A91B2785A}"/>
              </a:ext>
            </a:extLst>
          </p:cNvPr>
          <p:cNvSpPr txBox="1"/>
          <p:nvPr/>
        </p:nvSpPr>
        <p:spPr>
          <a:xfrm>
            <a:off x="2670090" y="1358416"/>
            <a:ext cx="609805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2000" dirty="0"/>
              <a:t>🌊 </a:t>
            </a:r>
            <a:r>
              <a:rPr lang="en-GB" sz="2000" b="1" dirty="0"/>
              <a:t>Tsunami Hazard is Significant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AGFZ and Alboran Sea are active regions with potential tsunami sources.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ES" sz="2000" dirty="0"/>
              <a:t>📜 </a:t>
            </a:r>
            <a:r>
              <a:rPr lang="en-GB" sz="2000" b="1" dirty="0"/>
              <a:t>Historical Tsunamis Show Recurring Risk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Spanish coasts have been affected by both Atlantic and Mediterranean tsunamis.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ES" sz="2000" dirty="0"/>
              <a:t>📍 </a:t>
            </a:r>
            <a:r>
              <a:rPr lang="en-GB" sz="2000" b="1" dirty="0"/>
              <a:t>Seismic Data Has Limitations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Depth uncertainties impact tsunami hazard models and real-time warnings.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ES" sz="2000" dirty="0"/>
              <a:t>📡 </a:t>
            </a:r>
            <a:r>
              <a:rPr lang="en-GB" sz="2000" b="1" dirty="0"/>
              <a:t>Better Monitoring is Needed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Offshore seismic stations would improve tsunami early warning.</a:t>
            </a:r>
          </a:p>
        </p:txBody>
      </p:sp>
    </p:spTree>
    <p:extLst>
      <p:ext uri="{BB962C8B-B14F-4D97-AF65-F5344CB8AC3E}">
        <p14:creationId xmlns:p14="http://schemas.microsoft.com/office/powerpoint/2010/main" val="164547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8FBBC-69F0-A3B2-CF68-4F3BF1D2C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45" y="1204808"/>
            <a:ext cx="9139048" cy="4847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3EA91-E7E8-ECCD-52DB-8A5B64E89E3B}"/>
              </a:ext>
            </a:extLst>
          </p:cNvPr>
          <p:cNvSpPr txBox="1"/>
          <p:nvPr/>
        </p:nvSpPr>
        <p:spPr>
          <a:xfrm>
            <a:off x="2415433" y="350481"/>
            <a:ext cx="76515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effectLst/>
                <a:latin typeface="+mj-lt"/>
              </a:rPr>
              <a:t>Seismotectonics</a:t>
            </a:r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 Gulf of Cadiz-Gorringe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BB96D-15AF-C842-4CD3-95DD4A4DAC4B}"/>
              </a:ext>
            </a:extLst>
          </p:cNvPr>
          <p:cNvSpPr txBox="1"/>
          <p:nvPr/>
        </p:nvSpPr>
        <p:spPr>
          <a:xfrm>
            <a:off x="1502980" y="6014358"/>
            <a:ext cx="2112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Source: IGN</a:t>
            </a:r>
            <a:endParaRPr lang="en-ES" sz="1400" dirty="0"/>
          </a:p>
        </p:txBody>
      </p:sp>
    </p:spTree>
    <p:extLst>
      <p:ext uri="{BB962C8B-B14F-4D97-AF65-F5344CB8AC3E}">
        <p14:creationId xmlns:p14="http://schemas.microsoft.com/office/powerpoint/2010/main" val="243636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9E31E-48B3-31F3-5728-7B628F4C5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773" y="1024466"/>
            <a:ext cx="8855467" cy="4989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D8945C-FF1D-A5BB-C929-02556F76600C}"/>
              </a:ext>
            </a:extLst>
          </p:cNvPr>
          <p:cNvSpPr txBox="1"/>
          <p:nvPr/>
        </p:nvSpPr>
        <p:spPr>
          <a:xfrm>
            <a:off x="1502980" y="6014358"/>
            <a:ext cx="2112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Source: IGN</a:t>
            </a:r>
            <a:endParaRPr lang="en-E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DD639-2AF8-F612-5A25-E1819D0DB1F9}"/>
              </a:ext>
            </a:extLst>
          </p:cNvPr>
          <p:cNvSpPr txBox="1"/>
          <p:nvPr/>
        </p:nvSpPr>
        <p:spPr>
          <a:xfrm>
            <a:off x="2460589" y="383246"/>
            <a:ext cx="5136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effectLst/>
                <a:latin typeface="+mj-lt"/>
              </a:rPr>
              <a:t>Seismotectonics</a:t>
            </a:r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 Alboran</a:t>
            </a:r>
          </a:p>
        </p:txBody>
      </p:sp>
    </p:spTree>
    <p:extLst>
      <p:ext uri="{BB962C8B-B14F-4D97-AF65-F5344CB8AC3E}">
        <p14:creationId xmlns:p14="http://schemas.microsoft.com/office/powerpoint/2010/main" val="371333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4FA84-DC12-65E2-A893-12F9F59E2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377" y="1049868"/>
            <a:ext cx="8810014" cy="4903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30F84-2315-FD24-F9D0-FB4F0BF2974E}"/>
              </a:ext>
            </a:extLst>
          </p:cNvPr>
          <p:cNvSpPr txBox="1"/>
          <p:nvPr/>
        </p:nvSpPr>
        <p:spPr>
          <a:xfrm>
            <a:off x="1997744" y="320047"/>
            <a:ext cx="61979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effectLst/>
                <a:latin typeface="+mj-lt"/>
              </a:rPr>
              <a:t>Seismotectonics</a:t>
            </a:r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effectLst/>
                <a:latin typeface="+mj-lt"/>
              </a:rPr>
              <a:t>Betic</a:t>
            </a:r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-Balearic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EB48D-885E-3553-B28A-8972F7697D19}"/>
              </a:ext>
            </a:extLst>
          </p:cNvPr>
          <p:cNvSpPr txBox="1"/>
          <p:nvPr/>
        </p:nvSpPr>
        <p:spPr>
          <a:xfrm>
            <a:off x="1502980" y="6014358"/>
            <a:ext cx="2112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Source: IGN</a:t>
            </a:r>
            <a:endParaRPr lang="en-ES" sz="1400" dirty="0"/>
          </a:p>
        </p:txBody>
      </p:sp>
    </p:spTree>
    <p:extLst>
      <p:ext uri="{BB962C8B-B14F-4D97-AF65-F5344CB8AC3E}">
        <p14:creationId xmlns:p14="http://schemas.microsoft.com/office/powerpoint/2010/main" val="303236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CBD54-1305-C65E-7E09-F2D1AF2F6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E9EC0-A799-B70B-1573-4CAA2CB33F62}"/>
              </a:ext>
            </a:extLst>
          </p:cNvPr>
          <p:cNvSpPr txBox="1">
            <a:spLocks/>
          </p:cNvSpPr>
          <p:nvPr/>
        </p:nvSpPr>
        <p:spPr>
          <a:xfrm>
            <a:off x="1340364" y="2467489"/>
            <a:ext cx="9247468" cy="1746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</a:rPr>
              <a:t>Tsunami hazards</a:t>
            </a:r>
            <a:endParaRPr lang="en-E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3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1C8951-A674-F5D5-1A28-DF867FFB1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492484"/>
              </p:ext>
            </p:extLst>
          </p:nvPr>
        </p:nvGraphicFramePr>
        <p:xfrm>
          <a:off x="620889" y="1294352"/>
          <a:ext cx="6488289" cy="47276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1889">
                  <a:extLst>
                    <a:ext uri="{9D8B030D-6E8A-4147-A177-3AD203B41FA5}">
                      <a16:colId xmlns:a16="http://schemas.microsoft.com/office/drawing/2014/main" val="4128763112"/>
                    </a:ext>
                  </a:extLst>
                </a:gridCol>
                <a:gridCol w="1343378">
                  <a:extLst>
                    <a:ext uri="{9D8B030D-6E8A-4147-A177-3AD203B41FA5}">
                      <a16:colId xmlns:a16="http://schemas.microsoft.com/office/drawing/2014/main" val="3097269313"/>
                    </a:ext>
                  </a:extLst>
                </a:gridCol>
                <a:gridCol w="747888">
                  <a:extLst>
                    <a:ext uri="{9D8B030D-6E8A-4147-A177-3AD203B41FA5}">
                      <a16:colId xmlns:a16="http://schemas.microsoft.com/office/drawing/2014/main" val="122812275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78464326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748691374"/>
                    </a:ext>
                  </a:extLst>
                </a:gridCol>
                <a:gridCol w="722488">
                  <a:extLst>
                    <a:ext uri="{9D8B030D-6E8A-4147-A177-3AD203B41FA5}">
                      <a16:colId xmlns:a16="http://schemas.microsoft.com/office/drawing/2014/main" val="3613929650"/>
                    </a:ext>
                  </a:extLst>
                </a:gridCol>
                <a:gridCol w="1275645">
                  <a:extLst>
                    <a:ext uri="{9D8B030D-6E8A-4147-A177-3AD203B41FA5}">
                      <a16:colId xmlns:a16="http://schemas.microsoft.com/office/drawing/2014/main" val="1792930679"/>
                    </a:ext>
                  </a:extLst>
                </a:gridCol>
              </a:tblGrid>
              <a:tr h="3543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Day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Subregion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Cause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Depth (km)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Mag. (Mw)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Validity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Max. height (m) in Spain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3974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21/05/2003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North Algeria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TS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12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6.8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4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1.00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165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10/10/1980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North Algeria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TT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5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7.1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4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0.35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497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26/05/1975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Gloria Fault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TS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15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7.8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4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0.10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346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17/07/1969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kern="0" dirty="0">
                          <a:effectLst/>
                        </a:rPr>
                        <a:t>Atlantic (recorded in Tenerife) </a:t>
                      </a:r>
                      <a:endParaRPr lang="en-E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?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 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 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2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0.19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442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28/02/1969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Azores-Gibraltar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TS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31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7.8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4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0.48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382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09/09/1954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North Algeria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DST/TT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 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6.7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4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0.2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344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21/08/1856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North Algeria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TS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 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6.6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4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 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4011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13/01/1804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Alboran Sea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TS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 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6.1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2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 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682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09/10/1790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North Algeria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TT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 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6.7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2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1.8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092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31/03/1761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Azores-Gibraltar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TS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 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8.5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2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 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021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01/11/1755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Azores-Gibraltar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TS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 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8.5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4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13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65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09/10/1680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Málaga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TT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40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0" dirty="0">
                          <a:effectLst/>
                        </a:rPr>
                        <a:t>VIII-IX Imax </a:t>
                      </a:r>
                      <a:endParaRPr lang="en-E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2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5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193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22/09/1522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Almería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TT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 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i="0" kern="0" dirty="0">
                          <a:effectLst/>
                        </a:rPr>
                        <a:t>VIII-IX Imax</a:t>
                      </a:r>
                      <a:endParaRPr lang="en-ES" sz="1200" i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>
                          <a:effectLst/>
                        </a:rPr>
                        <a:t>2</a:t>
                      </a:r>
                      <a:endParaRPr lang="en-E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kern="0" dirty="0">
                          <a:effectLst/>
                        </a:rPr>
                        <a:t> </a:t>
                      </a:r>
                      <a:endParaRPr lang="en-E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49716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444803-2294-D81F-E149-2E00BCA4E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450731"/>
              </p:ext>
            </p:extLst>
          </p:nvPr>
        </p:nvGraphicFramePr>
        <p:xfrm>
          <a:off x="7507110" y="1950113"/>
          <a:ext cx="4064001" cy="1524000"/>
        </p:xfrm>
        <a:graphic>
          <a:graphicData uri="http://schemas.openxmlformats.org/drawingml/2006/table">
            <a:tbl>
              <a:tblPr/>
              <a:tblGrid>
                <a:gridCol w="4064001">
                  <a:extLst>
                    <a:ext uri="{9D8B030D-6E8A-4147-A177-3AD203B41FA5}">
                      <a16:colId xmlns:a16="http://schemas.microsoft.com/office/drawing/2014/main" val="16444944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400" b="1" dirty="0"/>
                        <a:t>Cause of the tsunami</a:t>
                      </a:r>
                      <a:r>
                        <a:rPr lang="en-GB" sz="1400" dirty="0"/>
                        <a:t>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514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TT Earthquake in land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490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TS Submarine earthquake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062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DST Submarine landslide triggered by an earthquake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647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? Unknown cause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26698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D71705-C211-9EFE-799F-02A90AC89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201"/>
              </p:ext>
            </p:extLst>
          </p:nvPr>
        </p:nvGraphicFramePr>
        <p:xfrm>
          <a:off x="7507110" y="3778913"/>
          <a:ext cx="2861734" cy="1828800"/>
        </p:xfrm>
        <a:graphic>
          <a:graphicData uri="http://schemas.openxmlformats.org/drawingml/2006/table">
            <a:tbl>
              <a:tblPr/>
              <a:tblGrid>
                <a:gridCol w="2861734">
                  <a:extLst>
                    <a:ext uri="{9D8B030D-6E8A-4147-A177-3AD203B41FA5}">
                      <a16:colId xmlns:a16="http://schemas.microsoft.com/office/drawing/2014/main" val="1123980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Validity:</a:t>
                      </a:r>
                      <a:endParaRPr lang="en-GB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175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0 Very improbable tsunami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1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 Improbable tsunami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290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2 Questionable tsunami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535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3 Probable tsunami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36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4 Definite tsunami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02066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B202C4-A270-6CD1-5364-DC0756EFDEB0}"/>
              </a:ext>
            </a:extLst>
          </p:cNvPr>
          <p:cNvSpPr txBox="1"/>
          <p:nvPr/>
        </p:nvSpPr>
        <p:spPr>
          <a:xfrm>
            <a:off x="620889" y="561047"/>
            <a:ext cx="7755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Catalogue of tsunamis on the Spanish coast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5BFFB-E1FA-7815-76B5-841AC7484F0E}"/>
              </a:ext>
            </a:extLst>
          </p:cNvPr>
          <p:cNvSpPr txBox="1"/>
          <p:nvPr/>
        </p:nvSpPr>
        <p:spPr>
          <a:xfrm>
            <a:off x="541867" y="6227338"/>
            <a:ext cx="34995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200" dirty="0"/>
              <a:t>Source: IGN https://doi.org/10.7419/162.04.2023</a:t>
            </a:r>
          </a:p>
        </p:txBody>
      </p:sp>
    </p:spTree>
    <p:extLst>
      <p:ext uri="{BB962C8B-B14F-4D97-AF65-F5344CB8AC3E}">
        <p14:creationId xmlns:p14="http://schemas.microsoft.com/office/powerpoint/2010/main" val="260699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E844DB-170A-F1D9-96E7-19910DE59ACD}"/>
              </a:ext>
            </a:extLst>
          </p:cNvPr>
          <p:cNvSpPr txBox="1"/>
          <p:nvPr/>
        </p:nvSpPr>
        <p:spPr>
          <a:xfrm>
            <a:off x="2330924" y="585880"/>
            <a:ext cx="7755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effectLst/>
                <a:latin typeface="+mj-lt"/>
              </a:rPr>
              <a:t>Catalogue of tsunamis on the Spanish coast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00B19B-3808-E3CB-F55F-32C445AD3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498" y="3410517"/>
            <a:ext cx="3208013" cy="2276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D6C24-21A0-2654-ED7F-3E57A0092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533" y="1389264"/>
            <a:ext cx="4809419" cy="178018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6FC712-BDF5-7BE8-6AFB-D78560B5A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45" y="1389264"/>
            <a:ext cx="5784412" cy="3549673"/>
          </a:xfrm>
          <a:prstGeom prst="rect">
            <a:avLst/>
          </a:prstGeom>
        </p:spPr>
      </p:pic>
      <p:pic>
        <p:nvPicPr>
          <p:cNvPr id="1026" name="Picture 2" descr="Leyenda">
            <a:extLst>
              <a:ext uri="{FF2B5EF4-FFF2-40B4-BE49-F238E27FC236}">
                <a16:creationId xmlns:a16="http://schemas.microsoft.com/office/drawing/2014/main" id="{4A9D3D6D-37F1-246C-4253-A676DD24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30" y="4459111"/>
            <a:ext cx="1015870" cy="39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15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206E8-9C00-E375-46E3-6B85D70C0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7DC96-945E-62D9-FE7E-D3E8D132D4DD}"/>
              </a:ext>
            </a:extLst>
          </p:cNvPr>
          <p:cNvSpPr txBox="1">
            <a:spLocks/>
          </p:cNvSpPr>
          <p:nvPr/>
        </p:nvSpPr>
        <p:spPr>
          <a:xfrm>
            <a:off x="1340364" y="2467489"/>
            <a:ext cx="9247468" cy="1746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</a:rPr>
              <a:t>Faults</a:t>
            </a:r>
            <a:endParaRPr lang="en-E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13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2" ma:contentTypeDescription="Create a new document." ma:contentTypeScope="" ma:versionID="deae0e9b409368037fac89b9a3fe2bc7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29c59fc3a5ae995c2510332e94a411bc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  <xsd:element ref="ns2:kwizcomcontrollerfiel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wizcomcontrollerfield" ma:index="28" nillable="true" ma:displayName="kwizcomcontrollerfield" ma:internalName="kwizcomcontrollerfield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kwizcomcontrollerfield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005930-6F63-4571-98B1-DFC5FE2F8B16}"/>
</file>

<file path=customXml/itemProps2.xml><?xml version="1.0" encoding="utf-8"?>
<ds:datastoreItem xmlns:ds="http://schemas.openxmlformats.org/officeDocument/2006/customXml" ds:itemID="{1C46F335-7DDA-4F7E-9184-BC56DB677596}"/>
</file>

<file path=customXml/itemProps3.xml><?xml version="1.0" encoding="utf-8"?>
<ds:datastoreItem xmlns:ds="http://schemas.openxmlformats.org/officeDocument/2006/customXml" ds:itemID="{FC517DD1-82B7-4D5C-AA15-63B4F2ECFAC1}"/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1361</Words>
  <Application>Microsoft Macintosh PowerPoint</Application>
  <PresentationFormat>Panorámica</PresentationFormat>
  <Paragraphs>189</Paragraphs>
  <Slides>25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Arantza Ugalde Aguirre</dc:creator>
  <cp:lastModifiedBy>Arantza Ugalde Aguirre</cp:lastModifiedBy>
  <cp:revision>19</cp:revision>
  <dcterms:created xsi:type="dcterms:W3CDTF">2025-03-11T11:16:38Z</dcterms:created>
  <dcterms:modified xsi:type="dcterms:W3CDTF">2025-03-17T18:02:20Z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