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  <p:sldId id="265" r:id="rId7"/>
    <p:sldId id="260" r:id="rId8"/>
    <p:sldId id="261" r:id="rId9"/>
    <p:sldId id="259" r:id="rId10"/>
  </p:sldIdLst>
  <p:sldSz cx="12192000" cy="6858000"/>
  <p:notesSz cx="6858000" cy="91440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E7EA-7636-9CC3-B168-9891F38DE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15A-50D0-5131-B955-84D18DFF4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328E-C91F-6FEE-0FC6-D23733DF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37FCD-E666-2573-B619-584A7067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D65A7-7A0C-7FEA-1C2B-EE97A2E1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17039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D33F-57C4-3E5E-E34B-8D702769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36167-9417-3A02-272C-1693C1270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D1487-3210-D189-3DC1-08B0BD1E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AF4B5-DA76-9789-30A8-1A846CF2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5C418-8FB6-59D8-D168-AAB97246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3548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1D9D0-63EE-7A9F-459D-F51F813D0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B1769-1289-73DB-19F6-FF61412C9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3A51C-7E5F-0E06-286B-C31FC374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093E-64AF-55D4-559D-E5D18027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FD9C-7605-1AE3-3BF1-6D957B1F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59710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944D-A53E-9FF2-65DE-F638DDD3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6327-5207-FAB6-956B-7AB9F0357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0268F-E2C6-3CDA-EE42-9807AC7F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6BEBD-B9EC-0CFF-50F6-C36959D1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05D1A-B2B2-C00D-3D77-01C8F5F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1351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D5A1-764F-43D4-4EFD-1AE2F52B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2A9FD-A926-CA22-9AA0-5A2F6360F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CCBB8-2134-A073-7F83-5246B246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74601-7BD8-5FE6-AD74-D3039B8C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85CFE-4891-A9EC-C794-481F848C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66357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A171-9FFC-D3A8-99CA-3DCC0E71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E793-5103-30F3-11FE-9CC31E0DC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50FB0-6706-F565-CB1C-59B7CFB9D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AE767-A087-4B51-FE64-EE2E44BF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4287E-1157-E9F9-029F-2E351910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1935C-0E80-E70C-6270-544B9200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22552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1B4C-0EB8-D26E-8A20-AA4396E6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F1F60-55C9-D160-B5CB-719E194C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F55C5-3AB0-B829-78FA-1077A5811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0C5E4-BCCB-7C2A-656F-7AA76395E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F57F8-3400-C4DE-5F47-766D5D1B2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34FCFF-90D0-C5A6-944C-C98FCEF3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2860D-90CE-B0A1-D127-C4D2728A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902C-1F12-4CAC-EE22-7BB91BE2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86056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1F76-7EA9-BB23-AC8F-DE7F9548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49219-F8D9-BC85-3E0C-7A95E9C3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D74C5-8081-BD45-FC8E-37B8CFC3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0F371-3B8D-1D8C-02BA-445796A8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33002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1FE57A-7A30-465F-41AF-B712EC5B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5EDDF-692E-5F7A-ACE4-6CB0309F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5618A-3BB1-F5FB-DC7B-F0708A65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77717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17EC-EB39-7CE1-98F0-FB9921C6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83E1-C5C9-516E-4640-0C822AA2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D6DA3-27AB-FAFB-C164-9FDFF0631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C9E4E-22A2-CA5E-0327-07838183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D2EDB-2B91-FA58-0E7A-201B6369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D3673-615A-33EE-D206-CF1C1D46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77441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D16F-C3D9-EDB6-C3FF-4B93C3C3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76AFE-0124-921E-8FEF-B745BFCC2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047EE-9826-E386-A5A3-B77753CC6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6A3E6-B397-9B80-7109-D73F22C3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CF82D-EA0B-A7EB-5C23-686BEBA4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E407F-0250-322A-2340-B224BFE6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9449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0D4597-976D-6D7E-1B72-3A2EB68E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3D65E-205D-2028-9293-AA7E38B3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45E98-E4C7-E64D-4F24-F8698740C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70D79-F102-A046-B979-6D8627558160}" type="datetimeFigureOut">
              <a:rPr lang="en-PR" smtClean="0"/>
              <a:t>1/27/25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0C886-36B0-3195-1B9A-1796EDAD9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FFAC5-E978-BD4A-C9EF-A31986708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14F7B-4378-7A44-8CB0-CA9C3249F7F4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3084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66B7-0BE9-038B-96C8-952D0D057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3345D"/>
                </a:solidFill>
                <a:effectLst/>
                <a:latin typeface="Verdana" panose="020B0604030504040204" pitchFamily="34" charset="0"/>
              </a:rPr>
              <a:t>WG2: Tsunami Detection, Analysis and Forecasting</a:t>
            </a:r>
            <a:endParaRPr lang="en-P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2A2A4-A2BD-690C-2917-50D4F6135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R" dirty="0"/>
              <a:t>E.A. Vanacore</a:t>
            </a:r>
          </a:p>
        </p:txBody>
      </p:sp>
    </p:spTree>
    <p:extLst>
      <p:ext uri="{BB962C8B-B14F-4D97-AF65-F5344CB8AC3E}">
        <p14:creationId xmlns:p14="http://schemas.microsoft.com/office/powerpoint/2010/main" val="166832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F1FBAB-8C3E-FF27-D36C-2746B044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Smart Cables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90850E-2863-3DB3-C3E1-FF6C613AF0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8436345"/>
              </p:ext>
            </p:extLst>
          </p:nvPr>
        </p:nvGraphicFramePr>
        <p:xfrm>
          <a:off x="838200" y="1825625"/>
          <a:ext cx="5181600" cy="4444365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2577007493"/>
                    </a:ext>
                  </a:extLst>
                </a:gridCol>
              </a:tblGrid>
              <a:tr h="75120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 a study to demonstrate improvement in tsunami early warning times with two to four variations on SMART Cable designs </a:t>
                      </a:r>
                    </a:p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-Code written to determine improvements in detection time for seismic sources</a:t>
                      </a:r>
                    </a:p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To Do: EV create a GitHub to share code</a:t>
                      </a:r>
                    </a:p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Run more test scenarios for optimization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23253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849B4B-1A0D-0DCF-51AB-3A6205266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5878" y="1825625"/>
            <a:ext cx="4134243" cy="4351338"/>
          </a:xfrm>
        </p:spPr>
      </p:pic>
    </p:spTree>
    <p:extLst>
      <p:ext uri="{BB962C8B-B14F-4D97-AF65-F5344CB8AC3E}">
        <p14:creationId xmlns:p14="http://schemas.microsoft.com/office/powerpoint/2010/main" val="292965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AF03-4DBD-7D2B-F26D-EBA3A79D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01762"/>
            <a:ext cx="10515600" cy="1325563"/>
          </a:xfrm>
        </p:spPr>
        <p:txBody>
          <a:bodyPr/>
          <a:lstStyle/>
          <a:p>
            <a:r>
              <a:rPr lang="en-PR" dirty="0"/>
              <a:t>Smart Cables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E76D96-F820-618B-F73A-ACF10FB86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767560"/>
            <a:ext cx="5157787" cy="823912"/>
          </a:xfrm>
        </p:spPr>
        <p:txBody>
          <a:bodyPr/>
          <a:lstStyle/>
          <a:p>
            <a:r>
              <a:rPr lang="en-PR" dirty="0"/>
              <a:t>If All Cables Were Smart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746BE8-C276-A71A-1D8A-42EB685CC3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5600" y="1733705"/>
            <a:ext cx="5394008" cy="5235094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E737E5-BD05-5AD1-BC32-3C569A4A6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725" y="701041"/>
            <a:ext cx="5183188" cy="823912"/>
          </a:xfrm>
        </p:spPr>
        <p:txBody>
          <a:bodyPr/>
          <a:lstStyle/>
          <a:p>
            <a:r>
              <a:rPr lang="en-PR" dirty="0"/>
              <a:t>All Seismic: Best Case Current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9B83F7-E770-83FE-9EBD-2BE412CE67C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81725" y="1733705"/>
            <a:ext cx="5394008" cy="5235094"/>
          </a:xfrm>
        </p:spPr>
      </p:pic>
    </p:spTree>
    <p:extLst>
      <p:ext uri="{BB962C8B-B14F-4D97-AF65-F5344CB8AC3E}">
        <p14:creationId xmlns:p14="http://schemas.microsoft.com/office/powerpoint/2010/main" val="259131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2B298-0A71-EE4E-2B0B-23603B38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Test Geometry 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726807-AFDF-FBE9-2AE2-594C4ED62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1629712"/>
            <a:ext cx="4332448" cy="4559951"/>
          </a:xfr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3D48A26-E0AB-3FE2-006C-DEC7307A7FB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42" y="1629712"/>
            <a:ext cx="4698370" cy="455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8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3B83-83FB-B2D6-A3A4-4D771F6F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Test Geometry 2 (with Antilles)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7DBA9F-01BC-1B20-E4E6-6285602D02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7078" y="1558382"/>
            <a:ext cx="4571562" cy="4811621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208A0A-04A0-C519-C107-A87686C703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PR" dirty="0"/>
              <a:t>Currently Calculating….</a:t>
            </a:r>
          </a:p>
        </p:txBody>
      </p:sp>
    </p:spTree>
    <p:extLst>
      <p:ext uri="{BB962C8B-B14F-4D97-AF65-F5344CB8AC3E}">
        <p14:creationId xmlns:p14="http://schemas.microsoft.com/office/powerpoint/2010/main" val="24926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BD24-1C28-8DA3-4B8C-BB8DA96B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Test Geometry 2 (without Antilles)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55B19E-F4F9-1090-F9AC-AAA221D885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5200" y="1617186"/>
            <a:ext cx="4734122" cy="498271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965E9-9DF5-D5A1-B3BC-CBB2D7BD7C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PR" dirty="0"/>
              <a:t>See cost benefit of smart vs on-island</a:t>
            </a:r>
          </a:p>
          <a:p>
            <a:r>
              <a:rPr lang="en-PR" dirty="0"/>
              <a:t>Next in queue</a:t>
            </a:r>
          </a:p>
          <a:p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229322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5609D4-5439-9191-5D2A-588EBB00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Smart Cables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EE75E5D-5EFA-3960-4628-4FC3147AD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4498"/>
              </p:ext>
            </p:extLst>
          </p:nvPr>
        </p:nvGraphicFramePr>
        <p:xfrm>
          <a:off x="838200" y="1690688"/>
          <a:ext cx="9352280" cy="1274445"/>
        </p:xfrm>
        <a:graphic>
          <a:graphicData uri="http://schemas.openxmlformats.org/drawingml/2006/table">
            <a:tbl>
              <a:tblPr/>
              <a:tblGrid>
                <a:gridCol w="9352280">
                  <a:extLst>
                    <a:ext uri="{9D8B030D-6E8A-4147-A177-3AD203B41FA5}">
                      <a16:colId xmlns:a16="http://schemas.microsoft.com/office/drawing/2014/main" val="2801298753"/>
                    </a:ext>
                  </a:extLst>
                </a:gridCol>
              </a:tblGrid>
              <a:tr h="126682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Organize a SMART Cable webinar targeting the Caribbean Region </a:t>
                      </a:r>
                    </a:p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Two or so possible speakers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 Before or after Caribe Wave?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578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06E65CF-D3B6-516A-BF37-CBE63954E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45621"/>
              </p:ext>
            </p:extLst>
          </p:nvPr>
        </p:nvGraphicFramePr>
        <p:xfrm>
          <a:off x="838200" y="4290696"/>
          <a:ext cx="9829800" cy="1274445"/>
        </p:xfrm>
        <a:graphic>
          <a:graphicData uri="http://schemas.openxmlformats.org/drawingml/2006/table">
            <a:tbl>
              <a:tblPr/>
              <a:tblGrid>
                <a:gridCol w="9829800">
                  <a:extLst>
                    <a:ext uri="{9D8B030D-6E8A-4147-A177-3AD203B41FA5}">
                      <a16:colId xmlns:a16="http://schemas.microsoft.com/office/drawing/2014/main" val="139529594"/>
                    </a:ext>
                  </a:extLst>
                </a:gridCol>
              </a:tblGrid>
              <a:tr h="126682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 of a sub-group under Working Group 2 to specifically address the implementation of such technology in the CARIBE-EWS.</a:t>
                      </a:r>
                    </a:p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Need more Volunteers (right now essentially Chris Moore and Elizabeth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Vanacore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86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88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3A38-1C77-73FE-CEC6-FBAF0A1F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Sea Level Status: Concerning</a:t>
            </a:r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8C13B6F3-4357-0C11-0D1D-F2521842B1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0" y="1358264"/>
            <a:ext cx="6513973" cy="52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0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7A65-6250-4241-8182-06458E56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Sea Level Training Course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07D203-61CD-4D25-1493-21041EB661B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1342164"/>
              </p:ext>
            </p:extLst>
          </p:nvPr>
        </p:nvGraphicFramePr>
        <p:xfrm>
          <a:off x="638810" y="1690688"/>
          <a:ext cx="5181600" cy="1518285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836114522"/>
                    </a:ext>
                  </a:extLst>
                </a:gridCol>
              </a:tblGrid>
              <a:tr h="126682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Organize a training course to be taught in English on the general principles of installation and maintenance of sea level stations and the use of tide gauge data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71872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B5C1A-029F-F321-F091-9B2C1A8865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PR" dirty="0"/>
              <a:t>To be hosted in Puerto Rico in July 7-11. </a:t>
            </a:r>
          </a:p>
          <a:p>
            <a:r>
              <a:rPr lang="en-PR" dirty="0"/>
              <a:t>PRSN and CariCOOS assisting with logistics</a:t>
            </a:r>
          </a:p>
          <a:p>
            <a:r>
              <a:rPr lang="en-PR" dirty="0"/>
              <a:t>Circular letter soon</a:t>
            </a:r>
          </a:p>
          <a:p>
            <a:r>
              <a:rPr lang="en-PR" dirty="0"/>
              <a:t>Some funding available but self funded attendees encouraged</a:t>
            </a:r>
          </a:p>
        </p:txBody>
      </p:sp>
    </p:spTree>
    <p:extLst>
      <p:ext uri="{BB962C8B-B14F-4D97-AF65-F5344CB8AC3E}">
        <p14:creationId xmlns:p14="http://schemas.microsoft.com/office/powerpoint/2010/main" val="1751668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230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WG2: Tsunami Detection, Analysis and Forecasting</vt:lpstr>
      <vt:lpstr>Smart Cables</vt:lpstr>
      <vt:lpstr>Smart Cables</vt:lpstr>
      <vt:lpstr>Test Geometry 1</vt:lpstr>
      <vt:lpstr>Test Geometry 2 (with Antilles)</vt:lpstr>
      <vt:lpstr>Test Geometry 2 (without Antilles)</vt:lpstr>
      <vt:lpstr>Smart Cables</vt:lpstr>
      <vt:lpstr>Sea Level Status: Concerning</vt:lpstr>
      <vt:lpstr>Sea Level Training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Vanacore</dc:creator>
  <cp:lastModifiedBy>Elizabeth Vanacore</cp:lastModifiedBy>
  <cp:revision>9</cp:revision>
  <dcterms:created xsi:type="dcterms:W3CDTF">2025-01-27T12:33:21Z</dcterms:created>
  <dcterms:modified xsi:type="dcterms:W3CDTF">2025-01-27T17:06:11Z</dcterms:modified>
</cp:coreProperties>
</file>