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6"/>
  </p:notesMasterIdLst>
  <p:sldIdLst>
    <p:sldId id="256" r:id="rId5"/>
  </p:sldIdLst>
  <p:sldSz cx="15119350" cy="21383625"/>
  <p:notesSz cx="6858000" cy="9144000"/>
  <p:embeddedFontLst>
    <p:embeddedFont>
      <p:font typeface="Helvetica Neue" panose="020B0604020202020204" charset="0"/>
      <p:regular r:id="rId7"/>
      <p:bold r:id="rId8"/>
      <p:italic r:id="rId9"/>
      <p:boldItalic r:id="rId10"/>
    </p:embeddedFont>
    <p:embeddedFont>
      <p:font typeface="Montserrat" panose="00000500000000000000" pitchFamily="2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735">
          <p15:clr>
            <a:srgbClr val="A4A3A4"/>
          </p15:clr>
        </p15:guide>
        <p15:guide id="2" pos="476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-Christine Zinkann - NOAA Affiliate" initials="" lastIdx="1" clrIdx="0"/>
  <p:cmAuthor id="1" name="Cooper Van Vranken" initials="CV" lastIdx="1" clrIdx="1">
    <p:extLst>
      <p:ext uri="{19B8F6BF-5375-455C-9EA6-DF929625EA0E}">
        <p15:presenceInfo xmlns:p15="http://schemas.microsoft.com/office/powerpoint/2012/main" userId="S::cooper_oceandata.net#ext#@edforg.onmicrosoft.com::1b6bb67d-46b6-4d57-88fc-b35990ee3ab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FFCC33"/>
    <a:srgbClr val="6699CC"/>
    <a:srgbClr val="184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532201-D944-9AD0-159C-CBBEDBC4C2F3}" v="36" dt="2025-03-24T00:30:21.789"/>
    <p1510:client id="{5F0544AD-A6BC-4D27-8F6E-BEE1721E92FD}" v="192" dt="2025-03-24T17:50:56.179"/>
    <p1510:client id="{68F533E5-E02D-DF79-875E-42564A70725D}" v="26" dt="2025-03-24T19:29:13.793"/>
    <p1510:client id="{96FE96B6-9804-5214-83D4-60EEAEBE21CC}" v="2103" dt="2025-03-24T17:01:07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6735"/>
        <p:guide pos="4762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font" Target="fonts/font4.fntdata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17050" y="685800"/>
            <a:ext cx="2424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15423" y="3095556"/>
            <a:ext cx="14089200" cy="8533500"/>
          </a:xfrm>
          <a:prstGeom prst="rect">
            <a:avLst/>
          </a:prstGeom>
        </p:spPr>
        <p:txBody>
          <a:bodyPr spcFirstLastPara="1" wrap="square" lIns="227475" tIns="227475" rIns="227475" bIns="2274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15409" y="11782819"/>
            <a:ext cx="14089200" cy="3295200"/>
          </a:xfrm>
          <a:prstGeom prst="rect">
            <a:avLst/>
          </a:prstGeom>
        </p:spPr>
        <p:txBody>
          <a:bodyPr spcFirstLastPara="1" wrap="square" lIns="227475" tIns="227475" rIns="227475" bIns="2274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4009576" y="19387232"/>
            <a:ext cx="907200" cy="1636500"/>
          </a:xfrm>
          <a:prstGeom prst="rect">
            <a:avLst/>
          </a:prstGeom>
        </p:spPr>
        <p:txBody>
          <a:bodyPr spcFirstLastPara="1" wrap="square" lIns="227475" tIns="227475" rIns="227475" bIns="227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515409" y="4598693"/>
            <a:ext cx="14089200" cy="8163300"/>
          </a:xfrm>
          <a:prstGeom prst="rect">
            <a:avLst/>
          </a:prstGeom>
        </p:spPr>
        <p:txBody>
          <a:bodyPr spcFirstLastPara="1" wrap="square" lIns="227475" tIns="227475" rIns="227475" bIns="2274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9900"/>
              <a:buNone/>
              <a:defRPr sz="29900"/>
            </a:lvl1pPr>
            <a:lvl2pPr lvl="1" algn="ctr">
              <a:spcBef>
                <a:spcPts val="0"/>
              </a:spcBef>
              <a:spcAft>
                <a:spcPts val="0"/>
              </a:spcAft>
              <a:buSzPts val="29900"/>
              <a:buNone/>
              <a:defRPr sz="29900"/>
            </a:lvl2pPr>
            <a:lvl3pPr lvl="2" algn="ctr">
              <a:spcBef>
                <a:spcPts val="0"/>
              </a:spcBef>
              <a:spcAft>
                <a:spcPts val="0"/>
              </a:spcAft>
              <a:buSzPts val="29900"/>
              <a:buNone/>
              <a:defRPr sz="29900"/>
            </a:lvl3pPr>
            <a:lvl4pPr lvl="3" algn="ctr">
              <a:spcBef>
                <a:spcPts val="0"/>
              </a:spcBef>
              <a:spcAft>
                <a:spcPts val="0"/>
              </a:spcAft>
              <a:buSzPts val="29900"/>
              <a:buNone/>
              <a:defRPr sz="29900"/>
            </a:lvl4pPr>
            <a:lvl5pPr lvl="4" algn="ctr">
              <a:spcBef>
                <a:spcPts val="0"/>
              </a:spcBef>
              <a:spcAft>
                <a:spcPts val="0"/>
              </a:spcAft>
              <a:buSzPts val="29900"/>
              <a:buNone/>
              <a:defRPr sz="29900"/>
            </a:lvl5pPr>
            <a:lvl6pPr lvl="5" algn="ctr">
              <a:spcBef>
                <a:spcPts val="0"/>
              </a:spcBef>
              <a:spcAft>
                <a:spcPts val="0"/>
              </a:spcAft>
              <a:buSzPts val="29900"/>
              <a:buNone/>
              <a:defRPr sz="29900"/>
            </a:lvl6pPr>
            <a:lvl7pPr lvl="6" algn="ctr">
              <a:spcBef>
                <a:spcPts val="0"/>
              </a:spcBef>
              <a:spcAft>
                <a:spcPts val="0"/>
              </a:spcAft>
              <a:buSzPts val="29900"/>
              <a:buNone/>
              <a:defRPr sz="29900"/>
            </a:lvl7pPr>
            <a:lvl8pPr lvl="7" algn="ctr">
              <a:spcBef>
                <a:spcPts val="0"/>
              </a:spcBef>
              <a:spcAft>
                <a:spcPts val="0"/>
              </a:spcAft>
              <a:buSzPts val="29900"/>
              <a:buNone/>
              <a:defRPr sz="29900"/>
            </a:lvl8pPr>
            <a:lvl9pPr lvl="8" algn="ctr">
              <a:spcBef>
                <a:spcPts val="0"/>
              </a:spcBef>
              <a:spcAft>
                <a:spcPts val="0"/>
              </a:spcAft>
              <a:buSzPts val="29900"/>
              <a:buNone/>
              <a:defRPr sz="299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515409" y="13105313"/>
            <a:ext cx="14089200" cy="5408100"/>
          </a:xfrm>
          <a:prstGeom prst="rect">
            <a:avLst/>
          </a:prstGeom>
        </p:spPr>
        <p:txBody>
          <a:bodyPr spcFirstLastPara="1" wrap="square" lIns="227475" tIns="227475" rIns="227475" bIns="227475" anchor="t" anchorCtr="0">
            <a:normAutofit/>
          </a:bodyPr>
          <a:lstStyle>
            <a:lvl1pPr marL="457200" lvl="0" indent="-514350" algn="ctr">
              <a:spcBef>
                <a:spcPts val="0"/>
              </a:spcBef>
              <a:spcAft>
                <a:spcPts val="0"/>
              </a:spcAft>
              <a:buSzPts val="4500"/>
              <a:buChar char="●"/>
              <a:defRPr/>
            </a:lvl1pPr>
            <a:lvl2pPr marL="914400" lvl="1" indent="-450850" algn="ctr">
              <a:spcBef>
                <a:spcPts val="0"/>
              </a:spcBef>
              <a:spcAft>
                <a:spcPts val="0"/>
              </a:spcAft>
              <a:buSzPts val="3500"/>
              <a:buChar char="○"/>
              <a:defRPr/>
            </a:lvl2pPr>
            <a:lvl3pPr marL="1371600" lvl="2" indent="-450850" algn="ctr">
              <a:spcBef>
                <a:spcPts val="0"/>
              </a:spcBef>
              <a:spcAft>
                <a:spcPts val="0"/>
              </a:spcAft>
              <a:buSzPts val="3500"/>
              <a:buChar char="■"/>
              <a:defRPr/>
            </a:lvl3pPr>
            <a:lvl4pPr marL="1828800" lvl="3" indent="-450850" algn="ctr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4pPr>
            <a:lvl5pPr marL="2286000" lvl="4" indent="-450850" algn="ctr">
              <a:spcBef>
                <a:spcPts val="0"/>
              </a:spcBef>
              <a:spcAft>
                <a:spcPts val="0"/>
              </a:spcAft>
              <a:buSzPts val="3500"/>
              <a:buChar char="○"/>
              <a:defRPr/>
            </a:lvl5pPr>
            <a:lvl6pPr marL="2743200" lvl="5" indent="-450850" algn="ctr">
              <a:spcBef>
                <a:spcPts val="0"/>
              </a:spcBef>
              <a:spcAft>
                <a:spcPts val="0"/>
              </a:spcAft>
              <a:buSzPts val="3500"/>
              <a:buChar char="■"/>
              <a:defRPr/>
            </a:lvl6pPr>
            <a:lvl7pPr marL="3200400" lvl="6" indent="-450850" algn="ctr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7pPr>
            <a:lvl8pPr marL="3657600" lvl="7" indent="-450850" algn="ctr">
              <a:spcBef>
                <a:spcPts val="0"/>
              </a:spcBef>
              <a:spcAft>
                <a:spcPts val="0"/>
              </a:spcAft>
              <a:buSzPts val="3500"/>
              <a:buChar char="○"/>
              <a:defRPr/>
            </a:lvl8pPr>
            <a:lvl9pPr marL="4114800" lvl="8" indent="-450850" algn="ctr">
              <a:spcBef>
                <a:spcPts val="0"/>
              </a:spcBef>
              <a:spcAft>
                <a:spcPts val="0"/>
              </a:spcAft>
              <a:buSzPts val="35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4009576" y="19387232"/>
            <a:ext cx="907200" cy="1636500"/>
          </a:xfrm>
          <a:prstGeom prst="rect">
            <a:avLst/>
          </a:prstGeom>
        </p:spPr>
        <p:txBody>
          <a:bodyPr spcFirstLastPara="1" wrap="square" lIns="227475" tIns="227475" rIns="227475" bIns="227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4009576" y="19387232"/>
            <a:ext cx="907200" cy="1636500"/>
          </a:xfrm>
          <a:prstGeom prst="rect">
            <a:avLst/>
          </a:prstGeom>
        </p:spPr>
        <p:txBody>
          <a:bodyPr spcFirstLastPara="1" wrap="square" lIns="227475" tIns="227475" rIns="227475" bIns="227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515409" y="8942117"/>
            <a:ext cx="14089200" cy="3499800"/>
          </a:xfrm>
          <a:prstGeom prst="rect">
            <a:avLst/>
          </a:prstGeom>
        </p:spPr>
        <p:txBody>
          <a:bodyPr spcFirstLastPara="1" wrap="square" lIns="227475" tIns="227475" rIns="227475" bIns="227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4009576" y="19387232"/>
            <a:ext cx="907200" cy="1636500"/>
          </a:xfrm>
          <a:prstGeom prst="rect">
            <a:avLst/>
          </a:prstGeom>
        </p:spPr>
        <p:txBody>
          <a:bodyPr spcFirstLastPara="1" wrap="square" lIns="227475" tIns="227475" rIns="227475" bIns="227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15409" y="1850183"/>
            <a:ext cx="14089200" cy="2381100"/>
          </a:xfrm>
          <a:prstGeom prst="rect">
            <a:avLst/>
          </a:prstGeom>
        </p:spPr>
        <p:txBody>
          <a:bodyPr spcFirstLastPara="1" wrap="square" lIns="227475" tIns="227475" rIns="227475" bIns="2274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15409" y="4791392"/>
            <a:ext cx="14089200" cy="14203500"/>
          </a:xfrm>
          <a:prstGeom prst="rect">
            <a:avLst/>
          </a:prstGeom>
        </p:spPr>
        <p:txBody>
          <a:bodyPr spcFirstLastPara="1" wrap="square" lIns="227475" tIns="227475" rIns="227475" bIns="227475" anchor="t" anchorCtr="0">
            <a:normAutofit/>
          </a:bodyPr>
          <a:lstStyle>
            <a:lvl1pPr marL="457200" lvl="0" indent="-514350">
              <a:spcBef>
                <a:spcPts val="0"/>
              </a:spcBef>
              <a:spcAft>
                <a:spcPts val="0"/>
              </a:spcAft>
              <a:buSzPts val="4500"/>
              <a:buChar char="●"/>
              <a:defRPr/>
            </a:lvl1pPr>
            <a:lvl2pPr marL="914400" lvl="1" indent="-450850">
              <a:spcBef>
                <a:spcPts val="0"/>
              </a:spcBef>
              <a:spcAft>
                <a:spcPts val="0"/>
              </a:spcAft>
              <a:buSzPts val="3500"/>
              <a:buChar char="○"/>
              <a:defRPr/>
            </a:lvl2pPr>
            <a:lvl3pPr marL="1371600" lvl="2" indent="-450850">
              <a:spcBef>
                <a:spcPts val="0"/>
              </a:spcBef>
              <a:spcAft>
                <a:spcPts val="0"/>
              </a:spcAft>
              <a:buSzPts val="3500"/>
              <a:buChar char="■"/>
              <a:defRPr/>
            </a:lvl3pPr>
            <a:lvl4pPr marL="1828800" lvl="3" indent="-450850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4pPr>
            <a:lvl5pPr marL="2286000" lvl="4" indent="-450850">
              <a:spcBef>
                <a:spcPts val="0"/>
              </a:spcBef>
              <a:spcAft>
                <a:spcPts val="0"/>
              </a:spcAft>
              <a:buSzPts val="3500"/>
              <a:buChar char="○"/>
              <a:defRPr/>
            </a:lvl5pPr>
            <a:lvl6pPr marL="2743200" lvl="5" indent="-450850">
              <a:spcBef>
                <a:spcPts val="0"/>
              </a:spcBef>
              <a:spcAft>
                <a:spcPts val="0"/>
              </a:spcAft>
              <a:buSzPts val="3500"/>
              <a:buChar char="■"/>
              <a:defRPr/>
            </a:lvl6pPr>
            <a:lvl7pPr marL="3200400" lvl="6" indent="-450850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7pPr>
            <a:lvl8pPr marL="3657600" lvl="7" indent="-450850">
              <a:spcBef>
                <a:spcPts val="0"/>
              </a:spcBef>
              <a:spcAft>
                <a:spcPts val="0"/>
              </a:spcAft>
              <a:buSzPts val="3500"/>
              <a:buChar char="○"/>
              <a:defRPr/>
            </a:lvl8pPr>
            <a:lvl9pPr marL="4114800" lvl="8" indent="-450850">
              <a:spcBef>
                <a:spcPts val="0"/>
              </a:spcBef>
              <a:spcAft>
                <a:spcPts val="0"/>
              </a:spcAft>
              <a:buSzPts val="35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4009576" y="19387232"/>
            <a:ext cx="907200" cy="1636500"/>
          </a:xfrm>
          <a:prstGeom prst="rect">
            <a:avLst/>
          </a:prstGeom>
        </p:spPr>
        <p:txBody>
          <a:bodyPr spcFirstLastPara="1" wrap="square" lIns="227475" tIns="227475" rIns="227475" bIns="227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515409" y="1850183"/>
            <a:ext cx="14089200" cy="2381100"/>
          </a:xfrm>
          <a:prstGeom prst="rect">
            <a:avLst/>
          </a:prstGeom>
        </p:spPr>
        <p:txBody>
          <a:bodyPr spcFirstLastPara="1" wrap="square" lIns="227475" tIns="227475" rIns="227475" bIns="2274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515409" y="4791392"/>
            <a:ext cx="6614100" cy="14203500"/>
          </a:xfrm>
          <a:prstGeom prst="rect">
            <a:avLst/>
          </a:prstGeom>
        </p:spPr>
        <p:txBody>
          <a:bodyPr spcFirstLastPara="1" wrap="square" lIns="227475" tIns="227475" rIns="227475" bIns="227475" anchor="t" anchorCtr="0">
            <a:normAutofit/>
          </a:bodyPr>
          <a:lstStyle>
            <a:lvl1pPr marL="457200" lvl="0" indent="-450850">
              <a:spcBef>
                <a:spcPts val="0"/>
              </a:spcBef>
              <a:spcAft>
                <a:spcPts val="0"/>
              </a:spcAft>
              <a:buSzPts val="3500"/>
              <a:buChar char="●"/>
              <a:defRPr sz="3500"/>
            </a:lvl1pPr>
            <a:lvl2pPr marL="914400" lvl="1" indent="-41910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marL="1371600" lvl="2" indent="-41910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marL="1828800" lvl="3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marL="2286000" lvl="4" indent="-41910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marL="2743200" lvl="5" indent="-41910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marL="3200400" lvl="6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marL="3657600" lvl="7" indent="-41910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990583" y="4791392"/>
            <a:ext cx="6614100" cy="14203500"/>
          </a:xfrm>
          <a:prstGeom prst="rect">
            <a:avLst/>
          </a:prstGeom>
        </p:spPr>
        <p:txBody>
          <a:bodyPr spcFirstLastPara="1" wrap="square" lIns="227475" tIns="227475" rIns="227475" bIns="227475" anchor="t" anchorCtr="0">
            <a:normAutofit/>
          </a:bodyPr>
          <a:lstStyle>
            <a:lvl1pPr marL="457200" lvl="0" indent="-450850">
              <a:spcBef>
                <a:spcPts val="0"/>
              </a:spcBef>
              <a:spcAft>
                <a:spcPts val="0"/>
              </a:spcAft>
              <a:buSzPts val="3500"/>
              <a:buChar char="●"/>
              <a:defRPr sz="3500"/>
            </a:lvl1pPr>
            <a:lvl2pPr marL="914400" lvl="1" indent="-41910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marL="1371600" lvl="2" indent="-41910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marL="1828800" lvl="3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marL="2286000" lvl="4" indent="-41910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marL="2743200" lvl="5" indent="-41910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marL="3200400" lvl="6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marL="3657600" lvl="7" indent="-41910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4009576" y="19387232"/>
            <a:ext cx="907200" cy="1636500"/>
          </a:xfrm>
          <a:prstGeom prst="rect">
            <a:avLst/>
          </a:prstGeom>
        </p:spPr>
        <p:txBody>
          <a:bodyPr spcFirstLastPara="1" wrap="square" lIns="227475" tIns="227475" rIns="227475" bIns="227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515409" y="1850183"/>
            <a:ext cx="14089200" cy="2381100"/>
          </a:xfrm>
          <a:prstGeom prst="rect">
            <a:avLst/>
          </a:prstGeom>
        </p:spPr>
        <p:txBody>
          <a:bodyPr spcFirstLastPara="1" wrap="square" lIns="227475" tIns="227475" rIns="227475" bIns="2274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4009576" y="19387232"/>
            <a:ext cx="907200" cy="1636500"/>
          </a:xfrm>
          <a:prstGeom prst="rect">
            <a:avLst/>
          </a:prstGeom>
        </p:spPr>
        <p:txBody>
          <a:bodyPr spcFirstLastPara="1" wrap="square" lIns="227475" tIns="227475" rIns="227475" bIns="227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515409" y="2309896"/>
            <a:ext cx="4643100" cy="3141900"/>
          </a:xfrm>
          <a:prstGeom prst="rect">
            <a:avLst/>
          </a:prstGeom>
        </p:spPr>
        <p:txBody>
          <a:bodyPr spcFirstLastPara="1" wrap="square" lIns="227475" tIns="227475" rIns="227475" bIns="22747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515409" y="5777235"/>
            <a:ext cx="4643100" cy="13218300"/>
          </a:xfrm>
          <a:prstGeom prst="rect">
            <a:avLst/>
          </a:prstGeom>
        </p:spPr>
        <p:txBody>
          <a:bodyPr spcFirstLastPara="1" wrap="square" lIns="227475" tIns="227475" rIns="227475" bIns="227475" anchor="t" anchorCtr="0">
            <a:normAutofit/>
          </a:bodyPr>
          <a:lstStyle>
            <a:lvl1pPr marL="457200" lvl="0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marL="914400" lvl="1" indent="-41910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marL="1371600" lvl="2" indent="-41910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marL="1828800" lvl="3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marL="2286000" lvl="4" indent="-41910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marL="2743200" lvl="5" indent="-41910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marL="3200400" lvl="6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marL="3657600" lvl="7" indent="-41910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4009576" y="19387232"/>
            <a:ext cx="907200" cy="1636500"/>
          </a:xfrm>
          <a:prstGeom prst="rect">
            <a:avLst/>
          </a:prstGeom>
        </p:spPr>
        <p:txBody>
          <a:bodyPr spcFirstLastPara="1" wrap="square" lIns="227475" tIns="227475" rIns="227475" bIns="227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810650" y="1871490"/>
            <a:ext cx="10529400" cy="17007300"/>
          </a:xfrm>
          <a:prstGeom prst="rect">
            <a:avLst/>
          </a:prstGeom>
        </p:spPr>
        <p:txBody>
          <a:bodyPr spcFirstLastPara="1" wrap="square" lIns="227475" tIns="227475" rIns="227475" bIns="2274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1pPr>
            <a:lvl2pPr lvl="1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4009576" y="19387232"/>
            <a:ext cx="907200" cy="1636500"/>
          </a:xfrm>
          <a:prstGeom prst="rect">
            <a:avLst/>
          </a:prstGeom>
        </p:spPr>
        <p:txBody>
          <a:bodyPr spcFirstLastPara="1" wrap="square" lIns="227475" tIns="227475" rIns="227475" bIns="227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7560000" y="-520"/>
            <a:ext cx="7560000" cy="2138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27475" tIns="227475" rIns="227475" bIns="227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39016" y="5126901"/>
            <a:ext cx="6688800" cy="6162600"/>
          </a:xfrm>
          <a:prstGeom prst="rect">
            <a:avLst/>
          </a:prstGeom>
        </p:spPr>
        <p:txBody>
          <a:bodyPr spcFirstLastPara="1" wrap="square" lIns="227475" tIns="227475" rIns="227475" bIns="2274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439016" y="11653729"/>
            <a:ext cx="6688800" cy="5134800"/>
          </a:xfrm>
          <a:prstGeom prst="rect">
            <a:avLst/>
          </a:prstGeom>
        </p:spPr>
        <p:txBody>
          <a:bodyPr spcFirstLastPara="1" wrap="square" lIns="227475" tIns="227475" rIns="227475" bIns="2274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8167677" y="3010328"/>
            <a:ext cx="6344700" cy="15362400"/>
          </a:xfrm>
          <a:prstGeom prst="rect">
            <a:avLst/>
          </a:prstGeom>
        </p:spPr>
        <p:txBody>
          <a:bodyPr spcFirstLastPara="1" wrap="square" lIns="227475" tIns="227475" rIns="227475" bIns="227475" anchor="ctr" anchorCtr="0">
            <a:normAutofit/>
          </a:bodyPr>
          <a:lstStyle>
            <a:lvl1pPr marL="457200" lvl="0" indent="-514350">
              <a:spcBef>
                <a:spcPts val="0"/>
              </a:spcBef>
              <a:spcAft>
                <a:spcPts val="0"/>
              </a:spcAft>
              <a:buSzPts val="4500"/>
              <a:buChar char="●"/>
              <a:defRPr/>
            </a:lvl1pPr>
            <a:lvl2pPr marL="914400" lvl="1" indent="-450850">
              <a:spcBef>
                <a:spcPts val="0"/>
              </a:spcBef>
              <a:spcAft>
                <a:spcPts val="0"/>
              </a:spcAft>
              <a:buSzPts val="3500"/>
              <a:buChar char="○"/>
              <a:defRPr/>
            </a:lvl2pPr>
            <a:lvl3pPr marL="1371600" lvl="2" indent="-450850">
              <a:spcBef>
                <a:spcPts val="0"/>
              </a:spcBef>
              <a:spcAft>
                <a:spcPts val="0"/>
              </a:spcAft>
              <a:buSzPts val="3500"/>
              <a:buChar char="■"/>
              <a:defRPr/>
            </a:lvl3pPr>
            <a:lvl4pPr marL="1828800" lvl="3" indent="-450850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4pPr>
            <a:lvl5pPr marL="2286000" lvl="4" indent="-450850">
              <a:spcBef>
                <a:spcPts val="0"/>
              </a:spcBef>
              <a:spcAft>
                <a:spcPts val="0"/>
              </a:spcAft>
              <a:buSzPts val="3500"/>
              <a:buChar char="○"/>
              <a:defRPr/>
            </a:lvl5pPr>
            <a:lvl6pPr marL="2743200" lvl="5" indent="-450850">
              <a:spcBef>
                <a:spcPts val="0"/>
              </a:spcBef>
              <a:spcAft>
                <a:spcPts val="0"/>
              </a:spcAft>
              <a:buSzPts val="3500"/>
              <a:buChar char="■"/>
              <a:defRPr/>
            </a:lvl6pPr>
            <a:lvl7pPr marL="3200400" lvl="6" indent="-450850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7pPr>
            <a:lvl8pPr marL="3657600" lvl="7" indent="-450850">
              <a:spcBef>
                <a:spcPts val="0"/>
              </a:spcBef>
              <a:spcAft>
                <a:spcPts val="0"/>
              </a:spcAft>
              <a:buSzPts val="3500"/>
              <a:buChar char="○"/>
              <a:defRPr/>
            </a:lvl8pPr>
            <a:lvl9pPr marL="4114800" lvl="8" indent="-450850">
              <a:spcBef>
                <a:spcPts val="0"/>
              </a:spcBef>
              <a:spcAft>
                <a:spcPts val="0"/>
              </a:spcAft>
              <a:buSzPts val="35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4009576" y="19387232"/>
            <a:ext cx="907200" cy="1636500"/>
          </a:xfrm>
          <a:prstGeom prst="rect">
            <a:avLst/>
          </a:prstGeom>
        </p:spPr>
        <p:txBody>
          <a:bodyPr spcFirstLastPara="1" wrap="square" lIns="227475" tIns="227475" rIns="227475" bIns="227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5409" y="17588532"/>
            <a:ext cx="9919200" cy="2515800"/>
          </a:xfrm>
          <a:prstGeom prst="rect">
            <a:avLst/>
          </a:prstGeom>
        </p:spPr>
        <p:txBody>
          <a:bodyPr spcFirstLastPara="1" wrap="square" lIns="227475" tIns="227475" rIns="227475" bIns="22747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4009576" y="19387232"/>
            <a:ext cx="907200" cy="1636500"/>
          </a:xfrm>
          <a:prstGeom prst="rect">
            <a:avLst/>
          </a:prstGeom>
        </p:spPr>
        <p:txBody>
          <a:bodyPr spcFirstLastPara="1" wrap="square" lIns="227475" tIns="227475" rIns="227475" bIns="227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5409" y="1850183"/>
            <a:ext cx="14089200" cy="23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7475" tIns="227475" rIns="227475" bIns="2274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5409" y="4791392"/>
            <a:ext cx="14089200" cy="142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7475" tIns="227475" rIns="227475" bIns="227475" anchor="t" anchorCtr="0">
            <a:normAutofit/>
          </a:bodyPr>
          <a:lstStyle>
            <a:lvl1pPr marL="457200" lvl="0" indent="-5143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Char char="●"/>
              <a:defRPr sz="4500">
                <a:solidFill>
                  <a:schemeClr val="dk2"/>
                </a:solidFill>
              </a:defRPr>
            </a:lvl1pPr>
            <a:lvl2pPr marL="914400" lvl="1" indent="-450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Char char="○"/>
              <a:defRPr sz="3500">
                <a:solidFill>
                  <a:schemeClr val="dk2"/>
                </a:solidFill>
              </a:defRPr>
            </a:lvl2pPr>
            <a:lvl3pPr marL="1371600" lvl="2" indent="-450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Char char="■"/>
              <a:defRPr sz="3500">
                <a:solidFill>
                  <a:schemeClr val="dk2"/>
                </a:solidFill>
              </a:defRPr>
            </a:lvl3pPr>
            <a:lvl4pPr marL="1828800" lvl="3" indent="-450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Char char="●"/>
              <a:defRPr sz="3500">
                <a:solidFill>
                  <a:schemeClr val="dk2"/>
                </a:solidFill>
              </a:defRPr>
            </a:lvl4pPr>
            <a:lvl5pPr marL="2286000" lvl="4" indent="-450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Char char="○"/>
              <a:defRPr sz="3500">
                <a:solidFill>
                  <a:schemeClr val="dk2"/>
                </a:solidFill>
              </a:defRPr>
            </a:lvl5pPr>
            <a:lvl6pPr marL="2743200" lvl="5" indent="-450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Char char="■"/>
              <a:defRPr sz="3500">
                <a:solidFill>
                  <a:schemeClr val="dk2"/>
                </a:solidFill>
              </a:defRPr>
            </a:lvl6pPr>
            <a:lvl7pPr marL="3200400" lvl="6" indent="-450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Char char="●"/>
              <a:defRPr sz="3500">
                <a:solidFill>
                  <a:schemeClr val="dk2"/>
                </a:solidFill>
              </a:defRPr>
            </a:lvl7pPr>
            <a:lvl8pPr marL="3657600" lvl="7" indent="-450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Char char="○"/>
              <a:defRPr sz="3500">
                <a:solidFill>
                  <a:schemeClr val="dk2"/>
                </a:solidFill>
              </a:defRPr>
            </a:lvl8pPr>
            <a:lvl9pPr marL="4114800" lvl="8" indent="-450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Char char="■"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4009576" y="19387232"/>
            <a:ext cx="907200" cy="16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7475" tIns="227475" rIns="227475" bIns="227475" anchor="ctr" anchorCtr="0">
            <a:normAutofit/>
          </a:bodyPr>
          <a:lstStyle>
            <a:lvl1pPr lvl="0" algn="r">
              <a:buNone/>
              <a:defRPr sz="2500">
                <a:solidFill>
                  <a:schemeClr val="dk2"/>
                </a:solidFill>
              </a:defRPr>
            </a:lvl1pPr>
            <a:lvl2pPr lvl="1" algn="r">
              <a:buNone/>
              <a:defRPr sz="2500">
                <a:solidFill>
                  <a:schemeClr val="dk2"/>
                </a:solidFill>
              </a:defRPr>
            </a:lvl2pPr>
            <a:lvl3pPr lvl="2" algn="r">
              <a:buNone/>
              <a:defRPr sz="2500">
                <a:solidFill>
                  <a:schemeClr val="dk2"/>
                </a:solidFill>
              </a:defRPr>
            </a:lvl3pPr>
            <a:lvl4pPr lvl="3" algn="r">
              <a:buNone/>
              <a:defRPr sz="2500">
                <a:solidFill>
                  <a:schemeClr val="dk2"/>
                </a:solidFill>
              </a:defRPr>
            </a:lvl4pPr>
            <a:lvl5pPr lvl="4" algn="r">
              <a:buNone/>
              <a:defRPr sz="2500">
                <a:solidFill>
                  <a:schemeClr val="dk2"/>
                </a:solidFill>
              </a:defRPr>
            </a:lvl5pPr>
            <a:lvl6pPr lvl="5" algn="r">
              <a:buNone/>
              <a:defRPr sz="2500">
                <a:solidFill>
                  <a:schemeClr val="dk2"/>
                </a:solidFill>
              </a:defRPr>
            </a:lvl6pPr>
            <a:lvl7pPr lvl="6" algn="r">
              <a:buNone/>
              <a:defRPr sz="2500">
                <a:solidFill>
                  <a:schemeClr val="dk2"/>
                </a:solidFill>
              </a:defRPr>
            </a:lvl7pPr>
            <a:lvl8pPr lvl="7" algn="r">
              <a:buNone/>
              <a:defRPr sz="2500">
                <a:solidFill>
                  <a:schemeClr val="dk2"/>
                </a:solidFill>
              </a:defRPr>
            </a:lvl8pPr>
            <a:lvl9pPr lvl="8" algn="r">
              <a:buNone/>
              <a:defRPr sz="25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imos.org.au/facility/ships-of-opportunity/fishing-vessels-as-ships-of-opportunity" TargetMode="External"/><Relationship Id="rId13" Type="http://schemas.openxmlformats.org/officeDocument/2006/relationships/image" Target="../media/image6.png"/><Relationship Id="rId18" Type="http://schemas.openxmlformats.org/officeDocument/2006/relationships/image" Target="../media/image10.png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hyperlink" Target="https://erddap.emolt.net/erddap/index.html" TargetMode="External"/><Relationship Id="rId12" Type="http://schemas.openxmlformats.org/officeDocument/2006/relationships/image" Target="../media/image5.jpeg"/><Relationship Id="rId17" Type="http://schemas.openxmlformats.org/officeDocument/2006/relationships/image" Target="../media/image9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fvon.org" TargetMode="Externa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24" Type="http://schemas.openxmlformats.org/officeDocument/2006/relationships/image" Target="../media/image16.png"/><Relationship Id="rId5" Type="http://schemas.openxmlformats.org/officeDocument/2006/relationships/hyperlink" Target="mailto:2ann-christine.zinkann@noaa.gov" TargetMode="External"/><Relationship Id="rId15" Type="http://schemas.openxmlformats.org/officeDocument/2006/relationships/image" Target="../media/image8.png"/><Relationship Id="rId23" Type="http://schemas.openxmlformats.org/officeDocument/2006/relationships/image" Target="../media/image15.png"/><Relationship Id="rId28" Type="http://schemas.openxmlformats.org/officeDocument/2006/relationships/image" Target="../media/image20.png"/><Relationship Id="rId10" Type="http://schemas.openxmlformats.org/officeDocument/2006/relationships/image" Target="../media/image3.jpeg"/><Relationship Id="rId19" Type="http://schemas.openxmlformats.org/officeDocument/2006/relationships/image" Target="../media/image11.png"/><Relationship Id="rId4" Type="http://schemas.openxmlformats.org/officeDocument/2006/relationships/hyperlink" Target="mailto:1Tamaryn.Morris@weathersa.co.za" TargetMode="External"/><Relationship Id="rId9" Type="http://schemas.openxmlformats.org/officeDocument/2006/relationships/hyperlink" Target="https://essd.copernicus.org/articles/15/3513/2023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4.png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>
            <a:extLst>
              <a:ext uri="{FF2B5EF4-FFF2-40B4-BE49-F238E27FC236}">
                <a16:creationId xmlns:a16="http://schemas.microsoft.com/office/drawing/2014/main" id="{A4A50BEE-1517-3606-7219-34EF5E24DEE8}"/>
              </a:ext>
            </a:extLst>
          </p:cNvPr>
          <p:cNvSpPr/>
          <p:nvPr/>
        </p:nvSpPr>
        <p:spPr>
          <a:xfrm rot="19751317">
            <a:off x="7029495" y="16243099"/>
            <a:ext cx="7582220" cy="4340822"/>
          </a:xfrm>
          <a:custGeom>
            <a:avLst/>
            <a:gdLst/>
            <a:ahLst/>
            <a:cxnLst/>
            <a:rect l="l" t="t" r="r" b="b"/>
            <a:pathLst>
              <a:path w="7009213" h="4012775">
                <a:moveTo>
                  <a:pt x="0" y="0"/>
                </a:moveTo>
                <a:lnTo>
                  <a:pt x="7009213" y="0"/>
                </a:lnTo>
                <a:lnTo>
                  <a:pt x="7009213" y="4012775"/>
                </a:lnTo>
                <a:lnTo>
                  <a:pt x="0" y="4012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sp>
        <p:nvSpPr>
          <p:cNvPr id="54" name="Google Shape;54;p13"/>
          <p:cNvSpPr txBox="1"/>
          <p:nvPr/>
        </p:nvSpPr>
        <p:spPr>
          <a:xfrm>
            <a:off x="0" y="1448725"/>
            <a:ext cx="14642784" cy="275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endParaRPr sz="30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algn="r">
              <a:spcBef>
                <a:spcPts val="1000"/>
              </a:spcBef>
            </a:pPr>
            <a:r>
              <a:rPr lang="en-US" sz="4000" b="1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Fishing Vessel Ocean Observing Network</a:t>
            </a:r>
          </a:p>
          <a:p>
            <a:pPr algn="r">
              <a:spcBef>
                <a:spcPts val="1000"/>
              </a:spcBef>
              <a:buClr>
                <a:srgbClr val="F38417"/>
              </a:buClr>
              <a:buSzPts val="3600"/>
            </a:pPr>
            <a:r>
              <a:rPr lang="en-US" sz="320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ILLUMINATING THE COASTAL SEAS</a:t>
            </a:r>
            <a:endParaRPr sz="320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algn="r">
              <a:buClr>
                <a:schemeClr val="dk1"/>
              </a:buClr>
              <a:buSzPts val="1100"/>
            </a:pPr>
            <a:endParaRPr sz="1200" b="1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algn="r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GB" sz="1600" b="1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Cooper Van Vranken</a:t>
            </a:r>
            <a:r>
              <a:rPr lang="en-GB" sz="1600" b="1" baseline="3000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1</a:t>
            </a:r>
            <a:r>
              <a:rPr lang="en-GB" sz="1600" b="1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GB" sz="160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(cooper@oceandata.net);</a:t>
            </a:r>
            <a:r>
              <a:rPr lang="en-GB" sz="1600" b="1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 A. Miguel Santos</a:t>
            </a:r>
            <a:r>
              <a:rPr lang="en-GB" sz="1600" b="1" baseline="3000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2</a:t>
            </a:r>
            <a:r>
              <a:rPr lang="en-GB" sz="1600" b="1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en-GB" sz="160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(amsantos@ipma.pt)</a:t>
            </a:r>
            <a:endParaRPr sz="160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algn="r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GB" sz="1600" baseline="3000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GB" sz="160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Ocean Data Network (ODN)    |    </a:t>
            </a:r>
            <a:r>
              <a:rPr lang="en-GB" sz="1600" u="sng" baseline="3000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en-US" sz="160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Portuguese Institute for the Sea and the Atmosphere (IPMA)</a:t>
            </a:r>
            <a:endParaRPr sz="160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algn="r">
              <a:spcBef>
                <a:spcPts val="1000"/>
              </a:spcBef>
              <a:buClr>
                <a:schemeClr val="dk1"/>
              </a:buClr>
              <a:buSzPts val="1100"/>
            </a:pPr>
            <a:endParaRPr sz="20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6">
            <a:alphaModFix/>
          </a:blip>
          <a:srcRect b="37311"/>
          <a:stretch/>
        </p:blipFill>
        <p:spPr>
          <a:xfrm>
            <a:off x="-43125" y="192481"/>
            <a:ext cx="2591201" cy="9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3353146" y="383361"/>
            <a:ext cx="8403169" cy="58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2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Observations Coordination Group (OCG) - 16</a:t>
            </a:r>
            <a:endParaRPr lang="en-US" sz="3200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420567" y="13317718"/>
            <a:ext cx="8896022" cy="2215961"/>
          </a:xfrm>
          <a:prstGeom prst="rect">
            <a:avLst/>
          </a:prstGeom>
          <a:solidFill>
            <a:srgbClr val="FFFFFF">
              <a:alpha val="69050"/>
            </a:srgbClr>
          </a:solidFill>
          <a:ln w="9525" cap="flat" cmpd="sng">
            <a:solidFill>
              <a:srgbClr val="FFCC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2200" b="1">
                <a:solidFill>
                  <a:srgbClr val="336699"/>
                </a:solidFill>
                <a:latin typeface="+mj-lt"/>
              </a:rPr>
              <a:t>Above: Tropical Cyclone intensification</a:t>
            </a:r>
            <a:r>
              <a:rPr lang="en-GB" sz="2200">
                <a:solidFill>
                  <a:srgbClr val="336699"/>
                </a:solidFill>
                <a:latin typeface="+mj-lt"/>
              </a:rPr>
              <a:t> forecasting improvement network in The Bahamas. Threshold temperature = 26 °C.</a:t>
            </a:r>
            <a:endParaRPr lang="en-GB" sz="2200">
              <a:solidFill>
                <a:srgbClr val="336699"/>
              </a:solidFill>
              <a:latin typeface="+mj-lt"/>
              <a:sym typeface="Montserrat"/>
            </a:endParaRPr>
          </a:p>
          <a:p>
            <a:endParaRPr lang="en-GB" sz="2200" b="1">
              <a:solidFill>
                <a:srgbClr val="336699"/>
              </a:solidFill>
              <a:latin typeface="+mj-lt"/>
              <a:sym typeface="Montserrat"/>
            </a:endParaRPr>
          </a:p>
          <a:p>
            <a:r>
              <a:rPr lang="en-GB" sz="2200" b="1">
                <a:solidFill>
                  <a:srgbClr val="336699"/>
                </a:solidFill>
                <a:latin typeface="+mj-lt"/>
                <a:sym typeface="Montserrat"/>
              </a:rPr>
              <a:t>Right, Pilots in under-observed regions</a:t>
            </a:r>
            <a:r>
              <a:rPr lang="en-GB" sz="2200">
                <a:solidFill>
                  <a:srgbClr val="336699"/>
                </a:solidFill>
                <a:latin typeface="+mj-lt"/>
                <a:sym typeface="Montserrat"/>
              </a:rPr>
              <a:t>: Papua New Guinea, Fiji, Norfolk Island, Southern Ocean, Ghana, Bahamas, and Tanzania (Installation shown on Zanzibar).</a:t>
            </a:r>
            <a:endParaRPr lang="en-US">
              <a:solidFill>
                <a:srgbClr val="336699"/>
              </a:solidFill>
              <a:latin typeface="+mj-lt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375571" y="4357134"/>
            <a:ext cx="6044423" cy="5002846"/>
          </a:xfrm>
          <a:prstGeom prst="rect">
            <a:avLst/>
          </a:prstGeom>
          <a:solidFill>
            <a:srgbClr val="FFFFFF">
              <a:alpha val="69050"/>
            </a:srgbClr>
          </a:solidFill>
          <a:ln w="9525" cap="flat" cmpd="sng">
            <a:solidFill>
              <a:srgbClr val="FFCC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2800" b="1">
                <a:solidFill>
                  <a:srgbClr val="336699"/>
                </a:solidFill>
                <a:latin typeface="+mj-lt"/>
              </a:rPr>
              <a:t>STATUS</a:t>
            </a:r>
          </a:p>
          <a:p>
            <a:pPr marL="342900" indent="-342900">
              <a:buClr>
                <a:srgbClr val="336699"/>
              </a:buClr>
              <a:buChar char="•"/>
            </a:pPr>
            <a:r>
              <a:rPr lang="en-GB" sz="2200">
                <a:solidFill>
                  <a:srgbClr val="336699"/>
                </a:solidFill>
                <a:latin typeface="+mj-lt"/>
                <a:sym typeface="Montserrat"/>
              </a:rPr>
              <a:t>600+ fishing vessels (not all open) </a:t>
            </a:r>
            <a:endParaRPr lang="en-GB">
              <a:solidFill>
                <a:srgbClr val="336699"/>
              </a:solidFill>
              <a:latin typeface="+mj-lt"/>
              <a:sym typeface="Montserrat"/>
            </a:endParaRPr>
          </a:p>
          <a:p>
            <a:pPr marL="342900" indent="-342900">
              <a:buClr>
                <a:srgbClr val="336699"/>
              </a:buClr>
              <a:buChar char="•"/>
            </a:pPr>
            <a:r>
              <a:rPr lang="en-GB" sz="2200">
                <a:solidFill>
                  <a:srgbClr val="336699"/>
                </a:solidFill>
                <a:latin typeface="+mj-lt"/>
                <a:sym typeface="Montserrat"/>
              </a:rPr>
              <a:t>36792 complete profiles in 2024</a:t>
            </a:r>
            <a:endParaRPr lang="en-GB" sz="2200">
              <a:solidFill>
                <a:srgbClr val="336699"/>
              </a:solidFill>
              <a:latin typeface="+mj-lt"/>
            </a:endParaRPr>
          </a:p>
          <a:p>
            <a:pPr marL="342900" indent="-342900">
              <a:buClr>
                <a:srgbClr val="336699"/>
              </a:buClr>
              <a:buChar char="•"/>
            </a:pPr>
            <a:r>
              <a:rPr lang="en-GB" sz="2200">
                <a:solidFill>
                  <a:srgbClr val="336699"/>
                </a:solidFill>
                <a:latin typeface="+mj-lt"/>
                <a:sym typeface="Montserrat"/>
              </a:rPr>
              <a:t>Goal: 10s of thousands of vessels </a:t>
            </a:r>
            <a:endParaRPr lang="en-GB" sz="2200">
              <a:solidFill>
                <a:srgbClr val="336699"/>
              </a:solidFill>
              <a:latin typeface="+mj-lt"/>
            </a:endParaRPr>
          </a:p>
          <a:p>
            <a:pPr marL="342900" indent="-342900">
              <a:buClr>
                <a:srgbClr val="336699"/>
              </a:buClr>
              <a:buChar char="•"/>
            </a:pPr>
            <a:r>
              <a:rPr lang="en-GB" sz="2200">
                <a:solidFill>
                  <a:srgbClr val="336699"/>
                </a:solidFill>
                <a:latin typeface="+mj-lt"/>
              </a:rPr>
              <a:t>CoastPredict UNDOS Project</a:t>
            </a:r>
          </a:p>
          <a:p>
            <a:pPr marL="342900" indent="-342900">
              <a:buClr>
                <a:srgbClr val="336699"/>
              </a:buClr>
              <a:buChar char="•"/>
            </a:pPr>
            <a:r>
              <a:rPr lang="en-GB" sz="2200">
                <a:solidFill>
                  <a:srgbClr val="336699"/>
                </a:solidFill>
                <a:latin typeface="+mj-lt"/>
              </a:rPr>
              <a:t>Today, mostly temperature profiling</a:t>
            </a:r>
          </a:p>
          <a:p>
            <a:pPr marL="342900" indent="-342900">
              <a:buChar char="•"/>
            </a:pPr>
            <a:endParaRPr lang="en-GB" sz="2200" b="1">
              <a:solidFill>
                <a:srgbClr val="1F3864"/>
              </a:solidFill>
              <a:latin typeface="+mj-lt"/>
            </a:endParaRPr>
          </a:p>
          <a:p>
            <a:r>
              <a:rPr lang="en-GB" sz="2800" b="1">
                <a:solidFill>
                  <a:srgbClr val="336699"/>
                </a:solidFill>
                <a:latin typeface="+mj-lt"/>
              </a:rPr>
              <a:t>CHALLENGES</a:t>
            </a:r>
            <a:endParaRPr lang="en-GB" b="1">
              <a:solidFill>
                <a:srgbClr val="336699"/>
              </a:solidFill>
              <a:latin typeface="+mj-lt"/>
            </a:endParaRPr>
          </a:p>
          <a:p>
            <a:pPr marL="342900" indent="-342900">
              <a:buClr>
                <a:srgbClr val="336699"/>
              </a:buClr>
              <a:buChar char="•"/>
            </a:pPr>
            <a:r>
              <a:rPr lang="en-GB" sz="2000">
                <a:solidFill>
                  <a:srgbClr val="336699"/>
                </a:solidFill>
                <a:latin typeface="+mj-lt"/>
                <a:sym typeface="Montserrat"/>
              </a:rPr>
              <a:t>Financial Innovation Subcommittee to achieve economies of scale</a:t>
            </a:r>
            <a:endParaRPr lang="en-GB" sz="2000">
              <a:solidFill>
                <a:srgbClr val="336699"/>
              </a:solidFill>
              <a:latin typeface="+mj-lt"/>
            </a:endParaRPr>
          </a:p>
          <a:p>
            <a:pPr marL="342900" indent="-342900">
              <a:buClr>
                <a:srgbClr val="336699"/>
              </a:buClr>
              <a:buChar char="•"/>
            </a:pPr>
            <a:r>
              <a:rPr lang="en-GB" sz="2000">
                <a:solidFill>
                  <a:srgbClr val="336699"/>
                </a:solidFill>
                <a:latin typeface="+mj-lt"/>
                <a:sym typeface="Montserrat"/>
              </a:rPr>
              <a:t>Challenges and opportunities with primarily EEZ network</a:t>
            </a:r>
            <a:endParaRPr lang="en-GB" sz="2000">
              <a:solidFill>
                <a:srgbClr val="336699"/>
              </a:solidFill>
              <a:latin typeface="+mj-lt"/>
              <a:ea typeface="Montserrat"/>
            </a:endParaRPr>
          </a:p>
          <a:p>
            <a:pPr marL="342900" indent="-342900">
              <a:buClr>
                <a:srgbClr val="336699"/>
              </a:buClr>
              <a:buFont typeface="Arial"/>
              <a:buChar char="•"/>
            </a:pPr>
            <a:r>
              <a:rPr lang="en-GB" sz="2000">
                <a:solidFill>
                  <a:srgbClr val="336699"/>
                </a:solidFill>
                <a:latin typeface="+mj-lt"/>
                <a:ea typeface="Montserrat"/>
              </a:rPr>
              <a:t>Aim for FVON to be more fisheries centric: both industry tools, and for FAO</a:t>
            </a:r>
          </a:p>
        </p:txBody>
      </p:sp>
      <p:sp>
        <p:nvSpPr>
          <p:cNvPr id="62" name="Google Shape;62;p13"/>
          <p:cNvSpPr txBox="1"/>
          <p:nvPr/>
        </p:nvSpPr>
        <p:spPr>
          <a:xfrm>
            <a:off x="408365" y="15977498"/>
            <a:ext cx="14292732" cy="2893069"/>
          </a:xfrm>
          <a:prstGeom prst="rect">
            <a:avLst/>
          </a:prstGeom>
          <a:noFill/>
          <a:ln w="9525" cap="flat" cmpd="sng">
            <a:solidFill>
              <a:srgbClr val="FFCC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336699"/>
                </a:solidFill>
                <a:latin typeface="+mj-lt"/>
                <a:sym typeface="Montserrat"/>
              </a:rPr>
              <a:t>QUESTIONS</a:t>
            </a:r>
            <a:endParaRPr lang="en-US">
              <a:solidFill>
                <a:srgbClr val="336699"/>
              </a:solidFill>
              <a:latin typeface="+mj-lt"/>
            </a:endParaRPr>
          </a:p>
          <a:p>
            <a:r>
              <a:rPr lang="en-GB" sz="2200">
                <a:solidFill>
                  <a:srgbClr val="336699"/>
                </a:solidFill>
                <a:latin typeface="+mj-lt"/>
                <a:ea typeface="Montserrat"/>
              </a:rPr>
              <a:t>Requirements: GCOS great for showing how far we all need to go. But we have not been able to link financing to meet requirements.</a:t>
            </a:r>
          </a:p>
          <a:p>
            <a:r>
              <a:rPr lang="en-GB" sz="2200">
                <a:solidFill>
                  <a:srgbClr val="336699"/>
                </a:solidFill>
                <a:latin typeface="+mj-lt"/>
                <a:ea typeface="Montserrat"/>
              </a:rPr>
              <a:t>Data access: working on federated FVON access point. Today available from programs and subsets on GTS, </a:t>
            </a:r>
            <a:r>
              <a:rPr lang="en-GB" sz="2200" err="1">
                <a:solidFill>
                  <a:srgbClr val="336699"/>
                </a:solidFill>
                <a:latin typeface="+mj-lt"/>
                <a:ea typeface="Montserrat"/>
              </a:rPr>
              <a:t>EMODnet</a:t>
            </a:r>
            <a:r>
              <a:rPr lang="en-GB" sz="2200">
                <a:solidFill>
                  <a:srgbClr val="336699"/>
                </a:solidFill>
                <a:latin typeface="+mj-lt"/>
                <a:ea typeface="Montserrat"/>
              </a:rPr>
              <a:t>, and CMEMS. </a:t>
            </a:r>
          </a:p>
          <a:p>
            <a:r>
              <a:rPr lang="en-GB" sz="2200">
                <a:solidFill>
                  <a:srgbClr val="336699"/>
                </a:solidFill>
                <a:ea typeface="Montserrat"/>
              </a:rPr>
              <a:t>EMOLT:</a:t>
            </a:r>
            <a:r>
              <a:rPr lang="en-GB" sz="2200">
                <a:solidFill>
                  <a:srgbClr val="1F3864"/>
                </a:solidFill>
                <a:ea typeface="Montserrat"/>
              </a:rPr>
              <a:t> </a:t>
            </a:r>
            <a:r>
              <a:rPr lang="en-GB" sz="2200">
                <a:solidFill>
                  <a:srgbClr val="1F3864"/>
                </a:solidFill>
                <a:ea typeface="Montserrat"/>
                <a:hlinkClick r:id="rId7"/>
              </a:rPr>
              <a:t>https://erddap.emolt.net/erddap/index.html</a:t>
            </a:r>
            <a:r>
              <a:rPr lang="en-GB" sz="2200">
                <a:solidFill>
                  <a:srgbClr val="1F3864"/>
                </a:solidFill>
                <a:ea typeface="Montserrat"/>
              </a:rPr>
              <a:t> </a:t>
            </a:r>
          </a:p>
          <a:p>
            <a:r>
              <a:rPr lang="en-GB" sz="2200">
                <a:solidFill>
                  <a:srgbClr val="336699"/>
                </a:solidFill>
                <a:ea typeface="Montserrat"/>
              </a:rPr>
              <a:t>Fish-SOOP:</a:t>
            </a:r>
            <a:r>
              <a:rPr lang="en-GB" sz="2200">
                <a:solidFill>
                  <a:srgbClr val="1F3864"/>
                </a:solidFill>
                <a:ea typeface="Montserrat"/>
              </a:rPr>
              <a:t> </a:t>
            </a:r>
            <a:r>
              <a:rPr lang="en-GB" sz="2200">
                <a:solidFill>
                  <a:srgbClr val="1F3864"/>
                </a:solidFill>
                <a:ea typeface="Montserrat"/>
                <a:hlinkClick r:id="rId8"/>
              </a:rPr>
              <a:t>https://imos.org.au/facility/ships-of-opportunity/fishing-vessels-as-ships-of-opportunity</a:t>
            </a:r>
            <a:r>
              <a:rPr lang="en-GB" sz="2200">
                <a:solidFill>
                  <a:srgbClr val="1F3864"/>
                </a:solidFill>
                <a:ea typeface="Montserrat"/>
              </a:rPr>
              <a:t> </a:t>
            </a:r>
          </a:p>
          <a:p>
            <a:r>
              <a:rPr lang="en-GB" sz="2200">
                <a:solidFill>
                  <a:srgbClr val="336699"/>
                </a:solidFill>
                <a:ea typeface="Montserrat"/>
              </a:rPr>
              <a:t>Adri-FOOS: </a:t>
            </a:r>
            <a:r>
              <a:rPr lang="en-GB" sz="2200">
                <a:solidFill>
                  <a:srgbClr val="1F3864"/>
                </a:solidFill>
                <a:ea typeface="Montserrat"/>
                <a:hlinkClick r:id="rId9"/>
              </a:rPr>
              <a:t>https://essd.copernicus.org/articles/15/3513/2023/</a:t>
            </a:r>
            <a:r>
              <a:rPr lang="en-GB" sz="2200">
                <a:solidFill>
                  <a:srgbClr val="1F3864"/>
                </a:solidFill>
                <a:ea typeface="Montserrat"/>
              </a:rPr>
              <a:t> </a:t>
            </a:r>
            <a:endParaRPr lang="en-GB" sz="2200" b="1">
              <a:solidFill>
                <a:srgbClr val="1F3864"/>
              </a:solidFill>
              <a:ea typeface="Montserrat"/>
            </a:endParaRPr>
          </a:p>
        </p:txBody>
      </p:sp>
      <p:pic>
        <p:nvPicPr>
          <p:cNvPr id="2" name="Picture 1" descr="A map of the world&#10;&#10;AI-generated content may be incorrect.">
            <a:extLst>
              <a:ext uri="{FF2B5EF4-FFF2-40B4-BE49-F238E27FC236}">
                <a16:creationId xmlns:a16="http://schemas.microsoft.com/office/drawing/2014/main" id="{9DBD18F6-6C90-304A-9E63-5224956D38F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1" t="4420" r="227" b="552"/>
          <a:stretch/>
        </p:blipFill>
        <p:spPr>
          <a:xfrm>
            <a:off x="6688757" y="4803384"/>
            <a:ext cx="7954027" cy="4010824"/>
          </a:xfrm>
          <a:prstGeom prst="rect">
            <a:avLst/>
          </a:prstGeom>
          <a:ln w="12700">
            <a:solidFill>
              <a:srgbClr val="184596"/>
            </a:solidFill>
          </a:ln>
        </p:spPr>
      </p:pic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F1002A4-2A33-E9F6-D14E-E5ED6A2613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6697" y="19458731"/>
            <a:ext cx="3813725" cy="504825"/>
          </a:xfrm>
          <a:prstGeom prst="rect">
            <a:avLst/>
          </a:prstGeom>
        </p:spPr>
      </p:pic>
      <p:pic>
        <p:nvPicPr>
          <p:cNvPr id="5" name="Picture 4" descr="A group of people on a boat&#10;&#10;AI-generated content may be incorrect.">
            <a:extLst>
              <a:ext uri="{FF2B5EF4-FFF2-40B4-BE49-F238E27FC236}">
                <a16:creationId xmlns:a16="http://schemas.microsoft.com/office/drawing/2014/main" id="{B3FAE063-B990-ECBC-5FD8-1789711B70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0646" r="901" b="-168"/>
          <a:stretch/>
        </p:blipFill>
        <p:spPr>
          <a:xfrm>
            <a:off x="9711699" y="9564878"/>
            <a:ext cx="4931085" cy="5977437"/>
          </a:xfrm>
          <a:prstGeom prst="rect">
            <a:avLst/>
          </a:prstGeom>
          <a:ln w="12700">
            <a:solidFill>
              <a:srgbClr val="18459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A8D733-CA54-516C-8274-B274FA2039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179" y="9792431"/>
            <a:ext cx="8917676" cy="2784268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3D875D5F-694A-FF23-6F76-C6238FE5B865}"/>
              </a:ext>
            </a:extLst>
          </p:cNvPr>
          <p:cNvSpPr/>
          <p:nvPr/>
        </p:nvSpPr>
        <p:spPr>
          <a:xfrm>
            <a:off x="2333133" y="19715801"/>
            <a:ext cx="1304918" cy="1304918"/>
          </a:xfrm>
          <a:custGeom>
            <a:avLst/>
            <a:gdLst/>
            <a:ahLst/>
            <a:cxnLst/>
            <a:rect l="l" t="t" r="r" b="b"/>
            <a:pathLst>
              <a:path w="2068197" h="2068197">
                <a:moveTo>
                  <a:pt x="0" y="0"/>
                </a:moveTo>
                <a:lnTo>
                  <a:pt x="2068197" y="0"/>
                </a:lnTo>
                <a:lnTo>
                  <a:pt x="2068197" y="2068197"/>
                </a:lnTo>
                <a:lnTo>
                  <a:pt x="0" y="20681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59A8D889-DFAD-ECEE-B33D-3AF78125F698}"/>
              </a:ext>
            </a:extLst>
          </p:cNvPr>
          <p:cNvSpPr/>
          <p:nvPr/>
        </p:nvSpPr>
        <p:spPr>
          <a:xfrm>
            <a:off x="455013" y="19715801"/>
            <a:ext cx="1304918" cy="1304918"/>
          </a:xfrm>
          <a:custGeom>
            <a:avLst/>
            <a:gdLst/>
            <a:ahLst/>
            <a:cxnLst/>
            <a:rect l="l" t="t" r="r" b="b"/>
            <a:pathLst>
              <a:path w="2080609" h="2080609">
                <a:moveTo>
                  <a:pt x="0" y="0"/>
                </a:moveTo>
                <a:lnTo>
                  <a:pt x="2080610" y="0"/>
                </a:lnTo>
                <a:lnTo>
                  <a:pt x="2080610" y="2080609"/>
                </a:lnTo>
                <a:lnTo>
                  <a:pt x="0" y="20806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B933D746-AB1E-96CD-0B20-5D3EBE41C739}"/>
              </a:ext>
            </a:extLst>
          </p:cNvPr>
          <p:cNvSpPr txBox="1"/>
          <p:nvPr/>
        </p:nvSpPr>
        <p:spPr>
          <a:xfrm>
            <a:off x="1907501" y="19405574"/>
            <a:ext cx="2164397" cy="441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84"/>
              </a:lnSpc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</a:rPr>
              <a:t>Newsletter signup:</a:t>
            </a:r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1784"/>
              </a:lnSpc>
              <a:spcBef>
                <a:spcPct val="0"/>
              </a:spcBef>
            </a:pPr>
            <a:endParaRPr lang="en-US" sz="127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5666190C-2A2C-8626-E418-9A9B9EF3832E}"/>
              </a:ext>
            </a:extLst>
          </p:cNvPr>
          <p:cNvSpPr txBox="1"/>
          <p:nvPr/>
        </p:nvSpPr>
        <p:spPr>
          <a:xfrm>
            <a:off x="380680" y="19076002"/>
            <a:ext cx="1465318" cy="675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84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 our website</a:t>
            </a: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</a:rPr>
              <a:t> for a full list of publications</a:t>
            </a: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F4E9E041-7439-47EE-2A4B-DF2C0ABF2C2D}"/>
              </a:ext>
            </a:extLst>
          </p:cNvPr>
          <p:cNvSpPr txBox="1"/>
          <p:nvPr/>
        </p:nvSpPr>
        <p:spPr>
          <a:xfrm>
            <a:off x="491390" y="21016870"/>
            <a:ext cx="1232164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4"/>
              </a:lnSpc>
              <a:spcBef>
                <a:spcPct val="0"/>
              </a:spcBef>
            </a:pPr>
            <a:r>
              <a:rPr lang="en-US" sz="1400" u="sng">
                <a:latin typeface="Arial"/>
                <a:ea typeface="Arial"/>
                <a:cs typeface="Arial"/>
                <a:sym typeface="Arial"/>
                <a:hlinkClick r:id="rId16" tooltip="https://fvon.or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https://fvon.org/</a:t>
            </a:r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368C7D79-8F9C-2899-CDCE-C2423DCF2333}"/>
              </a:ext>
            </a:extLst>
          </p:cNvPr>
          <p:cNvSpPr/>
          <p:nvPr/>
        </p:nvSpPr>
        <p:spPr>
          <a:xfrm>
            <a:off x="3944546" y="20386974"/>
            <a:ext cx="1063688" cy="635536"/>
          </a:xfrm>
          <a:custGeom>
            <a:avLst/>
            <a:gdLst/>
            <a:ahLst/>
            <a:cxnLst/>
            <a:rect l="l" t="t" r="r" b="b"/>
            <a:pathLst>
              <a:path w="1745881" h="1043136">
                <a:moveTo>
                  <a:pt x="0" y="0"/>
                </a:moveTo>
                <a:lnTo>
                  <a:pt x="1745880" y="0"/>
                </a:lnTo>
                <a:lnTo>
                  <a:pt x="1745880" y="1043137"/>
                </a:lnTo>
                <a:lnTo>
                  <a:pt x="0" y="104313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DE5023AE-369C-7DF6-0AE7-3125BC49B19C}"/>
              </a:ext>
            </a:extLst>
          </p:cNvPr>
          <p:cNvSpPr/>
          <p:nvPr/>
        </p:nvSpPr>
        <p:spPr>
          <a:xfrm>
            <a:off x="5101483" y="20395642"/>
            <a:ext cx="1878245" cy="542931"/>
          </a:xfrm>
          <a:custGeom>
            <a:avLst/>
            <a:gdLst/>
            <a:ahLst/>
            <a:cxnLst/>
            <a:rect l="l" t="t" r="r" b="b"/>
            <a:pathLst>
              <a:path w="2789752" h="806413">
                <a:moveTo>
                  <a:pt x="0" y="0"/>
                </a:moveTo>
                <a:lnTo>
                  <a:pt x="2789753" y="0"/>
                </a:lnTo>
                <a:lnTo>
                  <a:pt x="2789753" y="806413"/>
                </a:lnTo>
                <a:lnTo>
                  <a:pt x="0" y="80641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C736A258-9611-2A9E-021A-100104137C4A}"/>
              </a:ext>
            </a:extLst>
          </p:cNvPr>
          <p:cNvSpPr/>
          <p:nvPr/>
        </p:nvSpPr>
        <p:spPr>
          <a:xfrm>
            <a:off x="6988863" y="20362997"/>
            <a:ext cx="1458389" cy="635536"/>
          </a:xfrm>
          <a:custGeom>
            <a:avLst/>
            <a:gdLst/>
            <a:ahLst/>
            <a:cxnLst/>
            <a:rect l="l" t="t" r="r" b="b"/>
            <a:pathLst>
              <a:path w="2338223" h="1018950">
                <a:moveTo>
                  <a:pt x="0" y="0"/>
                </a:moveTo>
                <a:lnTo>
                  <a:pt x="2338223" y="0"/>
                </a:lnTo>
                <a:lnTo>
                  <a:pt x="2338223" y="1018951"/>
                </a:lnTo>
                <a:lnTo>
                  <a:pt x="0" y="101895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sp>
        <p:nvSpPr>
          <p:cNvPr id="15" name="Freeform 18">
            <a:extLst>
              <a:ext uri="{FF2B5EF4-FFF2-40B4-BE49-F238E27FC236}">
                <a16:creationId xmlns:a16="http://schemas.microsoft.com/office/drawing/2014/main" id="{2B4052A8-6223-BB4F-2391-2C3E781B1A7A}"/>
              </a:ext>
            </a:extLst>
          </p:cNvPr>
          <p:cNvSpPr/>
          <p:nvPr/>
        </p:nvSpPr>
        <p:spPr>
          <a:xfrm>
            <a:off x="8451186" y="20341194"/>
            <a:ext cx="731185" cy="670613"/>
          </a:xfrm>
          <a:custGeom>
            <a:avLst/>
            <a:gdLst/>
            <a:ahLst/>
            <a:cxnLst/>
            <a:rect l="l" t="t" r="r" b="b"/>
            <a:pathLst>
              <a:path w="1210832" h="1110526">
                <a:moveTo>
                  <a:pt x="0" y="0"/>
                </a:moveTo>
                <a:lnTo>
                  <a:pt x="1210832" y="0"/>
                </a:lnTo>
                <a:lnTo>
                  <a:pt x="1210832" y="1110527"/>
                </a:lnTo>
                <a:lnTo>
                  <a:pt x="0" y="1110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87113EFE-552E-7571-253D-0EED3DEEE65B}"/>
              </a:ext>
            </a:extLst>
          </p:cNvPr>
          <p:cNvSpPr/>
          <p:nvPr/>
        </p:nvSpPr>
        <p:spPr>
          <a:xfrm>
            <a:off x="9294430" y="20349440"/>
            <a:ext cx="1104158" cy="732349"/>
          </a:xfrm>
          <a:custGeom>
            <a:avLst/>
            <a:gdLst/>
            <a:ahLst/>
            <a:cxnLst/>
            <a:rect l="l" t="t" r="r" b="b"/>
            <a:pathLst>
              <a:path w="1843049" h="1222430">
                <a:moveTo>
                  <a:pt x="0" y="0"/>
                </a:moveTo>
                <a:lnTo>
                  <a:pt x="1843049" y="0"/>
                </a:lnTo>
                <a:lnTo>
                  <a:pt x="1843049" y="1222431"/>
                </a:lnTo>
                <a:lnTo>
                  <a:pt x="0" y="122243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05E74203-EC80-2442-267E-01C54A27D4C3}"/>
              </a:ext>
            </a:extLst>
          </p:cNvPr>
          <p:cNvSpPr/>
          <p:nvPr/>
        </p:nvSpPr>
        <p:spPr>
          <a:xfrm>
            <a:off x="10528689" y="20386245"/>
            <a:ext cx="587693" cy="606058"/>
          </a:xfrm>
          <a:custGeom>
            <a:avLst/>
            <a:gdLst/>
            <a:ahLst/>
            <a:cxnLst/>
            <a:rect l="l" t="t" r="r" b="b"/>
            <a:pathLst>
              <a:path w="955875" h="985746">
                <a:moveTo>
                  <a:pt x="0" y="0"/>
                </a:moveTo>
                <a:lnTo>
                  <a:pt x="955874" y="0"/>
                </a:lnTo>
                <a:lnTo>
                  <a:pt x="955874" y="985745"/>
                </a:lnTo>
                <a:lnTo>
                  <a:pt x="0" y="985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id="{A86BFACF-892F-F170-D8C6-0F1A763A8B58}"/>
              </a:ext>
            </a:extLst>
          </p:cNvPr>
          <p:cNvSpPr/>
          <p:nvPr/>
        </p:nvSpPr>
        <p:spPr>
          <a:xfrm>
            <a:off x="11201659" y="20365259"/>
            <a:ext cx="677371" cy="657251"/>
          </a:xfrm>
          <a:custGeom>
            <a:avLst/>
            <a:gdLst/>
            <a:ahLst/>
            <a:cxnLst/>
            <a:rect l="l" t="t" r="r" b="b"/>
            <a:pathLst>
              <a:path w="1119102" h="1085861">
                <a:moveTo>
                  <a:pt x="0" y="0"/>
                </a:moveTo>
                <a:lnTo>
                  <a:pt x="1119102" y="0"/>
                </a:lnTo>
                <a:lnTo>
                  <a:pt x="1119102" y="1085861"/>
                </a:lnTo>
                <a:lnTo>
                  <a:pt x="0" y="108586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sp>
        <p:nvSpPr>
          <p:cNvPr id="19" name="Freeform 22">
            <a:extLst>
              <a:ext uri="{FF2B5EF4-FFF2-40B4-BE49-F238E27FC236}">
                <a16:creationId xmlns:a16="http://schemas.microsoft.com/office/drawing/2014/main" id="{146A6223-BA0A-0363-D2B4-03B1756B9B11}"/>
              </a:ext>
            </a:extLst>
          </p:cNvPr>
          <p:cNvSpPr/>
          <p:nvPr/>
        </p:nvSpPr>
        <p:spPr>
          <a:xfrm>
            <a:off x="12042748" y="20363434"/>
            <a:ext cx="881309" cy="707367"/>
          </a:xfrm>
          <a:custGeom>
            <a:avLst/>
            <a:gdLst/>
            <a:ahLst/>
            <a:cxnLst/>
            <a:rect l="l" t="t" r="r" b="b"/>
            <a:pathLst>
              <a:path w="1288192" h="1033944">
                <a:moveTo>
                  <a:pt x="0" y="0"/>
                </a:moveTo>
                <a:lnTo>
                  <a:pt x="1288193" y="0"/>
                </a:lnTo>
                <a:lnTo>
                  <a:pt x="1288193" y="1033944"/>
                </a:lnTo>
                <a:lnTo>
                  <a:pt x="0" y="103394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E862C62D-30EA-2A05-71EE-34032727102D}"/>
              </a:ext>
            </a:extLst>
          </p:cNvPr>
          <p:cNvSpPr/>
          <p:nvPr/>
        </p:nvSpPr>
        <p:spPr>
          <a:xfrm>
            <a:off x="12927059" y="20451668"/>
            <a:ext cx="1256671" cy="542931"/>
          </a:xfrm>
          <a:custGeom>
            <a:avLst/>
            <a:gdLst/>
            <a:ahLst/>
            <a:cxnLst/>
            <a:rect l="l" t="t" r="r" b="b"/>
            <a:pathLst>
              <a:path w="1762618" h="761520">
                <a:moveTo>
                  <a:pt x="0" y="0"/>
                </a:moveTo>
                <a:lnTo>
                  <a:pt x="1762618" y="0"/>
                </a:lnTo>
                <a:lnTo>
                  <a:pt x="1762618" y="761519"/>
                </a:lnTo>
                <a:lnTo>
                  <a:pt x="0" y="76151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sp>
        <p:nvSpPr>
          <p:cNvPr id="21" name="Freeform 24">
            <a:extLst>
              <a:ext uri="{FF2B5EF4-FFF2-40B4-BE49-F238E27FC236}">
                <a16:creationId xmlns:a16="http://schemas.microsoft.com/office/drawing/2014/main" id="{C743E971-EA37-F84A-D5B6-6B9D8D5BC0CC}"/>
              </a:ext>
            </a:extLst>
          </p:cNvPr>
          <p:cNvSpPr/>
          <p:nvPr/>
        </p:nvSpPr>
        <p:spPr>
          <a:xfrm>
            <a:off x="14188803" y="20218960"/>
            <a:ext cx="669177" cy="896609"/>
          </a:xfrm>
          <a:custGeom>
            <a:avLst/>
            <a:gdLst/>
            <a:ahLst/>
            <a:cxnLst/>
            <a:rect l="l" t="t" r="r" b="b"/>
            <a:pathLst>
              <a:path w="948654" h="1271072">
                <a:moveTo>
                  <a:pt x="0" y="0"/>
                </a:moveTo>
                <a:lnTo>
                  <a:pt x="948654" y="0"/>
                </a:lnTo>
                <a:lnTo>
                  <a:pt x="948654" y="1271073"/>
                </a:lnTo>
                <a:lnTo>
                  <a:pt x="0" y="1271073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81F38201-298F-843C-7B40-3972A23013E7}"/>
              </a:ext>
            </a:extLst>
          </p:cNvPr>
          <p:cNvSpPr/>
          <p:nvPr/>
        </p:nvSpPr>
        <p:spPr>
          <a:xfrm>
            <a:off x="1937622" y="4702185"/>
            <a:ext cx="87539" cy="8753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CC33"/>
          </a:solid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3F238668-2EF6-6DA1-9A61-1BC347714A84}"/>
              </a:ext>
            </a:extLst>
          </p:cNvPr>
          <p:cNvSpPr/>
          <p:nvPr/>
        </p:nvSpPr>
        <p:spPr>
          <a:xfrm>
            <a:off x="2941822" y="7144135"/>
            <a:ext cx="87539" cy="8753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CC33"/>
          </a:solid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97763A27-EC16-3183-622D-EFF51C8C8391}"/>
              </a:ext>
            </a:extLst>
          </p:cNvPr>
          <p:cNvSpPr/>
          <p:nvPr/>
        </p:nvSpPr>
        <p:spPr>
          <a:xfrm>
            <a:off x="2178919" y="16270712"/>
            <a:ext cx="87539" cy="8753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CC33"/>
          </a:solid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pic>
        <p:nvPicPr>
          <p:cNvPr id="28" name="Picture 27" descr="A yellow letter on a black background&#10;&#10;AI-generated content may be incorrect.">
            <a:extLst>
              <a:ext uri="{FF2B5EF4-FFF2-40B4-BE49-F238E27FC236}">
                <a16:creationId xmlns:a16="http://schemas.microsoft.com/office/drawing/2014/main" id="{FE1A73F3-35EA-F812-B620-CDB032218E0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2204498" y="505886"/>
            <a:ext cx="2653482" cy="423657"/>
          </a:xfrm>
          <a:prstGeom prst="rect">
            <a:avLst/>
          </a:prstGeom>
        </p:spPr>
      </p:pic>
      <p:sp>
        <p:nvSpPr>
          <p:cNvPr id="33" name="Google Shape;54;p13">
            <a:extLst>
              <a:ext uri="{FF2B5EF4-FFF2-40B4-BE49-F238E27FC236}">
                <a16:creationId xmlns:a16="http://schemas.microsoft.com/office/drawing/2014/main" id="{38C74350-6C89-DD4C-874B-53A67C8E2DA9}"/>
              </a:ext>
            </a:extLst>
          </p:cNvPr>
          <p:cNvSpPr txBox="1"/>
          <p:nvPr/>
        </p:nvSpPr>
        <p:spPr>
          <a:xfrm>
            <a:off x="14610144" y="1462828"/>
            <a:ext cx="509206" cy="2759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>
              <a:spcBef>
                <a:spcPts val="1000"/>
              </a:spcBef>
              <a:buClr>
                <a:schemeClr val="dk1"/>
              </a:buClr>
              <a:buSzPts val="1100"/>
            </a:pPr>
            <a:endParaRPr sz="20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42E05815-1158-EF78-C057-034B711231CF}"/>
              </a:ext>
            </a:extLst>
          </p:cNvPr>
          <p:cNvSpPr/>
          <p:nvPr/>
        </p:nvSpPr>
        <p:spPr>
          <a:xfrm>
            <a:off x="-21953" y="1475255"/>
            <a:ext cx="4853970" cy="2778898"/>
          </a:xfrm>
          <a:custGeom>
            <a:avLst/>
            <a:gdLst/>
            <a:ahLst/>
            <a:cxnLst/>
            <a:rect l="l" t="t" r="r" b="b"/>
            <a:pathLst>
              <a:path w="7009213" h="4012775">
                <a:moveTo>
                  <a:pt x="0" y="0"/>
                </a:moveTo>
                <a:lnTo>
                  <a:pt x="7009213" y="0"/>
                </a:lnTo>
                <a:lnTo>
                  <a:pt x="7009213" y="4012775"/>
                </a:lnTo>
                <a:lnTo>
                  <a:pt x="0" y="4012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4"/>
          </a:p>
        </p:txBody>
      </p:sp>
      <p:pic>
        <p:nvPicPr>
          <p:cNvPr id="32" name="Picture 31" descr="A logo of a fishing vessel&#10;&#10;AI-generated content may be incorrect.">
            <a:extLst>
              <a:ext uri="{FF2B5EF4-FFF2-40B4-BE49-F238E27FC236}">
                <a16:creationId xmlns:a16="http://schemas.microsoft.com/office/drawing/2014/main" id="{1533351F-9E19-FE14-AB29-A95F1252739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93739" y="1640545"/>
            <a:ext cx="2370360" cy="23703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758CCBF1164443AC493FAC623DC2CB" ma:contentTypeVersion="13" ma:contentTypeDescription="Create a new document." ma:contentTypeScope="" ma:versionID="76f1f3b3372c8a7af62a79e54354e413">
  <xsd:schema xmlns:xsd="http://www.w3.org/2001/XMLSchema" xmlns:xs="http://www.w3.org/2001/XMLSchema" xmlns:p="http://schemas.microsoft.com/office/2006/metadata/properties" xmlns:ns2="b1d168d4-1dda-4e9c-a824-85d13744331f" xmlns:ns3="5c8d2eb8-c06a-45d7-8af8-a2d6e430563e" targetNamespace="http://schemas.microsoft.com/office/2006/metadata/properties" ma:root="true" ma:fieldsID="4e8066ff2c41fdb2ab8d82533ff92e97" ns2:_="" ns3:_="">
    <xsd:import namespace="b1d168d4-1dda-4e9c-a824-85d13744331f"/>
    <xsd:import namespace="5c8d2eb8-c06a-45d7-8af8-a2d6e43056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d168d4-1dda-4e9c-a824-85d1374433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92c4596-0455-4dfd-b3e1-e582100e08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8d2eb8-c06a-45d7-8af8-a2d6e430563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d77a99a-6e4b-4a84-9734-0f007a66429f}" ma:internalName="TaxCatchAll" ma:showField="CatchAllData" ma:web="5c8d2eb8-c06a-45d7-8af8-a2d6e43056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d168d4-1dda-4e9c-a824-85d13744331f">
      <Terms xmlns="http://schemas.microsoft.com/office/infopath/2007/PartnerControls"/>
    </lcf76f155ced4ddcb4097134ff3c332f>
    <TaxCatchAll xmlns="5c8d2eb8-c06a-45d7-8af8-a2d6e430563e" xsi:nil="true"/>
  </documentManagement>
</p:properties>
</file>

<file path=customXml/itemProps1.xml><?xml version="1.0" encoding="utf-8"?>
<ds:datastoreItem xmlns:ds="http://schemas.openxmlformats.org/officeDocument/2006/customXml" ds:itemID="{6FB6364A-4ADA-40D7-9F31-44108D07503B}">
  <ds:schemaRefs>
    <ds:schemaRef ds:uri="5c8d2eb8-c06a-45d7-8af8-a2d6e430563e"/>
    <ds:schemaRef ds:uri="b1d168d4-1dda-4e9c-a824-85d13744331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348E460-1B31-4156-89A6-15EA5D62F5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FD8FA6-022C-4C4D-84C6-FD89F2FD69BF}">
  <ds:schemaRefs>
    <ds:schemaRef ds:uri="5c8d2eb8-c06a-45d7-8af8-a2d6e430563e"/>
    <ds:schemaRef ds:uri="b1d168d4-1dda-4e9c-a824-85d13744331f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2</cp:revision>
  <dcterms:modified xsi:type="dcterms:W3CDTF">2025-03-26T23:02:35Z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0x0101004C758CCBF1164443AC493FAC623DC2CB</vt:lpwstr>
  </property>
  <property fmtid="{D5CDD505-2E9C-101B-9397-08002B2CF9AE}" pid="3" name="MediaServiceImageTags">
    <vt:lpwstr/>
  </property>
</Properties>
</file>