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73" r:id="rId5"/>
    <p:sldId id="356" r:id="rId6"/>
    <p:sldId id="363" r:id="rId7"/>
    <p:sldId id="349" r:id="rId8"/>
    <p:sldId id="345" r:id="rId9"/>
    <p:sldId id="360" r:id="rId10"/>
    <p:sldId id="361" r:id="rId11"/>
    <p:sldId id="353" r:id="rId12"/>
    <p:sldId id="321" r:id="rId13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D0D8E8"/>
    <a:srgbClr val="E9EDF4"/>
    <a:srgbClr val="00FF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930" autoAdjust="0"/>
  </p:normalViewPr>
  <p:slideViewPr>
    <p:cSldViewPr snapToGrid="0">
      <p:cViewPr varScale="1">
        <p:scale>
          <a:sx n="70" d="100"/>
          <a:sy n="70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39780-AB1D-4DD7-A245-7633833CCFB7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AB0E9-76B3-477D-A32E-5825527271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1963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78EE15-49A8-4A06-BEB4-0800C19BFA4B}" type="datetimeFigureOut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64D3-6F92-4555-9057-2D2B78141B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2307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42950" indent="-28575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430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002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057400" indent="-228600" defTabSz="9128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5146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29718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4290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3886200" indent="-228600" defTabSz="9128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>
              <a:spcBef>
                <a:spcPct val="0"/>
              </a:spcBef>
            </a:pPr>
            <a:fld id="{4E130AF9-BC1C-43E7-B3FD-2CC496A95CFB}" type="slidenum">
              <a:rPr lang="en-US" altLang="ja-JP" smtClean="0">
                <a:latin typeface="Arial" charset="0"/>
                <a:ea typeface="ＭＳ Ｐゴシック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>
              <a:latin typeface="Arial" charset="0"/>
              <a:ea typeface="ＭＳ Ｐゴシック" charset="-128"/>
            </a:endParaRPr>
          </a:p>
        </p:txBody>
      </p:sp>
      <p:sp>
        <p:nvSpPr>
          <p:cNvPr id="215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988" tIns="45493" rIns="90988" bIns="45493"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Thank you for chairman. Good morning, everyone. </a:t>
            </a: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 am Takeshi Sato in Northwest Pacific Tsunami Advisory Center (NWPTAC), Japan Meteorological Agency (JMA).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I'm very glad to see all of you today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 would like to talk about the report from Northwest Pacific Tsunami Advisory Center (NWPTAC) between September 2023 and February 2025.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eaLnBrk="1" hangingPunct="1"/>
            <a:endParaRPr lang="en-US" altLang="ja-JP" baseline="0" dirty="0">
              <a:latin typeface="Arial" charset="0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302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Firstly, 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I introduce the issues of the Northwest Pacific Tsunami Advisory (NWPTA) from September 2023 to February 2025, as the NWPTAC Major Activities.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and next slides show the have issued bulletins of NWPTA from September 2023 to 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February</a:t>
            </a:r>
            <a:r>
              <a:rPr kumimoji="1" lang="en-US" altLang="ja-JP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NWPTAC have issued NWPTA when NWPTAC detects an earthquake of magnitude 6.5 or more in the area of the service of the northwestern Pacific Region. </a:t>
            </a:r>
            <a:endParaRPr kumimoji="1" lang="ja-JP" altLang="ja-JP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Since the last PTWS meeting in September 2023, NWPTAC have issued bulletins for 26 events.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table, Origin Time on UTC with Yellow color and bold characters indicates the earthquakes that provided Graphical products.</a:t>
            </a:r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term (between September 2023 and 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February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2025), although there is a lot of tsunami events issued NWPTA, there is no destructive tsunami event.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864D3-6F92-4555-9057-2D2B78141BF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1496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term (between September 2023 and March 2025), although there is a lot of tsunami events issued NWPTA, there is no destructive tsunami event.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864D3-6F92-4555-9057-2D2B78141BF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671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</a:t>
            </a:r>
            <a:r>
              <a:rPr lang="en-US" altLang="ja-JP" sz="12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epicenters of the 26 earthquakes issued NWPTA.</a:t>
            </a:r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Yellow circles show events that provided Graphical products.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issuances of NWPTA from our center were nothing wrong. 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had no problems with the issuance of the NWPTA from our center.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64D3-6F92-4555-9057-2D2B78141BF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8742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Secondly, I introduce to the other major activities of NWPTAC.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shows events without the issuance of NWPTA between September 2023 and February 2025.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NWPTAC conducted 3 communication tests on December 5, 2023, May 28, and December 17, 2024 in JST.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Then, for PacWave24, NWPTAC conducted the live communication test on November 5, 2024.</a:t>
            </a:r>
          </a:p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PacWave24, our center conducted the trial transmission to NAVAREA Coordinator (Japan Coast Guard).</a:t>
            </a: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200" b="0" i="0" u="none" dirty="0">
                <a:solidFill>
                  <a:srgbClr val="D13438"/>
                </a:solidFill>
                <a:effectLst/>
                <a:latin typeface="Cambria" panose="02040503050406030204" pitchFamily="18" charset="0"/>
                <a:ea typeface="Meiryo UI" panose="020B0604030504040204" pitchFamily="50" charset="-128"/>
              </a:rPr>
              <a:t>Outside of this term, at 00:00 UTC on 1 April 2025</a:t>
            </a:r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NWPTAC discontinued </a:t>
            </a:r>
            <a:r>
              <a:rPr lang="en-US" altLang="ja-JP" sz="1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 dissemination of </a:t>
            </a:r>
            <a:r>
              <a:rPr lang="en-US" altLang="ja-JP" sz="1200" b="0" i="0" u="none" dirty="0">
                <a:solidFill>
                  <a:srgbClr val="0078D4"/>
                </a:solidFill>
                <a:effectLst/>
                <a:latin typeface="Cambria" panose="02040503050406030204" pitchFamily="18" charset="0"/>
                <a:ea typeface="Meiryo UI" panose="020B0604030504040204" pitchFamily="50" charset="-128"/>
              </a:rPr>
              <a:t>our </a:t>
            </a:r>
            <a:r>
              <a:rPr lang="en-US" altLang="ja-JP" sz="1200" b="0" i="0" u="non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tsunami </a:t>
            </a:r>
            <a:r>
              <a:rPr lang="en-US" altLang="ja-JP" sz="1200" b="0" i="0" u="none" dirty="0">
                <a:solidFill>
                  <a:srgbClr val="0078D4"/>
                </a:solidFill>
                <a:effectLst/>
                <a:latin typeface="Cambria" panose="02040503050406030204" pitchFamily="18" charset="0"/>
                <a:ea typeface="Meiryo UI" panose="020B0604030504040204" pitchFamily="50" charset="-128"/>
              </a:rPr>
              <a:t>bulletins</a:t>
            </a:r>
            <a:r>
              <a:rPr lang="ja-JP" altLang="ja-JP" sz="1200" b="0" i="0" u="none" dirty="0">
                <a:solidFill>
                  <a:srgbClr val="0078D4"/>
                </a:solidFill>
                <a:effectLst/>
                <a:latin typeface="Meiryo UI" panose="020B0604030504040204" pitchFamily="50" charset="-128"/>
                <a:ea typeface="Cambria" panose="02040503050406030204" pitchFamily="18" charset="0"/>
              </a:rPr>
              <a:t> </a:t>
            </a:r>
            <a:r>
              <a:rPr lang="en-US" altLang="ja-JP" sz="1200" b="0" i="0" u="none" dirty="0">
                <a:solidFill>
                  <a:srgbClr val="0078D4"/>
                </a:solidFill>
                <a:effectLst/>
                <a:latin typeface="Meiryo UI" panose="020B0604030504040204" pitchFamily="50" charset="-128"/>
                <a:ea typeface="Cambria" panose="02040503050406030204" pitchFamily="18" charset="0"/>
              </a:rPr>
              <a:t>(NWPTA) </a:t>
            </a:r>
            <a:r>
              <a:rPr lang="en-US" altLang="ja-JP" sz="1200" b="0" i="0" u="non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via fax effectively.</a:t>
            </a:r>
            <a:endParaRPr kumimoji="1" lang="en-US" altLang="ja-JP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ja-JP" sz="1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(</a:t>
            </a:r>
            <a:r>
              <a:rPr lang="en-US" altLang="ja-JP" sz="1800" b="0" i="0" u="non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the dissemination of </a:t>
            </a:r>
            <a:r>
              <a:rPr lang="en-US" altLang="ja-JP" sz="1800" b="0" i="0" u="none" dirty="0">
                <a:solidFill>
                  <a:srgbClr val="0078D4"/>
                </a:solidFill>
                <a:effectLst/>
                <a:latin typeface="Cambria" panose="02040503050406030204" pitchFamily="18" charset="0"/>
                <a:ea typeface="Meiryo UI" panose="020B0604030504040204" pitchFamily="50" charset="-128"/>
              </a:rPr>
              <a:t>our </a:t>
            </a:r>
            <a:r>
              <a:rPr lang="en-US" altLang="ja-JP" sz="1800" b="0" i="0" u="non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tsunami </a:t>
            </a:r>
            <a:r>
              <a:rPr lang="en-US" altLang="ja-JP" sz="1800" b="0" i="0" u="none" dirty="0">
                <a:solidFill>
                  <a:srgbClr val="0078D4"/>
                </a:solidFill>
                <a:effectLst/>
                <a:latin typeface="Cambria" panose="02040503050406030204" pitchFamily="18" charset="0"/>
                <a:ea typeface="Meiryo UI" panose="020B0604030504040204" pitchFamily="50" charset="-128"/>
              </a:rPr>
              <a:t>bulletins</a:t>
            </a:r>
            <a:r>
              <a:rPr lang="ja-JP" altLang="ja-JP" sz="1800" b="0" i="0" u="none" dirty="0">
                <a:solidFill>
                  <a:srgbClr val="0078D4"/>
                </a:solidFill>
                <a:effectLst/>
                <a:latin typeface="Meiryo UI" panose="020B0604030504040204" pitchFamily="50" charset="-128"/>
                <a:ea typeface="Cambria" panose="02040503050406030204" pitchFamily="18" charset="0"/>
              </a:rPr>
              <a:t> </a:t>
            </a:r>
            <a:r>
              <a:rPr lang="en-US" altLang="ja-JP" sz="1800" b="0" i="0" u="none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via fax will be discontinued effective </a:t>
            </a:r>
            <a:r>
              <a:rPr lang="en-US" altLang="ja-JP" sz="1800" b="0" i="0" u="none" dirty="0">
                <a:solidFill>
                  <a:srgbClr val="D13438"/>
                </a:solidFill>
                <a:effectLst/>
                <a:latin typeface="Cambria" panose="02040503050406030204" pitchFamily="18" charset="0"/>
                <a:ea typeface="Meiryo UI" panose="020B0604030504040204" pitchFamily="50" charset="-128"/>
              </a:rPr>
              <a:t>at 00:00 UTC on 1 April 2025.)</a:t>
            </a:r>
            <a:endParaRPr kumimoji="1" lang="en-US" altLang="ja-JP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kumimoji="1" lang="en-US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864D3-6F92-4555-9057-2D2B78141BF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4361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This slide shows the response about communication tests of NWPTAC.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lang="en-US" altLang="ja-JP" dirty="0"/>
          </a:p>
          <a:p>
            <a:r>
              <a:rPr lang="en-US" altLang="ja-JP" dirty="0"/>
              <a:t>NWPTAC conducts communication tests basically twice a year since 2012.</a:t>
            </a:r>
          </a:p>
          <a:p>
            <a:r>
              <a:rPr lang="en-US" altLang="ja-JP" dirty="0"/>
              <a:t>Thanks to the coordination of the secretariat and the member states, the situation is maintained.</a:t>
            </a:r>
          </a:p>
          <a:p>
            <a:endParaRPr lang="en-US" altLang="ja-JP" dirty="0"/>
          </a:p>
          <a:p>
            <a:r>
              <a:rPr lang="en-US" altLang="ja-JP" dirty="0"/>
              <a:t>Last 3 times, </a:t>
            </a:r>
            <a:r>
              <a:rPr lang="en-US" altLang="ja-JP" sz="12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the response ratio about communication tests has decreased.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Some countries (same countries) have not responded to communication tests recently.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864D3-6F92-4555-9057-2D2B78141BF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2758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dirty="0">
                <a:effectLst/>
                <a:latin typeface="游明朝" panose="02020400000000000000" pitchFamily="18" charset="-128"/>
                <a:cs typeface="Times New Roman" panose="02020603050405020304" pitchFamily="18" charset="0"/>
              </a:rPr>
              <a:t>Thirdly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, I would like to report on the current progress of the revised NWPTAC User’s Guide.</a:t>
            </a:r>
          </a:p>
          <a:p>
            <a:pPr algn="just"/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Left figure shows the table of contents on </a:t>
            </a:r>
            <a:r>
              <a:rPr lang="en-US" altLang="ja-JP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a draft of the revised NWPTAC user’s guide.</a:t>
            </a: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NWPTAC prepared a draft of the revised NWPTAC user’s guide based on the proposed common Table of Contents for PTWS.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 draft of the revised NWPTAC user’s guide was sent by e-mail to TNC for the request of the confirmation about its contents.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r>
              <a:rPr lang="en-US" altLang="ja-JP" sz="18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NWPTAC has incorporated comments from TNC into the revised NWPTAC user’s guide.</a:t>
            </a:r>
          </a:p>
          <a:p>
            <a:pPr marL="0" indent="0">
              <a:spcBef>
                <a:spcPct val="0"/>
              </a:spcBef>
              <a:buFont typeface="Wingdings" panose="05000000000000000000" pitchFamily="2" charset="2"/>
              <a:buNone/>
              <a:defRPr/>
            </a:pPr>
            <a:endParaRPr lang="en-US" altLang="ja-JP" sz="1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ja-JP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revised user’s guide do not affect NWPTAC products or NWPTAC operations in any way. 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sz="18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E864D3-6F92-4555-9057-2D2B78141BF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65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Lastly, I </a:t>
            </a:r>
            <a:r>
              <a:rPr lang="en-US" altLang="ja-JP" i="0" dirty="0"/>
              <a:t>would like to inform you that Japan Meteorological Agency (JMA) will mark the </a:t>
            </a:r>
            <a:r>
              <a:rPr lang="en-US" altLang="ja-JP" sz="12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150th anniversary from starting of meteorological services in this year.</a:t>
            </a:r>
            <a:endParaRPr lang="en-US" altLang="ja-JP" i="0" dirty="0"/>
          </a:p>
          <a:p>
            <a:endParaRPr kumimoji="1" lang="en-US" altLang="ja-JP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JMA started </a:t>
            </a:r>
            <a:r>
              <a:rPr lang="en-US" altLang="ja-JP" sz="12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meteorological services since 1st July, 1875.</a:t>
            </a:r>
          </a:p>
          <a:p>
            <a:r>
              <a:rPr lang="en-US" altLang="ja-JP" sz="12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This year marks 150</a:t>
            </a:r>
            <a:r>
              <a:rPr lang="en-US" altLang="ja-JP" sz="1200" baseline="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</a:t>
            </a:r>
            <a:r>
              <a:rPr lang="en-US" altLang="ja-JP" sz="12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year anniversary in JMA.</a:t>
            </a:r>
          </a:p>
          <a:p>
            <a:endParaRPr kumimoji="1" lang="en-US" altLang="ja-JP" sz="120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r>
              <a:rPr kumimoji="1" lang="en-US" altLang="ja-JP" sz="12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JMA including NWPTAC will continue its relentless</a:t>
            </a:r>
            <a:r>
              <a:rPr kumimoji="1" lang="en-US" altLang="ja-JP" sz="1200" i="0" u="none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 efforts </a:t>
            </a:r>
            <a:r>
              <a:rPr kumimoji="1" lang="en-US" altLang="ja-JP" sz="1200" i="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to protect </a:t>
            </a:r>
            <a:r>
              <a:rPr lang="en-US" altLang="ja-JP" i="0" dirty="0"/>
              <a:t>people's lives and property from disasters.</a:t>
            </a:r>
            <a:endParaRPr kumimoji="1" lang="en-US" altLang="ja-JP" sz="1200" i="0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endParaRPr kumimoji="1" lang="en-US" altLang="ja-JP" sz="12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E864D3-6F92-4555-9057-2D2B78141BF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6684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That concludes my report.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Thank you very much for your kind attention.</a:t>
            </a:r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864D3-6F92-4555-9057-2D2B78141BF4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98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EC59-AF6E-4AC6-A066-EE620DD5AD36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E899C-1E67-4027-B968-9E73120152B1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D9756-E336-4CFE-A081-0E09F7031D7A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2A2C-5037-4F1D-A0DC-26ECBAE3944B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28EBD-D5C9-4E6E-8DC8-221D7F7FF262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8C57A-E4EA-4DA2-A9DB-DFE18578C919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79031-3185-4645-84A4-61052B87DCBC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F87D-6055-4A07-9678-83E508189569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E7048-EA76-46A0-8519-18AF4A54055A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B71F3-ED2F-49D3-8BFD-CAB043D7370E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1D7A2-EFFA-48A8-A072-8EDA0912E370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3FA7C-5A66-446B-B318-6655F636C745}" type="datetime1">
              <a:rPr kumimoji="1" lang="ja-JP" altLang="en-US" smtClean="0"/>
              <a:t>2025/3/21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5496" y="4081398"/>
            <a:ext cx="9108504" cy="9112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ja-JP" sz="2800" dirty="0">
                <a:ea typeface="+mj-ea"/>
                <a:cs typeface="Arial" panose="020B0604020202020204" pitchFamily="34" charset="0"/>
              </a:rPr>
              <a:t>Northwest Pacific Tsunami Advisory Center (NWPTAC)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ja-JP" sz="2800" dirty="0">
                <a:ea typeface="+mj-ea"/>
                <a:cs typeface="Arial" panose="020B0604020202020204" pitchFamily="34" charset="0"/>
              </a:rPr>
              <a:t>Japan Meteorological Agency</a:t>
            </a:r>
            <a:r>
              <a:rPr lang="ja-JP" altLang="en-US" sz="2800" dirty="0">
                <a:ea typeface="+mj-ea"/>
                <a:cs typeface="Arial" panose="020B0604020202020204" pitchFamily="34" charset="0"/>
              </a:rPr>
              <a:t> </a:t>
            </a:r>
            <a:r>
              <a:rPr lang="en-US" altLang="ja-JP" sz="2800" dirty="0">
                <a:ea typeface="+mj-ea"/>
                <a:cs typeface="Arial" panose="020B0604020202020204" pitchFamily="34" charset="0"/>
              </a:rPr>
              <a:t>(JMA)</a:t>
            </a:r>
          </a:p>
        </p:txBody>
      </p:sp>
      <p:sp>
        <p:nvSpPr>
          <p:cNvPr id="2053" name="Rectangle 42"/>
          <p:cNvSpPr>
            <a:spLocks noChangeArrowheads="1"/>
          </p:cNvSpPr>
          <p:nvPr/>
        </p:nvSpPr>
        <p:spPr bwMode="auto">
          <a:xfrm>
            <a:off x="106325" y="1459118"/>
            <a:ext cx="9144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ja-JP" sz="4400" b="1" dirty="0">
                <a:latin typeface="+mn-lt"/>
                <a:cs typeface="Arial" panose="020B0604020202020204" pitchFamily="34" charset="0"/>
              </a:rPr>
              <a:t>Report from Northwest Pacific Tsunami Advisory Center (NWPTAC)</a:t>
            </a:r>
            <a:r>
              <a:rPr lang="en-US" altLang="ja-JP" sz="4400" b="1" dirty="0">
                <a:latin typeface="+mn-lt"/>
                <a:ea typeface="ＭＳ Ｐゴシック" charset="-128"/>
                <a:cs typeface="Arial" charset="0"/>
              </a:rPr>
              <a:t>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203504" y="6400800"/>
            <a:ext cx="1905000" cy="457200"/>
          </a:xfrm>
        </p:spPr>
        <p:txBody>
          <a:bodyPr/>
          <a:lstStyle/>
          <a:p>
            <a:pPr>
              <a:defRPr/>
            </a:pPr>
            <a:fld id="{23AE65E9-FD1B-4851-8577-E2CC95F48E64}" type="slidenum">
              <a:rPr lang="ja-JP" altLang="en-US" smtClean="0"/>
              <a:pPr>
                <a:defRPr/>
              </a:pPr>
              <a:t>1</a:t>
            </a:fld>
            <a:endParaRPr lang="en-US" altLang="ja-JP"/>
          </a:p>
        </p:txBody>
      </p:sp>
      <p:sp>
        <p:nvSpPr>
          <p:cNvPr id="6" name="テキスト ボックス 3"/>
          <p:cNvSpPr txBox="1">
            <a:spLocks noChangeArrowheads="1"/>
          </p:cNvSpPr>
          <p:nvPr/>
        </p:nvSpPr>
        <p:spPr bwMode="auto">
          <a:xfrm>
            <a:off x="5327576" y="0"/>
            <a:ext cx="38164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ja-JP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ICG/PTWS– XXXI</a:t>
            </a:r>
          </a:p>
          <a:p>
            <a:pPr algn="r">
              <a:spcBef>
                <a:spcPct val="0"/>
              </a:spcBef>
              <a:buNone/>
            </a:pPr>
            <a:r>
              <a:rPr lang="en-US" altLang="ja-JP" sz="1800" dirty="0"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April, 2025</a:t>
            </a:r>
            <a:endParaRPr lang="ja-JP" altLang="en-US" sz="18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283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CF9AA0-A750-303F-7C9A-CBE40905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ja-JP" altLang="en-US" sz="2800" dirty="0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24CE9B-D34C-EE56-A544-9CB7B1E2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1AEB69-BE61-22EB-6836-CD7D921E4A77}"/>
              </a:ext>
            </a:extLst>
          </p:cNvPr>
          <p:cNvSpPr txBox="1"/>
          <p:nvPr/>
        </p:nvSpPr>
        <p:spPr>
          <a:xfrm>
            <a:off x="96222" y="646979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and bold characters shows </a:t>
            </a:r>
            <a:r>
              <a:rPr kumimoji="1" lang="en-US" altLang="ja-JP" sz="105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events that provided Graphical products.</a:t>
            </a:r>
            <a:endParaRPr lang="en-US" altLang="ja-JP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  Elapsed time from Eq. origin time to Issuance the first NWPTA Products (minutes)</a:t>
            </a:r>
            <a:endParaRPr lang="ja-JP" altLang="en-US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4E57CA8-1949-3804-A2DA-CEB42F187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65780"/>
              </p:ext>
            </p:extLst>
          </p:nvPr>
        </p:nvGraphicFramePr>
        <p:xfrm>
          <a:off x="159488" y="568841"/>
          <a:ext cx="8860934" cy="5940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679">
                  <a:extLst>
                    <a:ext uri="{9D8B030D-6E8A-4147-A177-3AD203B41FA5}">
                      <a16:colId xmlns:a16="http://schemas.microsoft.com/office/drawing/2014/main" val="1460715796"/>
                    </a:ext>
                  </a:extLst>
                </a:gridCol>
                <a:gridCol w="695427">
                  <a:extLst>
                    <a:ext uri="{9D8B030D-6E8A-4147-A177-3AD203B41FA5}">
                      <a16:colId xmlns:a16="http://schemas.microsoft.com/office/drawing/2014/main" val="2363960904"/>
                    </a:ext>
                  </a:extLst>
                </a:gridCol>
                <a:gridCol w="666849">
                  <a:extLst>
                    <a:ext uri="{9D8B030D-6E8A-4147-A177-3AD203B41FA5}">
                      <a16:colId xmlns:a16="http://schemas.microsoft.com/office/drawing/2014/main" val="2475418644"/>
                    </a:ext>
                  </a:extLst>
                </a:gridCol>
                <a:gridCol w="1681148">
                  <a:extLst>
                    <a:ext uri="{9D8B030D-6E8A-4147-A177-3AD203B41FA5}">
                      <a16:colId xmlns:a16="http://schemas.microsoft.com/office/drawing/2014/main" val="19590967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694953925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2144439090"/>
                    </a:ext>
                  </a:extLst>
                </a:gridCol>
                <a:gridCol w="2851634">
                  <a:extLst>
                    <a:ext uri="{9D8B030D-6E8A-4147-A177-3AD203B41FA5}">
                      <a16:colId xmlns:a16="http://schemas.microsoft.com/office/drawing/2014/main" val="817499662"/>
                    </a:ext>
                  </a:extLst>
                </a:gridCol>
              </a:tblGrid>
              <a:tr h="43434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 Time(UTC)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Lat.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Lon.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Mag.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</a:t>
                      </a:r>
                    </a:p>
                    <a:p>
                      <a:pPr algn="ctr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Time(min)*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 Potential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2685867754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01:59Z 05 OCT 2023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29.8N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139.8E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SOUTHEAST</a:t>
                      </a:r>
                      <a:r>
                        <a:rPr lang="ja-JP" altLang="en-US" sz="1100" b="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HONSHU, JAPAN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3447242805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08:34Z 07 OCT 2023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146.1E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EASTERN NEW GUINEA REG., P.N.G.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4263560328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08:14Z 17 NOV 2023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5.6N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125.3E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MINDANAO, PHILIPPINES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POSSIBILITY OF A DESTRUCTIVE LOCAL TSUNAMI</a:t>
                      </a:r>
                      <a:r>
                        <a:rPr lang="en-US" sz="1100" b="0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 THE EPICENTER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075677229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04:48Z 22 NOV 2023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168.0E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VANUATU ISLANDS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464156322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09:05Z 24 NOV 2023</a:t>
                      </a:r>
                      <a:endParaRPr lang="ja-JP" sz="1100" b="1" kern="1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20.3N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146.3E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MARIANA ISLANDS REGION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3612485019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21:47Z 27 NOV 2023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3.3S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144.0E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 N COAST OF NEW GUINEA, P.N.G.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2586312659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14:37Z 02 DEC 2023</a:t>
                      </a:r>
                      <a:endParaRPr lang="ja-JP" sz="1100" b="1" kern="1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8.6N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126.4E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MINDANAO, PHILIPPINES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POSSIBILITY OF A DESTRUCTIVE REGIONAL TSUNAMI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346442810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10:36Z 03</a:t>
                      </a:r>
                      <a:r>
                        <a:rPr lang="en-US" sz="1100" b="1" kern="100" baseline="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DEC </a:t>
                      </a:r>
                      <a:r>
                        <a:rPr lang="en-US" sz="1100" b="1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ja-JP" sz="1100" b="1" kern="1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8.3N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126.9E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MINDANAO, PHILIPPINES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242295751"/>
                  </a:ext>
                </a:extLst>
              </a:tr>
              <a:tr h="4685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19:50Z 03 DEC 2023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127.1E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 ISLANDS REGION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2255678307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17:16Z 30 DEC 2023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3.2S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139.3E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IRIAN JAYA, INDONESIA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POSSIBILITY OF A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3135310980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20:49Z 08 JAN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4.9N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126.3E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TALAUD ISLANDS, INDONESIA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670559897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20:22Z 23 MAR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4.1S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143.0E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GUINEA, PAPUA NEW GUINEA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POSSIBILITY OF A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249963681"/>
                  </a:ext>
                </a:extLst>
              </a:tr>
              <a:tr h="4639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23:58Z 02 APR 2024</a:t>
                      </a:r>
                      <a:endParaRPr lang="ja-JP" sz="1100" b="1" kern="1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23.8N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121.7E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1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7.5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POSSIBILITY OF A DESTRUCTIVE LOCAL TSUNAMI</a:t>
                      </a:r>
                      <a:r>
                        <a:rPr lang="en-US" sz="1100" b="1" kern="1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b="1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 THE EPICENTER</a:t>
                      </a:r>
                      <a:endParaRPr lang="ja-JP" sz="1100" b="1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562174888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359730C0-11FB-7D45-A71D-F6D00628C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5" y="0"/>
            <a:ext cx="1064525" cy="43229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2988BA-B62E-EE5D-6CFD-5B5B41EC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8079476" cy="5397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 pitchFamily="34" charset="0"/>
              </a:rPr>
              <a:t>NWPTA  Issuance 1 (Sep. 2023 –  Feb. 2025) </a:t>
            </a:r>
            <a:r>
              <a:rPr lang="ja-JP" altLang="en-US" sz="28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  <a:sym typeface="Calibri" pitchFamily="34" charset="0"/>
              </a:rPr>
              <a:t> </a:t>
            </a:r>
            <a:endParaRPr lang="ja-JP" altLang="en-US" sz="2800" dirty="0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315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CF9AA0-A750-303F-7C9A-CBE40905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endParaRPr lang="ja-JP" altLang="en-US" sz="2800" dirty="0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24CE9B-D34C-EE56-A544-9CB7B1E2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41AEB69-BE61-22EB-6836-CD7D921E4A77}"/>
              </a:ext>
            </a:extLst>
          </p:cNvPr>
          <p:cNvSpPr txBox="1"/>
          <p:nvPr/>
        </p:nvSpPr>
        <p:spPr>
          <a:xfrm>
            <a:off x="96222" y="6469798"/>
            <a:ext cx="871296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Yellow and bold characters shows </a:t>
            </a:r>
            <a:r>
              <a:rPr kumimoji="1" lang="en-US" altLang="ja-JP" sz="105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events that provided Graphical products.</a:t>
            </a:r>
            <a:endParaRPr lang="en-US" altLang="ja-JP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ja-JP" sz="105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*)  Elapsed time from Eq. origin time to Issuance the first NWPTA Products (minutes)</a:t>
            </a:r>
            <a:endParaRPr lang="ja-JP" altLang="en-US" sz="105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84E57CA8-1949-3804-A2DA-CEB42F187A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328269"/>
              </p:ext>
            </p:extLst>
          </p:nvPr>
        </p:nvGraphicFramePr>
        <p:xfrm>
          <a:off x="159488" y="568841"/>
          <a:ext cx="8860934" cy="5940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679">
                  <a:extLst>
                    <a:ext uri="{9D8B030D-6E8A-4147-A177-3AD203B41FA5}">
                      <a16:colId xmlns:a16="http://schemas.microsoft.com/office/drawing/2014/main" val="1460715796"/>
                    </a:ext>
                  </a:extLst>
                </a:gridCol>
                <a:gridCol w="695427">
                  <a:extLst>
                    <a:ext uri="{9D8B030D-6E8A-4147-A177-3AD203B41FA5}">
                      <a16:colId xmlns:a16="http://schemas.microsoft.com/office/drawing/2014/main" val="2363960904"/>
                    </a:ext>
                  </a:extLst>
                </a:gridCol>
                <a:gridCol w="666849">
                  <a:extLst>
                    <a:ext uri="{9D8B030D-6E8A-4147-A177-3AD203B41FA5}">
                      <a16:colId xmlns:a16="http://schemas.microsoft.com/office/drawing/2014/main" val="2475418644"/>
                    </a:ext>
                  </a:extLst>
                </a:gridCol>
                <a:gridCol w="1681148">
                  <a:extLst>
                    <a:ext uri="{9D8B030D-6E8A-4147-A177-3AD203B41FA5}">
                      <a16:colId xmlns:a16="http://schemas.microsoft.com/office/drawing/2014/main" val="19590967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val="3694953925"/>
                    </a:ext>
                  </a:extLst>
                </a:gridCol>
                <a:gridCol w="846161">
                  <a:extLst>
                    <a:ext uri="{9D8B030D-6E8A-4147-A177-3AD203B41FA5}">
                      <a16:colId xmlns:a16="http://schemas.microsoft.com/office/drawing/2014/main" val="2144439090"/>
                    </a:ext>
                  </a:extLst>
                </a:gridCol>
                <a:gridCol w="2851634">
                  <a:extLst>
                    <a:ext uri="{9D8B030D-6E8A-4147-A177-3AD203B41FA5}">
                      <a16:colId xmlns:a16="http://schemas.microsoft.com/office/drawing/2014/main" val="817499662"/>
                    </a:ext>
                  </a:extLst>
                </a:gridCol>
              </a:tblGrid>
              <a:tr h="43434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Origin Time(UTC)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Lat.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Lon.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Mag.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Elapsed</a:t>
                      </a:r>
                    </a:p>
                    <a:p>
                      <a:pPr algn="ctr">
                        <a:lnSpc>
                          <a:spcPts val="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Time(min)*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1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 Potential</a:t>
                      </a:r>
                      <a:endParaRPr lang="ja-JP" sz="110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2685867754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11:03Z 05 APR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19.3N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145.6E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MARIANA ISLANDS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POSSIBILITY OF A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3447242805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09:48Z 09 APR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127.1E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NORTHERN MOLUCCA SEA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4263560328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20:57Z 14 APR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5.9S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151.1E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BRITAIN REGION, P.N.G.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075677229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18:26Z 22 APR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23.8N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121.6E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464156322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08:35Z 27 APR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27.9N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140.0E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BONIN ISLANDS, JAPAN REGION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POSSIBILITY OF A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3612485019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02:13Z 11 JUL 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123.3E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MINDANAO, PHILIPPINES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6.9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POSSIBILITY OF A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2586312659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22:23Z 02 AUG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8.3N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127.1E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PHILIPPINE ISLANDS REGION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7.0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346442810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07:42Z 08 AUG 2024</a:t>
                      </a:r>
                      <a:endParaRPr lang="ja-JP" sz="11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31.8N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131.7E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KYUSHU, JAPAN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6.9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6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1" lang="en-US" altLang="ja-JP" sz="11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242295751"/>
                  </a:ext>
                </a:extLst>
              </a:tr>
              <a:tr h="468533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19:10Z 17 AUG 2024</a:t>
                      </a:r>
                      <a:endParaRPr lang="ja-JP" altLang="ja-JP" sz="1100" b="0" kern="1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52.7N</a:t>
                      </a:r>
                      <a:endParaRPr lang="ja-JP" alt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160.1E</a:t>
                      </a:r>
                      <a:endParaRPr lang="ja-JP" alt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OFF EAST COAST OF KAMCHATKA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7.4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21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A POSSIBILITY OF A DESTRUCTIVE LOCAL TSUNAMI NEAR THE EPICENTER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2255678307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20:14Z 01 SEP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6.7S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155.5E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SOLOMON ISLANDS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3135310980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05:29Z 15 NOV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4.7S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153.2E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IRELAND REGION, P.N.G.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6.7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670559897"/>
                  </a:ext>
                </a:extLst>
              </a:tr>
              <a:tr h="41576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12:47Z 27 DEC 2024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46.8N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151.7E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KURIL ISLANDS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6.7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10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POSSIBILITY OF A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249963681"/>
                  </a:ext>
                </a:extLst>
              </a:tr>
              <a:tr h="46399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12:19Z 13 JAN 2025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明朝" panose="02020609040205080304" pitchFamily="17" charset="-128"/>
                          <a:cs typeface="Arial" panose="020B0604020202020204" pitchFamily="34" charset="0"/>
                        </a:rPr>
                        <a:t>31.8N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131.6E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KYUSHU, JAPAN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ja-JP" sz="1100" b="0" kern="1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6.9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VERY SMALL POSSIBILITY OF A DESTRUCTIVE LOCAL TSUNAMI</a:t>
                      </a:r>
                      <a:endParaRPr lang="ja-JP" sz="1100" b="0" kern="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endParaRPr>
                    </a:p>
                  </a:txBody>
                  <a:tcPr marL="34721" marR="34721" marT="0" marB="0" anchor="ctr"/>
                </a:tc>
                <a:extLst>
                  <a:ext uri="{0D108BD9-81ED-4DB2-BD59-A6C34878D82A}">
                    <a16:rowId xmlns:a16="http://schemas.microsoft.com/office/drawing/2014/main" val="1562174888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359730C0-11FB-7D45-A71D-F6D00628C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9475" y="0"/>
            <a:ext cx="1064525" cy="43229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92988BA-B62E-EE5D-6CFD-5B5B41ECE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8079476" cy="539750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ja-JP" sz="2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 pitchFamily="34" charset="0"/>
              </a:rPr>
              <a:t>NWPTA  Issuance 2 (Sep. 2023 –  Feb. 2025) </a:t>
            </a:r>
            <a:r>
              <a:rPr lang="ja-JP" altLang="en-US" sz="2800" dirty="0">
                <a:solidFill>
                  <a:srgbClr val="FFFFFF"/>
                </a:solidFill>
                <a:latin typeface="Calibri"/>
                <a:ea typeface="ＭＳ Ｐゴシック"/>
                <a:cs typeface="Calibri"/>
                <a:sym typeface="Calibri" pitchFamily="34" charset="0"/>
              </a:rPr>
              <a:t> </a:t>
            </a:r>
            <a:endParaRPr lang="ja-JP" altLang="en-US" sz="2800" dirty="0">
              <a:solidFill>
                <a:srgbClr val="FFFFFF"/>
              </a:solidFill>
              <a:latin typeface="Calibri"/>
              <a:ea typeface="ＭＳ Ｐゴシック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6178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図 20" descr="マップ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77E810D-0BF7-01EB-4093-EB4977D2B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73453"/>
            <a:ext cx="5786651" cy="58549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0764B62-C8A0-4BF4-A632-FEA11EFC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E328760-35A9-412D-B305-02CB8DF7754B}"/>
              </a:ext>
            </a:extLst>
          </p:cNvPr>
          <p:cNvSpPr txBox="1"/>
          <p:nvPr/>
        </p:nvSpPr>
        <p:spPr>
          <a:xfrm>
            <a:off x="5750421" y="901641"/>
            <a:ext cx="3305912" cy="11233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en-US" altLang="ja-JP" sz="2000" dirty="0">
                <a:latin typeface="Times New Roman"/>
                <a:ea typeface="ＭＳ Ｐゴシック"/>
                <a:cs typeface="Times New Roman"/>
              </a:rPr>
              <a:t>NWPTA was issued for 26 events between September 2023 and February 2025.</a:t>
            </a:r>
            <a:endParaRPr lang="en-US" sz="1600" dirty="0">
              <a:latin typeface="Calibri"/>
              <a:ea typeface="Calibri"/>
              <a:cs typeface="Calibri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  <a:defRPr/>
            </a:pPr>
            <a:endParaRPr lang="en-US" altLang="ja-JP" sz="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正方形/長方形 1">
            <a:extLst>
              <a:ext uri="{FF2B5EF4-FFF2-40B4-BE49-F238E27FC236}">
                <a16:creationId xmlns:a16="http://schemas.microsoft.com/office/drawing/2014/main" id="{DB1E803E-B2B5-4EA3-8918-1103F83E9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7647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800" dirty="0">
              <a:solidFill>
                <a:srgbClr val="FFFFFF"/>
              </a:solidFill>
              <a:latin typeface="ＭＳ Ｐゴシック" charset="-128"/>
              <a:sym typeface="ＭＳ Ｐゴシック" charset="-128"/>
            </a:endParaRPr>
          </a:p>
        </p:txBody>
      </p:sp>
      <p:sp>
        <p:nvSpPr>
          <p:cNvPr id="2" name="テキスト ボックス 5">
            <a:extLst>
              <a:ext uri="{FF2B5EF4-FFF2-40B4-BE49-F238E27FC236}">
                <a16:creationId xmlns:a16="http://schemas.microsoft.com/office/drawing/2014/main" id="{056640CD-FFDA-A6E7-F322-1700233E5957}"/>
              </a:ext>
            </a:extLst>
          </p:cNvPr>
          <p:cNvSpPr txBox="1"/>
          <p:nvPr/>
        </p:nvSpPr>
        <p:spPr>
          <a:xfrm>
            <a:off x="5948377" y="5311543"/>
            <a:ext cx="319562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ea typeface="ＭＳ Ｐゴシック"/>
                <a:cs typeface="Times New Roman"/>
              </a:rPr>
              <a:t>●</a:t>
            </a:r>
            <a:r>
              <a:rPr lang="en-US" dirty="0">
                <a:latin typeface="Times New Roman"/>
                <a:ea typeface="ＭＳ Ｐゴシック"/>
                <a:cs typeface="Times New Roman"/>
              </a:rPr>
              <a:t>: NWPTA was issued.</a:t>
            </a:r>
            <a:endParaRPr lang="en-US" dirty="0">
              <a:ea typeface="Calibri"/>
              <a:cs typeface="Calibri"/>
            </a:endParaRPr>
          </a:p>
          <a:p>
            <a:pPr marL="355600" indent="-355600">
              <a:defRPr/>
            </a:pPr>
            <a:r>
              <a:rPr lang="en-US" altLang="ja-JP" dirty="0">
                <a:solidFill>
                  <a:srgbClr val="FFFF00"/>
                </a:solidFill>
                <a:latin typeface="Times New Roman"/>
                <a:ea typeface="ＭＳ Ｐゴシック"/>
                <a:cs typeface="Times New Roman"/>
              </a:rPr>
              <a:t>●</a:t>
            </a:r>
            <a:r>
              <a:rPr lang="en-US" altLang="ja-JP" dirty="0">
                <a:latin typeface="Times New Roman"/>
                <a:ea typeface="ＭＳ Ｐゴシック"/>
                <a:cs typeface="Times New Roman"/>
              </a:rPr>
              <a:t>: Graphical products was issued in the NWPTA second bulletin.</a:t>
            </a:r>
            <a:endParaRPr lang="en-US" altLang="ja-JP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392B7E4-94D2-7B11-A2EF-33492BA2C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9475" y="0"/>
            <a:ext cx="1064525" cy="432295"/>
          </a:xfrm>
          <a:prstGeom prst="rect">
            <a:avLst/>
          </a:prstGeom>
        </p:spPr>
      </p:pic>
      <p:sp>
        <p:nvSpPr>
          <p:cNvPr id="9" name="正方形/長方形 1">
            <a:extLst>
              <a:ext uri="{FF2B5EF4-FFF2-40B4-BE49-F238E27FC236}">
                <a16:creationId xmlns:a16="http://schemas.microsoft.com/office/drawing/2014/main" id="{B8654CF8-F613-E557-AAF8-77EBF8191A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093122" cy="764704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FFFF"/>
                </a:solidFill>
                <a:sym typeface="Calibri" pitchFamily="34" charset="0"/>
              </a:rPr>
              <a:t>Earthquake locations of NWPTA  Issuance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FFFF"/>
                </a:solidFill>
                <a:sym typeface="Calibri" pitchFamily="34" charset="0"/>
              </a:rPr>
              <a:t> (Sep. 2023 –  Feb. 2025)</a:t>
            </a:r>
            <a:endParaRPr lang="ja-JP" altLang="en-US" sz="2800" dirty="0">
              <a:solidFill>
                <a:srgbClr val="FFFFFF"/>
              </a:solidFill>
              <a:latin typeface="ＭＳ Ｐゴシック" charset="-128"/>
              <a:sym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723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正方形/長方形 1"/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ＭＳ Ｐゴシック" charset="-128"/>
            </a:endParaRPr>
          </a:p>
        </p:txBody>
      </p:sp>
      <p:sp>
        <p:nvSpPr>
          <p:cNvPr id="47107" name="テキスト ボックス 1"/>
          <p:cNvSpPr>
            <a:spLocks noChangeArrowheads="1"/>
          </p:cNvSpPr>
          <p:nvPr/>
        </p:nvSpPr>
        <p:spPr bwMode="auto">
          <a:xfrm>
            <a:off x="191069" y="559558"/>
            <a:ext cx="8720920" cy="29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89113" marR="0" lvl="0" indent="-17891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0213" algn="l"/>
              </a:tabLst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Dec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. 05, 2023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Communication Test </a:t>
            </a:r>
          </a:p>
          <a:p>
            <a:pPr marL="1789113" marR="0" lvl="0" indent="-17891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0213" algn="l"/>
              </a:tabLst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May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. 28, 2024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Communication Test  </a:t>
            </a:r>
          </a:p>
          <a:p>
            <a:pPr marL="1699895" indent="-1699895" eaLnBrk="1" hangingPunct="1">
              <a:lnSpc>
                <a:spcPct val="150000"/>
              </a:lnSpc>
              <a:tabLst>
                <a:tab pos="1700213" algn="l"/>
              </a:tabLst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/>
                <a:ea typeface="ＭＳ Ｐゴシック"/>
                <a:cs typeface="Arial"/>
                <a:sym typeface="Calibri" pitchFamily="34" charset="0"/>
              </a:rPr>
              <a:t>Nov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Calibri" pitchFamily="34" charset="0"/>
              </a:rPr>
              <a:t>. 05, 2024</a:t>
            </a:r>
            <a:r>
              <a:rPr lang="en-US" altLang="ja-JP" sz="2000" dirty="0">
                <a:solidFill>
                  <a:prstClr val="black"/>
                </a:solidFill>
                <a:latin typeface="Arial"/>
                <a:ea typeface="ＭＳ Ｐゴシック"/>
                <a:cs typeface="Arial"/>
                <a:sym typeface="Calibri" pitchFamily="34" charset="0"/>
              </a:rPr>
              <a:t>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Calibri" pitchFamily="34" charset="0"/>
              </a:rPr>
              <a:t>Live Communication Test, and </a:t>
            </a:r>
            <a:r>
              <a:rPr lang="en-US" altLang="ja-JP" sz="2000" dirty="0">
                <a:effectLst/>
                <a:latin typeface="Arial"/>
                <a:ea typeface="Calibri"/>
                <a:cs typeface="Arial"/>
              </a:rPr>
              <a:t>Trial Transmission to NAVAREA Coordinators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Calibri" pitchFamily="34" charset="0"/>
              </a:rPr>
              <a:t>for the PacWave24</a:t>
            </a:r>
            <a:endParaRPr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789113" marR="0" lvl="0" indent="-17891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00213" algn="l"/>
              </a:tabLst>
              <a:defRPr/>
            </a:pP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Dec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. 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1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7, 2024</a:t>
            </a:r>
            <a:r>
              <a:rPr lang="en-US" altLang="ja-JP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	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 pitchFamily="34" charset="0"/>
              </a:rPr>
              <a:t>Communication Test </a:t>
            </a:r>
          </a:p>
          <a:p>
            <a:pPr marL="1788795" indent="-1788795" eaLnBrk="1" hangingPunct="1">
              <a:lnSpc>
                <a:spcPct val="150000"/>
              </a:lnSpc>
              <a:tabLst>
                <a:tab pos="1700213" algn="l"/>
              </a:tabLst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ＭＳ Ｐゴシック"/>
                <a:cs typeface="Arial"/>
                <a:sym typeface="Calibri" pitchFamily="34" charset="0"/>
              </a:rPr>
              <a:t>Apr.  01, 2025  </a:t>
            </a:r>
            <a:r>
              <a:rPr lang="en-US" altLang="ja-JP" sz="2000" i="0" dirty="0">
                <a:solidFill>
                  <a:srgbClr val="242424"/>
                </a:solidFill>
                <a:effectLst/>
                <a:latin typeface="Arial"/>
                <a:ea typeface="ＭＳ Ｐゴシック"/>
                <a:cs typeface="Arial"/>
              </a:rPr>
              <a:t>Cessation of the </a:t>
            </a:r>
            <a:r>
              <a:rPr lang="en-US" altLang="ja-JP" sz="2000" i="0" dirty="0">
                <a:solidFill>
                  <a:srgbClr val="000000"/>
                </a:solidFill>
                <a:effectLst/>
                <a:latin typeface="Arial"/>
                <a:ea typeface="ＭＳ Ｐゴシック"/>
                <a:cs typeface="Arial"/>
              </a:rPr>
              <a:t>fax</a:t>
            </a:r>
            <a:r>
              <a:rPr lang="en-US" altLang="ja-JP" sz="2000" i="0" dirty="0">
                <a:solidFill>
                  <a:srgbClr val="242424"/>
                </a:solidFill>
                <a:effectLst/>
                <a:latin typeface="Arial"/>
                <a:ea typeface="ＭＳ Ｐゴシック"/>
                <a:cs typeface="Arial"/>
              </a:rPr>
              <a:t> transmission from NWPTAC</a:t>
            </a:r>
            <a:endParaRPr lang="en-US" altLang="ja-JP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ＭＳ Ｐゴシック"/>
              <a:cs typeface="Arial"/>
            </a:endParaRPr>
          </a:p>
          <a:p>
            <a:pPr marL="1789113" marR="0" lvl="0" indent="-178911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Arial" panose="020B0604020202020204" pitchFamily="34" charset="0"/>
              <a:sym typeface="Calibri" pitchFamily="34" charset="0"/>
            </a:endParaRPr>
          </a:p>
          <a:p>
            <a:pPr marL="1789113" marR="0" lvl="0" indent="-1789113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charset="-128"/>
              <a:cs typeface="Arial" panose="020B0604020202020204" pitchFamily="34" charset="0"/>
              <a:sym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  <a:sym typeface="Calibri" pitchFamily="34" charset="0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04EC801-1A4A-4DCD-A1A9-A5289ED5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70976" y="3641558"/>
            <a:ext cx="4163425" cy="2720932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668921" y="6360331"/>
            <a:ext cx="2919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Japan Meteorological Agency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54072" y="6367743"/>
            <a:ext cx="3453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Operation Room of NWPTAC (JMA)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61704" y="3829867"/>
            <a:ext cx="2898156" cy="2173618"/>
          </a:xfrm>
          <a:prstGeom prst="rect">
            <a:avLst/>
          </a:prstGeom>
        </p:spPr>
      </p:pic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BBE5AB63-57E6-8DCA-33B5-D2EA5A04CE3F}"/>
              </a:ext>
            </a:extLst>
          </p:cNvPr>
          <p:cNvSpPr/>
          <p:nvPr/>
        </p:nvSpPr>
        <p:spPr>
          <a:xfrm>
            <a:off x="109182" y="600502"/>
            <a:ext cx="8871045" cy="2756847"/>
          </a:xfrm>
          <a:prstGeom prst="roundRect">
            <a:avLst>
              <a:gd name="adj" fmla="val 7756"/>
            </a:avLst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9A65C300-CFF7-0FD6-E02E-F5FAE87887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475" y="0"/>
            <a:ext cx="1064525" cy="432295"/>
          </a:xfrm>
          <a:prstGeom prst="rect">
            <a:avLst/>
          </a:prstGeom>
        </p:spPr>
      </p:pic>
      <p:sp>
        <p:nvSpPr>
          <p:cNvPr id="9" name="正方形/長方形 1">
            <a:extLst>
              <a:ext uri="{FF2B5EF4-FFF2-40B4-BE49-F238E27FC236}">
                <a16:creationId xmlns:a16="http://schemas.microsoft.com/office/drawing/2014/main" id="{2C012F50-57B0-4CD7-E152-6CB67BE87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038531" cy="539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ＭＳ Ｐゴシック" charset="-128"/>
              </a:rPr>
              <a:t>NWPTAC Major Activities (</a:t>
            </a:r>
            <a:r>
              <a:rPr lang="en-US" altLang="ja-JP" sz="2800" dirty="0">
                <a:solidFill>
                  <a:srgbClr val="FFFFFF"/>
                </a:solidFill>
                <a:latin typeface="Calibri"/>
                <a:sym typeface="ＭＳ Ｐゴシック" charset="-128"/>
              </a:rPr>
              <a:t>Sep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sym typeface="ＭＳ Ｐゴシック" charset="-128"/>
              </a:rPr>
              <a:t>. 2023 – Feb. 2025)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769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0C755F-C9CF-40C7-86E2-FBD7153E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614556"/>
            <a:ext cx="2133600" cy="243444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1">
            <a:extLst>
              <a:ext uri="{FF2B5EF4-FFF2-40B4-BE49-F238E27FC236}">
                <a16:creationId xmlns:a16="http://schemas.microsoft.com/office/drawing/2014/main" id="{29DBD1B9-E2A0-4ED0-966F-91C47AE54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charset="-128"/>
              <a:ea typeface="ＭＳ Ｐゴシック" charset="-128"/>
              <a:cs typeface="+mn-cs"/>
              <a:sym typeface="ＭＳ Ｐゴシック" charset="-128"/>
            </a:endParaRPr>
          </a:p>
        </p:txBody>
      </p:sp>
      <p:sp>
        <p:nvSpPr>
          <p:cNvPr id="8" name="テキスト ボックス 3">
            <a:extLst>
              <a:ext uri="{FF2B5EF4-FFF2-40B4-BE49-F238E27FC236}">
                <a16:creationId xmlns:a16="http://schemas.microsoft.com/office/drawing/2014/main" id="{54658E3E-EDB3-40E8-946E-BB22C7AB4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11" y="584319"/>
            <a:ext cx="5766130" cy="130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0" bIns="36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Arial"/>
              </a:rPr>
              <a:t>NWPTAC conducts communication tests basically twice a year since 2012.</a:t>
            </a:r>
            <a:endParaRPr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Arial"/>
            </a:endParaRPr>
          </a:p>
          <a:p>
            <a:pPr marL="177800" marR="0" lvl="0" indent="-1778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ＭＳ Ｐゴシック"/>
                <a:cs typeface="Arial"/>
              </a:rPr>
              <a:t>Thanks to the coordination of the secretariat and the member states, the situation is maintained</a:t>
            </a:r>
            <a:r>
              <a:rPr lang="en-US" altLang="ja-JP" sz="2000" dirty="0">
                <a:solidFill>
                  <a:prstClr val="black"/>
                </a:solidFill>
                <a:latin typeface="Times New Roman"/>
                <a:ea typeface="ＭＳ Ｐゴシック"/>
                <a:cs typeface="Arial"/>
              </a:rPr>
              <a:t>.</a:t>
            </a:r>
            <a:endParaRPr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ＭＳ Ｐゴシック"/>
              <a:cs typeface="Arial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5566648"/>
            <a:ext cx="6037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1"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ome countries (same countries) have not responded to communication tests recently.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21693D-C582-ADC3-BBC8-842DF682E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665" y="633041"/>
            <a:ext cx="2932153" cy="60506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40A81F9-E0A7-A1A0-E9E5-78DE0448B3E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991"/>
          <a:stretch/>
        </p:blipFill>
        <p:spPr>
          <a:xfrm>
            <a:off x="225632" y="2071971"/>
            <a:ext cx="5415148" cy="33492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92F8782-AB78-0731-BD51-A272F67F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475" y="0"/>
            <a:ext cx="1064525" cy="432295"/>
          </a:xfrm>
          <a:prstGeom prst="rect">
            <a:avLst/>
          </a:prstGeom>
        </p:spPr>
      </p:pic>
      <p:sp>
        <p:nvSpPr>
          <p:cNvPr id="6" name="正方形/長方形 1">
            <a:extLst>
              <a:ext uri="{FF2B5EF4-FFF2-40B4-BE49-F238E27FC236}">
                <a16:creationId xmlns:a16="http://schemas.microsoft.com/office/drawing/2014/main" id="{E65AA63E-3425-5ED7-3F7A-C3C9203A39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024884" cy="539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ＭＳ Ｐゴシック" charset="-128"/>
                <a:cs typeface="+mn-cs"/>
                <a:sym typeface="Calibri" pitchFamily="34" charset="0"/>
              </a:rPr>
              <a:t>Responses of Communication Tests</a:t>
            </a: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ＭＳ Ｐゴシック" charset="-128"/>
              <a:ea typeface="ＭＳ Ｐゴシック" charset="-128"/>
              <a:cs typeface="+mn-cs"/>
              <a:sym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0116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0C755F-C9CF-40C7-86E2-FBD7153E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D8002D-B5B0-4BAC-B1F6-782DDCCE6D9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1">
            <a:extLst>
              <a:ext uri="{FF2B5EF4-FFF2-40B4-BE49-F238E27FC236}">
                <a16:creationId xmlns:a16="http://schemas.microsoft.com/office/drawing/2014/main" id="{29DBD1B9-E2A0-4ED0-966F-91C47AE54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044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  <a:sym typeface="Calibri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BE9607A7-9E9A-9F3D-D628-EEF1FE46FD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テキスト ボックス 3">
            <a:extLst>
              <a:ext uri="{FF2B5EF4-FFF2-40B4-BE49-F238E27FC236}">
                <a16:creationId xmlns:a16="http://schemas.microsoft.com/office/drawing/2014/main" id="{54658E3E-EDB3-40E8-946E-BB22C7AB4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7197" y="641843"/>
            <a:ext cx="4806902" cy="530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0" bIns="36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NWPTAC prepared a draft of the revised NWPTAC user’s guide based on the proposed common Table of Contents for PTWS.</a:t>
            </a:r>
            <a:endParaRPr lang="en-US" sz="20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  <a:defRPr/>
            </a:pPr>
            <a:endParaRPr lang="en-US" sz="20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The draft of the revised NWPTAC user’s guide was sent by e-mail to TNC for the request of the confirmation about its contents.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ja-JP" sz="20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ja-JP" sz="2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NWPTAC has incorporated comments from TNC into the revised user’s guide.</a:t>
            </a:r>
          </a:p>
          <a:p>
            <a:pPr>
              <a:spcBef>
                <a:spcPct val="0"/>
              </a:spcBef>
              <a:buNone/>
              <a:defRPr/>
            </a:pPr>
            <a:endParaRPr lang="en-US" altLang="ja-JP" sz="2000" dirty="0">
              <a:latin typeface="Times New Roman" panose="02020603050405020304" pitchFamily="18" charset="0"/>
              <a:ea typeface="ＭＳ Ｐゴシック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ja-JP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indent="-177800">
              <a:spcBef>
                <a:spcPct val="0"/>
              </a:spcBef>
              <a:buNone/>
              <a:defRPr/>
            </a:pPr>
            <a:r>
              <a:rPr lang="en-US" altLang="ja-JP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</a:t>
            </a:r>
            <a:r>
              <a:rPr lang="en-US" altLang="ja-JP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revised user’s guide do not affect NWPTAC products or NWPTAC operations in any way. </a:t>
            </a:r>
          </a:p>
        </p:txBody>
      </p:sp>
      <p:sp>
        <p:nvSpPr>
          <p:cNvPr id="13" name="テキスト ボックス 8"/>
          <p:cNvSpPr txBox="1"/>
          <p:nvPr/>
        </p:nvSpPr>
        <p:spPr>
          <a:xfrm>
            <a:off x="106878" y="409643"/>
            <a:ext cx="3880022" cy="3775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65023" tIns="65023" rIns="65023" bIns="65023" numCol="1" spcCol="38100" rtlCol="0" anchor="t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Draft of Revised NWPTAC Users’ Guide</a:t>
            </a: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BD4DF376-1D81-2554-4F63-6BC8E0374422}"/>
              </a:ext>
            </a:extLst>
          </p:cNvPr>
          <p:cNvGrpSpPr/>
          <p:nvPr/>
        </p:nvGrpSpPr>
        <p:grpSpPr>
          <a:xfrm>
            <a:off x="83127" y="760022"/>
            <a:ext cx="3918857" cy="6020788"/>
            <a:chOff x="83127" y="831273"/>
            <a:chExt cx="3847605" cy="5913911"/>
          </a:xfrm>
        </p:grpSpPr>
        <p:grpSp>
          <p:nvGrpSpPr>
            <p:cNvPr id="43" name="グループ化 42">
              <a:extLst>
                <a:ext uri="{FF2B5EF4-FFF2-40B4-BE49-F238E27FC236}">
                  <a16:creationId xmlns:a16="http://schemas.microsoft.com/office/drawing/2014/main" id="{AB64FD48-3CD2-29DF-86CA-711800B281E8}"/>
                </a:ext>
              </a:extLst>
            </p:cNvPr>
            <p:cNvGrpSpPr/>
            <p:nvPr/>
          </p:nvGrpSpPr>
          <p:grpSpPr>
            <a:xfrm>
              <a:off x="130628" y="866897"/>
              <a:ext cx="3800103" cy="5878285"/>
              <a:chOff x="3752603" y="890648"/>
              <a:chExt cx="3621974" cy="5878285"/>
            </a:xfrm>
          </p:grpSpPr>
          <p:pic>
            <p:nvPicPr>
              <p:cNvPr id="39" name="図 38" descr="テーブル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93EC4DA7-E7C1-5A77-26AB-CC1697B5DA15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78" t="7796" r="6684" b="8648"/>
              <a:stretch/>
            </p:blipFill>
            <p:spPr>
              <a:xfrm>
                <a:off x="3752603" y="890648"/>
                <a:ext cx="3621974" cy="5292000"/>
              </a:xfrm>
              <a:prstGeom prst="rect">
                <a:avLst/>
              </a:prstGeom>
            </p:spPr>
          </p:pic>
          <p:pic>
            <p:nvPicPr>
              <p:cNvPr id="41" name="図 40" descr="テキスト が含まれている画像&#10;&#10;AI によって生成されたコンテンツは間違っている可能性があります。">
                <a:extLst>
                  <a:ext uri="{FF2B5EF4-FFF2-40B4-BE49-F238E27FC236}">
                    <a16:creationId xmlns:a16="http://schemas.microsoft.com/office/drawing/2014/main" id="{8DCF0050-E4C1-76E0-157B-929CE84903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6" t="8089" r="7521" b="81973"/>
              <a:stretch/>
            </p:blipFill>
            <p:spPr>
              <a:xfrm>
                <a:off x="3752603" y="6139543"/>
                <a:ext cx="3586349" cy="629390"/>
              </a:xfrm>
              <a:prstGeom prst="rect">
                <a:avLst/>
              </a:prstGeom>
            </p:spPr>
          </p:pic>
        </p:grpSp>
        <p:sp>
          <p:nvSpPr>
            <p:cNvPr id="44" name="正方形/長方形 43">
              <a:extLst>
                <a:ext uri="{FF2B5EF4-FFF2-40B4-BE49-F238E27FC236}">
                  <a16:creationId xmlns:a16="http://schemas.microsoft.com/office/drawing/2014/main" id="{659E0E1C-9238-18D7-3261-DCAC03763EF7}"/>
                </a:ext>
              </a:extLst>
            </p:cNvPr>
            <p:cNvSpPr/>
            <p:nvPr/>
          </p:nvSpPr>
          <p:spPr>
            <a:xfrm>
              <a:off x="83127" y="831273"/>
              <a:ext cx="3847605" cy="5913911"/>
            </a:xfrm>
            <a:prstGeom prst="rect">
              <a:avLst/>
            </a:prstGeom>
            <a:noFill/>
            <a:ln w="127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941AB0EC-4895-A484-89E0-D6968F0F9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9475" y="0"/>
            <a:ext cx="1064525" cy="432295"/>
          </a:xfrm>
          <a:prstGeom prst="rect">
            <a:avLst/>
          </a:prstGeom>
        </p:spPr>
      </p:pic>
      <p:sp>
        <p:nvSpPr>
          <p:cNvPr id="3" name="正方形/長方形 1">
            <a:extLst>
              <a:ext uri="{FF2B5EF4-FFF2-40B4-BE49-F238E27FC236}">
                <a16:creationId xmlns:a16="http://schemas.microsoft.com/office/drawing/2014/main" id="{678F4739-AFF8-0B94-4E71-1FC4181C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8068101" cy="50449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dirty="0">
                <a:solidFill>
                  <a:srgbClr val="FFFFFF"/>
                </a:solidFill>
                <a:sym typeface="Calibri" pitchFamily="34" charset="0"/>
              </a:rPr>
              <a:t>Revised NWPTAC User’s Guide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ＭＳ Ｐゴシック" charset="-128"/>
              <a:cs typeface="+mn-cs"/>
              <a:sym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87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08CF9AA0-A750-303F-7C9A-CBE4090590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39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ja-JP" altLang="en-US" sz="2800" dirty="0">
              <a:solidFill>
                <a:srgbClr val="FFFFFF"/>
              </a:solidFill>
              <a:cs typeface="Calibri" panose="020F0502020204030204" pitchFamily="34" charset="0"/>
              <a:sym typeface="ＭＳ Ｐゴシック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24CE9B-D34C-EE56-A544-9CB7B1E2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1" name="図 10" descr="ロゴ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6F21EBD8-346F-1E9E-287A-E25624CA9F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31" y="590038"/>
            <a:ext cx="3847813" cy="2972559"/>
          </a:xfrm>
          <a:prstGeom prst="rect">
            <a:avLst/>
          </a:prstGeom>
        </p:spPr>
      </p:pic>
      <p:sp>
        <p:nvSpPr>
          <p:cNvPr id="10" name="テキスト ボックス 3">
            <a:extLst>
              <a:ext uri="{FF2B5EF4-FFF2-40B4-BE49-F238E27FC236}">
                <a16:creationId xmlns:a16="http://schemas.microsoft.com/office/drawing/2014/main" id="{81DC7489-14BD-CBF7-99DD-1E1308A118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604" y="672862"/>
            <a:ext cx="4228535" cy="99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000" tIns="36000" rIns="0" bIns="36000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latin typeface="Times New Roman" panose="02020603050405020304" pitchFamily="18" charset="0"/>
                <a:ea typeface="ＭＳ Ｐゴシック"/>
                <a:cs typeface="Times New Roman" panose="02020603050405020304" pitchFamily="18" charset="0"/>
              </a:rPr>
              <a:t>This year marks 150th anniversary of JMA of starting of meteorological services since 1st July, 1875.</a:t>
            </a:r>
          </a:p>
        </p:txBody>
      </p:sp>
      <p:pic>
        <p:nvPicPr>
          <p:cNvPr id="13" name="図 12" descr="ダイアグラム, 設計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BCDD3AA-ED9C-DE88-08CA-5577900C6D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074" y="2881163"/>
            <a:ext cx="4370119" cy="327759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5" name="図 14" descr="人, 屋内, グループ, 民衆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82E78DA-5074-1E61-DF04-3122183B4B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4" y="3859305"/>
            <a:ext cx="3754417" cy="2815813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F58910A-A360-5850-1D0C-913C5A9B2E47}"/>
              </a:ext>
            </a:extLst>
          </p:cNvPr>
          <p:cNvSpPr txBox="1"/>
          <p:nvPr/>
        </p:nvSpPr>
        <p:spPr>
          <a:xfrm>
            <a:off x="4233133" y="6190588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(https://www.jma.go.jp/jma/kishou/info/150th/index.html)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56CF086-970D-5D28-D44A-3BAA5D5187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475" y="0"/>
            <a:ext cx="1064525" cy="432295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D40CD-90B6-EF8F-60B9-9BA46AF69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0"/>
            <a:ext cx="8065827" cy="5397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dirty="0">
                <a:solidFill>
                  <a:srgbClr val="FFFFFF"/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  <a:sym typeface="Calibri" pitchFamily="34" charset="0"/>
              </a:rPr>
              <a:t>150th Anniversary of Meteorological Services in JMA </a:t>
            </a:r>
            <a:r>
              <a:rPr lang="ja-JP" altLang="en-US" sz="2800" dirty="0">
                <a:solidFill>
                  <a:srgbClr val="FFFFFF"/>
                </a:solidFill>
                <a:latin typeface="+mn-lt"/>
                <a:cs typeface="Calibri" panose="020F0502020204030204" pitchFamily="34" charset="0"/>
                <a:sym typeface="Calibri" pitchFamily="34" charset="0"/>
              </a:rPr>
              <a:t> </a:t>
            </a:r>
            <a:endParaRPr lang="ja-JP" altLang="en-US" sz="2800" dirty="0">
              <a:solidFill>
                <a:srgbClr val="FFFFFF"/>
              </a:solidFill>
              <a:latin typeface="+mn-lt"/>
              <a:cs typeface="Calibri" panose="020F0502020204030204" pitchFamily="34" charset="0"/>
              <a:sym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595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74"/>
          <p:cNvSpPr txBox="1">
            <a:spLocks noChangeArrowheads="1"/>
          </p:cNvSpPr>
          <p:nvPr/>
        </p:nvSpPr>
        <p:spPr>
          <a:xfrm>
            <a:off x="0" y="2996952"/>
            <a:ext cx="9144000" cy="54927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altLang="ja-JP" sz="3600" kern="0">
                <a:latin typeface="+mj-lt"/>
                <a:ea typeface="+mj-ea"/>
                <a:cs typeface="Arial" panose="020B0604020202020204" pitchFamily="34" charset="0"/>
              </a:rPr>
              <a:t>Thank you very much for your kind attention.</a:t>
            </a:r>
          </a:p>
        </p:txBody>
      </p:sp>
    </p:spTree>
    <p:extLst>
      <p:ext uri="{BB962C8B-B14F-4D97-AF65-F5344CB8AC3E}">
        <p14:creationId xmlns:p14="http://schemas.microsoft.com/office/powerpoint/2010/main" val="42315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18" ma:contentTypeDescription="新しいドキュメントを作成します。" ma:contentTypeScope="" ma:versionID="78d107a45e6f3b6a34bcbc017ded4305">
  <xsd:schema xmlns:xsd="http://www.w3.org/2001/XMLSchema" xmlns:xs="http://www.w3.org/2001/XMLSchema" xmlns:p="http://schemas.microsoft.com/office/2006/metadata/properties" xmlns:ns2="d1eb6c10-b30e-4e82-8bdb-95f791b83be0" xmlns:ns3="fdc985f9-c1de-4431-ae14-26927b8c434e" targetNamespace="http://schemas.microsoft.com/office/2006/metadata/properties" ma:root="true" ma:fieldsID="b291ba9d7d2c2c15b0970c3aaef9f52b" ns2:_="" ns3:_="">
    <xsd:import namespace="d1eb6c10-b30e-4e82-8bdb-95f791b83be0"/>
    <xsd:import namespace="fdc985f9-c1de-4431-ae14-26927b8c43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Thumbnail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Dropdown" ma:internalName="Thumbnail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63c53a08-2524-4b2f-a5a2-c632f6aa4b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c985f9-c1de-4431-ae14-26927b8c43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df3748c-aaa2-4b26-bb06-fab2ec7c8ae6}" ma:internalName="TaxCatchAll" ma:showField="CatchAllData" ma:web="fdc985f9-c1de-4431-ae14-26927b8c43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eb6c10-b30e-4e82-8bdb-95f791b83be0">
      <Terms xmlns="http://schemas.microsoft.com/office/infopath/2007/PartnerControls"/>
    </lcf76f155ced4ddcb4097134ff3c332f>
    <TaxCatchAll xmlns="fdc985f9-c1de-4431-ae14-26927b8c434e" xsi:nil="true"/>
    <Thumbnail xmlns="d1eb6c10-b30e-4e82-8bdb-95f791b83be0" xsi:nil="true"/>
  </documentManagement>
</p:properties>
</file>

<file path=customXml/itemProps1.xml><?xml version="1.0" encoding="utf-8"?>
<ds:datastoreItem xmlns:ds="http://schemas.openxmlformats.org/officeDocument/2006/customXml" ds:itemID="{50E69C61-619C-4E72-828E-871EA314AE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E06DAC-65ED-4A03-AF48-095BB7F87377}">
  <ds:schemaRefs>
    <ds:schemaRef ds:uri="d1eb6c10-b30e-4e82-8bdb-95f791b83be0"/>
    <ds:schemaRef ds:uri="fdc985f9-c1de-4431-ae14-26927b8c434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9B2329-7397-48EA-8000-D831D8D24EF5}">
  <ds:schemaRefs>
    <ds:schemaRef ds:uri="http://purl.org/dc/terms/"/>
    <ds:schemaRef ds:uri="http://purl.org/dc/elements/1.1/"/>
    <ds:schemaRef ds:uri="fdc985f9-c1de-4431-ae14-26927b8c434e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1eb6c10-b30e-4e82-8bdb-95f791b83be0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2614</TotalTime>
  <Words>1674</Words>
  <Application>Microsoft Office PowerPoint</Application>
  <PresentationFormat>画面に合わせる (4:3)</PresentationFormat>
  <Paragraphs>312</Paragraphs>
  <Slides>9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Meiryo UI</vt:lpstr>
      <vt:lpstr>ＭＳ Ｐゴシック</vt:lpstr>
      <vt:lpstr>游明朝</vt:lpstr>
      <vt:lpstr>Arial</vt:lpstr>
      <vt:lpstr>Calibri</vt:lpstr>
      <vt:lpstr>Cambria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永田 広平</dc:creator>
  <cp:lastModifiedBy>佐藤 壮</cp:lastModifiedBy>
  <cp:revision>172</cp:revision>
  <cp:lastPrinted>2023-09-04T02:33:36Z</cp:lastPrinted>
  <dcterms:created xsi:type="dcterms:W3CDTF">2015-12-14T05:30:43Z</dcterms:created>
  <dcterms:modified xsi:type="dcterms:W3CDTF">2025-03-21T02:57:29Z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0x010100DAE874ABEA78964AA7D0811A66B4BECA</vt:lpwstr>
  </property>
  <property fmtid="{D5CDD505-2E9C-101B-9397-08002B2CF9AE}" pid="3" name="MediaServiceImageTags">
    <vt:lpwstr/>
  </property>
</Properties>
</file>