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6858000" cx="12192000"/>
  <p:notesSz cx="6858000" cy="9144000"/>
  <p:embeddedFontLst>
    <p:embeddedFont>
      <p:font typeface="Robo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5" roundtripDataSignature="AMtx7mgxkvCwZFquHoiUgi40riIWWPiU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391b2e1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4391b2e1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4391b2e10b_0_1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4391b2e10b_0_13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34391b2e10b_0_13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4391b2e10b_0_13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4391b2e10b_0_13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34391b2e10b_0_13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4391b2e10b_0_1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4391b2e10b_0_13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34391b2e10b_0_13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da3426eb40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2da3426eb40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there is a bit of funding from Marco-Bolo and BioEcoOcean for this, but IODE and GOOS will need to find a way to co-fund this from core funds. For this biennium 2024-2025 all budgets are allocated.</a:t>
            </a:r>
            <a:endParaRPr/>
          </a:p>
        </p:txBody>
      </p:sp>
      <p:sp>
        <p:nvSpPr>
          <p:cNvPr id="410" name="Google Shape;410;g2da3426eb40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391b2e10b_0_8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g34391b2e10b_0_8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4391b2e10b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4391b2e10b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4391b2e10b_0_5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34391b2e10b_0_5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34391b2e10b_0_5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4391b2e10b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4391b2e10b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34391b2e10b_0_2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4391b2e10b_0_6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4391b2e10b_0_6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4391b2e10b_0_6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4391b2e10b_0_1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4391b2e10b_0_1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34391b2e10b_0_13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4391b2e10b_0_13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4391b2e10b_0_13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34391b2e10b_0_13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4391b2e10b_0_13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4391b2e10b_0_1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34391b2e10b_0_13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4391b2e10b_0_13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4391b2e10b_0_13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34391b2e10b_0_13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"/>
          <p:cNvSpPr txBox="1"/>
          <p:nvPr>
            <p:ph type="ctrTitle"/>
          </p:nvPr>
        </p:nvSpPr>
        <p:spPr>
          <a:xfrm>
            <a:off x="1367999" y="2790000"/>
            <a:ext cx="6877011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"/>
          <p:cNvSpPr txBox="1"/>
          <p:nvPr>
            <p:ph idx="1" type="subTitle"/>
          </p:nvPr>
        </p:nvSpPr>
        <p:spPr>
          <a:xfrm>
            <a:off x="1367999" y="4597200"/>
            <a:ext cx="6877012" cy="928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21" name="Google Shape;2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576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19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0" name="Google Shape;90;p19"/>
          <p:cNvSpPr txBox="1"/>
          <p:nvPr>
            <p:ph type="title"/>
          </p:nvPr>
        </p:nvSpPr>
        <p:spPr>
          <a:xfrm>
            <a:off x="720725" y="1296988"/>
            <a:ext cx="4169327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720725" y="1296988"/>
            <a:ext cx="6155488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4" name="Google Shape;94;p2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/>
          <p:nvPr>
            <p:ph type="title"/>
          </p:nvPr>
        </p:nvSpPr>
        <p:spPr>
          <a:xfrm>
            <a:off x="720725" y="1882800"/>
            <a:ext cx="7740000" cy="2827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p21"/>
          <p:cNvSpPr txBox="1"/>
          <p:nvPr>
            <p:ph idx="1" type="body"/>
          </p:nvPr>
        </p:nvSpPr>
        <p:spPr>
          <a:xfrm>
            <a:off x="720725" y="5065200"/>
            <a:ext cx="7740000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1" name="Google Shape;101;p2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1">
  <p:cSld name="1_Content and Imag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7123db2da_0_153"/>
          <p:cNvSpPr txBox="1"/>
          <p:nvPr>
            <p:ph idx="10" type="dt"/>
          </p:nvPr>
        </p:nvSpPr>
        <p:spPr>
          <a:xfrm>
            <a:off x="8081963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/>
        </p:txBody>
      </p:sp>
      <p:sp>
        <p:nvSpPr>
          <p:cNvPr id="104" name="Google Shape;104;g217123db2da_0_153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/>
        </p:txBody>
      </p:sp>
      <p:sp>
        <p:nvSpPr>
          <p:cNvPr id="105" name="Google Shape;105;g217123db2da_0_153"/>
          <p:cNvSpPr txBox="1"/>
          <p:nvPr>
            <p:ph idx="12" type="sldNum"/>
          </p:nvPr>
        </p:nvSpPr>
        <p:spPr>
          <a:xfrm>
            <a:off x="11250151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" name="Google Shape;106;g217123db2da_0_153"/>
          <p:cNvSpPr txBox="1"/>
          <p:nvPr>
            <p:ph idx="1" type="body"/>
          </p:nvPr>
        </p:nvSpPr>
        <p:spPr>
          <a:xfrm>
            <a:off x="720727" y="1296988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7" name="Google Shape;107;g217123db2da_0_153"/>
          <p:cNvSpPr txBox="1"/>
          <p:nvPr>
            <p:ph type="title"/>
          </p:nvPr>
        </p:nvSpPr>
        <p:spPr>
          <a:xfrm>
            <a:off x="720727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8" name="Google Shape;108;g217123db2da_0_153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14"/>
          <p:cNvSpPr txBox="1"/>
          <p:nvPr>
            <p:ph idx="2" type="body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4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>
            <p:ph idx="1" type="body"/>
          </p:nvPr>
        </p:nvSpPr>
        <p:spPr>
          <a:xfrm>
            <a:off x="720726" y="1296988"/>
            <a:ext cx="81180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8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8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8"/>
          <p:cNvSpPr txBox="1"/>
          <p:nvPr>
            <p:ph type="title"/>
          </p:nvPr>
        </p:nvSpPr>
        <p:spPr>
          <a:xfrm>
            <a:off x="720726" y="722313"/>
            <a:ext cx="81180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type="ctrTitle"/>
          </p:nvPr>
        </p:nvSpPr>
        <p:spPr>
          <a:xfrm>
            <a:off x="1368000" y="2988000"/>
            <a:ext cx="3726761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2"/>
          <p:cNvSpPr txBox="1"/>
          <p:nvPr>
            <p:ph idx="1" type="subTitle"/>
          </p:nvPr>
        </p:nvSpPr>
        <p:spPr>
          <a:xfrm>
            <a:off x="1368000" y="4982400"/>
            <a:ext cx="3726761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31" name="Google Shape;13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1202400"/>
            <a:ext cx="2970000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2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/>
          <p:nvPr>
            <p:ph idx="2" type="pic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5" name="Google Shape;135;p13"/>
          <p:cNvSpPr txBox="1"/>
          <p:nvPr>
            <p:ph type="ctrTitle"/>
          </p:nvPr>
        </p:nvSpPr>
        <p:spPr>
          <a:xfrm>
            <a:off x="7560000" y="3160800"/>
            <a:ext cx="3944613" cy="1866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3"/>
          <p:cNvSpPr txBox="1"/>
          <p:nvPr>
            <p:ph idx="1" type="subTitle"/>
          </p:nvPr>
        </p:nvSpPr>
        <p:spPr>
          <a:xfrm>
            <a:off x="7560000" y="5162400"/>
            <a:ext cx="3944613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37" name="Google Shape;13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60000" y="720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391b2e10b_0_686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g34391b2e10b_0_68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1" name="Google Shape;141;g34391b2e10b_0_68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4391b2e10b_0_68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g34391b2e10b_0_6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3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3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9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391b2e10b_0_874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34391b2e10b_0_874"/>
          <p:cNvSpPr txBox="1"/>
          <p:nvPr>
            <p:ph type="ctrTitle"/>
          </p:nvPr>
        </p:nvSpPr>
        <p:spPr>
          <a:xfrm>
            <a:off x="1367999" y="2790000"/>
            <a:ext cx="68772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Arial"/>
              <a:buNone/>
              <a:defRPr sz="5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5" name="Google Shape;155;g34391b2e10b_0_874"/>
          <p:cNvSpPr txBox="1"/>
          <p:nvPr>
            <p:ph idx="1" type="subTitle"/>
          </p:nvPr>
        </p:nvSpPr>
        <p:spPr>
          <a:xfrm>
            <a:off x="1367999" y="4597200"/>
            <a:ext cx="6877200" cy="9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9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56" name="Google Shape;156;g34391b2e10b_0_8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576000"/>
            <a:ext cx="2970001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4391b2e10b_0_874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700">
                <a:solidFill>
                  <a:schemeClr val="dk2"/>
                </a:solidFill>
              </a:defRPr>
            </a:lvl1pPr>
            <a:lvl2pPr lvl="1">
              <a:buNone/>
              <a:defRPr sz="1700">
                <a:solidFill>
                  <a:schemeClr val="dk2"/>
                </a:solidFill>
              </a:defRPr>
            </a:lvl2pPr>
            <a:lvl3pPr lvl="2">
              <a:buNone/>
              <a:defRPr sz="1700">
                <a:solidFill>
                  <a:schemeClr val="dk2"/>
                </a:solidFill>
              </a:defRPr>
            </a:lvl3pPr>
            <a:lvl4pPr lvl="3">
              <a:buNone/>
              <a:defRPr sz="1700">
                <a:solidFill>
                  <a:schemeClr val="dk2"/>
                </a:solidFill>
              </a:defRPr>
            </a:lvl4pPr>
            <a:lvl5pPr lvl="4">
              <a:buNone/>
              <a:defRPr sz="1700">
                <a:solidFill>
                  <a:schemeClr val="dk2"/>
                </a:solidFill>
              </a:defRPr>
            </a:lvl5pPr>
            <a:lvl6pPr lvl="5">
              <a:buNone/>
              <a:defRPr sz="1700">
                <a:solidFill>
                  <a:schemeClr val="dk2"/>
                </a:solidFill>
              </a:defRPr>
            </a:lvl6pPr>
            <a:lvl7pPr lvl="6">
              <a:buNone/>
              <a:defRPr sz="1700">
                <a:solidFill>
                  <a:schemeClr val="dk2"/>
                </a:solidFill>
              </a:defRPr>
            </a:lvl7pPr>
            <a:lvl8pPr lvl="7">
              <a:buNone/>
              <a:defRPr sz="1700">
                <a:solidFill>
                  <a:schemeClr val="dk2"/>
                </a:solidFill>
              </a:defRPr>
            </a:lvl8pPr>
            <a:lvl9pPr lvl="8">
              <a:buNone/>
              <a:defRPr sz="17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g34391b2e10b_0_874"/>
          <p:cNvPicPr preferRelativeResize="0"/>
          <p:nvPr/>
        </p:nvPicPr>
        <p:blipFill rotWithShape="1">
          <a:blip r:embed="rId3">
            <a:alphaModFix/>
          </a:blip>
          <a:srcRect b="22160" l="0" r="0" t="0"/>
          <a:stretch/>
        </p:blipFill>
        <p:spPr>
          <a:xfrm>
            <a:off x="6376167" y="361067"/>
            <a:ext cx="5204700" cy="1053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391b2e10b_0_881"/>
          <p:cNvSpPr txBox="1"/>
          <p:nvPr>
            <p:ph type="ctrTitle"/>
          </p:nvPr>
        </p:nvSpPr>
        <p:spPr>
          <a:xfrm>
            <a:off x="1368000" y="2988000"/>
            <a:ext cx="37269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al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1" name="Google Shape;161;g34391b2e10b_0_881"/>
          <p:cNvSpPr txBox="1"/>
          <p:nvPr>
            <p:ph idx="1" type="subTitle"/>
          </p:nvPr>
        </p:nvSpPr>
        <p:spPr>
          <a:xfrm>
            <a:off x="1368000" y="4982400"/>
            <a:ext cx="37269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62" name="Google Shape;162;g34391b2e10b_0_8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1202400"/>
            <a:ext cx="2970001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4391b2e10b_0_881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4" name="Google Shape;164;g34391b2e10b_0_881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700">
                <a:solidFill>
                  <a:schemeClr val="dk2"/>
                </a:solidFill>
              </a:defRPr>
            </a:lvl1pPr>
            <a:lvl2pPr lvl="1">
              <a:buNone/>
              <a:defRPr sz="1700">
                <a:solidFill>
                  <a:schemeClr val="dk2"/>
                </a:solidFill>
              </a:defRPr>
            </a:lvl2pPr>
            <a:lvl3pPr lvl="2">
              <a:buNone/>
              <a:defRPr sz="1700">
                <a:solidFill>
                  <a:schemeClr val="dk2"/>
                </a:solidFill>
              </a:defRPr>
            </a:lvl3pPr>
            <a:lvl4pPr lvl="3">
              <a:buNone/>
              <a:defRPr sz="1700">
                <a:solidFill>
                  <a:schemeClr val="dk2"/>
                </a:solidFill>
              </a:defRPr>
            </a:lvl4pPr>
            <a:lvl5pPr lvl="4">
              <a:buNone/>
              <a:defRPr sz="1700">
                <a:solidFill>
                  <a:schemeClr val="dk2"/>
                </a:solidFill>
              </a:defRPr>
            </a:lvl5pPr>
            <a:lvl6pPr lvl="5">
              <a:buNone/>
              <a:defRPr sz="1700">
                <a:solidFill>
                  <a:schemeClr val="dk2"/>
                </a:solidFill>
              </a:defRPr>
            </a:lvl6pPr>
            <a:lvl7pPr lvl="6">
              <a:buNone/>
              <a:defRPr sz="1700">
                <a:solidFill>
                  <a:schemeClr val="dk2"/>
                </a:solidFill>
              </a:defRPr>
            </a:lvl7pPr>
            <a:lvl8pPr lvl="7">
              <a:buNone/>
              <a:defRPr sz="1700">
                <a:solidFill>
                  <a:schemeClr val="dk2"/>
                </a:solidFill>
              </a:defRPr>
            </a:lvl8pPr>
            <a:lvl9pPr lvl="8">
              <a:buNone/>
              <a:defRPr sz="17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391b2e10b_0_887"/>
          <p:cNvSpPr/>
          <p:nvPr>
            <p:ph idx="2" type="pic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7" name="Google Shape;167;g34391b2e10b_0_887"/>
          <p:cNvSpPr txBox="1"/>
          <p:nvPr>
            <p:ph type="ctrTitle"/>
          </p:nvPr>
        </p:nvSpPr>
        <p:spPr>
          <a:xfrm>
            <a:off x="7560000" y="3160800"/>
            <a:ext cx="3944700" cy="18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Arial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8" name="Google Shape;168;g34391b2e10b_0_887"/>
          <p:cNvSpPr txBox="1"/>
          <p:nvPr>
            <p:ph idx="1" type="subTitle"/>
          </p:nvPr>
        </p:nvSpPr>
        <p:spPr>
          <a:xfrm>
            <a:off x="7560000" y="5162400"/>
            <a:ext cx="39447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69" name="Google Shape;169;g34391b2e10b_0_8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60000" y="720000"/>
            <a:ext cx="2970001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4391b2e10b_0_887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700">
                <a:solidFill>
                  <a:schemeClr val="dk2"/>
                </a:solidFill>
              </a:defRPr>
            </a:lvl1pPr>
            <a:lvl2pPr lvl="1">
              <a:buNone/>
              <a:defRPr sz="1700">
                <a:solidFill>
                  <a:schemeClr val="dk2"/>
                </a:solidFill>
              </a:defRPr>
            </a:lvl2pPr>
            <a:lvl3pPr lvl="2">
              <a:buNone/>
              <a:defRPr sz="1700">
                <a:solidFill>
                  <a:schemeClr val="dk2"/>
                </a:solidFill>
              </a:defRPr>
            </a:lvl3pPr>
            <a:lvl4pPr lvl="3">
              <a:buNone/>
              <a:defRPr sz="1700">
                <a:solidFill>
                  <a:schemeClr val="dk2"/>
                </a:solidFill>
              </a:defRPr>
            </a:lvl4pPr>
            <a:lvl5pPr lvl="4">
              <a:buNone/>
              <a:defRPr sz="1700">
                <a:solidFill>
                  <a:schemeClr val="dk2"/>
                </a:solidFill>
              </a:defRPr>
            </a:lvl5pPr>
            <a:lvl6pPr lvl="5">
              <a:buNone/>
              <a:defRPr sz="1700">
                <a:solidFill>
                  <a:schemeClr val="dk2"/>
                </a:solidFill>
              </a:defRPr>
            </a:lvl6pPr>
            <a:lvl7pPr lvl="6">
              <a:buNone/>
              <a:defRPr sz="1700">
                <a:solidFill>
                  <a:schemeClr val="dk2"/>
                </a:solidFill>
              </a:defRPr>
            </a:lvl7pPr>
            <a:lvl8pPr lvl="7">
              <a:buNone/>
              <a:defRPr sz="1700">
                <a:solidFill>
                  <a:schemeClr val="dk2"/>
                </a:solidFill>
              </a:defRPr>
            </a:lvl8pPr>
            <a:lvl9pPr lvl="8">
              <a:buNone/>
              <a:defRPr sz="17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391b2e10b_0_893"/>
          <p:cNvSpPr txBox="1"/>
          <p:nvPr>
            <p:ph idx="1" type="body"/>
          </p:nvPr>
        </p:nvSpPr>
        <p:spPr>
          <a:xfrm>
            <a:off x="720726" y="1296988"/>
            <a:ext cx="81180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73" name="Google Shape;173;g34391b2e10b_0_893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4" name="Google Shape;174;g34391b2e10b_0_893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5" name="Google Shape;175;g34391b2e10b_0_893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6" name="Google Shape;176;g34391b2e10b_0_893"/>
          <p:cNvSpPr txBox="1"/>
          <p:nvPr>
            <p:ph type="title"/>
          </p:nvPr>
        </p:nvSpPr>
        <p:spPr>
          <a:xfrm>
            <a:off x="720726" y="722313"/>
            <a:ext cx="81180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391b2e10b_0_899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9" name="Google Shape;179;g34391b2e10b_0_899"/>
          <p:cNvSpPr txBox="1"/>
          <p:nvPr>
            <p:ph idx="1" type="body"/>
          </p:nvPr>
        </p:nvSpPr>
        <p:spPr>
          <a:xfrm>
            <a:off x="720723" y="1296988"/>
            <a:ext cx="47292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0" name="Google Shape;180;g34391b2e10b_0_899"/>
          <p:cNvSpPr txBox="1"/>
          <p:nvPr>
            <p:ph idx="2" type="body"/>
          </p:nvPr>
        </p:nvSpPr>
        <p:spPr>
          <a:xfrm>
            <a:off x="6096000" y="1296988"/>
            <a:ext cx="47292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1" name="Google Shape;181;g34391b2e10b_0_899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2" name="Google Shape;182;g34391b2e10b_0_899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3" name="Google Shape;183;g34391b2e10b_0_899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4391b2e10b_0_906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6" name="Google Shape;186;g34391b2e10b_0_906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7" name="Google Shape;187;g34391b2e10b_0_90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g34391b2e10b_0_906"/>
          <p:cNvSpPr txBox="1"/>
          <p:nvPr>
            <p:ph idx="1" type="body"/>
          </p:nvPr>
        </p:nvSpPr>
        <p:spPr>
          <a:xfrm>
            <a:off x="720726" y="1296988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9" name="Google Shape;189;g34391b2e10b_0_906"/>
          <p:cNvSpPr txBox="1"/>
          <p:nvPr>
            <p:ph type="title"/>
          </p:nvPr>
        </p:nvSpPr>
        <p:spPr>
          <a:xfrm>
            <a:off x="720726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0" name="Google Shape;190;g34391b2e10b_0_906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4391b2e10b_0_913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3" name="Google Shape;193;g34391b2e10b_0_913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4" name="Google Shape;194;g34391b2e10b_0_913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5" name="Google Shape;195;g34391b2e10b_0_913"/>
          <p:cNvSpPr txBox="1"/>
          <p:nvPr>
            <p:ph idx="1" type="body"/>
          </p:nvPr>
        </p:nvSpPr>
        <p:spPr>
          <a:xfrm>
            <a:off x="720726" y="1296988"/>
            <a:ext cx="39132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96" name="Google Shape;196;g34391b2e10b_0_913"/>
          <p:cNvSpPr txBox="1"/>
          <p:nvPr>
            <p:ph type="title"/>
          </p:nvPr>
        </p:nvSpPr>
        <p:spPr>
          <a:xfrm>
            <a:off x="720726" y="722313"/>
            <a:ext cx="3913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7" name="Google Shape;197;g34391b2e10b_0_913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391b2e10b_0_920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0" name="Google Shape;200;g34391b2e10b_0_920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1" name="Google Shape;201;g34391b2e10b_0_920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2" name="Google Shape;202;g34391b2e10b_0_92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3" name="Google Shape;203;g34391b2e10b_0_920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4" name="Google Shape;204;g34391b2e10b_0_920"/>
          <p:cNvSpPr txBox="1"/>
          <p:nvPr>
            <p:ph idx="1" type="body"/>
          </p:nvPr>
        </p:nvSpPr>
        <p:spPr>
          <a:xfrm>
            <a:off x="720725" y="3513600"/>
            <a:ext cx="3463200" cy="24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05" name="Google Shape;205;g34391b2e10b_0_920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6" name="Google Shape;206;g34391b2e10b_0_920"/>
          <p:cNvSpPr txBox="1"/>
          <p:nvPr>
            <p:ph idx="4" type="body"/>
          </p:nvPr>
        </p:nvSpPr>
        <p:spPr>
          <a:xfrm>
            <a:off x="4364400" y="3513600"/>
            <a:ext cx="3463200" cy="24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07" name="Google Shape;207;g34391b2e10b_0_920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8" name="Google Shape;208;g34391b2e10b_0_920"/>
          <p:cNvSpPr txBox="1"/>
          <p:nvPr>
            <p:ph idx="6" type="body"/>
          </p:nvPr>
        </p:nvSpPr>
        <p:spPr>
          <a:xfrm>
            <a:off x="8008075" y="3513600"/>
            <a:ext cx="3463200" cy="24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4391b2e10b_0_931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1" name="Google Shape;211;g34391b2e10b_0_931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2" name="Google Shape;212;g34391b2e10b_0_931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3" name="Google Shape;213;g34391b2e10b_0_93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4" name="Google Shape;214;g34391b2e10b_0_931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5" name="Google Shape;215;g34391b2e10b_0_931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16" name="Google Shape;216;g34391b2e10b_0_931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7" name="Google Shape;217;g34391b2e10b_0_931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391b2e10b_0_940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4391b2e10b_0_940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21" name="Google Shape;221;g34391b2e10b_0_940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22" name="Google Shape;222;g34391b2e10b_0_940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23" name="Google Shape;223;g34391b2e10b_0_94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4" name="Google Shape;224;g34391b2e10b_0_940"/>
          <p:cNvSpPr txBox="1"/>
          <p:nvPr>
            <p:ph idx="1" type="body"/>
          </p:nvPr>
        </p:nvSpPr>
        <p:spPr>
          <a:xfrm>
            <a:off x="720725" y="1296988"/>
            <a:ext cx="66816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25" name="Google Shape;225;g34391b2e10b_0_940"/>
          <p:cNvSpPr txBox="1"/>
          <p:nvPr>
            <p:ph idx="2" type="body"/>
          </p:nvPr>
        </p:nvSpPr>
        <p:spPr>
          <a:xfrm>
            <a:off x="720724" y="2728800"/>
            <a:ext cx="3464100" cy="3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26" name="Google Shape;226;g34391b2e10b_0_940"/>
          <p:cNvSpPr txBox="1"/>
          <p:nvPr>
            <p:ph idx="3" type="body"/>
          </p:nvPr>
        </p:nvSpPr>
        <p:spPr>
          <a:xfrm>
            <a:off x="4363199" y="2728800"/>
            <a:ext cx="3464100" cy="3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27" name="Google Shape;227;g34391b2e10b_0_940"/>
          <p:cNvSpPr txBox="1"/>
          <p:nvPr>
            <p:ph idx="4" type="body"/>
          </p:nvPr>
        </p:nvSpPr>
        <p:spPr>
          <a:xfrm>
            <a:off x="8005674" y="2728800"/>
            <a:ext cx="3464100" cy="3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cxnSp>
        <p:nvCxnSpPr>
          <p:cNvPr id="228" name="Google Shape;228;g34391b2e10b_0_94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391b2e10b_0_951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1" name="Google Shape;231;g34391b2e10b_0_951"/>
          <p:cNvSpPr txBox="1"/>
          <p:nvPr>
            <p:ph idx="1" type="body"/>
          </p:nvPr>
        </p:nvSpPr>
        <p:spPr>
          <a:xfrm>
            <a:off x="720725" y="1296988"/>
            <a:ext cx="107505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32" name="Google Shape;232;g34391b2e10b_0_951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3" name="Google Shape;233;g34391b2e10b_0_951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4" name="Google Shape;234;g34391b2e10b_0_95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391b2e10b_0_957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7" name="Google Shape;237;g34391b2e10b_0_957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8" name="Google Shape;238;g34391b2e10b_0_957"/>
          <p:cNvSpPr txBox="1"/>
          <p:nvPr>
            <p:ph type="title"/>
          </p:nvPr>
        </p:nvSpPr>
        <p:spPr>
          <a:xfrm>
            <a:off x="720725" y="1296988"/>
            <a:ext cx="4169100" cy="38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391b2e10b_0_961"/>
          <p:cNvSpPr txBox="1"/>
          <p:nvPr>
            <p:ph type="title"/>
          </p:nvPr>
        </p:nvSpPr>
        <p:spPr>
          <a:xfrm>
            <a:off x="720725" y="1296988"/>
            <a:ext cx="6155700" cy="38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1" name="Google Shape;241;g34391b2e10b_0_96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2" name="Google Shape;242;g34391b2e10b_0_96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391b2e10b_0_965"/>
          <p:cNvSpPr txBox="1"/>
          <p:nvPr>
            <p:ph type="title"/>
          </p:nvPr>
        </p:nvSpPr>
        <p:spPr>
          <a:xfrm>
            <a:off x="720725" y="1882800"/>
            <a:ext cx="7740000" cy="28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5" name="Google Shape;245;g34391b2e10b_0_965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6" name="Google Shape;246;g34391b2e10b_0_965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7" name="Google Shape;247;g34391b2e10b_0_965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8" name="Google Shape;248;g34391b2e10b_0_965"/>
          <p:cNvSpPr txBox="1"/>
          <p:nvPr>
            <p:ph idx="1" type="body"/>
          </p:nvPr>
        </p:nvSpPr>
        <p:spPr>
          <a:xfrm>
            <a:off x="720725" y="5065200"/>
            <a:ext cx="7740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–"/>
              <a:defRPr sz="19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 sz="19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 sz="1900"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 sz="1900"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cxnSp>
        <p:nvCxnSpPr>
          <p:cNvPr id="249" name="Google Shape;249;g34391b2e10b_0_965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4391b2e10b_0_972"/>
          <p:cNvSpPr txBox="1"/>
          <p:nvPr>
            <p:ph type="ctrTitle"/>
          </p:nvPr>
        </p:nvSpPr>
        <p:spPr>
          <a:xfrm>
            <a:off x="720725" y="2854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2" name="Google Shape;252;g34391b2e10b_0_972"/>
          <p:cNvSpPr txBox="1"/>
          <p:nvPr>
            <p:ph idx="1" type="subTitle"/>
          </p:nvPr>
        </p:nvSpPr>
        <p:spPr>
          <a:xfrm>
            <a:off x="720725" y="3873600"/>
            <a:ext cx="40740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3" name="Google Shape;253;g34391b2e10b_0_972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254" name="Google Shape;254;g34391b2e10b_0_9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1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g34391b2e10b_0_972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256" name="Google Shape;256;g34391b2e10b_0_9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g34391b2e10b_0_9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g34391b2e10b_0_9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g34391b2e10b_0_97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" name="Google Shape;260;g34391b2e10b_0_972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700">
                <a:solidFill>
                  <a:schemeClr val="dk2"/>
                </a:solidFill>
              </a:defRPr>
            </a:lvl1pPr>
            <a:lvl2pPr lvl="1">
              <a:buNone/>
              <a:defRPr sz="1700">
                <a:solidFill>
                  <a:schemeClr val="dk2"/>
                </a:solidFill>
              </a:defRPr>
            </a:lvl2pPr>
            <a:lvl3pPr lvl="2">
              <a:buNone/>
              <a:defRPr sz="1700">
                <a:solidFill>
                  <a:schemeClr val="dk2"/>
                </a:solidFill>
              </a:defRPr>
            </a:lvl3pPr>
            <a:lvl4pPr lvl="3">
              <a:buNone/>
              <a:defRPr sz="1700">
                <a:solidFill>
                  <a:schemeClr val="dk2"/>
                </a:solidFill>
              </a:defRPr>
            </a:lvl4pPr>
            <a:lvl5pPr lvl="4">
              <a:buNone/>
              <a:defRPr sz="1700">
                <a:solidFill>
                  <a:schemeClr val="dk2"/>
                </a:solidFill>
              </a:defRPr>
            </a:lvl5pPr>
            <a:lvl6pPr lvl="5">
              <a:buNone/>
              <a:defRPr sz="1700">
                <a:solidFill>
                  <a:schemeClr val="dk2"/>
                </a:solidFill>
              </a:defRPr>
            </a:lvl6pPr>
            <a:lvl7pPr lvl="6">
              <a:buNone/>
              <a:defRPr sz="1700">
                <a:solidFill>
                  <a:schemeClr val="dk2"/>
                </a:solidFill>
              </a:defRPr>
            </a:lvl7pPr>
            <a:lvl8pPr lvl="7">
              <a:buNone/>
              <a:defRPr sz="1700">
                <a:solidFill>
                  <a:schemeClr val="dk2"/>
                </a:solidFill>
              </a:defRPr>
            </a:lvl8pPr>
            <a:lvl9pPr lvl="8">
              <a:buNone/>
              <a:defRPr sz="17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391b2e10b_0_983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3" name="Google Shape;263;g34391b2e10b_0_983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4" name="Google Shape;264;g34391b2e10b_0_983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5" name="Google Shape;265;g34391b2e10b_0_983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6" name="Google Shape;266;g34391b2e10b_0_983"/>
          <p:cNvSpPr txBox="1"/>
          <p:nvPr>
            <p:ph idx="1" type="body"/>
          </p:nvPr>
        </p:nvSpPr>
        <p:spPr>
          <a:xfrm>
            <a:off x="720725" y="1296988"/>
            <a:ext cx="66816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4391b2e10b_0_989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9" name="Google Shape;269;g34391b2e10b_0_989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0" name="Google Shape;270;g34391b2e10b_0_989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4391b2e10b_0_99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273" name="Google Shape;273;g34391b2e10b_0_99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74" name="Google Shape;274;g34391b2e10b_0_99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 showMasterSp="0">
  <p:cSld name="Custom Layou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Image">
  <p:cSld name="1_Content and Image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391b2e10b_0_998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8" name="Google Shape;278;g34391b2e10b_0_998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9" name="Google Shape;279;g34391b2e10b_0_99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0" name="Google Shape;280;g34391b2e10b_0_998"/>
          <p:cNvSpPr txBox="1"/>
          <p:nvPr>
            <p:ph idx="1" type="body"/>
          </p:nvPr>
        </p:nvSpPr>
        <p:spPr>
          <a:xfrm>
            <a:off x="720727" y="1296989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3020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600"/>
              <a:buChar char="•"/>
              <a:defRPr/>
            </a:lvl4pPr>
            <a:lvl5pPr indent="-3302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281" name="Google Shape;281;g34391b2e10b_0_998"/>
          <p:cNvSpPr txBox="1"/>
          <p:nvPr>
            <p:ph type="title"/>
          </p:nvPr>
        </p:nvSpPr>
        <p:spPr>
          <a:xfrm>
            <a:off x="720727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2" name="Google Shape;282;g34391b2e10b_0_998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9"/>
          <p:cNvSpPr txBox="1"/>
          <p:nvPr>
            <p:ph idx="1" type="body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c08e436147_0_319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g2c08e436147_0_319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g2c08e436147_0_319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g2c08e436147_0_319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" name="Google Shape;44;g2c08e436147_0_319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5" name="Google Shape;45;g2c08e436147_0_319"/>
          <p:cNvSpPr txBox="1"/>
          <p:nvPr>
            <p:ph idx="1" type="body"/>
          </p:nvPr>
        </p:nvSpPr>
        <p:spPr>
          <a:xfrm>
            <a:off x="72072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g2c08e436147_0_319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7" name="Google Shape;47;g2c08e436147_0_319"/>
          <p:cNvSpPr txBox="1"/>
          <p:nvPr>
            <p:ph idx="4" type="body"/>
          </p:nvPr>
        </p:nvSpPr>
        <p:spPr>
          <a:xfrm>
            <a:off x="4364400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g2c08e436147_0_319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9" name="Google Shape;49;g2c08e436147_0_319"/>
          <p:cNvSpPr txBox="1"/>
          <p:nvPr>
            <p:ph idx="6" type="body"/>
          </p:nvPr>
        </p:nvSpPr>
        <p:spPr>
          <a:xfrm>
            <a:off x="800807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" name="Google Shape;54;p15"/>
          <p:cNvSpPr txBox="1"/>
          <p:nvPr>
            <p:ph idx="1" type="body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5"/>
          <p:cNvSpPr txBox="1"/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type="ctrTitle"/>
          </p:nvPr>
        </p:nvSpPr>
        <p:spPr>
          <a:xfrm>
            <a:off x="720725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" type="subTitle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0" name="Google Shape;60;p11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61" name="Google Shape;6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0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1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63" name="Google Shape;63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6bb1a2444_4_14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g216bb1a2444_4_146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216bb1a2444_4_146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g216bb1a2444_4_14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" name="Google Shape;72;g216bb1a2444_4_146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3" name="Google Shape;73;g216bb1a2444_4_146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g216bb1a2444_4_146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5" name="Google Shape;75;g216bb1a2444_4_146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7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3" type="body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4" type="body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6" name="Google Shape;86;p17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29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7.xml"/><Relationship Id="rId6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p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391b2e10b_0_86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146" name="Google Shape;146;g34391b2e10b_0_866"/>
          <p:cNvSpPr txBox="1"/>
          <p:nvPr>
            <p:ph idx="1" type="body"/>
          </p:nvPr>
        </p:nvSpPr>
        <p:spPr>
          <a:xfrm>
            <a:off x="720725" y="1296988"/>
            <a:ext cx="107505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 b="1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g34391b2e10b_0_866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g34391b2e10b_0_866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g34391b2e10b_0_86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0" name="Google Shape;150;g34391b2e10b_0_866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" name="Google Shape;151;g34391b2e10b_0_86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Relationship Id="rId5" Type="http://schemas.openxmlformats.org/officeDocument/2006/relationships/image" Target="../media/image31.png"/><Relationship Id="rId6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jpg"/><Relationship Id="rId10" Type="http://schemas.openxmlformats.org/officeDocument/2006/relationships/image" Target="../media/image28.png"/><Relationship Id="rId13" Type="http://schemas.openxmlformats.org/officeDocument/2006/relationships/image" Target="../media/image13.jpg"/><Relationship Id="rId12" Type="http://schemas.openxmlformats.org/officeDocument/2006/relationships/image" Target="../media/image22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3.jpg"/><Relationship Id="rId14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18.jpg"/><Relationship Id="rId7" Type="http://schemas.openxmlformats.org/officeDocument/2006/relationships/image" Target="../media/image21.jpg"/><Relationship Id="rId8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4391b2e10b_0_0"/>
          <p:cNvSpPr txBox="1"/>
          <p:nvPr>
            <p:ph type="ctrTitle"/>
          </p:nvPr>
        </p:nvSpPr>
        <p:spPr>
          <a:xfrm>
            <a:off x="1368000" y="2691000"/>
            <a:ext cx="9535500" cy="147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Session 4: Requirements implementation</a:t>
            </a:r>
            <a:endParaRPr/>
          </a:p>
        </p:txBody>
      </p:sp>
      <p:sp>
        <p:nvSpPr>
          <p:cNvPr id="288" name="Google Shape;288;g34391b2e10b_0_0"/>
          <p:cNvSpPr txBox="1"/>
          <p:nvPr>
            <p:ph idx="1" type="subTitle"/>
          </p:nvPr>
        </p:nvSpPr>
        <p:spPr>
          <a:xfrm>
            <a:off x="1368000" y="4597200"/>
            <a:ext cx="8744700" cy="208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Ana Lara-Lopez, GOOS BioEco Panel IPO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/>
              <a:t>Sixteenth Observations Coordination Group Meeting (OCG-16)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/>
              <a:t>7-10 April 2025, IFREMER, Brest, France.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4391b2e10b_0_1347"/>
          <p:cNvSpPr txBox="1"/>
          <p:nvPr>
            <p:ph type="title"/>
          </p:nvPr>
        </p:nvSpPr>
        <p:spPr>
          <a:xfrm>
            <a:off x="2921625" y="147525"/>
            <a:ext cx="6591000" cy="5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GOOS Biodiversity Plan</a:t>
            </a:r>
            <a:endParaRPr/>
          </a:p>
        </p:txBody>
      </p:sp>
      <p:sp>
        <p:nvSpPr>
          <p:cNvPr id="388" name="Google Shape;388;g34391b2e10b_0_1347"/>
          <p:cNvSpPr txBox="1"/>
          <p:nvPr>
            <p:ph idx="1" type="body"/>
          </p:nvPr>
        </p:nvSpPr>
        <p:spPr>
          <a:xfrm>
            <a:off x="315150" y="928400"/>
            <a:ext cx="11280900" cy="46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GOOS SC -13 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800">
                <a:solidFill>
                  <a:schemeClr val="dk1"/>
                </a:solidFill>
              </a:rPr>
              <a:t>“Action 4.3 - Lead cross-panel/ community effort to co-design and coordinate an integrated and responsive marine biodiversity observing implementation plan to meet current and future assessment, reporting and conservation requirements (GOOS SC and BioEco Panel). “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389" name="Google Shape;389;g34391b2e10b_0_1347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0" name="Google Shape;390;g34391b2e10b_0_1347"/>
          <p:cNvSpPr txBox="1"/>
          <p:nvPr/>
        </p:nvSpPr>
        <p:spPr>
          <a:xfrm>
            <a:off x="390150" y="2240400"/>
            <a:ext cx="11411700" cy="461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1: Mature BioEco EOVs by establishing a robust, interoperable observing and data framework</a:t>
            </a:r>
            <a:endParaRPr b="1"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2: Simplify data submission processes and support capacity building to encourage greater participation and data contributions from ocean observing networks to the global system</a:t>
            </a:r>
            <a:endParaRPr b="1"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88888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3: Increase awareness of BioEco EOVs and GOOS activities and services by developing clear targeted communication about the value of a global ocean observing system and the EOV framework.</a:t>
            </a:r>
            <a:endParaRPr b="1" sz="1900">
              <a:solidFill>
                <a:srgbClr val="888888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88888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4: Engage with marine stakeholders and rights holders worldwide to co-design data products and use cases that demonstrate the applied value of BioEco data delivery at different scales.</a:t>
            </a:r>
            <a:endParaRPr b="1" sz="1900">
              <a:solidFill>
                <a:srgbClr val="888888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5: Strengthen global marine biodiversity monitoring by building capacity to expand participation across communities and across borders.  </a:t>
            </a:r>
            <a:endParaRPr b="1"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6: Establish a framework to regularly assess the maturity of BioEco observing networks and programmes and the quality of BioEco EOV data against agreed attributes, consistent with OCG.</a:t>
            </a:r>
            <a:endParaRPr b="1"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4391b2e10b_0_1354"/>
          <p:cNvSpPr txBox="1"/>
          <p:nvPr>
            <p:ph type="title"/>
          </p:nvPr>
        </p:nvSpPr>
        <p:spPr>
          <a:xfrm>
            <a:off x="580351" y="353588"/>
            <a:ext cx="10750500" cy="5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GOOS Biodiversity Plan - ACTIONS</a:t>
            </a:r>
            <a:endParaRPr/>
          </a:p>
        </p:txBody>
      </p:sp>
      <p:sp>
        <p:nvSpPr>
          <p:cNvPr id="397" name="Google Shape;397;g34391b2e10b_0_1354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8" name="Google Shape;398;g34391b2e10b_0_1354"/>
          <p:cNvSpPr txBox="1"/>
          <p:nvPr/>
        </p:nvSpPr>
        <p:spPr>
          <a:xfrm>
            <a:off x="55200" y="824100"/>
            <a:ext cx="12081600" cy="603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1: Mature BioEco EOVs by establishing a robust, interoperable observing and data framework</a:t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GB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Minimum metadata standards</a:t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2: Simplify data submission processes and support capacity building to encourage greater participation and data contributions from ocean observing networks to the global system</a:t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GB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BioEco Portal links with ODIS and OceanOPS - IOC Data Architecture</a:t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5: Strengthen global marine biodiversity monitoring by building capacity to expand participation across communities and across borders.  </a:t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GB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BioEco data pipelines from OCG networks with biological data (Bio GO-SHIP, OceanSITES?)</a:t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Objective 6: Establish a framework to regularly assess the maturity of BioEco observing networks and programmes and the quality of BioEco EOV data against agreed attributes, consistent with OCG.</a:t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GB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Metrics to assess maturity consistent with OCG</a:t>
            </a:r>
            <a:endParaRPr b="1" sz="2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4391b2e10b_0_1364"/>
          <p:cNvSpPr txBox="1"/>
          <p:nvPr>
            <p:ph type="title"/>
          </p:nvPr>
        </p:nvSpPr>
        <p:spPr>
          <a:xfrm>
            <a:off x="425776" y="147513"/>
            <a:ext cx="10750500" cy="5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Timeline</a:t>
            </a:r>
            <a:endParaRPr/>
          </a:p>
        </p:txBody>
      </p:sp>
      <p:sp>
        <p:nvSpPr>
          <p:cNvPr id="405" name="Google Shape;405;g34391b2e10b_0_1364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6" name="Google Shape;406;g34391b2e10b_0_1364"/>
          <p:cNvSpPr txBox="1"/>
          <p:nvPr>
            <p:ph idx="1" type="body"/>
          </p:nvPr>
        </p:nvSpPr>
        <p:spPr>
          <a:xfrm>
            <a:off x="315150" y="928400"/>
            <a:ext cx="11280900" cy="357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900"/>
              <a:buChar char="●"/>
            </a:pPr>
            <a:r>
              <a:rPr lang="en-GB" sz="1900">
                <a:solidFill>
                  <a:srgbClr val="999999"/>
                </a:solidFill>
              </a:rPr>
              <a:t>Draft annotated outline -end of January 2025</a:t>
            </a:r>
            <a:endParaRPr sz="1900">
              <a:solidFill>
                <a:srgbClr val="999999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900"/>
              <a:buChar char="●"/>
            </a:pPr>
            <a:r>
              <a:rPr lang="en-GB" sz="1900">
                <a:solidFill>
                  <a:srgbClr val="999999"/>
                </a:solidFill>
              </a:rPr>
              <a:t>Writing session with the BioEco Panel - February 2025 Panel meeting</a:t>
            </a:r>
            <a:endParaRPr sz="1900">
              <a:solidFill>
                <a:srgbClr val="999999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Char char="●"/>
            </a:pPr>
            <a:r>
              <a:rPr lang="en-GB" sz="1900">
                <a:solidFill>
                  <a:srgbClr val="888888"/>
                </a:solidFill>
              </a:rPr>
              <a:t>Discuss plan with Cross-Panel leadership and report on draft plan and timeline to GOOS SC </a:t>
            </a:r>
            <a:endParaRPr sz="1900">
              <a:solidFill>
                <a:srgbClr val="888888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100"/>
              <a:buChar char="●"/>
            </a:pPr>
            <a:r>
              <a:rPr b="1" lang="en-GB" sz="2100">
                <a:solidFill>
                  <a:srgbClr val="FF9900"/>
                </a:solidFill>
              </a:rPr>
              <a:t>Input from Panels and OCG to the draft plan - End of May</a:t>
            </a:r>
            <a:endParaRPr b="1" sz="2100">
              <a:solidFill>
                <a:srgbClr val="FF9900"/>
              </a:solidFill>
            </a:endParaRPr>
          </a:p>
          <a:p>
            <a:pPr indent="0" lvl="0" marL="711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9900"/>
                </a:solidFill>
              </a:rPr>
              <a:t>Who: GOOS components + GOOS SC and sponsors + relevant parts of IOC + OTHERS</a:t>
            </a:r>
            <a:endParaRPr b="1" sz="2100">
              <a:solidFill>
                <a:srgbClr val="FF9900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2100">
                <a:solidFill>
                  <a:schemeClr val="dk1"/>
                </a:solidFill>
              </a:rPr>
              <a:t>Adjudicate comments and finalise draft - June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            Who: Drafting team (BioEco Exec + others)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2100">
                <a:solidFill>
                  <a:schemeClr val="dk1"/>
                </a:solidFill>
              </a:rPr>
              <a:t>Draft out for comments - July - Sep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</a:rPr>
              <a:t>            Who: GOOS components, GRAs, relevant organisations, relevant IOC programs, bioeco observing community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GB" sz="2100">
                <a:solidFill>
                  <a:schemeClr val="dk1"/>
                </a:solidFill>
              </a:rPr>
              <a:t>Finalise GOOS Biodiversity Plan - Nov-Dec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da3426eb40_2_0"/>
          <p:cNvSpPr txBox="1"/>
          <p:nvPr>
            <p:ph type="title"/>
          </p:nvPr>
        </p:nvSpPr>
        <p:spPr>
          <a:xfrm>
            <a:off x="720751" y="1427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Summary - Interaction with OCG</a:t>
            </a:r>
            <a:endParaRPr/>
          </a:p>
        </p:txBody>
      </p:sp>
      <p:sp>
        <p:nvSpPr>
          <p:cNvPr id="413" name="Google Shape;413;g2da3426eb40_2_0"/>
          <p:cNvSpPr txBox="1"/>
          <p:nvPr>
            <p:ph idx="1" type="body"/>
          </p:nvPr>
        </p:nvSpPr>
        <p:spPr>
          <a:xfrm>
            <a:off x="720750" y="1020425"/>
            <a:ext cx="111165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Biological dataflows from other OCG networks - case studies</a:t>
            </a:r>
            <a:endParaRPr sz="2600"/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Consistent metrics for maturity assessment</a:t>
            </a:r>
            <a:endParaRPr sz="2600"/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Consistent minimum metadata standards </a:t>
            </a:r>
            <a:endParaRPr sz="2600"/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BioEco Portal and OceanOPS connection - IOC data architecture?</a:t>
            </a:r>
            <a:endParaRPr sz="2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Other:</a:t>
            </a:r>
            <a:endParaRPr sz="2600"/>
          </a:p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600"/>
              <a:t>Unique </a:t>
            </a:r>
            <a:r>
              <a:rPr lang="en-GB" sz="2600"/>
              <a:t>identifiers </a:t>
            </a:r>
            <a:endParaRPr sz="2600"/>
          </a:p>
        </p:txBody>
      </p:sp>
      <p:sp>
        <p:nvSpPr>
          <p:cNvPr id="414" name="Google Shape;414;g2da3426eb40_2_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4391b2e10b_0_855"/>
          <p:cNvSpPr txBox="1"/>
          <p:nvPr>
            <p:ph type="ctrTitle"/>
          </p:nvPr>
        </p:nvSpPr>
        <p:spPr>
          <a:xfrm>
            <a:off x="601456" y="28548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420" name="Google Shape;420;g34391b2e10b_0_855"/>
          <p:cNvSpPr txBox="1"/>
          <p:nvPr>
            <p:ph idx="1" type="subTitle"/>
          </p:nvPr>
        </p:nvSpPr>
        <p:spPr>
          <a:xfrm>
            <a:off x="540544" y="1885867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GB"/>
              <a:t>goosocean.org</a:t>
            </a:r>
            <a:endParaRPr/>
          </a:p>
        </p:txBody>
      </p:sp>
      <p:pic>
        <p:nvPicPr>
          <p:cNvPr descr="A picture containing sky, outdoor, snow, seal&#10;&#10;Description automatically generated" id="421" name="Google Shape;421;g34391b2e10b_0_855"/>
          <p:cNvPicPr preferRelativeResize="0"/>
          <p:nvPr/>
        </p:nvPicPr>
        <p:blipFill rotWithShape="1">
          <a:blip r:embed="rId3">
            <a:alphaModFix/>
          </a:blip>
          <a:srcRect b="-1087" l="0" r="0" t="9663"/>
          <a:stretch/>
        </p:blipFill>
        <p:spPr>
          <a:xfrm>
            <a:off x="9014364" y="4486675"/>
            <a:ext cx="3177631" cy="217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4391b2e10b_0_8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37484" y="253449"/>
            <a:ext cx="3131397" cy="208709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34391b2e10b_0_855"/>
          <p:cNvSpPr txBox="1"/>
          <p:nvPr/>
        </p:nvSpPr>
        <p:spPr>
          <a:xfrm>
            <a:off x="9037500" y="1971333"/>
            <a:ext cx="210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Dimitris Poursanidis / Ocean Image Bank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34391b2e10b_0_855"/>
          <p:cNvPicPr preferRelativeResize="0"/>
          <p:nvPr/>
        </p:nvPicPr>
        <p:blipFill rotWithShape="1">
          <a:blip r:embed="rId5">
            <a:alphaModFix/>
          </a:blip>
          <a:srcRect b="11137" l="0" r="0" t="14112"/>
          <a:stretch/>
        </p:blipFill>
        <p:spPr>
          <a:xfrm>
            <a:off x="9055033" y="2535767"/>
            <a:ext cx="3131367" cy="175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4391b2e10b_0_855"/>
          <p:cNvPicPr preferRelativeResize="0"/>
          <p:nvPr/>
        </p:nvPicPr>
        <p:blipFill rotWithShape="1">
          <a:blip r:embed="rId6">
            <a:alphaModFix/>
          </a:blip>
          <a:srcRect b="0" l="0" r="0" t="12617"/>
          <a:stretch/>
        </p:blipFill>
        <p:spPr>
          <a:xfrm rot="5400000">
            <a:off x="3774797" y="1558351"/>
            <a:ext cx="6370836" cy="371050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34391b2e10b_0_855"/>
          <p:cNvSpPr txBox="1"/>
          <p:nvPr/>
        </p:nvSpPr>
        <p:spPr>
          <a:xfrm>
            <a:off x="5153467" y="6229833"/>
            <a:ext cx="210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Giiulia Wood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391b2e10b_0_144"/>
          <p:cNvSpPr txBox="1"/>
          <p:nvPr>
            <p:ph type="ctrTitle"/>
          </p:nvPr>
        </p:nvSpPr>
        <p:spPr>
          <a:xfrm>
            <a:off x="1824000" y="3720000"/>
            <a:ext cx="9169200" cy="91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BioEco Panel update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34391b2e10b_0_583"/>
          <p:cNvPicPr preferRelativeResize="0"/>
          <p:nvPr/>
        </p:nvPicPr>
        <p:blipFill rotWithShape="1">
          <a:blip r:embed="rId3">
            <a:alphaModFix/>
          </a:blip>
          <a:srcRect b="4346" l="31436" r="0" t="23803"/>
          <a:stretch/>
        </p:blipFill>
        <p:spPr>
          <a:xfrm>
            <a:off x="407774" y="1204648"/>
            <a:ext cx="1505483" cy="173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34391b2e10b_0_583"/>
          <p:cNvPicPr preferRelativeResize="0"/>
          <p:nvPr/>
        </p:nvPicPr>
        <p:blipFill rotWithShape="1">
          <a:blip r:embed="rId4">
            <a:alphaModFix/>
          </a:blip>
          <a:srcRect b="0" l="0" r="9885" t="0"/>
          <a:stretch/>
        </p:blipFill>
        <p:spPr>
          <a:xfrm>
            <a:off x="3561582" y="1205507"/>
            <a:ext cx="1534348" cy="17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391b2e10b_0_5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7603" y="1188465"/>
            <a:ext cx="1450002" cy="173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391b2e10b_0_583"/>
          <p:cNvPicPr preferRelativeResize="0"/>
          <p:nvPr/>
        </p:nvPicPr>
        <p:blipFill rotWithShape="1">
          <a:blip r:embed="rId6">
            <a:alphaModFix/>
          </a:blip>
          <a:srcRect b="0" l="-12183" r="0" t="0"/>
          <a:stretch/>
        </p:blipFill>
        <p:spPr>
          <a:xfrm>
            <a:off x="10194397" y="1237033"/>
            <a:ext cx="1721202" cy="172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391b2e10b_0_583"/>
          <p:cNvPicPr preferRelativeResize="0"/>
          <p:nvPr/>
        </p:nvPicPr>
        <p:blipFill rotWithShape="1">
          <a:blip r:embed="rId7">
            <a:alphaModFix/>
          </a:blip>
          <a:srcRect b="0" l="10546" r="9498" t="0"/>
          <a:stretch/>
        </p:blipFill>
        <p:spPr>
          <a:xfrm>
            <a:off x="8660049" y="1227933"/>
            <a:ext cx="1534347" cy="173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4391b2e10b_0_58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38847" y="1230403"/>
            <a:ext cx="1534349" cy="17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34391b2e10b_0_583"/>
          <p:cNvPicPr preferRelativeResize="0"/>
          <p:nvPr/>
        </p:nvPicPr>
        <p:blipFill rotWithShape="1">
          <a:blip r:embed="rId9">
            <a:alphaModFix/>
          </a:blip>
          <a:srcRect b="0" l="0" r="11652" t="0"/>
          <a:stretch/>
        </p:blipFill>
        <p:spPr>
          <a:xfrm>
            <a:off x="5247491" y="1204647"/>
            <a:ext cx="1534348" cy="173678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34391b2e10b_0_583"/>
          <p:cNvSpPr txBox="1"/>
          <p:nvPr/>
        </p:nvSpPr>
        <p:spPr>
          <a:xfrm>
            <a:off x="373967" y="2967335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Eduardo Cuevas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 turtles EOV</a:t>
            </a:r>
            <a:endParaRPr/>
          </a:p>
        </p:txBody>
      </p:sp>
      <p:sp>
        <p:nvSpPr>
          <p:cNvPr id="307" name="Google Shape;307;g34391b2e10b_0_583"/>
          <p:cNvSpPr txBox="1"/>
          <p:nvPr/>
        </p:nvSpPr>
        <p:spPr>
          <a:xfrm>
            <a:off x="1913258" y="2941434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Jarrett Byrnes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Macroalgae EOV</a:t>
            </a:r>
            <a:endParaRPr/>
          </a:p>
        </p:txBody>
      </p:sp>
      <p:sp>
        <p:nvSpPr>
          <p:cNvPr id="308" name="Google Shape;308;g34391b2e10b_0_583"/>
          <p:cNvSpPr txBox="1"/>
          <p:nvPr/>
        </p:nvSpPr>
        <p:spPr>
          <a:xfrm>
            <a:off x="3498259" y="2954384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Julie Robidart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Microbes EOV</a:t>
            </a:r>
            <a:endParaRPr/>
          </a:p>
        </p:txBody>
      </p:sp>
      <p:sp>
        <p:nvSpPr>
          <p:cNvPr id="309" name="Google Shape;309;g34391b2e10b_0_583"/>
          <p:cNvSpPr txBox="1"/>
          <p:nvPr/>
        </p:nvSpPr>
        <p:spPr>
          <a:xfrm>
            <a:off x="5140704" y="2954384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Rachel Przelawski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Benthic inverts  EOV</a:t>
            </a:r>
            <a:endParaRPr/>
          </a:p>
        </p:txBody>
      </p:sp>
      <p:sp>
        <p:nvSpPr>
          <p:cNvPr id="310" name="Google Shape;310;g34391b2e10b_0_583"/>
          <p:cNvSpPr txBox="1"/>
          <p:nvPr/>
        </p:nvSpPr>
        <p:spPr>
          <a:xfrm>
            <a:off x="6873055" y="2954384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Dimitris Poursanidis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Seagrass  EOV</a:t>
            </a:r>
            <a:endParaRPr/>
          </a:p>
        </p:txBody>
      </p:sp>
      <p:sp>
        <p:nvSpPr>
          <p:cNvPr id="311" name="Google Shape;311;g34391b2e10b_0_583"/>
          <p:cNvSpPr txBox="1"/>
          <p:nvPr/>
        </p:nvSpPr>
        <p:spPr>
          <a:xfrm>
            <a:off x="8599320" y="2954384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Svenja Halfter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Zooplankton  EOV</a:t>
            </a:r>
            <a:endParaRPr/>
          </a:p>
        </p:txBody>
      </p:sp>
      <p:sp>
        <p:nvSpPr>
          <p:cNvPr id="312" name="Google Shape;312;g34391b2e10b_0_583"/>
          <p:cNvSpPr txBox="1"/>
          <p:nvPr/>
        </p:nvSpPr>
        <p:spPr>
          <a:xfrm>
            <a:off x="10325585" y="2967335"/>
            <a:ext cx="1732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Dipani Sutaria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Marine mammals  EOV</a:t>
            </a:r>
            <a:endParaRPr/>
          </a:p>
        </p:txBody>
      </p:sp>
      <p:pic>
        <p:nvPicPr>
          <p:cNvPr id="313" name="Google Shape;313;g34391b2e10b_0_583"/>
          <p:cNvPicPr preferRelativeResize="0"/>
          <p:nvPr/>
        </p:nvPicPr>
        <p:blipFill rotWithShape="1">
          <a:blip r:embed="rId10">
            <a:alphaModFix/>
          </a:blip>
          <a:srcRect b="31212" l="0" r="0" t="18378"/>
          <a:stretch/>
        </p:blipFill>
        <p:spPr>
          <a:xfrm>
            <a:off x="4133412" y="3719430"/>
            <a:ext cx="1611018" cy="17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4391b2e10b_0_583"/>
          <p:cNvPicPr preferRelativeResize="0"/>
          <p:nvPr/>
        </p:nvPicPr>
        <p:blipFill rotWithShape="1">
          <a:blip r:embed="rId11">
            <a:alphaModFix/>
          </a:blip>
          <a:srcRect b="0" l="7298" r="12049" t="0"/>
          <a:stretch/>
        </p:blipFill>
        <p:spPr>
          <a:xfrm>
            <a:off x="2107786" y="3730452"/>
            <a:ext cx="1611019" cy="175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4391b2e10b_0_583"/>
          <p:cNvPicPr preferRelativeResize="0"/>
          <p:nvPr/>
        </p:nvPicPr>
        <p:blipFill rotWithShape="1">
          <a:blip r:embed="rId12">
            <a:alphaModFix/>
          </a:blip>
          <a:srcRect b="23634" l="0" r="0" t="0"/>
          <a:stretch/>
        </p:blipFill>
        <p:spPr>
          <a:xfrm>
            <a:off x="7310065" y="3730453"/>
            <a:ext cx="1437354" cy="175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34391b2e10b_0_583"/>
          <p:cNvPicPr preferRelativeResize="0"/>
          <p:nvPr/>
        </p:nvPicPr>
        <p:blipFill rotWithShape="1">
          <a:blip r:embed="rId13">
            <a:alphaModFix/>
          </a:blip>
          <a:srcRect b="0" l="0" r="39261" t="0"/>
          <a:stretch/>
        </p:blipFill>
        <p:spPr>
          <a:xfrm>
            <a:off x="350989" y="3719430"/>
            <a:ext cx="1611020" cy="1762687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34391b2e10b_0_583"/>
          <p:cNvSpPr txBox="1"/>
          <p:nvPr/>
        </p:nvSpPr>
        <p:spPr>
          <a:xfrm>
            <a:off x="257453" y="5574006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Claire Davies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Phytoplankton EOV</a:t>
            </a:r>
            <a:endParaRPr/>
          </a:p>
        </p:txBody>
      </p:sp>
      <p:sp>
        <p:nvSpPr>
          <p:cNvPr id="318" name="Google Shape;318;g34391b2e10b_0_583"/>
          <p:cNvSpPr txBox="1"/>
          <p:nvPr/>
        </p:nvSpPr>
        <p:spPr>
          <a:xfrm>
            <a:off x="2063001" y="5574005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Lucille Chapuis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Sound EOV</a:t>
            </a:r>
            <a:endParaRPr/>
          </a:p>
        </p:txBody>
      </p:sp>
      <p:sp>
        <p:nvSpPr>
          <p:cNvPr id="319" name="Google Shape;319;g34391b2e10b_0_583"/>
          <p:cNvSpPr txBox="1"/>
          <p:nvPr/>
        </p:nvSpPr>
        <p:spPr>
          <a:xfrm>
            <a:off x="4088626" y="5574004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Erika Towle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Corals EOV</a:t>
            </a:r>
            <a:endParaRPr/>
          </a:p>
        </p:txBody>
      </p:sp>
      <p:sp>
        <p:nvSpPr>
          <p:cNvPr id="320" name="Google Shape;320;g34391b2e10b_0_583"/>
          <p:cNvSpPr txBox="1"/>
          <p:nvPr/>
        </p:nvSpPr>
        <p:spPr>
          <a:xfrm>
            <a:off x="7249336" y="5574003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Clive McMahon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Co-chair</a:t>
            </a:r>
            <a:endParaRPr/>
          </a:p>
        </p:txBody>
      </p:sp>
      <p:sp>
        <p:nvSpPr>
          <p:cNvPr id="321" name="Google Shape;321;g34391b2e10b_0_583"/>
          <p:cNvSpPr txBox="1"/>
          <p:nvPr/>
        </p:nvSpPr>
        <p:spPr>
          <a:xfrm>
            <a:off x="534000" y="247350"/>
            <a:ext cx="1152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</a:rPr>
              <a:t>Expanded </a:t>
            </a: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BioEco Panel - new </a:t>
            </a:r>
            <a:r>
              <a:rPr lang="en-GB" sz="2800">
                <a:solidFill>
                  <a:schemeClr val="dk1"/>
                </a:solidFill>
              </a:rPr>
              <a:t>m</a:t>
            </a:r>
            <a:r>
              <a:rPr lang="en-GB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embers and new co-chairs</a:t>
            </a:r>
            <a:endParaRPr/>
          </a:p>
        </p:txBody>
      </p:sp>
      <p:pic>
        <p:nvPicPr>
          <p:cNvPr id="322" name="Google Shape;322;g34391b2e10b_0_58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211229" y="3719428"/>
            <a:ext cx="1223279" cy="175167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34391b2e10b_0_583"/>
          <p:cNvSpPr txBox="1"/>
          <p:nvPr/>
        </p:nvSpPr>
        <p:spPr>
          <a:xfrm>
            <a:off x="9114624" y="5590353"/>
            <a:ext cx="165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</a:rPr>
              <a:t>Audrey</a:t>
            </a: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1200">
                <a:solidFill>
                  <a:schemeClr val="dk1"/>
                </a:solidFill>
              </a:rPr>
              <a:t>Darnaude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Co-chair</a:t>
            </a:r>
            <a:endParaRPr/>
          </a:p>
        </p:txBody>
      </p:sp>
      <p:sp>
        <p:nvSpPr>
          <p:cNvPr id="324" name="Google Shape;324;g34391b2e10b_0_583"/>
          <p:cNvSpPr/>
          <p:nvPr/>
        </p:nvSpPr>
        <p:spPr>
          <a:xfrm>
            <a:off x="7012100" y="3621650"/>
            <a:ext cx="3660300" cy="25719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4391b2e10b_0_288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BioEco Panel updates</a:t>
            </a:r>
            <a:endParaRPr/>
          </a:p>
        </p:txBody>
      </p:sp>
      <p:sp>
        <p:nvSpPr>
          <p:cNvPr id="331" name="Google Shape;331;g34391b2e10b_0_288"/>
          <p:cNvSpPr txBox="1"/>
          <p:nvPr>
            <p:ph idx="1" type="body"/>
          </p:nvPr>
        </p:nvSpPr>
        <p:spPr>
          <a:xfrm>
            <a:off x="720725" y="1547450"/>
            <a:ext cx="4275300" cy="33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Meeting in Sopot, Poland on 3-6 February 2025 with BioEcoOcean project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-EOV specification sheets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-Data workshop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-TRL assessment and BP discussions</a:t>
            </a:r>
            <a:endParaRPr sz="2300"/>
          </a:p>
        </p:txBody>
      </p:sp>
      <p:sp>
        <p:nvSpPr>
          <p:cNvPr id="332" name="Google Shape;332;g34391b2e10b_0_28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3" name="Google Shape;333;g34391b2e10b_0_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1850" y="1296997"/>
            <a:ext cx="6410624" cy="480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4391b2e10b_0_69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0" name="Google Shape;340;g34391b2e10b_0_6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900" y="421225"/>
            <a:ext cx="3279773" cy="183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4391b2e10b_0_6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725" y="2458400"/>
            <a:ext cx="3456067" cy="214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4391b2e10b_0_696" title="Screenshot 2025-03-26 at 3.26.3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213" y="4911450"/>
            <a:ext cx="3527090" cy="16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4391b2e10b_0_696"/>
          <p:cNvSpPr txBox="1"/>
          <p:nvPr/>
        </p:nvSpPr>
        <p:spPr>
          <a:xfrm>
            <a:off x="4649550" y="631875"/>
            <a:ext cx="5549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2"/>
                </a:solidFill>
              </a:rPr>
              <a:t>Review of BioEco EOV specification sheets: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Refine Q1/Q2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Consult Q2-Q3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GB" sz="2000">
                <a:solidFill>
                  <a:schemeClr val="dk2"/>
                </a:solidFill>
              </a:rPr>
              <a:t>Finalise Q4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44" name="Google Shape;344;g34391b2e10b_0_696"/>
          <p:cNvSpPr txBox="1"/>
          <p:nvPr/>
        </p:nvSpPr>
        <p:spPr>
          <a:xfrm>
            <a:off x="4649550" y="2661475"/>
            <a:ext cx="6858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</a:rPr>
              <a:t>Data and metadata</a:t>
            </a:r>
            <a:endParaRPr sz="1900">
              <a:solidFill>
                <a:schemeClr val="dk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</a:pPr>
            <a:r>
              <a:rPr lang="en-GB" sz="1900">
                <a:solidFill>
                  <a:schemeClr val="dk2"/>
                </a:solidFill>
              </a:rPr>
              <a:t>minimum metadata standards - consistent with OCG</a:t>
            </a:r>
            <a:endParaRPr sz="1900">
              <a:solidFill>
                <a:schemeClr val="dk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</a:pPr>
            <a:r>
              <a:rPr b="1" lang="en-GB" sz="1900">
                <a:solidFill>
                  <a:schemeClr val="dk2"/>
                </a:solidFill>
              </a:rPr>
              <a:t>Biological dataflows - ID other OCG networks (Bio-GO SHIP)</a:t>
            </a:r>
            <a:endParaRPr b="1" sz="1900">
              <a:solidFill>
                <a:schemeClr val="dk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</a:pPr>
            <a:r>
              <a:rPr b="1" lang="en-GB" sz="1900">
                <a:solidFill>
                  <a:schemeClr val="dk2"/>
                </a:solidFill>
              </a:rPr>
              <a:t>platforms that observe several EOV - case study - OCG network?</a:t>
            </a:r>
            <a:r>
              <a:rPr lang="en-GB" sz="1900">
                <a:solidFill>
                  <a:schemeClr val="dk2"/>
                </a:solidFill>
              </a:rPr>
              <a:t> </a:t>
            </a:r>
            <a:endParaRPr sz="1900">
              <a:solidFill>
                <a:schemeClr val="dk2"/>
              </a:solidFill>
            </a:endParaRPr>
          </a:p>
        </p:txBody>
      </p:sp>
      <p:sp>
        <p:nvSpPr>
          <p:cNvPr id="345" name="Google Shape;345;g34391b2e10b_0_696"/>
          <p:cNvSpPr txBox="1"/>
          <p:nvPr/>
        </p:nvSpPr>
        <p:spPr>
          <a:xfrm>
            <a:off x="4778600" y="5101125"/>
            <a:ext cx="68583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</a:rPr>
              <a:t>TRL assessment</a:t>
            </a:r>
            <a:endParaRPr sz="1900">
              <a:solidFill>
                <a:schemeClr val="dk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</a:pPr>
            <a:r>
              <a:rPr lang="en-GB" sz="1900">
                <a:solidFill>
                  <a:schemeClr val="dk2"/>
                </a:solidFill>
              </a:rPr>
              <a:t>Baseline </a:t>
            </a:r>
            <a:r>
              <a:rPr lang="en-GB" sz="1900">
                <a:solidFill>
                  <a:schemeClr val="dk2"/>
                </a:solidFill>
              </a:rPr>
              <a:t>assessment</a:t>
            </a:r>
            <a:r>
              <a:rPr lang="en-GB" sz="1900">
                <a:solidFill>
                  <a:schemeClr val="dk2"/>
                </a:solidFill>
              </a:rPr>
              <a:t> of biological EOV communities</a:t>
            </a:r>
            <a:endParaRPr sz="1900">
              <a:solidFill>
                <a:schemeClr val="dk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</a:pPr>
            <a:r>
              <a:rPr b="1" lang="en-GB" sz="1900">
                <a:solidFill>
                  <a:schemeClr val="dk2"/>
                </a:solidFill>
              </a:rPr>
              <a:t>Consistent with OCG - metrics task team</a:t>
            </a:r>
            <a:endParaRPr b="1"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4391b2e10b_0_1300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OCG-15 decisions</a:t>
            </a:r>
            <a:endParaRPr/>
          </a:p>
        </p:txBody>
      </p:sp>
      <p:sp>
        <p:nvSpPr>
          <p:cNvPr id="352" name="Google Shape;352;g34391b2e10b_0_1300"/>
          <p:cNvSpPr txBox="1"/>
          <p:nvPr>
            <p:ph idx="1" type="body"/>
          </p:nvPr>
        </p:nvSpPr>
        <p:spPr>
          <a:xfrm>
            <a:off x="720725" y="1296988"/>
            <a:ext cx="10750500" cy="46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34391b2e10b_0_130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4" name="Google Shape;354;g34391b2e10b_0_1300" title="Screenshot 2025-03-26 at 3.40.0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725" y="1266225"/>
            <a:ext cx="8340374" cy="46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4391b2e10b_0_1300"/>
          <p:cNvSpPr/>
          <p:nvPr/>
        </p:nvSpPr>
        <p:spPr>
          <a:xfrm>
            <a:off x="1488375" y="2952025"/>
            <a:ext cx="7438800" cy="877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4391b2e10b_0_1308"/>
          <p:cNvSpPr txBox="1"/>
          <p:nvPr>
            <p:ph type="title"/>
          </p:nvPr>
        </p:nvSpPr>
        <p:spPr>
          <a:xfrm>
            <a:off x="868201" y="298288"/>
            <a:ext cx="10750500" cy="5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AniBOS biological data</a:t>
            </a:r>
            <a:endParaRPr/>
          </a:p>
        </p:txBody>
      </p:sp>
      <p:sp>
        <p:nvSpPr>
          <p:cNvPr id="362" name="Google Shape;362;g34391b2e10b_0_1308"/>
          <p:cNvSpPr txBox="1"/>
          <p:nvPr>
            <p:ph idx="1" type="body"/>
          </p:nvPr>
        </p:nvSpPr>
        <p:spPr>
          <a:xfrm>
            <a:off x="4979325" y="1725350"/>
            <a:ext cx="6842700" cy="369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Pilot project using IMOS-ATF southern elephant seal satellite tracking data  - SMRU SRDL-CTD tags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Runs the IMOS-ATF satellite location data Quality Control process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Pulls the locations and associated metadata from the QC process: merges locations with metadata, translates into DwC, pushes to OTN IPT for publication in OBIS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63" name="Google Shape;363;g34391b2e10b_0_130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4" name="Google Shape;364;g34391b2e10b_0_1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75" y="1433650"/>
            <a:ext cx="4159273" cy="39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4391b2e10b_0_1308"/>
          <p:cNvSpPr txBox="1"/>
          <p:nvPr/>
        </p:nvSpPr>
        <p:spPr>
          <a:xfrm>
            <a:off x="868200" y="873100"/>
            <a:ext cx="829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212121"/>
                </a:solidFill>
              </a:rPr>
              <a:t>Ian Jonsen, Jon Pye, Ward Appeltans, Clive McMahon</a:t>
            </a:r>
            <a:endParaRPr sz="1800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4391b2e10b_0_131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2" name="Google Shape;372;g34391b2e10b_0_1316"/>
          <p:cNvSpPr txBox="1"/>
          <p:nvPr/>
        </p:nvSpPr>
        <p:spPr>
          <a:xfrm>
            <a:off x="296700" y="1297000"/>
            <a:ext cx="10825200" cy="37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UcPeriod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andle QC’d Wildlife Computers tag data and publish DwC Event Core data to OBIS.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UcPeriod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the ability to summarize and publish other biological (diving &amp; surface behaviour) and (possibly) physical (salinity - temperature) data will be added.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lphaUcPeriod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Automate process for A and B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October 2025, a fully automated data QC and OBIS publication processes available on a near-real time basis.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34391b2e10b_0_1316"/>
          <p:cNvSpPr txBox="1"/>
          <p:nvPr>
            <p:ph type="title"/>
          </p:nvPr>
        </p:nvSpPr>
        <p:spPr>
          <a:xfrm>
            <a:off x="296701" y="434913"/>
            <a:ext cx="10750500" cy="5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 steps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391b2e10b_0_134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0" name="Google Shape;380;g34391b2e10b_0_1340"/>
          <p:cNvSpPr txBox="1"/>
          <p:nvPr/>
        </p:nvSpPr>
        <p:spPr>
          <a:xfrm>
            <a:off x="296700" y="1297000"/>
            <a:ext cx="10825200" cy="4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Potential to inform 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endangered wildlife - avoid vessel strikes or fishing activities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valuable biological information (hotspots) and foster engagement with new communities, e.g. Convention on the Conservation of Antarctic Marine Living Resources (CCAMLR), and other.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Delivering both biological and physical data in near-real-time (NRT) demonstrating effective system integration and multi-disciplinary operational capacity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future-looking blueprint for establishing systems capable of delivering comprehensive information across disciplines.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34391b2e10b_0_1340"/>
          <p:cNvSpPr txBox="1"/>
          <p:nvPr>
            <p:ph type="title"/>
          </p:nvPr>
        </p:nvSpPr>
        <p:spPr>
          <a:xfrm>
            <a:off x="296701" y="434913"/>
            <a:ext cx="10750500" cy="5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Real-time biological data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Collins, Forest</dc:creator>
</cp:coreProperties>
</file>