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1" r:id="rId4"/>
    <p:sldId id="275" r:id="rId5"/>
    <p:sldId id="274" r:id="rId6"/>
    <p:sldId id="270" r:id="rId7"/>
    <p:sldId id="257" r:id="rId8"/>
    <p:sldId id="258" r:id="rId9"/>
    <p:sldId id="259" r:id="rId10"/>
    <p:sldId id="260" r:id="rId11"/>
    <p:sldId id="261" r:id="rId12"/>
    <p:sldId id="265" r:id="rId13"/>
    <p:sldId id="266" r:id="rId14"/>
    <p:sldId id="267" r:id="rId15"/>
    <p:sldId id="272" r:id="rId16"/>
    <p:sldId id="269" r:id="rId17"/>
    <p:sldId id="268" r:id="rId18"/>
    <p:sldId id="278" r:id="rId19"/>
    <p:sldId id="277"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snapToGrid="0">
      <p:cViewPr varScale="1">
        <p:scale>
          <a:sx n="107" d="100"/>
          <a:sy n="107" d="100"/>
        </p:scale>
        <p:origin x="16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93C7F-C9E0-4BF8-9C92-CE1D7A1CBD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977E91C9-0122-4E06-8E48-4077A79A6093}">
      <dgm:prSet phldrT="[テキスト]" custT="1"/>
      <dgm:spPr>
        <a:xfrm rot="5400000">
          <a:off x="-370546" y="429256"/>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None/>
          </a:pPr>
          <a:endPar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a:p>
          <a:pPr>
            <a:buNone/>
          </a:pPr>
          <a:r>
            <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a:buNone/>
          </a:pPr>
          <a:r>
            <a:rPr kumimoji="1" lang="en-US" altLang="ja-JP" sz="1400" b="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1400" b="0" dirty="0">
            <a:solidFill>
              <a:srgbClr val="FFFFFF"/>
            </a:solidFill>
            <a:latin typeface="Roboto"/>
            <a:ea typeface="+mn-ea"/>
            <a:cs typeface="+mn-cs"/>
          </a:endParaRPr>
        </a:p>
      </dgm:t>
    </dgm:pt>
    <dgm:pt modelId="{2042AFC2-0D47-43C6-AB11-C8ADBFB47B58}" type="parTrans" cxnId="{635BCF4F-EE53-4388-8D76-E18DB6468224}">
      <dgm:prSet/>
      <dgm:spPr/>
      <dgm:t>
        <a:bodyPr/>
        <a:lstStyle/>
        <a:p>
          <a:endParaRPr kumimoji="1" lang="ja-JP" altLang="en-US"/>
        </a:p>
      </dgm:t>
    </dgm:pt>
    <dgm:pt modelId="{EAB616A5-BDED-4772-AC4F-EDAA08DA26AA}" type="sibTrans" cxnId="{635BCF4F-EE53-4388-8D76-E18DB6468224}">
      <dgm:prSet/>
      <dgm:spPr/>
      <dgm:t>
        <a:bodyPr/>
        <a:lstStyle/>
        <a:p>
          <a:endParaRPr kumimoji="1" lang="ja-JP" altLang="en-US"/>
        </a:p>
      </dgm:t>
    </dgm:pt>
    <dgm:pt modelId="{4A8A698E-2742-4931-BC73-D9CEDE718B9E}">
      <dgm:prSet phldrT="[テキスト]" custT="1"/>
      <dgm: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US"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dirty="0">
            <a:solidFill>
              <a:srgbClr val="000000">
                <a:hueOff val="0"/>
                <a:satOff val="0"/>
                <a:lumOff val="0"/>
                <a:alphaOff val="0"/>
              </a:srgbClr>
            </a:solidFill>
            <a:latin typeface="Roboto"/>
            <a:ea typeface="+mn-ea"/>
            <a:cs typeface="+mn-cs"/>
          </a:endParaRPr>
        </a:p>
      </dgm:t>
    </dgm:pt>
    <dgm:pt modelId="{57F7DD4B-80BA-4388-BA98-F0E166B4AA83}" type="parTrans" cxnId="{752E7AC3-B8AC-4A81-95CA-4C235F42BB16}">
      <dgm:prSet/>
      <dgm:spPr/>
      <dgm:t>
        <a:bodyPr/>
        <a:lstStyle/>
        <a:p>
          <a:endParaRPr kumimoji="1" lang="ja-JP" altLang="en-US"/>
        </a:p>
      </dgm:t>
    </dgm:pt>
    <dgm:pt modelId="{E8FE2944-0DF6-4CB7-BAA0-91CEDF703D8A}" type="sibTrans" cxnId="{752E7AC3-B8AC-4A81-95CA-4C235F42BB16}">
      <dgm:prSet/>
      <dgm:spPr/>
      <dgm:t>
        <a:bodyPr/>
        <a:lstStyle/>
        <a:p>
          <a:endParaRPr kumimoji="1" lang="ja-JP" altLang="en-US"/>
        </a:p>
      </dgm:t>
    </dgm:pt>
    <dgm:pt modelId="{4000CCFE-366F-4D67-897D-B76F62175D31}">
      <dgm:prSet phldrT="[テキスト]"/>
      <dgm:spPr>
        <a:xfrm rot="5400000">
          <a:off x="-370546" y="2619445"/>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None/>
          </a:pPr>
          <a:r>
            <a:rPr lang="en-US" altLang="ja-JP" b="0" dirty="0">
              <a:solidFill>
                <a:srgbClr val="FFFFFF"/>
              </a:solidFill>
              <a:latin typeface="Arial" panose="020B0604020202020204" pitchFamily="34" charset="0"/>
              <a:ea typeface="+mn-ea"/>
              <a:cs typeface="Arial" panose="020B0604020202020204" pitchFamily="34" charset="0"/>
            </a:rPr>
            <a:t>IOC/TOWS-WG-XVII DECISIONS AND RECOMMENDATIONS</a:t>
          </a:r>
          <a:endParaRPr kumimoji="1" lang="ja-JP" altLang="en-US" b="0" dirty="0">
            <a:solidFill>
              <a:srgbClr val="FFFFFF"/>
            </a:solidFill>
            <a:latin typeface="Roboto"/>
            <a:ea typeface="+mn-ea"/>
            <a:cs typeface="+mn-cs"/>
          </a:endParaRPr>
        </a:p>
      </dgm:t>
    </dgm:pt>
    <dgm:pt modelId="{AC912E43-88BD-4B5E-8EEC-B7B7BFA45B82}" type="parTrans" cxnId="{FA9F368A-7B85-418D-9F05-CCC0B1B4920E}">
      <dgm:prSet/>
      <dgm:spPr/>
      <dgm:t>
        <a:bodyPr/>
        <a:lstStyle/>
        <a:p>
          <a:endParaRPr kumimoji="1" lang="ja-JP" altLang="en-US"/>
        </a:p>
      </dgm:t>
    </dgm:pt>
    <dgm:pt modelId="{D22B28C2-0BB9-4DFE-A9A9-73D0944E26AA}" type="sibTrans" cxnId="{FA9F368A-7B85-418D-9F05-CCC0B1B4920E}">
      <dgm:prSet/>
      <dgm:spPr/>
      <dgm:t>
        <a:bodyPr/>
        <a:lstStyle/>
        <a:p>
          <a:endParaRPr kumimoji="1" lang="ja-JP" altLang="en-US"/>
        </a:p>
      </dgm:t>
    </dgm:pt>
    <dgm:pt modelId="{A5CB4995-5F8F-400F-A92F-369566D2EE93}">
      <dgm:prSet phldrT="[テキスト]"/>
      <dgm: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US" altLang="ja-JP"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b="1" dirty="0">
            <a:solidFill>
              <a:srgbClr val="000000">
                <a:hueOff val="0"/>
                <a:satOff val="0"/>
                <a:lumOff val="0"/>
                <a:alphaOff val="0"/>
              </a:srgbClr>
            </a:solidFill>
            <a:latin typeface="Roboto"/>
            <a:ea typeface="+mn-ea"/>
            <a:cs typeface="+mn-cs"/>
          </a:endParaRPr>
        </a:p>
      </dgm:t>
    </dgm:pt>
    <dgm:pt modelId="{E7DDBB4C-1E82-4CDF-ABC6-9FB33E3B998D}" type="parTrans" cxnId="{09AECFEE-0D0D-4C22-AA3D-3CCFFAB436EE}">
      <dgm:prSet/>
      <dgm:spPr/>
      <dgm:t>
        <a:bodyPr/>
        <a:lstStyle/>
        <a:p>
          <a:endParaRPr kumimoji="1" lang="ja-JP" altLang="en-US"/>
        </a:p>
      </dgm:t>
    </dgm:pt>
    <dgm:pt modelId="{017A5050-31F7-44F2-AD40-8FAEC71A6655}" type="sibTrans" cxnId="{09AECFEE-0D0D-4C22-AA3D-3CCFFAB436EE}">
      <dgm:prSet/>
      <dgm:spPr/>
      <dgm:t>
        <a:bodyPr/>
        <a:lstStyle/>
        <a:p>
          <a:endParaRPr kumimoji="1" lang="ja-JP" altLang="en-US"/>
        </a:p>
      </dgm:t>
    </dgm:pt>
    <dgm:pt modelId="{B14746A6-2376-458D-BB79-E700E129B8BD}">
      <dgm:prSet custT="1"/>
      <dgm: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gm:t>
    </dgm:pt>
    <dgm:pt modelId="{DBE3D1F1-9E0A-4534-A1DD-050E283FB211}" type="parTrans" cxnId="{C1899E99-4726-42CB-8F3B-FD32504F1BE2}">
      <dgm:prSet/>
      <dgm:spPr/>
      <dgm:t>
        <a:bodyPr/>
        <a:lstStyle/>
        <a:p>
          <a:endParaRPr kumimoji="1" lang="ja-JP" altLang="en-US"/>
        </a:p>
      </dgm:t>
    </dgm:pt>
    <dgm:pt modelId="{DB6BB71B-7BBA-4DF6-B1C6-5651C2B33E2F}" type="sibTrans" cxnId="{C1899E99-4726-42CB-8F3B-FD32504F1BE2}">
      <dgm:prSet/>
      <dgm:spPr/>
      <dgm:t>
        <a:bodyPr/>
        <a:lstStyle/>
        <a:p>
          <a:endParaRPr kumimoji="1" lang="ja-JP" altLang="en-US"/>
        </a:p>
      </dgm:t>
    </dgm:pt>
    <dgm:pt modelId="{7B1706EB-352D-47EA-B809-69BE71931426}">
      <dgm:prSet/>
      <dgm: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gm:spPr>
      <dgm:t>
        <a:bodyPr/>
        <a:lstStyle/>
        <a:p>
          <a:pPr>
            <a:buChar char="•"/>
          </a:pP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gm:t>
    </dgm:pt>
    <dgm:pt modelId="{451B73A3-1887-4A9C-B42E-490266B5A0E2}" type="parTrans" cxnId="{A3E557C9-4467-4928-8079-939A2D5BBB56}">
      <dgm:prSet/>
      <dgm:spPr/>
      <dgm:t>
        <a:bodyPr/>
        <a:lstStyle/>
        <a:p>
          <a:endParaRPr kumimoji="1" lang="ja-JP" altLang="en-US"/>
        </a:p>
      </dgm:t>
    </dgm:pt>
    <dgm:pt modelId="{1C628724-E7A7-4038-8CC9-00EF5BF758B9}" type="sibTrans" cxnId="{A3E557C9-4467-4928-8079-939A2D5BBB56}">
      <dgm:prSet/>
      <dgm:spPr/>
      <dgm:t>
        <a:bodyPr/>
        <a:lstStyle/>
        <a:p>
          <a:endParaRPr kumimoji="1" lang="ja-JP" altLang="en-US"/>
        </a:p>
      </dgm:t>
    </dgm:pt>
    <dgm:pt modelId="{F16309C0-73B9-4489-B420-B08C712F49A8}" type="pres">
      <dgm:prSet presAssocID="{B0493C7F-C9E0-4BF8-9C92-CE1D7A1CBD21}" presName="linearFlow" presStyleCnt="0">
        <dgm:presLayoutVars>
          <dgm:dir/>
          <dgm:animLvl val="lvl"/>
          <dgm:resizeHandles val="exact"/>
        </dgm:presLayoutVars>
      </dgm:prSet>
      <dgm:spPr/>
    </dgm:pt>
    <dgm:pt modelId="{995DBCC2-24BF-4EF0-905C-00377688F718}" type="pres">
      <dgm:prSet presAssocID="{977E91C9-0122-4E06-8E48-4077A79A6093}" presName="composite" presStyleCnt="0"/>
      <dgm:spPr/>
    </dgm:pt>
    <dgm:pt modelId="{4DDE54BB-E2AC-4E13-A81E-507D6F390BBA}" type="pres">
      <dgm:prSet presAssocID="{977E91C9-0122-4E06-8E48-4077A79A6093}" presName="parentText" presStyleLbl="alignNode1" presStyleIdx="0" presStyleCnt="2">
        <dgm:presLayoutVars>
          <dgm:chMax val="1"/>
          <dgm:bulletEnabled val="1"/>
        </dgm:presLayoutVars>
      </dgm:prSet>
      <dgm:spPr/>
    </dgm:pt>
    <dgm:pt modelId="{C5253889-7739-4662-B86C-5134A70609BE}" type="pres">
      <dgm:prSet presAssocID="{977E91C9-0122-4E06-8E48-4077A79A6093}" presName="descendantText" presStyleLbl="alignAcc1" presStyleIdx="0" presStyleCnt="2" custScaleY="106711">
        <dgm:presLayoutVars>
          <dgm:bulletEnabled val="1"/>
        </dgm:presLayoutVars>
      </dgm:prSet>
      <dgm:spPr/>
    </dgm:pt>
    <dgm:pt modelId="{1DD108B9-6EB9-412C-968E-780F5CC1883D}" type="pres">
      <dgm:prSet presAssocID="{EAB616A5-BDED-4772-AC4F-EDAA08DA26AA}" presName="sp" presStyleCnt="0"/>
      <dgm:spPr/>
    </dgm:pt>
    <dgm:pt modelId="{A73A640D-1189-4E0A-862A-84EC321A3DBA}" type="pres">
      <dgm:prSet presAssocID="{4000CCFE-366F-4D67-897D-B76F62175D31}" presName="composite" presStyleCnt="0"/>
      <dgm:spPr/>
    </dgm:pt>
    <dgm:pt modelId="{760A7242-DFE5-46DC-AE7D-C36D84ACB044}" type="pres">
      <dgm:prSet presAssocID="{4000CCFE-366F-4D67-897D-B76F62175D31}" presName="parentText" presStyleLbl="alignNode1" presStyleIdx="1" presStyleCnt="2">
        <dgm:presLayoutVars>
          <dgm:chMax val="1"/>
          <dgm:bulletEnabled val="1"/>
        </dgm:presLayoutVars>
      </dgm:prSet>
      <dgm:spPr/>
    </dgm:pt>
    <dgm:pt modelId="{15901615-20A0-4C02-8FB3-9B6D1D9FF29B}" type="pres">
      <dgm:prSet presAssocID="{4000CCFE-366F-4D67-897D-B76F62175D31}" presName="descendantText" presStyleLbl="alignAcc1" presStyleIdx="1" presStyleCnt="2">
        <dgm:presLayoutVars>
          <dgm:bulletEnabled val="1"/>
        </dgm:presLayoutVars>
      </dgm:prSet>
      <dgm:spPr/>
    </dgm:pt>
  </dgm:ptLst>
  <dgm:cxnLst>
    <dgm:cxn modelId="{ED055508-B34D-4F58-A789-D4B001BD8360}" type="presOf" srcId="{4000CCFE-366F-4D67-897D-B76F62175D31}" destId="{760A7242-DFE5-46DC-AE7D-C36D84ACB044}" srcOrd="0" destOrd="0" presId="urn:microsoft.com/office/officeart/2005/8/layout/chevron2"/>
    <dgm:cxn modelId="{3A5CC73D-1C0B-4CF4-B8F9-04EC1F66D108}" type="presOf" srcId="{B0493C7F-C9E0-4BF8-9C92-CE1D7A1CBD21}" destId="{F16309C0-73B9-4489-B420-B08C712F49A8}" srcOrd="0" destOrd="0" presId="urn:microsoft.com/office/officeart/2005/8/layout/chevron2"/>
    <dgm:cxn modelId="{C23F8F64-7F1D-44BB-ADB6-16EA9D1C2FC9}" type="presOf" srcId="{977E91C9-0122-4E06-8E48-4077A79A6093}" destId="{4DDE54BB-E2AC-4E13-A81E-507D6F390BBA}" srcOrd="0" destOrd="0" presId="urn:microsoft.com/office/officeart/2005/8/layout/chevron2"/>
    <dgm:cxn modelId="{635BCF4F-EE53-4388-8D76-E18DB6468224}" srcId="{B0493C7F-C9E0-4BF8-9C92-CE1D7A1CBD21}" destId="{977E91C9-0122-4E06-8E48-4077A79A6093}" srcOrd="0" destOrd="0" parTransId="{2042AFC2-0D47-43C6-AB11-C8ADBFB47B58}" sibTransId="{EAB616A5-BDED-4772-AC4F-EDAA08DA26AA}"/>
    <dgm:cxn modelId="{7E5D7156-9854-49B3-93E8-612E2A1DDBBA}" type="presOf" srcId="{7B1706EB-352D-47EA-B809-69BE71931426}" destId="{15901615-20A0-4C02-8FB3-9B6D1D9FF29B}" srcOrd="0" destOrd="1" presId="urn:microsoft.com/office/officeart/2005/8/layout/chevron2"/>
    <dgm:cxn modelId="{A0A09B7F-4670-4ED2-B881-63F92009F705}" type="presOf" srcId="{A5CB4995-5F8F-400F-A92F-369566D2EE93}" destId="{15901615-20A0-4C02-8FB3-9B6D1D9FF29B}" srcOrd="0" destOrd="0" presId="urn:microsoft.com/office/officeart/2005/8/layout/chevron2"/>
    <dgm:cxn modelId="{FA9F368A-7B85-418D-9F05-CCC0B1B4920E}" srcId="{B0493C7F-C9E0-4BF8-9C92-CE1D7A1CBD21}" destId="{4000CCFE-366F-4D67-897D-B76F62175D31}" srcOrd="1" destOrd="0" parTransId="{AC912E43-88BD-4B5E-8EEC-B7B7BFA45B82}" sibTransId="{D22B28C2-0BB9-4DFE-A9A9-73D0944E26AA}"/>
    <dgm:cxn modelId="{32508E96-BC34-4E6E-BAD2-0B950645323B}" type="presOf" srcId="{B14746A6-2376-458D-BB79-E700E129B8BD}" destId="{C5253889-7739-4662-B86C-5134A70609BE}" srcOrd="0" destOrd="1" presId="urn:microsoft.com/office/officeart/2005/8/layout/chevron2"/>
    <dgm:cxn modelId="{C1899E99-4726-42CB-8F3B-FD32504F1BE2}" srcId="{977E91C9-0122-4E06-8E48-4077A79A6093}" destId="{B14746A6-2376-458D-BB79-E700E129B8BD}" srcOrd="1" destOrd="0" parTransId="{DBE3D1F1-9E0A-4534-A1DD-050E283FB211}" sibTransId="{DB6BB71B-7BBA-4DF6-B1C6-5651C2B33E2F}"/>
    <dgm:cxn modelId="{752E7AC3-B8AC-4A81-95CA-4C235F42BB16}" srcId="{977E91C9-0122-4E06-8E48-4077A79A6093}" destId="{4A8A698E-2742-4931-BC73-D9CEDE718B9E}" srcOrd="0" destOrd="0" parTransId="{57F7DD4B-80BA-4388-BA98-F0E166B4AA83}" sibTransId="{E8FE2944-0DF6-4CB7-BAA0-91CEDF703D8A}"/>
    <dgm:cxn modelId="{A3E557C9-4467-4928-8079-939A2D5BBB56}" srcId="{4000CCFE-366F-4D67-897D-B76F62175D31}" destId="{7B1706EB-352D-47EA-B809-69BE71931426}" srcOrd="1" destOrd="0" parTransId="{451B73A3-1887-4A9C-B42E-490266B5A0E2}" sibTransId="{1C628724-E7A7-4038-8CC9-00EF5BF758B9}"/>
    <dgm:cxn modelId="{DA981EE6-8747-4EBB-A4A6-495692AE54DA}" type="presOf" srcId="{4A8A698E-2742-4931-BC73-D9CEDE718B9E}" destId="{C5253889-7739-4662-B86C-5134A70609BE}" srcOrd="0" destOrd="0" presId="urn:microsoft.com/office/officeart/2005/8/layout/chevron2"/>
    <dgm:cxn modelId="{09AECFEE-0D0D-4C22-AA3D-3CCFFAB436EE}" srcId="{4000CCFE-366F-4D67-897D-B76F62175D31}" destId="{A5CB4995-5F8F-400F-A92F-369566D2EE93}" srcOrd="0" destOrd="0" parTransId="{E7DDBB4C-1E82-4CDF-ABC6-9FB33E3B998D}" sibTransId="{017A5050-31F7-44F2-AD40-8FAEC71A6655}"/>
    <dgm:cxn modelId="{CB4018A4-DC9C-4A07-8247-FBC8AB7311AA}" type="presParOf" srcId="{F16309C0-73B9-4489-B420-B08C712F49A8}" destId="{995DBCC2-24BF-4EF0-905C-00377688F718}" srcOrd="0" destOrd="0" presId="urn:microsoft.com/office/officeart/2005/8/layout/chevron2"/>
    <dgm:cxn modelId="{E16C3093-896D-4C03-AEC6-85E2F7B99FF4}" type="presParOf" srcId="{995DBCC2-24BF-4EF0-905C-00377688F718}" destId="{4DDE54BB-E2AC-4E13-A81E-507D6F390BBA}" srcOrd="0" destOrd="0" presId="urn:microsoft.com/office/officeart/2005/8/layout/chevron2"/>
    <dgm:cxn modelId="{81C079AF-DEB6-47A1-904B-F5316AAA86E3}" type="presParOf" srcId="{995DBCC2-24BF-4EF0-905C-00377688F718}" destId="{C5253889-7739-4662-B86C-5134A70609BE}" srcOrd="1" destOrd="0" presId="urn:microsoft.com/office/officeart/2005/8/layout/chevron2"/>
    <dgm:cxn modelId="{98295B2A-7B47-47A8-B03A-DEFAC3BDE18F}" type="presParOf" srcId="{F16309C0-73B9-4489-B420-B08C712F49A8}" destId="{1DD108B9-6EB9-412C-968E-780F5CC1883D}" srcOrd="1" destOrd="0" presId="urn:microsoft.com/office/officeart/2005/8/layout/chevron2"/>
    <dgm:cxn modelId="{96E48518-AA6A-4904-901A-B74FFF85147C}" type="presParOf" srcId="{F16309C0-73B9-4489-B420-B08C712F49A8}" destId="{A73A640D-1189-4E0A-862A-84EC321A3DBA}" srcOrd="2" destOrd="0" presId="urn:microsoft.com/office/officeart/2005/8/layout/chevron2"/>
    <dgm:cxn modelId="{5EE8C2A5-0F04-4114-AEC5-78875BDF737C}" type="presParOf" srcId="{A73A640D-1189-4E0A-862A-84EC321A3DBA}" destId="{760A7242-DFE5-46DC-AE7D-C36D84ACB044}" srcOrd="0" destOrd="0" presId="urn:microsoft.com/office/officeart/2005/8/layout/chevron2"/>
    <dgm:cxn modelId="{5A170885-EB16-455A-BE84-590A2511DE2D}" type="presParOf" srcId="{A73A640D-1189-4E0A-862A-84EC321A3DBA}" destId="{15901615-20A0-4C02-8FB3-9B6D1D9FF2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54BB-E2AC-4E13-A81E-507D6F390BBA}">
      <dsp:nvSpPr>
        <dsp:cNvPr id="0" name=""/>
        <dsp:cNvSpPr/>
      </dsp:nvSpPr>
      <dsp:spPr>
        <a:xfrm rot="5400000">
          <a:off x="-370546" y="429256"/>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a:p>
          <a:pPr marL="0" lvl="0" indent="0" algn="ctr" defTabSz="622300">
            <a:lnSpc>
              <a:spcPct val="90000"/>
            </a:lnSpc>
            <a:spcBef>
              <a:spcPct val="0"/>
            </a:spcBef>
            <a:spcAft>
              <a:spcPct val="35000"/>
            </a:spcAft>
            <a:buNone/>
          </a:pPr>
          <a:r>
            <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marL="0" lvl="0" indent="0" algn="ctr" defTabSz="622300">
            <a:lnSpc>
              <a:spcPct val="90000"/>
            </a:lnSpc>
            <a:spcBef>
              <a:spcPct val="0"/>
            </a:spcBef>
            <a:spcAft>
              <a:spcPct val="35000"/>
            </a:spcAft>
            <a:buNone/>
          </a:pPr>
          <a:r>
            <a:rPr kumimoji="1" lang="en-US" altLang="ja-JP" sz="1400" b="0" kern="1200"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1400" b="0" kern="1200" dirty="0">
            <a:solidFill>
              <a:srgbClr val="FFFFFF"/>
            </a:solidFill>
            <a:latin typeface="Roboto"/>
            <a:ea typeface="+mn-ea"/>
            <a:cs typeface="+mn-cs"/>
          </a:endParaRPr>
        </a:p>
      </dsp:txBody>
      <dsp:txXfrm rot="-5400000">
        <a:off x="1" y="923319"/>
        <a:ext cx="1729217" cy="741093"/>
      </dsp:txXfrm>
    </dsp:sp>
    <dsp:sp modelId="{C5253889-7739-4662-B86C-5134A70609BE}">
      <dsp:nvSpPr>
        <dsp:cNvPr id="0" name=""/>
        <dsp:cNvSpPr/>
      </dsp:nvSpPr>
      <dsp:spPr>
        <a:xfrm rot="5400000">
          <a:off x="3911201" y="-2177181"/>
          <a:ext cx="171436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en-US"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kern="1200" dirty="0">
            <a:solidFill>
              <a:srgbClr val="000000">
                <a:hueOff val="0"/>
                <a:satOff val="0"/>
                <a:lumOff val="0"/>
                <a:alphaOff val="0"/>
              </a:srgbClr>
            </a:solidFill>
            <a:latin typeface="Roboto"/>
            <a:ea typeface="+mn-ea"/>
            <a:cs typeface="+mn-cs"/>
          </a:endParaRPr>
        </a:p>
        <a:p>
          <a:pPr marL="171450" lvl="1" indent="-171450" algn="l" defTabSz="800100">
            <a:lnSpc>
              <a:spcPct val="90000"/>
            </a:lnSpc>
            <a:spcBef>
              <a:spcPct val="0"/>
            </a:spcBef>
            <a:spcAft>
              <a:spcPct val="15000"/>
            </a:spcAft>
            <a:buChar char="•"/>
          </a:pP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sp:txBody>
      <dsp:txXfrm rot="-5400000">
        <a:off x="1729217" y="88491"/>
        <a:ext cx="5994641" cy="1546985"/>
      </dsp:txXfrm>
    </dsp:sp>
    <dsp:sp modelId="{760A7242-DFE5-46DC-AE7D-C36D84ACB044}">
      <dsp:nvSpPr>
        <dsp:cNvPr id="0" name=""/>
        <dsp:cNvSpPr/>
      </dsp:nvSpPr>
      <dsp:spPr>
        <a:xfrm rot="5400000">
          <a:off x="-370546" y="2619445"/>
          <a:ext cx="2470310" cy="1729217"/>
        </a:xfrm>
        <a:prstGeom prst="chevron">
          <a:avLst/>
        </a:prstGeom>
        <a:solidFill>
          <a:srgbClr val="56BEEC">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ja-JP" sz="1300" b="0" kern="1200" dirty="0">
              <a:solidFill>
                <a:srgbClr val="FFFFFF"/>
              </a:solidFill>
              <a:latin typeface="Arial" panose="020B0604020202020204" pitchFamily="34" charset="0"/>
              <a:ea typeface="+mn-ea"/>
              <a:cs typeface="Arial" panose="020B0604020202020204" pitchFamily="34" charset="0"/>
            </a:rPr>
            <a:t>IOC/TOWS-WG-XVII DECISIONS AND RECOMMENDATIONS</a:t>
          </a:r>
          <a:endParaRPr kumimoji="1" lang="ja-JP" altLang="en-US" sz="1300" b="0" kern="1200" dirty="0">
            <a:solidFill>
              <a:srgbClr val="FFFFFF"/>
            </a:solidFill>
            <a:latin typeface="Roboto"/>
            <a:ea typeface="+mn-ea"/>
            <a:cs typeface="+mn-cs"/>
          </a:endParaRPr>
        </a:p>
      </dsp:txBody>
      <dsp:txXfrm rot="-5400000">
        <a:off x="1" y="3113508"/>
        <a:ext cx="1729217" cy="741093"/>
      </dsp:txXfrm>
    </dsp:sp>
    <dsp:sp modelId="{15901615-20A0-4C02-8FB3-9B6D1D9FF29B}">
      <dsp:nvSpPr>
        <dsp:cNvPr id="0" name=""/>
        <dsp:cNvSpPr/>
      </dsp:nvSpPr>
      <dsp:spPr>
        <a:xfrm rot="5400000">
          <a:off x="3965531" y="12585"/>
          <a:ext cx="1605701" cy="6078329"/>
        </a:xfrm>
        <a:prstGeom prst="round2SameRect">
          <a:avLst/>
        </a:prstGeom>
        <a:solidFill>
          <a:srgbClr val="FFFFFF">
            <a:alpha val="90000"/>
            <a:hueOff val="0"/>
            <a:satOff val="0"/>
            <a:lumOff val="0"/>
            <a:alphaOff val="0"/>
          </a:srgbClr>
        </a:solidFill>
        <a:ln w="25400" cap="flat" cmpd="sng" algn="ctr">
          <a:solidFill>
            <a:srgbClr val="56BEEC">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kumimoji="1" lang="en-US" altLang="ja-JP" sz="1700" b="1"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sz="1700" b="1" kern="1200" dirty="0">
            <a:solidFill>
              <a:srgbClr val="000000">
                <a:hueOff val="0"/>
                <a:satOff val="0"/>
                <a:lumOff val="0"/>
                <a:alphaOff val="0"/>
              </a:srgbClr>
            </a:solidFill>
            <a:latin typeface="Roboto"/>
            <a:ea typeface="+mn-ea"/>
            <a:cs typeface="+mn-cs"/>
          </a:endParaRPr>
        </a:p>
        <a:p>
          <a:pPr marL="171450" lvl="1" indent="-171450" algn="l" defTabSz="755650">
            <a:lnSpc>
              <a:spcPct val="90000"/>
            </a:lnSpc>
            <a:spcBef>
              <a:spcPct val="0"/>
            </a:spcBef>
            <a:spcAft>
              <a:spcPct val="15000"/>
            </a:spcAft>
            <a:buChar char="•"/>
          </a:pP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sz="1700" kern="1200"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sp:txBody>
      <dsp:txXfrm rot="-5400000">
        <a:off x="1729217" y="2327283"/>
        <a:ext cx="5999945" cy="14489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66F2C67-9234-4BEB-AE05-7742665F4F22}"/>
              </a:ext>
            </a:extLst>
          </p:cNvPr>
          <p:cNvSpPr>
            <a:spLocks noChangeArrowheads="1"/>
          </p:cNvSpPr>
          <p:nvPr/>
        </p:nvSpPr>
        <p:spPr bwMode="auto">
          <a:xfrm>
            <a:off x="685800" y="4114800"/>
            <a:ext cx="7770813" cy="92075"/>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1368" tIns="45685" rIns="91368" bIns="45685"/>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ngsana New"/>
            </a:endParaRPr>
          </a:p>
        </p:txBody>
      </p:sp>
      <p:sp>
        <p:nvSpPr>
          <p:cNvPr id="5" name="Text Box 14">
            <a:extLst>
              <a:ext uri="{FF2B5EF4-FFF2-40B4-BE49-F238E27FC236}">
                <a16:creationId xmlns:a16="http://schemas.microsoft.com/office/drawing/2014/main" id="{F8BDAA33-7243-4B18-A36F-0336CB2CB5CE}"/>
              </a:ext>
            </a:extLst>
          </p:cNvPr>
          <p:cNvSpPr txBox="1">
            <a:spLocks noChangeArrowheads="1"/>
          </p:cNvSpPr>
          <p:nvPr userDrawn="1"/>
        </p:nvSpPr>
        <p:spPr bwMode="auto">
          <a:xfrm>
            <a:off x="2373924" y="338582"/>
            <a:ext cx="6082690" cy="919761"/>
          </a:xfrm>
          <a:prstGeom prst="rect">
            <a:avLst/>
          </a:prstGeom>
          <a:noFill/>
          <a:ln>
            <a:noFill/>
          </a:ln>
          <a:extLst>
            <a:ext uri="{909E8E84-426E-40dd-AFC4-6F175D3DCCD1}"/>
            <a:ext uri="{91240B29-F687-4f45-9708-019B960494DF}"/>
          </a:extLst>
        </p:spPr>
        <p:txBody>
          <a:bodyPr wrap="square" lIns="87908" tIns="43953" rIns="87908" bIns="43953">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ICG/PTWS-XXXI Meeting Meeting</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7-11 April 2025</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Beijing, China</a:t>
            </a:r>
          </a:p>
        </p:txBody>
      </p:sp>
      <p:pic>
        <p:nvPicPr>
          <p:cNvPr id="6" name="Picture 11" descr="UNESCO-IOC_nowords.png">
            <a:extLst>
              <a:ext uri="{FF2B5EF4-FFF2-40B4-BE49-F238E27FC236}">
                <a16:creationId xmlns:a16="http://schemas.microsoft.com/office/drawing/2014/main" id="{D3CC552C-DCC6-4F69-B9F9-14FE5B656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155" y="454598"/>
            <a:ext cx="1736872" cy="68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2778110" y="4329701"/>
            <a:ext cx="5497513" cy="609600"/>
          </a:xfrm>
        </p:spPr>
        <p:txBody>
          <a:bodyPr/>
          <a:lstStyle>
            <a:lvl1pPr marL="0" indent="0" algn="r">
              <a:buFont typeface="Wingdings" charset="2"/>
              <a:buNone/>
              <a:defRPr sz="2100" b="0"/>
            </a:lvl1pPr>
          </a:lstStyle>
          <a:p>
            <a:r>
              <a:rPr lang="th-TH"/>
              <a:t>Click to edit Master subtitle style</a:t>
            </a:r>
          </a:p>
        </p:txBody>
      </p:sp>
      <p:sp>
        <p:nvSpPr>
          <p:cNvPr id="7170" name="Rectangle 2"/>
          <p:cNvSpPr>
            <a:spLocks noGrp="1" noChangeArrowheads="1"/>
          </p:cNvSpPr>
          <p:nvPr>
            <p:ph type="ctrTitle"/>
          </p:nvPr>
        </p:nvSpPr>
        <p:spPr>
          <a:xfrm>
            <a:off x="685155" y="2115145"/>
            <a:ext cx="7772400" cy="1817688"/>
          </a:xfrm>
          <a:solidFill>
            <a:schemeClr val="bg1"/>
          </a:solidFill>
        </p:spPr>
        <p:txBody>
          <a:bodyPr/>
          <a:lstStyle>
            <a:lvl1pPr>
              <a:defRPr sz="3600"/>
            </a:lvl1pPr>
          </a:lstStyle>
          <a:p>
            <a:endParaRPr lang="th-TH" dirty="0"/>
          </a:p>
        </p:txBody>
      </p:sp>
      <p:sp>
        <p:nvSpPr>
          <p:cNvPr id="7" name="Rectangle 4">
            <a:extLst>
              <a:ext uri="{FF2B5EF4-FFF2-40B4-BE49-F238E27FC236}">
                <a16:creationId xmlns:a16="http://schemas.microsoft.com/office/drawing/2014/main" id="{26DBCE85-3C1E-4231-B62A-CD542F50529A}"/>
              </a:ext>
            </a:extLst>
          </p:cNvPr>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h-TH" sz="1200" b="0" i="0" u="none" strike="noStrike" kern="1200" cap="none" spc="0" normalizeH="0" baseline="0" noProof="0">
              <a:ln>
                <a:noFill/>
              </a:ln>
              <a:solidFill>
                <a:srgbClr val="000000"/>
              </a:solidFill>
              <a:effectLst/>
              <a:uLnTx/>
              <a:uFillTx/>
              <a:latin typeface="Verdana" charset="0"/>
              <a:cs typeface="Angsana New"/>
            </a:endParaRPr>
          </a:p>
        </p:txBody>
      </p:sp>
      <p:sp>
        <p:nvSpPr>
          <p:cNvPr id="8" name="Rectangle 5">
            <a:extLst>
              <a:ext uri="{FF2B5EF4-FFF2-40B4-BE49-F238E27FC236}">
                <a16:creationId xmlns:a16="http://schemas.microsoft.com/office/drawing/2014/main" id="{F3635A37-73EA-4EB7-8DF1-FB688EEBBC7F}"/>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h-TH" sz="1200" b="0" i="0" u="none" strike="noStrike" kern="1200" cap="none" spc="0" normalizeH="0" baseline="0" noProof="0">
              <a:ln>
                <a:noFill/>
              </a:ln>
              <a:solidFill>
                <a:srgbClr val="000000"/>
              </a:solidFill>
              <a:effectLst/>
              <a:uLnTx/>
              <a:uFillTx/>
              <a:latin typeface="Verdana" charset="0"/>
              <a:cs typeface="Angsana New"/>
            </a:endParaRPr>
          </a:p>
        </p:txBody>
      </p:sp>
      <p:sp>
        <p:nvSpPr>
          <p:cNvPr id="9" name="Rectangle 6">
            <a:extLst>
              <a:ext uri="{FF2B5EF4-FFF2-40B4-BE49-F238E27FC236}">
                <a16:creationId xmlns:a16="http://schemas.microsoft.com/office/drawing/2014/main" id="{2621B241-FE97-4DFE-AA54-ACF86EFCA75E}"/>
              </a:ext>
            </a:extLst>
          </p:cNvPr>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368" tIns="45685" rIns="91368" bIns="45685"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C1E7C1-3DA2-4E59-B1A5-507333F023A2}" type="slidenum">
              <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ngsana New"/>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th-TH" altLang="en-US" sz="1200" b="0" i="0" u="none" strike="noStrike" kern="1200" cap="none" spc="0" normalizeH="0" baseline="0" noProof="0">
              <a:ln>
                <a:noFill/>
              </a:ln>
              <a:solidFill>
                <a:srgbClr val="000000"/>
              </a:solidFill>
              <a:effectLst/>
              <a:uLnTx/>
              <a:uFillTx/>
              <a:latin typeface="Verdana" panose="020B0604030504040204" pitchFamily="34" charset="0"/>
              <a:ea typeface="MS PGothic" panose="020B0600070205080204" pitchFamily="34" charset="-128"/>
              <a:cs typeface="Angsana New"/>
            </a:endParaRPr>
          </a:p>
        </p:txBody>
      </p:sp>
    </p:spTree>
    <p:extLst>
      <p:ext uri="{BB962C8B-B14F-4D97-AF65-F5344CB8AC3E}">
        <p14:creationId xmlns:p14="http://schemas.microsoft.com/office/powerpoint/2010/main" val="152999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55D8-A282-4330-9DCA-614216D092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9940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F47BA7-7393-42A4-9045-8C844E1461D3}"/>
              </a:ext>
            </a:extLst>
          </p:cNvPr>
          <p:cNvSpPr>
            <a:spLocks noGrp="1" noChangeArrowheads="1"/>
          </p:cNvSpPr>
          <p:nvPr>
            <p:ph type="title"/>
          </p:nvPr>
        </p:nvSpPr>
        <p:spPr bwMode="auto">
          <a:xfrm>
            <a:off x="533400" y="152400"/>
            <a:ext cx="6815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b"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4EF40677-734F-4BCB-91DA-D34CD4EBC113}"/>
              </a:ext>
            </a:extLst>
          </p:cNvPr>
          <p:cNvSpPr>
            <a:spLocks noGrp="1" noChangeArrowheads="1"/>
          </p:cNvSpPr>
          <p:nvPr>
            <p:ph type="body" idx="1"/>
          </p:nvPr>
        </p:nvSpPr>
        <p:spPr bwMode="auto">
          <a:xfrm>
            <a:off x="533400" y="1295400"/>
            <a:ext cx="84359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90" rIns="91378" bIns="4569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a:extLst>
              <a:ext uri="{FF2B5EF4-FFF2-40B4-BE49-F238E27FC236}">
                <a16:creationId xmlns:a16="http://schemas.microsoft.com/office/drawing/2014/main" id="{C6C1E4A1-25E3-4326-9A5E-ABCC8BD69EE6}"/>
              </a:ext>
            </a:extLst>
          </p:cNvPr>
          <p:cNvSpPr>
            <a:spLocks noChangeArrowheads="1"/>
          </p:cNvSpPr>
          <p:nvPr/>
        </p:nvSpPr>
        <p:spPr bwMode="auto">
          <a:xfrm>
            <a:off x="592138" y="990600"/>
            <a:ext cx="7958137"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1378" tIns="45690" rIns="91378" bIns="456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ngsana New"/>
            </a:endParaRPr>
          </a:p>
        </p:txBody>
      </p:sp>
    </p:spTree>
    <p:extLst>
      <p:ext uri="{BB962C8B-B14F-4D97-AF65-F5344CB8AC3E}">
        <p14:creationId xmlns:p14="http://schemas.microsoft.com/office/powerpoint/2010/main" val="757981899"/>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rtl="0" eaLnBrk="0" fontAlgn="base" hangingPunct="0">
        <a:lnSpc>
          <a:spcPct val="110000"/>
        </a:lnSpc>
        <a:spcBef>
          <a:spcPct val="0"/>
        </a:spcBef>
        <a:spcAft>
          <a:spcPct val="0"/>
        </a:spcAft>
        <a:defRPr sz="3400" b="1">
          <a:solidFill>
            <a:schemeClr val="accent2"/>
          </a:solidFill>
          <a:latin typeface="+mj-lt"/>
          <a:ea typeface="MS PGothic" panose="020B0600070205080204" pitchFamily="34" charset="-128"/>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MS PGothic" panose="020B0600070205080204" pitchFamily="34" charset="-128"/>
          <a:cs typeface="Angsana New" pitchFamily="18" charset="0"/>
        </a:defRPr>
      </a:lvl5pPr>
      <a:lvl6pPr marL="45689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1378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7067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27563"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6725" indent="-46672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3000" b="1">
          <a:solidFill>
            <a:schemeClr val="tx1"/>
          </a:solidFill>
          <a:latin typeface="+mn-lt"/>
          <a:ea typeface="MS PGothic" panose="020B0600070205080204" pitchFamily="34" charset="-128"/>
          <a:cs typeface="+mn-cs"/>
        </a:defRPr>
      </a:lvl1pPr>
      <a:lvl2pPr marL="904875" indent="-433388"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800">
          <a:solidFill>
            <a:schemeClr val="tx1"/>
          </a:solidFill>
          <a:latin typeface="+mn-lt"/>
          <a:ea typeface="+mn-ea"/>
          <a:cs typeface="+mn-cs"/>
        </a:defRPr>
      </a:lvl2pPr>
      <a:lvl3pPr marL="1301750" indent="-392113"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o"/>
        <a:defRPr sz="2400">
          <a:solidFill>
            <a:schemeClr val="tx1"/>
          </a:solidFill>
          <a:latin typeface="+mn-lt"/>
          <a:ea typeface="+mn-ea"/>
          <a:cs typeface="+mn-cs"/>
        </a:defRPr>
      </a:lvl3pPr>
      <a:lvl4pPr marL="1690688" indent="-384175" algn="l" rtl="0" eaLnBrk="0" fontAlgn="base" hangingPunct="0">
        <a:lnSpc>
          <a:spcPct val="90000"/>
        </a:lnSpc>
        <a:spcBef>
          <a:spcPct val="20000"/>
        </a:spcBef>
        <a:spcAft>
          <a:spcPct val="0"/>
        </a:spcAft>
        <a:buClr>
          <a:schemeClr val="accent2"/>
        </a:buClr>
        <a:buSzPct val="80000"/>
        <a:buFont typeface="Wingdings" panose="05000000000000000000" pitchFamily="2" charset="2"/>
        <a:buChar char="n"/>
        <a:defRPr sz="2400">
          <a:solidFill>
            <a:schemeClr val="tx1"/>
          </a:solidFill>
          <a:latin typeface="+mn-lt"/>
          <a:ea typeface="+mn-ea"/>
          <a:cs typeface="+mn-cs"/>
        </a:defRPr>
      </a:lvl4pPr>
      <a:lvl5pPr marL="2090738" indent="-395288" algn="l" rtl="0" eaLnBrk="0" fontAlgn="base" hangingPunct="0">
        <a:lnSpc>
          <a:spcPct val="90000"/>
        </a:lnSpc>
        <a:spcBef>
          <a:spcPct val="25000"/>
        </a:spcBef>
        <a:spcAft>
          <a:spcPct val="0"/>
        </a:spcAft>
        <a:buClr>
          <a:schemeClr val="accent2"/>
        </a:buClr>
        <a:buSzPct val="80000"/>
        <a:buFont typeface="Wingdings" panose="05000000000000000000" pitchFamily="2" charset="2"/>
        <a:buChar char="§"/>
        <a:defRPr sz="2400">
          <a:solidFill>
            <a:schemeClr val="tx1"/>
          </a:solidFill>
          <a:latin typeface="+mn-lt"/>
          <a:ea typeface="+mn-ea"/>
          <a:cs typeface="+mn-cs"/>
        </a:defRPr>
      </a:lvl5pPr>
      <a:lvl6pPr marL="2549388"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3006279"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6317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20060" indent="-398194"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6891" rtl="0" eaLnBrk="1" latinLnBrk="0" hangingPunct="1">
        <a:defRPr sz="1800" kern="1200">
          <a:solidFill>
            <a:schemeClr val="tx1"/>
          </a:solidFill>
          <a:latin typeface="+mn-lt"/>
          <a:ea typeface="+mn-ea"/>
          <a:cs typeface="+mn-cs"/>
        </a:defRPr>
      </a:lvl1pPr>
      <a:lvl2pPr marL="456891" algn="l" defTabSz="456891" rtl="0" eaLnBrk="1" latinLnBrk="0" hangingPunct="1">
        <a:defRPr sz="1800" kern="1200">
          <a:solidFill>
            <a:schemeClr val="tx1"/>
          </a:solidFill>
          <a:latin typeface="+mn-lt"/>
          <a:ea typeface="+mn-ea"/>
          <a:cs typeface="+mn-cs"/>
        </a:defRPr>
      </a:lvl2pPr>
      <a:lvl3pPr marL="913782" algn="l" defTabSz="456891" rtl="0" eaLnBrk="1" latinLnBrk="0" hangingPunct="1">
        <a:defRPr sz="1800" kern="1200">
          <a:solidFill>
            <a:schemeClr val="tx1"/>
          </a:solidFill>
          <a:latin typeface="+mn-lt"/>
          <a:ea typeface="+mn-ea"/>
          <a:cs typeface="+mn-cs"/>
        </a:defRPr>
      </a:lvl3pPr>
      <a:lvl4pPr marL="1370672" algn="l" defTabSz="456891" rtl="0" eaLnBrk="1" latinLnBrk="0" hangingPunct="1">
        <a:defRPr sz="1800" kern="1200">
          <a:solidFill>
            <a:schemeClr val="tx1"/>
          </a:solidFill>
          <a:latin typeface="+mn-lt"/>
          <a:ea typeface="+mn-ea"/>
          <a:cs typeface="+mn-cs"/>
        </a:defRPr>
      </a:lvl4pPr>
      <a:lvl5pPr marL="1827563" algn="l" defTabSz="456891" rtl="0" eaLnBrk="1" latinLnBrk="0" hangingPunct="1">
        <a:defRPr sz="1800" kern="1200">
          <a:solidFill>
            <a:schemeClr val="tx1"/>
          </a:solidFill>
          <a:latin typeface="+mn-lt"/>
          <a:ea typeface="+mn-ea"/>
          <a:cs typeface="+mn-cs"/>
        </a:defRPr>
      </a:lvl5pPr>
      <a:lvl6pPr marL="2284455" algn="l" defTabSz="456891" rtl="0" eaLnBrk="1" latinLnBrk="0" hangingPunct="1">
        <a:defRPr sz="1800" kern="1200">
          <a:solidFill>
            <a:schemeClr val="tx1"/>
          </a:solidFill>
          <a:latin typeface="+mn-lt"/>
          <a:ea typeface="+mn-ea"/>
          <a:cs typeface="+mn-cs"/>
        </a:defRPr>
      </a:lvl6pPr>
      <a:lvl7pPr marL="2741344" algn="l" defTabSz="456891" rtl="0" eaLnBrk="1" latinLnBrk="0" hangingPunct="1">
        <a:defRPr sz="1800" kern="1200">
          <a:solidFill>
            <a:schemeClr val="tx1"/>
          </a:solidFill>
          <a:latin typeface="+mn-lt"/>
          <a:ea typeface="+mn-ea"/>
          <a:cs typeface="+mn-cs"/>
        </a:defRPr>
      </a:lvl7pPr>
      <a:lvl8pPr marL="3198236" algn="l" defTabSz="456891" rtl="0" eaLnBrk="1" latinLnBrk="0" hangingPunct="1">
        <a:defRPr sz="1800" kern="1200">
          <a:solidFill>
            <a:schemeClr val="tx1"/>
          </a:solidFill>
          <a:latin typeface="+mn-lt"/>
          <a:ea typeface="+mn-ea"/>
          <a:cs typeface="+mn-cs"/>
        </a:defRPr>
      </a:lvl8pPr>
      <a:lvl9pPr marL="3655127" algn="l" defTabSz="4568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788565" y="2302825"/>
            <a:ext cx="7566870" cy="4216539"/>
          </a:xfrm>
          <a:prstGeom prst="rect">
            <a:avLst/>
          </a:prstGeom>
          <a:noFill/>
        </p:spPr>
        <p:txBody>
          <a:bodyPr wrap="square" rtlCol="0">
            <a:spAutoFit/>
          </a:bodyPr>
          <a:lstStyle/>
          <a:p>
            <a:pPr>
              <a:spcBef>
                <a:spcPts val="1800"/>
              </a:spcBef>
            </a:pPr>
            <a:r>
              <a:rPr lang="en-US" sz="3400" b="1" dirty="0">
                <a:solidFill>
                  <a:srgbClr val="C00000"/>
                </a:solidFill>
              </a:rPr>
              <a:t>4.7 Provision of Tsunami Information Services for the Maritime Community</a:t>
            </a:r>
          </a:p>
          <a:p>
            <a:pPr algn="ctr">
              <a:spcBef>
                <a:spcPts val="600"/>
              </a:spcBef>
            </a:pPr>
            <a:endParaRPr lang="en-US" sz="3200" dirty="0"/>
          </a:p>
          <a:p>
            <a:pPr algn="ctr">
              <a:spcBef>
                <a:spcPts val="600"/>
              </a:spcBef>
            </a:pPr>
            <a:endParaRPr lang="en-US" sz="2800" dirty="0"/>
          </a:p>
          <a:p>
            <a:pPr algn="r"/>
            <a:r>
              <a:rPr lang="en-US" sz="2400" dirty="0"/>
              <a:t>Chip </a:t>
            </a:r>
            <a:r>
              <a:rPr lang="en-US" sz="2400" dirty="0" err="1"/>
              <a:t>McCreery</a:t>
            </a:r>
            <a:endParaRPr lang="en-US" sz="2400" dirty="0"/>
          </a:p>
          <a:p>
            <a:pPr algn="r"/>
            <a:r>
              <a:rPr lang="en-US" sz="2400" dirty="0"/>
              <a:t>Director, Pacific Tsunami Warning Center</a:t>
            </a:r>
          </a:p>
          <a:p>
            <a:pPr algn="r"/>
            <a:r>
              <a:rPr lang="en-US" sz="2400" dirty="0"/>
              <a:t>Yuji </a:t>
            </a:r>
            <a:r>
              <a:rPr lang="en-US" sz="2400" dirty="0" err="1"/>
              <a:t>Nishimae</a:t>
            </a:r>
            <a:endParaRPr lang="en-US" sz="2400" dirty="0"/>
          </a:p>
          <a:p>
            <a:pPr algn="r"/>
            <a:r>
              <a:rPr lang="en-US" sz="2400" dirty="0"/>
              <a:t>Chair, ICG/PTWS </a:t>
            </a:r>
          </a:p>
        </p:txBody>
      </p:sp>
    </p:spTree>
    <p:extLst>
      <p:ext uri="{BB962C8B-B14F-4D97-AF65-F5344CB8AC3E}">
        <p14:creationId xmlns:p14="http://schemas.microsoft.com/office/powerpoint/2010/main" val="54311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F8BEFD-064C-4764-927C-0B7423276509}"/>
              </a:ext>
            </a:extLst>
          </p:cNvPr>
          <p:cNvGraphicFramePr>
            <a:graphicFrameLocks noGrp="1"/>
          </p:cNvGraphicFramePr>
          <p:nvPr>
            <p:extLst>
              <p:ext uri="{D42A27DB-BD31-4B8C-83A1-F6EECF244321}">
                <p14:modId xmlns:p14="http://schemas.microsoft.com/office/powerpoint/2010/main" val="2003543899"/>
              </p:ext>
            </p:extLst>
          </p:nvPr>
        </p:nvGraphicFramePr>
        <p:xfrm>
          <a:off x="527222" y="1366236"/>
          <a:ext cx="8089556" cy="4957284"/>
        </p:xfrm>
        <a:graphic>
          <a:graphicData uri="http://schemas.openxmlformats.org/drawingml/2006/table">
            <a:tbl>
              <a:tblPr firstRow="1" firstCol="1" bandRow="1">
                <a:tableStyleId>{5C22544A-7EE6-4342-B048-85BDC9FD1C3A}</a:tableStyleId>
              </a:tblPr>
              <a:tblGrid>
                <a:gridCol w="669444">
                  <a:extLst>
                    <a:ext uri="{9D8B030D-6E8A-4147-A177-3AD203B41FA5}">
                      <a16:colId xmlns:a16="http://schemas.microsoft.com/office/drawing/2014/main" val="1349415340"/>
                    </a:ext>
                  </a:extLst>
                </a:gridCol>
                <a:gridCol w="722348">
                  <a:extLst>
                    <a:ext uri="{9D8B030D-6E8A-4147-A177-3AD203B41FA5}">
                      <a16:colId xmlns:a16="http://schemas.microsoft.com/office/drawing/2014/main" val="2728859554"/>
                    </a:ext>
                  </a:extLst>
                </a:gridCol>
                <a:gridCol w="814283">
                  <a:extLst>
                    <a:ext uri="{9D8B030D-6E8A-4147-A177-3AD203B41FA5}">
                      <a16:colId xmlns:a16="http://schemas.microsoft.com/office/drawing/2014/main" val="669128035"/>
                    </a:ext>
                  </a:extLst>
                </a:gridCol>
                <a:gridCol w="827415">
                  <a:extLst>
                    <a:ext uri="{9D8B030D-6E8A-4147-A177-3AD203B41FA5}">
                      <a16:colId xmlns:a16="http://schemas.microsoft.com/office/drawing/2014/main" val="1672383686"/>
                    </a:ext>
                  </a:extLst>
                </a:gridCol>
                <a:gridCol w="814283">
                  <a:extLst>
                    <a:ext uri="{9D8B030D-6E8A-4147-A177-3AD203B41FA5}">
                      <a16:colId xmlns:a16="http://schemas.microsoft.com/office/drawing/2014/main" val="3977075850"/>
                    </a:ext>
                  </a:extLst>
                </a:gridCol>
                <a:gridCol w="4241783">
                  <a:extLst>
                    <a:ext uri="{9D8B030D-6E8A-4147-A177-3AD203B41FA5}">
                      <a16:colId xmlns:a16="http://schemas.microsoft.com/office/drawing/2014/main" val="2073391753"/>
                    </a:ext>
                  </a:extLst>
                </a:gridCol>
              </a:tblGrid>
              <a:tr h="964368">
                <a:tc>
                  <a:txBody>
                    <a:bodyPr/>
                    <a:lstStyle/>
                    <a:p>
                      <a:pPr marL="0" marR="0" algn="ctr">
                        <a:lnSpc>
                          <a:spcPct val="107000"/>
                        </a:lnSpc>
                        <a:spcBef>
                          <a:spcPts val="0"/>
                        </a:spcBef>
                        <a:spcAft>
                          <a:spcPts val="0"/>
                        </a:spcAft>
                      </a:pPr>
                      <a:r>
                        <a:rPr lang="en-US" sz="1400" dirty="0">
                          <a:effectLst/>
                        </a:rPr>
                        <a:t>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Time</a:t>
                      </a:r>
                      <a:endParaRPr lang="en-US" sz="1200">
                        <a:effectLst/>
                      </a:endParaRPr>
                    </a:p>
                    <a:p>
                      <a:pPr marL="0" marR="0" algn="ctr">
                        <a:lnSpc>
                          <a:spcPct val="107000"/>
                        </a:lnSpc>
                        <a:spcBef>
                          <a:spcPts val="0"/>
                        </a:spcBef>
                        <a:spcAft>
                          <a:spcPts val="0"/>
                        </a:spcAft>
                      </a:pPr>
                      <a:r>
                        <a:rPr lang="en-US" sz="1400">
                          <a:effectLst/>
                        </a:rPr>
                        <a:t>(UTC)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Elapsed</a:t>
                      </a:r>
                      <a:endParaRPr lang="en-US" sz="1200">
                        <a:effectLst/>
                      </a:endParaRPr>
                    </a:p>
                    <a:p>
                      <a:pPr marL="0" marR="0" algn="ctr">
                        <a:lnSpc>
                          <a:spcPct val="107000"/>
                        </a:lnSpc>
                        <a:spcBef>
                          <a:spcPts val="0"/>
                        </a:spcBef>
                        <a:spcAft>
                          <a:spcPts val="0"/>
                        </a:spcAft>
                      </a:pPr>
                      <a:r>
                        <a:rPr lang="en-US" sz="1400">
                          <a:effectLst/>
                        </a:rPr>
                        <a:t>(min)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PTWS</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a:effectLst/>
                        </a:rPr>
                        <a:t>Maritime</a:t>
                      </a:r>
                      <a:endParaRPr lang="en-US" sz="1200">
                        <a:effectLst/>
                      </a:endParaRPr>
                    </a:p>
                    <a:p>
                      <a:pPr marL="0" marR="0" algn="ctr">
                        <a:lnSpc>
                          <a:spcPct val="107000"/>
                        </a:lnSpc>
                        <a:spcBef>
                          <a:spcPts val="0"/>
                        </a:spcBef>
                        <a:spcAft>
                          <a:spcPts val="0"/>
                        </a:spcAft>
                      </a:pPr>
                      <a:r>
                        <a:rPr lang="en-US" sz="1400">
                          <a:effectLst/>
                        </a:rPr>
                        <a:t>Message</a:t>
                      </a:r>
                      <a:endParaRPr lang="en-US" sz="1200">
                        <a:effectLst/>
                      </a:endParaRPr>
                    </a:p>
                    <a:p>
                      <a:pPr marL="0" marR="0" algn="ctr">
                        <a:lnSpc>
                          <a:spcPct val="107000"/>
                        </a:lnSpc>
                        <a:spcBef>
                          <a:spcPts val="0"/>
                        </a:spcBef>
                        <a:spcAft>
                          <a:spcPts val="0"/>
                        </a:spcAft>
                      </a:pPr>
                      <a:r>
                        <a:rPr lang="en-US" sz="1400">
                          <a:effectLst/>
                        </a:rPr>
                        <a:t>Number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dirty="0">
                          <a:effectLst/>
                        </a:rPr>
                        <a:t>Message Type and 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977839023"/>
                  </a:ext>
                </a:extLst>
              </a:tr>
              <a:tr h="311831">
                <a:tc rowSpan="6">
                  <a:txBody>
                    <a:bodyPr/>
                    <a:lstStyle/>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02/04</a:t>
                      </a:r>
                    </a:p>
                  </a:txBody>
                  <a:tcPr marL="44122" marR="44122" marT="0" marB="0" anchor="ctr"/>
                </a:tc>
                <a:tc>
                  <a:txBody>
                    <a:bodyPr/>
                    <a:lstStyle/>
                    <a:p>
                      <a:pPr marL="0" marR="0" algn="ctr">
                        <a:lnSpc>
                          <a:spcPct val="107000"/>
                        </a:lnSpc>
                        <a:spcBef>
                          <a:spcPts val="0"/>
                        </a:spcBef>
                        <a:spcAft>
                          <a:spcPts val="0"/>
                        </a:spcAft>
                      </a:pPr>
                      <a:r>
                        <a:rPr lang="en-US" sz="1400" b="1" dirty="0">
                          <a:effectLst/>
                        </a:rPr>
                        <a:t>1844</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Earthquake occurs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213170683"/>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1850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dirty="0">
                          <a:effectLst/>
                        </a:rPr>
                        <a: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potential coastal tsunami threat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409167006"/>
                  </a:ext>
                </a:extLst>
              </a:tr>
              <a:tr h="311831">
                <a:tc vMerge="1">
                  <a:txBody>
                    <a:bodyPr/>
                    <a:lstStyle/>
                    <a:p>
                      <a:pPr marL="0" marR="0" algn="ctr">
                        <a:lnSpc>
                          <a:spcPct val="107000"/>
                        </a:lnSpc>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1910</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26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threat message with quantitative regional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83352283"/>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XII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119608559"/>
                  </a:ext>
                </a:extLst>
              </a:tr>
              <a:tr h="311831">
                <a:tc vMerge="1">
                  <a:txBody>
                    <a:bodyPr/>
                    <a:lstStyle/>
                    <a:p>
                      <a:pPr marL="0" marR="0" algn="ctr">
                        <a:lnSpc>
                          <a:spcPct val="107000"/>
                        </a:lnSpc>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1925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message with quantitative Pacific-wide tsunami forecast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1017329921"/>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threat message for NAVAREAS X, XI, XII, XIV, XV, and XVI</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520189455"/>
                  </a:ext>
                </a:extLst>
              </a:tr>
              <a:tr h="666512">
                <a:tc>
                  <a:txBody>
                    <a:bodyPr/>
                    <a:lstStyle/>
                    <a:p>
                      <a:pPr marL="0" marR="0" algn="ctr">
                        <a:lnSpc>
                          <a:spcPct val="107000"/>
                        </a:lnSpc>
                        <a:spcBef>
                          <a:spcPts val="0"/>
                        </a:spcBef>
                        <a:spcAft>
                          <a:spcPts val="0"/>
                        </a:spcAft>
                      </a:pPr>
                      <a:r>
                        <a:rPr lang="en-US" sz="1400" dirty="0">
                          <a:effectLst/>
                        </a:rPr>
                        <a:t>02/04-</a:t>
                      </a:r>
                    </a:p>
                    <a:p>
                      <a:pPr marL="0" marR="0" algn="ctr" defTabSz="914400" rtl="0" eaLnBrk="1" latinLnBrk="0" hangingPunct="1">
                        <a:lnSpc>
                          <a:spcPct val="107000"/>
                        </a:lnSpc>
                        <a:spcBef>
                          <a:spcPts val="0"/>
                        </a:spcBef>
                        <a:spcAft>
                          <a:spcPts val="0"/>
                        </a:spcAft>
                      </a:pPr>
                      <a:r>
                        <a:rPr lang="en-US" sz="1400" b="1" kern="1200" dirty="0">
                          <a:solidFill>
                            <a:schemeClr val="lt1"/>
                          </a:solidFill>
                          <a:effectLst/>
                          <a:latin typeface="+mn-lt"/>
                          <a:ea typeface="+mn-ea"/>
                          <a:cs typeface="+mn-cs"/>
                        </a:rPr>
                        <a:t>02/05 </a:t>
                      </a:r>
                    </a:p>
                  </a:txBody>
                  <a:tcPr marL="44122" marR="44122" marT="0" marB="0" anchor="ctr"/>
                </a:tc>
                <a:tc>
                  <a:txBody>
                    <a:bodyPr/>
                    <a:lstStyle/>
                    <a:p>
                      <a:pPr marL="0" marR="0" algn="ctr">
                        <a:lnSpc>
                          <a:spcPct val="107000"/>
                        </a:lnSpc>
                        <a:spcBef>
                          <a:spcPts val="0"/>
                        </a:spcBef>
                        <a:spcAft>
                          <a:spcPts val="0"/>
                        </a:spcAft>
                      </a:pPr>
                      <a:r>
                        <a:rPr lang="en-US" sz="1400" b="1" dirty="0">
                          <a:effectLst/>
                        </a:rPr>
                        <a:t>2025-1425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101-1241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4-22</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Hourly PTWS threat messages reporting tsunami amplitudes on sea-level gauges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3640245146"/>
                  </a:ext>
                </a:extLst>
              </a:tr>
              <a:tr h="311831">
                <a:tc rowSpan="2">
                  <a:txBody>
                    <a:bodyPr/>
                    <a:lstStyle/>
                    <a:p>
                      <a:pPr marL="0" marR="0" algn="ctr">
                        <a:lnSpc>
                          <a:spcPct val="107000"/>
                        </a:lnSpc>
                        <a:spcBef>
                          <a:spcPts val="0"/>
                        </a:spcBef>
                        <a:spcAft>
                          <a:spcPts val="0"/>
                        </a:spcAft>
                      </a:pPr>
                      <a:r>
                        <a:rPr lang="en-US" sz="1400">
                          <a:effectLst/>
                        </a:rPr>
                        <a:t>02/05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1525</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rowSpan="2">
                  <a:txBody>
                    <a:bodyPr/>
                    <a:lstStyle/>
                    <a:p>
                      <a:pPr marL="0" marR="0" algn="ctr">
                        <a:lnSpc>
                          <a:spcPct val="107000"/>
                        </a:lnSpc>
                        <a:spcBef>
                          <a:spcPts val="0"/>
                        </a:spcBef>
                        <a:spcAft>
                          <a:spcPts val="0"/>
                        </a:spcAft>
                      </a:pPr>
                      <a:r>
                        <a:rPr lang="en-US" sz="1400" b="1">
                          <a:effectLst/>
                        </a:rPr>
                        <a:t>1301</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23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PTWS final threat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1924116856"/>
                  </a:ext>
                </a:extLst>
              </a:tr>
              <a:tr h="31183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400" b="1">
                          <a:effectLst/>
                        </a:rPr>
                        <a: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gn="ctr">
                        <a:lnSpc>
                          <a:spcPct val="107000"/>
                        </a:lnSpc>
                        <a:spcBef>
                          <a:spcPts val="0"/>
                        </a:spcBef>
                        <a:spcAft>
                          <a:spcPts val="0"/>
                        </a:spcAft>
                      </a:pPr>
                      <a:r>
                        <a:rPr lang="en-US" sz="1400" b="1">
                          <a:effectLst/>
                        </a:rPr>
                        <a:t>3</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tc>
                  <a:txBody>
                    <a:bodyPr/>
                    <a:lstStyle/>
                    <a:p>
                      <a:pPr marL="0" marR="0">
                        <a:lnSpc>
                          <a:spcPct val="107000"/>
                        </a:lnSpc>
                        <a:spcBef>
                          <a:spcPts val="0"/>
                        </a:spcBef>
                        <a:spcAft>
                          <a:spcPts val="0"/>
                        </a:spcAft>
                      </a:pPr>
                      <a:r>
                        <a:rPr lang="en-US" sz="1400" b="1" dirty="0">
                          <a:effectLst/>
                        </a:rPr>
                        <a:t>Maritime final message</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122" marR="44122" marT="0" marB="0" anchor="ctr"/>
                </a:tc>
                <a:extLst>
                  <a:ext uri="{0D108BD9-81ED-4DB2-BD59-A6C34878D82A}">
                    <a16:rowId xmlns:a16="http://schemas.microsoft.com/office/drawing/2014/main" val="2875555258"/>
                  </a:ext>
                </a:extLst>
              </a:tr>
            </a:tbl>
          </a:graphicData>
        </a:graphic>
      </p:graphicFrame>
      <p:sp>
        <p:nvSpPr>
          <p:cNvPr id="4" name="Title 3">
            <a:extLst>
              <a:ext uri="{FF2B5EF4-FFF2-40B4-BE49-F238E27FC236}">
                <a16:creationId xmlns:a16="http://schemas.microsoft.com/office/drawing/2014/main" id="{274B8FA9-428C-46EC-87EE-2DECE47A024A}"/>
              </a:ext>
            </a:extLst>
          </p:cNvPr>
          <p:cNvSpPr>
            <a:spLocks noGrp="1"/>
          </p:cNvSpPr>
          <p:nvPr>
            <p:ph type="title"/>
          </p:nvPr>
        </p:nvSpPr>
        <p:spPr/>
        <p:txBody>
          <a:bodyPr/>
          <a:lstStyle/>
          <a:p>
            <a:r>
              <a:rPr lang="en-US" dirty="0"/>
              <a:t>Sample Timeline</a:t>
            </a:r>
          </a:p>
        </p:txBody>
      </p:sp>
    </p:spTree>
    <p:extLst>
      <p:ext uri="{BB962C8B-B14F-4D97-AF65-F5344CB8AC3E}">
        <p14:creationId xmlns:p14="http://schemas.microsoft.com/office/powerpoint/2010/main" val="323396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371529"/>
            <a:ext cx="8305800" cy="4692375"/>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AND GUATEMALA.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COSTA RICA... ECUADOR... MEXICO... NICARAGUA... PANAMA...</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AND PERU.</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COLOMBIA.</a:t>
            </a:r>
          </a:p>
          <a:p>
            <a:pPr marL="457200" marR="0">
              <a:lnSpc>
                <a:spcPct val="107000"/>
              </a:lnSpc>
              <a:spcBef>
                <a:spcPts val="0"/>
              </a:spcBef>
              <a:spcAft>
                <a:spcPts val="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9ADC24D0-5284-4A87-ADB5-1BA4C391F5D4}"/>
              </a:ext>
            </a:extLst>
          </p:cNvPr>
          <p:cNvSpPr>
            <a:spLocks noGrp="1"/>
          </p:cNvSpPr>
          <p:nvPr>
            <p:ph type="title"/>
          </p:nvPr>
        </p:nvSpPr>
        <p:spPr>
          <a:xfrm>
            <a:off x="533399" y="152400"/>
            <a:ext cx="8077199" cy="762000"/>
          </a:xfrm>
        </p:spPr>
        <p:txBody>
          <a:bodyPr/>
          <a:lstStyle/>
          <a:p>
            <a:r>
              <a:rPr lang="en-US" dirty="0"/>
              <a:t>Sample PTWC TSP Threat Forecast</a:t>
            </a:r>
          </a:p>
        </p:txBody>
      </p:sp>
    </p:spTree>
    <p:extLst>
      <p:ext uri="{BB962C8B-B14F-4D97-AF65-F5344CB8AC3E}">
        <p14:creationId xmlns:p14="http://schemas.microsoft.com/office/powerpoint/2010/main" val="87002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757881" y="1251454"/>
            <a:ext cx="8044374" cy="5390386"/>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01</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1853 UTC TUE FEB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THIS MESSAGE IS FOR NAVAREA XII, AND NAVAREA XVI.</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MAY HAVE BEEN GENERATED BY AN EARTHQUAKE WITH 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PRELIMINARY MAGNITUDE OF 8.6 THAT OCCURRED NEAR THE COAST OF</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GUATEMALA AT 1844 UTC ON TUESDAY FEBRUARY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COLOMBIA,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COSTA RICA, ECUADOR, EL SALVADOR, GUATEMALA, MEXICO, NICARAGUA,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PANAMA, AND PERU.</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E78D647-8E27-4D16-9B41-0A304809BD44}"/>
              </a:ext>
            </a:extLst>
          </p:cNvPr>
          <p:cNvSpPr>
            <a:spLocks noGrp="1"/>
          </p:cNvSpPr>
          <p:nvPr>
            <p:ph type="title"/>
          </p:nvPr>
        </p:nvSpPr>
        <p:spPr>
          <a:xfrm>
            <a:off x="533399" y="152400"/>
            <a:ext cx="8044373" cy="762000"/>
          </a:xfrm>
        </p:spPr>
        <p:txBody>
          <a:bodyPr/>
          <a:lstStyle/>
          <a:p>
            <a:r>
              <a:rPr lang="en-US" dirty="0"/>
              <a:t>Corresponding Maritime Message</a:t>
            </a:r>
          </a:p>
        </p:txBody>
      </p:sp>
    </p:spTree>
    <p:extLst>
      <p:ext uri="{BB962C8B-B14F-4D97-AF65-F5344CB8AC3E}">
        <p14:creationId xmlns:p14="http://schemas.microsoft.com/office/powerpoint/2010/main" val="86266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168324"/>
            <a:ext cx="8083378" cy="5851410"/>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TEST... TSUNAMI THREAT FORECAST...UPDATED ...TEST</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MORE THAN 3</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ALONG SOME COASTS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EL SALVADOR... GUATEMALA... AND MEXICO.</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1 TO 3 METERS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ABOVE THE TIDE LEVEL ARE POSSIBLE ALONG SOME COASTS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ANTARCTICA... COSTA RICA... ECUADOR... AND NICARAGUA.</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 THIS IS A TEST MESSAGE. TSUNAMI WAVES REACHING 0.3 TO 1</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METERS ABOVE THE TIDE LEVEL ARE POSSIBLE FOR SOME COASTS OF</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AMERICAN SAMOA... AUSTRALIA... CHILE... COLOMBIA... COOK</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FIJI... FRENCH POLYNESIA... HAWAII...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INDONESIA... JAPAN... KERMADEC ISLANDS... KIRIBATI...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MARSHALL ISLANDS... NEW CALEDONIA... NEW ZEALAND...</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NIUE... NORTHWESTERN HAWAIIAN ISLANDS... PANAMA... PAPUA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NEW GUINEA... PERU... PITCAIRN ISLANDS... SAMOA... SOLOMON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ISLANDS... TOKELAU... TONGA... VANUATU... AND WALLIS AND</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      FUTUNA.</a:t>
            </a:r>
          </a:p>
        </p:txBody>
      </p:sp>
      <p:sp>
        <p:nvSpPr>
          <p:cNvPr id="3" name="Title 2">
            <a:extLst>
              <a:ext uri="{FF2B5EF4-FFF2-40B4-BE49-F238E27FC236}">
                <a16:creationId xmlns:a16="http://schemas.microsoft.com/office/drawing/2014/main" id="{60716456-8374-4A12-A221-F31079F68A51}"/>
              </a:ext>
            </a:extLst>
          </p:cNvPr>
          <p:cNvSpPr>
            <a:spLocks noGrp="1"/>
          </p:cNvSpPr>
          <p:nvPr>
            <p:ph type="title"/>
          </p:nvPr>
        </p:nvSpPr>
        <p:spPr>
          <a:xfrm>
            <a:off x="533400" y="152400"/>
            <a:ext cx="8083378" cy="762000"/>
          </a:xfrm>
        </p:spPr>
        <p:txBody>
          <a:bodyPr/>
          <a:lstStyle/>
          <a:p>
            <a:r>
              <a:rPr lang="en-US" dirty="0"/>
              <a:t>Sample Updated TSP Threat Forecast</a:t>
            </a:r>
          </a:p>
        </p:txBody>
      </p:sp>
    </p:spTree>
    <p:extLst>
      <p:ext uri="{BB962C8B-B14F-4D97-AF65-F5344CB8AC3E}">
        <p14:creationId xmlns:p14="http://schemas.microsoft.com/office/powerpoint/2010/main" val="232977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51460"/>
            <a:ext cx="7852719" cy="5159874"/>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02</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1905 UTC TUE FEB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THREAT IS OCCURING.</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 TSUNAMI WAS GENERATED BY AN EARTHQUAKE WITH A PRELIMINARY</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HAZARDOUS TSUNAMI WAVES ARE FORECAST FOR SOME COASTS OF AMERICAN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SAMOA, ANTARCTICA, AUSTRALIA, CHILE, COLOMBIA, COOK ISLANDS,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COSTA RICA, ECUADOR, EL SALVADOR, FIJI, FRENCH POLYNESIA,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GUATEMALA, HAWAII, INDONESIA, JAPAN, KERMADEC ISLANDS, KIRIBATI,</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MARSHALL ISLANDS, MEXICO, NEW CALEDONIA, NEW ZEALAND, NICARAGUA,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NIUE, NORTHWESTERN HAWAIIAN ISLANDS, PANAMA, PAPUA NEW GUINEA,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PERU, PITCAIRN ISLANDS, SAMOA, SOLOMON ISLANDS, TOKELAU, TONGA,</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VANUATU, AND WALLIS AND FUTUNA.</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2F22B3B-4B37-44BC-9CA8-1D532AFD266A}"/>
              </a:ext>
            </a:extLst>
          </p:cNvPr>
          <p:cNvSpPr>
            <a:spLocks noGrp="1"/>
          </p:cNvSpPr>
          <p:nvPr>
            <p:ph type="title"/>
          </p:nvPr>
        </p:nvSpPr>
        <p:spPr/>
        <p:txBody>
          <a:bodyPr/>
          <a:lstStyle/>
          <a:p>
            <a:r>
              <a:rPr lang="en-US" dirty="0"/>
              <a:t>Updated Maritime Message</a:t>
            </a:r>
          </a:p>
        </p:txBody>
      </p:sp>
    </p:spTree>
    <p:extLst>
      <p:ext uri="{BB962C8B-B14F-4D97-AF65-F5344CB8AC3E}">
        <p14:creationId xmlns:p14="http://schemas.microsoft.com/office/powerpoint/2010/main" val="294716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88405"/>
            <a:ext cx="7964959" cy="1471685"/>
          </a:xfrm>
          <a:prstGeom prst="rect">
            <a:avLst/>
          </a:prstGeom>
        </p:spPr>
        <p:txBody>
          <a:bodyPr wrap="square">
            <a:spAutoFit/>
          </a:bodyPr>
          <a:lstStyle/>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TSUNAMI WAVES ARE NOT A HAZARD TO SHIPS IN DEEP WATER BUT CAN</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CAUSE STRONG CURRENTS AND RAPID SEA LEVEL CHANGES IN SHALLOW</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WATER AS WELL AS INUNDATION OF THE COAST.</a:t>
            </a: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SHIPS APPROACHING THE COAST SHOULD CONSULT LOCAL AUTHORITIES</a:t>
            </a:r>
          </a:p>
          <a:p>
            <a:pPr marR="0">
              <a:lnSpc>
                <a:spcPct val="107000"/>
              </a:lnSpc>
              <a:spcBef>
                <a:spcPts val="0"/>
              </a:spcBef>
              <a:spcAft>
                <a:spcPts val="0"/>
              </a:spcAft>
            </a:pPr>
            <a:r>
              <a:rPr lang="en-US" sz="1400" b="1" dirty="0">
                <a:latin typeface="Courier New" panose="02070309020205020404" pitchFamily="49" charset="0"/>
                <a:ea typeface="Calibri" panose="020F0502020204030204" pitchFamily="34" charset="0"/>
                <a:cs typeface="Times New Roman" panose="02020603050405020304" pitchFamily="18" charset="0"/>
              </a:rPr>
              <a:t>REGARDING LOCAL CONDITIONS AND ADVICES.</a:t>
            </a:r>
          </a:p>
        </p:txBody>
      </p:sp>
      <p:sp>
        <p:nvSpPr>
          <p:cNvPr id="3" name="Title 2">
            <a:extLst>
              <a:ext uri="{FF2B5EF4-FFF2-40B4-BE49-F238E27FC236}">
                <a16:creationId xmlns:a16="http://schemas.microsoft.com/office/drawing/2014/main" id="{32F22B3B-4B37-44BC-9CA8-1D532AFD266A}"/>
              </a:ext>
            </a:extLst>
          </p:cNvPr>
          <p:cNvSpPr>
            <a:spLocks noGrp="1"/>
          </p:cNvSpPr>
          <p:nvPr>
            <p:ph type="title"/>
          </p:nvPr>
        </p:nvSpPr>
        <p:spPr/>
        <p:txBody>
          <a:bodyPr/>
          <a:lstStyle/>
          <a:p>
            <a:r>
              <a:rPr lang="en-US" dirty="0"/>
              <a:t>Updated Maritime Message</a:t>
            </a:r>
          </a:p>
        </p:txBody>
      </p:sp>
    </p:spTree>
    <p:extLst>
      <p:ext uri="{BB962C8B-B14F-4D97-AF65-F5344CB8AC3E}">
        <p14:creationId xmlns:p14="http://schemas.microsoft.com/office/powerpoint/2010/main" val="302455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533400" y="1242215"/>
            <a:ext cx="7852719" cy="3579763"/>
          </a:xfrm>
          <a:prstGeom prst="rect">
            <a:avLst/>
          </a:prstGeom>
        </p:spPr>
        <p:txBody>
          <a:bodyPr wrap="square">
            <a:spAutoFit/>
          </a:bodyPr>
          <a:lstStyle/>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MARITIME TSUNAMI THREAT MESSAGE NUMBER 03</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NWS PACIFIC TSUNAMI WARNING CENTER HONOLULU HI</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1525 UTC TUE FEB 5 2025</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THIS MESSAGE IS FOR NAVAREA X, NAVAREA XI, NAVAREA XII, NAVAREA</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XIV, NAVAREA XV, AND NAVAREA XVI.</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HAS NOW LARGELY PASSED.</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THE TSUNAMI THREAT FROM AN EARTHQUAKE WITH A PRELIMINARY</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MAGNITUDE OF 8.6 THAT OCCURRED NEAR THE COAST OF GUATEMALA</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AT 1844 UTC ON TUESDAY FEBRUARY 4 2025 HAS NOW LARGELY PASSED.</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HOWEVER, SHIPS APPROACHING THE COAST SHOULD STILL CONSULT LOCAL </a:t>
            </a:r>
          </a:p>
          <a:p>
            <a:pPr marR="0">
              <a:lnSpc>
                <a:spcPct val="107000"/>
              </a:lnSpc>
              <a:spcBef>
                <a:spcPts val="0"/>
              </a:spcBef>
              <a:spcAft>
                <a:spcPts val="0"/>
              </a:spcAft>
            </a:pPr>
            <a:r>
              <a:rPr lang="en-US" sz="1200" b="1" dirty="0">
                <a:latin typeface="Courier New" panose="02070309020205020404" pitchFamily="49" charset="0"/>
                <a:ea typeface="Calibri" panose="020F0502020204030204" pitchFamily="34" charset="0"/>
                <a:cs typeface="Times New Roman" panose="02020603050405020304" pitchFamily="18" charset="0"/>
              </a:rPr>
              <a:t>AUTHORITIES REGARDING LOCAL CONDITIONS AND ADVICES.</a:t>
            </a:r>
          </a:p>
          <a:p>
            <a:pPr marR="0">
              <a:lnSpc>
                <a:spcPct val="107000"/>
              </a:lnSpc>
              <a:spcBef>
                <a:spcPts val="0"/>
              </a:spcBef>
              <a:spcAft>
                <a:spcPts val="0"/>
              </a:spcAft>
            </a:pPr>
            <a:endParaRPr lang="en-US" sz="1200" b="1" dirty="0">
              <a:latin typeface="Courier New" panose="02070309020205020404" pitchFamily="49"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400" b="1" dirty="0">
              <a:latin typeface="Courier New" panose="02070309020205020404" pitchFamily="49"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4BA7179-DD24-4347-8979-5E7B0D9ACC87}"/>
              </a:ext>
            </a:extLst>
          </p:cNvPr>
          <p:cNvSpPr>
            <a:spLocks noGrp="1"/>
          </p:cNvSpPr>
          <p:nvPr>
            <p:ph type="title"/>
          </p:nvPr>
        </p:nvSpPr>
        <p:spPr/>
        <p:txBody>
          <a:bodyPr/>
          <a:lstStyle/>
          <a:p>
            <a:r>
              <a:rPr lang="en-US" dirty="0"/>
              <a:t>Final Maritime Message</a:t>
            </a:r>
          </a:p>
        </p:txBody>
      </p:sp>
    </p:spTree>
    <p:extLst>
      <p:ext uri="{BB962C8B-B14F-4D97-AF65-F5344CB8AC3E}">
        <p14:creationId xmlns:p14="http://schemas.microsoft.com/office/powerpoint/2010/main" val="275046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141143" y="1291576"/>
            <a:ext cx="8362950" cy="3503267"/>
          </a:xfrm>
          <a:prstGeom prst="rect">
            <a:avLst/>
          </a:prstGeom>
        </p:spPr>
        <p:txBody>
          <a:bodyPr wrap="square">
            <a:spAutoFit/>
          </a:bodyPr>
          <a:lstStyle/>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The proposed message content is fine.</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Ships entering an affected NAVAREA will receive the message when they enter the affected NAVAREA as long as a final message has not yet been issued.  There is also a 250 nautical miles extension around all NAVAREAS for receiving products.</a:t>
            </a: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Message can be sent directly to NAVAREA Coordinators as well as to their country TWFPs and NTWCs.</a:t>
            </a: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Messages should only be sent to NAVAREA Coordinators of the affected NAVAREAs.</a:t>
            </a:r>
          </a:p>
        </p:txBody>
      </p:sp>
      <p:sp>
        <p:nvSpPr>
          <p:cNvPr id="3" name="Title 2">
            <a:extLst>
              <a:ext uri="{FF2B5EF4-FFF2-40B4-BE49-F238E27FC236}">
                <a16:creationId xmlns:a16="http://schemas.microsoft.com/office/drawing/2014/main" id="{6DD63E60-3A5F-4DB2-865F-4A0915118BC7}"/>
              </a:ext>
            </a:extLst>
          </p:cNvPr>
          <p:cNvSpPr>
            <a:spLocks noGrp="1"/>
          </p:cNvSpPr>
          <p:nvPr>
            <p:ph type="title"/>
          </p:nvPr>
        </p:nvSpPr>
        <p:spPr>
          <a:xfrm>
            <a:off x="533399" y="152400"/>
            <a:ext cx="7970693" cy="762000"/>
          </a:xfrm>
        </p:spPr>
        <p:txBody>
          <a:bodyPr/>
          <a:lstStyle/>
          <a:p>
            <a:r>
              <a:rPr lang="en-US" dirty="0"/>
              <a:t>2/6/25 Clarifications from WWNWS</a:t>
            </a:r>
          </a:p>
        </p:txBody>
      </p:sp>
    </p:spTree>
    <p:extLst>
      <p:ext uri="{BB962C8B-B14F-4D97-AF65-F5344CB8AC3E}">
        <p14:creationId xmlns:p14="http://schemas.microsoft.com/office/powerpoint/2010/main" val="373712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2BFBDD-E088-B8EB-EA79-AF8CCA0A9254}"/>
              </a:ext>
            </a:extLst>
          </p:cNvPr>
          <p:cNvSpPr>
            <a:spLocks noGrp="1"/>
          </p:cNvSpPr>
          <p:nvPr>
            <p:ph type="title"/>
          </p:nvPr>
        </p:nvSpPr>
        <p:spPr>
          <a:xfrm>
            <a:off x="533399" y="152400"/>
            <a:ext cx="7812741" cy="762000"/>
          </a:xfrm>
        </p:spPr>
        <p:txBody>
          <a:bodyPr/>
          <a:lstStyle/>
          <a:p>
            <a:br>
              <a:rPr kumimoji="0" lang="ja-JP" altLang="en-US" sz="3600" b="0" i="0" u="none" strike="noStrike" cap="none" spc="0" normalizeH="0" baseline="0" dirty="0">
                <a:ln>
                  <a:noFill/>
                </a:ln>
                <a:solidFill>
                  <a:schemeClr val="accent2"/>
                </a:solidFill>
                <a:effectLst/>
                <a:uFillTx/>
                <a:latin typeface="+mn-lt"/>
                <a:ea typeface="+mn-ea"/>
                <a:cs typeface="+mn-cs"/>
                <a:sym typeface="Roboto"/>
              </a:rPr>
            </a:br>
            <a:br>
              <a:rPr kumimoji="0" lang="en-US" altLang="ja-JP" sz="3600" b="0" i="0" u="none" strike="noStrike" cap="none" spc="0" normalizeH="0" baseline="0" dirty="0">
                <a:ln>
                  <a:noFill/>
                </a:ln>
                <a:solidFill>
                  <a:schemeClr val="accent2"/>
                </a:solidFill>
                <a:effectLst/>
                <a:uFillTx/>
                <a:latin typeface="+mn-lt"/>
                <a:ea typeface="+mn-ea"/>
                <a:cs typeface="+mn-cs"/>
                <a:sym typeface="Roboto"/>
              </a:rPr>
            </a:br>
            <a:r>
              <a:rPr kumimoji="0" lang="en-US" altLang="ja-JP" sz="2400" i="0" u="none" strike="noStrike" cap="none" spc="0" normalizeH="0" baseline="0" dirty="0">
                <a:ln>
                  <a:noFill/>
                </a:ln>
                <a:solidFill>
                  <a:schemeClr val="accent2"/>
                </a:solidFill>
                <a:effectLst/>
                <a:uFillTx/>
                <a:latin typeface="+mn-lt"/>
                <a:ea typeface="+mn-ea"/>
                <a:cs typeface="+mn-cs"/>
                <a:sym typeface="Roboto"/>
              </a:rPr>
              <a:t>Recommendations in the TOWS-WG XVIII Session </a:t>
            </a:r>
            <a:endParaRPr kumimoji="1" lang="ja-JP" altLang="en-US" dirty="0"/>
          </a:p>
        </p:txBody>
      </p:sp>
      <p:sp>
        <p:nvSpPr>
          <p:cNvPr id="3" name="テキスト ボックス 2">
            <a:extLst>
              <a:ext uri="{FF2B5EF4-FFF2-40B4-BE49-F238E27FC236}">
                <a16:creationId xmlns:a16="http://schemas.microsoft.com/office/drawing/2014/main" id="{B704DC66-3BB4-823F-5E7B-6F5DBFB180F8}"/>
              </a:ext>
            </a:extLst>
          </p:cNvPr>
          <p:cNvSpPr txBox="1"/>
          <p:nvPr/>
        </p:nvSpPr>
        <p:spPr>
          <a:xfrm>
            <a:off x="618565" y="1550075"/>
            <a:ext cx="8014447" cy="2585323"/>
          </a:xfrm>
          <a:prstGeom prst="rect">
            <a:avLst/>
          </a:prstGeom>
          <a:noFill/>
          <a:ln w="12700" cap="flat">
            <a:noFill/>
            <a:miter lim="4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GB" altLang="ja-JP" sz="1800" b="0" i="0" u="none" strike="noStrike" kern="0" cap="none" spc="0" normalizeH="0" baseline="0" noProof="0" dirty="0">
                <a:ln>
                  <a:noFill/>
                </a:ln>
                <a:solidFill>
                  <a:srgbClr val="C00000"/>
                </a:solidFill>
                <a:effectLst/>
                <a:uLnTx/>
                <a:uFillTx/>
                <a:ea typeface="Arial" panose="020B0604020202020204" pitchFamily="34" charset="0"/>
                <a:cs typeface="Arial" panose="020B0604020202020204" pitchFamily="34" charset="0"/>
              </a:rPr>
              <a:t>The Group recommended the IOC Assembly at its 33</a:t>
            </a:r>
            <a:r>
              <a:rPr kumimoji="1" lang="en-GB" altLang="ja-JP" sz="1800" b="0" i="0" u="none" strike="noStrike" kern="0" cap="none" spc="0" normalizeH="0" baseline="30000" noProof="0" dirty="0">
                <a:ln>
                  <a:noFill/>
                </a:ln>
                <a:solidFill>
                  <a:srgbClr val="C00000"/>
                </a:solidFill>
                <a:effectLst/>
                <a:uLnTx/>
                <a:uFillTx/>
                <a:ea typeface="Arial" panose="020B0604020202020204" pitchFamily="34" charset="0"/>
                <a:cs typeface="Arial" panose="020B0604020202020204" pitchFamily="34" charset="0"/>
              </a:rPr>
              <a:t>rd</a:t>
            </a:r>
            <a:r>
              <a:rPr kumimoji="1" lang="en-GB" altLang="ja-JP" sz="1800" b="0" i="0" u="none" strike="noStrike" kern="0" cap="none" spc="0" normalizeH="0" baseline="0" noProof="0" dirty="0">
                <a:ln>
                  <a:noFill/>
                </a:ln>
                <a:solidFill>
                  <a:srgbClr val="C00000"/>
                </a:solidFill>
                <a:effectLst/>
                <a:uLnTx/>
                <a:uFillTx/>
                <a:ea typeface="Arial" panose="020B0604020202020204" pitchFamily="34" charset="0"/>
                <a:cs typeface="Arial" panose="020B0604020202020204" pitchFamily="34" charset="0"/>
              </a:rPr>
              <a:t> session in 2025</a:t>
            </a:r>
            <a:r>
              <a:rPr kumimoji="1" lang="en-GB" altLang="ja-JP" sz="1800" b="0" i="0" u="sng" strike="noStrike" kern="0" cap="none" spc="0" normalizeH="0" baseline="0" noProof="0" dirty="0">
                <a:ln>
                  <a:noFill/>
                </a:ln>
                <a:solidFill>
                  <a:srgbClr val="C00000"/>
                </a:solidFill>
                <a:effectLst/>
                <a:uLnTx/>
                <a:uFillTx/>
                <a:ea typeface="Arial" panose="020B0604020202020204" pitchFamily="34" charset="0"/>
                <a:cs typeface="Arial" panose="020B0604020202020204" pitchFamily="34" charset="0"/>
              </a:rPr>
              <a:t> instruct </a:t>
            </a:r>
            <a:r>
              <a:rPr kumimoji="1" lang="en-GB" altLang="ja-JP" sz="1800" b="0" i="0" u="none" strike="noStrike" kern="0" cap="none" spc="0" normalizeH="0" baseline="0" noProof="0" dirty="0">
                <a:ln>
                  <a:noFill/>
                </a:ln>
                <a:solidFill>
                  <a:srgbClr val="C00000"/>
                </a:solidFill>
                <a:effectLst/>
                <a:uLnTx/>
                <a:uFillTx/>
                <a:ea typeface="Arial" panose="020B0604020202020204" pitchFamily="34" charset="0"/>
                <a:cs typeface="Arial" panose="020B0604020202020204" pitchFamily="34" charset="0"/>
              </a:rPr>
              <a:t>the regional ICGs:</a:t>
            </a:r>
            <a:endParaRPr kumimoji="1" lang="en-US" altLang="ja-JP" sz="1800" b="0" i="0" u="none" strike="noStrike" kern="0" cap="none" spc="0" normalizeH="0" baseline="0" noProof="0" dirty="0">
              <a:ln>
                <a:noFill/>
              </a:ln>
              <a:solidFill>
                <a:srgbClr val="000000"/>
              </a:solidFill>
              <a:effectLst/>
              <a:uLnTx/>
              <a:uFillTx/>
              <a:latin typeface="Roboto"/>
              <a:ea typeface="Roboto"/>
              <a:cs typeface="Roboto"/>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0" cap="none" spc="0" normalizeH="0" baseline="0" noProof="0" dirty="0">
                <a:ln>
                  <a:noFill/>
                </a:ln>
                <a:solidFill>
                  <a:srgbClr val="000000"/>
                </a:solidFill>
                <a:effectLst/>
                <a:uLnTx/>
                <a:uFillTx/>
                <a:latin typeface="Roboto"/>
                <a:ea typeface="Roboto"/>
                <a:cs typeface="Roboto"/>
              </a:rPr>
              <a:t>that dissemination of the specialized TSP bulletins for the maritime community is tested in CARIBE-EWS, IOTWMS and NEAMTWS by at least one TSP either through the planned communication tests or tsunami exercises;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800" b="0" i="0" u="none" strike="noStrike" kern="0" cap="none" spc="0" normalizeH="0" baseline="0" noProof="0" dirty="0">
              <a:ln>
                <a:noFill/>
              </a:ln>
              <a:solidFill>
                <a:srgbClr val="000000"/>
              </a:solidFill>
              <a:effectLst/>
              <a:uLnTx/>
              <a:uFillTx/>
              <a:latin typeface="Roboto"/>
              <a:ea typeface="Roboto"/>
              <a:cs typeface="Roboto"/>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0" cap="none" spc="0" normalizeH="0" baseline="0" noProof="0" dirty="0">
                <a:ln>
                  <a:noFill/>
                </a:ln>
                <a:solidFill>
                  <a:srgbClr val="000000"/>
                </a:solidFill>
                <a:effectLst/>
                <a:uLnTx/>
                <a:uFillTx/>
                <a:latin typeface="Roboto"/>
                <a:ea typeface="Roboto"/>
                <a:cs typeface="Roboto"/>
              </a:rPr>
              <a:t>that full operational implementation of TSP bulletins for the maritime community by at least one TSP in each ICG takes place in 2025;</a:t>
            </a:r>
          </a:p>
        </p:txBody>
      </p:sp>
    </p:spTree>
    <p:extLst>
      <p:ext uri="{BB962C8B-B14F-4D97-AF65-F5344CB8AC3E}">
        <p14:creationId xmlns:p14="http://schemas.microsoft.com/office/powerpoint/2010/main" val="189877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E40C3-8056-487C-9B66-2DEEAD6A1995}"/>
              </a:ext>
            </a:extLst>
          </p:cNvPr>
          <p:cNvSpPr/>
          <p:nvPr/>
        </p:nvSpPr>
        <p:spPr>
          <a:xfrm>
            <a:off x="141143" y="1291576"/>
            <a:ext cx="8362950" cy="2207527"/>
          </a:xfrm>
          <a:prstGeom prst="rect">
            <a:avLst/>
          </a:prstGeom>
        </p:spPr>
        <p:txBody>
          <a:bodyPr wrap="square">
            <a:spAutoFit/>
          </a:bodyPr>
          <a:lstStyle/>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Approve the PTWC implementation of maritime products for WWNWS NAVAREA Coordinators</a:t>
            </a:r>
            <a:endParaRPr lang="en-US" sz="2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742950" marR="0" indent="-285750">
              <a:lnSpc>
                <a:spcPct val="107000"/>
              </a:lnSpc>
              <a:spcBef>
                <a:spcPts val="0"/>
              </a:spcBef>
              <a:spcAft>
                <a:spcPts val="12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Set a start date for the implementation that is a few months from now to allow time for some final software changes with testing, and for PTWC staff training </a:t>
            </a:r>
            <a:r>
              <a:rPr lang="en-US" sz="2000">
                <a:latin typeface="Calibri" panose="020F0502020204030204" pitchFamily="34" charset="0"/>
                <a:ea typeface="Calibri" panose="020F0502020204030204" pitchFamily="34" charset="0"/>
                <a:cs typeface="Calibri" panose="020F0502020204030204" pitchFamily="34" charset="0"/>
              </a:rPr>
              <a:t>(maybe November </a:t>
            </a:r>
            <a:r>
              <a:rPr lang="en-US" sz="2000" dirty="0">
                <a:latin typeface="Calibri" panose="020F0502020204030204" pitchFamily="34" charset="0"/>
                <a:ea typeface="Calibri" panose="020F0502020204030204" pitchFamily="34" charset="0"/>
                <a:cs typeface="Calibri" panose="020F0502020204030204" pitchFamily="34" charset="0"/>
              </a:rPr>
              <a:t>1</a:t>
            </a:r>
            <a:r>
              <a:rPr lang="en-US" sz="2000">
                <a:latin typeface="Calibri" panose="020F0502020204030204" pitchFamily="34" charset="0"/>
                <a:ea typeface="Calibri" panose="020F0502020204030204" pitchFamily="34" charset="0"/>
                <a:cs typeface="Calibri" panose="020F0502020204030204" pitchFamily="34" charset="0"/>
              </a:rPr>
              <a:t>, 2025, </a:t>
            </a:r>
            <a:r>
              <a:rPr lang="en-US" sz="2000" dirty="0">
                <a:latin typeface="Calibri" panose="020F0502020204030204" pitchFamily="34" charset="0"/>
                <a:ea typeface="Calibri" panose="020F0502020204030204" pitchFamily="34" charset="0"/>
                <a:cs typeface="Calibri" panose="020F0502020204030204" pitchFamily="34" charset="0"/>
              </a:rPr>
              <a:t>after the September 2025 WWNWS Meeting).</a:t>
            </a:r>
          </a:p>
        </p:txBody>
      </p:sp>
      <p:sp>
        <p:nvSpPr>
          <p:cNvPr id="3" name="Title 2">
            <a:extLst>
              <a:ext uri="{FF2B5EF4-FFF2-40B4-BE49-F238E27FC236}">
                <a16:creationId xmlns:a16="http://schemas.microsoft.com/office/drawing/2014/main" id="{6DD63E60-3A5F-4DB2-865F-4A0915118BC7}"/>
              </a:ext>
            </a:extLst>
          </p:cNvPr>
          <p:cNvSpPr>
            <a:spLocks noGrp="1"/>
          </p:cNvSpPr>
          <p:nvPr>
            <p:ph type="title"/>
          </p:nvPr>
        </p:nvSpPr>
        <p:spPr>
          <a:xfrm>
            <a:off x="533399" y="152400"/>
            <a:ext cx="7970693" cy="762000"/>
          </a:xfrm>
        </p:spPr>
        <p:txBody>
          <a:bodyPr/>
          <a:lstStyle/>
          <a:p>
            <a:r>
              <a:rPr lang="en-US" dirty="0"/>
              <a:t>ICG Decision</a:t>
            </a:r>
          </a:p>
        </p:txBody>
      </p:sp>
    </p:spTree>
    <p:extLst>
      <p:ext uri="{BB962C8B-B14F-4D97-AF65-F5344CB8AC3E}">
        <p14:creationId xmlns:p14="http://schemas.microsoft.com/office/powerpoint/2010/main" val="2821703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427841" y="1196132"/>
            <a:ext cx="8288320" cy="218521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Maritime tsunami products were requested of TSPs for all ocean basins through the TOWS-WG Task Team on Watch Operations by the IHO’s World-Wide Navigational Warning System (WWNWS)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Purpose is to aid NAVAREA Coordinators in advising ships at sea about potential tsunami hazards when ships are approaching ports</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cs typeface="Angsana New"/>
              </a:rPr>
              <a:t>General guidelines on the content and procedures for TSP implementation were constructed with input from the WWNWS.</a:t>
            </a:r>
          </a:p>
        </p:txBody>
      </p:sp>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Global Background</a:t>
            </a:r>
          </a:p>
        </p:txBody>
      </p:sp>
    </p:spTree>
    <p:extLst>
      <p:ext uri="{BB962C8B-B14F-4D97-AF65-F5344CB8AC3E}">
        <p14:creationId xmlns:p14="http://schemas.microsoft.com/office/powerpoint/2010/main" val="752481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D67BCDF-E5B5-4D36-989D-5ED1C1EEB40F}"/>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3C8DC626-69B5-4F7B-AEA4-DEA04E36B88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39025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Global Background</a:t>
            </a:r>
          </a:p>
        </p:txBody>
      </p:sp>
      <p:graphicFrame>
        <p:nvGraphicFramePr>
          <p:cNvPr id="4" name="図表 1">
            <a:extLst>
              <a:ext uri="{FF2B5EF4-FFF2-40B4-BE49-F238E27FC236}">
                <a16:creationId xmlns:a16="http://schemas.microsoft.com/office/drawing/2014/main" id="{325B8E89-0383-4E6C-8E31-923B2BD7FCD5}"/>
              </a:ext>
            </a:extLst>
          </p:cNvPr>
          <p:cNvGraphicFramePr/>
          <p:nvPr>
            <p:extLst>
              <p:ext uri="{D42A27DB-BD31-4B8C-83A1-F6EECF244321}">
                <p14:modId xmlns:p14="http://schemas.microsoft.com/office/powerpoint/2010/main" val="2850984632"/>
              </p:ext>
            </p:extLst>
          </p:nvPr>
        </p:nvGraphicFramePr>
        <p:xfrm>
          <a:off x="698500" y="1364127"/>
          <a:ext cx="7807547" cy="472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2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PTWS Background</a:t>
            </a:r>
          </a:p>
        </p:txBody>
      </p:sp>
      <p:graphicFrame>
        <p:nvGraphicFramePr>
          <p:cNvPr id="5" name="コンテンツ プレースホルダー 3">
            <a:extLst>
              <a:ext uri="{FF2B5EF4-FFF2-40B4-BE49-F238E27FC236}">
                <a16:creationId xmlns:a16="http://schemas.microsoft.com/office/drawing/2014/main" id="{4BEE0CB2-65E6-4995-BC2B-477A1A6B9941}"/>
              </a:ext>
            </a:extLst>
          </p:cNvPr>
          <p:cNvGraphicFramePr>
            <a:graphicFrameLocks/>
          </p:cNvGraphicFramePr>
          <p:nvPr>
            <p:extLst>
              <p:ext uri="{D42A27DB-BD31-4B8C-83A1-F6EECF244321}">
                <p14:modId xmlns:p14="http://schemas.microsoft.com/office/powerpoint/2010/main" val="3089939638"/>
              </p:ext>
            </p:extLst>
          </p:nvPr>
        </p:nvGraphicFramePr>
        <p:xfrm>
          <a:off x="533401" y="1249680"/>
          <a:ext cx="8158017" cy="5455920"/>
        </p:xfrm>
        <a:graphic>
          <a:graphicData uri="http://schemas.openxmlformats.org/drawingml/2006/table">
            <a:tbl>
              <a:tblPr firstRow="1" bandRow="1"/>
              <a:tblGrid>
                <a:gridCol w="1933010">
                  <a:extLst>
                    <a:ext uri="{9D8B030D-6E8A-4147-A177-3AD203B41FA5}">
                      <a16:colId xmlns:a16="http://schemas.microsoft.com/office/drawing/2014/main" val="302701545"/>
                    </a:ext>
                  </a:extLst>
                </a:gridCol>
                <a:gridCol w="2707880">
                  <a:extLst>
                    <a:ext uri="{9D8B030D-6E8A-4147-A177-3AD203B41FA5}">
                      <a16:colId xmlns:a16="http://schemas.microsoft.com/office/drawing/2014/main" val="447940256"/>
                    </a:ext>
                  </a:extLst>
                </a:gridCol>
                <a:gridCol w="3517127">
                  <a:extLst>
                    <a:ext uri="{9D8B030D-6E8A-4147-A177-3AD203B41FA5}">
                      <a16:colId xmlns:a16="http://schemas.microsoft.com/office/drawing/2014/main" val="3388866056"/>
                    </a:ext>
                  </a:extLst>
                </a:gridCol>
              </a:tblGrid>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Time</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Event</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Remarks</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A7A7A7">
                        <a:lumMod val="40000"/>
                        <a:lumOff val="60000"/>
                      </a:srgbClr>
                    </a:solidFill>
                  </a:tcPr>
                </a:tc>
                <a:extLst>
                  <a:ext uri="{0D108BD9-81ED-4DB2-BD59-A6C34878D82A}">
                    <a16:rowId xmlns:a16="http://schemas.microsoft.com/office/drawing/2014/main" val="363467742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dirty="0">
                          <a:latin typeface="Arial" panose="020B0604020202020204" pitchFamily="34" charset="0"/>
                          <a:cs typeface="Arial" panose="020B0604020202020204" pitchFamily="34" charset="0"/>
                        </a:rPr>
                        <a:t>18 – 20</a:t>
                      </a:r>
                      <a:r>
                        <a:rPr kumimoji="1" lang="en-US" altLang="ja-JP" sz="1600" baseline="0"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September</a:t>
                      </a:r>
                      <a:r>
                        <a:rPr kumimoji="1" lang="en-US" altLang="ja-JP" sz="1600" baseline="0" dirty="0">
                          <a:latin typeface="Arial" panose="020B0604020202020204" pitchFamily="34" charset="0"/>
                          <a:cs typeface="Arial" panose="020B0604020202020204" pitchFamily="34" charset="0"/>
                        </a:rPr>
                        <a:t> </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ICG/PTWS Steering Committee</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Finalization of</a:t>
                      </a:r>
                      <a:r>
                        <a:rPr kumimoji="1" lang="en-US" altLang="ja-JP" sz="1600" baseline="0" dirty="0">
                          <a:latin typeface="Arial" panose="020B0604020202020204" pitchFamily="34" charset="0"/>
                          <a:cs typeface="Arial" panose="020B0604020202020204" pitchFamily="34" charset="0"/>
                        </a:rPr>
                        <a:t> the timeline to the full-scale operation </a:t>
                      </a: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46449561"/>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ctr"/>
                      <a:r>
                        <a:rPr kumimoji="1" lang="en-US" altLang="ja-JP" sz="1600" baseline="0" dirty="0">
                          <a:latin typeface="Arial" panose="020B0604020202020204" pitchFamily="34" charset="0"/>
                          <a:cs typeface="Arial" panose="020B0604020202020204" pitchFamily="34" charset="0"/>
                        </a:rPr>
                        <a:t>5 November 2024</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Trial</a:t>
                      </a:r>
                      <a:r>
                        <a:rPr kumimoji="1" lang="en-US" altLang="ja-JP" sz="1600" baseline="0" dirty="0">
                          <a:latin typeface="Arial" panose="020B0604020202020204" pitchFamily="34" charset="0"/>
                          <a:cs typeface="Arial" panose="020B0604020202020204" pitchFamily="34" charset="0"/>
                        </a:rPr>
                        <a:t> Transmission in the </a:t>
                      </a:r>
                      <a:r>
                        <a:rPr kumimoji="1" lang="en-US" altLang="ja-JP" sz="1600" baseline="0" dirty="0" err="1">
                          <a:latin typeface="Arial" panose="020B0604020202020204" pitchFamily="34" charset="0"/>
                          <a:cs typeface="Arial" panose="020B0604020202020204" pitchFamily="34" charset="0"/>
                        </a:rPr>
                        <a:t>PacWave</a:t>
                      </a:r>
                      <a:r>
                        <a:rPr kumimoji="1" lang="en-US" altLang="ja-JP" sz="1600" baseline="0" dirty="0">
                          <a:latin typeface="Arial" panose="020B0604020202020204" pitchFamily="34" charset="0"/>
                          <a:cs typeface="Arial" panose="020B0604020202020204" pitchFamily="34" charset="0"/>
                        </a:rPr>
                        <a:t> 24</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Trial transmission of the dummy test message</a:t>
                      </a:r>
                      <a:r>
                        <a:rPr kumimoji="1" lang="en-US" altLang="ja-JP" sz="1600" baseline="0" dirty="0">
                          <a:latin typeface="Arial" panose="020B0604020202020204" pitchFamily="34" charset="0"/>
                          <a:cs typeface="Arial" panose="020B0604020202020204" pitchFamily="34" charset="0"/>
                        </a:rPr>
                        <a:t> to the </a:t>
                      </a:r>
                      <a:r>
                        <a:rPr kumimoji="1" lang="en-US" altLang="ja-JP" sz="1600" dirty="0">
                          <a:latin typeface="Arial" panose="020B0604020202020204" pitchFamily="34" charset="0"/>
                          <a:cs typeface="Arial" panose="020B0604020202020204" pitchFamily="34" charset="0"/>
                        </a:rPr>
                        <a:t>NAVAREA Coordinators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893590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6 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Meeting with the WWNWS</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Direct Transmission from PTWC to NAVAREA Coordinators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NAVAREA Coordinators updated</a:t>
                      </a:r>
                      <a:r>
                        <a:rPr lang="en-US" altLang="ja-JP" sz="1600" baseline="0" dirty="0">
                          <a:latin typeface="Arial" panose="020B0604020202020204" pitchFamily="34" charset="0"/>
                          <a:cs typeface="Arial" panose="020B0604020202020204" pitchFamily="34" charset="0"/>
                        </a:rPr>
                        <a:t> by WWNWS</a:t>
                      </a:r>
                      <a:r>
                        <a:rPr lang="en-US" altLang="ja-JP"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0075350"/>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TOWS-WG</a:t>
                      </a:r>
                      <a:r>
                        <a:rPr kumimoji="1" lang="en-US" altLang="ja-JP" sz="1600" baseline="0" dirty="0">
                          <a:latin typeface="Arial" panose="020B0604020202020204" pitchFamily="34" charset="0"/>
                          <a:cs typeface="Arial" panose="020B0604020202020204" pitchFamily="34" charset="0"/>
                        </a:rPr>
                        <a:t> and TOWS-WG TTTWO</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56BEEC">
                        <a:lumMod val="20000"/>
                        <a:lumOff val="80000"/>
                      </a:srgbClr>
                    </a:solidFill>
                  </a:tcPr>
                </a:tc>
                <a:extLst>
                  <a:ext uri="{0D108BD9-81ED-4DB2-BD59-A6C34878D82A}">
                    <a16:rowId xmlns:a16="http://schemas.microsoft.com/office/drawing/2014/main" val="223052787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April</a:t>
                      </a:r>
                      <a:r>
                        <a:rPr kumimoji="1" lang="en-US" altLang="ja-JP" sz="1600" baseline="0" dirty="0">
                          <a:latin typeface="Arial" panose="020B0604020202020204" pitchFamily="34" charset="0"/>
                          <a:cs typeface="Arial" panose="020B0604020202020204" pitchFamily="34" charset="0"/>
                        </a:rPr>
                        <a:t> 2025</a:t>
                      </a:r>
                      <a:r>
                        <a:rPr kumimoji="1" lang="ja-JP" altLang="en-US"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ICG/PTWS-</a:t>
                      </a:r>
                      <a:r>
                        <a:rPr kumimoji="1" lang="en-US" altLang="ja-JP" sz="1600" baseline="0" dirty="0">
                          <a:latin typeface="Arial" panose="020B0604020202020204" pitchFamily="34" charset="0"/>
                          <a:cs typeface="Arial" panose="020B0604020202020204" pitchFamily="34" charset="0"/>
                        </a:rPr>
                        <a:t> XXXI Session</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information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date for the full-scale</a:t>
                      </a:r>
                      <a:r>
                        <a:rPr kumimoji="1" lang="en-US" altLang="ja-JP" sz="1600" baseline="0" dirty="0">
                          <a:latin typeface="Arial" panose="020B0604020202020204" pitchFamily="34" charset="0"/>
                          <a:cs typeface="Arial" panose="020B0604020202020204" pitchFamily="34" charset="0"/>
                        </a:rPr>
                        <a:t> operation</a:t>
                      </a:r>
                      <a:r>
                        <a:rPr kumimoji="1" lang="en-US" altLang="ja-JP" sz="1600" dirty="0">
                          <a:latin typeface="Arial" panose="020B0604020202020204" pitchFamily="34" charset="0"/>
                          <a:cs typeface="Arial" panose="020B0604020202020204" pitchFamily="34" charset="0"/>
                        </a:rPr>
                        <a:t> </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70775585"/>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June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IOC 33</a:t>
                      </a:r>
                      <a:r>
                        <a:rPr kumimoji="1" lang="en-US" altLang="ja-JP" sz="1600" baseline="30000" dirty="0">
                          <a:latin typeface="Arial" panose="020B0604020202020204" pitchFamily="34" charset="0"/>
                          <a:cs typeface="Arial" panose="020B0604020202020204" pitchFamily="34" charset="0"/>
                        </a:rPr>
                        <a:t>rd</a:t>
                      </a:r>
                      <a:r>
                        <a:rPr kumimoji="1" lang="en-US" altLang="ja-JP" sz="1600" baseline="0" dirty="0">
                          <a:latin typeface="Arial" panose="020B0604020202020204" pitchFamily="34" charset="0"/>
                          <a:cs typeface="Arial" panose="020B0604020202020204" pitchFamily="34" charset="0"/>
                        </a:rPr>
                        <a:t> Assembly</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3521575"/>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September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WWNWS Meeting</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98010649"/>
                  </a:ext>
                </a:extLst>
              </a:tr>
              <a:tr h="0">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Within 2025</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algn="l"/>
                      <a:r>
                        <a:rPr kumimoji="1" lang="en-US" altLang="ja-JP" sz="1600" dirty="0">
                          <a:latin typeface="Arial" panose="020B0604020202020204" pitchFamily="34" charset="0"/>
                          <a:cs typeface="Arial" panose="020B0604020202020204" pitchFamily="34" charset="0"/>
                        </a:rPr>
                        <a:t>Full</a:t>
                      </a:r>
                      <a:r>
                        <a:rPr kumimoji="1" lang="en-US" altLang="ja-JP" sz="1600" baseline="0" dirty="0">
                          <a:latin typeface="Arial" panose="020B0604020202020204" pitchFamily="34" charset="0"/>
                          <a:cs typeface="Arial" panose="020B0604020202020204" pitchFamily="34" charset="0"/>
                        </a:rPr>
                        <a:t> Scale Operation</a:t>
                      </a:r>
                      <a:endParaRPr kumimoji="1" lang="ja-JP" altLang="en-US"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456891" rtl="0" eaLnBrk="1" latinLnBrk="0" hangingPunct="1">
                        <a:defRPr sz="1800" kern="1200">
                          <a:solidFill>
                            <a:schemeClr val="tx1"/>
                          </a:solidFill>
                          <a:latin typeface="Roboto"/>
                          <a:ea typeface="Roboto"/>
                          <a:cs typeface="Roboto"/>
                        </a:defRPr>
                      </a:lvl1pPr>
                      <a:lvl2pPr marL="456891" algn="l" defTabSz="456891" rtl="0" eaLnBrk="1" latinLnBrk="0" hangingPunct="1">
                        <a:defRPr sz="1800" kern="1200">
                          <a:solidFill>
                            <a:schemeClr val="tx1"/>
                          </a:solidFill>
                          <a:latin typeface="Roboto"/>
                          <a:ea typeface="Roboto"/>
                          <a:cs typeface="Roboto"/>
                        </a:defRPr>
                      </a:lvl2pPr>
                      <a:lvl3pPr marL="913782" algn="l" defTabSz="456891" rtl="0" eaLnBrk="1" latinLnBrk="0" hangingPunct="1">
                        <a:defRPr sz="1800" kern="1200">
                          <a:solidFill>
                            <a:schemeClr val="tx1"/>
                          </a:solidFill>
                          <a:latin typeface="Roboto"/>
                          <a:ea typeface="Roboto"/>
                          <a:cs typeface="Roboto"/>
                        </a:defRPr>
                      </a:lvl3pPr>
                      <a:lvl4pPr marL="1370672" algn="l" defTabSz="456891" rtl="0" eaLnBrk="1" latinLnBrk="0" hangingPunct="1">
                        <a:defRPr sz="1800" kern="1200">
                          <a:solidFill>
                            <a:schemeClr val="tx1"/>
                          </a:solidFill>
                          <a:latin typeface="Roboto"/>
                          <a:ea typeface="Roboto"/>
                          <a:cs typeface="Roboto"/>
                        </a:defRPr>
                      </a:lvl4pPr>
                      <a:lvl5pPr marL="1827563" algn="l" defTabSz="456891" rtl="0" eaLnBrk="1" latinLnBrk="0" hangingPunct="1">
                        <a:defRPr sz="1800" kern="1200">
                          <a:solidFill>
                            <a:schemeClr val="tx1"/>
                          </a:solidFill>
                          <a:latin typeface="Roboto"/>
                          <a:ea typeface="Roboto"/>
                          <a:cs typeface="Roboto"/>
                        </a:defRPr>
                      </a:lvl5pPr>
                      <a:lvl6pPr marL="2284455" algn="l" defTabSz="456891" rtl="0" eaLnBrk="1" latinLnBrk="0" hangingPunct="1">
                        <a:defRPr sz="1800" kern="1200">
                          <a:solidFill>
                            <a:schemeClr val="tx1"/>
                          </a:solidFill>
                          <a:latin typeface="Roboto"/>
                          <a:ea typeface="Roboto"/>
                          <a:cs typeface="Roboto"/>
                        </a:defRPr>
                      </a:lvl6pPr>
                      <a:lvl7pPr marL="2741344" algn="l" defTabSz="456891" rtl="0" eaLnBrk="1" latinLnBrk="0" hangingPunct="1">
                        <a:defRPr sz="1800" kern="1200">
                          <a:solidFill>
                            <a:schemeClr val="tx1"/>
                          </a:solidFill>
                          <a:latin typeface="Roboto"/>
                          <a:ea typeface="Roboto"/>
                          <a:cs typeface="Roboto"/>
                        </a:defRPr>
                      </a:lvl7pPr>
                      <a:lvl8pPr marL="3198236" algn="l" defTabSz="456891" rtl="0" eaLnBrk="1" latinLnBrk="0" hangingPunct="1">
                        <a:defRPr sz="1800" kern="1200">
                          <a:solidFill>
                            <a:schemeClr val="tx1"/>
                          </a:solidFill>
                          <a:latin typeface="Roboto"/>
                          <a:ea typeface="Roboto"/>
                          <a:cs typeface="Roboto"/>
                        </a:defRPr>
                      </a:lvl8pPr>
                      <a:lvl9pPr marL="3655127" algn="l" defTabSz="456891" rtl="0" eaLnBrk="1" latinLnBrk="0" hangingPunct="1">
                        <a:defRPr sz="1800" kern="1200">
                          <a:solidFill>
                            <a:schemeClr val="tx1"/>
                          </a:solidFill>
                          <a:latin typeface="Roboto"/>
                          <a:ea typeface="Roboto"/>
                          <a:cs typeface="Roboto"/>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19466689"/>
                  </a:ext>
                </a:extLst>
              </a:tr>
            </a:tbl>
          </a:graphicData>
        </a:graphic>
      </p:graphicFrame>
    </p:spTree>
    <p:extLst>
      <p:ext uri="{BB962C8B-B14F-4D97-AF65-F5344CB8AC3E}">
        <p14:creationId xmlns:p14="http://schemas.microsoft.com/office/powerpoint/2010/main" val="397997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B69AEF-2346-4BA6-8C31-4EB1A0E1ADF0}"/>
              </a:ext>
            </a:extLst>
          </p:cNvPr>
          <p:cNvSpPr txBox="1"/>
          <p:nvPr/>
        </p:nvSpPr>
        <p:spPr>
          <a:xfrm>
            <a:off x="427841" y="1196132"/>
            <a:ext cx="8288320" cy="317009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t>PTWC agreed to be the only TSP within the PTWS to implement these products since it covers the entire PTWS service area.</a:t>
            </a:r>
          </a:p>
          <a:p>
            <a:pPr marL="342900" indent="-342900">
              <a:spcBef>
                <a:spcPts val="600"/>
              </a:spcBef>
              <a:buFont typeface="Arial" panose="020B0604020202020204" pitchFamily="34" charset="0"/>
              <a:buChar char="•"/>
            </a:pPr>
            <a:r>
              <a:rPr lang="en-US" dirty="0"/>
              <a:t>A test dissemination of these products was conducted during </a:t>
            </a:r>
            <a:r>
              <a:rPr lang="en-US" dirty="0" err="1"/>
              <a:t>PacWave</a:t>
            </a:r>
            <a:r>
              <a:rPr lang="en-US" dirty="0"/>
              <a:t> 24 exercise</a:t>
            </a:r>
          </a:p>
          <a:p>
            <a:pPr marL="342900" indent="-342900">
              <a:spcBef>
                <a:spcPts val="600"/>
              </a:spcBef>
              <a:buFont typeface="Arial" panose="020B0604020202020204" pitchFamily="34" charset="0"/>
              <a:buChar char="•"/>
            </a:pPr>
            <a:r>
              <a:rPr lang="en-US" dirty="0"/>
              <a:t>PTWC has developed the software and a draft guide on the products to include as an annex to the User’s Guide for PTWC Products for the PTWS</a:t>
            </a:r>
          </a:p>
          <a:p>
            <a:pPr marL="342900" indent="-342900">
              <a:spcBef>
                <a:spcPts val="600"/>
              </a:spcBef>
              <a:buFont typeface="Arial" panose="020B0604020202020204" pitchFamily="34" charset="0"/>
              <a:buChar char="•"/>
            </a:pPr>
            <a:r>
              <a:rPr lang="en-US" dirty="0"/>
              <a:t>Questions regarding the products and their procedures were addressed in a call with representatives of the WWNWS on February 6, 2025</a:t>
            </a:r>
          </a:p>
          <a:p>
            <a:pPr marL="342900" indent="-342900">
              <a:spcBef>
                <a:spcPts val="600"/>
              </a:spcBef>
              <a:buFont typeface="Arial" panose="020B0604020202020204" pitchFamily="34" charset="0"/>
              <a:buChar char="•"/>
            </a:pPr>
            <a:r>
              <a:rPr lang="en-US" dirty="0"/>
              <a:t>Now seeking ICG/PTWS approval to implement these products later this year</a:t>
            </a:r>
          </a:p>
        </p:txBody>
      </p:sp>
      <p:sp>
        <p:nvSpPr>
          <p:cNvPr id="2" name="Title 1">
            <a:extLst>
              <a:ext uri="{FF2B5EF4-FFF2-40B4-BE49-F238E27FC236}">
                <a16:creationId xmlns:a16="http://schemas.microsoft.com/office/drawing/2014/main" id="{12D8E128-C9E3-450D-A508-98740ABE4F03}"/>
              </a:ext>
            </a:extLst>
          </p:cNvPr>
          <p:cNvSpPr>
            <a:spLocks noGrp="1"/>
          </p:cNvSpPr>
          <p:nvPr>
            <p:ph type="title"/>
          </p:nvPr>
        </p:nvSpPr>
        <p:spPr/>
        <p:txBody>
          <a:bodyPr/>
          <a:lstStyle/>
          <a:p>
            <a:r>
              <a:rPr lang="en-US" dirty="0"/>
              <a:t>PTWC Background</a:t>
            </a:r>
          </a:p>
        </p:txBody>
      </p:sp>
    </p:spTree>
    <p:extLst>
      <p:ext uri="{BB962C8B-B14F-4D97-AF65-F5344CB8AC3E}">
        <p14:creationId xmlns:p14="http://schemas.microsoft.com/office/powerpoint/2010/main" val="42012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9014F-CAA1-4472-A7FA-458EAD895B3B}"/>
              </a:ext>
            </a:extLst>
          </p:cNvPr>
          <p:cNvPicPr/>
          <p:nvPr/>
        </p:nvPicPr>
        <p:blipFill rotWithShape="1">
          <a:blip r:embed="rId2"/>
          <a:srcRect l="9102" t="6590" r="59615" b="50541"/>
          <a:stretch/>
        </p:blipFill>
        <p:spPr bwMode="auto">
          <a:xfrm>
            <a:off x="1103870" y="1271508"/>
            <a:ext cx="6936260" cy="530928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AF1B947-714D-459C-8A45-DBA44947D58C}"/>
              </a:ext>
            </a:extLst>
          </p:cNvPr>
          <p:cNvSpPr>
            <a:spLocks noGrp="1"/>
          </p:cNvSpPr>
          <p:nvPr>
            <p:ph type="title"/>
          </p:nvPr>
        </p:nvSpPr>
        <p:spPr>
          <a:xfrm>
            <a:off x="533399" y="152400"/>
            <a:ext cx="8037945" cy="762000"/>
          </a:xfrm>
        </p:spPr>
        <p:txBody>
          <a:bodyPr/>
          <a:lstStyle/>
          <a:p>
            <a:r>
              <a:rPr lang="en-US" dirty="0"/>
              <a:t>21 Global NAVAREAS (unofficial)</a:t>
            </a:r>
          </a:p>
        </p:txBody>
      </p:sp>
    </p:spTree>
    <p:extLst>
      <p:ext uri="{BB962C8B-B14F-4D97-AF65-F5344CB8AC3E}">
        <p14:creationId xmlns:p14="http://schemas.microsoft.com/office/powerpoint/2010/main" val="153104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52C36BB-773C-47AB-8123-50A9EAAF8D99}"/>
              </a:ext>
            </a:extLst>
          </p:cNvPr>
          <p:cNvGraphicFramePr>
            <a:graphicFrameLocks noGrp="1"/>
          </p:cNvGraphicFramePr>
          <p:nvPr>
            <p:extLst>
              <p:ext uri="{D42A27DB-BD31-4B8C-83A1-F6EECF244321}">
                <p14:modId xmlns:p14="http://schemas.microsoft.com/office/powerpoint/2010/main" val="4221523037"/>
              </p:ext>
            </p:extLst>
          </p:nvPr>
        </p:nvGraphicFramePr>
        <p:xfrm>
          <a:off x="628650" y="1745933"/>
          <a:ext cx="7886700" cy="3736344"/>
        </p:xfrm>
        <a:graphic>
          <a:graphicData uri="http://schemas.openxmlformats.org/drawingml/2006/table">
            <a:tbl>
              <a:tblPr firstRow="1" firstCol="1" bandRow="1">
                <a:tableStyleId>{5C22544A-7EE6-4342-B048-85BDC9FD1C3A}</a:tableStyleId>
              </a:tblPr>
              <a:tblGrid>
                <a:gridCol w="1741688">
                  <a:extLst>
                    <a:ext uri="{9D8B030D-6E8A-4147-A177-3AD203B41FA5}">
                      <a16:colId xmlns:a16="http://schemas.microsoft.com/office/drawing/2014/main" val="1941084325"/>
                    </a:ext>
                  </a:extLst>
                </a:gridCol>
                <a:gridCol w="3311371">
                  <a:extLst>
                    <a:ext uri="{9D8B030D-6E8A-4147-A177-3AD203B41FA5}">
                      <a16:colId xmlns:a16="http://schemas.microsoft.com/office/drawing/2014/main" val="1479271953"/>
                    </a:ext>
                  </a:extLst>
                </a:gridCol>
                <a:gridCol w="2833641">
                  <a:extLst>
                    <a:ext uri="{9D8B030D-6E8A-4147-A177-3AD203B41FA5}">
                      <a16:colId xmlns:a16="http://schemas.microsoft.com/office/drawing/2014/main" val="3238021281"/>
                    </a:ext>
                  </a:extLst>
                </a:gridCol>
              </a:tblGrid>
              <a:tr h="0">
                <a:tc>
                  <a:txBody>
                    <a:bodyPr/>
                    <a:lstStyle/>
                    <a:p>
                      <a:pPr marL="0" marR="0" algn="ctr">
                        <a:lnSpc>
                          <a:spcPct val="107000"/>
                        </a:lnSpc>
                        <a:spcBef>
                          <a:spcPts val="0"/>
                        </a:spcBef>
                        <a:spcAft>
                          <a:spcPts val="0"/>
                        </a:spcAft>
                      </a:pPr>
                      <a:r>
                        <a:rPr lang="en-US" sz="2400" dirty="0">
                          <a:effectLst/>
                        </a:rPr>
                        <a:t>NAVAREA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a:effectLst/>
                        </a:rPr>
                        <a:t>Description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400" dirty="0">
                          <a:effectLst/>
                        </a:rPr>
                        <a:t>Responsible Country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4830276"/>
                  </a:ext>
                </a:extLst>
              </a:tr>
              <a:tr h="0">
                <a:tc>
                  <a:txBody>
                    <a:bodyPr/>
                    <a:lstStyle/>
                    <a:p>
                      <a:pPr marL="0" marR="0" algn="ctr">
                        <a:lnSpc>
                          <a:spcPct val="107000"/>
                        </a:lnSpc>
                        <a:spcBef>
                          <a:spcPts val="0"/>
                        </a:spcBef>
                        <a:spcAft>
                          <a:spcPts val="0"/>
                        </a:spcAft>
                      </a:pPr>
                      <a:r>
                        <a:rPr lang="en-US" sz="2400">
                          <a:effectLst/>
                        </a:rPr>
                        <a:t>VI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Atlantic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Argentina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822234"/>
                  </a:ext>
                </a:extLst>
              </a:tr>
              <a:tr h="0">
                <a:tc>
                  <a:txBody>
                    <a:bodyPr/>
                    <a:lstStyle/>
                    <a:p>
                      <a:pPr marL="0" marR="0" algn="ctr">
                        <a:lnSpc>
                          <a:spcPct val="107000"/>
                        </a:lnSpc>
                        <a:spcBef>
                          <a:spcPts val="0"/>
                        </a:spcBef>
                        <a:spcAft>
                          <a:spcPts val="0"/>
                        </a:spcAft>
                      </a:pPr>
                      <a:r>
                        <a:rPr lang="en-US" sz="2400">
                          <a:effectLst/>
                        </a:rPr>
                        <a:t>X</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Southwest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Australia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8695576"/>
                  </a:ext>
                </a:extLst>
              </a:tr>
              <a:tr h="0">
                <a:tc>
                  <a:txBody>
                    <a:bodyPr/>
                    <a:lstStyle/>
                    <a:p>
                      <a:pPr marL="0" marR="0" algn="ctr">
                        <a:lnSpc>
                          <a:spcPct val="107000"/>
                        </a:lnSpc>
                        <a:spcBef>
                          <a:spcPts val="0"/>
                        </a:spcBef>
                        <a:spcAft>
                          <a:spcPts val="0"/>
                        </a:spcAft>
                      </a:pPr>
                      <a:r>
                        <a:rPr lang="en-US" sz="2400">
                          <a:effectLst/>
                        </a:rPr>
                        <a:t>XI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Japan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209548"/>
                  </a:ext>
                </a:extLst>
              </a:tr>
              <a:tr h="0">
                <a:tc>
                  <a:txBody>
                    <a:bodyPr/>
                    <a:lstStyle/>
                    <a:p>
                      <a:pPr marL="0" marR="0" algn="ctr">
                        <a:lnSpc>
                          <a:spcPct val="107000"/>
                        </a:lnSpc>
                        <a:spcBef>
                          <a:spcPts val="0"/>
                        </a:spcBef>
                        <a:spcAft>
                          <a:spcPts val="0"/>
                        </a:spcAft>
                      </a:pPr>
                      <a:r>
                        <a:rPr lang="en-US" sz="2400">
                          <a:effectLst/>
                        </a:rPr>
                        <a:t>XII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Northeast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USA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132310"/>
                  </a:ext>
                </a:extLst>
              </a:tr>
              <a:tr h="0">
                <a:tc>
                  <a:txBody>
                    <a:bodyPr/>
                    <a:lstStyle/>
                    <a:p>
                      <a:pPr marL="0" marR="0" algn="ctr">
                        <a:lnSpc>
                          <a:spcPct val="107000"/>
                        </a:lnSpc>
                        <a:spcBef>
                          <a:spcPts val="0"/>
                        </a:spcBef>
                        <a:spcAft>
                          <a:spcPts val="0"/>
                        </a:spcAft>
                      </a:pPr>
                      <a:r>
                        <a:rPr lang="en-US" sz="2400">
                          <a:effectLst/>
                        </a:rPr>
                        <a:t>XIII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Western North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Russian Federation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345009"/>
                  </a:ext>
                </a:extLst>
              </a:tr>
              <a:tr h="0">
                <a:tc>
                  <a:txBody>
                    <a:bodyPr/>
                    <a:lstStyle/>
                    <a:p>
                      <a:pPr marL="0" marR="0" algn="ctr">
                        <a:lnSpc>
                          <a:spcPct val="107000"/>
                        </a:lnSpc>
                        <a:spcBef>
                          <a:spcPts val="0"/>
                        </a:spcBef>
                        <a:spcAft>
                          <a:spcPts val="0"/>
                        </a:spcAft>
                      </a:pPr>
                      <a:r>
                        <a:rPr lang="en-US" sz="2400">
                          <a:effectLst/>
                        </a:rPr>
                        <a:t>XIV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Central South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New Zealand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1864929"/>
                  </a:ext>
                </a:extLst>
              </a:tr>
              <a:tr h="0">
                <a:tc>
                  <a:txBody>
                    <a:bodyPr/>
                    <a:lstStyle/>
                    <a:p>
                      <a:pPr marL="0" marR="0" algn="ctr">
                        <a:lnSpc>
                          <a:spcPct val="107000"/>
                        </a:lnSpc>
                        <a:spcBef>
                          <a:spcPts val="0"/>
                        </a:spcBef>
                        <a:spcAft>
                          <a:spcPts val="0"/>
                        </a:spcAft>
                      </a:pPr>
                      <a:r>
                        <a:rPr lang="en-US" sz="2400">
                          <a:effectLst/>
                        </a:rPr>
                        <a:t>XV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Eastern Central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Chile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73140"/>
                  </a:ext>
                </a:extLst>
              </a:tr>
              <a:tr h="0">
                <a:tc>
                  <a:txBody>
                    <a:bodyPr/>
                    <a:lstStyle/>
                    <a:p>
                      <a:pPr marL="0" marR="0" algn="ctr">
                        <a:lnSpc>
                          <a:spcPct val="107000"/>
                        </a:lnSpc>
                        <a:spcBef>
                          <a:spcPts val="0"/>
                        </a:spcBef>
                        <a:spcAft>
                          <a:spcPts val="0"/>
                        </a:spcAft>
                      </a:pPr>
                      <a:r>
                        <a:rPr lang="en-US" sz="2400" dirty="0">
                          <a:effectLst/>
                        </a:rPr>
                        <a:t>XVI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a:effectLst/>
                        </a:rPr>
                        <a:t>Southeastern Pacific</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Peru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15969"/>
                  </a:ext>
                </a:extLst>
              </a:tr>
            </a:tbl>
          </a:graphicData>
        </a:graphic>
      </p:graphicFrame>
      <p:sp>
        <p:nvSpPr>
          <p:cNvPr id="2" name="Title 1">
            <a:extLst>
              <a:ext uri="{FF2B5EF4-FFF2-40B4-BE49-F238E27FC236}">
                <a16:creationId xmlns:a16="http://schemas.microsoft.com/office/drawing/2014/main" id="{27CC9990-8E8F-4AE0-B53A-22EAD3ACB7B5}"/>
              </a:ext>
            </a:extLst>
          </p:cNvPr>
          <p:cNvSpPr>
            <a:spLocks noGrp="1"/>
          </p:cNvSpPr>
          <p:nvPr>
            <p:ph type="title"/>
          </p:nvPr>
        </p:nvSpPr>
        <p:spPr/>
        <p:txBody>
          <a:bodyPr/>
          <a:lstStyle/>
          <a:p>
            <a:r>
              <a:rPr lang="en-US" dirty="0"/>
              <a:t>Responsible Countries</a:t>
            </a:r>
          </a:p>
        </p:txBody>
      </p:sp>
    </p:spTree>
    <p:extLst>
      <p:ext uri="{BB962C8B-B14F-4D97-AF65-F5344CB8AC3E}">
        <p14:creationId xmlns:p14="http://schemas.microsoft.com/office/powerpoint/2010/main" val="36199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113B3-2C7C-47C6-AD08-47EA60AA6937}"/>
              </a:ext>
            </a:extLst>
          </p:cNvPr>
          <p:cNvSpPr>
            <a:spLocks noGrp="1"/>
          </p:cNvSpPr>
          <p:nvPr>
            <p:ph type="title"/>
          </p:nvPr>
        </p:nvSpPr>
        <p:spPr>
          <a:xfrm>
            <a:off x="533399" y="152400"/>
            <a:ext cx="7989163" cy="762000"/>
          </a:xfrm>
        </p:spPr>
        <p:txBody>
          <a:bodyPr/>
          <a:lstStyle/>
          <a:p>
            <a:r>
              <a:rPr lang="en-US" dirty="0"/>
              <a:t>Adjacent PTWS Coasts</a:t>
            </a:r>
          </a:p>
        </p:txBody>
      </p:sp>
      <p:graphicFrame>
        <p:nvGraphicFramePr>
          <p:cNvPr id="2" name="Table 1">
            <a:extLst>
              <a:ext uri="{FF2B5EF4-FFF2-40B4-BE49-F238E27FC236}">
                <a16:creationId xmlns:a16="http://schemas.microsoft.com/office/drawing/2014/main" id="{55812E13-98DA-4660-BDF7-F14E89670B89}"/>
              </a:ext>
            </a:extLst>
          </p:cNvPr>
          <p:cNvGraphicFramePr>
            <a:graphicFrameLocks noGrp="1"/>
          </p:cNvGraphicFramePr>
          <p:nvPr>
            <p:extLst>
              <p:ext uri="{D42A27DB-BD31-4B8C-83A1-F6EECF244321}">
                <p14:modId xmlns:p14="http://schemas.microsoft.com/office/powerpoint/2010/main" val="2377978671"/>
              </p:ext>
            </p:extLst>
          </p:nvPr>
        </p:nvGraphicFramePr>
        <p:xfrm>
          <a:off x="621437" y="1229730"/>
          <a:ext cx="7901126" cy="5504945"/>
        </p:xfrm>
        <a:graphic>
          <a:graphicData uri="http://schemas.openxmlformats.org/drawingml/2006/table">
            <a:tbl>
              <a:tblPr firstRow="1" firstCol="1" bandRow="1">
                <a:tableStyleId>{5C22544A-7EE6-4342-B048-85BDC9FD1C3A}</a:tableStyleId>
              </a:tblPr>
              <a:tblGrid>
                <a:gridCol w="1080348">
                  <a:extLst>
                    <a:ext uri="{9D8B030D-6E8A-4147-A177-3AD203B41FA5}">
                      <a16:colId xmlns:a16="http://schemas.microsoft.com/office/drawing/2014/main" val="3710178394"/>
                    </a:ext>
                  </a:extLst>
                </a:gridCol>
                <a:gridCol w="6820778">
                  <a:extLst>
                    <a:ext uri="{9D8B030D-6E8A-4147-A177-3AD203B41FA5}">
                      <a16:colId xmlns:a16="http://schemas.microsoft.com/office/drawing/2014/main" val="909767072"/>
                    </a:ext>
                  </a:extLst>
                </a:gridCol>
              </a:tblGrid>
              <a:tr h="365760">
                <a:tc>
                  <a:txBody>
                    <a:bodyPr/>
                    <a:lstStyle/>
                    <a:p>
                      <a:pPr marL="0" marR="0" algn="ctr">
                        <a:lnSpc>
                          <a:spcPct val="100000"/>
                        </a:lnSpc>
                        <a:spcBef>
                          <a:spcPts val="1200"/>
                        </a:spcBef>
                        <a:spcAft>
                          <a:spcPts val="12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NAVAREA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0000"/>
                        </a:lnSpc>
                        <a:spcBef>
                          <a:spcPts val="1200"/>
                        </a:spcBef>
                        <a:spcAft>
                          <a:spcPts val="1200"/>
                        </a:spcAft>
                      </a:pPr>
                      <a:r>
                        <a:rPr lang="en-US" sz="1800" dirty="0">
                          <a:effectLst/>
                        </a:rPr>
                        <a:t>Countries or Territories or Places with Adjacent Coasts</a:t>
                      </a:r>
                    </a:p>
                  </a:txBody>
                  <a:tcPr marL="64603" marR="64603" marT="0" marB="0" anchor="ctr"/>
                </a:tc>
                <a:extLst>
                  <a:ext uri="{0D108BD9-81ED-4DB2-BD59-A6C34878D82A}">
                    <a16:rowId xmlns:a16="http://schemas.microsoft.com/office/drawing/2014/main" val="271141371"/>
                  </a:ext>
                </a:extLst>
              </a:tr>
              <a:tr h="176221">
                <a:tc>
                  <a:txBody>
                    <a:bodyPr/>
                    <a:lstStyle/>
                    <a:p>
                      <a:pPr marL="0" marR="0" algn="ctr">
                        <a:lnSpc>
                          <a:spcPct val="107000"/>
                        </a:lnSpc>
                        <a:spcBef>
                          <a:spcPts val="0"/>
                        </a:spcBef>
                        <a:spcAft>
                          <a:spcPts val="0"/>
                        </a:spcAft>
                      </a:pPr>
                      <a:r>
                        <a:rPr lang="en-US" sz="1600" dirty="0">
                          <a:effectLst/>
                        </a:rPr>
                        <a:t>VI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dirty="0">
                          <a:effectLst/>
                        </a:rPr>
                        <a:t>Uruguay, </a:t>
                      </a:r>
                      <a:r>
                        <a:rPr lang="en-US" sz="1600" dirty="0">
                          <a:solidFill>
                            <a:srgbClr val="C00000"/>
                          </a:solidFill>
                          <a:effectLst/>
                        </a:rPr>
                        <a:t>Argentina</a:t>
                      </a:r>
                      <a:r>
                        <a:rPr lang="en-US" sz="1600" dirty="0">
                          <a:effectLst/>
                        </a:rPr>
                        <a:t>, Antarctica (68.6°W to 20°W)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788525405"/>
                  </a:ext>
                </a:extLst>
              </a:tr>
              <a:tr h="360578">
                <a:tc>
                  <a:txBody>
                    <a:bodyPr/>
                    <a:lstStyle/>
                    <a:p>
                      <a:pPr marL="0" marR="0" algn="ctr">
                        <a:lnSpc>
                          <a:spcPct val="107000"/>
                        </a:lnSpc>
                        <a:spcBef>
                          <a:spcPts val="0"/>
                        </a:spcBef>
                        <a:spcAft>
                          <a:spcPts val="0"/>
                        </a:spcAft>
                      </a:pPr>
                      <a:r>
                        <a:rPr lang="en-US" sz="1600" dirty="0">
                          <a:effectLst/>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dirty="0">
                          <a:effectLst/>
                        </a:rPr>
                        <a:t>Australia, Antarctica (80°E to 160°E), Papua New Guinea, Solomon Islands, Vanuatu, New Caledonia, Nauru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216169466"/>
                  </a:ext>
                </a:extLst>
              </a:tr>
              <a:tr h="913647">
                <a:tc>
                  <a:txBody>
                    <a:bodyPr/>
                    <a:lstStyle/>
                    <a:p>
                      <a:pPr marL="0" marR="0" algn="ctr">
                        <a:lnSpc>
                          <a:spcPct val="107000"/>
                        </a:lnSpc>
                        <a:spcBef>
                          <a:spcPts val="0"/>
                        </a:spcBef>
                        <a:spcAft>
                          <a:spcPts val="0"/>
                        </a:spcAft>
                      </a:pPr>
                      <a:r>
                        <a:rPr lang="en-US" sz="1600" dirty="0">
                          <a:effectLst/>
                        </a:rPr>
                        <a:t>XI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dirty="0">
                          <a:effectLst/>
                        </a:rPr>
                        <a:t>Japan, Guam, Northern Marianas, China, Taiwan, Philippines, DPR of Korea, Republic of Korea, Vietnam, Cambodia, Thailand, Malaysia, Singapore, Indonesia, Brunei, Palau, Chuuk, Pohnpei, Marshall Islands, Wake Island, Kiribati (Gilbert Islands with North Latitude), and Kosrae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1973747629"/>
                  </a:ext>
                </a:extLst>
              </a:tr>
              <a:tr h="1098003">
                <a:tc>
                  <a:txBody>
                    <a:bodyPr/>
                    <a:lstStyle/>
                    <a:p>
                      <a:pPr marL="0" marR="0" algn="ctr">
                        <a:lnSpc>
                          <a:spcPct val="107000"/>
                        </a:lnSpc>
                        <a:spcBef>
                          <a:spcPts val="0"/>
                        </a:spcBef>
                        <a:spcAft>
                          <a:spcPts val="0"/>
                        </a:spcAft>
                      </a:pPr>
                      <a:r>
                        <a:rPr lang="en-US" sz="1600" dirty="0">
                          <a:effectLst/>
                        </a:rPr>
                        <a:t>XII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a:effectLst/>
                        </a:rPr>
                        <a:t>Hawaii, Northwestern Hawaiian Islands, Ecuador, Colombia, Panama, Costa Rica, Nicaragua, Honduras, El Salvador, Guatemala, Mexico, US West Coast, Canada (British Columbia), Alaska, Howland and Baker, Johnston Atoll, Palmyra Island, Midway Island, Kiribati (Line Islands with North Latitude), Tuvalu (North Latitude)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815609051"/>
                  </a:ext>
                </a:extLst>
              </a:tr>
              <a:tr h="176221">
                <a:tc>
                  <a:txBody>
                    <a:bodyPr/>
                    <a:lstStyle/>
                    <a:p>
                      <a:pPr marL="0" marR="0" algn="ctr">
                        <a:lnSpc>
                          <a:spcPct val="107000"/>
                        </a:lnSpc>
                        <a:spcBef>
                          <a:spcPts val="0"/>
                        </a:spcBef>
                        <a:spcAft>
                          <a:spcPts val="0"/>
                        </a:spcAft>
                      </a:pPr>
                      <a:r>
                        <a:rPr lang="en-US" sz="1600" dirty="0">
                          <a:effectLst/>
                        </a:rPr>
                        <a:t>XIII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a:effectLst/>
                        </a:rPr>
                        <a:t>Russia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766536536"/>
                  </a:ext>
                </a:extLst>
              </a:tr>
              <a:tr h="1098003">
                <a:tc>
                  <a:txBody>
                    <a:bodyPr/>
                    <a:lstStyle/>
                    <a:p>
                      <a:pPr marL="0" marR="0" algn="ctr">
                        <a:lnSpc>
                          <a:spcPct val="107000"/>
                        </a:lnSpc>
                        <a:spcBef>
                          <a:spcPts val="0"/>
                        </a:spcBef>
                        <a:spcAft>
                          <a:spcPts val="0"/>
                        </a:spcAft>
                      </a:pPr>
                      <a:r>
                        <a:rPr lang="en-US" sz="1600" dirty="0">
                          <a:effectLst/>
                        </a:rPr>
                        <a:t>XIV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a:effectLst/>
                        </a:rPr>
                        <a:t>New Zealand, Antarctica (160°E to 120°W), Tonga, Fiji, Samoa, American Samoa, Niue, Wallis and Futuna, Cook Islands, French Polynesia, Kermadec Islands, Jarvis Island, Tuvalu (South Latitude), Kiribati (Phoenix Islands), Kiribati (Gilbert Islands – South Latitude), Kiribati (Line Islands – South Latitude), Pitcairn Islands, and Tokelau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1185843601"/>
                  </a:ext>
                </a:extLst>
              </a:tr>
              <a:tr h="176221">
                <a:tc>
                  <a:txBody>
                    <a:bodyPr/>
                    <a:lstStyle/>
                    <a:p>
                      <a:pPr marL="0" marR="0" algn="ctr">
                        <a:lnSpc>
                          <a:spcPct val="107000"/>
                        </a:lnSpc>
                        <a:spcBef>
                          <a:spcPts val="0"/>
                        </a:spcBef>
                        <a:spcAft>
                          <a:spcPts val="0"/>
                        </a:spcAft>
                      </a:pPr>
                      <a:r>
                        <a:rPr lang="en-US" sz="1600" dirty="0">
                          <a:effectLst/>
                        </a:rPr>
                        <a:t>XV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a:effectLst/>
                        </a:rPr>
                        <a:t>Chile, Antarctica (120°W to 68.6°W)</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3191028568"/>
                  </a:ext>
                </a:extLst>
              </a:tr>
              <a:tr h="176221">
                <a:tc>
                  <a:txBody>
                    <a:bodyPr/>
                    <a:lstStyle/>
                    <a:p>
                      <a:pPr marL="0" marR="0" algn="ctr">
                        <a:lnSpc>
                          <a:spcPct val="107000"/>
                        </a:lnSpc>
                        <a:spcBef>
                          <a:spcPts val="0"/>
                        </a:spcBef>
                        <a:spcAft>
                          <a:spcPts val="0"/>
                        </a:spcAft>
                      </a:pPr>
                      <a:r>
                        <a:rPr lang="en-US" sz="1600" dirty="0">
                          <a:effectLst/>
                        </a:rPr>
                        <a:t>XVI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nchor="ctr"/>
                </a:tc>
                <a:tc>
                  <a:txBody>
                    <a:bodyPr/>
                    <a:lstStyle/>
                    <a:p>
                      <a:pPr marL="0" marR="0">
                        <a:lnSpc>
                          <a:spcPct val="107000"/>
                        </a:lnSpc>
                        <a:spcBef>
                          <a:spcPts val="0"/>
                        </a:spcBef>
                        <a:spcAft>
                          <a:spcPts val="0"/>
                        </a:spcAft>
                      </a:pPr>
                      <a:r>
                        <a:rPr lang="en-US" sz="1600" dirty="0">
                          <a:effectLst/>
                        </a:rPr>
                        <a:t>Peru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03" marR="64603" marT="0" marB="0"/>
                </a:tc>
                <a:extLst>
                  <a:ext uri="{0D108BD9-81ED-4DB2-BD59-A6C34878D82A}">
                    <a16:rowId xmlns:a16="http://schemas.microsoft.com/office/drawing/2014/main" val="2089586054"/>
                  </a:ext>
                </a:extLst>
              </a:tr>
            </a:tbl>
          </a:graphicData>
        </a:graphic>
      </p:graphicFrame>
    </p:spTree>
    <p:extLst>
      <p:ext uri="{BB962C8B-B14F-4D97-AF65-F5344CB8AC3E}">
        <p14:creationId xmlns:p14="http://schemas.microsoft.com/office/powerpoint/2010/main" val="261834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33260-B476-420D-B51A-E8D07A9C5FA9}"/>
              </a:ext>
            </a:extLst>
          </p:cNvPr>
          <p:cNvSpPr txBox="1"/>
          <p:nvPr/>
        </p:nvSpPr>
        <p:spPr>
          <a:xfrm>
            <a:off x="533400" y="1245113"/>
            <a:ext cx="8024674"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t>Maritime Message would be issued only when tsunami amplitudes are forecast to be 0.3m or larger along any PTWS coast.</a:t>
            </a:r>
          </a:p>
          <a:p>
            <a:pPr marL="285750" indent="-285750">
              <a:spcAft>
                <a:spcPts val="600"/>
              </a:spcAft>
              <a:buFont typeface="Arial" panose="020B0604020202020204" pitchFamily="34" charset="0"/>
              <a:buChar char="•"/>
            </a:pPr>
            <a:r>
              <a:rPr lang="en-US" sz="2200" dirty="0"/>
              <a:t>Message will name the affected NAVAREAS and the adjacent countries or territories that have a forecast of 0.3m or greater.</a:t>
            </a:r>
          </a:p>
          <a:p>
            <a:pPr marL="285750" indent="-285750">
              <a:spcAft>
                <a:spcPts val="600"/>
              </a:spcAft>
              <a:buFont typeface="Arial" panose="020B0604020202020204" pitchFamily="34" charset="0"/>
              <a:buChar char="•"/>
            </a:pPr>
            <a:r>
              <a:rPr lang="en-US" sz="2200" dirty="0"/>
              <a:t>Messages only re-issued if the tsunami forecast changes.</a:t>
            </a:r>
          </a:p>
          <a:p>
            <a:pPr marL="285750" indent="-285750">
              <a:spcAft>
                <a:spcPts val="600"/>
              </a:spcAft>
              <a:buFont typeface="Arial" panose="020B0604020202020204" pitchFamily="34" charset="0"/>
              <a:buChar char="•"/>
            </a:pPr>
            <a:r>
              <a:rPr lang="en-US" sz="2200" dirty="0"/>
              <a:t>Final Maritime Message issued with final TSP product for the PTWS.</a:t>
            </a:r>
          </a:p>
          <a:p>
            <a:pPr marL="285750" indent="-285750">
              <a:spcAft>
                <a:spcPts val="600"/>
              </a:spcAft>
              <a:buFont typeface="Arial" panose="020B0604020202020204" pitchFamily="34" charset="0"/>
              <a:buChar char="•"/>
            </a:pPr>
            <a:r>
              <a:rPr lang="en-US" sz="2200" dirty="0"/>
              <a:t>Content of the Maritime Messages was made very concise.</a:t>
            </a:r>
          </a:p>
          <a:p>
            <a:pPr marL="285750" indent="-285750">
              <a:spcAft>
                <a:spcPts val="600"/>
              </a:spcAft>
              <a:buFont typeface="Arial" panose="020B0604020202020204" pitchFamily="34" charset="0"/>
              <a:buChar char="•"/>
            </a:pPr>
            <a:r>
              <a:rPr lang="en-US" sz="2200" dirty="0"/>
              <a:t>Maritime Messages disseminated only by email.</a:t>
            </a:r>
          </a:p>
        </p:txBody>
      </p:sp>
      <p:sp>
        <p:nvSpPr>
          <p:cNvPr id="3" name="Title 2">
            <a:extLst>
              <a:ext uri="{FF2B5EF4-FFF2-40B4-BE49-F238E27FC236}">
                <a16:creationId xmlns:a16="http://schemas.microsoft.com/office/drawing/2014/main" id="{7ABC9792-D2BE-457F-B420-49F2299E66FD}"/>
              </a:ext>
            </a:extLst>
          </p:cNvPr>
          <p:cNvSpPr>
            <a:spLocks noGrp="1"/>
          </p:cNvSpPr>
          <p:nvPr>
            <p:ph type="title"/>
          </p:nvPr>
        </p:nvSpPr>
        <p:spPr>
          <a:xfrm>
            <a:off x="533400" y="152400"/>
            <a:ext cx="8024674" cy="762000"/>
          </a:xfrm>
        </p:spPr>
        <p:txBody>
          <a:bodyPr/>
          <a:lstStyle/>
          <a:p>
            <a:r>
              <a:rPr lang="en-US" dirty="0"/>
              <a:t>Key Characteristics</a:t>
            </a:r>
          </a:p>
        </p:txBody>
      </p:sp>
    </p:spTree>
    <p:extLst>
      <p:ext uri="{BB962C8B-B14F-4D97-AF65-F5344CB8AC3E}">
        <p14:creationId xmlns:p14="http://schemas.microsoft.com/office/powerpoint/2010/main" val="823336513"/>
      </p:ext>
    </p:extLst>
  </p:cSld>
  <p:clrMapOvr>
    <a:masterClrMapping/>
  </p:clrMapOvr>
</p:sld>
</file>

<file path=ppt/theme/theme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3610</TotalTime>
  <Words>1937</Words>
  <Application>Microsoft Office PowerPoint</Application>
  <PresentationFormat>画面に合わせる (4:3)</PresentationFormat>
  <Paragraphs>291</Paragraphs>
  <Slides>20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Arial</vt:lpstr>
      <vt:lpstr>Calibri</vt:lpstr>
      <vt:lpstr>Courier New</vt:lpstr>
      <vt:lpstr>Roboto</vt:lpstr>
      <vt:lpstr>Verdana</vt:lpstr>
      <vt:lpstr>Wingdings</vt:lpstr>
      <vt:lpstr>6_ITTI.McKinnie</vt:lpstr>
      <vt:lpstr>PowerPoint プレゼンテーション</vt:lpstr>
      <vt:lpstr>Global Background</vt:lpstr>
      <vt:lpstr>Global Background</vt:lpstr>
      <vt:lpstr>PTWS Background</vt:lpstr>
      <vt:lpstr>PTWC Background</vt:lpstr>
      <vt:lpstr>21 Global NAVAREAS (unofficial)</vt:lpstr>
      <vt:lpstr>Responsible Countries</vt:lpstr>
      <vt:lpstr>Adjacent PTWS Coasts</vt:lpstr>
      <vt:lpstr>Key Characteristics</vt:lpstr>
      <vt:lpstr>Sample Timeline</vt:lpstr>
      <vt:lpstr>Sample PTWC TSP Threat Forecast</vt:lpstr>
      <vt:lpstr>Corresponding Maritime Message</vt:lpstr>
      <vt:lpstr>Sample Updated TSP Threat Forecast</vt:lpstr>
      <vt:lpstr>Updated Maritime Message</vt:lpstr>
      <vt:lpstr>Updated Maritime Message</vt:lpstr>
      <vt:lpstr>Final Maritime Message</vt:lpstr>
      <vt:lpstr>2/6/25 Clarifications from WWNWS</vt:lpstr>
      <vt:lpstr>  Recommendations in the TOWS-WG XVIII Session </vt:lpstr>
      <vt:lpstr>ICG Decision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cmccreery</dc:creator>
  <cp:lastModifiedBy>西前 裕司</cp:lastModifiedBy>
  <cp:revision>40</cp:revision>
  <dcterms:created xsi:type="dcterms:W3CDTF">2025-02-06T17:41:15Z</dcterms:created>
  <dcterms:modified xsi:type="dcterms:W3CDTF">2025-04-03T07:19:43Z</dcterms:modified>
</cp:coreProperties>
</file>