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15"/>
  </p:notesMasterIdLst>
  <p:sldIdLst>
    <p:sldId id="2726" r:id="rId3"/>
    <p:sldId id="257" r:id="rId4"/>
    <p:sldId id="260" r:id="rId5"/>
    <p:sldId id="261" r:id="rId6"/>
    <p:sldId id="262" r:id="rId7"/>
    <p:sldId id="2741" r:id="rId8"/>
    <p:sldId id="2732" r:id="rId9"/>
    <p:sldId id="2737" r:id="rId10"/>
    <p:sldId id="270" r:id="rId11"/>
    <p:sldId id="2736" r:id="rId12"/>
    <p:sldId id="2740" r:id="rId13"/>
    <p:sldId id="27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MPSNJCr2o+kQRDi5nxveQ/fyKb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72C7BB-C258-4B3F-A77D-AD80B7306735}">
  <a:tblStyle styleId="{8972C7BB-C258-4B3F-A77D-AD80B730673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8"/>
    <p:restoredTop sz="94635"/>
  </p:normalViewPr>
  <p:slideViewPr>
    <p:cSldViewPr snapToGrid="0">
      <p:cViewPr varScale="1">
        <p:scale>
          <a:sx n="110" d="100"/>
          <a:sy n="110" d="100"/>
        </p:scale>
        <p:origin x="352" y="16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9"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38" Type="http://schemas.openxmlformats.org/officeDocument/2006/relationships/presProps" Target="presProps.xml"/><Relationship Id="rId2" Type="http://schemas.openxmlformats.org/officeDocument/2006/relationships/slideMaster" Target="slideMasters/slideMaster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4848E-8A64-4CB3-9D8E-528A47AF5AA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NZ"/>
        </a:p>
      </dgm:t>
    </dgm:pt>
    <dgm:pt modelId="{E863FC57-12BF-4AEA-A493-FA7481A1936D}">
      <dgm:prSet phldrT="[Text]"/>
      <dgm:spPr/>
      <dgm:t>
        <a:bodyPr/>
        <a:lstStyle/>
        <a:p>
          <a:r>
            <a:rPr lang="en-NZ" b="1" dirty="0">
              <a:solidFill>
                <a:schemeClr val="tx2">
                  <a:lumMod val="75000"/>
                </a:schemeClr>
              </a:solidFill>
            </a:rPr>
            <a:t>Planning and Inception</a:t>
          </a:r>
        </a:p>
      </dgm:t>
    </dgm:pt>
    <dgm:pt modelId="{2C401EAE-8646-4556-99BC-FF265ABE83D6}" type="parTrans" cxnId="{A0F77A88-1990-47E8-9572-C678FEF2F149}">
      <dgm:prSet/>
      <dgm:spPr/>
      <dgm:t>
        <a:bodyPr/>
        <a:lstStyle/>
        <a:p>
          <a:endParaRPr lang="en-NZ"/>
        </a:p>
      </dgm:t>
    </dgm:pt>
    <dgm:pt modelId="{52BEBEB9-567B-47E3-97FC-3035FF0D9FE2}" type="sibTrans" cxnId="{A0F77A88-1990-47E8-9572-C678FEF2F149}">
      <dgm:prSet/>
      <dgm:spPr/>
      <dgm:t>
        <a:bodyPr/>
        <a:lstStyle/>
        <a:p>
          <a:endParaRPr lang="en-NZ"/>
        </a:p>
      </dgm:t>
    </dgm:pt>
    <dgm:pt modelId="{184565DF-F2EA-4DD8-A1D1-BD85F2065D1D}">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Approval PTWS Steering Committee</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Sep 2024</a:t>
          </a:r>
          <a:endParaRPr lang="en-NZ" dirty="0">
            <a:solidFill>
              <a:schemeClr val="tx2">
                <a:lumMod val="75000"/>
              </a:schemeClr>
            </a:solidFill>
          </a:endParaRPr>
        </a:p>
      </dgm:t>
    </dgm:pt>
    <dgm:pt modelId="{496CFD25-8602-470E-A04C-01A4BEBFD4DB}" type="parTrans" cxnId="{6CDA093B-C50D-48DC-8F8B-324C828C76F2}">
      <dgm:prSet/>
      <dgm:spPr/>
      <dgm:t>
        <a:bodyPr/>
        <a:lstStyle/>
        <a:p>
          <a:endParaRPr lang="en-NZ"/>
        </a:p>
      </dgm:t>
    </dgm:pt>
    <dgm:pt modelId="{B2D7E4F2-9482-4666-B8E3-C38C36C43408}" type="sibTrans" cxnId="{6CDA093B-C50D-48DC-8F8B-324C828C76F2}">
      <dgm:prSet/>
      <dgm:spPr/>
      <dgm:t>
        <a:bodyPr/>
        <a:lstStyle/>
        <a:p>
          <a:endParaRPr lang="en-NZ"/>
        </a:p>
      </dgm:t>
    </dgm:pt>
    <dgm:pt modelId="{2719433C-6735-4160-96AE-B2CEE3DCE455}">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Review IO questions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20 Sep – 30 Oct 2024</a:t>
          </a:r>
          <a:endParaRPr lang="en-NZ" dirty="0">
            <a:solidFill>
              <a:schemeClr val="tx2">
                <a:lumMod val="75000"/>
              </a:schemeClr>
            </a:solidFill>
          </a:endParaRPr>
        </a:p>
      </dgm:t>
    </dgm:pt>
    <dgm:pt modelId="{B4FC97E7-F121-444B-924A-9A602742EA03}" type="parTrans" cxnId="{B0DECA65-6328-4107-A5DC-D2F680D6B878}">
      <dgm:prSet/>
      <dgm:spPr/>
      <dgm:t>
        <a:bodyPr/>
        <a:lstStyle/>
        <a:p>
          <a:endParaRPr lang="en-NZ"/>
        </a:p>
      </dgm:t>
    </dgm:pt>
    <dgm:pt modelId="{E1A0F144-2CA3-4B41-AAE9-36F3EDC2B871}" type="sibTrans" cxnId="{B0DECA65-6328-4107-A5DC-D2F680D6B878}">
      <dgm:prSet/>
      <dgm:spPr/>
      <dgm:t>
        <a:bodyPr/>
        <a:lstStyle/>
        <a:p>
          <a:endParaRPr lang="en-NZ"/>
        </a:p>
      </dgm:t>
    </dgm:pt>
    <dgm:pt modelId="{79775134-64A3-4F28-AFF6-2E3AFB6A3169}">
      <dgm:prSet phldrT="[Text]"/>
      <dgm:spPr/>
      <dgm:t>
        <a:bodyPr/>
        <a:lstStyle/>
        <a:p>
          <a:r>
            <a:rPr lang="en-NZ" b="1" dirty="0">
              <a:solidFill>
                <a:schemeClr val="tx2">
                  <a:lumMod val="75000"/>
                </a:schemeClr>
              </a:solidFill>
            </a:rPr>
            <a:t>Collection and Analysis</a:t>
          </a:r>
        </a:p>
      </dgm:t>
    </dgm:pt>
    <dgm:pt modelId="{71CEA4BD-60EC-443A-A8CC-55CE2FA4779D}" type="parTrans" cxnId="{4F035422-A4BF-4B2E-A346-C3427B6D170D}">
      <dgm:prSet/>
      <dgm:spPr/>
      <dgm:t>
        <a:bodyPr/>
        <a:lstStyle/>
        <a:p>
          <a:endParaRPr lang="en-NZ"/>
        </a:p>
      </dgm:t>
    </dgm:pt>
    <dgm:pt modelId="{C7171053-5C2F-4C37-BE3C-0E2611DC0B54}" type="sibTrans" cxnId="{4F035422-A4BF-4B2E-A346-C3427B6D170D}">
      <dgm:prSet/>
      <dgm:spPr/>
      <dgm:t>
        <a:bodyPr/>
        <a:lstStyle/>
        <a:p>
          <a:endParaRPr lang="en-NZ"/>
        </a:p>
      </dgm:t>
    </dgm:pt>
    <dgm:pt modelId="{FC313469-02C1-45C7-A0EB-3CB67911995E}">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IOC Circular Letter distributes survey</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4 Feb 2025</a:t>
          </a:r>
          <a:endParaRPr lang="en-NZ" dirty="0">
            <a:solidFill>
              <a:schemeClr val="tx2">
                <a:lumMod val="75000"/>
              </a:schemeClr>
            </a:solidFill>
          </a:endParaRPr>
        </a:p>
      </dgm:t>
    </dgm:pt>
    <dgm:pt modelId="{5F533832-907D-429D-983E-FE705EC09DEB}" type="parTrans" cxnId="{0541680D-5331-4B33-AF57-36D79057A3DE}">
      <dgm:prSet/>
      <dgm:spPr/>
      <dgm:t>
        <a:bodyPr/>
        <a:lstStyle/>
        <a:p>
          <a:endParaRPr lang="en-NZ"/>
        </a:p>
      </dgm:t>
    </dgm:pt>
    <dgm:pt modelId="{5EB60387-DBE2-4E49-B13F-407336F4D07E}" type="sibTrans" cxnId="{0541680D-5331-4B33-AF57-36D79057A3DE}">
      <dgm:prSet/>
      <dgm:spPr/>
      <dgm:t>
        <a:bodyPr/>
        <a:lstStyle/>
        <a:p>
          <a:endParaRPr lang="en-NZ"/>
        </a:p>
      </dgm:t>
    </dgm:pt>
    <dgm:pt modelId="{FA14365B-03E4-45C1-93D2-16AF4DB44265}">
      <dgm:prSet phldrT="[Text]"/>
      <dgm:spPr/>
      <dgm:t>
        <a:bodyPr/>
        <a:lstStyle/>
        <a:p>
          <a:r>
            <a:rPr lang="en-NZ" b="1" dirty="0"/>
            <a:t>Validation and Review</a:t>
          </a:r>
        </a:p>
      </dgm:t>
    </dgm:pt>
    <dgm:pt modelId="{B8161329-350D-4E50-8922-A6BF5AA1036C}" type="parTrans" cxnId="{E5AEE462-431E-47CC-BBE3-A64504210C0C}">
      <dgm:prSet/>
      <dgm:spPr/>
      <dgm:t>
        <a:bodyPr/>
        <a:lstStyle/>
        <a:p>
          <a:endParaRPr lang="en-NZ"/>
        </a:p>
      </dgm:t>
    </dgm:pt>
    <dgm:pt modelId="{8BDD49B5-A1E3-4D13-AF5C-6B7B47BF3DB3}" type="sibTrans" cxnId="{E5AEE462-431E-47CC-BBE3-A64504210C0C}">
      <dgm:prSet/>
      <dgm:spPr/>
      <dgm:t>
        <a:bodyPr/>
        <a:lstStyle/>
        <a:p>
          <a:endParaRPr lang="en-NZ"/>
        </a:p>
      </dgm:t>
    </dgm:pt>
    <dgm:pt modelId="{3C61763A-2DAA-47F5-969C-85F74A8CB56E}">
      <dgm:prSet phldrT="[Text]" custT="1"/>
      <dgm:spPr/>
      <dgm:t>
        <a:bodyPr/>
        <a:lstStyle/>
        <a:p>
          <a:r>
            <a:rPr lang="en-US"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Technical Report tabled at IOC General Assembly          June 2025 </a:t>
          </a:r>
          <a:endPar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endParaRPr>
        </a:p>
      </dgm:t>
    </dgm:pt>
    <dgm:pt modelId="{35A8AEA2-E098-409A-B0BC-D875F580A69E}" type="parTrans" cxnId="{47087CC0-E873-4CA1-A556-5EE0E36ED9BE}">
      <dgm:prSet/>
      <dgm:spPr/>
      <dgm:t>
        <a:bodyPr/>
        <a:lstStyle/>
        <a:p>
          <a:endParaRPr lang="en-NZ"/>
        </a:p>
      </dgm:t>
    </dgm:pt>
    <dgm:pt modelId="{89E7974C-614B-4901-A61B-B203CCCF862D}" type="sibTrans" cxnId="{47087CC0-E873-4CA1-A556-5EE0E36ED9BE}">
      <dgm:prSet/>
      <dgm:spPr/>
      <dgm:t>
        <a:bodyPr/>
        <a:lstStyle/>
        <a:p>
          <a:endParaRPr lang="en-NZ"/>
        </a:p>
      </dgm:t>
    </dgm:pt>
    <dgm:pt modelId="{E792376F-2D95-4DF0-9EFD-262324C9A7A1}">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Project end </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30 Sep 2025</a:t>
          </a:r>
          <a:endParaRPr lang="en-NZ" dirty="0">
            <a:solidFill>
              <a:schemeClr val="tx1">
                <a:lumMod val="65000"/>
                <a:lumOff val="35000"/>
              </a:schemeClr>
            </a:solidFill>
          </a:endParaRPr>
        </a:p>
      </dgm:t>
    </dgm:pt>
    <dgm:pt modelId="{3B10629E-DB3D-436E-A7F1-0C623112B36A}" type="parTrans" cxnId="{2FD50C7F-9E6B-4DE0-A1B4-405082E25E7A}">
      <dgm:prSet/>
      <dgm:spPr/>
      <dgm:t>
        <a:bodyPr/>
        <a:lstStyle/>
        <a:p>
          <a:endParaRPr lang="en-NZ"/>
        </a:p>
      </dgm:t>
    </dgm:pt>
    <dgm:pt modelId="{920F147D-6F0E-43D8-BDA4-759297447BB1}" type="sibTrans" cxnId="{2FD50C7F-9E6B-4DE0-A1B4-405082E25E7A}">
      <dgm:prSet/>
      <dgm:spPr/>
      <dgm:t>
        <a:bodyPr/>
        <a:lstStyle/>
        <a:p>
          <a:endParaRPr lang="en-NZ"/>
        </a:p>
      </dgm:t>
    </dgm:pt>
    <dgm:pt modelId="{07DA4ADC-8635-490F-AB4E-9118E34AFC5E}">
      <dgm:prSet phldrT="[Text]"/>
      <dgm:spPr/>
      <dgm:t>
        <a:bodyPr/>
        <a:lstStyle/>
        <a:p>
          <a:r>
            <a:rPr lang="en-NZ" b="1" dirty="0"/>
            <a:t>Finalisation and Sharing</a:t>
          </a:r>
        </a:p>
      </dgm:t>
    </dgm:pt>
    <dgm:pt modelId="{100037C3-A1A2-4568-AE5A-FE205CCBC03E}" type="parTrans" cxnId="{EE68EDED-8CB3-4810-A089-D754D568D653}">
      <dgm:prSet/>
      <dgm:spPr/>
      <dgm:t>
        <a:bodyPr/>
        <a:lstStyle/>
        <a:p>
          <a:endParaRPr lang="en-NZ"/>
        </a:p>
      </dgm:t>
    </dgm:pt>
    <dgm:pt modelId="{170F2B8B-5097-4FB4-99E2-170F2C6F89A7}" type="sibTrans" cxnId="{EE68EDED-8CB3-4810-A089-D754D568D653}">
      <dgm:prSet/>
      <dgm:spPr/>
      <dgm:t>
        <a:bodyPr/>
        <a:lstStyle/>
        <a:p>
          <a:endParaRPr lang="en-NZ"/>
        </a:p>
      </dgm:t>
    </dgm:pt>
    <dgm:pt modelId="{4AA8FBB9-B756-4574-A5A1-70C384A2BFE7}">
      <dgm:prSet phldrT="[Text]"/>
      <dgm:spPr/>
      <dgm:t>
        <a:bodyPr/>
        <a:lstStyle/>
        <a:p>
          <a:r>
            <a:rPr lang="en-US" b="1" i="0" dirty="0" err="1">
              <a:solidFill>
                <a:schemeClr val="tx2">
                  <a:lumMod val="75000"/>
                </a:schemeClr>
              </a:solidFill>
              <a:latin typeface="Arial Narrow" panose="020B0604020202020204" pitchFamily="34" charset="0"/>
              <a:cs typeface="Arial Narrow" panose="020B0604020202020204" pitchFamily="34" charset="0"/>
            </a:rPr>
            <a:t>Finalise</a:t>
          </a:r>
          <a:r>
            <a:rPr lang="en-US" b="1" i="0" dirty="0">
              <a:solidFill>
                <a:schemeClr val="tx2">
                  <a:lumMod val="75000"/>
                </a:schemeClr>
              </a:solidFill>
              <a:latin typeface="Arial Narrow" panose="020B0604020202020204" pitchFamily="34" charset="0"/>
              <a:cs typeface="Arial Narrow" panose="020B0604020202020204" pitchFamily="34" charset="0"/>
            </a:rPr>
            <a:t> questions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by 31 Dec 2024</a:t>
          </a:r>
          <a:endParaRPr lang="en-NZ" dirty="0">
            <a:solidFill>
              <a:schemeClr val="tx2">
                <a:lumMod val="75000"/>
              </a:schemeClr>
            </a:solidFill>
          </a:endParaRPr>
        </a:p>
      </dgm:t>
    </dgm:pt>
    <dgm:pt modelId="{D4B84022-71A1-4554-BFEF-F54DD988731A}" type="parTrans" cxnId="{19991DB8-D219-4D6E-B4DC-F14796B0DF48}">
      <dgm:prSet/>
      <dgm:spPr/>
      <dgm:t>
        <a:bodyPr/>
        <a:lstStyle/>
        <a:p>
          <a:endParaRPr lang="en-NZ"/>
        </a:p>
      </dgm:t>
    </dgm:pt>
    <dgm:pt modelId="{62FE05FF-4020-4CB2-8686-EC336FFBFC34}" type="sibTrans" cxnId="{19991DB8-D219-4D6E-B4DC-F14796B0DF48}">
      <dgm:prSet/>
      <dgm:spPr/>
      <dgm:t>
        <a:bodyPr/>
        <a:lstStyle/>
        <a:p>
          <a:endParaRPr lang="en-NZ"/>
        </a:p>
      </dgm:t>
    </dgm:pt>
    <dgm:pt modelId="{8C531FAD-6D87-401B-82A2-ACE23FA36EA4}">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Budget and timelines for ESCAP meeting </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 8 Oct 2024</a:t>
          </a:r>
          <a:endParaRPr lang="en-NZ" dirty="0">
            <a:solidFill>
              <a:schemeClr val="tx2">
                <a:lumMod val="75000"/>
              </a:schemeClr>
            </a:solidFill>
          </a:endParaRPr>
        </a:p>
      </dgm:t>
    </dgm:pt>
    <dgm:pt modelId="{C8CA3E9B-FCEE-43EE-B3D4-7952E6317281}" type="parTrans" cxnId="{DF9C894B-9AAE-4758-8A41-AE27DB4E9042}">
      <dgm:prSet/>
      <dgm:spPr/>
      <dgm:t>
        <a:bodyPr/>
        <a:lstStyle/>
        <a:p>
          <a:endParaRPr lang="en-NZ"/>
        </a:p>
      </dgm:t>
    </dgm:pt>
    <dgm:pt modelId="{33DD6EC6-5882-4C85-B4B5-C466BE6FF9A4}" type="sibTrans" cxnId="{DF9C894B-9AAE-4758-8A41-AE27DB4E9042}">
      <dgm:prSet/>
      <dgm:spPr/>
      <dgm:t>
        <a:bodyPr/>
        <a:lstStyle/>
        <a:p>
          <a:endParaRPr lang="en-NZ"/>
        </a:p>
      </dgm:t>
    </dgm:pt>
    <dgm:pt modelId="{46E6E887-093E-47D6-9064-2F2933A7D5BE}">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Compilation/ analysis of survey findings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5 Mar – 1 Apr 2025</a:t>
          </a:r>
          <a:endParaRPr lang="en-NZ" dirty="0">
            <a:solidFill>
              <a:schemeClr val="tx2">
                <a:lumMod val="75000"/>
              </a:schemeClr>
            </a:solidFill>
          </a:endParaRPr>
        </a:p>
      </dgm:t>
    </dgm:pt>
    <dgm:pt modelId="{86E38CA9-4C9F-49D1-AC9D-5A31865D7F57}" type="parTrans" cxnId="{68630C2B-C889-47AF-8B2F-C5644DC7EC8D}">
      <dgm:prSet/>
      <dgm:spPr/>
      <dgm:t>
        <a:bodyPr/>
        <a:lstStyle/>
        <a:p>
          <a:endParaRPr lang="en-NZ"/>
        </a:p>
      </dgm:t>
    </dgm:pt>
    <dgm:pt modelId="{879081EF-4B74-4ACA-AFD7-020816678890}" type="sibTrans" cxnId="{68630C2B-C889-47AF-8B2F-C5644DC7EC8D}">
      <dgm:prSet/>
      <dgm:spPr/>
      <dgm:t>
        <a:bodyPr/>
        <a:lstStyle/>
        <a:p>
          <a:endParaRPr lang="en-NZ"/>
        </a:p>
      </dgm:t>
    </dgm:pt>
    <dgm:pt modelId="{9CE171CE-11F9-4A75-BF6D-27A942C3255D}">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Survey completion by MSs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4 March 2025</a:t>
          </a:r>
          <a:endParaRPr lang="en-NZ" dirty="0">
            <a:solidFill>
              <a:schemeClr val="tx2">
                <a:lumMod val="75000"/>
              </a:schemeClr>
            </a:solidFill>
          </a:endParaRPr>
        </a:p>
      </dgm:t>
    </dgm:pt>
    <dgm:pt modelId="{CE226D59-F563-445B-8F64-1738AF134138}" type="parTrans" cxnId="{7B5EEEDB-3DE8-4574-8AB5-5FF6A8730964}">
      <dgm:prSet/>
      <dgm:spPr/>
      <dgm:t>
        <a:bodyPr/>
        <a:lstStyle/>
        <a:p>
          <a:endParaRPr lang="en-NZ"/>
        </a:p>
      </dgm:t>
    </dgm:pt>
    <dgm:pt modelId="{DCE3C822-DE74-4422-B9E1-6A94929F2478}" type="sibTrans" cxnId="{7B5EEEDB-3DE8-4574-8AB5-5FF6A8730964}">
      <dgm:prSet/>
      <dgm:spPr/>
      <dgm:t>
        <a:bodyPr/>
        <a:lstStyle/>
        <a:p>
          <a:endParaRPr lang="en-NZ"/>
        </a:p>
      </dgm:t>
    </dgm:pt>
    <dgm:pt modelId="{0DB32828-BE78-447B-A0E1-AAC9418F7B16}">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SC approves final Technical Report 30 June 2025</a:t>
          </a:r>
          <a:endParaRPr lang="en-NZ" dirty="0">
            <a:solidFill>
              <a:schemeClr val="tx1">
                <a:lumMod val="65000"/>
                <a:lumOff val="35000"/>
              </a:schemeClr>
            </a:solidFill>
          </a:endParaRPr>
        </a:p>
      </dgm:t>
    </dgm:pt>
    <dgm:pt modelId="{C8E2FC13-EAD4-4B6B-BFF8-E8C3E038F39E}" type="parTrans" cxnId="{FCF6F2EA-C006-4CEA-93A2-0913514B923C}">
      <dgm:prSet/>
      <dgm:spPr/>
      <dgm:t>
        <a:bodyPr/>
        <a:lstStyle/>
        <a:p>
          <a:endParaRPr lang="en-NZ"/>
        </a:p>
      </dgm:t>
    </dgm:pt>
    <dgm:pt modelId="{DDDCA1F1-8D64-4722-8521-1182929949FB}" type="sibTrans" cxnId="{FCF6F2EA-C006-4CEA-93A2-0913514B923C}">
      <dgm:prSet/>
      <dgm:spPr/>
      <dgm:t>
        <a:bodyPr/>
        <a:lstStyle/>
        <a:p>
          <a:endParaRPr lang="en-NZ"/>
        </a:p>
      </dgm:t>
    </dgm:pt>
    <dgm:pt modelId="{0381A020-2B84-4B19-ABA6-D79B556605A8}">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Initial findings to ICG/PTWS-XXXI</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7 – 11 Apr 2025</a:t>
          </a:r>
          <a:endParaRPr lang="en-NZ" dirty="0">
            <a:solidFill>
              <a:schemeClr val="tx1">
                <a:lumMod val="65000"/>
                <a:lumOff val="35000"/>
              </a:schemeClr>
            </a:solidFill>
          </a:endParaRPr>
        </a:p>
      </dgm:t>
    </dgm:pt>
    <dgm:pt modelId="{7B654599-CDF8-4B91-AFB3-165A1F0D9ADD}" type="parTrans" cxnId="{51F7828A-ED0F-4B2D-B89D-90CD402E1FC3}">
      <dgm:prSet/>
      <dgm:spPr/>
      <dgm:t>
        <a:bodyPr/>
        <a:lstStyle/>
        <a:p>
          <a:endParaRPr lang="en-NZ"/>
        </a:p>
      </dgm:t>
    </dgm:pt>
    <dgm:pt modelId="{1F6DB9DB-8A83-4BDC-8667-238A31EA51D0}" type="sibTrans" cxnId="{51F7828A-ED0F-4B2D-B89D-90CD402E1FC3}">
      <dgm:prSet/>
      <dgm:spPr/>
      <dgm:t>
        <a:bodyPr/>
        <a:lstStyle/>
        <a:p>
          <a:endParaRPr lang="en-NZ"/>
        </a:p>
      </dgm:t>
    </dgm:pt>
    <dgm:pt modelId="{2240D579-837B-4F43-95A3-3C336AC29E54}">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Review findings and draft recs</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by 30 June 2025</a:t>
          </a:r>
          <a:endParaRPr lang="en-NZ" dirty="0">
            <a:solidFill>
              <a:schemeClr val="tx1">
                <a:lumMod val="65000"/>
                <a:lumOff val="35000"/>
              </a:schemeClr>
            </a:solidFill>
          </a:endParaRPr>
        </a:p>
      </dgm:t>
    </dgm:pt>
    <dgm:pt modelId="{F24C6FA1-EB8C-4ADF-B6DD-E1AC1295C7CA}" type="parTrans" cxnId="{56D0A44F-AEB1-405E-B2E6-417A96D15D38}">
      <dgm:prSet/>
      <dgm:spPr/>
      <dgm:t>
        <a:bodyPr/>
        <a:lstStyle/>
        <a:p>
          <a:endParaRPr lang="en-NZ"/>
        </a:p>
      </dgm:t>
    </dgm:pt>
    <dgm:pt modelId="{203B985A-1DA6-4ADD-8D18-AFA4E0700EB1}" type="sibTrans" cxnId="{56D0A44F-AEB1-405E-B2E6-417A96D15D38}">
      <dgm:prSet/>
      <dgm:spPr/>
      <dgm:t>
        <a:bodyPr/>
        <a:lstStyle/>
        <a:p>
          <a:endParaRPr lang="en-NZ"/>
        </a:p>
      </dgm:t>
    </dgm:pt>
    <dgm:pt modelId="{AD4C0011-0EEA-4CB4-9E85-535DAB19F645}">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Evaluation &amp; Recs Workshop</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14 – 16 May 2025</a:t>
          </a:r>
          <a:endParaRPr lang="en-NZ" dirty="0">
            <a:solidFill>
              <a:schemeClr val="tx1">
                <a:lumMod val="65000"/>
                <a:lumOff val="35000"/>
              </a:schemeClr>
            </a:solidFill>
          </a:endParaRPr>
        </a:p>
      </dgm:t>
    </dgm:pt>
    <dgm:pt modelId="{E4310682-ED2E-4024-A4B3-7E85CA4EB5C5}" type="parTrans" cxnId="{65264F43-A933-4336-B705-E4E39D56D66E}">
      <dgm:prSet/>
      <dgm:spPr/>
      <dgm:t>
        <a:bodyPr/>
        <a:lstStyle/>
        <a:p>
          <a:endParaRPr lang="en-NZ"/>
        </a:p>
      </dgm:t>
    </dgm:pt>
    <dgm:pt modelId="{DCC42874-A25A-4515-A34C-EBB1C4BFE3DF}" type="sibTrans" cxnId="{65264F43-A933-4336-B705-E4E39D56D66E}">
      <dgm:prSet/>
      <dgm:spPr/>
      <dgm:t>
        <a:bodyPr/>
        <a:lstStyle/>
        <a:p>
          <a:endParaRPr lang="en-NZ"/>
        </a:p>
      </dgm:t>
    </dgm:pt>
    <dgm:pt modelId="{CFB2E57C-8814-4140-83FE-B741B5ABF7B6}">
      <dgm:prSet phldrT="[Text]" custT="1"/>
      <dgm:spPr/>
      <dgm:t>
        <a:bodyPr/>
        <a:lstStyle/>
        <a:p>
          <a:pPr marL="0" lvl="0" indent="0" algn="ctr" defTabSz="711200">
            <a:lnSpc>
              <a:spcPct val="90000"/>
            </a:lnSpc>
            <a:spcBef>
              <a:spcPct val="0"/>
            </a:spcBef>
            <a:spcAft>
              <a:spcPct val="35000"/>
            </a:spcAft>
            <a:buNone/>
          </a:pPr>
          <a:r>
            <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Final reports submitted to ESCAP September 2025</a:t>
          </a:r>
        </a:p>
      </dgm:t>
    </dgm:pt>
    <dgm:pt modelId="{54C9C219-56F6-4110-A299-558E5691E9D0}" type="parTrans" cxnId="{93F992EB-3225-4912-BAA3-5569619A4A37}">
      <dgm:prSet/>
      <dgm:spPr/>
      <dgm:t>
        <a:bodyPr/>
        <a:lstStyle/>
        <a:p>
          <a:endParaRPr lang="en-NZ"/>
        </a:p>
      </dgm:t>
    </dgm:pt>
    <dgm:pt modelId="{4A54D947-3584-419C-8658-AF89EBA755E9}" type="sibTrans" cxnId="{93F992EB-3225-4912-BAA3-5569619A4A37}">
      <dgm:prSet/>
      <dgm:spPr/>
      <dgm:t>
        <a:bodyPr/>
        <a:lstStyle/>
        <a:p>
          <a:endParaRPr lang="en-NZ"/>
        </a:p>
      </dgm:t>
    </dgm:pt>
    <dgm:pt modelId="{E3E1EE09-5794-4893-BC4F-95F459068B39}">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Policy report </a:t>
          </a:r>
          <a:r>
            <a:rPr lang="en-US" b="1" i="0" dirty="0" err="1">
              <a:solidFill>
                <a:schemeClr val="tx1">
                  <a:lumMod val="65000"/>
                  <a:lumOff val="35000"/>
                </a:schemeClr>
              </a:solidFill>
              <a:latin typeface="Arial Narrow" panose="020B0604020202020204" pitchFamily="34" charset="0"/>
              <a:cs typeface="Arial Narrow" panose="020B0604020202020204" pitchFamily="34" charset="0"/>
            </a:rPr>
            <a:t>finalised</a:t>
          </a:r>
          <a:endParaRPr lang="en-NZ" dirty="0">
            <a:solidFill>
              <a:schemeClr val="tx1">
                <a:lumMod val="65000"/>
                <a:lumOff val="35000"/>
              </a:schemeClr>
            </a:solidFill>
          </a:endParaRPr>
        </a:p>
      </dgm:t>
    </dgm:pt>
    <dgm:pt modelId="{0ACCE192-9A3D-4D0D-A81A-442B9E0EB3FF}" type="parTrans" cxnId="{0D0FE03C-905F-4E8C-AACD-3C4464CF895F}">
      <dgm:prSet/>
      <dgm:spPr/>
      <dgm:t>
        <a:bodyPr/>
        <a:lstStyle/>
        <a:p>
          <a:endParaRPr lang="en-NZ"/>
        </a:p>
      </dgm:t>
    </dgm:pt>
    <dgm:pt modelId="{7AD5DF9E-1B1C-4305-83CC-6013553071F0}" type="sibTrans" cxnId="{0D0FE03C-905F-4E8C-AACD-3C4464CF895F}">
      <dgm:prSet/>
      <dgm:spPr/>
      <dgm:t>
        <a:bodyPr/>
        <a:lstStyle/>
        <a:p>
          <a:endParaRPr lang="en-NZ"/>
        </a:p>
      </dgm:t>
    </dgm:pt>
    <dgm:pt modelId="{9E3A710B-732E-42DA-B1A1-FC714069AD75}" type="pres">
      <dgm:prSet presAssocID="{C994848E-8A64-4CB3-9D8E-528A47AF5AA3}" presName="Name0" presStyleCnt="0">
        <dgm:presLayoutVars>
          <dgm:chPref val="3"/>
          <dgm:dir/>
          <dgm:animLvl val="lvl"/>
          <dgm:resizeHandles/>
        </dgm:presLayoutVars>
      </dgm:prSet>
      <dgm:spPr/>
    </dgm:pt>
    <dgm:pt modelId="{188AD5B5-85FA-4E6D-A922-17E9CE354CE1}" type="pres">
      <dgm:prSet presAssocID="{E863FC57-12BF-4AEA-A493-FA7481A1936D}" presName="horFlow" presStyleCnt="0"/>
      <dgm:spPr/>
    </dgm:pt>
    <dgm:pt modelId="{4BE7E95C-8B71-4B49-8B99-9A0A0AD286FC}" type="pres">
      <dgm:prSet presAssocID="{E863FC57-12BF-4AEA-A493-FA7481A1936D}" presName="bigChev" presStyleLbl="node1" presStyleIdx="0" presStyleCnt="4"/>
      <dgm:spPr/>
    </dgm:pt>
    <dgm:pt modelId="{DE65430A-98D5-44E0-915E-BE66B10D5D5F}" type="pres">
      <dgm:prSet presAssocID="{496CFD25-8602-470E-A04C-01A4BEBFD4DB}" presName="parTrans" presStyleCnt="0"/>
      <dgm:spPr/>
    </dgm:pt>
    <dgm:pt modelId="{1464FCC1-788F-4C0E-B618-8241517873F5}" type="pres">
      <dgm:prSet presAssocID="{184565DF-F2EA-4DD8-A1D1-BD85F2065D1D}" presName="node" presStyleLbl="alignAccFollowNode1" presStyleIdx="0" presStyleCnt="15">
        <dgm:presLayoutVars>
          <dgm:bulletEnabled val="1"/>
        </dgm:presLayoutVars>
      </dgm:prSet>
      <dgm:spPr/>
    </dgm:pt>
    <dgm:pt modelId="{AF20CBF1-925C-4AA3-9643-FB1E58125D6D}" type="pres">
      <dgm:prSet presAssocID="{B2D7E4F2-9482-4666-B8E3-C38C36C43408}" presName="sibTrans" presStyleCnt="0"/>
      <dgm:spPr/>
    </dgm:pt>
    <dgm:pt modelId="{D401F990-C0CD-4196-ADBD-27F166E58DF5}" type="pres">
      <dgm:prSet presAssocID="{2719433C-6735-4160-96AE-B2CEE3DCE455}" presName="node" presStyleLbl="alignAccFollowNode1" presStyleIdx="1" presStyleCnt="15">
        <dgm:presLayoutVars>
          <dgm:bulletEnabled val="1"/>
        </dgm:presLayoutVars>
      </dgm:prSet>
      <dgm:spPr/>
    </dgm:pt>
    <dgm:pt modelId="{3F681715-857A-4248-A2F6-04F09E3E19B8}" type="pres">
      <dgm:prSet presAssocID="{E1A0F144-2CA3-4B41-AAE9-36F3EDC2B871}" presName="sibTrans" presStyleCnt="0"/>
      <dgm:spPr/>
    </dgm:pt>
    <dgm:pt modelId="{882B5827-70FB-412D-8882-445916D1E4A4}" type="pres">
      <dgm:prSet presAssocID="{8C531FAD-6D87-401B-82A2-ACE23FA36EA4}" presName="node" presStyleLbl="alignAccFollowNode1" presStyleIdx="2" presStyleCnt="15">
        <dgm:presLayoutVars>
          <dgm:bulletEnabled val="1"/>
        </dgm:presLayoutVars>
      </dgm:prSet>
      <dgm:spPr/>
    </dgm:pt>
    <dgm:pt modelId="{49A25215-533A-4FAC-AC48-B7CF63DEAD00}" type="pres">
      <dgm:prSet presAssocID="{33DD6EC6-5882-4C85-B4B5-C466BE6FF9A4}" presName="sibTrans" presStyleCnt="0"/>
      <dgm:spPr/>
    </dgm:pt>
    <dgm:pt modelId="{1B32AFAF-B315-446C-B245-CAD9EC11C06B}" type="pres">
      <dgm:prSet presAssocID="{4AA8FBB9-B756-4574-A5A1-70C384A2BFE7}" presName="node" presStyleLbl="alignAccFollowNode1" presStyleIdx="3" presStyleCnt="15">
        <dgm:presLayoutVars>
          <dgm:bulletEnabled val="1"/>
        </dgm:presLayoutVars>
      </dgm:prSet>
      <dgm:spPr/>
    </dgm:pt>
    <dgm:pt modelId="{F61EB8AA-87AC-4E76-A813-88DD0BD599B8}" type="pres">
      <dgm:prSet presAssocID="{E863FC57-12BF-4AEA-A493-FA7481A1936D}" presName="vSp" presStyleCnt="0"/>
      <dgm:spPr/>
    </dgm:pt>
    <dgm:pt modelId="{A1AA296C-C195-4C81-A20E-A06E4ED5552C}" type="pres">
      <dgm:prSet presAssocID="{79775134-64A3-4F28-AFF6-2E3AFB6A3169}" presName="horFlow" presStyleCnt="0"/>
      <dgm:spPr/>
    </dgm:pt>
    <dgm:pt modelId="{501B94CF-280F-4630-B0C1-7757659BE719}" type="pres">
      <dgm:prSet presAssocID="{79775134-64A3-4F28-AFF6-2E3AFB6A3169}" presName="bigChev" presStyleLbl="node1" presStyleIdx="1" presStyleCnt="4"/>
      <dgm:spPr/>
    </dgm:pt>
    <dgm:pt modelId="{01B03C11-6C55-489B-9804-C60FB5480944}" type="pres">
      <dgm:prSet presAssocID="{5F533832-907D-429D-983E-FE705EC09DEB}" presName="parTrans" presStyleCnt="0"/>
      <dgm:spPr/>
    </dgm:pt>
    <dgm:pt modelId="{3F49B0D1-C6E5-480B-8FAD-5EA1F001247E}" type="pres">
      <dgm:prSet presAssocID="{FC313469-02C1-45C7-A0EB-3CB67911995E}" presName="node" presStyleLbl="alignAccFollowNode1" presStyleIdx="4" presStyleCnt="15">
        <dgm:presLayoutVars>
          <dgm:bulletEnabled val="1"/>
        </dgm:presLayoutVars>
      </dgm:prSet>
      <dgm:spPr/>
    </dgm:pt>
    <dgm:pt modelId="{318E8F05-8B81-4E34-9D81-9568AB66B9CF}" type="pres">
      <dgm:prSet presAssocID="{5EB60387-DBE2-4E49-B13F-407336F4D07E}" presName="sibTrans" presStyleCnt="0"/>
      <dgm:spPr/>
    </dgm:pt>
    <dgm:pt modelId="{8CBA5931-F7FD-45D0-BCA0-589E32FF3F85}" type="pres">
      <dgm:prSet presAssocID="{9CE171CE-11F9-4A75-BF6D-27A942C3255D}" presName="node" presStyleLbl="alignAccFollowNode1" presStyleIdx="5" presStyleCnt="15">
        <dgm:presLayoutVars>
          <dgm:bulletEnabled val="1"/>
        </dgm:presLayoutVars>
      </dgm:prSet>
      <dgm:spPr/>
    </dgm:pt>
    <dgm:pt modelId="{D48E5640-12EA-4115-ABF1-DC6D81EE2B01}" type="pres">
      <dgm:prSet presAssocID="{DCE3C822-DE74-4422-B9E1-6A94929F2478}" presName="sibTrans" presStyleCnt="0"/>
      <dgm:spPr/>
    </dgm:pt>
    <dgm:pt modelId="{AF641D19-E849-48CE-B715-F204CED2F2F3}" type="pres">
      <dgm:prSet presAssocID="{46E6E887-093E-47D6-9064-2F2933A7D5BE}" presName="node" presStyleLbl="alignAccFollowNode1" presStyleIdx="6" presStyleCnt="15">
        <dgm:presLayoutVars>
          <dgm:bulletEnabled val="1"/>
        </dgm:presLayoutVars>
      </dgm:prSet>
      <dgm:spPr/>
    </dgm:pt>
    <dgm:pt modelId="{53E97AEA-F4F6-4CBD-A54A-146570B4698A}" type="pres">
      <dgm:prSet presAssocID="{79775134-64A3-4F28-AFF6-2E3AFB6A3169}" presName="vSp" presStyleCnt="0"/>
      <dgm:spPr/>
    </dgm:pt>
    <dgm:pt modelId="{B8A1355D-55E3-4404-A129-5451923F965C}" type="pres">
      <dgm:prSet presAssocID="{FA14365B-03E4-45C1-93D2-16AF4DB44265}" presName="horFlow" presStyleCnt="0"/>
      <dgm:spPr/>
    </dgm:pt>
    <dgm:pt modelId="{0CDCCF05-B485-4256-A918-83CC7A42F1C2}" type="pres">
      <dgm:prSet presAssocID="{FA14365B-03E4-45C1-93D2-16AF4DB44265}" presName="bigChev" presStyleLbl="node1" presStyleIdx="2" presStyleCnt="4"/>
      <dgm:spPr/>
    </dgm:pt>
    <dgm:pt modelId="{EC85DEE4-7AE8-42D7-BA88-EE9E8A67EDAE}" type="pres">
      <dgm:prSet presAssocID="{7B654599-CDF8-4B91-AFB3-165A1F0D9ADD}" presName="parTrans" presStyleCnt="0"/>
      <dgm:spPr/>
    </dgm:pt>
    <dgm:pt modelId="{D3B1CC48-F6D1-4BC3-AC53-2384832FBE82}" type="pres">
      <dgm:prSet presAssocID="{0381A020-2B84-4B19-ABA6-D79B556605A8}" presName="node" presStyleLbl="alignAccFollowNode1" presStyleIdx="7" presStyleCnt="15">
        <dgm:presLayoutVars>
          <dgm:bulletEnabled val="1"/>
        </dgm:presLayoutVars>
      </dgm:prSet>
      <dgm:spPr/>
    </dgm:pt>
    <dgm:pt modelId="{B0354944-4D2D-4C82-83C8-8A3653B224FD}" type="pres">
      <dgm:prSet presAssocID="{1F6DB9DB-8A83-4BDC-8667-238A31EA51D0}" presName="sibTrans" presStyleCnt="0"/>
      <dgm:spPr/>
    </dgm:pt>
    <dgm:pt modelId="{023EB66C-E4C5-434C-9893-C35AD9F40689}" type="pres">
      <dgm:prSet presAssocID="{2240D579-837B-4F43-95A3-3C336AC29E54}" presName="node" presStyleLbl="alignAccFollowNode1" presStyleIdx="8" presStyleCnt="15">
        <dgm:presLayoutVars>
          <dgm:bulletEnabled val="1"/>
        </dgm:presLayoutVars>
      </dgm:prSet>
      <dgm:spPr/>
    </dgm:pt>
    <dgm:pt modelId="{25D967A9-33B9-4AD7-A457-2023A3A4B81D}" type="pres">
      <dgm:prSet presAssocID="{203B985A-1DA6-4ADD-8D18-AFA4E0700EB1}" presName="sibTrans" presStyleCnt="0"/>
      <dgm:spPr/>
    </dgm:pt>
    <dgm:pt modelId="{C3EE82A4-4844-4AF2-83F3-7E440BC98972}" type="pres">
      <dgm:prSet presAssocID="{AD4C0011-0EEA-4CB4-9E85-535DAB19F645}" presName="node" presStyleLbl="alignAccFollowNode1" presStyleIdx="9" presStyleCnt="15">
        <dgm:presLayoutVars>
          <dgm:bulletEnabled val="1"/>
        </dgm:presLayoutVars>
      </dgm:prSet>
      <dgm:spPr/>
    </dgm:pt>
    <dgm:pt modelId="{C6C28B81-C404-4644-8EDF-5D6E62A2B889}" type="pres">
      <dgm:prSet presAssocID="{DCC42874-A25A-4515-A34C-EBB1C4BFE3DF}" presName="sibTrans" presStyleCnt="0"/>
      <dgm:spPr/>
    </dgm:pt>
    <dgm:pt modelId="{EAC98A74-60C1-4956-BE1C-84802F0089DD}" type="pres">
      <dgm:prSet presAssocID="{0DB32828-BE78-447B-A0E1-AAC9418F7B16}" presName="node" presStyleLbl="alignAccFollowNode1" presStyleIdx="10" presStyleCnt="15" custLinFactNeighborX="8789" custLinFactNeighborY="-2051">
        <dgm:presLayoutVars>
          <dgm:bulletEnabled val="1"/>
        </dgm:presLayoutVars>
      </dgm:prSet>
      <dgm:spPr/>
    </dgm:pt>
    <dgm:pt modelId="{E76DA504-E137-49CD-A0DF-C33F394CF676}" type="pres">
      <dgm:prSet presAssocID="{FA14365B-03E4-45C1-93D2-16AF4DB44265}" presName="vSp" presStyleCnt="0"/>
      <dgm:spPr/>
    </dgm:pt>
    <dgm:pt modelId="{C7DFFE09-1265-4E90-8FC5-79331E932CDD}" type="pres">
      <dgm:prSet presAssocID="{07DA4ADC-8635-490F-AB4E-9118E34AFC5E}" presName="horFlow" presStyleCnt="0"/>
      <dgm:spPr/>
    </dgm:pt>
    <dgm:pt modelId="{027AE3DC-5780-42C5-BE6D-9D7B926E881C}" type="pres">
      <dgm:prSet presAssocID="{07DA4ADC-8635-490F-AB4E-9118E34AFC5E}" presName="bigChev" presStyleLbl="node1" presStyleIdx="3" presStyleCnt="4"/>
      <dgm:spPr/>
    </dgm:pt>
    <dgm:pt modelId="{CF1D8929-121D-4959-B87C-E0722AB8B31C}" type="pres">
      <dgm:prSet presAssocID="{35A8AEA2-E098-409A-B0BC-D875F580A69E}" presName="parTrans" presStyleCnt="0"/>
      <dgm:spPr/>
    </dgm:pt>
    <dgm:pt modelId="{4D91CCBA-9528-4855-A0E2-8DCD5183D7AD}" type="pres">
      <dgm:prSet presAssocID="{3C61763A-2DAA-47F5-969C-85F74A8CB56E}" presName="node" presStyleLbl="alignAccFollowNode1" presStyleIdx="11" presStyleCnt="15">
        <dgm:presLayoutVars>
          <dgm:bulletEnabled val="1"/>
        </dgm:presLayoutVars>
      </dgm:prSet>
      <dgm:spPr/>
    </dgm:pt>
    <dgm:pt modelId="{84F20CE1-3E31-4E5C-9285-C71645B3E266}" type="pres">
      <dgm:prSet presAssocID="{89E7974C-614B-4901-A61B-B203CCCF862D}" presName="sibTrans" presStyleCnt="0"/>
      <dgm:spPr/>
    </dgm:pt>
    <dgm:pt modelId="{6A780611-07B5-428C-AF09-7FC7C4E2EC24}" type="pres">
      <dgm:prSet presAssocID="{E3E1EE09-5794-4893-BC4F-95F459068B39}" presName="node" presStyleLbl="alignAccFollowNode1" presStyleIdx="12" presStyleCnt="15">
        <dgm:presLayoutVars>
          <dgm:bulletEnabled val="1"/>
        </dgm:presLayoutVars>
      </dgm:prSet>
      <dgm:spPr/>
    </dgm:pt>
    <dgm:pt modelId="{E888A1BA-55E3-4AFA-8505-1D7C1915BAFC}" type="pres">
      <dgm:prSet presAssocID="{7AD5DF9E-1B1C-4305-83CC-6013553071F0}" presName="sibTrans" presStyleCnt="0"/>
      <dgm:spPr/>
    </dgm:pt>
    <dgm:pt modelId="{44169E46-2459-4167-8231-9A08AEEBA6D4}" type="pres">
      <dgm:prSet presAssocID="{CFB2E57C-8814-4140-83FE-B741B5ABF7B6}" presName="node" presStyleLbl="alignAccFollowNode1" presStyleIdx="13" presStyleCnt="15">
        <dgm:presLayoutVars>
          <dgm:bulletEnabled val="1"/>
        </dgm:presLayoutVars>
      </dgm:prSet>
      <dgm:spPr/>
    </dgm:pt>
    <dgm:pt modelId="{6F000808-0229-46E7-BAB3-1BDD3C872F32}" type="pres">
      <dgm:prSet presAssocID="{4A54D947-3584-419C-8658-AF89EBA755E9}" presName="sibTrans" presStyleCnt="0"/>
      <dgm:spPr/>
    </dgm:pt>
    <dgm:pt modelId="{5D90BC83-763D-4CA5-BA4F-3475E5690B47}" type="pres">
      <dgm:prSet presAssocID="{E792376F-2D95-4DF0-9EFD-262324C9A7A1}" presName="node" presStyleLbl="alignAccFollowNode1" presStyleIdx="14" presStyleCnt="15">
        <dgm:presLayoutVars>
          <dgm:bulletEnabled val="1"/>
        </dgm:presLayoutVars>
      </dgm:prSet>
      <dgm:spPr/>
    </dgm:pt>
  </dgm:ptLst>
  <dgm:cxnLst>
    <dgm:cxn modelId="{EDCE4301-5A8F-4BA2-B16B-9E24C3F4F46E}" type="presOf" srcId="{E3E1EE09-5794-4893-BC4F-95F459068B39}" destId="{6A780611-07B5-428C-AF09-7FC7C4E2EC24}" srcOrd="0" destOrd="0" presId="urn:microsoft.com/office/officeart/2005/8/layout/lProcess3"/>
    <dgm:cxn modelId="{4F04340C-2A2B-468C-B09D-01B9573660A3}" type="presOf" srcId="{3C61763A-2DAA-47F5-969C-85F74A8CB56E}" destId="{4D91CCBA-9528-4855-A0E2-8DCD5183D7AD}" srcOrd="0" destOrd="0" presId="urn:microsoft.com/office/officeart/2005/8/layout/lProcess3"/>
    <dgm:cxn modelId="{0541680D-5331-4B33-AF57-36D79057A3DE}" srcId="{79775134-64A3-4F28-AFF6-2E3AFB6A3169}" destId="{FC313469-02C1-45C7-A0EB-3CB67911995E}" srcOrd="0" destOrd="0" parTransId="{5F533832-907D-429D-983E-FE705EC09DEB}" sibTransId="{5EB60387-DBE2-4E49-B13F-407336F4D07E}"/>
    <dgm:cxn modelId="{27DC041B-93C5-4F38-8D5C-61B08B6D6E47}" type="presOf" srcId="{184565DF-F2EA-4DD8-A1D1-BD85F2065D1D}" destId="{1464FCC1-788F-4C0E-B618-8241517873F5}" srcOrd="0" destOrd="0" presId="urn:microsoft.com/office/officeart/2005/8/layout/lProcess3"/>
    <dgm:cxn modelId="{8FC97D20-937B-4EE8-9702-43C0F076879C}" type="presOf" srcId="{4AA8FBB9-B756-4574-A5A1-70C384A2BFE7}" destId="{1B32AFAF-B315-446C-B245-CAD9EC11C06B}" srcOrd="0" destOrd="0" presId="urn:microsoft.com/office/officeart/2005/8/layout/lProcess3"/>
    <dgm:cxn modelId="{4F035422-A4BF-4B2E-A346-C3427B6D170D}" srcId="{C994848E-8A64-4CB3-9D8E-528A47AF5AA3}" destId="{79775134-64A3-4F28-AFF6-2E3AFB6A3169}" srcOrd="1" destOrd="0" parTransId="{71CEA4BD-60EC-443A-A8CC-55CE2FA4779D}" sibTransId="{C7171053-5C2F-4C37-BE3C-0E2611DC0B54}"/>
    <dgm:cxn modelId="{7184F927-C482-486A-A067-685645DF5EAA}" type="presOf" srcId="{CFB2E57C-8814-4140-83FE-B741B5ABF7B6}" destId="{44169E46-2459-4167-8231-9A08AEEBA6D4}" srcOrd="0" destOrd="0" presId="urn:microsoft.com/office/officeart/2005/8/layout/lProcess3"/>
    <dgm:cxn modelId="{68630C2B-C889-47AF-8B2F-C5644DC7EC8D}" srcId="{79775134-64A3-4F28-AFF6-2E3AFB6A3169}" destId="{46E6E887-093E-47D6-9064-2F2933A7D5BE}" srcOrd="2" destOrd="0" parTransId="{86E38CA9-4C9F-49D1-AC9D-5A31865D7F57}" sibTransId="{879081EF-4B74-4ACA-AFD7-020816678890}"/>
    <dgm:cxn modelId="{F42DFC2D-A7A3-473A-B062-4EDFD2F24426}" type="presOf" srcId="{2719433C-6735-4160-96AE-B2CEE3DCE455}" destId="{D401F990-C0CD-4196-ADBD-27F166E58DF5}" srcOrd="0" destOrd="0" presId="urn:microsoft.com/office/officeart/2005/8/layout/lProcess3"/>
    <dgm:cxn modelId="{2E1C1331-17C7-4338-B6B8-A358F13B9732}" type="presOf" srcId="{0381A020-2B84-4B19-ABA6-D79B556605A8}" destId="{D3B1CC48-F6D1-4BC3-AC53-2384832FBE82}" srcOrd="0" destOrd="0" presId="urn:microsoft.com/office/officeart/2005/8/layout/lProcess3"/>
    <dgm:cxn modelId="{6CDA093B-C50D-48DC-8F8B-324C828C76F2}" srcId="{E863FC57-12BF-4AEA-A493-FA7481A1936D}" destId="{184565DF-F2EA-4DD8-A1D1-BD85F2065D1D}" srcOrd="0" destOrd="0" parTransId="{496CFD25-8602-470E-A04C-01A4BEBFD4DB}" sibTransId="{B2D7E4F2-9482-4666-B8E3-C38C36C43408}"/>
    <dgm:cxn modelId="{0D0FE03C-905F-4E8C-AACD-3C4464CF895F}" srcId="{07DA4ADC-8635-490F-AB4E-9118E34AFC5E}" destId="{E3E1EE09-5794-4893-BC4F-95F459068B39}" srcOrd="1" destOrd="0" parTransId="{0ACCE192-9A3D-4D0D-A81A-442B9E0EB3FF}" sibTransId="{7AD5DF9E-1B1C-4305-83CC-6013553071F0}"/>
    <dgm:cxn modelId="{86278A42-8D73-47C9-8618-1BE22C32752C}" type="presOf" srcId="{E863FC57-12BF-4AEA-A493-FA7481A1936D}" destId="{4BE7E95C-8B71-4B49-8B99-9A0A0AD286FC}" srcOrd="0" destOrd="0" presId="urn:microsoft.com/office/officeart/2005/8/layout/lProcess3"/>
    <dgm:cxn modelId="{23BA2143-3FB4-483F-82F8-11CFA83CC0A2}" type="presOf" srcId="{C994848E-8A64-4CB3-9D8E-528A47AF5AA3}" destId="{9E3A710B-732E-42DA-B1A1-FC714069AD75}" srcOrd="0" destOrd="0" presId="urn:microsoft.com/office/officeart/2005/8/layout/lProcess3"/>
    <dgm:cxn modelId="{65264F43-A933-4336-B705-E4E39D56D66E}" srcId="{FA14365B-03E4-45C1-93D2-16AF4DB44265}" destId="{AD4C0011-0EEA-4CB4-9E85-535DAB19F645}" srcOrd="2" destOrd="0" parTransId="{E4310682-ED2E-4024-A4B3-7E85CA4EB5C5}" sibTransId="{DCC42874-A25A-4515-A34C-EBB1C4BFE3DF}"/>
    <dgm:cxn modelId="{DF9C894B-9AAE-4758-8A41-AE27DB4E9042}" srcId="{E863FC57-12BF-4AEA-A493-FA7481A1936D}" destId="{8C531FAD-6D87-401B-82A2-ACE23FA36EA4}" srcOrd="2" destOrd="0" parTransId="{C8CA3E9B-FCEE-43EE-B3D4-7952E6317281}" sibTransId="{33DD6EC6-5882-4C85-B4B5-C466BE6FF9A4}"/>
    <dgm:cxn modelId="{56D0A44F-AEB1-405E-B2E6-417A96D15D38}" srcId="{FA14365B-03E4-45C1-93D2-16AF4DB44265}" destId="{2240D579-837B-4F43-95A3-3C336AC29E54}" srcOrd="1" destOrd="0" parTransId="{F24C6FA1-EB8C-4ADF-B6DD-E1AC1295C7CA}" sibTransId="{203B985A-1DA6-4ADD-8D18-AFA4E0700EB1}"/>
    <dgm:cxn modelId="{528D5D56-70D7-4E2E-8E11-D8E4611FC944}" type="presOf" srcId="{79775134-64A3-4F28-AFF6-2E3AFB6A3169}" destId="{501B94CF-280F-4630-B0C1-7757659BE719}" srcOrd="0" destOrd="0" presId="urn:microsoft.com/office/officeart/2005/8/layout/lProcess3"/>
    <dgm:cxn modelId="{E5AEE462-431E-47CC-BBE3-A64504210C0C}" srcId="{C994848E-8A64-4CB3-9D8E-528A47AF5AA3}" destId="{FA14365B-03E4-45C1-93D2-16AF4DB44265}" srcOrd="2" destOrd="0" parTransId="{B8161329-350D-4E50-8922-A6BF5AA1036C}" sibTransId="{8BDD49B5-A1E3-4D13-AF5C-6B7B47BF3DB3}"/>
    <dgm:cxn modelId="{B0DECA65-6328-4107-A5DC-D2F680D6B878}" srcId="{E863FC57-12BF-4AEA-A493-FA7481A1936D}" destId="{2719433C-6735-4160-96AE-B2CEE3DCE455}" srcOrd="1" destOrd="0" parTransId="{B4FC97E7-F121-444B-924A-9A602742EA03}" sibTransId="{E1A0F144-2CA3-4B41-AAE9-36F3EDC2B871}"/>
    <dgm:cxn modelId="{144A2C69-DFAC-40D7-B2C7-BD6DB54D0D95}" type="presOf" srcId="{07DA4ADC-8635-490F-AB4E-9118E34AFC5E}" destId="{027AE3DC-5780-42C5-BE6D-9D7B926E881C}" srcOrd="0" destOrd="0" presId="urn:microsoft.com/office/officeart/2005/8/layout/lProcess3"/>
    <dgm:cxn modelId="{2FD50C7F-9E6B-4DE0-A1B4-405082E25E7A}" srcId="{07DA4ADC-8635-490F-AB4E-9118E34AFC5E}" destId="{E792376F-2D95-4DF0-9EFD-262324C9A7A1}" srcOrd="3" destOrd="0" parTransId="{3B10629E-DB3D-436E-A7F1-0C623112B36A}" sibTransId="{920F147D-6F0E-43D8-BDA4-759297447BB1}"/>
    <dgm:cxn modelId="{A0F77A88-1990-47E8-9572-C678FEF2F149}" srcId="{C994848E-8A64-4CB3-9D8E-528A47AF5AA3}" destId="{E863FC57-12BF-4AEA-A493-FA7481A1936D}" srcOrd="0" destOrd="0" parTransId="{2C401EAE-8646-4556-99BC-FF265ABE83D6}" sibTransId="{52BEBEB9-567B-47E3-97FC-3035FF0D9FE2}"/>
    <dgm:cxn modelId="{51F7828A-ED0F-4B2D-B89D-90CD402E1FC3}" srcId="{FA14365B-03E4-45C1-93D2-16AF4DB44265}" destId="{0381A020-2B84-4B19-ABA6-D79B556605A8}" srcOrd="0" destOrd="0" parTransId="{7B654599-CDF8-4B91-AFB3-165A1F0D9ADD}" sibTransId="{1F6DB9DB-8A83-4BDC-8667-238A31EA51D0}"/>
    <dgm:cxn modelId="{72D2DE90-99D5-4E51-BEA8-DE2F8B8EDABA}" type="presOf" srcId="{2240D579-837B-4F43-95A3-3C336AC29E54}" destId="{023EB66C-E4C5-434C-9893-C35AD9F40689}" srcOrd="0" destOrd="0" presId="urn:microsoft.com/office/officeart/2005/8/layout/lProcess3"/>
    <dgm:cxn modelId="{C8957593-5EB9-4A03-AD8B-9E39FDFF7C12}" type="presOf" srcId="{FC313469-02C1-45C7-A0EB-3CB67911995E}" destId="{3F49B0D1-C6E5-480B-8FAD-5EA1F001247E}" srcOrd="0" destOrd="0" presId="urn:microsoft.com/office/officeart/2005/8/layout/lProcess3"/>
    <dgm:cxn modelId="{8A8F08B5-B483-48A6-9E38-71385B8455E7}" type="presOf" srcId="{0DB32828-BE78-447B-A0E1-AAC9418F7B16}" destId="{EAC98A74-60C1-4956-BE1C-84802F0089DD}" srcOrd="0" destOrd="0" presId="urn:microsoft.com/office/officeart/2005/8/layout/lProcess3"/>
    <dgm:cxn modelId="{19991DB8-D219-4D6E-B4DC-F14796B0DF48}" srcId="{E863FC57-12BF-4AEA-A493-FA7481A1936D}" destId="{4AA8FBB9-B756-4574-A5A1-70C384A2BFE7}" srcOrd="3" destOrd="0" parTransId="{D4B84022-71A1-4554-BFEF-F54DD988731A}" sibTransId="{62FE05FF-4020-4CB2-8686-EC336FFBFC34}"/>
    <dgm:cxn modelId="{47087CC0-E873-4CA1-A556-5EE0E36ED9BE}" srcId="{07DA4ADC-8635-490F-AB4E-9118E34AFC5E}" destId="{3C61763A-2DAA-47F5-969C-85F74A8CB56E}" srcOrd="0" destOrd="0" parTransId="{35A8AEA2-E098-409A-B0BC-D875F580A69E}" sibTransId="{89E7974C-614B-4901-A61B-B203CCCF862D}"/>
    <dgm:cxn modelId="{BEE8F6C3-3FD8-4BBD-84AF-4B2504F386FC}" type="presOf" srcId="{FA14365B-03E4-45C1-93D2-16AF4DB44265}" destId="{0CDCCF05-B485-4256-A918-83CC7A42F1C2}" srcOrd="0" destOrd="0" presId="urn:microsoft.com/office/officeart/2005/8/layout/lProcess3"/>
    <dgm:cxn modelId="{213B0ACC-B73C-4654-836E-BF5BEA5E32BC}" type="presOf" srcId="{E792376F-2D95-4DF0-9EFD-262324C9A7A1}" destId="{5D90BC83-763D-4CA5-BA4F-3475E5690B47}" srcOrd="0" destOrd="0" presId="urn:microsoft.com/office/officeart/2005/8/layout/lProcess3"/>
    <dgm:cxn modelId="{7B5EEEDB-3DE8-4574-8AB5-5FF6A8730964}" srcId="{79775134-64A3-4F28-AFF6-2E3AFB6A3169}" destId="{9CE171CE-11F9-4A75-BF6D-27A942C3255D}" srcOrd="1" destOrd="0" parTransId="{CE226D59-F563-445B-8F64-1738AF134138}" sibTransId="{DCE3C822-DE74-4422-B9E1-6A94929F2478}"/>
    <dgm:cxn modelId="{C0AEF1DC-8FE8-46F3-9C13-13FFD8342565}" type="presOf" srcId="{46E6E887-093E-47D6-9064-2F2933A7D5BE}" destId="{AF641D19-E849-48CE-B715-F204CED2F2F3}" srcOrd="0" destOrd="0" presId="urn:microsoft.com/office/officeart/2005/8/layout/lProcess3"/>
    <dgm:cxn modelId="{FCF6F2EA-C006-4CEA-93A2-0913514B923C}" srcId="{FA14365B-03E4-45C1-93D2-16AF4DB44265}" destId="{0DB32828-BE78-447B-A0E1-AAC9418F7B16}" srcOrd="3" destOrd="0" parTransId="{C8E2FC13-EAD4-4B6B-BFF8-E8C3E038F39E}" sibTransId="{DDDCA1F1-8D64-4722-8521-1182929949FB}"/>
    <dgm:cxn modelId="{93F992EB-3225-4912-BAA3-5569619A4A37}" srcId="{07DA4ADC-8635-490F-AB4E-9118E34AFC5E}" destId="{CFB2E57C-8814-4140-83FE-B741B5ABF7B6}" srcOrd="2" destOrd="0" parTransId="{54C9C219-56F6-4110-A299-558E5691E9D0}" sibTransId="{4A54D947-3584-419C-8658-AF89EBA755E9}"/>
    <dgm:cxn modelId="{EE68EDED-8CB3-4810-A089-D754D568D653}" srcId="{C994848E-8A64-4CB3-9D8E-528A47AF5AA3}" destId="{07DA4ADC-8635-490F-AB4E-9118E34AFC5E}" srcOrd="3" destOrd="0" parTransId="{100037C3-A1A2-4568-AE5A-FE205CCBC03E}" sibTransId="{170F2B8B-5097-4FB4-99E2-170F2C6F89A7}"/>
    <dgm:cxn modelId="{9545D3F3-7E78-4872-988A-3134C54720BB}" type="presOf" srcId="{8C531FAD-6D87-401B-82A2-ACE23FA36EA4}" destId="{882B5827-70FB-412D-8882-445916D1E4A4}" srcOrd="0" destOrd="0" presId="urn:microsoft.com/office/officeart/2005/8/layout/lProcess3"/>
    <dgm:cxn modelId="{9D87BBF9-D737-445B-BAAD-3DA384C18BAE}" type="presOf" srcId="{9CE171CE-11F9-4A75-BF6D-27A942C3255D}" destId="{8CBA5931-F7FD-45D0-BCA0-589E32FF3F85}" srcOrd="0" destOrd="0" presId="urn:microsoft.com/office/officeart/2005/8/layout/lProcess3"/>
    <dgm:cxn modelId="{AB3A45FE-9369-44BE-A2BD-C89FF32AFCDE}" type="presOf" srcId="{AD4C0011-0EEA-4CB4-9E85-535DAB19F645}" destId="{C3EE82A4-4844-4AF2-83F3-7E440BC98972}" srcOrd="0" destOrd="0" presId="urn:microsoft.com/office/officeart/2005/8/layout/lProcess3"/>
    <dgm:cxn modelId="{A6F261E8-06A1-434A-8856-4A98AE1D502F}" type="presParOf" srcId="{9E3A710B-732E-42DA-B1A1-FC714069AD75}" destId="{188AD5B5-85FA-4E6D-A922-17E9CE354CE1}" srcOrd="0" destOrd="0" presId="urn:microsoft.com/office/officeart/2005/8/layout/lProcess3"/>
    <dgm:cxn modelId="{FA241965-CF25-47D7-BEE8-651AD61E26B8}" type="presParOf" srcId="{188AD5B5-85FA-4E6D-A922-17E9CE354CE1}" destId="{4BE7E95C-8B71-4B49-8B99-9A0A0AD286FC}" srcOrd="0" destOrd="0" presId="urn:microsoft.com/office/officeart/2005/8/layout/lProcess3"/>
    <dgm:cxn modelId="{118A8164-B287-4CAD-9510-36365BE9FBC7}" type="presParOf" srcId="{188AD5B5-85FA-4E6D-A922-17E9CE354CE1}" destId="{DE65430A-98D5-44E0-915E-BE66B10D5D5F}" srcOrd="1" destOrd="0" presId="urn:microsoft.com/office/officeart/2005/8/layout/lProcess3"/>
    <dgm:cxn modelId="{F0962CEE-6103-4F55-B0E2-9445578822B0}" type="presParOf" srcId="{188AD5B5-85FA-4E6D-A922-17E9CE354CE1}" destId="{1464FCC1-788F-4C0E-B618-8241517873F5}" srcOrd="2" destOrd="0" presId="urn:microsoft.com/office/officeart/2005/8/layout/lProcess3"/>
    <dgm:cxn modelId="{EE6EEC79-1CCF-44B3-86B5-99FFDB6BA5C4}" type="presParOf" srcId="{188AD5B5-85FA-4E6D-A922-17E9CE354CE1}" destId="{AF20CBF1-925C-4AA3-9643-FB1E58125D6D}" srcOrd="3" destOrd="0" presId="urn:microsoft.com/office/officeart/2005/8/layout/lProcess3"/>
    <dgm:cxn modelId="{EA98DE73-1713-4041-84F0-F440E2ADF112}" type="presParOf" srcId="{188AD5B5-85FA-4E6D-A922-17E9CE354CE1}" destId="{D401F990-C0CD-4196-ADBD-27F166E58DF5}" srcOrd="4" destOrd="0" presId="urn:microsoft.com/office/officeart/2005/8/layout/lProcess3"/>
    <dgm:cxn modelId="{75A965C1-BB7B-4798-9679-B4A8D24578CB}" type="presParOf" srcId="{188AD5B5-85FA-4E6D-A922-17E9CE354CE1}" destId="{3F681715-857A-4248-A2F6-04F09E3E19B8}" srcOrd="5" destOrd="0" presId="urn:microsoft.com/office/officeart/2005/8/layout/lProcess3"/>
    <dgm:cxn modelId="{71385AF2-AEBC-400C-848C-459631F6C8DC}" type="presParOf" srcId="{188AD5B5-85FA-4E6D-A922-17E9CE354CE1}" destId="{882B5827-70FB-412D-8882-445916D1E4A4}" srcOrd="6" destOrd="0" presId="urn:microsoft.com/office/officeart/2005/8/layout/lProcess3"/>
    <dgm:cxn modelId="{6D5911D2-2954-4E46-B150-29D48E40430F}" type="presParOf" srcId="{188AD5B5-85FA-4E6D-A922-17E9CE354CE1}" destId="{49A25215-533A-4FAC-AC48-B7CF63DEAD00}" srcOrd="7" destOrd="0" presId="urn:microsoft.com/office/officeart/2005/8/layout/lProcess3"/>
    <dgm:cxn modelId="{2279446B-AC25-4196-9951-1B06510122A7}" type="presParOf" srcId="{188AD5B5-85FA-4E6D-A922-17E9CE354CE1}" destId="{1B32AFAF-B315-446C-B245-CAD9EC11C06B}" srcOrd="8" destOrd="0" presId="urn:microsoft.com/office/officeart/2005/8/layout/lProcess3"/>
    <dgm:cxn modelId="{B2E84105-0B04-4E83-B07B-6A629B6B62A4}" type="presParOf" srcId="{9E3A710B-732E-42DA-B1A1-FC714069AD75}" destId="{F61EB8AA-87AC-4E76-A813-88DD0BD599B8}" srcOrd="1" destOrd="0" presId="urn:microsoft.com/office/officeart/2005/8/layout/lProcess3"/>
    <dgm:cxn modelId="{E2E06F7B-7304-4EB3-845A-2751F6DDB996}" type="presParOf" srcId="{9E3A710B-732E-42DA-B1A1-FC714069AD75}" destId="{A1AA296C-C195-4C81-A20E-A06E4ED5552C}" srcOrd="2" destOrd="0" presId="urn:microsoft.com/office/officeart/2005/8/layout/lProcess3"/>
    <dgm:cxn modelId="{B7DFCF30-9FA8-411E-A1A7-27BB204D3567}" type="presParOf" srcId="{A1AA296C-C195-4C81-A20E-A06E4ED5552C}" destId="{501B94CF-280F-4630-B0C1-7757659BE719}" srcOrd="0" destOrd="0" presId="urn:microsoft.com/office/officeart/2005/8/layout/lProcess3"/>
    <dgm:cxn modelId="{F28F2D69-66AA-4B8C-9C4D-5D1C0705A9D3}" type="presParOf" srcId="{A1AA296C-C195-4C81-A20E-A06E4ED5552C}" destId="{01B03C11-6C55-489B-9804-C60FB5480944}" srcOrd="1" destOrd="0" presId="urn:microsoft.com/office/officeart/2005/8/layout/lProcess3"/>
    <dgm:cxn modelId="{C4F4845F-C44E-426E-B729-7C453F606F93}" type="presParOf" srcId="{A1AA296C-C195-4C81-A20E-A06E4ED5552C}" destId="{3F49B0D1-C6E5-480B-8FAD-5EA1F001247E}" srcOrd="2" destOrd="0" presId="urn:microsoft.com/office/officeart/2005/8/layout/lProcess3"/>
    <dgm:cxn modelId="{82E7E676-58CF-4844-BECF-31C3D82858A8}" type="presParOf" srcId="{A1AA296C-C195-4C81-A20E-A06E4ED5552C}" destId="{318E8F05-8B81-4E34-9D81-9568AB66B9CF}" srcOrd="3" destOrd="0" presId="urn:microsoft.com/office/officeart/2005/8/layout/lProcess3"/>
    <dgm:cxn modelId="{A43C46DC-CA3E-44E3-85BA-324CE4CE9686}" type="presParOf" srcId="{A1AA296C-C195-4C81-A20E-A06E4ED5552C}" destId="{8CBA5931-F7FD-45D0-BCA0-589E32FF3F85}" srcOrd="4" destOrd="0" presId="urn:microsoft.com/office/officeart/2005/8/layout/lProcess3"/>
    <dgm:cxn modelId="{3834FD35-AD28-4317-806B-124E08A0BFC4}" type="presParOf" srcId="{A1AA296C-C195-4C81-A20E-A06E4ED5552C}" destId="{D48E5640-12EA-4115-ABF1-DC6D81EE2B01}" srcOrd="5" destOrd="0" presId="urn:microsoft.com/office/officeart/2005/8/layout/lProcess3"/>
    <dgm:cxn modelId="{F173D2DF-7F14-486B-B6A7-1B8E095A39F5}" type="presParOf" srcId="{A1AA296C-C195-4C81-A20E-A06E4ED5552C}" destId="{AF641D19-E849-48CE-B715-F204CED2F2F3}" srcOrd="6" destOrd="0" presId="urn:microsoft.com/office/officeart/2005/8/layout/lProcess3"/>
    <dgm:cxn modelId="{2FE570DD-85D7-48E4-B25B-4EC3D7E26704}" type="presParOf" srcId="{9E3A710B-732E-42DA-B1A1-FC714069AD75}" destId="{53E97AEA-F4F6-4CBD-A54A-146570B4698A}" srcOrd="3" destOrd="0" presId="urn:microsoft.com/office/officeart/2005/8/layout/lProcess3"/>
    <dgm:cxn modelId="{6198D9BE-CC8A-42BF-BDBE-DE34021FF968}" type="presParOf" srcId="{9E3A710B-732E-42DA-B1A1-FC714069AD75}" destId="{B8A1355D-55E3-4404-A129-5451923F965C}" srcOrd="4" destOrd="0" presId="urn:microsoft.com/office/officeart/2005/8/layout/lProcess3"/>
    <dgm:cxn modelId="{186FA65A-FB03-4187-BBE5-589C98FF85F4}" type="presParOf" srcId="{B8A1355D-55E3-4404-A129-5451923F965C}" destId="{0CDCCF05-B485-4256-A918-83CC7A42F1C2}" srcOrd="0" destOrd="0" presId="urn:microsoft.com/office/officeart/2005/8/layout/lProcess3"/>
    <dgm:cxn modelId="{4393FD10-AA82-4508-A5D0-A8B00ABA110C}" type="presParOf" srcId="{B8A1355D-55E3-4404-A129-5451923F965C}" destId="{EC85DEE4-7AE8-42D7-BA88-EE9E8A67EDAE}" srcOrd="1" destOrd="0" presId="urn:microsoft.com/office/officeart/2005/8/layout/lProcess3"/>
    <dgm:cxn modelId="{1D5EC78F-1278-499C-B680-7D16FC476B57}" type="presParOf" srcId="{B8A1355D-55E3-4404-A129-5451923F965C}" destId="{D3B1CC48-F6D1-4BC3-AC53-2384832FBE82}" srcOrd="2" destOrd="0" presId="urn:microsoft.com/office/officeart/2005/8/layout/lProcess3"/>
    <dgm:cxn modelId="{75FB64E5-BAF8-43B4-B992-FFF1760186BB}" type="presParOf" srcId="{B8A1355D-55E3-4404-A129-5451923F965C}" destId="{B0354944-4D2D-4C82-83C8-8A3653B224FD}" srcOrd="3" destOrd="0" presId="urn:microsoft.com/office/officeart/2005/8/layout/lProcess3"/>
    <dgm:cxn modelId="{C051B158-3559-4CA6-A052-F2FE513A8B83}" type="presParOf" srcId="{B8A1355D-55E3-4404-A129-5451923F965C}" destId="{023EB66C-E4C5-434C-9893-C35AD9F40689}" srcOrd="4" destOrd="0" presId="urn:microsoft.com/office/officeart/2005/8/layout/lProcess3"/>
    <dgm:cxn modelId="{F993C5DA-CB7A-498A-B02F-04A30DAA3239}" type="presParOf" srcId="{B8A1355D-55E3-4404-A129-5451923F965C}" destId="{25D967A9-33B9-4AD7-A457-2023A3A4B81D}" srcOrd="5" destOrd="0" presId="urn:microsoft.com/office/officeart/2005/8/layout/lProcess3"/>
    <dgm:cxn modelId="{DF94971A-FB5E-4D0E-8DFF-2514F22A56EC}" type="presParOf" srcId="{B8A1355D-55E3-4404-A129-5451923F965C}" destId="{C3EE82A4-4844-4AF2-83F3-7E440BC98972}" srcOrd="6" destOrd="0" presId="urn:microsoft.com/office/officeart/2005/8/layout/lProcess3"/>
    <dgm:cxn modelId="{8C1B80DC-CF46-473A-8CE9-045ABF4DB0C1}" type="presParOf" srcId="{B8A1355D-55E3-4404-A129-5451923F965C}" destId="{C6C28B81-C404-4644-8EDF-5D6E62A2B889}" srcOrd="7" destOrd="0" presId="urn:microsoft.com/office/officeart/2005/8/layout/lProcess3"/>
    <dgm:cxn modelId="{102D717C-6EC9-4DDC-881B-0959E302AE44}" type="presParOf" srcId="{B8A1355D-55E3-4404-A129-5451923F965C}" destId="{EAC98A74-60C1-4956-BE1C-84802F0089DD}" srcOrd="8" destOrd="0" presId="urn:microsoft.com/office/officeart/2005/8/layout/lProcess3"/>
    <dgm:cxn modelId="{4B0F7789-4CE3-43BB-9BBB-DB613A51175F}" type="presParOf" srcId="{9E3A710B-732E-42DA-B1A1-FC714069AD75}" destId="{E76DA504-E137-49CD-A0DF-C33F394CF676}" srcOrd="5" destOrd="0" presId="urn:microsoft.com/office/officeart/2005/8/layout/lProcess3"/>
    <dgm:cxn modelId="{0F53F21C-762B-4441-8E7C-D983C4573A9D}" type="presParOf" srcId="{9E3A710B-732E-42DA-B1A1-FC714069AD75}" destId="{C7DFFE09-1265-4E90-8FC5-79331E932CDD}" srcOrd="6" destOrd="0" presId="urn:microsoft.com/office/officeart/2005/8/layout/lProcess3"/>
    <dgm:cxn modelId="{0AECA14A-1FCA-4BF4-8AF1-EF944F3B738D}" type="presParOf" srcId="{C7DFFE09-1265-4E90-8FC5-79331E932CDD}" destId="{027AE3DC-5780-42C5-BE6D-9D7B926E881C}" srcOrd="0" destOrd="0" presId="urn:microsoft.com/office/officeart/2005/8/layout/lProcess3"/>
    <dgm:cxn modelId="{95C2FFEC-5C75-4E06-AA74-1AF85E3C3CF9}" type="presParOf" srcId="{C7DFFE09-1265-4E90-8FC5-79331E932CDD}" destId="{CF1D8929-121D-4959-B87C-E0722AB8B31C}" srcOrd="1" destOrd="0" presId="urn:microsoft.com/office/officeart/2005/8/layout/lProcess3"/>
    <dgm:cxn modelId="{195C96C1-38EA-427B-A4BB-944FE5EAC656}" type="presParOf" srcId="{C7DFFE09-1265-4E90-8FC5-79331E932CDD}" destId="{4D91CCBA-9528-4855-A0E2-8DCD5183D7AD}" srcOrd="2" destOrd="0" presId="urn:microsoft.com/office/officeart/2005/8/layout/lProcess3"/>
    <dgm:cxn modelId="{BF0A3C0C-446D-4C54-8BDF-DEA610488651}" type="presParOf" srcId="{C7DFFE09-1265-4E90-8FC5-79331E932CDD}" destId="{84F20CE1-3E31-4E5C-9285-C71645B3E266}" srcOrd="3" destOrd="0" presId="urn:microsoft.com/office/officeart/2005/8/layout/lProcess3"/>
    <dgm:cxn modelId="{C34BC728-0722-46EC-A0A2-C9AD546095A4}" type="presParOf" srcId="{C7DFFE09-1265-4E90-8FC5-79331E932CDD}" destId="{6A780611-07B5-428C-AF09-7FC7C4E2EC24}" srcOrd="4" destOrd="0" presId="urn:microsoft.com/office/officeart/2005/8/layout/lProcess3"/>
    <dgm:cxn modelId="{BFCB1165-5523-4DD7-87F2-133F2BA0A1B0}" type="presParOf" srcId="{C7DFFE09-1265-4E90-8FC5-79331E932CDD}" destId="{E888A1BA-55E3-4AFA-8505-1D7C1915BAFC}" srcOrd="5" destOrd="0" presId="urn:microsoft.com/office/officeart/2005/8/layout/lProcess3"/>
    <dgm:cxn modelId="{9DB14DDB-CEEB-4C8D-B2D4-7A41B94D101F}" type="presParOf" srcId="{C7DFFE09-1265-4E90-8FC5-79331E932CDD}" destId="{44169E46-2459-4167-8231-9A08AEEBA6D4}" srcOrd="6" destOrd="0" presId="urn:microsoft.com/office/officeart/2005/8/layout/lProcess3"/>
    <dgm:cxn modelId="{C4FAB3BC-D7A5-48CE-B51E-64D5AC6F3829}" type="presParOf" srcId="{C7DFFE09-1265-4E90-8FC5-79331E932CDD}" destId="{6F000808-0229-46E7-BAB3-1BDD3C872F32}" srcOrd="7" destOrd="0" presId="urn:microsoft.com/office/officeart/2005/8/layout/lProcess3"/>
    <dgm:cxn modelId="{4FA03F4D-5F8B-4271-8D05-8D3EBFFB8BF0}" type="presParOf" srcId="{C7DFFE09-1265-4E90-8FC5-79331E932CDD}" destId="{5D90BC83-763D-4CA5-BA4F-3475E5690B47}"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7E95C-8B71-4B49-8B99-9A0A0AD286FC}">
      <dsp:nvSpPr>
        <dsp:cNvPr id="0" name=""/>
        <dsp:cNvSpPr/>
      </dsp:nvSpPr>
      <dsp:spPr>
        <a:xfrm>
          <a:off x="1563" y="72587"/>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solidFill>
                <a:schemeClr val="tx2">
                  <a:lumMod val="75000"/>
                </a:schemeClr>
              </a:solidFill>
            </a:rPr>
            <a:t>Planning and Inception</a:t>
          </a:r>
        </a:p>
      </dsp:txBody>
      <dsp:txXfrm>
        <a:off x="626218" y="72587"/>
        <a:ext cx="1873964" cy="1249309"/>
      </dsp:txXfrm>
    </dsp:sp>
    <dsp:sp modelId="{1464FCC1-788F-4C0E-B618-8241517873F5}">
      <dsp:nvSpPr>
        <dsp:cNvPr id="0" name=""/>
        <dsp:cNvSpPr/>
      </dsp:nvSpPr>
      <dsp:spPr>
        <a:xfrm>
          <a:off x="2718811"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Approval PTWS Steering Committee</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Sep 2024</a:t>
          </a:r>
          <a:endParaRPr lang="en-NZ" sz="1600" kern="1200" dirty="0">
            <a:solidFill>
              <a:schemeClr val="tx2">
                <a:lumMod val="75000"/>
              </a:schemeClr>
            </a:solidFill>
          </a:endParaRPr>
        </a:p>
      </dsp:txBody>
      <dsp:txXfrm>
        <a:off x="3237274" y="178778"/>
        <a:ext cx="1555391" cy="1036926"/>
      </dsp:txXfrm>
    </dsp:sp>
    <dsp:sp modelId="{D401F990-C0CD-4196-ADBD-27F166E58DF5}">
      <dsp:nvSpPr>
        <dsp:cNvPr id="0" name=""/>
        <dsp:cNvSpPr/>
      </dsp:nvSpPr>
      <dsp:spPr>
        <a:xfrm>
          <a:off x="4948204"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Review IO questions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20 Sep – 30 Oct 2024</a:t>
          </a:r>
          <a:endParaRPr lang="en-NZ" sz="1600" kern="1200" dirty="0">
            <a:solidFill>
              <a:schemeClr val="tx2">
                <a:lumMod val="75000"/>
              </a:schemeClr>
            </a:solidFill>
          </a:endParaRPr>
        </a:p>
      </dsp:txBody>
      <dsp:txXfrm>
        <a:off x="5466667" y="178778"/>
        <a:ext cx="1555391" cy="1036926"/>
      </dsp:txXfrm>
    </dsp:sp>
    <dsp:sp modelId="{882B5827-70FB-412D-8882-445916D1E4A4}">
      <dsp:nvSpPr>
        <dsp:cNvPr id="0" name=""/>
        <dsp:cNvSpPr/>
      </dsp:nvSpPr>
      <dsp:spPr>
        <a:xfrm>
          <a:off x="7177597"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Budget and timelines for ESCAP meeting </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 8 Oct 2024</a:t>
          </a:r>
          <a:endParaRPr lang="en-NZ" sz="1600" kern="1200" dirty="0">
            <a:solidFill>
              <a:schemeClr val="tx2">
                <a:lumMod val="75000"/>
              </a:schemeClr>
            </a:solidFill>
          </a:endParaRPr>
        </a:p>
      </dsp:txBody>
      <dsp:txXfrm>
        <a:off x="7696060" y="178778"/>
        <a:ext cx="1555391" cy="1036926"/>
      </dsp:txXfrm>
    </dsp:sp>
    <dsp:sp modelId="{1B32AFAF-B315-446C-B245-CAD9EC11C06B}">
      <dsp:nvSpPr>
        <dsp:cNvPr id="0" name=""/>
        <dsp:cNvSpPr/>
      </dsp:nvSpPr>
      <dsp:spPr>
        <a:xfrm>
          <a:off x="9406989"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err="1">
              <a:solidFill>
                <a:schemeClr val="tx2">
                  <a:lumMod val="75000"/>
                </a:schemeClr>
              </a:solidFill>
              <a:latin typeface="Arial Narrow" panose="020B0604020202020204" pitchFamily="34" charset="0"/>
              <a:cs typeface="Arial Narrow" panose="020B0604020202020204" pitchFamily="34" charset="0"/>
            </a:rPr>
            <a:t>Finalise</a:t>
          </a:r>
          <a:r>
            <a:rPr lang="en-US" sz="1600" b="1" i="0" kern="1200" dirty="0">
              <a:solidFill>
                <a:schemeClr val="tx2">
                  <a:lumMod val="75000"/>
                </a:schemeClr>
              </a:solidFill>
              <a:latin typeface="Arial Narrow" panose="020B0604020202020204" pitchFamily="34" charset="0"/>
              <a:cs typeface="Arial Narrow" panose="020B0604020202020204" pitchFamily="34" charset="0"/>
            </a:rPr>
            <a:t> questions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by 31 Dec 2024</a:t>
          </a:r>
          <a:endParaRPr lang="en-NZ" sz="1600" kern="1200" dirty="0">
            <a:solidFill>
              <a:schemeClr val="tx2">
                <a:lumMod val="75000"/>
              </a:schemeClr>
            </a:solidFill>
          </a:endParaRPr>
        </a:p>
      </dsp:txBody>
      <dsp:txXfrm>
        <a:off x="9925452" y="178778"/>
        <a:ext cx="1555391" cy="1036926"/>
      </dsp:txXfrm>
    </dsp:sp>
    <dsp:sp modelId="{501B94CF-280F-4630-B0C1-7757659BE719}">
      <dsp:nvSpPr>
        <dsp:cNvPr id="0" name=""/>
        <dsp:cNvSpPr/>
      </dsp:nvSpPr>
      <dsp:spPr>
        <a:xfrm>
          <a:off x="1563" y="1496800"/>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solidFill>
                <a:schemeClr val="tx2">
                  <a:lumMod val="75000"/>
                </a:schemeClr>
              </a:solidFill>
            </a:rPr>
            <a:t>Collection and Analysis</a:t>
          </a:r>
        </a:p>
      </dsp:txBody>
      <dsp:txXfrm>
        <a:off x="626218" y="1496800"/>
        <a:ext cx="1873964" cy="1249309"/>
      </dsp:txXfrm>
    </dsp:sp>
    <dsp:sp modelId="{3F49B0D1-C6E5-480B-8FAD-5EA1F001247E}">
      <dsp:nvSpPr>
        <dsp:cNvPr id="0" name=""/>
        <dsp:cNvSpPr/>
      </dsp:nvSpPr>
      <dsp:spPr>
        <a:xfrm>
          <a:off x="2718811" y="1602991"/>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IOC Circular Letter distributes survey</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4 Feb 2025</a:t>
          </a:r>
          <a:endParaRPr lang="en-NZ" sz="1600" kern="1200" dirty="0">
            <a:solidFill>
              <a:schemeClr val="tx2">
                <a:lumMod val="75000"/>
              </a:schemeClr>
            </a:solidFill>
          </a:endParaRPr>
        </a:p>
      </dsp:txBody>
      <dsp:txXfrm>
        <a:off x="3237274" y="1602991"/>
        <a:ext cx="1555391" cy="1036926"/>
      </dsp:txXfrm>
    </dsp:sp>
    <dsp:sp modelId="{8CBA5931-F7FD-45D0-BCA0-589E32FF3F85}">
      <dsp:nvSpPr>
        <dsp:cNvPr id="0" name=""/>
        <dsp:cNvSpPr/>
      </dsp:nvSpPr>
      <dsp:spPr>
        <a:xfrm>
          <a:off x="4948204" y="1602991"/>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Survey completion by MSs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4 March 2025</a:t>
          </a:r>
          <a:endParaRPr lang="en-NZ" sz="1600" kern="1200" dirty="0">
            <a:solidFill>
              <a:schemeClr val="tx2">
                <a:lumMod val="75000"/>
              </a:schemeClr>
            </a:solidFill>
          </a:endParaRPr>
        </a:p>
      </dsp:txBody>
      <dsp:txXfrm>
        <a:off x="5466667" y="1602991"/>
        <a:ext cx="1555391" cy="1036926"/>
      </dsp:txXfrm>
    </dsp:sp>
    <dsp:sp modelId="{AF641D19-E849-48CE-B715-F204CED2F2F3}">
      <dsp:nvSpPr>
        <dsp:cNvPr id="0" name=""/>
        <dsp:cNvSpPr/>
      </dsp:nvSpPr>
      <dsp:spPr>
        <a:xfrm>
          <a:off x="7177597" y="1602991"/>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Compilation/ analysis of survey findings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5 Mar – 1 Apr 2025</a:t>
          </a:r>
          <a:endParaRPr lang="en-NZ" sz="1600" kern="1200" dirty="0">
            <a:solidFill>
              <a:schemeClr val="tx2">
                <a:lumMod val="75000"/>
              </a:schemeClr>
            </a:solidFill>
          </a:endParaRPr>
        </a:p>
      </dsp:txBody>
      <dsp:txXfrm>
        <a:off x="7696060" y="1602991"/>
        <a:ext cx="1555391" cy="1036926"/>
      </dsp:txXfrm>
    </dsp:sp>
    <dsp:sp modelId="{0CDCCF05-B485-4256-A918-83CC7A42F1C2}">
      <dsp:nvSpPr>
        <dsp:cNvPr id="0" name=""/>
        <dsp:cNvSpPr/>
      </dsp:nvSpPr>
      <dsp:spPr>
        <a:xfrm>
          <a:off x="1563" y="2921013"/>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t>Validation and Review</a:t>
          </a:r>
        </a:p>
      </dsp:txBody>
      <dsp:txXfrm>
        <a:off x="626218" y="2921013"/>
        <a:ext cx="1873964" cy="1249309"/>
      </dsp:txXfrm>
    </dsp:sp>
    <dsp:sp modelId="{D3B1CC48-F6D1-4BC3-AC53-2384832FBE82}">
      <dsp:nvSpPr>
        <dsp:cNvPr id="0" name=""/>
        <dsp:cNvSpPr/>
      </dsp:nvSpPr>
      <dsp:spPr>
        <a:xfrm>
          <a:off x="2718811" y="3027204"/>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Initial findings to ICG/PTWS-XXXI</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7 – 11 Apr 2025</a:t>
          </a:r>
          <a:endParaRPr lang="en-NZ" sz="1600" kern="1200" dirty="0">
            <a:solidFill>
              <a:schemeClr val="tx1">
                <a:lumMod val="65000"/>
                <a:lumOff val="35000"/>
              </a:schemeClr>
            </a:solidFill>
          </a:endParaRPr>
        </a:p>
      </dsp:txBody>
      <dsp:txXfrm>
        <a:off x="3237274" y="3027204"/>
        <a:ext cx="1555391" cy="1036926"/>
      </dsp:txXfrm>
    </dsp:sp>
    <dsp:sp modelId="{023EB66C-E4C5-434C-9893-C35AD9F40689}">
      <dsp:nvSpPr>
        <dsp:cNvPr id="0" name=""/>
        <dsp:cNvSpPr/>
      </dsp:nvSpPr>
      <dsp:spPr>
        <a:xfrm>
          <a:off x="4948204" y="3027204"/>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Review findings and draft recs</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by 30 June 2025</a:t>
          </a:r>
          <a:endParaRPr lang="en-NZ" sz="1600" kern="1200" dirty="0">
            <a:solidFill>
              <a:schemeClr val="tx1">
                <a:lumMod val="65000"/>
                <a:lumOff val="35000"/>
              </a:schemeClr>
            </a:solidFill>
          </a:endParaRPr>
        </a:p>
      </dsp:txBody>
      <dsp:txXfrm>
        <a:off x="5466667" y="3027204"/>
        <a:ext cx="1555391" cy="1036926"/>
      </dsp:txXfrm>
    </dsp:sp>
    <dsp:sp modelId="{C3EE82A4-4844-4AF2-83F3-7E440BC98972}">
      <dsp:nvSpPr>
        <dsp:cNvPr id="0" name=""/>
        <dsp:cNvSpPr/>
      </dsp:nvSpPr>
      <dsp:spPr>
        <a:xfrm>
          <a:off x="7177597" y="3027204"/>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Evaluation &amp; Recs Workshop</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14 – 16 May 2025</a:t>
          </a:r>
          <a:endParaRPr lang="en-NZ" sz="1600" kern="1200" dirty="0">
            <a:solidFill>
              <a:schemeClr val="tx1">
                <a:lumMod val="65000"/>
                <a:lumOff val="35000"/>
              </a:schemeClr>
            </a:solidFill>
          </a:endParaRPr>
        </a:p>
      </dsp:txBody>
      <dsp:txXfrm>
        <a:off x="7696060" y="3027204"/>
        <a:ext cx="1555391" cy="1036926"/>
      </dsp:txXfrm>
    </dsp:sp>
    <dsp:sp modelId="{EAC98A74-60C1-4956-BE1C-84802F0089DD}">
      <dsp:nvSpPr>
        <dsp:cNvPr id="0" name=""/>
        <dsp:cNvSpPr/>
      </dsp:nvSpPr>
      <dsp:spPr>
        <a:xfrm>
          <a:off x="9408553" y="300593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SC approves final Technical Report 30 June 2025</a:t>
          </a:r>
          <a:endParaRPr lang="en-NZ" sz="1600" kern="1200" dirty="0">
            <a:solidFill>
              <a:schemeClr val="tx1">
                <a:lumMod val="65000"/>
                <a:lumOff val="35000"/>
              </a:schemeClr>
            </a:solidFill>
          </a:endParaRPr>
        </a:p>
      </dsp:txBody>
      <dsp:txXfrm>
        <a:off x="9927016" y="3005937"/>
        <a:ext cx="1555391" cy="1036926"/>
      </dsp:txXfrm>
    </dsp:sp>
    <dsp:sp modelId="{027AE3DC-5780-42C5-BE6D-9D7B926E881C}">
      <dsp:nvSpPr>
        <dsp:cNvPr id="0" name=""/>
        <dsp:cNvSpPr/>
      </dsp:nvSpPr>
      <dsp:spPr>
        <a:xfrm>
          <a:off x="1563" y="4345225"/>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t>Finalisation and Sharing</a:t>
          </a:r>
        </a:p>
      </dsp:txBody>
      <dsp:txXfrm>
        <a:off x="626218" y="4345225"/>
        <a:ext cx="1873964" cy="1249309"/>
      </dsp:txXfrm>
    </dsp:sp>
    <dsp:sp modelId="{4D91CCBA-9528-4855-A0E2-8DCD5183D7AD}">
      <dsp:nvSpPr>
        <dsp:cNvPr id="0" name=""/>
        <dsp:cNvSpPr/>
      </dsp:nvSpPr>
      <dsp:spPr>
        <a:xfrm>
          <a:off x="2718811"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Technical Report tabled at IOC General Assembly          June 2025 </a:t>
          </a:r>
          <a:endPar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endParaRPr>
        </a:p>
      </dsp:txBody>
      <dsp:txXfrm>
        <a:off x="3237274" y="4451417"/>
        <a:ext cx="1555391" cy="1036926"/>
      </dsp:txXfrm>
    </dsp:sp>
    <dsp:sp modelId="{6A780611-07B5-428C-AF09-7FC7C4E2EC24}">
      <dsp:nvSpPr>
        <dsp:cNvPr id="0" name=""/>
        <dsp:cNvSpPr/>
      </dsp:nvSpPr>
      <dsp:spPr>
        <a:xfrm>
          <a:off x="4948204"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Policy report </a:t>
          </a:r>
          <a:r>
            <a:rPr lang="en-US" sz="1600" b="1" i="0" kern="1200" dirty="0" err="1">
              <a:solidFill>
                <a:schemeClr val="tx1">
                  <a:lumMod val="65000"/>
                  <a:lumOff val="35000"/>
                </a:schemeClr>
              </a:solidFill>
              <a:latin typeface="Arial Narrow" panose="020B0604020202020204" pitchFamily="34" charset="0"/>
              <a:cs typeface="Arial Narrow" panose="020B0604020202020204" pitchFamily="34" charset="0"/>
            </a:rPr>
            <a:t>finalised</a:t>
          </a:r>
          <a:endParaRPr lang="en-NZ" sz="1600" kern="1200" dirty="0">
            <a:solidFill>
              <a:schemeClr val="tx1">
                <a:lumMod val="65000"/>
                <a:lumOff val="35000"/>
              </a:schemeClr>
            </a:solidFill>
          </a:endParaRPr>
        </a:p>
      </dsp:txBody>
      <dsp:txXfrm>
        <a:off x="5466667" y="4451417"/>
        <a:ext cx="1555391" cy="1036926"/>
      </dsp:txXfrm>
    </dsp:sp>
    <dsp:sp modelId="{44169E46-2459-4167-8231-9A08AEEBA6D4}">
      <dsp:nvSpPr>
        <dsp:cNvPr id="0" name=""/>
        <dsp:cNvSpPr/>
      </dsp:nvSpPr>
      <dsp:spPr>
        <a:xfrm>
          <a:off x="7177597"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Final reports submitted to ESCAP September 2025</a:t>
          </a:r>
        </a:p>
      </dsp:txBody>
      <dsp:txXfrm>
        <a:off x="7696060" y="4451417"/>
        <a:ext cx="1555391" cy="1036926"/>
      </dsp:txXfrm>
    </dsp:sp>
    <dsp:sp modelId="{5D90BC83-763D-4CA5-BA4F-3475E5690B47}">
      <dsp:nvSpPr>
        <dsp:cNvPr id="0" name=""/>
        <dsp:cNvSpPr/>
      </dsp:nvSpPr>
      <dsp:spPr>
        <a:xfrm>
          <a:off x="9406989"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Project end </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30 Sep 2025</a:t>
          </a:r>
          <a:endParaRPr lang="en-NZ" sz="1600" kern="1200" dirty="0">
            <a:solidFill>
              <a:schemeClr val="tx1">
                <a:lumMod val="65000"/>
                <a:lumOff val="35000"/>
              </a:schemeClr>
            </a:solidFill>
          </a:endParaRPr>
        </a:p>
      </dsp:txBody>
      <dsp:txXfrm>
        <a:off x="9925452" y="4451417"/>
        <a:ext cx="1555391" cy="10369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71605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285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3513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4864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97"/>
        <p:cNvGrpSpPr/>
        <p:nvPr/>
      </p:nvGrpSpPr>
      <p:grpSpPr>
        <a:xfrm>
          <a:off x="0" y="0"/>
          <a:ext cx="0" cy="0"/>
          <a:chOff x="0" y="0"/>
          <a:chExt cx="0" cy="0"/>
        </a:xfrm>
      </p:grpSpPr>
      <p:sp>
        <p:nvSpPr>
          <p:cNvPr id="98" name="Google Shape;98;p45"/>
          <p:cNvSpPr/>
          <p:nvPr/>
        </p:nvSpPr>
        <p:spPr>
          <a:xfrm>
            <a:off x="763" y="0"/>
            <a:ext cx="12191365" cy="6858000"/>
          </a:xfrm>
          <a:custGeom>
            <a:avLst/>
            <a:gdLst/>
            <a:ahLst/>
            <a:cxnLst/>
            <a:rect l="l" t="t" r="r" b="b"/>
            <a:pathLst>
              <a:path w="12191365" h="5332095" extrusionOk="0">
                <a:moveTo>
                  <a:pt x="0" y="5331714"/>
                </a:moveTo>
                <a:lnTo>
                  <a:pt x="12191238" y="5331714"/>
                </a:lnTo>
                <a:lnTo>
                  <a:pt x="12191238" y="0"/>
                </a:lnTo>
                <a:lnTo>
                  <a:pt x="0" y="0"/>
                </a:lnTo>
                <a:lnTo>
                  <a:pt x="0" y="5331714"/>
                </a:lnTo>
                <a:close/>
              </a:path>
            </a:pathLst>
          </a:custGeom>
          <a:solidFill>
            <a:srgbClr val="0069B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grpSp>
        <p:nvGrpSpPr>
          <p:cNvPr id="99" name="Google Shape;99;p45"/>
          <p:cNvGrpSpPr/>
          <p:nvPr/>
        </p:nvGrpSpPr>
        <p:grpSpPr>
          <a:xfrm>
            <a:off x="4986049" y="2211121"/>
            <a:ext cx="1238860" cy="2605548"/>
            <a:chOff x="5053781" y="2202426"/>
            <a:chExt cx="1238860" cy="2605548"/>
          </a:xfrm>
        </p:grpSpPr>
        <p:cxnSp>
          <p:nvCxnSpPr>
            <p:cNvPr id="100" name="Google Shape;100;p45"/>
            <p:cNvCxnSpPr/>
            <p:nvPr/>
          </p:nvCxnSpPr>
          <p:spPr>
            <a:xfrm>
              <a:off x="5053781" y="2202426"/>
              <a:ext cx="0" cy="2458064"/>
            </a:xfrm>
            <a:prstGeom prst="straightConnector1">
              <a:avLst/>
            </a:prstGeom>
            <a:noFill/>
            <a:ln w="76200" cap="flat" cmpd="sng">
              <a:solidFill>
                <a:schemeClr val="lt1"/>
              </a:solidFill>
              <a:prstDash val="solid"/>
              <a:miter lim="800000"/>
              <a:headEnd type="none" w="sm" len="sm"/>
              <a:tailEnd type="none" w="sm" len="sm"/>
            </a:ln>
          </p:spPr>
        </p:cxnSp>
        <p:sp>
          <p:nvSpPr>
            <p:cNvPr id="101" name="Google Shape;101;p45"/>
            <p:cNvSpPr/>
            <p:nvPr/>
          </p:nvSpPr>
          <p:spPr>
            <a:xfrm>
              <a:off x="5171768" y="2202426"/>
              <a:ext cx="1120873" cy="2605548"/>
            </a:xfrm>
            <a:prstGeom prst="rect">
              <a:avLst/>
            </a:prstGeom>
            <a:solidFill>
              <a:srgbClr val="0069B4"/>
            </a:solidFill>
            <a:ln w="12700" cap="flat" cmpd="sng">
              <a:solidFill>
                <a:srgbClr val="0069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grpSp>
      <p:pic>
        <p:nvPicPr>
          <p:cNvPr id="102" name="Google Shape;102;p45"/>
          <p:cNvPicPr preferRelativeResize="0"/>
          <p:nvPr/>
        </p:nvPicPr>
        <p:blipFill rotWithShape="1">
          <a:blip r:embed="rId2">
            <a:alphaModFix/>
          </a:blip>
          <a:srcRect/>
          <a:stretch/>
        </p:blipFill>
        <p:spPr>
          <a:xfrm>
            <a:off x="10299948" y="205691"/>
            <a:ext cx="1673113" cy="1201279"/>
          </a:xfrm>
          <a:prstGeom prst="rect">
            <a:avLst/>
          </a:prstGeom>
          <a:noFill/>
          <a:ln>
            <a:noFill/>
          </a:ln>
        </p:spPr>
      </p:pic>
      <p:pic>
        <p:nvPicPr>
          <p:cNvPr id="103" name="Google Shape;103;p45"/>
          <p:cNvPicPr preferRelativeResize="0"/>
          <p:nvPr/>
        </p:nvPicPr>
        <p:blipFill rotWithShape="1">
          <a:blip r:embed="rId3">
            <a:alphaModFix/>
          </a:blip>
          <a:srcRect/>
          <a:stretch/>
        </p:blipFill>
        <p:spPr>
          <a:xfrm>
            <a:off x="1545777" y="2016423"/>
            <a:ext cx="2914542" cy="280024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4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46"/>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07"/>
        <p:cNvGrpSpPr/>
        <p:nvPr/>
      </p:nvGrpSpPr>
      <p:grpSpPr>
        <a:xfrm>
          <a:off x="0" y="0"/>
          <a:ext cx="0" cy="0"/>
          <a:chOff x="0" y="0"/>
          <a:chExt cx="0" cy="0"/>
        </a:xfrm>
      </p:grpSpPr>
      <p:sp>
        <p:nvSpPr>
          <p:cNvPr id="108" name="Google Shape;108;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0" name="Google Shape;110;p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3"/>
        <p:cNvGrpSpPr/>
        <p:nvPr/>
      </p:nvGrpSpPr>
      <p:grpSpPr>
        <a:xfrm>
          <a:off x="0" y="0"/>
          <a:ext cx="0" cy="0"/>
          <a:chOff x="0" y="0"/>
          <a:chExt cx="0" cy="0"/>
        </a:xfrm>
      </p:grpSpPr>
      <p:grpSp>
        <p:nvGrpSpPr>
          <p:cNvPr id="114" name="Google Shape;114;p48"/>
          <p:cNvGrpSpPr/>
          <p:nvPr/>
        </p:nvGrpSpPr>
        <p:grpSpPr>
          <a:xfrm>
            <a:off x="5053782" y="2202427"/>
            <a:ext cx="1238860" cy="2605548"/>
            <a:chOff x="5053781" y="2202426"/>
            <a:chExt cx="1238860" cy="2605548"/>
          </a:xfrm>
        </p:grpSpPr>
        <p:cxnSp>
          <p:nvCxnSpPr>
            <p:cNvPr id="115" name="Google Shape;115;p48"/>
            <p:cNvCxnSpPr/>
            <p:nvPr/>
          </p:nvCxnSpPr>
          <p:spPr>
            <a:xfrm>
              <a:off x="5053781" y="2202426"/>
              <a:ext cx="0" cy="2458064"/>
            </a:xfrm>
            <a:prstGeom prst="straightConnector1">
              <a:avLst/>
            </a:prstGeom>
            <a:noFill/>
            <a:ln w="76200" cap="flat" cmpd="sng">
              <a:solidFill>
                <a:schemeClr val="lt1"/>
              </a:solidFill>
              <a:prstDash val="solid"/>
              <a:miter lim="800000"/>
              <a:headEnd type="none" w="sm" len="sm"/>
              <a:tailEnd type="none" w="sm" len="sm"/>
            </a:ln>
          </p:spPr>
        </p:cxnSp>
        <p:sp>
          <p:nvSpPr>
            <p:cNvPr id="116" name="Google Shape;116;p48"/>
            <p:cNvSpPr/>
            <p:nvPr/>
          </p:nvSpPr>
          <p:spPr>
            <a:xfrm>
              <a:off x="5171768" y="2202426"/>
              <a:ext cx="1120873" cy="2605548"/>
            </a:xfrm>
            <a:prstGeom prst="rect">
              <a:avLst/>
            </a:prstGeom>
            <a:solidFill>
              <a:srgbClr val="0069B4"/>
            </a:solidFill>
            <a:ln w="12700" cap="flat" cmpd="sng">
              <a:solidFill>
                <a:srgbClr val="0069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grpSp>
      <p:pic>
        <p:nvPicPr>
          <p:cNvPr id="117" name="Google Shape;117;p48"/>
          <p:cNvPicPr preferRelativeResize="0"/>
          <p:nvPr/>
        </p:nvPicPr>
        <p:blipFill rotWithShape="1">
          <a:blip r:embed="rId2">
            <a:alphaModFix/>
          </a:blip>
          <a:srcRect/>
          <a:stretch/>
        </p:blipFill>
        <p:spPr>
          <a:xfrm>
            <a:off x="10367682" y="121025"/>
            <a:ext cx="1673113" cy="12012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a:spLocks noGrp="1"/>
          </p:cNvSpPr>
          <p:nvPr>
            <p:ph type="pic" idx="2"/>
          </p:nvPr>
        </p:nvSpPr>
        <p:spPr>
          <a:xfrm>
            <a:off x="5183188" y="987425"/>
            <a:ext cx="6172200" cy="4873625"/>
          </a:xfrm>
          <a:prstGeom prst="rect">
            <a:avLst/>
          </a:prstGeom>
          <a:noFill/>
          <a:ln>
            <a:noFill/>
          </a:ln>
        </p:spPr>
      </p:sp>
      <p:sp>
        <p:nvSpPr>
          <p:cNvPr id="72" name="Google Shape;72;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4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4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44"/>
          <p:cNvPicPr preferRelativeResize="0"/>
          <p:nvPr/>
        </p:nvPicPr>
        <p:blipFill rotWithShape="1">
          <a:blip r:embed="rId6">
            <a:alphaModFix/>
          </a:blip>
          <a:srcRect/>
          <a:stretch/>
        </p:blipFill>
        <p:spPr>
          <a:xfrm>
            <a:off x="10071545" y="216363"/>
            <a:ext cx="1999700" cy="951923"/>
          </a:xfrm>
          <a:prstGeom prst="rect">
            <a:avLst/>
          </a:prstGeom>
          <a:noFill/>
          <a:ln>
            <a:noFill/>
          </a:ln>
        </p:spPr>
      </p:pic>
      <p:sp>
        <p:nvSpPr>
          <p:cNvPr id="93" name="Google Shape;93;p44"/>
          <p:cNvSpPr/>
          <p:nvPr/>
        </p:nvSpPr>
        <p:spPr>
          <a:xfrm rot="5400000">
            <a:off x="1721007" y="3812569"/>
            <a:ext cx="1639615"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94" name="Google Shape;94;p44"/>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95" name="Google Shape;95;p44"/>
          <p:cNvSpPr/>
          <p:nvPr/>
        </p:nvSpPr>
        <p:spPr>
          <a:xfrm rot="5400000">
            <a:off x="4884290" y="3379882"/>
            <a:ext cx="2423423" cy="98239"/>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pic>
        <p:nvPicPr>
          <p:cNvPr id="96" name="Google Shape;96;p44"/>
          <p:cNvPicPr preferRelativeResize="0"/>
          <p:nvPr/>
        </p:nvPicPr>
        <p:blipFill rotWithShape="1">
          <a:blip r:embed="rId7">
            <a:alphaModFix/>
          </a:blip>
          <a:srcRect/>
          <a:stretch/>
        </p:blipFill>
        <p:spPr>
          <a:xfrm>
            <a:off x="1545777" y="2016423"/>
            <a:ext cx="2914542" cy="28002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hyperlink" Target="https://oceanexpert.org/event/4696" TargetMode="Externa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p:nvPr/>
        </p:nvSpPr>
        <p:spPr>
          <a:xfrm>
            <a:off x="0" y="5356"/>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a:solidFill>
                <a:schemeClr val="lt1"/>
              </a:solidFill>
              <a:latin typeface="Calibri"/>
              <a:ea typeface="Calibri"/>
              <a:cs typeface="Calibri"/>
              <a:sym typeface="Calibri"/>
            </a:endParaRPr>
          </a:p>
        </p:txBody>
      </p:sp>
      <p:pic>
        <p:nvPicPr>
          <p:cNvPr id="124" name="Google Shape;124;p1" descr="A blue and white logo&#10;&#10;Description automatically generated"/>
          <p:cNvPicPr preferRelativeResize="0"/>
          <p:nvPr/>
        </p:nvPicPr>
        <p:blipFill rotWithShape="1">
          <a:blip r:embed="rId3">
            <a:alphaModFix/>
          </a:blip>
          <a:srcRect/>
          <a:stretch/>
        </p:blipFill>
        <p:spPr>
          <a:xfrm>
            <a:off x="-65572" y="5369777"/>
            <a:ext cx="5301760" cy="2110267"/>
          </a:xfrm>
          <a:prstGeom prst="rect">
            <a:avLst/>
          </a:prstGeom>
          <a:noFill/>
          <a:ln>
            <a:noFill/>
          </a:ln>
        </p:spPr>
      </p:pic>
      <p:sp>
        <p:nvSpPr>
          <p:cNvPr id="125" name="Google Shape;125;p1"/>
          <p:cNvSpPr txBox="1"/>
          <p:nvPr/>
        </p:nvSpPr>
        <p:spPr>
          <a:xfrm>
            <a:off x="1359456" y="1348840"/>
            <a:ext cx="10110395" cy="55091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0" u="none" strike="noStrike" cap="none" dirty="0">
                <a:solidFill>
                  <a:schemeClr val="lt1"/>
                </a:solidFill>
                <a:latin typeface="Arial"/>
                <a:ea typeface="Arial"/>
                <a:cs typeface="Arial"/>
                <a:sym typeface="Arial"/>
              </a:rPr>
              <a:t>Intergovernmental Coordination Group for the </a:t>
            </a:r>
            <a:endParaRPr sz="2400" dirty="0"/>
          </a:p>
          <a:p>
            <a:pPr marL="0" marR="0" lvl="0" indent="0" algn="ctr" rtl="0">
              <a:spcBef>
                <a:spcPts val="0"/>
              </a:spcBef>
              <a:spcAft>
                <a:spcPts val="0"/>
              </a:spcAft>
              <a:buNone/>
            </a:pPr>
            <a:r>
              <a:rPr lang="en-US" sz="2400" i="0" u="none" strike="noStrike" cap="none" dirty="0">
                <a:solidFill>
                  <a:schemeClr val="lt1"/>
                </a:solidFill>
                <a:latin typeface="Arial"/>
                <a:ea typeface="Arial"/>
                <a:cs typeface="Arial"/>
                <a:sym typeface="Arial"/>
              </a:rPr>
              <a:t>Pacific Tsunami Warning and Mitigation System (PTWS)</a:t>
            </a:r>
            <a:endParaRPr sz="2400" dirty="0"/>
          </a:p>
          <a:p>
            <a:pPr marL="0" marR="0" lvl="0" indent="0" algn="ctr" rtl="0">
              <a:spcBef>
                <a:spcPts val="0"/>
              </a:spcBef>
              <a:spcAft>
                <a:spcPts val="0"/>
              </a:spcAft>
              <a:buNone/>
            </a:pPr>
            <a:endParaRPr sz="32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4400" b="1" i="0" u="none" strike="noStrike" cap="none" dirty="0">
                <a:solidFill>
                  <a:srgbClr val="FFFF00"/>
                </a:solidFill>
                <a:latin typeface="Arial"/>
                <a:ea typeface="Arial"/>
                <a:cs typeface="Arial"/>
                <a:sym typeface="Arial"/>
              </a:rPr>
              <a:t>Tsunami Preparedness </a:t>
            </a:r>
          </a:p>
          <a:p>
            <a:pPr marL="0" marR="0" lvl="0" indent="0" algn="ctr" rtl="0">
              <a:spcBef>
                <a:spcPts val="0"/>
              </a:spcBef>
              <a:spcAft>
                <a:spcPts val="0"/>
              </a:spcAft>
              <a:buNone/>
            </a:pPr>
            <a:r>
              <a:rPr lang="en-US" sz="4400" b="1" i="0" u="none" strike="noStrike" cap="none" dirty="0">
                <a:solidFill>
                  <a:srgbClr val="FFFF00"/>
                </a:solidFill>
                <a:latin typeface="Arial"/>
                <a:ea typeface="Arial"/>
                <a:cs typeface="Arial"/>
                <a:sym typeface="Arial"/>
              </a:rPr>
              <a:t>Capacity Assessment</a:t>
            </a:r>
            <a:endParaRPr sz="1800" dirty="0">
              <a:solidFill>
                <a:srgbClr val="FFFF00"/>
              </a:solidFill>
            </a:endParaRPr>
          </a:p>
          <a:p>
            <a:pPr marL="0" marR="0" lvl="0" indent="0" algn="ctr" rtl="0">
              <a:spcBef>
                <a:spcPts val="0"/>
              </a:spcBef>
              <a:spcAft>
                <a:spcPts val="0"/>
              </a:spcAft>
              <a:buNone/>
            </a:pPr>
            <a:r>
              <a:rPr lang="en-US" sz="3200" i="0" u="none" strike="noStrike" cap="none" dirty="0">
                <a:solidFill>
                  <a:srgbClr val="FFFF00"/>
                </a:solidFill>
                <a:latin typeface="Arial"/>
                <a:ea typeface="Arial"/>
                <a:cs typeface="Arial"/>
                <a:sym typeface="Arial"/>
              </a:rPr>
              <a:t> (ESCAP Phase II)</a:t>
            </a:r>
          </a:p>
          <a:p>
            <a:pPr marL="0" marR="0" lvl="0" indent="0" algn="ctr" rtl="0">
              <a:spcBef>
                <a:spcPts val="0"/>
              </a:spcBef>
              <a:spcAft>
                <a:spcPts val="0"/>
              </a:spcAft>
              <a:buNone/>
            </a:pPr>
            <a:endParaRPr lang="en-US" sz="2400" u="none" strike="noStrike" cap="none" dirty="0">
              <a:solidFill>
                <a:srgbClr val="FFFF00"/>
              </a:solidFill>
              <a:latin typeface="Arial"/>
              <a:ea typeface="Arial"/>
              <a:cs typeface="Arial"/>
              <a:sym typeface="Arial"/>
            </a:endParaRPr>
          </a:p>
          <a:p>
            <a:pPr marL="0" marR="0" lvl="0" indent="0" algn="ctr" rtl="0">
              <a:spcBef>
                <a:spcPts val="0"/>
              </a:spcBef>
              <a:spcAft>
                <a:spcPts val="0"/>
              </a:spcAft>
              <a:buNone/>
            </a:pPr>
            <a:r>
              <a:rPr lang="en-US" sz="3200" b="1" u="none" strike="noStrike" cap="none" dirty="0">
                <a:solidFill>
                  <a:srgbClr val="00FDFF"/>
                </a:solidFill>
                <a:latin typeface="Arial"/>
                <a:ea typeface="Arial"/>
                <a:cs typeface="Arial"/>
                <a:sym typeface="Arial"/>
              </a:rPr>
              <a:t>Project Overview and Update </a:t>
            </a:r>
          </a:p>
          <a:p>
            <a:pPr marL="0" marR="0" lvl="0" indent="0" algn="ctr" rtl="0">
              <a:spcBef>
                <a:spcPts val="0"/>
              </a:spcBef>
              <a:spcAft>
                <a:spcPts val="0"/>
              </a:spcAft>
              <a:buNone/>
            </a:pPr>
            <a:endParaRPr lang="en-US" sz="3200" u="none" strike="noStrike" cap="none" dirty="0">
              <a:solidFill>
                <a:srgbClr val="FFFF00"/>
              </a:solidFill>
              <a:latin typeface="Arial"/>
              <a:ea typeface="Arial"/>
              <a:cs typeface="Arial"/>
              <a:sym typeface="Arial"/>
            </a:endParaRPr>
          </a:p>
          <a:p>
            <a:pPr algn="ctr"/>
            <a:r>
              <a:rPr lang="en-US" sz="2400" u="none" strike="noStrike" cap="none" dirty="0">
                <a:solidFill>
                  <a:schemeClr val="lt1"/>
                </a:solidFill>
                <a:latin typeface="Arial"/>
                <a:ea typeface="Arial"/>
                <a:cs typeface="Arial"/>
                <a:sym typeface="Arial"/>
              </a:rPr>
              <a:t>Lara Bland (NEMA, NZ), and Laura Kong (ITIC)</a:t>
            </a:r>
            <a:endParaRPr lang="en-US" sz="24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1400" b="1" i="0" u="none" strike="noStrike" cap="none" dirty="0">
              <a:solidFill>
                <a:schemeClr val="lt1"/>
              </a:solidFill>
              <a:latin typeface="Arial"/>
              <a:ea typeface="Arial"/>
              <a:cs typeface="Arial"/>
              <a:sym typeface="Arial"/>
            </a:endParaRPr>
          </a:p>
        </p:txBody>
      </p:sp>
      <p:pic>
        <p:nvPicPr>
          <p:cNvPr id="126" name="Google Shape;126;p1"/>
          <p:cNvPicPr preferRelativeResize="0"/>
          <p:nvPr/>
        </p:nvPicPr>
        <p:blipFill rotWithShape="1">
          <a:blip r:embed="rId4">
            <a:alphaModFix/>
          </a:blip>
          <a:srcRect/>
          <a:stretch/>
        </p:blipFill>
        <p:spPr>
          <a:xfrm>
            <a:off x="0" y="82980"/>
            <a:ext cx="1498477" cy="1440000"/>
          </a:xfrm>
          <a:prstGeom prst="rect">
            <a:avLst/>
          </a:prstGeom>
          <a:noFill/>
          <a:ln>
            <a:noFill/>
          </a:ln>
        </p:spPr>
      </p:pic>
      <p:pic>
        <p:nvPicPr>
          <p:cNvPr id="127" name="Google Shape;127;p1" descr="Home"/>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697950" y="200675"/>
            <a:ext cx="2622235" cy="819107"/>
          </a:xfrm>
          <a:prstGeom prst="rect">
            <a:avLst/>
          </a:prstGeom>
          <a:solidFill>
            <a:schemeClr val="lt1"/>
          </a:solidFill>
          <a:ln>
            <a:noFill/>
          </a:ln>
        </p:spPr>
      </p:pic>
      <p:sp>
        <p:nvSpPr>
          <p:cNvPr id="3" name="TextBox 2">
            <a:extLst>
              <a:ext uri="{FF2B5EF4-FFF2-40B4-BE49-F238E27FC236}">
                <a16:creationId xmlns:a16="http://schemas.microsoft.com/office/drawing/2014/main" id="{07C5556F-024C-D9E4-32E9-5897667FA86B}"/>
              </a:ext>
            </a:extLst>
          </p:cNvPr>
          <p:cNvSpPr txBox="1"/>
          <p:nvPr/>
        </p:nvSpPr>
        <p:spPr>
          <a:xfrm>
            <a:off x="6781800" y="495203"/>
            <a:ext cx="6165272" cy="307777"/>
          </a:xfrm>
          <a:prstGeom prst="rect">
            <a:avLst/>
          </a:prstGeom>
          <a:noFill/>
        </p:spPr>
        <p:txBody>
          <a:bodyPr wrap="square">
            <a:spAutoFit/>
          </a:bodyPr>
          <a:lstStyle/>
          <a:p>
            <a:pPr marL="0" marR="0" lvl="0" indent="0" algn="ctr" rtl="0">
              <a:spcBef>
                <a:spcPts val="0"/>
              </a:spcBef>
              <a:spcAft>
                <a:spcPts val="0"/>
              </a:spcAft>
              <a:buNone/>
            </a:pPr>
            <a:r>
              <a:rPr lang="en-US" sz="1400" i="0" u="none" strike="noStrike" cap="none" dirty="0">
                <a:solidFill>
                  <a:schemeClr val="lt1"/>
                </a:solidFill>
                <a:latin typeface="Arial"/>
                <a:ea typeface="Arial"/>
                <a:cs typeface="Arial"/>
                <a:sym typeface="Arial"/>
              </a:rPr>
              <a:t>ICG/PTWS-XXXI, 7-11 April 2025, Beijing, China</a:t>
            </a:r>
          </a:p>
        </p:txBody>
      </p:sp>
    </p:spTree>
    <p:extLst>
      <p:ext uri="{BB962C8B-B14F-4D97-AF65-F5344CB8AC3E}">
        <p14:creationId xmlns:p14="http://schemas.microsoft.com/office/powerpoint/2010/main" val="128928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a:extLst>
              <a:ext uri="{FF2B5EF4-FFF2-40B4-BE49-F238E27FC236}">
                <a16:creationId xmlns:a16="http://schemas.microsoft.com/office/drawing/2014/main" id="{B3C1AB6A-2F30-B280-E6D4-C7E0AA40F6FA}"/>
              </a:ext>
            </a:extLst>
          </p:cNvPr>
          <p:cNvGraphicFramePr/>
          <p:nvPr>
            <p:extLst>
              <p:ext uri="{D42A27DB-BD31-4B8C-83A1-F6EECF244321}">
                <p14:modId xmlns:p14="http://schemas.microsoft.com/office/powerpoint/2010/main" val="1882506996"/>
              </p:ext>
            </p:extLst>
          </p:nvPr>
        </p:nvGraphicFramePr>
        <p:xfrm>
          <a:off x="85504" y="1005281"/>
          <a:ext cx="12000871" cy="566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ar: 5 Points 2">
            <a:extLst>
              <a:ext uri="{FF2B5EF4-FFF2-40B4-BE49-F238E27FC236}">
                <a16:creationId xmlns:a16="http://schemas.microsoft.com/office/drawing/2014/main" id="{9605CF70-5B98-9805-0AFD-D34C1D45AA42}"/>
              </a:ext>
            </a:extLst>
          </p:cNvPr>
          <p:cNvSpPr/>
          <p:nvPr/>
        </p:nvSpPr>
        <p:spPr>
          <a:xfrm>
            <a:off x="2553076" y="4092166"/>
            <a:ext cx="796705" cy="78765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a:extLst>
              <a:ext uri="{FF2B5EF4-FFF2-40B4-BE49-F238E27FC236}">
                <a16:creationId xmlns:a16="http://schemas.microsoft.com/office/drawing/2014/main" id="{959F2F49-D9F9-8667-3121-6B80E9B6C40E}"/>
              </a:ext>
            </a:extLst>
          </p:cNvPr>
          <p:cNvSpPr txBox="1"/>
          <p:nvPr/>
        </p:nvSpPr>
        <p:spPr>
          <a:xfrm>
            <a:off x="2951428" y="4957175"/>
            <a:ext cx="1666346" cy="338554"/>
          </a:xfrm>
          <a:prstGeom prst="rect">
            <a:avLst/>
          </a:prstGeom>
          <a:noFill/>
        </p:spPr>
        <p:txBody>
          <a:bodyPr wrap="square" rtlCol="0">
            <a:spAutoFit/>
          </a:bodyPr>
          <a:lstStyle/>
          <a:p>
            <a:r>
              <a:rPr lang="en-NZ" sz="1600" b="1" dirty="0">
                <a:solidFill>
                  <a:srgbClr val="C00000"/>
                </a:solidFill>
              </a:rPr>
              <a:t>We are here</a:t>
            </a:r>
          </a:p>
        </p:txBody>
      </p:sp>
      <p:sp>
        <p:nvSpPr>
          <p:cNvPr id="7" name="Google Shape;322;p13">
            <a:extLst>
              <a:ext uri="{FF2B5EF4-FFF2-40B4-BE49-F238E27FC236}">
                <a16:creationId xmlns:a16="http://schemas.microsoft.com/office/drawing/2014/main" id="{7403A0A4-7958-E2F1-CF12-646ABCC24427}"/>
              </a:ext>
            </a:extLst>
          </p:cNvPr>
          <p:cNvSpPr txBox="1"/>
          <p:nvPr/>
        </p:nvSpPr>
        <p:spPr>
          <a:xfrm>
            <a:off x="496870" y="281633"/>
            <a:ext cx="11947451"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C00000"/>
                </a:solidFill>
              </a:rPr>
              <a:t>TPCA Implementation Timeline 2:  Post-survey</a:t>
            </a:r>
            <a:endParaRPr sz="3600" b="1"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6722096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p:nvPr/>
        </p:nvSpPr>
        <p:spPr>
          <a:xfrm>
            <a:off x="0" y="358053"/>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4" name="Google Shape;124;p1" descr="A blue and white logo&#10;&#10;Description automatically generated"/>
          <p:cNvPicPr preferRelativeResize="0"/>
          <p:nvPr/>
        </p:nvPicPr>
        <p:blipFill rotWithShape="1">
          <a:blip r:embed="rId3">
            <a:alphaModFix/>
          </a:blip>
          <a:srcRect/>
          <a:stretch/>
        </p:blipFill>
        <p:spPr>
          <a:xfrm>
            <a:off x="-65572" y="5369777"/>
            <a:ext cx="5301760" cy="2110267"/>
          </a:xfrm>
          <a:prstGeom prst="rect">
            <a:avLst/>
          </a:prstGeom>
          <a:noFill/>
          <a:ln>
            <a:noFill/>
          </a:ln>
        </p:spPr>
      </p:pic>
      <p:sp>
        <p:nvSpPr>
          <p:cNvPr id="125" name="Google Shape;125;p1"/>
          <p:cNvSpPr txBox="1"/>
          <p:nvPr/>
        </p:nvSpPr>
        <p:spPr>
          <a:xfrm>
            <a:off x="1333331" y="1177160"/>
            <a:ext cx="10110395" cy="557071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Intergovernmental Coordination Group for the </a:t>
            </a:r>
            <a:endParaRPr kumimoji="0"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Pacific Tsunami Warning and Mitigation System (PTWS)</a:t>
            </a:r>
            <a:endParaRPr kumimoji="0"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FFFF00"/>
                </a:solidFill>
                <a:effectLst/>
                <a:uLnTx/>
                <a:uFillTx/>
                <a:latin typeface="Arial"/>
                <a:ea typeface="Arial"/>
                <a:cs typeface="Arial"/>
                <a:sym typeface="Arial"/>
              </a:rPr>
              <a:t>Tsunami Preparedness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FFFF00"/>
                </a:solidFill>
                <a:effectLst/>
                <a:uLnTx/>
                <a:uFillTx/>
                <a:latin typeface="Arial"/>
                <a:ea typeface="Arial"/>
                <a:cs typeface="Arial"/>
                <a:sym typeface="Arial"/>
              </a:rPr>
              <a:t>Capacity Assessment</a:t>
            </a:r>
            <a:endParaRPr kumimoji="0" sz="1800" b="0" i="0" u="none" strike="noStrike" kern="0" cap="none" spc="0" normalizeH="0" baseline="0" noProof="0" dirty="0">
              <a:ln>
                <a:noFill/>
              </a:ln>
              <a:solidFill>
                <a:srgbClr val="FFFF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00"/>
                </a:solidFill>
                <a:effectLst/>
                <a:uLnTx/>
                <a:uFillTx/>
                <a:latin typeface="Arial"/>
                <a:ea typeface="Arial"/>
                <a:cs typeface="Arial"/>
                <a:sym typeface="Arial"/>
              </a:rPr>
              <a:t> (ESCAP Phase II)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FF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FDFF"/>
                </a:solidFill>
                <a:effectLst/>
                <a:uLnTx/>
                <a:uFillTx/>
                <a:latin typeface="Arial"/>
                <a:ea typeface="Arial"/>
                <a:cs typeface="Arial"/>
                <a:sym typeface="Arial"/>
              </a:rPr>
              <a:t>Preliminary Findings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FF00"/>
              </a:solidFill>
              <a:effectLst/>
              <a:uLnTx/>
              <a:uFillTx/>
              <a:latin typeface="Arial"/>
              <a:ea typeface="Arial"/>
              <a:cs typeface="Arial"/>
              <a:sym typeface="Arial"/>
            </a:endParaRPr>
          </a:p>
          <a:p>
            <a:pPr algn="ctr">
              <a:defRPr/>
            </a:pPr>
            <a:r>
              <a:rPr lang="en-GB" sz="2800" dirty="0">
                <a:solidFill>
                  <a:schemeClr val="bg1"/>
                </a:solidFill>
                <a:effectLst/>
                <a:latin typeface="+mn-lt"/>
                <a:ea typeface="MS Mincho" panose="02020609040205080304" pitchFamily="49" charset="-128"/>
                <a:cs typeface="Arial" panose="020B0604020202020204" pitchFamily="34" charset="0"/>
              </a:rPr>
              <a:t>Céline Barré</a:t>
            </a:r>
            <a:endParaRPr lang="en-US" sz="2800" dirty="0">
              <a:solidFill>
                <a:schemeClr val="bg1"/>
              </a:solidFill>
              <a:latin typeface="+mn-lt"/>
              <a:ea typeface="MS Mincho" panose="02020609040205080304" pitchFamily="49" charset="-128"/>
              <a:cs typeface="Arial" panose="020B0604020202020204" pitchFamily="34" charset="0"/>
            </a:endParaRPr>
          </a:p>
          <a:p>
            <a:pPr algn="ctr">
              <a:defRPr/>
            </a:pPr>
            <a:r>
              <a:rPr kumimoji="0" lang="en-US" sz="2400" b="0" i="0" u="none" strike="noStrike" kern="0" cap="none" spc="0" normalizeH="0" baseline="0" noProof="0" dirty="0">
                <a:ln>
                  <a:noFill/>
                </a:ln>
                <a:solidFill>
                  <a:schemeClr val="bg1"/>
                </a:solidFill>
                <a:effectLst/>
                <a:uLnTx/>
                <a:uFillTx/>
                <a:latin typeface="+mn-lt"/>
                <a:ea typeface="Arial"/>
                <a:cs typeface="Arial"/>
                <a:sym typeface="Arial"/>
              </a:rPr>
              <a:t>Technical Report </a:t>
            </a:r>
            <a:r>
              <a:rPr kumimoji="0" lang="en-US" sz="2400" b="0" i="0" u="none" strike="noStrike" kern="0" cap="none" spc="0" normalizeH="0" baseline="0" noProof="0" dirty="0">
                <a:ln>
                  <a:noFill/>
                </a:ln>
                <a:solidFill>
                  <a:srgbClr val="FFFFFF"/>
                </a:solidFill>
                <a:effectLst/>
                <a:uLnTx/>
                <a:uFillTx/>
                <a:latin typeface="+mn-lt"/>
                <a:ea typeface="Arial"/>
                <a:cs typeface="Arial"/>
                <a:sym typeface="Arial"/>
              </a:rPr>
              <a:t>Consultant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126" name="Google Shape;126;p1"/>
          <p:cNvPicPr preferRelativeResize="0"/>
          <p:nvPr/>
        </p:nvPicPr>
        <p:blipFill rotWithShape="1">
          <a:blip r:embed="rId4">
            <a:alphaModFix/>
          </a:blip>
          <a:srcRect/>
          <a:stretch/>
        </p:blipFill>
        <p:spPr>
          <a:xfrm>
            <a:off x="0" y="82980"/>
            <a:ext cx="1498477" cy="1440000"/>
          </a:xfrm>
          <a:prstGeom prst="rect">
            <a:avLst/>
          </a:prstGeom>
          <a:noFill/>
          <a:ln>
            <a:noFill/>
          </a:ln>
        </p:spPr>
      </p:pic>
      <p:pic>
        <p:nvPicPr>
          <p:cNvPr id="127" name="Google Shape;127;p1" descr="Home"/>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697950" y="200675"/>
            <a:ext cx="2622235" cy="819107"/>
          </a:xfrm>
          <a:prstGeom prst="rect">
            <a:avLst/>
          </a:prstGeom>
          <a:solidFill>
            <a:schemeClr val="lt1"/>
          </a:solidFill>
          <a:ln>
            <a:noFill/>
          </a:ln>
        </p:spPr>
      </p:pic>
      <p:sp>
        <p:nvSpPr>
          <p:cNvPr id="3" name="TextBox 2">
            <a:extLst>
              <a:ext uri="{FF2B5EF4-FFF2-40B4-BE49-F238E27FC236}">
                <a16:creationId xmlns:a16="http://schemas.microsoft.com/office/drawing/2014/main" id="{07C5556F-024C-D9E4-32E9-5897667FA86B}"/>
              </a:ext>
            </a:extLst>
          </p:cNvPr>
          <p:cNvSpPr txBox="1"/>
          <p:nvPr/>
        </p:nvSpPr>
        <p:spPr>
          <a:xfrm>
            <a:off x="6781800" y="495203"/>
            <a:ext cx="61652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Arial"/>
                <a:cs typeface="Arial"/>
                <a:sym typeface="Arial"/>
              </a:rPr>
              <a:t>ICG/PTWS-XXXI, 7-11 April 2025, Beijing, China</a:t>
            </a:r>
          </a:p>
        </p:txBody>
      </p:sp>
    </p:spTree>
    <p:extLst>
      <p:ext uri="{BB962C8B-B14F-4D97-AF65-F5344CB8AC3E}">
        <p14:creationId xmlns:p14="http://schemas.microsoft.com/office/powerpoint/2010/main" val="426993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3"/>
          <p:cNvSpPr txBox="1"/>
          <p:nvPr/>
        </p:nvSpPr>
        <p:spPr>
          <a:xfrm>
            <a:off x="0" y="555558"/>
            <a:ext cx="1194745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C00000"/>
                </a:solidFill>
                <a:latin typeface="Arial"/>
                <a:ea typeface="Arial"/>
                <a:cs typeface="Arial"/>
                <a:sym typeface="Arial"/>
              </a:rPr>
              <a:t>Next Steps</a:t>
            </a:r>
            <a:endParaRPr sz="3200" b="1">
              <a:solidFill>
                <a:srgbClr val="C00000"/>
              </a:solidFill>
              <a:latin typeface="Arial"/>
              <a:ea typeface="Arial"/>
              <a:cs typeface="Arial"/>
              <a:sym typeface="Arial"/>
            </a:endParaRPr>
          </a:p>
        </p:txBody>
      </p:sp>
      <p:sp>
        <p:nvSpPr>
          <p:cNvPr id="425" name="Google Shape;425;p23"/>
          <p:cNvSpPr/>
          <p:nvPr/>
        </p:nvSpPr>
        <p:spPr>
          <a:xfrm>
            <a:off x="1" y="0"/>
            <a:ext cx="12192000" cy="307777"/>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23"/>
          <p:cNvSpPr txBox="1"/>
          <p:nvPr/>
        </p:nvSpPr>
        <p:spPr>
          <a:xfrm>
            <a:off x="1063021" y="1388114"/>
            <a:ext cx="10303318" cy="517064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200"/>
              <a:buFont typeface="Arial"/>
              <a:buChar char="•"/>
            </a:pPr>
            <a:r>
              <a:rPr lang="en-US" sz="2200" b="1">
                <a:solidFill>
                  <a:schemeClr val="dk1"/>
                </a:solidFill>
                <a:latin typeface="Arial"/>
                <a:ea typeface="Arial"/>
                <a:cs typeface="Arial"/>
                <a:sym typeface="Arial"/>
              </a:rPr>
              <a:t>Preliminary compilation </a:t>
            </a:r>
            <a:r>
              <a:rPr lang="en-US" sz="2200">
                <a:solidFill>
                  <a:schemeClr val="dk1"/>
                </a:solidFill>
                <a:latin typeface="Arial"/>
                <a:ea typeface="Arial"/>
                <a:cs typeface="Arial"/>
                <a:sym typeface="Arial"/>
              </a:rPr>
              <a:t>of survey results to be presented at 31st Session        of Intergovernmental Coordination Group for the Pacific Tsunami Warning        and Mitigation System (ICG/PTWS-XXXI), 7–11 April 2025 in Beijing, China</a:t>
            </a:r>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200"/>
              <a:buFont typeface="Arial"/>
              <a:buChar char="•"/>
            </a:pPr>
            <a:r>
              <a:rPr lang="en-US" sz="2200" b="1">
                <a:solidFill>
                  <a:schemeClr val="dk1"/>
                </a:solidFill>
                <a:latin typeface="Arial"/>
                <a:ea typeface="Arial"/>
                <a:cs typeface="Arial"/>
                <a:sym typeface="Arial"/>
              </a:rPr>
              <a:t>Dedicated ICG/PTWS Steering Committee Evaluation Workshop</a:t>
            </a:r>
            <a:r>
              <a:rPr lang="en-US" sz="2200">
                <a:solidFill>
                  <a:schemeClr val="dk1"/>
                </a:solidFill>
                <a:latin typeface="Arial"/>
                <a:ea typeface="Arial"/>
                <a:cs typeface="Arial"/>
                <a:sym typeface="Arial"/>
              </a:rPr>
              <a:t> held        14–16 May 2025 in Manila, Philippines </a:t>
            </a:r>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200"/>
              <a:buFont typeface="Arial"/>
              <a:buChar char="•"/>
            </a:pPr>
            <a:r>
              <a:rPr lang="en-US" sz="2200" b="1">
                <a:solidFill>
                  <a:schemeClr val="dk1"/>
                </a:solidFill>
                <a:latin typeface="Arial"/>
                <a:ea typeface="Arial"/>
                <a:cs typeface="Arial"/>
                <a:sym typeface="Arial"/>
              </a:rPr>
              <a:t>Draft Summary report </a:t>
            </a:r>
            <a:r>
              <a:rPr lang="en-US" sz="2200">
                <a:solidFill>
                  <a:schemeClr val="dk1"/>
                </a:solidFill>
                <a:latin typeface="Arial"/>
                <a:ea typeface="Arial"/>
                <a:cs typeface="Arial"/>
                <a:sym typeface="Arial"/>
              </a:rPr>
              <a:t>made available at the next IOC Assembly                     (25 June–3 July 2025).</a:t>
            </a:r>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200"/>
              <a:buFont typeface="Arial"/>
              <a:buChar char="•"/>
            </a:pPr>
            <a:r>
              <a:rPr lang="en-US" sz="2200" b="1">
                <a:solidFill>
                  <a:schemeClr val="dk1"/>
                </a:solidFill>
                <a:latin typeface="Arial"/>
                <a:ea typeface="Arial"/>
                <a:cs typeface="Arial"/>
                <a:sym typeface="Arial"/>
              </a:rPr>
              <a:t>Policy report </a:t>
            </a:r>
            <a:r>
              <a:rPr lang="en-US" sz="2200">
                <a:solidFill>
                  <a:schemeClr val="dk1"/>
                </a:solidFill>
                <a:latin typeface="Arial"/>
                <a:ea typeface="Arial"/>
                <a:cs typeface="Arial"/>
                <a:sym typeface="Arial"/>
              </a:rPr>
              <a:t>will be submitted to the ICG/PTWS Steering Committee in September 2025 for final review before publication. </a:t>
            </a:r>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200"/>
              <a:buFont typeface="Arial"/>
              <a:buChar char="•"/>
            </a:pPr>
            <a:r>
              <a:rPr lang="en-US" sz="2200" b="1">
                <a:solidFill>
                  <a:schemeClr val="dk1"/>
                </a:solidFill>
                <a:latin typeface="Arial"/>
                <a:ea typeface="Arial"/>
                <a:cs typeface="Arial"/>
                <a:sym typeface="Arial"/>
              </a:rPr>
              <a:t>All reports to be distributed </a:t>
            </a:r>
            <a:r>
              <a:rPr lang="en-US" sz="2200">
                <a:solidFill>
                  <a:schemeClr val="dk1"/>
                </a:solidFill>
                <a:latin typeface="Arial"/>
                <a:ea typeface="Arial"/>
                <a:cs typeface="Arial"/>
                <a:sym typeface="Arial"/>
              </a:rPr>
              <a:t>to ICG/PTWS Member States in October 2025 </a:t>
            </a:r>
            <a:endParaRPr sz="2200">
              <a:solidFill>
                <a:schemeClr val="dk1"/>
              </a:solidFill>
              <a:latin typeface="Arial"/>
              <a:ea typeface="Arial"/>
              <a:cs typeface="Arial"/>
              <a:sym typeface="Arial"/>
            </a:endParaRPr>
          </a:p>
          <a:p>
            <a:pPr marL="285750" marR="0" lvl="0" indent="-146050" algn="l" rtl="0">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p:nvPr/>
        </p:nvSpPr>
        <p:spPr>
          <a:xfrm>
            <a:off x="-131135" y="-1"/>
            <a:ext cx="9766540" cy="7129632"/>
          </a:xfrm>
          <a:custGeom>
            <a:avLst/>
            <a:gdLst/>
            <a:ahLst/>
            <a:cxnLst/>
            <a:rect l="l" t="t" r="r" b="b"/>
            <a:pathLst>
              <a:path w="9766540" h="7129632" extrusionOk="0">
                <a:moveTo>
                  <a:pt x="0" y="0"/>
                </a:moveTo>
                <a:lnTo>
                  <a:pt x="9766540" y="0"/>
                </a:lnTo>
                <a:lnTo>
                  <a:pt x="7954992" y="6870839"/>
                </a:lnTo>
                <a:lnTo>
                  <a:pt x="79377" y="6849374"/>
                </a:lnTo>
                <a:lnTo>
                  <a:pt x="51759" y="7129632"/>
                </a:lnTo>
                <a:lnTo>
                  <a:pt x="0" y="0"/>
                </a:lnTo>
                <a:close/>
              </a:path>
            </a:pathLst>
          </a:cu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2"/>
          <p:cNvSpPr txBox="1"/>
          <p:nvPr/>
        </p:nvSpPr>
        <p:spPr>
          <a:xfrm>
            <a:off x="4496866" y="383723"/>
            <a:ext cx="272382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lt1"/>
                </a:solidFill>
                <a:latin typeface="Arial"/>
                <a:ea typeface="Arial"/>
                <a:cs typeface="Arial"/>
                <a:sym typeface="Arial"/>
              </a:rPr>
              <a:t>Plan</a:t>
            </a:r>
            <a:endParaRPr sz="5400" b="1" dirty="0">
              <a:solidFill>
                <a:schemeClr val="lt1"/>
              </a:solidFill>
              <a:latin typeface="Arial"/>
              <a:ea typeface="Arial"/>
              <a:cs typeface="Arial"/>
              <a:sym typeface="Arial"/>
            </a:endParaRPr>
          </a:p>
        </p:txBody>
      </p:sp>
      <p:sp>
        <p:nvSpPr>
          <p:cNvPr id="135" name="Google Shape;135;p2"/>
          <p:cNvSpPr/>
          <p:nvPr/>
        </p:nvSpPr>
        <p:spPr>
          <a:xfrm>
            <a:off x="505021" y="1495168"/>
            <a:ext cx="11050821" cy="4543323"/>
          </a:xfrm>
          <a:prstGeom prst="roundRect">
            <a:avLst>
              <a:gd name="adj" fmla="val 16667"/>
            </a:avLst>
          </a:prstGeom>
          <a:solidFill>
            <a:schemeClr val="lt1"/>
          </a:solidFill>
          <a:ln w="63500" cap="flat" cmpd="sng">
            <a:solidFill>
              <a:srgbClr val="8DA9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2"/>
          <p:cNvSpPr txBox="1"/>
          <p:nvPr/>
        </p:nvSpPr>
        <p:spPr>
          <a:xfrm>
            <a:off x="1578835" y="2068214"/>
            <a:ext cx="8347516" cy="3970277"/>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1800"/>
              </a:spcBef>
              <a:spcAft>
                <a:spcPts val="0"/>
              </a:spcAft>
              <a:buClr>
                <a:schemeClr val="dk1"/>
              </a:buClr>
              <a:buSzPts val="3200"/>
              <a:buFont typeface="+mj-lt"/>
              <a:buAutoNum type="arabicPeriod"/>
            </a:pPr>
            <a:r>
              <a:rPr lang="en-US" sz="3200" b="1" u="none" strike="noStrike" cap="none" dirty="0">
                <a:solidFill>
                  <a:schemeClr val="dk1"/>
                </a:solidFill>
                <a:latin typeface="Arial"/>
                <a:ea typeface="Arial"/>
                <a:cs typeface="Arial"/>
                <a:sym typeface="Arial"/>
              </a:rPr>
              <a:t>PTWS Tsunami Preparedness Capacity Assessment Overview – Laura Kong</a:t>
            </a:r>
          </a:p>
          <a:p>
            <a:pPr marL="514350" indent="-514350">
              <a:spcBef>
                <a:spcPts val="1800"/>
              </a:spcBef>
              <a:buClr>
                <a:schemeClr val="dk1"/>
              </a:buClr>
              <a:buSzPts val="3200"/>
              <a:buFont typeface="+mj-lt"/>
              <a:buAutoNum type="arabicPeriod"/>
            </a:pPr>
            <a:r>
              <a:rPr lang="en-US" sz="3200" b="1" u="none" strike="noStrike" cap="none" dirty="0">
                <a:solidFill>
                  <a:schemeClr val="dk1"/>
                </a:solidFill>
                <a:latin typeface="Arial"/>
                <a:ea typeface="Arial"/>
                <a:cs typeface="Arial"/>
                <a:sym typeface="Arial"/>
              </a:rPr>
              <a:t>Preliminary Results – </a:t>
            </a:r>
            <a:r>
              <a:rPr lang="en-GB" sz="3200" b="1" dirty="0">
                <a:solidFill>
                  <a:schemeClr val="tx1"/>
                </a:solidFill>
                <a:effectLst/>
                <a:latin typeface="+mn-lt"/>
                <a:ea typeface="MS Mincho" panose="02020609040205080304" pitchFamily="49" charset="-128"/>
                <a:cs typeface="Arial" panose="020B0604020202020204" pitchFamily="34" charset="0"/>
              </a:rPr>
              <a:t>Céline Barré</a:t>
            </a:r>
            <a:endParaRPr lang="en-US" sz="3200" b="1" dirty="0">
              <a:solidFill>
                <a:schemeClr val="tx1"/>
              </a:solidFill>
              <a:latin typeface="+mn-lt"/>
              <a:ea typeface="MS Mincho" panose="02020609040205080304" pitchFamily="49" charset="-128"/>
              <a:cs typeface="Arial" panose="020B0604020202020204" pitchFamily="34" charset="0"/>
            </a:endParaRPr>
          </a:p>
          <a:p>
            <a:pPr marL="514350" marR="0" lvl="0" indent="-514350" algn="l" rtl="0">
              <a:lnSpc>
                <a:spcPct val="100000"/>
              </a:lnSpc>
              <a:spcBef>
                <a:spcPts val="1800"/>
              </a:spcBef>
              <a:spcAft>
                <a:spcPts val="0"/>
              </a:spcAft>
              <a:buClr>
                <a:schemeClr val="dk1"/>
              </a:buClr>
              <a:buSzPts val="3200"/>
              <a:buFont typeface="+mj-lt"/>
              <a:buAutoNum type="arabicPeriod"/>
            </a:pPr>
            <a:r>
              <a:rPr lang="en-US" sz="3200" b="1" dirty="0">
                <a:solidFill>
                  <a:schemeClr val="dk1"/>
                </a:solidFill>
              </a:rPr>
              <a:t>Next Steps (</a:t>
            </a:r>
            <a:r>
              <a:rPr lang="en-US" sz="3200" b="1" dirty="0" err="1">
                <a:solidFill>
                  <a:schemeClr val="dk1"/>
                </a:solidFill>
              </a:rPr>
              <a:t>Intrasessional</a:t>
            </a:r>
            <a:r>
              <a:rPr lang="en-US" sz="3200" b="1" dirty="0">
                <a:solidFill>
                  <a:schemeClr val="dk1"/>
                </a:solidFill>
              </a:rPr>
              <a:t> Working Group to follow) – Lara Bland</a:t>
            </a:r>
            <a:endParaRPr dirty="0"/>
          </a:p>
          <a:p>
            <a:pPr marL="717550" marR="0" lvl="0" indent="-514350" algn="ctr" rtl="0">
              <a:spcBef>
                <a:spcPts val="1800"/>
              </a:spcBef>
              <a:spcAft>
                <a:spcPts val="0"/>
              </a:spcAft>
              <a:buClr>
                <a:schemeClr val="dk1"/>
              </a:buClr>
              <a:buSzPts val="3200"/>
              <a:buFont typeface="+mj-lt"/>
              <a:buAutoNum type="arabicPeriod"/>
            </a:pPr>
            <a:endParaRPr sz="3200" b="1" u="none" strike="noStrike" cap="none" dirty="0">
              <a:solidFill>
                <a:schemeClr val="lt1"/>
              </a:solidFill>
              <a:latin typeface="Arial"/>
              <a:ea typeface="Arial"/>
              <a:cs typeface="Arial"/>
              <a:sym typeface="Arial"/>
            </a:endParaRPr>
          </a:p>
        </p:txBody>
      </p:sp>
      <p:pic>
        <p:nvPicPr>
          <p:cNvPr id="137" name="Google Shape;137;p2"/>
          <p:cNvPicPr preferRelativeResize="0"/>
          <p:nvPr/>
        </p:nvPicPr>
        <p:blipFill rotWithShape="1">
          <a:blip r:embed="rId3">
            <a:alphaModFix/>
          </a:blip>
          <a:srcRect/>
          <a:stretch/>
        </p:blipFill>
        <p:spPr>
          <a:xfrm>
            <a:off x="-131135" y="6668866"/>
            <a:ext cx="12454269" cy="201244"/>
          </a:xfrm>
          <a:prstGeom prst="rect">
            <a:avLst/>
          </a:prstGeom>
          <a:noFill/>
          <a:ln>
            <a:noFill/>
          </a:ln>
        </p:spPr>
      </p:pic>
      <p:pic>
        <p:nvPicPr>
          <p:cNvPr id="138"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056674" y="-1"/>
            <a:ext cx="1149181" cy="108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p:nvPr/>
        </p:nvSpPr>
        <p:spPr>
          <a:xfrm>
            <a:off x="-140330" y="0"/>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nvGrpSpPr>
          <p:cNvPr id="168" name="Google Shape;168;p5"/>
          <p:cNvGrpSpPr/>
          <p:nvPr/>
        </p:nvGrpSpPr>
        <p:grpSpPr>
          <a:xfrm>
            <a:off x="2900528" y="1575793"/>
            <a:ext cx="8119864" cy="4971963"/>
            <a:chOff x="4067" y="0"/>
            <a:chExt cx="8119864" cy="4971963"/>
          </a:xfrm>
        </p:grpSpPr>
        <p:sp>
          <p:nvSpPr>
            <p:cNvPr id="169" name="Google Shape;169;p5"/>
            <p:cNvSpPr/>
            <p:nvPr/>
          </p:nvSpPr>
          <p:spPr>
            <a:xfrm>
              <a:off x="4067" y="0"/>
              <a:ext cx="3913187" cy="4971963"/>
            </a:xfrm>
            <a:prstGeom prst="roundRect">
              <a:avLst>
                <a:gd name="adj" fmla="val 10000"/>
              </a:avLst>
            </a:prstGeom>
            <a:solidFill>
              <a:srgbClr val="DEE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4067" y="0"/>
              <a:ext cx="3913187" cy="149158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Phase I – Indian Ocean Basin</a:t>
              </a:r>
              <a:endParaRPr/>
            </a:p>
          </p:txBody>
        </p:sp>
        <p:sp>
          <p:nvSpPr>
            <p:cNvPr id="171" name="Google Shape;171;p5"/>
            <p:cNvSpPr/>
            <p:nvPr/>
          </p:nvSpPr>
          <p:spPr>
            <a:xfrm>
              <a:off x="395386" y="1492013"/>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423995" y="1520622"/>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dirty="0">
                  <a:solidFill>
                    <a:schemeClr val="lt1"/>
                  </a:solidFill>
                  <a:latin typeface="Calibri"/>
                  <a:ea typeface="Calibri"/>
                  <a:cs typeface="Calibri"/>
                  <a:sym typeface="Calibri"/>
                </a:rPr>
                <a:t>Nov 2023- Dec 2024</a:t>
              </a:r>
              <a:endParaRPr dirty="0"/>
            </a:p>
            <a:p>
              <a:pPr marL="0" marR="0" lvl="0" indent="0" algn="ctr" rtl="0">
                <a:lnSpc>
                  <a:spcPct val="90000"/>
                </a:lnSpc>
                <a:spcBef>
                  <a:spcPts val="665"/>
                </a:spcBef>
                <a:spcAft>
                  <a:spcPts val="0"/>
                </a:spcAft>
                <a:buClr>
                  <a:schemeClr val="lt1"/>
                </a:buClr>
                <a:buSzPts val="1900"/>
                <a:buFont typeface="Calibri"/>
                <a:buNone/>
              </a:pPr>
              <a:r>
                <a:rPr lang="en-US" sz="1900" i="1" dirty="0">
                  <a:solidFill>
                    <a:schemeClr val="lt1"/>
                  </a:solidFill>
                  <a:latin typeface="Calibri"/>
                  <a:ea typeface="Calibri"/>
                  <a:cs typeface="Calibri"/>
                  <a:sym typeface="Calibri"/>
                </a:rPr>
                <a:t>20</a:t>
              </a:r>
              <a:r>
                <a:rPr lang="en-US" sz="1900" i="1" baseline="30000" dirty="0">
                  <a:solidFill>
                    <a:schemeClr val="lt1"/>
                  </a:solidFill>
                  <a:latin typeface="Calibri"/>
                  <a:ea typeface="Calibri"/>
                  <a:cs typeface="Calibri"/>
                  <a:sym typeface="Calibri"/>
                </a:rPr>
                <a:t>th</a:t>
              </a:r>
              <a:r>
                <a:rPr lang="en-US" sz="1900" i="1" dirty="0">
                  <a:solidFill>
                    <a:schemeClr val="lt1"/>
                  </a:solidFill>
                  <a:latin typeface="Calibri"/>
                  <a:ea typeface="Calibri"/>
                  <a:cs typeface="Calibri"/>
                  <a:sym typeface="Calibri"/>
                </a:rPr>
                <a:t> Commemoration of IOT</a:t>
              </a:r>
              <a:endParaRPr dirty="0"/>
            </a:p>
          </p:txBody>
        </p:sp>
        <p:sp>
          <p:nvSpPr>
            <p:cNvPr id="173" name="Google Shape;173;p5"/>
            <p:cNvSpPr/>
            <p:nvPr/>
          </p:nvSpPr>
          <p:spPr>
            <a:xfrm>
              <a:off x="395386" y="2619081"/>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txBox="1"/>
            <p:nvPr/>
          </p:nvSpPr>
          <p:spPr>
            <a:xfrm>
              <a:off x="423995" y="2647690"/>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1A/1B IOTWMS Technical Capacity Assessment Report and Exec Summary</a:t>
              </a:r>
              <a:endParaRPr/>
            </a:p>
          </p:txBody>
        </p:sp>
        <p:sp>
          <p:nvSpPr>
            <p:cNvPr id="175" name="Google Shape;175;p5"/>
            <p:cNvSpPr/>
            <p:nvPr/>
          </p:nvSpPr>
          <p:spPr>
            <a:xfrm>
              <a:off x="395386" y="3746148"/>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423995" y="3774757"/>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3A/3B Tsunami Preparedness summary for ESCAP Indian Ocean policy makers</a:t>
              </a:r>
              <a:endParaRPr/>
            </a:p>
          </p:txBody>
        </p:sp>
        <p:sp>
          <p:nvSpPr>
            <p:cNvPr id="177" name="Google Shape;177;p5"/>
            <p:cNvSpPr/>
            <p:nvPr/>
          </p:nvSpPr>
          <p:spPr>
            <a:xfrm>
              <a:off x="4210744" y="0"/>
              <a:ext cx="3913187" cy="4971963"/>
            </a:xfrm>
            <a:prstGeom prst="roundRect">
              <a:avLst>
                <a:gd name="adj" fmla="val 10000"/>
              </a:avLst>
            </a:prstGeom>
            <a:solidFill>
              <a:srgbClr val="DEE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4210744" y="0"/>
              <a:ext cx="3913187" cy="149158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Phase II – Pacific Ocean Basin</a:t>
              </a:r>
              <a:endParaRPr/>
            </a:p>
          </p:txBody>
        </p:sp>
        <p:sp>
          <p:nvSpPr>
            <p:cNvPr id="179" name="Google Shape;179;p5"/>
            <p:cNvSpPr/>
            <p:nvPr/>
          </p:nvSpPr>
          <p:spPr>
            <a:xfrm>
              <a:off x="4602063" y="1492013"/>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txBox="1"/>
            <p:nvPr/>
          </p:nvSpPr>
          <p:spPr>
            <a:xfrm>
              <a:off x="4630672" y="1520622"/>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Sept 2024- Sept 2025</a:t>
              </a:r>
              <a:endParaRPr/>
            </a:p>
            <a:p>
              <a:pPr marL="0" marR="0" lvl="0" indent="0" algn="ctr" rtl="0">
                <a:lnSpc>
                  <a:spcPct val="90000"/>
                </a:lnSpc>
                <a:spcBef>
                  <a:spcPts val="665"/>
                </a:spcBef>
                <a:spcAft>
                  <a:spcPts val="0"/>
                </a:spcAft>
                <a:buClr>
                  <a:schemeClr val="lt1"/>
                </a:buClr>
                <a:buSzPts val="1900"/>
                <a:buFont typeface="Calibri"/>
                <a:buNone/>
              </a:pPr>
              <a:r>
                <a:rPr lang="en-US" sz="1900" i="1">
                  <a:solidFill>
                    <a:schemeClr val="lt1"/>
                  </a:solidFill>
                  <a:latin typeface="Calibri"/>
                  <a:ea typeface="Calibri"/>
                  <a:cs typeface="Calibri"/>
                  <a:sym typeface="Calibri"/>
                </a:rPr>
                <a:t>60 years of PTWS</a:t>
              </a:r>
              <a:endParaRPr/>
            </a:p>
          </p:txBody>
        </p:sp>
        <p:sp>
          <p:nvSpPr>
            <p:cNvPr id="181" name="Google Shape;181;p5"/>
            <p:cNvSpPr/>
            <p:nvPr/>
          </p:nvSpPr>
          <p:spPr>
            <a:xfrm>
              <a:off x="4602063" y="2619081"/>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txBox="1"/>
            <p:nvPr/>
          </p:nvSpPr>
          <p:spPr>
            <a:xfrm>
              <a:off x="4630672" y="2647690"/>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2A/2B PTWS Technical Capacity Assessment Report and Exec Summary</a:t>
              </a:r>
              <a:endParaRPr/>
            </a:p>
          </p:txBody>
        </p:sp>
        <p:sp>
          <p:nvSpPr>
            <p:cNvPr id="183" name="Google Shape;183;p5"/>
            <p:cNvSpPr/>
            <p:nvPr/>
          </p:nvSpPr>
          <p:spPr>
            <a:xfrm>
              <a:off x="4602063" y="3746148"/>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txBox="1"/>
            <p:nvPr/>
          </p:nvSpPr>
          <p:spPr>
            <a:xfrm>
              <a:off x="4630672" y="3774757"/>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3C Tsunami Preparedness summary for ESCAP Pacific Ocean policy makers</a:t>
              </a:r>
              <a:endParaRPr/>
            </a:p>
          </p:txBody>
        </p:sp>
      </p:grpSp>
      <p:sp>
        <p:nvSpPr>
          <p:cNvPr id="185" name="Google Shape;185;p5"/>
          <p:cNvSpPr txBox="1"/>
          <p:nvPr/>
        </p:nvSpPr>
        <p:spPr>
          <a:xfrm>
            <a:off x="935640" y="253992"/>
            <a:ext cx="10623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u="none" strike="noStrike" cap="none" dirty="0">
                <a:solidFill>
                  <a:schemeClr val="lt1"/>
                </a:solidFill>
                <a:latin typeface="Arial"/>
                <a:ea typeface="Arial"/>
                <a:cs typeface="Arial"/>
                <a:sym typeface="Arial"/>
              </a:rPr>
              <a:t>A brief overview of ESCAP Phase-I and Phase-II</a:t>
            </a:r>
            <a:endParaRPr dirty="0"/>
          </a:p>
        </p:txBody>
      </p:sp>
      <p:pic>
        <p:nvPicPr>
          <p:cNvPr id="186" name="Google Shape;186;p5"/>
          <p:cNvPicPr preferRelativeResize="0"/>
          <p:nvPr/>
        </p:nvPicPr>
        <p:blipFill rotWithShape="1">
          <a:blip r:embed="rId3">
            <a:alphaModFix/>
          </a:blip>
          <a:srcRect/>
          <a:stretch/>
        </p:blipFill>
        <p:spPr>
          <a:xfrm>
            <a:off x="-140329" y="7271738"/>
            <a:ext cx="12323134" cy="199125"/>
          </a:xfrm>
          <a:prstGeom prst="rect">
            <a:avLst/>
          </a:prstGeom>
          <a:noFill/>
          <a:ln>
            <a:noFill/>
          </a:ln>
        </p:spPr>
      </p:pic>
      <p:pic>
        <p:nvPicPr>
          <p:cNvPr id="187" name="Google Shape;187;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32584" y="1232466"/>
            <a:ext cx="1607891" cy="2265664"/>
          </a:xfrm>
          <a:prstGeom prst="rect">
            <a:avLst/>
          </a:prstGeom>
          <a:noFill/>
          <a:ln w="9525" cap="flat" cmpd="sng">
            <a:solidFill>
              <a:schemeClr val="dk1"/>
            </a:solidFill>
            <a:prstDash val="solid"/>
            <a:round/>
            <a:headEnd type="none" w="sm" len="sm"/>
            <a:tailEnd type="none" w="sm" len="sm"/>
          </a:ln>
        </p:spPr>
      </p:pic>
      <p:pic>
        <p:nvPicPr>
          <p:cNvPr id="188" name="Google Shape;188;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263190" y="4091058"/>
            <a:ext cx="1637581" cy="2336665"/>
          </a:xfrm>
          <a:prstGeom prst="rect">
            <a:avLst/>
          </a:prstGeom>
          <a:noFill/>
          <a:ln w="9525" cap="flat" cmpd="sng">
            <a:solidFill>
              <a:schemeClr val="dk1"/>
            </a:solidFill>
            <a:prstDash val="solid"/>
            <a:round/>
            <a:headEnd type="none" w="sm" len="sm"/>
            <a:tailEnd type="none" w="sm" len="sm"/>
          </a:ln>
        </p:spPr>
      </p:pic>
      <p:pic>
        <p:nvPicPr>
          <p:cNvPr id="189" name="Google Shape;189;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167539" y="2272478"/>
            <a:ext cx="1600582" cy="2265664"/>
          </a:xfrm>
          <a:prstGeom prst="rect">
            <a:avLst/>
          </a:prstGeom>
          <a:noFill/>
          <a:ln w="9525" cap="flat" cmpd="sng">
            <a:solidFill>
              <a:schemeClr val="dk1"/>
            </a:solidFill>
            <a:prstDash val="solid"/>
            <a:round/>
            <a:headEnd type="none" w="sm" len="sm"/>
            <a:tailEnd type="none" w="sm" len="sm"/>
          </a:ln>
        </p:spPr>
      </p:pic>
      <p:pic>
        <p:nvPicPr>
          <p:cNvPr id="190" name="Google Shape;190;p5" descr="A qr code with a few black squares&#10;&#10;Description automatically generated"/>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1542379" y="5497769"/>
            <a:ext cx="959757" cy="9597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p:nvPr/>
        </p:nvSpPr>
        <p:spPr>
          <a:xfrm>
            <a:off x="-131135" y="0"/>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6"/>
          <p:cNvSpPr txBox="1"/>
          <p:nvPr/>
        </p:nvSpPr>
        <p:spPr>
          <a:xfrm>
            <a:off x="709431" y="294922"/>
            <a:ext cx="10623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u="none" strike="noStrike" cap="none">
                <a:solidFill>
                  <a:schemeClr val="lt1"/>
                </a:solidFill>
                <a:latin typeface="Arial"/>
                <a:ea typeface="Arial"/>
                <a:cs typeface="Arial"/>
                <a:sym typeface="Arial"/>
              </a:rPr>
              <a:t>A brief overview of ESCAP Phase-I and Phase-II</a:t>
            </a:r>
            <a:endParaRPr/>
          </a:p>
        </p:txBody>
      </p:sp>
      <p:sp>
        <p:nvSpPr>
          <p:cNvPr id="198" name="Google Shape;198;p6"/>
          <p:cNvSpPr/>
          <p:nvPr/>
        </p:nvSpPr>
        <p:spPr>
          <a:xfrm>
            <a:off x="549215" y="1901387"/>
            <a:ext cx="11093570" cy="5139551"/>
          </a:xfrm>
          <a:prstGeom prst="roundRect">
            <a:avLst>
              <a:gd name="adj" fmla="val 16667"/>
            </a:avLst>
          </a:prstGeom>
          <a:solidFill>
            <a:srgbClr val="DDEAF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6"/>
          <p:cNvSpPr txBox="1"/>
          <p:nvPr/>
        </p:nvSpPr>
        <p:spPr>
          <a:xfrm>
            <a:off x="780315" y="2108965"/>
            <a:ext cx="10446640"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1">
                <a:solidFill>
                  <a:schemeClr val="dk1"/>
                </a:solidFill>
                <a:latin typeface="Arial"/>
                <a:ea typeface="Arial"/>
                <a:cs typeface="Arial"/>
                <a:sym typeface="Arial"/>
              </a:rPr>
              <a:t>The Trust Fund for Tsunami, Disaster and Climate Preparedness, was established in 2005 directly following the 2004 Indian Ocean Tsunami, to fill the gaps in regional early warning, focusing on high risk, low-capacity countries. </a:t>
            </a:r>
            <a:endParaRPr sz="2000" b="1" i="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b="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Project Period:  23 months (Phase-I and Phase-II) </a:t>
            </a:r>
            <a:endParaRPr/>
          </a:p>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Resources:	In-kind support from UNESCAP, UNESCO-IOC, and partners</a:t>
            </a:r>
            <a:endParaRPr/>
          </a:p>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		Extra-budgetary activities funded by Asian Development Bank (ADB), 		the Swiss Agency for Development and Cooperation (SDC), and the 			Italian Ministry for Foreign Affairs and Cooperation through the 			ESCAP Trust Fund for Tsunami, Disaster and Climate Preparedness.</a:t>
            </a:r>
            <a:endParaRPr/>
          </a:p>
        </p:txBody>
      </p:sp>
      <p:pic>
        <p:nvPicPr>
          <p:cNvPr id="200" name="Google Shape;200;p6"/>
          <p:cNvPicPr preferRelativeResize="0"/>
          <p:nvPr/>
        </p:nvPicPr>
        <p:blipFill rotWithShape="1">
          <a:blip r:embed="rId3">
            <a:alphaModFix/>
          </a:blip>
          <a:srcRect/>
          <a:stretch/>
        </p:blipFill>
        <p:spPr>
          <a:xfrm>
            <a:off x="-140329" y="7271738"/>
            <a:ext cx="12323134" cy="199125"/>
          </a:xfrm>
          <a:prstGeom prst="rect">
            <a:avLst/>
          </a:prstGeom>
          <a:noFill/>
          <a:ln>
            <a:noFill/>
          </a:ln>
        </p:spPr>
      </p:pic>
      <p:grpSp>
        <p:nvGrpSpPr>
          <p:cNvPr id="201" name="Google Shape;201;p6"/>
          <p:cNvGrpSpPr/>
          <p:nvPr/>
        </p:nvGrpSpPr>
        <p:grpSpPr>
          <a:xfrm>
            <a:off x="2144232" y="5278381"/>
            <a:ext cx="7772400" cy="1656702"/>
            <a:chOff x="2209800" y="4532012"/>
            <a:chExt cx="7772400" cy="1656702"/>
          </a:xfrm>
        </p:grpSpPr>
        <p:pic>
          <p:nvPicPr>
            <p:cNvPr id="202" name="Google Shape;202;p6" descr="A group of logos with text&#10;&#10;AI-generated content may be incorrect."/>
            <p:cNvPicPr preferRelativeResize="0"/>
            <p:nvPr/>
          </p:nvPicPr>
          <p:blipFill rotWithShape="1">
            <a:blip r:embed="rId4">
              <a:alphaModFix/>
            </a:blip>
            <a:srcRect/>
            <a:stretch/>
          </p:blipFill>
          <p:spPr>
            <a:xfrm>
              <a:off x="2209800" y="4669977"/>
              <a:ext cx="7772400" cy="1404258"/>
            </a:xfrm>
            <a:prstGeom prst="rect">
              <a:avLst/>
            </a:prstGeom>
            <a:noFill/>
            <a:ln>
              <a:noFill/>
            </a:ln>
          </p:spPr>
        </p:pic>
        <p:sp>
          <p:nvSpPr>
            <p:cNvPr id="203" name="Google Shape;203;p6"/>
            <p:cNvSpPr/>
            <p:nvPr/>
          </p:nvSpPr>
          <p:spPr>
            <a:xfrm>
              <a:off x="3478306" y="4815968"/>
              <a:ext cx="1887070" cy="105783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6" descr="A logo of a tsunami&#10;&#10;Description automatically generated with medium confidence"/>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3315357" y="4532012"/>
              <a:ext cx="2256910" cy="1656702"/>
            </a:xfrm>
            <a:prstGeom prst="rect">
              <a:avLst/>
            </a:prstGeom>
            <a:noFill/>
            <a:ln>
              <a:noFill/>
            </a:ln>
          </p:spPr>
        </p:pic>
      </p:grpSp>
      <p:grpSp>
        <p:nvGrpSpPr>
          <p:cNvPr id="205" name="Google Shape;205;p6"/>
          <p:cNvGrpSpPr/>
          <p:nvPr/>
        </p:nvGrpSpPr>
        <p:grpSpPr>
          <a:xfrm>
            <a:off x="-120835" y="807734"/>
            <a:ext cx="12313923" cy="1273910"/>
            <a:chOff x="-120835" y="960134"/>
            <a:chExt cx="12313923" cy="1273910"/>
          </a:xfrm>
        </p:grpSpPr>
        <p:grpSp>
          <p:nvGrpSpPr>
            <p:cNvPr id="206" name="Google Shape;206;p6"/>
            <p:cNvGrpSpPr/>
            <p:nvPr/>
          </p:nvGrpSpPr>
          <p:grpSpPr>
            <a:xfrm>
              <a:off x="-120835" y="1167712"/>
              <a:ext cx="12313923" cy="839354"/>
              <a:chOff x="-131119" y="6415886"/>
              <a:chExt cx="12313923" cy="839354"/>
            </a:xfrm>
          </p:grpSpPr>
          <p:sp>
            <p:nvSpPr>
              <p:cNvPr id="207" name="Google Shape;207;p6"/>
              <p:cNvSpPr/>
              <p:nvPr/>
            </p:nvSpPr>
            <p:spPr>
              <a:xfrm>
                <a:off x="-131119" y="6415886"/>
                <a:ext cx="12313923" cy="839354"/>
              </a:xfrm>
              <a:prstGeom prst="rect">
                <a:avLst/>
              </a:prstGeom>
              <a:solidFill>
                <a:srgbClr val="0961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6"/>
              <p:cNvSpPr txBox="1"/>
              <p:nvPr/>
            </p:nvSpPr>
            <p:spPr>
              <a:xfrm>
                <a:off x="10252959" y="6447311"/>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6"/>
              <p:cNvSpPr/>
              <p:nvPr/>
            </p:nvSpPr>
            <p:spPr>
              <a:xfrm>
                <a:off x="7851062" y="6509369"/>
                <a:ext cx="4175393" cy="663892"/>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6"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6"/>
              <p:cNvSpPr/>
              <p:nvPr/>
            </p:nvSpPr>
            <p:spPr>
              <a:xfrm>
                <a:off x="1673628" y="6509369"/>
                <a:ext cx="1007686" cy="745870"/>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7"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6"/>
              <p:cNvSpPr/>
              <p:nvPr/>
            </p:nvSpPr>
            <p:spPr>
              <a:xfrm>
                <a:off x="2676495" y="6509370"/>
                <a:ext cx="1013511" cy="745870"/>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8"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6"/>
              <p:cNvSpPr/>
              <p:nvPr/>
            </p:nvSpPr>
            <p:spPr>
              <a:xfrm>
                <a:off x="3642191" y="6518961"/>
                <a:ext cx="4175393" cy="662662"/>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9"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13" name="Google Shape;213;p6" descr="A logo with white text&#10;&#10;Description automatically generated"/>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8591" y="960134"/>
              <a:ext cx="1735435" cy="127391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p:nvPr/>
        </p:nvSpPr>
        <p:spPr>
          <a:xfrm>
            <a:off x="-131135" y="0"/>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220" name="Google Shape;220;p7"/>
          <p:cNvPicPr preferRelativeResize="0"/>
          <p:nvPr/>
        </p:nvPicPr>
        <p:blipFill rotWithShape="1">
          <a:blip r:embed="rId3">
            <a:alphaModFix/>
          </a:blip>
          <a:srcRect/>
          <a:stretch/>
        </p:blipFill>
        <p:spPr>
          <a:xfrm>
            <a:off x="-140329" y="7288991"/>
            <a:ext cx="12323134" cy="199125"/>
          </a:xfrm>
          <a:prstGeom prst="rect">
            <a:avLst/>
          </a:prstGeom>
          <a:noFill/>
          <a:ln>
            <a:noFill/>
          </a:ln>
        </p:spPr>
      </p:pic>
      <p:sp>
        <p:nvSpPr>
          <p:cNvPr id="221" name="Google Shape;221;p7"/>
          <p:cNvSpPr txBox="1"/>
          <p:nvPr/>
        </p:nvSpPr>
        <p:spPr>
          <a:xfrm>
            <a:off x="784192" y="114786"/>
            <a:ext cx="1050429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u="none" strike="noStrike" cap="none" dirty="0">
                <a:solidFill>
                  <a:schemeClr val="lt1"/>
                </a:solidFill>
                <a:latin typeface="Arial"/>
                <a:ea typeface="Arial"/>
                <a:cs typeface="Arial"/>
                <a:sym typeface="Arial"/>
              </a:rPr>
              <a:t>PTWS and ESCAP </a:t>
            </a:r>
            <a:r>
              <a:rPr lang="en-US" sz="3600" b="1" u="none" strike="noStrike" cap="none">
                <a:solidFill>
                  <a:schemeClr val="lt1"/>
                </a:solidFill>
                <a:latin typeface="Arial"/>
                <a:ea typeface="Arial"/>
                <a:cs typeface="Arial"/>
                <a:sym typeface="Arial"/>
              </a:rPr>
              <a:t>Scopes overlap</a:t>
            </a:r>
            <a:endParaRPr/>
          </a:p>
        </p:txBody>
      </p:sp>
      <p:sp>
        <p:nvSpPr>
          <p:cNvPr id="222" name="Google Shape;222;p7"/>
          <p:cNvSpPr/>
          <p:nvPr/>
        </p:nvSpPr>
        <p:spPr>
          <a:xfrm>
            <a:off x="146961" y="761116"/>
            <a:ext cx="11801976" cy="6314597"/>
          </a:xfrm>
          <a:prstGeom prst="roundRect">
            <a:avLst>
              <a:gd name="adj" fmla="val 16667"/>
            </a:avLst>
          </a:prstGeom>
          <a:solidFill>
            <a:srgbClr val="DDEAF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7"/>
          <p:cNvSpPr txBox="1"/>
          <p:nvPr/>
        </p:nvSpPr>
        <p:spPr>
          <a:xfrm>
            <a:off x="292839" y="974394"/>
            <a:ext cx="5713936" cy="1336089"/>
          </a:xfrm>
          <a:prstGeom prst="rect">
            <a:avLst/>
          </a:prstGeom>
          <a:noFill/>
          <a:ln>
            <a:noFill/>
          </a:ln>
        </p:spPr>
        <p:txBody>
          <a:bodyPr spcFirstLastPara="1" wrap="square" lIns="91425" tIns="45700" rIns="91425" bIns="45700" anchor="t" anchorCtr="0">
            <a:normAutofit/>
          </a:bodyPr>
          <a:lstStyle/>
          <a:p>
            <a:pPr marL="0" marR="0" lvl="0" indent="0" algn="ctr" rtl="0">
              <a:lnSpc>
                <a:spcPct val="95000"/>
              </a:lnSpc>
              <a:spcBef>
                <a:spcPts val="0"/>
              </a:spcBef>
              <a:spcAft>
                <a:spcPts val="0"/>
              </a:spcAft>
              <a:buClr>
                <a:schemeClr val="accent1"/>
              </a:buClr>
              <a:buSzPts val="2400"/>
              <a:buFont typeface="Arial"/>
              <a:buNone/>
            </a:pPr>
            <a:r>
              <a:rPr lang="en-US" sz="2400" b="1" dirty="0">
                <a:solidFill>
                  <a:schemeClr val="accent1"/>
                </a:solidFill>
                <a:latin typeface="Arial"/>
                <a:ea typeface="Arial"/>
                <a:cs typeface="Arial"/>
                <a:sym typeface="Arial"/>
              </a:rPr>
              <a:t>PTWS:  </a:t>
            </a:r>
            <a:r>
              <a:rPr lang="en-US" sz="2400" b="1" dirty="0">
                <a:solidFill>
                  <a:srgbClr val="111111"/>
                </a:solidFill>
                <a:latin typeface="Arial"/>
                <a:ea typeface="Arial"/>
                <a:cs typeface="Arial"/>
                <a:sym typeface="Arial"/>
              </a:rPr>
              <a:t>46 member states,               Pacific Ocean and its Marginal Seas</a:t>
            </a:r>
            <a:endParaRPr sz="3600" b="1" dirty="0">
              <a:solidFill>
                <a:srgbClr val="0070C0"/>
              </a:solidFill>
              <a:latin typeface="Arial"/>
              <a:ea typeface="Arial"/>
              <a:cs typeface="Arial"/>
              <a:sym typeface="Arial"/>
            </a:endParaRPr>
          </a:p>
          <a:p>
            <a:pPr marL="0" marR="0" lvl="0" indent="0" algn="ctr" rtl="0">
              <a:lnSpc>
                <a:spcPct val="95000"/>
              </a:lnSpc>
              <a:spcBef>
                <a:spcPts val="0"/>
              </a:spcBef>
              <a:spcAft>
                <a:spcPts val="0"/>
              </a:spcAft>
              <a:buClr>
                <a:srgbClr val="111111"/>
              </a:buClr>
              <a:buSzPts val="1700"/>
              <a:buFont typeface="Arial"/>
              <a:buNone/>
            </a:pPr>
            <a:r>
              <a:rPr lang="en-US" sz="1700" dirty="0">
                <a:solidFill>
                  <a:srgbClr val="111111"/>
                </a:solidFill>
                <a:latin typeface="Arial"/>
                <a:ea typeface="Arial"/>
                <a:cs typeface="Arial"/>
                <a:sym typeface="Arial"/>
              </a:rPr>
              <a:t>Of 46, 4 are UNESCO</a:t>
            </a:r>
            <a:r>
              <a:rPr lang="en-US" sz="1700" dirty="0">
                <a:solidFill>
                  <a:srgbClr val="111111"/>
                </a:solidFill>
              </a:rPr>
              <a:t> </a:t>
            </a:r>
            <a:r>
              <a:rPr lang="en-US" dirty="0">
                <a:solidFill>
                  <a:srgbClr val="111111"/>
                </a:solidFill>
              </a:rPr>
              <a:t>&amp;</a:t>
            </a:r>
            <a:r>
              <a:rPr lang="en-US" sz="1700" dirty="0">
                <a:solidFill>
                  <a:srgbClr val="111111"/>
                </a:solidFill>
              </a:rPr>
              <a:t> </a:t>
            </a:r>
            <a:r>
              <a:rPr lang="en-US" sz="1700" dirty="0">
                <a:solidFill>
                  <a:srgbClr val="111111"/>
                </a:solidFill>
                <a:latin typeface="Arial"/>
                <a:ea typeface="Arial"/>
                <a:cs typeface="Arial"/>
                <a:sym typeface="Arial"/>
              </a:rPr>
              <a:t>not IOC (Brunei, Cambodia,         RMI, FSM), 1 is UNESCO Assoc MS</a:t>
            </a:r>
            <a:r>
              <a:rPr lang="en-US" sz="1700" dirty="0">
                <a:solidFill>
                  <a:srgbClr val="111111"/>
                </a:solidFill>
              </a:rPr>
              <a:t> </a:t>
            </a:r>
            <a:r>
              <a:rPr lang="en-US" dirty="0">
                <a:solidFill>
                  <a:srgbClr val="111111"/>
                </a:solidFill>
              </a:rPr>
              <a:t>&amp;</a:t>
            </a:r>
            <a:r>
              <a:rPr lang="en-US" sz="1700" dirty="0">
                <a:solidFill>
                  <a:srgbClr val="111111"/>
                </a:solidFill>
              </a:rPr>
              <a:t> </a:t>
            </a:r>
            <a:r>
              <a:rPr lang="en-US" sz="1700" dirty="0">
                <a:solidFill>
                  <a:srgbClr val="111111"/>
                </a:solidFill>
                <a:latin typeface="Arial"/>
                <a:ea typeface="Arial"/>
                <a:cs typeface="Arial"/>
                <a:sym typeface="Arial"/>
              </a:rPr>
              <a:t>not IOC (Tokelau)</a:t>
            </a:r>
            <a:endParaRPr dirty="0"/>
          </a:p>
        </p:txBody>
      </p:sp>
      <p:pic>
        <p:nvPicPr>
          <p:cNvPr id="224" name="Google Shape;224;p7"/>
          <p:cNvPicPr preferRelativeResize="0"/>
          <p:nvPr/>
        </p:nvPicPr>
        <p:blipFill rotWithShape="1">
          <a:blip r:embed="rId4">
            <a:alphaModFix/>
          </a:blip>
          <a:srcRect/>
          <a:stretch/>
        </p:blipFill>
        <p:spPr>
          <a:xfrm>
            <a:off x="382732" y="2310483"/>
            <a:ext cx="5415775" cy="4282787"/>
          </a:xfrm>
          <a:prstGeom prst="rect">
            <a:avLst/>
          </a:prstGeom>
          <a:noFill/>
          <a:ln>
            <a:noFill/>
          </a:ln>
        </p:spPr>
      </p:pic>
      <p:pic>
        <p:nvPicPr>
          <p:cNvPr id="225" name="Google Shape;225;p7"/>
          <p:cNvPicPr preferRelativeResize="0"/>
          <p:nvPr/>
        </p:nvPicPr>
        <p:blipFill rotWithShape="1">
          <a:blip r:embed="rId5">
            <a:alphaModFix/>
          </a:blip>
          <a:srcRect/>
          <a:stretch/>
        </p:blipFill>
        <p:spPr>
          <a:xfrm>
            <a:off x="6249838" y="2131306"/>
            <a:ext cx="4843928" cy="4726694"/>
          </a:xfrm>
          <a:prstGeom prst="rect">
            <a:avLst/>
          </a:prstGeom>
          <a:noFill/>
          <a:ln>
            <a:noFill/>
          </a:ln>
        </p:spPr>
      </p:pic>
      <p:sp>
        <p:nvSpPr>
          <p:cNvPr id="226" name="Google Shape;226;p7"/>
          <p:cNvSpPr txBox="1"/>
          <p:nvPr/>
        </p:nvSpPr>
        <p:spPr>
          <a:xfrm>
            <a:off x="6185227" y="969178"/>
            <a:ext cx="590958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C00000"/>
                </a:solidFill>
                <a:latin typeface="Arial"/>
                <a:ea typeface="Arial"/>
                <a:cs typeface="Arial"/>
                <a:sym typeface="Arial"/>
              </a:rPr>
              <a:t>UNESCAP:</a:t>
            </a:r>
            <a:r>
              <a:rPr lang="en-US" sz="2000" b="1" dirty="0">
                <a:solidFill>
                  <a:srgbClr val="0070C0"/>
                </a:solidFill>
                <a:latin typeface="Arial"/>
                <a:ea typeface="Arial"/>
                <a:cs typeface="Arial"/>
                <a:sym typeface="Arial"/>
              </a:rPr>
              <a:t> </a:t>
            </a:r>
            <a:r>
              <a:rPr lang="en-US" sz="1800" u="none" strike="noStrike" dirty="0">
                <a:solidFill>
                  <a:srgbClr val="111111"/>
                </a:solidFill>
                <a:latin typeface="Arial"/>
                <a:ea typeface="Arial"/>
                <a:cs typeface="Arial"/>
                <a:sym typeface="Arial"/>
              </a:rPr>
              <a:t>53 member and 9 associate member states in Asia-Pacific. </a:t>
            </a:r>
            <a:endParaRPr dirty="0"/>
          </a:p>
          <a:p>
            <a:pPr marL="0" marR="0" lvl="0" indent="0" algn="l" rtl="0">
              <a:spcBef>
                <a:spcPts val="0"/>
              </a:spcBef>
              <a:spcAft>
                <a:spcPts val="0"/>
              </a:spcAft>
              <a:buNone/>
            </a:pPr>
            <a:r>
              <a:rPr lang="en-US" sz="1800" dirty="0">
                <a:solidFill>
                  <a:srgbClr val="C00000"/>
                </a:solidFill>
                <a:latin typeface="Arial"/>
                <a:ea typeface="Arial"/>
                <a:cs typeface="Arial"/>
                <a:sym typeface="Arial"/>
              </a:rPr>
              <a:t>🡪 </a:t>
            </a:r>
            <a:r>
              <a:rPr lang="en-US" sz="1800" b="1" u="none" strike="noStrike" dirty="0">
                <a:solidFill>
                  <a:srgbClr val="C00000"/>
                </a:solidFill>
                <a:latin typeface="Arial"/>
                <a:ea typeface="Arial"/>
                <a:cs typeface="Arial"/>
                <a:sym typeface="Arial"/>
              </a:rPr>
              <a:t>33 out of 46 PTWS members under ESCAP</a:t>
            </a:r>
            <a:endParaRPr sz="2000" b="1" u="none" strike="noStrike" dirty="0">
              <a:solidFill>
                <a:srgbClr val="C00000"/>
              </a:solidFill>
              <a:latin typeface="Arial"/>
              <a:ea typeface="Arial"/>
              <a:cs typeface="Arial"/>
              <a:sym typeface="Arial"/>
            </a:endParaRPr>
          </a:p>
        </p:txBody>
      </p:sp>
      <p:pic>
        <p:nvPicPr>
          <p:cNvPr id="227" name="Google Shape;227;p7"/>
          <p:cNvPicPr preferRelativeResize="0"/>
          <p:nvPr/>
        </p:nvPicPr>
        <p:blipFill rotWithShape="1">
          <a:blip r:embed="rId6">
            <a:alphaModFix/>
          </a:blip>
          <a:srcRect/>
          <a:stretch/>
        </p:blipFill>
        <p:spPr>
          <a:xfrm>
            <a:off x="6249838" y="5982837"/>
            <a:ext cx="3606810" cy="881877"/>
          </a:xfrm>
          <a:prstGeom prst="rect">
            <a:avLst/>
          </a:prstGeom>
          <a:noFill/>
          <a:ln>
            <a:noFill/>
          </a:ln>
        </p:spPr>
      </p:pic>
      <p:cxnSp>
        <p:nvCxnSpPr>
          <p:cNvPr id="228" name="Google Shape;228;p7"/>
          <p:cNvCxnSpPr/>
          <p:nvPr/>
        </p:nvCxnSpPr>
        <p:spPr>
          <a:xfrm>
            <a:off x="6041570" y="851378"/>
            <a:ext cx="0" cy="5835749"/>
          </a:xfrm>
          <a:prstGeom prst="straightConnector1">
            <a:avLst/>
          </a:prstGeom>
          <a:noFill/>
          <a:ln w="9525" cap="flat" cmpd="sng">
            <a:solidFill>
              <a:schemeClr val="accent1"/>
            </a:solidFill>
            <a:prstDash val="solid"/>
            <a:miter lim="800000"/>
            <a:headEnd type="none" w="sm" len="sm"/>
            <a:tailEnd type="none" w="sm" len="sm"/>
          </a:ln>
        </p:spPr>
      </p:cxnSp>
      <p:sp>
        <p:nvSpPr>
          <p:cNvPr id="229" name="Google Shape;229;p7"/>
          <p:cNvSpPr txBox="1"/>
          <p:nvPr/>
        </p:nvSpPr>
        <p:spPr>
          <a:xfrm>
            <a:off x="447283" y="2409198"/>
            <a:ext cx="2417331" cy="86177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C00000"/>
                </a:solidFill>
                <a:latin typeface="Arial"/>
                <a:ea typeface="Arial"/>
                <a:cs typeface="Arial"/>
                <a:sym typeface="Arial"/>
              </a:rPr>
              <a:t>UNESCAP,                     </a:t>
            </a:r>
            <a:r>
              <a:rPr lang="en-US" sz="1600" b="1">
                <a:solidFill>
                  <a:srgbClr val="C00000"/>
                </a:solidFill>
                <a:latin typeface="Arial"/>
                <a:ea typeface="Arial"/>
                <a:cs typeface="Arial"/>
                <a:sym typeface="Arial"/>
              </a:rPr>
              <a:t>incl also Netherlands,  UK, USA</a:t>
            </a:r>
            <a:endParaRPr sz="1600">
              <a:solidFill>
                <a:srgbClr val="C00000"/>
              </a:solidFill>
              <a:latin typeface="Calibri"/>
              <a:ea typeface="Calibri"/>
              <a:cs typeface="Calibri"/>
              <a:sym typeface="Calibri"/>
            </a:endParaRPr>
          </a:p>
        </p:txBody>
      </p:sp>
      <p:sp>
        <p:nvSpPr>
          <p:cNvPr id="230" name="Google Shape;230;p7"/>
          <p:cNvSpPr/>
          <p:nvPr/>
        </p:nvSpPr>
        <p:spPr>
          <a:xfrm>
            <a:off x="447284" y="2438715"/>
            <a:ext cx="2499779" cy="4091709"/>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CAE9B-3555-8BB7-9C9F-FE3D192FE195}"/>
              </a:ext>
            </a:extLst>
          </p:cNvPr>
          <p:cNvSpPr>
            <a:spLocks noGrp="1"/>
          </p:cNvSpPr>
          <p:nvPr>
            <p:ph sz="quarter" idx="10"/>
          </p:nvPr>
        </p:nvSpPr>
        <p:spPr>
          <a:xfrm>
            <a:off x="483850" y="809001"/>
            <a:ext cx="11179175" cy="4630737"/>
          </a:xfrm>
        </p:spPr>
        <p:txBody>
          <a:bodyPr>
            <a:normAutofit/>
          </a:bodyPr>
          <a:lstStyle/>
          <a:p>
            <a:pPr>
              <a:spcBef>
                <a:spcPts val="600"/>
              </a:spcBef>
            </a:pPr>
            <a:r>
              <a:rPr lang="en-NZ" sz="2200" dirty="0">
                <a:latin typeface="+mn-lt"/>
                <a:sym typeface="Arial"/>
              </a:rPr>
              <a:t>2025 is the 60th anniversary of the PTWS (ITSU) </a:t>
            </a:r>
          </a:p>
          <a:p>
            <a:pPr lvl="0">
              <a:spcBef>
                <a:spcPts val="600"/>
              </a:spcBef>
            </a:pPr>
            <a:r>
              <a:rPr lang="en-NZ" sz="2200" dirty="0">
                <a:latin typeface="+mn-lt"/>
                <a:sym typeface="Arial"/>
              </a:rPr>
              <a:t>Assessment is the 1st ever done for the PTWS  </a:t>
            </a:r>
            <a:endParaRPr lang="en-NZ" sz="2200" dirty="0">
              <a:latin typeface="+mn-lt"/>
            </a:endParaRPr>
          </a:p>
          <a:p>
            <a:pPr lvl="0">
              <a:spcBef>
                <a:spcPts val="600"/>
              </a:spcBef>
            </a:pPr>
            <a:r>
              <a:rPr lang="en-NZ" sz="2200" dirty="0">
                <a:latin typeface="+mn-lt"/>
                <a:sym typeface="Arial"/>
              </a:rPr>
              <a:t>Establishes baseline to measure progress against over life of PTWS MTS </a:t>
            </a:r>
          </a:p>
          <a:p>
            <a:pPr lvl="0">
              <a:spcBef>
                <a:spcPts val="600"/>
              </a:spcBef>
            </a:pPr>
            <a:endParaRPr lang="en-NZ" sz="2200" dirty="0">
              <a:latin typeface="+mn-lt"/>
              <a:sym typeface="Arial"/>
            </a:endParaRPr>
          </a:p>
          <a:p>
            <a:pPr lvl="0">
              <a:spcBef>
                <a:spcPts val="600"/>
              </a:spcBef>
            </a:pPr>
            <a:endParaRPr lang="en-NZ" sz="2200" dirty="0">
              <a:latin typeface="+mn-lt"/>
              <a:sym typeface="Arial"/>
            </a:endParaRPr>
          </a:p>
          <a:p>
            <a:pPr lvl="0">
              <a:spcBef>
                <a:spcPts val="600"/>
              </a:spcBef>
            </a:pPr>
            <a:endParaRPr lang="en-NZ" sz="2200" dirty="0">
              <a:latin typeface="+mn-lt"/>
              <a:sym typeface="Arial"/>
            </a:endParaRPr>
          </a:p>
        </p:txBody>
      </p:sp>
      <p:sp>
        <p:nvSpPr>
          <p:cNvPr id="4" name="Google Shape;329;p14">
            <a:extLst>
              <a:ext uri="{FF2B5EF4-FFF2-40B4-BE49-F238E27FC236}">
                <a16:creationId xmlns:a16="http://schemas.microsoft.com/office/drawing/2014/main" id="{E319B009-45B1-41EE-2E1D-48A6C09F74FA}"/>
              </a:ext>
            </a:extLst>
          </p:cNvPr>
          <p:cNvSpPr/>
          <p:nvPr/>
        </p:nvSpPr>
        <p:spPr>
          <a:xfrm>
            <a:off x="0" y="6550223"/>
            <a:ext cx="12192000" cy="307777"/>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A461654F-0654-D70E-B4EC-5A9F95BB4D2C}"/>
              </a:ext>
            </a:extLst>
          </p:cNvPr>
          <p:cNvPicPr preferRelativeResize="0"/>
          <p:nvPr/>
        </p:nvPicPr>
        <p:blipFill rotWithShape="1">
          <a:blip r:embed="rId2">
            <a:alphaModFix/>
          </a:blip>
          <a:srcRect/>
          <a:stretch/>
        </p:blipFill>
        <p:spPr>
          <a:xfrm>
            <a:off x="0" y="5658416"/>
            <a:ext cx="3159659" cy="1199584"/>
          </a:xfrm>
          <a:prstGeom prst="rect">
            <a:avLst/>
          </a:prstGeom>
          <a:noFill/>
          <a:ln>
            <a:noFill/>
          </a:ln>
        </p:spPr>
      </p:pic>
      <p:pic>
        <p:nvPicPr>
          <p:cNvPr id="9" name="Google Shape;127;p1" descr="Home">
            <a:extLst>
              <a:ext uri="{FF2B5EF4-FFF2-40B4-BE49-F238E27FC236}">
                <a16:creationId xmlns:a16="http://schemas.microsoft.com/office/drawing/2014/main" id="{E4F9BDEA-08F3-9F66-FE03-4FD4B45135DF}"/>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731074" y="99938"/>
            <a:ext cx="1462494" cy="456839"/>
          </a:xfrm>
          <a:prstGeom prst="rect">
            <a:avLst/>
          </a:prstGeom>
          <a:solidFill>
            <a:schemeClr val="lt1"/>
          </a:solidFill>
          <a:ln>
            <a:noFill/>
          </a:ln>
        </p:spPr>
      </p:pic>
      <p:sp>
        <p:nvSpPr>
          <p:cNvPr id="11" name="Google Shape;278;p11">
            <a:extLst>
              <a:ext uri="{FF2B5EF4-FFF2-40B4-BE49-F238E27FC236}">
                <a16:creationId xmlns:a16="http://schemas.microsoft.com/office/drawing/2014/main" id="{D1DBA587-98FE-6D16-BDA4-D8E985558C6A}"/>
              </a:ext>
            </a:extLst>
          </p:cNvPr>
          <p:cNvSpPr/>
          <p:nvPr/>
        </p:nvSpPr>
        <p:spPr>
          <a:xfrm>
            <a:off x="483850" y="2149472"/>
            <a:ext cx="10915245" cy="4291412"/>
          </a:xfrm>
          <a:prstGeom prst="roundRect">
            <a:avLst>
              <a:gd name="adj" fmla="val 16667"/>
            </a:avLst>
          </a:prstGeom>
          <a:solidFill>
            <a:srgbClr val="F2F2F2"/>
          </a:solidFill>
          <a:ln w="50800" cap="flat" cmpd="sng">
            <a:solidFill>
              <a:srgbClr val="8DA9DB"/>
            </a:solidFill>
            <a:prstDash val="solid"/>
            <a:miter lim="800000"/>
            <a:headEnd type="none" w="sm" len="sm"/>
            <a:tailEnd type="none" w="sm" len="sm"/>
          </a:ln>
        </p:spPr>
        <p:txBody>
          <a:bodyPr spcFirstLastPara="1" wrap="square" lIns="91425" tIns="45700" rIns="91425" bIns="45700" anchor="t" anchorCtr="0">
            <a:noAutofit/>
          </a:bodyPr>
          <a:lstStyle/>
          <a:p>
            <a:pPr marR="0" lvl="0" algn="l" rtl="0">
              <a:lnSpc>
                <a:spcPct val="100000"/>
              </a:lnSpc>
              <a:spcAft>
                <a:spcPts val="0"/>
              </a:spcAft>
            </a:pPr>
            <a:r>
              <a:rPr lang="en-US" sz="2800" b="1" i="0" u="none" strike="noStrike" cap="none" dirty="0">
                <a:solidFill>
                  <a:srgbClr val="C00000"/>
                </a:solidFill>
                <a:latin typeface="Arial"/>
                <a:ea typeface="Arial"/>
                <a:cs typeface="Arial"/>
                <a:sym typeface="Arial"/>
              </a:rPr>
              <a:t>TPCA Objectives</a:t>
            </a:r>
            <a:endParaRPr lang="en-US" sz="2400" b="1" i="0" u="none" strike="noStrike" cap="none" dirty="0">
              <a:solidFill>
                <a:srgbClr val="C00000"/>
              </a:solidFill>
              <a:latin typeface="Arial"/>
              <a:ea typeface="Arial"/>
              <a:cs typeface="Arial"/>
              <a:sym typeface="Arial"/>
            </a:endParaRPr>
          </a:p>
          <a:p>
            <a:pPr marL="457200" marR="0" lvl="0" indent="-457200" algn="l" rtl="0">
              <a:lnSpc>
                <a:spcPct val="100000"/>
              </a:lnSpc>
              <a:spcBef>
                <a:spcPts val="1200"/>
              </a:spcBef>
              <a:spcAft>
                <a:spcPts val="0"/>
              </a:spcAft>
              <a:buAutoNum type="arabicPeriod"/>
            </a:pPr>
            <a:r>
              <a:rPr lang="en-US" sz="2200" b="1" i="0" u="none" strike="noStrike" cap="none" dirty="0">
                <a:solidFill>
                  <a:schemeClr val="dk1"/>
                </a:solidFill>
                <a:latin typeface="Arial"/>
                <a:ea typeface="Arial"/>
                <a:cs typeface="Arial"/>
                <a:sym typeface="Arial"/>
              </a:rPr>
              <a:t>To evaluate the existing technical capacity </a:t>
            </a:r>
            <a:r>
              <a:rPr lang="en-US" sz="2200" i="0" u="none" strike="noStrike" cap="none" dirty="0">
                <a:solidFill>
                  <a:schemeClr val="dk1"/>
                </a:solidFill>
                <a:latin typeface="Arial"/>
                <a:ea typeface="Arial"/>
                <a:cs typeface="Arial"/>
                <a:sym typeface="Arial"/>
              </a:rPr>
              <a:t>of the Pacific Tsunami Warning  &amp; Mitigation System (PTWS) </a:t>
            </a:r>
          </a:p>
          <a:p>
            <a:pPr marL="457200" indent="-457200">
              <a:spcBef>
                <a:spcPts val="1200"/>
              </a:spcBef>
              <a:buFont typeface="Arial"/>
              <a:buAutoNum type="arabicPeriod"/>
            </a:pPr>
            <a:r>
              <a:rPr lang="en-US" sz="2200" b="1" dirty="0">
                <a:solidFill>
                  <a:schemeClr val="dk1"/>
                </a:solidFill>
                <a:latin typeface="Arial"/>
                <a:ea typeface="Arial"/>
                <a:cs typeface="Arial"/>
                <a:sym typeface="Arial"/>
              </a:rPr>
              <a:t>To identify specific gaps and capacity development requirements </a:t>
            </a:r>
            <a:r>
              <a:rPr lang="en-US" sz="2200" dirty="0">
                <a:solidFill>
                  <a:schemeClr val="dk1"/>
                </a:solidFill>
                <a:latin typeface="Arial"/>
                <a:ea typeface="Arial"/>
                <a:cs typeface="Arial"/>
                <a:sym typeface="Arial"/>
              </a:rPr>
              <a:t>at regional and national levels for strengthening the technical and policy aspects of the tsunami warning and mitigation system in the Pacific</a:t>
            </a:r>
          </a:p>
          <a:p>
            <a:pPr marL="457200" indent="-457200">
              <a:spcBef>
                <a:spcPts val="1200"/>
              </a:spcBef>
              <a:buFont typeface="Arial"/>
              <a:buAutoNum type="arabicPeriod"/>
            </a:pPr>
            <a:r>
              <a:rPr lang="en-US" sz="2200" b="1" i="0" u="none" strike="noStrike" cap="none" dirty="0">
                <a:solidFill>
                  <a:schemeClr val="dk1"/>
                </a:solidFill>
                <a:latin typeface="Arial"/>
                <a:ea typeface="Arial"/>
                <a:cs typeface="Arial"/>
                <a:sym typeface="Arial"/>
              </a:rPr>
              <a:t>To reinvigorate political commitment</a:t>
            </a:r>
            <a:r>
              <a:rPr lang="en-US" sz="2200" b="1" dirty="0">
                <a:solidFill>
                  <a:schemeClr val="dk1"/>
                </a:solidFill>
                <a:latin typeface="Arial"/>
                <a:ea typeface="Arial"/>
                <a:cs typeface="Arial"/>
                <a:sym typeface="Arial"/>
              </a:rPr>
              <a:t> and provide             recommendations for investments in tsunami preparedness</a:t>
            </a:r>
            <a:r>
              <a:rPr lang="en-US" sz="2200" dirty="0">
                <a:solidFill>
                  <a:schemeClr val="dk1"/>
                </a:solidFill>
                <a:latin typeface="Arial"/>
                <a:ea typeface="Arial"/>
                <a:cs typeface="Arial"/>
                <a:sym typeface="Arial"/>
              </a:rPr>
              <a:t>,                aiming to address the identified gaps in the PTWS area through                   regional and subregional cooperation</a:t>
            </a:r>
            <a:endParaRPr lang="en-US" sz="2200" dirty="0"/>
          </a:p>
        </p:txBody>
      </p:sp>
      <p:pic>
        <p:nvPicPr>
          <p:cNvPr id="13" name="Google Shape;149;p3">
            <a:extLst>
              <a:ext uri="{FF2B5EF4-FFF2-40B4-BE49-F238E27FC236}">
                <a16:creationId xmlns:a16="http://schemas.microsoft.com/office/drawing/2014/main" id="{14864463-7F7F-D2B1-C134-E99C8020837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399095" y="99938"/>
            <a:ext cx="640930" cy="602346"/>
          </a:xfrm>
          <a:prstGeom prst="rect">
            <a:avLst/>
          </a:prstGeom>
          <a:noFill/>
          <a:ln>
            <a:noFill/>
          </a:ln>
        </p:spPr>
      </p:pic>
      <p:sp>
        <p:nvSpPr>
          <p:cNvPr id="7" name="Google Shape;322;p13">
            <a:extLst>
              <a:ext uri="{FF2B5EF4-FFF2-40B4-BE49-F238E27FC236}">
                <a16:creationId xmlns:a16="http://schemas.microsoft.com/office/drawing/2014/main" id="{63C8CDC1-BF4B-26D9-363A-BFCD587F6842}"/>
              </a:ext>
            </a:extLst>
          </p:cNvPr>
          <p:cNvSpPr txBox="1"/>
          <p:nvPr/>
        </p:nvSpPr>
        <p:spPr>
          <a:xfrm>
            <a:off x="244549" y="199694"/>
            <a:ext cx="11947451"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C00000"/>
                </a:solidFill>
              </a:rPr>
              <a:t>Tsunami Preparedness Capacity Assessment</a:t>
            </a:r>
            <a:endParaRPr sz="3200" b="1"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11028347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80D0-DC5A-7387-EC7B-6422659C5C28}"/>
              </a:ext>
            </a:extLst>
          </p:cNvPr>
          <p:cNvSpPr>
            <a:spLocks noGrp="1"/>
          </p:cNvSpPr>
          <p:nvPr>
            <p:ph type="title"/>
          </p:nvPr>
        </p:nvSpPr>
        <p:spPr>
          <a:xfrm>
            <a:off x="957925" y="25721"/>
            <a:ext cx="10515600" cy="1005281"/>
          </a:xfrm>
        </p:spPr>
        <p:txBody>
          <a:bodyPr>
            <a:normAutofit/>
          </a:bodyPr>
          <a:lstStyle/>
          <a:p>
            <a:r>
              <a:rPr lang="en-NZ" sz="3600" b="1" dirty="0">
                <a:solidFill>
                  <a:srgbClr val="C00000"/>
                </a:solidFill>
                <a:latin typeface="+mn-lt"/>
              </a:rPr>
              <a:t>TPCA aligns with many of our strategic drivers</a:t>
            </a:r>
          </a:p>
        </p:txBody>
      </p:sp>
      <p:sp>
        <p:nvSpPr>
          <p:cNvPr id="4" name="Google Shape;265;p10">
            <a:extLst>
              <a:ext uri="{FF2B5EF4-FFF2-40B4-BE49-F238E27FC236}">
                <a16:creationId xmlns:a16="http://schemas.microsoft.com/office/drawing/2014/main" id="{AE8B58E7-EE57-3D72-040E-B13BF7B3B738}"/>
              </a:ext>
            </a:extLst>
          </p:cNvPr>
          <p:cNvSpPr/>
          <p:nvPr/>
        </p:nvSpPr>
        <p:spPr>
          <a:xfrm>
            <a:off x="653142" y="978751"/>
            <a:ext cx="11152811" cy="4305046"/>
          </a:xfrm>
          <a:prstGeom prst="roundRect">
            <a:avLst>
              <a:gd name="adj" fmla="val 16667"/>
            </a:avLst>
          </a:prstGeom>
          <a:solidFill>
            <a:srgbClr val="D8E2F3"/>
          </a:solidFill>
          <a:ln w="5715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1200"/>
              </a:spcAft>
              <a:buNone/>
            </a:pPr>
            <a:r>
              <a:rPr lang="en-US" sz="2400" b="1" dirty="0">
                <a:solidFill>
                  <a:schemeClr val="dk1"/>
                </a:solidFill>
                <a:latin typeface="Arial"/>
                <a:ea typeface="Arial"/>
                <a:cs typeface="Arial"/>
                <a:sym typeface="Arial"/>
              </a:rPr>
              <a:t>PTWS VISION (MTS 2022-2030)</a:t>
            </a:r>
          </a:p>
          <a:p>
            <a:pPr marL="0" marR="0" lvl="0" indent="0" algn="ctr" rtl="0">
              <a:spcBef>
                <a:spcPts val="0"/>
              </a:spcBef>
              <a:spcAft>
                <a:spcPts val="0"/>
              </a:spcAft>
              <a:buNone/>
            </a:pPr>
            <a:r>
              <a:rPr lang="en-US" sz="2000" i="1" dirty="0">
                <a:solidFill>
                  <a:schemeClr val="dk1"/>
                </a:solidFill>
                <a:latin typeface="Arial"/>
                <a:ea typeface="Arial"/>
                <a:cs typeface="Arial"/>
                <a:sym typeface="Arial"/>
              </a:rPr>
              <a:t>The countries of the Pacific Ocean and its marginal seas are </a:t>
            </a:r>
            <a:r>
              <a:rPr lang="en-US" sz="2000" b="1" i="1" dirty="0">
                <a:solidFill>
                  <a:schemeClr val="dk1"/>
                </a:solidFill>
                <a:latin typeface="Arial"/>
                <a:ea typeface="Arial"/>
                <a:cs typeface="Arial"/>
                <a:sym typeface="Arial"/>
              </a:rPr>
              <a:t>resilient to tsunami risk </a:t>
            </a:r>
            <a:r>
              <a:rPr lang="en-US" sz="2000" i="1" dirty="0">
                <a:solidFill>
                  <a:schemeClr val="dk1"/>
                </a:solidFill>
                <a:latin typeface="Arial"/>
                <a:ea typeface="Arial"/>
                <a:cs typeface="Arial"/>
                <a:sym typeface="Arial"/>
              </a:rPr>
              <a:t>they face. Our Pacific communities are </a:t>
            </a:r>
            <a:r>
              <a:rPr lang="en-US" sz="2000" b="1" i="1" dirty="0">
                <a:solidFill>
                  <a:schemeClr val="dk1"/>
                </a:solidFill>
                <a:latin typeface="Arial"/>
                <a:ea typeface="Arial"/>
                <a:cs typeface="Arial"/>
                <a:sym typeface="Arial"/>
              </a:rPr>
              <a:t>empowered to manage this risk</a:t>
            </a:r>
            <a:r>
              <a:rPr lang="en-US" sz="2000" i="1" dirty="0">
                <a:solidFill>
                  <a:schemeClr val="dk1"/>
                </a:solidFill>
                <a:latin typeface="Arial"/>
                <a:ea typeface="Arial"/>
                <a:cs typeface="Arial"/>
                <a:sym typeface="Arial"/>
              </a:rPr>
              <a:t>, and </a:t>
            </a:r>
            <a:r>
              <a:rPr lang="en-US" sz="2000" b="1" i="1" dirty="0">
                <a:solidFill>
                  <a:schemeClr val="dk1"/>
                </a:solidFill>
                <a:latin typeface="Arial"/>
                <a:ea typeface="Arial"/>
                <a:cs typeface="Arial"/>
                <a:sym typeface="Arial"/>
              </a:rPr>
              <a:t>actionably build their resilience</a:t>
            </a:r>
            <a:r>
              <a:rPr lang="en-US" sz="2000" i="1" dirty="0">
                <a:solidFill>
                  <a:schemeClr val="dk1"/>
                </a:solidFill>
                <a:latin typeface="Arial"/>
                <a:ea typeface="Arial"/>
                <a:cs typeface="Arial"/>
                <a:sym typeface="Arial"/>
              </a:rPr>
              <a:t> so they can live, work, and thrive in a diverse, tsunami prone environment. </a:t>
            </a: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latin typeface="Arial"/>
              <a:ea typeface="Arial"/>
              <a:cs typeface="Arial"/>
              <a:sym typeface="Arial"/>
            </a:endParaRPr>
          </a:p>
          <a:p>
            <a:pPr marL="0" marR="0" lvl="0" indent="0" algn="ctr" rtl="0">
              <a:spcBef>
                <a:spcPts val="0"/>
              </a:spcBef>
              <a:spcAft>
                <a:spcPts val="0"/>
              </a:spcAft>
              <a:buNone/>
            </a:pPr>
            <a:endParaRPr sz="1800" i="1" dirty="0">
              <a:solidFill>
                <a:schemeClr val="dk1"/>
              </a:solidFill>
              <a:latin typeface="Arial"/>
              <a:ea typeface="Arial"/>
              <a:cs typeface="Arial"/>
              <a:sym typeface="Arial"/>
            </a:endParaRPr>
          </a:p>
        </p:txBody>
      </p:sp>
      <p:sp>
        <p:nvSpPr>
          <p:cNvPr id="6" name="Google Shape;267;p10">
            <a:extLst>
              <a:ext uri="{FF2B5EF4-FFF2-40B4-BE49-F238E27FC236}">
                <a16:creationId xmlns:a16="http://schemas.microsoft.com/office/drawing/2014/main" id="{7AC897C3-A94D-CD01-674A-737CA47AD577}"/>
              </a:ext>
            </a:extLst>
          </p:cNvPr>
          <p:cNvSpPr/>
          <p:nvPr/>
        </p:nvSpPr>
        <p:spPr>
          <a:xfrm>
            <a:off x="835072" y="2778556"/>
            <a:ext cx="10638453" cy="539410"/>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1" dirty="0">
                <a:solidFill>
                  <a:schemeClr val="lt1"/>
                </a:solidFill>
                <a:latin typeface="Arial"/>
                <a:ea typeface="Arial"/>
                <a:cs typeface="Arial"/>
                <a:sym typeface="Arial"/>
              </a:rPr>
              <a:t>We will achieve this by delivering the following objectives:</a:t>
            </a:r>
            <a:endParaRPr dirty="0"/>
          </a:p>
        </p:txBody>
      </p:sp>
      <p:sp>
        <p:nvSpPr>
          <p:cNvPr id="7" name="Google Shape;268;p10">
            <a:extLst>
              <a:ext uri="{FF2B5EF4-FFF2-40B4-BE49-F238E27FC236}">
                <a16:creationId xmlns:a16="http://schemas.microsoft.com/office/drawing/2014/main" id="{C74779CF-ACA8-2F82-92AC-F268A80CE6F4}"/>
              </a:ext>
            </a:extLst>
          </p:cNvPr>
          <p:cNvSpPr/>
          <p:nvPr/>
        </p:nvSpPr>
        <p:spPr>
          <a:xfrm>
            <a:off x="933801" y="3397753"/>
            <a:ext cx="2612111" cy="1673686"/>
          </a:xfrm>
          <a:prstGeom prst="rect">
            <a:avLst/>
          </a:prstGeom>
          <a:solidFill>
            <a:srgbClr val="9CC2E5"/>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1. Understanding and Managing Tsunami Hazard and Risk</a:t>
            </a:r>
            <a:endParaRPr sz="1800" b="1" dirty="0">
              <a:solidFill>
                <a:srgbClr val="C00000"/>
              </a:solidFill>
              <a:latin typeface="Arial"/>
              <a:ea typeface="Arial"/>
              <a:cs typeface="Arial"/>
              <a:sym typeface="Arial"/>
            </a:endParaRPr>
          </a:p>
        </p:txBody>
      </p:sp>
      <p:sp>
        <p:nvSpPr>
          <p:cNvPr id="8" name="Google Shape;269;p10">
            <a:extLst>
              <a:ext uri="{FF2B5EF4-FFF2-40B4-BE49-F238E27FC236}">
                <a16:creationId xmlns:a16="http://schemas.microsoft.com/office/drawing/2014/main" id="{C24E393A-A046-A3EA-2785-1ADDA538C0FD}"/>
              </a:ext>
            </a:extLst>
          </p:cNvPr>
          <p:cNvSpPr/>
          <p:nvPr/>
        </p:nvSpPr>
        <p:spPr>
          <a:xfrm>
            <a:off x="3587772" y="3397751"/>
            <a:ext cx="2642507" cy="1673688"/>
          </a:xfrm>
          <a:prstGeom prst="rect">
            <a:avLst/>
          </a:prstGeom>
          <a:solidFill>
            <a:srgbClr val="D8E2F3"/>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2. Tsunami Detection, Measurement, Warning &amp; Dissemination</a:t>
            </a:r>
            <a:endParaRPr sz="1800" b="1" dirty="0">
              <a:solidFill>
                <a:srgbClr val="C00000"/>
              </a:solidFill>
              <a:latin typeface="Arial"/>
              <a:ea typeface="Arial"/>
              <a:cs typeface="Arial"/>
              <a:sym typeface="Arial"/>
            </a:endParaRPr>
          </a:p>
        </p:txBody>
      </p:sp>
      <p:sp>
        <p:nvSpPr>
          <p:cNvPr id="9" name="Google Shape;270;p10">
            <a:extLst>
              <a:ext uri="{FF2B5EF4-FFF2-40B4-BE49-F238E27FC236}">
                <a16:creationId xmlns:a16="http://schemas.microsoft.com/office/drawing/2014/main" id="{AE12E84E-A44A-5237-A27F-4228F0125CF6}"/>
              </a:ext>
            </a:extLst>
          </p:cNvPr>
          <p:cNvSpPr/>
          <p:nvPr/>
        </p:nvSpPr>
        <p:spPr>
          <a:xfrm>
            <a:off x="6272139" y="3397857"/>
            <a:ext cx="2697550" cy="1673688"/>
          </a:xfrm>
          <a:prstGeom prst="rect">
            <a:avLst/>
          </a:prstGeom>
          <a:solidFill>
            <a:srgbClr val="9CC2E5"/>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3. Enhancing tsunami preparedness for effective community response</a:t>
            </a:r>
            <a:endParaRPr sz="1800" b="1" dirty="0">
              <a:solidFill>
                <a:srgbClr val="C00000"/>
              </a:solidFill>
              <a:latin typeface="Arial"/>
              <a:ea typeface="Arial"/>
              <a:cs typeface="Arial"/>
              <a:sym typeface="Arial"/>
            </a:endParaRPr>
          </a:p>
        </p:txBody>
      </p:sp>
      <p:sp>
        <p:nvSpPr>
          <p:cNvPr id="10" name="Google Shape;271;p10">
            <a:extLst>
              <a:ext uri="{FF2B5EF4-FFF2-40B4-BE49-F238E27FC236}">
                <a16:creationId xmlns:a16="http://schemas.microsoft.com/office/drawing/2014/main" id="{0015E10A-3785-CC3E-36D1-25A3CB10EE30}"/>
              </a:ext>
            </a:extLst>
          </p:cNvPr>
          <p:cNvSpPr/>
          <p:nvPr/>
        </p:nvSpPr>
        <p:spPr>
          <a:xfrm>
            <a:off x="9011549" y="3397752"/>
            <a:ext cx="2518062" cy="1673687"/>
          </a:xfrm>
          <a:prstGeom prst="rect">
            <a:avLst/>
          </a:prstGeom>
          <a:solidFill>
            <a:srgbClr val="D8E2F3"/>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4. International Cooperation and Partnerships</a:t>
            </a:r>
          </a:p>
          <a:p>
            <a:pPr marL="0" marR="0" lvl="0" indent="0" algn="ctr" rtl="0">
              <a:spcBef>
                <a:spcPts val="0"/>
              </a:spcBef>
              <a:spcAft>
                <a:spcPts val="0"/>
              </a:spcAft>
              <a:buNone/>
            </a:pPr>
            <a:r>
              <a:rPr lang="en-US" sz="1800" b="1" dirty="0">
                <a:solidFill>
                  <a:srgbClr val="C00000"/>
                </a:solidFill>
              </a:rPr>
              <a:t>(including capacity building)</a:t>
            </a:r>
            <a:endParaRPr sz="1800" b="1" dirty="0">
              <a:solidFill>
                <a:srgbClr val="C00000"/>
              </a:solidFill>
              <a:latin typeface="Arial"/>
              <a:ea typeface="Arial"/>
              <a:cs typeface="Arial"/>
              <a:sym typeface="Arial"/>
            </a:endParaRPr>
          </a:p>
        </p:txBody>
      </p:sp>
      <p:pic>
        <p:nvPicPr>
          <p:cNvPr id="308" name="Google Shape;308;p12" descr="Sendai Framework for Disaster Risk Reduction 2015-2030 | UNDRR"/>
          <p:cNvPicPr preferRelativeResize="0"/>
          <p:nvPr/>
        </p:nvPicPr>
        <p:blipFill rotWithShape="1">
          <a:blip r:embed="rId2">
            <a:alphaModFix/>
          </a:blip>
          <a:srcRect/>
          <a:stretch/>
        </p:blipFill>
        <p:spPr>
          <a:xfrm>
            <a:off x="5774367" y="5589924"/>
            <a:ext cx="2172704" cy="513128"/>
          </a:xfrm>
          <a:prstGeom prst="rect">
            <a:avLst/>
          </a:prstGeom>
          <a:noFill/>
          <a:ln>
            <a:noFill/>
          </a:ln>
        </p:spPr>
      </p:pic>
      <p:pic>
        <p:nvPicPr>
          <p:cNvPr id="309" name="Google Shape;309;p12" descr="A blue and green logo&#10;&#10;AI-generated content may be incorrect."/>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638916" y="6227710"/>
            <a:ext cx="2577323" cy="480246"/>
          </a:xfrm>
          <a:prstGeom prst="rect">
            <a:avLst/>
          </a:prstGeom>
          <a:noFill/>
          <a:ln>
            <a:noFill/>
          </a:ln>
        </p:spPr>
      </p:pic>
      <p:pic>
        <p:nvPicPr>
          <p:cNvPr id="310" name="Google Shape;310;p12" descr="A logo with a black background&#10;&#10;AI-generated content may be incorrect."/>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21390" y="5468491"/>
            <a:ext cx="1958556" cy="1167453"/>
          </a:xfrm>
          <a:prstGeom prst="rect">
            <a:avLst/>
          </a:prstGeom>
          <a:noFill/>
          <a:ln>
            <a:noFill/>
          </a:ln>
        </p:spPr>
      </p:pic>
      <p:pic>
        <p:nvPicPr>
          <p:cNvPr id="311" name="Google Shape;311;p12" descr="A blue and green logo&#10;&#10;AI-generated content may be incorrect."/>
          <p:cNvPicPr preferRelativeResize="0"/>
          <p:nvPr/>
        </p:nvPicPr>
        <p:blipFill rotWithShape="1">
          <a:blip r:embed="rId5">
            <a:alphaModFix/>
          </a:blip>
          <a:srcRect/>
          <a:stretch/>
        </p:blipFill>
        <p:spPr>
          <a:xfrm>
            <a:off x="8596125" y="5431285"/>
            <a:ext cx="1958556" cy="1066788"/>
          </a:xfrm>
          <a:prstGeom prst="rect">
            <a:avLst/>
          </a:prstGeom>
          <a:noFill/>
          <a:ln>
            <a:noFill/>
          </a:ln>
        </p:spPr>
      </p:pic>
      <p:pic>
        <p:nvPicPr>
          <p:cNvPr id="312" name="Google Shape;312;p12" descr="Blue text on a black background&#10;&#10;AI-generated content may be incorrect."/>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465436" y="5640757"/>
            <a:ext cx="1524426" cy="924589"/>
          </a:xfrm>
          <a:prstGeom prst="rect">
            <a:avLst/>
          </a:prstGeom>
          <a:noFill/>
          <a:ln>
            <a:noFill/>
          </a:ln>
        </p:spPr>
      </p:pic>
    </p:spTree>
    <p:extLst>
      <p:ext uri="{BB962C8B-B14F-4D97-AF65-F5344CB8AC3E}">
        <p14:creationId xmlns:p14="http://schemas.microsoft.com/office/powerpoint/2010/main" val="26162144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9;p14">
            <a:extLst>
              <a:ext uri="{FF2B5EF4-FFF2-40B4-BE49-F238E27FC236}">
                <a16:creationId xmlns:a16="http://schemas.microsoft.com/office/drawing/2014/main" id="{E319B009-45B1-41EE-2E1D-48A6C09F74FA}"/>
              </a:ext>
            </a:extLst>
          </p:cNvPr>
          <p:cNvSpPr/>
          <p:nvPr/>
        </p:nvSpPr>
        <p:spPr>
          <a:xfrm>
            <a:off x="0" y="6550223"/>
            <a:ext cx="12192000" cy="307777"/>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A461654F-0654-D70E-B4EC-5A9F95BB4D2C}"/>
              </a:ext>
            </a:extLst>
          </p:cNvPr>
          <p:cNvPicPr preferRelativeResize="0"/>
          <p:nvPr/>
        </p:nvPicPr>
        <p:blipFill rotWithShape="1">
          <a:blip r:embed="rId2">
            <a:alphaModFix/>
          </a:blip>
          <a:srcRect/>
          <a:stretch/>
        </p:blipFill>
        <p:spPr>
          <a:xfrm>
            <a:off x="0" y="5658416"/>
            <a:ext cx="3159659" cy="1199584"/>
          </a:xfrm>
          <a:prstGeom prst="rect">
            <a:avLst/>
          </a:prstGeom>
          <a:noFill/>
          <a:ln>
            <a:noFill/>
          </a:ln>
        </p:spPr>
      </p:pic>
      <p:pic>
        <p:nvPicPr>
          <p:cNvPr id="9" name="Google Shape;127;p1" descr="Home">
            <a:extLst>
              <a:ext uri="{FF2B5EF4-FFF2-40B4-BE49-F238E27FC236}">
                <a16:creationId xmlns:a16="http://schemas.microsoft.com/office/drawing/2014/main" id="{E4F9BDEA-08F3-9F66-FE03-4FD4B45135DF}"/>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148244" y="209593"/>
            <a:ext cx="1746004" cy="545399"/>
          </a:xfrm>
          <a:prstGeom prst="rect">
            <a:avLst/>
          </a:prstGeom>
          <a:solidFill>
            <a:schemeClr val="lt1"/>
          </a:solidFill>
          <a:ln>
            <a:noFill/>
          </a:ln>
        </p:spPr>
      </p:pic>
      <p:pic>
        <p:nvPicPr>
          <p:cNvPr id="13" name="Google Shape;149;p3">
            <a:extLst>
              <a:ext uri="{FF2B5EF4-FFF2-40B4-BE49-F238E27FC236}">
                <a16:creationId xmlns:a16="http://schemas.microsoft.com/office/drawing/2014/main" id="{14864463-7F7F-D2B1-C134-E99C8020837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186303" y="166770"/>
            <a:ext cx="765177" cy="719113"/>
          </a:xfrm>
          <a:prstGeom prst="rect">
            <a:avLst/>
          </a:prstGeom>
          <a:noFill/>
          <a:ln>
            <a:noFill/>
          </a:ln>
        </p:spPr>
      </p:pic>
      <p:sp>
        <p:nvSpPr>
          <p:cNvPr id="7" name="Google Shape;320;p13">
            <a:extLst>
              <a:ext uri="{FF2B5EF4-FFF2-40B4-BE49-F238E27FC236}">
                <a16:creationId xmlns:a16="http://schemas.microsoft.com/office/drawing/2014/main" id="{CDB97714-703F-3554-A748-5BAA10324369}"/>
              </a:ext>
            </a:extLst>
          </p:cNvPr>
          <p:cNvSpPr txBox="1"/>
          <p:nvPr/>
        </p:nvSpPr>
        <p:spPr>
          <a:xfrm>
            <a:off x="3784030" y="866811"/>
            <a:ext cx="8560370" cy="522190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342900" indent="-342900">
              <a:spcBef>
                <a:spcPts val="1600"/>
              </a:spcBef>
              <a:buFont typeface="Arial" panose="020B0604020202020204" pitchFamily="34" charset="0"/>
              <a:buChar char="•"/>
              <a:defRPr sz="2000" b="1"/>
            </a:lvl1pPr>
            <a:lvl2pPr marL="701675" indent="-342900">
              <a:buClr>
                <a:schemeClr val="dk1"/>
              </a:buClr>
              <a:buSzPts val="2200"/>
              <a:buFont typeface="Courier New" panose="02070309020205020404" pitchFamily="49" charset="0"/>
              <a:buChar char="o"/>
              <a:defRPr sz="2000">
                <a:solidFill>
                  <a:schemeClr val="dk1"/>
                </a:solidFill>
              </a:defRPr>
            </a:lvl2pPr>
          </a:lstStyle>
          <a:p>
            <a:r>
              <a:rPr lang="en-NZ" dirty="0"/>
              <a:t>PTWS SC 2024 </a:t>
            </a:r>
            <a:r>
              <a:rPr lang="en-NZ" b="0" dirty="0"/>
              <a:t>- Introduction to ESCAP project and           implementation for the Indian Ocean (Phase I) </a:t>
            </a:r>
          </a:p>
          <a:p>
            <a:r>
              <a:rPr lang="en-NZ" dirty="0"/>
              <a:t>4-6 September 2024 </a:t>
            </a:r>
            <a:r>
              <a:rPr lang="en-NZ" b="0" dirty="0"/>
              <a:t>- PTWS observers (Bland, Kong) to IO        Capacity Assessment Validation Workshop</a:t>
            </a:r>
            <a:r>
              <a:rPr lang="en-US" b="0" dirty="0"/>
              <a:t>.  Review initial findings     and identify key recommendations for IOTWMS Steering Group endorsement</a:t>
            </a:r>
          </a:p>
          <a:p>
            <a:r>
              <a:rPr lang="en-US" dirty="0"/>
              <a:t>4 Nov 2024 - Letter from ICG/PTWS Chair </a:t>
            </a:r>
          </a:p>
          <a:p>
            <a:r>
              <a:rPr lang="en-US" dirty="0"/>
              <a:t>5 Feb 2025 - IOC CL 3207 issued from IOC Executive Secretary</a:t>
            </a:r>
            <a:endParaRPr dirty="0"/>
          </a:p>
          <a:p>
            <a:pPr marL="342900" lvl="1">
              <a:buClr>
                <a:srgbClr val="000000"/>
              </a:buClr>
              <a:buFont typeface="Arial" panose="020B0604020202020204" pitchFamily="34" charset="0"/>
              <a:buChar char="•"/>
            </a:pPr>
            <a:r>
              <a:rPr lang="en-US" dirty="0">
                <a:solidFill>
                  <a:srgbClr val="000000"/>
                </a:solidFill>
              </a:rPr>
              <a:t>Letter of the ICG/PTWS Chair</a:t>
            </a:r>
            <a:endParaRPr dirty="0">
              <a:solidFill>
                <a:srgbClr val="000000"/>
              </a:solidFill>
            </a:endParaRPr>
          </a:p>
          <a:p>
            <a:pPr marL="342900" lvl="1">
              <a:buClr>
                <a:srgbClr val="000000"/>
              </a:buClr>
              <a:buFont typeface="Arial" panose="020B0604020202020204" pitchFamily="34" charset="0"/>
              <a:buChar char="•"/>
            </a:pPr>
            <a:r>
              <a:rPr lang="en-US" dirty="0">
                <a:solidFill>
                  <a:srgbClr val="000000"/>
                </a:solidFill>
              </a:rPr>
              <a:t>Concept Note (2024 IOTWMS and 2025 PTWS Tsunami  Preparedness Capacity Assessment)</a:t>
            </a:r>
            <a:endParaRPr dirty="0">
              <a:solidFill>
                <a:srgbClr val="000000"/>
              </a:solidFill>
            </a:endParaRPr>
          </a:p>
          <a:p>
            <a:pPr marL="342900" lvl="1">
              <a:buClr>
                <a:srgbClr val="000000"/>
              </a:buClr>
              <a:buFont typeface="Arial" panose="020B0604020202020204" pitchFamily="34" charset="0"/>
              <a:buChar char="•"/>
            </a:pPr>
            <a:r>
              <a:rPr lang="en-US" dirty="0">
                <a:solidFill>
                  <a:srgbClr val="000000"/>
                </a:solidFill>
              </a:rPr>
              <a:t>Survey</a:t>
            </a:r>
            <a:endParaRPr dirty="0">
              <a:solidFill>
                <a:srgbClr val="000000"/>
              </a:solidFill>
            </a:endParaRPr>
          </a:p>
          <a:p>
            <a:pPr marL="342900" lvl="1">
              <a:buClr>
                <a:srgbClr val="000000"/>
              </a:buClr>
              <a:buFont typeface="Arial" panose="020B0604020202020204" pitchFamily="34" charset="0"/>
              <a:buChar char="•"/>
            </a:pPr>
            <a:r>
              <a:rPr lang="en-US" dirty="0">
                <a:solidFill>
                  <a:srgbClr val="000000"/>
                </a:solidFill>
              </a:rPr>
              <a:t>Survey deadline – 4 March 2025</a:t>
            </a:r>
          </a:p>
          <a:p>
            <a:pPr marL="342900" lvl="1">
              <a:buClr>
                <a:srgbClr val="000000"/>
              </a:buClr>
              <a:buFont typeface="Arial" panose="020B0604020202020204" pitchFamily="34" charset="0"/>
              <a:buChar char="•"/>
            </a:pPr>
            <a:r>
              <a:rPr lang="en-US" dirty="0" err="1">
                <a:solidFill>
                  <a:srgbClr val="000000"/>
                </a:solidFill>
              </a:rPr>
              <a:t>OceanExpert</a:t>
            </a:r>
            <a:r>
              <a:rPr lang="en-US" dirty="0">
                <a:solidFill>
                  <a:srgbClr val="000000"/>
                </a:solidFill>
              </a:rPr>
              <a:t> website (info) : </a:t>
            </a:r>
            <a:r>
              <a:rPr lang="en-US" sz="1800" dirty="0">
                <a:solidFill>
                  <a:srgbClr val="000000"/>
                </a:solidFill>
                <a:hlinkClick r:id="rId5">
                  <a:extLst>
                    <a:ext uri="{A12FA001-AC4F-418D-AE19-62706E023703}">
                      <ahyp:hlinkClr xmlns:ahyp="http://schemas.microsoft.com/office/drawing/2018/hyperlinkcolor" val="tx"/>
                    </a:ext>
                  </a:extLst>
                </a:hlinkClick>
              </a:rPr>
              <a:t>https://oceanexpert.org/event/4696</a:t>
            </a:r>
            <a:r>
              <a:rPr lang="en-US" sz="1800" dirty="0">
                <a:solidFill>
                  <a:srgbClr val="000000"/>
                </a:solidFill>
              </a:rPr>
              <a:t> </a:t>
            </a:r>
            <a:endParaRPr dirty="0">
              <a:solidFill>
                <a:srgbClr val="000000"/>
              </a:solidFill>
            </a:endParaRPr>
          </a:p>
        </p:txBody>
      </p:sp>
      <p:pic>
        <p:nvPicPr>
          <p:cNvPr id="10" name="Google Shape;321;p13" descr="A document with text on it&#10;&#10;AI-generated content may be incorrect.">
            <a:extLst>
              <a:ext uri="{FF2B5EF4-FFF2-40B4-BE49-F238E27FC236}">
                <a16:creationId xmlns:a16="http://schemas.microsoft.com/office/drawing/2014/main" id="{D71AC364-E18D-F844-84F7-C394411E15B0}"/>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25223" y="1164320"/>
            <a:ext cx="3095571" cy="4257698"/>
          </a:xfrm>
          <a:prstGeom prst="rect">
            <a:avLst/>
          </a:prstGeom>
          <a:noFill/>
          <a:ln>
            <a:solidFill>
              <a:schemeClr val="tx1"/>
            </a:solidFill>
          </a:ln>
        </p:spPr>
      </p:pic>
      <p:sp>
        <p:nvSpPr>
          <p:cNvPr id="12" name="Rectangle 11">
            <a:extLst>
              <a:ext uri="{FF2B5EF4-FFF2-40B4-BE49-F238E27FC236}">
                <a16:creationId xmlns:a16="http://schemas.microsoft.com/office/drawing/2014/main" id="{B1C24829-7272-4F52-4E68-C6585EA83C48}"/>
              </a:ext>
            </a:extLst>
          </p:cNvPr>
          <p:cNvSpPr/>
          <p:nvPr/>
        </p:nvSpPr>
        <p:spPr>
          <a:xfrm>
            <a:off x="8853055" y="0"/>
            <a:ext cx="3338945" cy="88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22;p13">
            <a:extLst>
              <a:ext uri="{FF2B5EF4-FFF2-40B4-BE49-F238E27FC236}">
                <a16:creationId xmlns:a16="http://schemas.microsoft.com/office/drawing/2014/main" id="{64E80A05-82C6-ECAF-993F-67D631CBE87E}"/>
              </a:ext>
            </a:extLst>
          </p:cNvPr>
          <p:cNvSpPr txBox="1"/>
          <p:nvPr/>
        </p:nvSpPr>
        <p:spPr>
          <a:xfrm>
            <a:off x="396949" y="239476"/>
            <a:ext cx="11947451"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C00000"/>
                </a:solidFill>
              </a:rPr>
              <a:t>TPCA Implementation Timeline 1: Pre-survey</a:t>
            </a:r>
            <a:endParaRPr sz="3600" b="1"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7437255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5"/>
          <p:cNvSpPr txBox="1"/>
          <p:nvPr/>
        </p:nvSpPr>
        <p:spPr>
          <a:xfrm>
            <a:off x="650166" y="964617"/>
            <a:ext cx="10575290" cy="1809470"/>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None/>
            </a:pPr>
            <a:r>
              <a:rPr lang="en-US" sz="2400" b="1">
                <a:solidFill>
                  <a:schemeClr val="dk1"/>
                </a:solidFill>
                <a:latin typeface="Arial"/>
                <a:ea typeface="Arial"/>
                <a:cs typeface="Arial"/>
                <a:sym typeface="Arial"/>
              </a:rPr>
              <a:t>The survey has six (6) parts – 100+ questions</a:t>
            </a:r>
            <a:endParaRPr/>
          </a:p>
          <a:p>
            <a:pPr marL="12700" marR="0" lvl="0" indent="0" algn="l" rtl="0">
              <a:lnSpc>
                <a:spcPct val="100000"/>
              </a:lnSpc>
              <a:spcBef>
                <a:spcPts val="90"/>
              </a:spcBef>
              <a:spcAft>
                <a:spcPts val="0"/>
              </a:spcAft>
              <a:buNone/>
            </a:pPr>
            <a:r>
              <a:rPr lang="en-US" sz="2400">
                <a:solidFill>
                  <a:schemeClr val="dk1"/>
                </a:solidFill>
                <a:latin typeface="Arial"/>
                <a:ea typeface="Arial"/>
                <a:cs typeface="Arial"/>
                <a:sym typeface="Arial"/>
              </a:rPr>
              <a:t>Each part requires inputs from the responsible stakeholders of the tsunami warning and mitigation system</a:t>
            </a:r>
            <a:endParaRPr sz="2400">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endParaRPr sz="1600" b="1">
              <a:solidFill>
                <a:schemeClr val="dk1"/>
              </a:solidFill>
              <a:latin typeface="Arial"/>
              <a:ea typeface="Arial"/>
              <a:cs typeface="Arial"/>
              <a:sym typeface="Arial"/>
            </a:endParaRPr>
          </a:p>
          <a:p>
            <a:pPr marL="228600" marR="0" lvl="0" indent="0" algn="l" rtl="0">
              <a:lnSpc>
                <a:spcPct val="100000"/>
              </a:lnSpc>
              <a:spcBef>
                <a:spcPts val="5"/>
              </a:spcBef>
              <a:spcAft>
                <a:spcPts val="0"/>
              </a:spcAft>
              <a:buNone/>
            </a:pPr>
            <a:endParaRPr sz="2800" b="1">
              <a:solidFill>
                <a:schemeClr val="dk1"/>
              </a:solidFill>
              <a:latin typeface="Arial"/>
              <a:ea typeface="Arial"/>
              <a:cs typeface="Arial"/>
              <a:sym typeface="Arial"/>
            </a:endParaRPr>
          </a:p>
        </p:txBody>
      </p:sp>
      <p:sp>
        <p:nvSpPr>
          <p:cNvPr id="344" name="Google Shape;344;p15"/>
          <p:cNvSpPr txBox="1">
            <a:spLocks noGrp="1"/>
          </p:cNvSpPr>
          <p:nvPr>
            <p:ph type="ftr" idx="11"/>
          </p:nvPr>
        </p:nvSpPr>
        <p:spPr>
          <a:xfrm>
            <a:off x="2914940" y="6095579"/>
            <a:ext cx="7136765" cy="555625"/>
          </a:xfrm>
          <a:prstGeom prst="rect">
            <a:avLst/>
          </a:prstGeom>
          <a:noFill/>
          <a:ln>
            <a:noFill/>
          </a:ln>
        </p:spPr>
        <p:txBody>
          <a:bodyPr spcFirstLastPara="1" wrap="square" lIns="0" tIns="0" rIns="0" bIns="0" anchor="t" anchorCtr="0">
            <a:spAutoFit/>
          </a:bodyPr>
          <a:lstStyle/>
          <a:p>
            <a:pPr marL="1270" marR="0" lvl="0" indent="0" algn="ctr" rtl="0">
              <a:lnSpc>
                <a:spcPct val="116111"/>
              </a:lnSpc>
              <a:spcBef>
                <a:spcPts val="0"/>
              </a:spcBef>
              <a:spcAft>
                <a:spcPts val="0"/>
              </a:spcAft>
              <a:buNone/>
            </a:pPr>
            <a:r>
              <a:rPr lang="en-US" sz="1800" b="0" i="1">
                <a:solidFill>
                  <a:schemeClr val="lt1"/>
                </a:solidFill>
                <a:latin typeface="Arial"/>
                <a:ea typeface="Arial"/>
                <a:cs typeface="Arial"/>
                <a:sym typeface="Arial"/>
              </a:rPr>
              <a:t>Briefing: UNESCO-IOC 2024 Survey of Capacity Assessment of</a:t>
            </a:r>
            <a:endParaRPr/>
          </a:p>
          <a:p>
            <a:pPr marL="0" marR="0" lvl="0" indent="0" algn="ctr" rtl="0">
              <a:spcBef>
                <a:spcPts val="0"/>
              </a:spcBef>
              <a:spcAft>
                <a:spcPts val="0"/>
              </a:spcAft>
              <a:buNone/>
            </a:pPr>
            <a:r>
              <a:rPr lang="en-US" sz="1800" b="0" i="1">
                <a:solidFill>
                  <a:schemeClr val="lt1"/>
                </a:solidFill>
                <a:latin typeface="Arial"/>
                <a:ea typeface="Arial"/>
                <a:cs typeface="Arial"/>
                <a:sym typeface="Arial"/>
              </a:rPr>
              <a:t>Tsunami Preparedness in ICG/IOTWMS Member States, 22 May 2024</a:t>
            </a:r>
            <a:endParaRPr sz="1800" b="0" i="1">
              <a:solidFill>
                <a:schemeClr val="lt1"/>
              </a:solidFill>
              <a:latin typeface="Arial"/>
              <a:ea typeface="Arial"/>
              <a:cs typeface="Arial"/>
              <a:sym typeface="Arial"/>
            </a:endParaRPr>
          </a:p>
        </p:txBody>
      </p:sp>
      <p:sp>
        <p:nvSpPr>
          <p:cNvPr id="345" name="Google Shape;345;p15"/>
          <p:cNvSpPr txBox="1">
            <a:spLocks noGrp="1"/>
          </p:cNvSpPr>
          <p:nvPr>
            <p:ph type="title"/>
          </p:nvPr>
        </p:nvSpPr>
        <p:spPr>
          <a:xfrm>
            <a:off x="662808" y="248499"/>
            <a:ext cx="10515600" cy="568104"/>
          </a:xfrm>
          <a:prstGeom prst="rect">
            <a:avLst/>
          </a:prstGeom>
          <a:noFill/>
          <a:ln>
            <a:noFill/>
          </a:ln>
        </p:spPr>
        <p:txBody>
          <a:bodyPr spcFirstLastPara="1" wrap="square" lIns="0" tIns="13950" rIns="0" bIns="0" anchor="ctr" anchorCtr="0">
            <a:spAutoFit/>
          </a:bodyPr>
          <a:lstStyle/>
          <a:p>
            <a:pPr marL="12700" lvl="0" indent="0" algn="l" rtl="0">
              <a:lnSpc>
                <a:spcPct val="100000"/>
              </a:lnSpc>
              <a:spcBef>
                <a:spcPts val="0"/>
              </a:spcBef>
              <a:spcAft>
                <a:spcPts val="0"/>
              </a:spcAft>
              <a:buClr>
                <a:srgbClr val="C00000"/>
              </a:buClr>
              <a:buSzPts val="3600"/>
              <a:buFont typeface="Arial"/>
              <a:buNone/>
            </a:pPr>
            <a:r>
              <a:rPr lang="en-US" sz="3600" b="1" dirty="0">
                <a:solidFill>
                  <a:srgbClr val="C00000"/>
                </a:solidFill>
                <a:latin typeface="Arial"/>
                <a:ea typeface="Arial"/>
                <a:cs typeface="Arial"/>
                <a:sym typeface="Arial"/>
              </a:rPr>
              <a:t>Assessment Structure - Survey</a:t>
            </a:r>
            <a:endParaRPr sz="3600" b="1" dirty="0">
              <a:solidFill>
                <a:srgbClr val="C00000"/>
              </a:solidFill>
              <a:latin typeface="Arial"/>
              <a:ea typeface="Arial"/>
              <a:cs typeface="Arial"/>
              <a:sym typeface="Arial"/>
            </a:endParaRPr>
          </a:p>
        </p:txBody>
      </p:sp>
      <p:pic>
        <p:nvPicPr>
          <p:cNvPr id="346" name="Google Shape;346;p15" descr="A table of survey information&#10;&#10;AI-generated content may be incorrect."/>
          <p:cNvPicPr preferRelativeResize="0"/>
          <p:nvPr/>
        </p:nvPicPr>
        <p:blipFill rotWithShape="1">
          <a:blip r:embed="rId3">
            <a:alphaModFix/>
          </a:blip>
          <a:srcRect/>
          <a:stretch/>
        </p:blipFill>
        <p:spPr>
          <a:xfrm>
            <a:off x="2494585" y="2228237"/>
            <a:ext cx="6608529" cy="4381264"/>
          </a:xfrm>
          <a:prstGeom prst="rect">
            <a:avLst/>
          </a:prstGeom>
          <a:noFill/>
          <a:ln>
            <a:noFill/>
          </a:ln>
        </p:spPr>
      </p:pic>
      <p:sp>
        <p:nvSpPr>
          <p:cNvPr id="347" name="Google Shape;347;p15"/>
          <p:cNvSpPr/>
          <p:nvPr/>
        </p:nvSpPr>
        <p:spPr>
          <a:xfrm>
            <a:off x="2580851" y="2346824"/>
            <a:ext cx="3451261" cy="4169224"/>
          </a:xfrm>
          <a:prstGeom prst="frame">
            <a:avLst>
              <a:gd name="adj1" fmla="val 906"/>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5"/>
          <p:cNvSpPr/>
          <p:nvPr/>
        </p:nvSpPr>
        <p:spPr>
          <a:xfrm>
            <a:off x="5963105" y="2346824"/>
            <a:ext cx="3140010" cy="4169224"/>
          </a:xfrm>
          <a:prstGeom prst="frame">
            <a:avLst>
              <a:gd name="adj1" fmla="val 906"/>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49" name="Google Shape;349;p15"/>
          <p:cNvGrpSpPr/>
          <p:nvPr/>
        </p:nvGrpSpPr>
        <p:grpSpPr>
          <a:xfrm>
            <a:off x="204720" y="2914945"/>
            <a:ext cx="2645035" cy="632509"/>
            <a:chOff x="-185715" y="2919139"/>
            <a:chExt cx="2645035" cy="632509"/>
          </a:xfrm>
        </p:grpSpPr>
        <p:sp>
          <p:nvSpPr>
            <p:cNvPr id="350" name="Google Shape;350;p15"/>
            <p:cNvSpPr/>
            <p:nvPr/>
          </p:nvSpPr>
          <p:spPr>
            <a:xfrm>
              <a:off x="457439" y="2919139"/>
              <a:ext cx="1506989" cy="632509"/>
            </a:xfrm>
            <a:prstGeom prst="rect">
              <a:avLst/>
            </a:prstGeom>
            <a:solidFill>
              <a:srgbClr val="8DA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5"/>
            <p:cNvSpPr/>
            <p:nvPr/>
          </p:nvSpPr>
          <p:spPr>
            <a:xfrm>
              <a:off x="-185715" y="2919139"/>
              <a:ext cx="2645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a:solidFill>
                    <a:schemeClr val="lt1"/>
                  </a:solidFill>
                  <a:latin typeface="Arial"/>
                  <a:ea typeface="Arial"/>
                  <a:cs typeface="Arial"/>
                  <a:sym typeface="Arial"/>
                </a:rPr>
                <a:t>Topics</a:t>
              </a:r>
              <a:endParaRPr sz="2800" b="1" cap="none">
                <a:solidFill>
                  <a:schemeClr val="lt1"/>
                </a:solidFill>
                <a:latin typeface="Arial"/>
                <a:ea typeface="Arial"/>
                <a:cs typeface="Arial"/>
                <a:sym typeface="Arial"/>
              </a:endParaRPr>
            </a:p>
          </p:txBody>
        </p:sp>
      </p:grpSp>
      <p:grpSp>
        <p:nvGrpSpPr>
          <p:cNvPr id="352" name="Google Shape;352;p15"/>
          <p:cNvGrpSpPr/>
          <p:nvPr/>
        </p:nvGrpSpPr>
        <p:grpSpPr>
          <a:xfrm>
            <a:off x="9070143" y="2429786"/>
            <a:ext cx="2527376" cy="4462760"/>
            <a:chOff x="320865" y="4033196"/>
            <a:chExt cx="2044064" cy="1846350"/>
          </a:xfrm>
        </p:grpSpPr>
        <p:sp>
          <p:nvSpPr>
            <p:cNvPr id="353" name="Google Shape;353;p15"/>
            <p:cNvSpPr/>
            <p:nvPr/>
          </p:nvSpPr>
          <p:spPr>
            <a:xfrm>
              <a:off x="460440" y="4033196"/>
              <a:ext cx="1791486" cy="1502819"/>
            </a:xfrm>
            <a:prstGeom prst="rect">
              <a:avLst/>
            </a:prstGeom>
            <a:solidFill>
              <a:srgbClr val="8DA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15"/>
            <p:cNvSpPr/>
            <p:nvPr/>
          </p:nvSpPr>
          <p:spPr>
            <a:xfrm>
              <a:off x="320865" y="4033196"/>
              <a:ext cx="2044064" cy="1846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cap="none">
                  <a:solidFill>
                    <a:schemeClr val="lt1"/>
                  </a:solidFill>
                  <a:latin typeface="Arial"/>
                  <a:ea typeface="Arial"/>
                  <a:cs typeface="Arial"/>
                  <a:sym typeface="Arial"/>
                </a:rPr>
                <a:t>Stakeholders:</a:t>
              </a:r>
              <a:endParaRPr sz="1000" b="1">
                <a:solidFill>
                  <a:schemeClr val="lt1"/>
                </a:solidFill>
                <a:latin typeface="Arial"/>
                <a:ea typeface="Arial"/>
                <a:cs typeface="Arial"/>
                <a:sym typeface="Arial"/>
              </a:endParaRPr>
            </a:p>
            <a:p>
              <a:pPr marL="0" marR="0" lvl="0" indent="0" algn="ctr" rtl="0">
                <a:spcBef>
                  <a:spcPts val="0"/>
                </a:spcBef>
                <a:spcAft>
                  <a:spcPts val="0"/>
                </a:spcAft>
                <a:buNone/>
              </a:pPr>
              <a:endParaRPr sz="1000" b="1">
                <a:solidFill>
                  <a:schemeClr val="lt1"/>
                </a:solidFill>
                <a:latin typeface="Arial"/>
                <a:ea typeface="Arial"/>
                <a:cs typeface="Arial"/>
                <a:sym typeface="Arial"/>
              </a:endParaRPr>
            </a:p>
            <a:p>
              <a:pPr marL="0" marR="0" lvl="0" indent="0" algn="ctr" rtl="0">
                <a:spcBef>
                  <a:spcPts val="0"/>
                </a:spcBef>
                <a:spcAft>
                  <a:spcPts val="0"/>
                </a:spcAft>
                <a:buNone/>
              </a:pPr>
              <a:endParaRPr sz="10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Science, DMO</a:t>
              </a:r>
              <a:endParaRPr sz="2000" b="1" cap="none">
                <a:solidFill>
                  <a:schemeClr val="lt1"/>
                </a:solidFill>
                <a:latin typeface="Arial"/>
                <a:ea typeface="Arial"/>
                <a:cs typeface="Arial"/>
                <a:sym typeface="Arial"/>
              </a:endParaRPr>
            </a:p>
            <a:p>
              <a:pPr marL="0" marR="0" lvl="0" indent="0" algn="ctr" rtl="0">
                <a:spcBef>
                  <a:spcPts val="0"/>
                </a:spcBef>
                <a:spcAft>
                  <a:spcPts val="0"/>
                </a:spcAft>
                <a:buNone/>
              </a:pPr>
              <a:endParaRPr sz="1400" b="1">
                <a:solidFill>
                  <a:schemeClr val="lt1"/>
                </a:solidFill>
                <a:latin typeface="Arial"/>
                <a:ea typeface="Arial"/>
                <a:cs typeface="Arial"/>
                <a:sym typeface="Arial"/>
              </a:endParaRPr>
            </a:p>
            <a:p>
              <a:pPr marL="0" marR="0" lvl="0" indent="0" algn="ctr" rtl="0">
                <a:spcBef>
                  <a:spcPts val="0"/>
                </a:spcBef>
                <a:spcAft>
                  <a:spcPts val="0"/>
                </a:spcAft>
                <a:buNone/>
              </a:pPr>
              <a:endParaRPr sz="11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NTWC, TWFP</a:t>
              </a:r>
              <a:endParaRPr/>
            </a:p>
            <a:p>
              <a:pPr marL="0" marR="0" lvl="0" indent="0" algn="ctr" rtl="0">
                <a:spcBef>
                  <a:spcPts val="0"/>
                </a:spcBef>
                <a:spcAft>
                  <a:spcPts val="0"/>
                </a:spcAft>
                <a:buNone/>
              </a:pPr>
              <a:endParaRPr sz="1400" b="1">
                <a:solidFill>
                  <a:schemeClr val="lt1"/>
                </a:solidFill>
                <a:latin typeface="Arial"/>
                <a:ea typeface="Arial"/>
                <a:cs typeface="Arial"/>
                <a:sym typeface="Arial"/>
              </a:endParaRPr>
            </a:p>
            <a:p>
              <a:pPr marL="0" marR="0" lvl="0" indent="0" algn="ctr" rtl="0">
                <a:spcBef>
                  <a:spcPts val="0"/>
                </a:spcBef>
                <a:spcAft>
                  <a:spcPts val="0"/>
                </a:spcAft>
                <a:buNone/>
              </a:pPr>
              <a:endParaRPr sz="9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DMO, NTWC, Science, NGO</a:t>
              </a:r>
              <a:endParaRPr/>
            </a:p>
            <a:p>
              <a:pPr marL="0" marR="0" lvl="0" indent="0" algn="ctr" rtl="0">
                <a:spcBef>
                  <a:spcPts val="0"/>
                </a:spcBef>
                <a:spcAft>
                  <a:spcPts val="0"/>
                </a:spcAft>
                <a:buNone/>
              </a:pPr>
              <a:endParaRPr sz="16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Tsunami Ready focal points</a:t>
              </a:r>
              <a:endParaRPr/>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2000" b="1" cap="none">
                <a:solidFill>
                  <a:schemeClr val="lt1"/>
                </a:solidFill>
                <a:latin typeface="Arial"/>
                <a:ea typeface="Arial"/>
                <a:cs typeface="Arial"/>
                <a:sym typeface="Arial"/>
              </a:endParaRPr>
            </a:p>
            <a:p>
              <a:pPr marL="0" marR="0" lvl="0" indent="0" algn="ctr" rtl="0">
                <a:spcBef>
                  <a:spcPts val="0"/>
                </a:spcBef>
                <a:spcAft>
                  <a:spcPts val="0"/>
                </a:spcAft>
                <a:buNone/>
              </a:pPr>
              <a:endParaRPr sz="2000" b="1" cap="non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332</TotalTime>
  <Words>1080</Words>
  <Application>Microsoft Macintosh PowerPoint</Application>
  <PresentationFormat>Widescreen</PresentationFormat>
  <Paragraphs>148</Paragraphs>
  <Slides>12</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Arial Narrow</vt:lpstr>
      <vt:lpstr>Calibri</vt:lpstr>
      <vt:lpstr>Office Theme</vt:lpstr>
      <vt:lpstr>Title</vt:lpstr>
      <vt:lpstr>PowerPoint Presentation</vt:lpstr>
      <vt:lpstr>PowerPoint Presentation</vt:lpstr>
      <vt:lpstr>PowerPoint Presentation</vt:lpstr>
      <vt:lpstr>PowerPoint Presentation</vt:lpstr>
      <vt:lpstr>PowerPoint Presentation</vt:lpstr>
      <vt:lpstr>PowerPoint Presentation</vt:lpstr>
      <vt:lpstr>TPCA aligns with many of our strategic drivers</vt:lpstr>
      <vt:lpstr>PowerPoint Presentation</vt:lpstr>
      <vt:lpstr>Assessment Structure - Survey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Fromont [NEMA]</dc:creator>
  <cp:lastModifiedBy>Ocal Necmioglu (UNESCO/IOC)</cp:lastModifiedBy>
  <cp:revision>24</cp:revision>
  <dcterms:created xsi:type="dcterms:W3CDTF">2024-07-10T01:00:56Z</dcterms:created>
  <dcterms:modified xsi:type="dcterms:W3CDTF">2025-04-05T09:54:53Z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0x01010020AD25032739644D8A515C353DE088ED</vt:lpwstr>
  </property>
</Properties>
</file>