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679" r:id="rId3"/>
    <p:sldId id="744" r:id="rId4"/>
    <p:sldId id="351" r:id="rId5"/>
    <p:sldId id="704" r:id="rId6"/>
    <p:sldId id="700" r:id="rId7"/>
    <p:sldId id="734" r:id="rId8"/>
    <p:sldId id="800" r:id="rId9"/>
    <p:sldId id="701" r:id="rId10"/>
    <p:sldId id="705" r:id="rId11"/>
    <p:sldId id="706" r:id="rId12"/>
    <p:sldId id="702" r:id="rId13"/>
    <p:sldId id="719" r:id="rId14"/>
    <p:sldId id="715" r:id="rId15"/>
    <p:sldId id="716" r:id="rId16"/>
    <p:sldId id="711" r:id="rId17"/>
    <p:sldId id="723" r:id="rId18"/>
    <p:sldId id="725" r:id="rId19"/>
    <p:sldId id="726" r:id="rId20"/>
    <p:sldId id="742" r:id="rId21"/>
    <p:sldId id="759" r:id="rId22"/>
    <p:sldId id="794" r:id="rId23"/>
    <p:sldId id="795" r:id="rId24"/>
    <p:sldId id="733" r:id="rId25"/>
    <p:sldId id="753" r:id="rId26"/>
    <p:sldId id="754" r:id="rId27"/>
    <p:sldId id="801" r:id="rId28"/>
    <p:sldId id="755" r:id="rId29"/>
    <p:sldId id="758" r:id="rId30"/>
    <p:sldId id="757" r:id="rId31"/>
    <p:sldId id="756" r:id="rId32"/>
    <p:sldId id="739" r:id="rId33"/>
    <p:sldId id="717" r:id="rId34"/>
  </p:sldIdLst>
  <p:sldSz cx="12192000" cy="6858000"/>
  <p:notesSz cx="6858000" cy="9144000"/>
  <p:defaultTextStyle>
    <a:defPPr>
      <a:defRPr lang="en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B"/>
    <a:srgbClr val="FF0000"/>
    <a:srgbClr val="FF9300"/>
    <a:srgbClr val="941100"/>
    <a:srgbClr val="7030A0"/>
    <a:srgbClr val="A7681E"/>
    <a:srgbClr val="699BC7"/>
    <a:srgbClr val="F146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6269"/>
  </p:normalViewPr>
  <p:slideViewPr>
    <p:cSldViewPr snapToGrid="0" showGuides="1">
      <p:cViewPr varScale="1">
        <p:scale>
          <a:sx n="119" d="100"/>
          <a:sy n="119" d="100"/>
        </p:scale>
        <p:origin x="456" y="184"/>
      </p:cViewPr>
      <p:guideLst>
        <p:guide orient="horz" pos="2092"/>
        <p:guide pos="3840"/>
      </p:guideLst>
    </p:cSldViewPr>
  </p:slideViewPr>
  <p:outlineViewPr>
    <p:cViewPr>
      <p:scale>
        <a:sx n="80" d="100"/>
        <a:sy n="80" d="100"/>
      </p:scale>
      <p:origin x="-12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62E7D-712E-A245-ACE2-A2750EE20CBE}" type="datetimeFigureOut">
              <a:rPr lang="en-FR" smtClean="0"/>
              <a:t>06/04/2025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BD8A2-464B-BF43-9383-B741E5CC5D2A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18480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79355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10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52402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11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059613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04023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1566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48472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16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197790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29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226831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33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362300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898036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3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45132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4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35061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5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80452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6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10446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7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53766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8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37624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666666"/>
                </a:solidFill>
                <a:effectLst/>
                <a:latin typeface="open sans" panose="020B0606030504020204" pitchFamily="34" charset="0"/>
              </a:rPr>
              <a:t>We live on a dynamic planet in constant motion that requires long-term continuous quantification of its changes in a truly stable frame of reference</a:t>
            </a:r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BD8A2-464B-BF43-9383-B741E5CC5D2A}" type="slidenum">
              <a:rPr lang="en-FR" smtClean="0"/>
              <a:t>9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430209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31E43-E0F7-B2BA-7D4B-FE4C10BC0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404736-75AF-7B02-E14D-EE1517124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6FA92-367D-EC75-690E-D87C86E5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F19D-B366-3849-B88B-CA16CCDD0B2C}" type="datetime1">
              <a:rPr lang="fr-FR" smtClean="0"/>
              <a:t>06/04/2025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BEB0E-A564-4F75-9090-DBA9AE09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B528-2011-AAC2-507A-6A59DF319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3534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8F83-05DA-0D76-0A24-3D1727E5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5CFF0-D9F6-8171-70DB-555BC3B80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F6827-EE35-9F3E-013C-34609C09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2F72-7053-E549-9C4B-8A77EBF062BD}" type="datetime1">
              <a:rPr lang="fr-FR" smtClean="0"/>
              <a:t>06/04/2025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56CBD-1E35-DC9A-4E34-FB676D76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7C564-00B3-A069-76D0-DE0CB8D4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118170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C1FAB2-EF74-9008-1C82-C7AA59D51E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42502-07A3-2A72-048D-18E8B247A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DC6B-B7EB-EED0-00D9-893A5C993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DA5E9-C54B-6644-B04C-2A9C853A8C16}" type="datetime1">
              <a:rPr lang="fr-FR" smtClean="0"/>
              <a:t>06/04/2025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90F76-2214-6D9C-46A3-3C61601E9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22F51-BCA2-7039-64D1-6D5C8690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4270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202A-149F-891B-62F1-51F7AF0A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F1E3D-B7A5-7604-86B7-F0A0391FD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42BCA-8763-DBD5-19F4-22FEB877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829E5-4111-1246-8408-CFE9C5ADA5A0}" type="datetime1">
              <a:rPr lang="fr-FR" smtClean="0"/>
              <a:t>06/04/2025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2B1F7-BE9A-76E6-1388-E499E305D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3B0E7-8446-1F4F-E4F4-CA46F944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3699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618E-9282-75A4-9079-5B8F712E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C990B-BC66-EA7C-6708-37F6B553B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7F56-4D0B-5807-CCEC-8BCA8F2F7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C847E-8E1F-A144-8FA5-0AA35A24CE1A}" type="datetime1">
              <a:rPr lang="fr-FR" smtClean="0"/>
              <a:t>06/04/2025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23675-9E69-E36F-8F02-CE80B565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D86F3-484C-0521-92E2-8F91737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692359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82BAB-F623-64D0-7B3A-8632F769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37E62-3047-67EA-007D-48B3ECEB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C32B7-E04E-1E01-46BE-4E292441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6D785-0B46-0DFC-BBA8-A8278B428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C3732-6241-6647-879E-7C3ED0E2A26C}" type="datetime1">
              <a:rPr lang="fr-FR" smtClean="0"/>
              <a:t>06/04/2025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05726-1445-4A77-0515-BD02A136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43A530-A3ED-BF32-875C-119C217C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7440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66CD8-BECF-904A-4135-75559C5E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71DBD-EDEA-0FB1-6C69-A97BC6056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0C408-A6EA-4F85-FDC1-D0D0D6718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3BD5AF-A1DF-28CC-CAE7-043C61F7E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84B79B-C5D5-5EB8-740C-8589E75CB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3F2E65-D661-1FF2-BED3-E1326601E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6D65-60B9-034B-B1EE-C208BBCD9093}" type="datetime1">
              <a:rPr lang="fr-FR" smtClean="0"/>
              <a:t>06/04/2025</a:t>
            </a:fld>
            <a:endParaRPr lang="en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DC5AA-7FC2-DABC-0217-7FE7ED97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CFAEC-4D6D-48BC-690F-7D40017B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78794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0EEEC-0F6F-2BF5-ECD6-FCA0F1031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A4F7F-F872-CCF4-64B1-24014BFC4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AEF81-7A0C-D14B-A616-87242196F078}" type="datetime1">
              <a:rPr lang="fr-FR" smtClean="0"/>
              <a:t>06/04/2025</a:t>
            </a:fld>
            <a:endParaRPr lang="en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57C942-BB1E-B645-3DA3-573F8C1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16121-E0EE-0079-9AE1-DF64A40FE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48639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053316-ECFD-5612-AD48-85BEB9B8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85DE-15C6-8F4A-BDA4-376FAE275A33}" type="datetime1">
              <a:rPr lang="fr-FR" smtClean="0"/>
              <a:t>06/04/2025</a:t>
            </a:fld>
            <a:endParaRPr lang="en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731D69-F512-A877-61CC-99C276B2C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48E43-3C1B-526E-FD94-FCAE2545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26700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F341-2A87-5F8F-40DF-2CE627693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72A2E-079A-6729-878C-D47BF4863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849DE-1FA5-5E7E-FE7C-391DEBC2D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162A4D-CDE1-9565-9ADB-CDCE79702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AA470-B1B1-E346-80A5-E5D3A8354D58}" type="datetime1">
              <a:rPr lang="fr-FR" smtClean="0"/>
              <a:t>06/04/2025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4DE468-0245-5E03-3AC3-B80110BF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94DC1-25B5-8EC5-78DD-BA5820DD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91789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9638-AA4F-A4CA-E4FD-9421F76B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03E9B-10DA-91B4-2877-00AA6ABE2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BAEA64-BCCD-406D-D0FF-6DC7E6D72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28284-A9F4-7852-44C9-AA538D091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3E2D-F3AE-FD4C-A510-957A11F9675D}" type="datetime1">
              <a:rPr lang="fr-FR" smtClean="0"/>
              <a:t>06/04/2025</a:t>
            </a:fld>
            <a:endParaRPr lang="en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49ABE-925D-0F9F-22B8-F05E34B8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91C5E-49F3-6D24-957E-653DEA0B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27578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9CC2E7-A6C1-A12D-0250-7E23794C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7546E-491B-A739-1F9E-50BBDBFDE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29141-4557-E0EE-5367-F3E2D5AD43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E0812-7329-3D4E-8189-922328443DC9}" type="datetime1">
              <a:rPr lang="fr-FR" smtClean="0"/>
              <a:t>06/04/2025</a:t>
            </a:fld>
            <a:endParaRPr lang="en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A5790-3DA0-6DF0-F2D7-F5D0CF728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7DC8B-2125-3FEF-1742-009891A489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0D170-B5A5-6140-9CA6-AEA7ED9DC75D}" type="slidenum">
              <a:rPr lang="en-FR" smtClean="0"/>
              <a:t>‹#›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4845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>
            <a:extLst>
              <a:ext uri="{FF2B5EF4-FFF2-40B4-BE49-F238E27FC236}">
                <a16:creationId xmlns:a16="http://schemas.microsoft.com/office/drawing/2014/main" id="{60C32D9D-17EA-D891-F6E7-04B5CFC038A8}"/>
              </a:ext>
            </a:extLst>
          </p:cNvPr>
          <p:cNvSpPr txBox="1"/>
          <p:nvPr/>
        </p:nvSpPr>
        <p:spPr>
          <a:xfrm>
            <a:off x="0" y="748146"/>
            <a:ext cx="12198926" cy="1200329"/>
          </a:xfrm>
          <a:prstGeom prst="rect">
            <a:avLst/>
          </a:prstGeom>
          <a:solidFill>
            <a:srgbClr val="D9D9D9"/>
          </a:solidFill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009B"/>
                </a:solidFill>
              </a:rPr>
              <a:t>Advances in GNSS TEC </a:t>
            </a:r>
          </a:p>
          <a:p>
            <a:pPr algn="ctr"/>
            <a:r>
              <a:rPr lang="en-GB" sz="3600" b="1" dirty="0">
                <a:solidFill>
                  <a:srgbClr val="00009B"/>
                </a:solidFill>
              </a:rPr>
              <a:t>for monitoring applications</a:t>
            </a:r>
            <a:endParaRPr lang="en-FR" sz="3600" b="1" dirty="0">
              <a:solidFill>
                <a:srgbClr val="00009B"/>
              </a:solidFill>
            </a:endParaRPr>
          </a:p>
        </p:txBody>
      </p:sp>
      <p:sp>
        <p:nvSpPr>
          <p:cNvPr id="7" name="Google Shape;92;p13">
            <a:extLst>
              <a:ext uri="{FF2B5EF4-FFF2-40B4-BE49-F238E27FC236}">
                <a16:creationId xmlns:a16="http://schemas.microsoft.com/office/drawing/2014/main" id="{28440D22-184C-F523-ED83-86C0C433715B}"/>
              </a:ext>
            </a:extLst>
          </p:cNvPr>
          <p:cNvSpPr txBox="1"/>
          <p:nvPr/>
        </p:nvSpPr>
        <p:spPr>
          <a:xfrm>
            <a:off x="2883570" y="2436948"/>
            <a:ext cx="642486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2800" b="1" dirty="0">
                <a:effectLst/>
                <a:latin typeface="Helvetica" pitchFamily="2" charset="0"/>
              </a:rPr>
              <a:t>Michela </a:t>
            </a:r>
            <a:r>
              <a:rPr lang="en-GB" sz="2800" b="1" dirty="0" err="1">
                <a:effectLst/>
                <a:latin typeface="Helvetica" pitchFamily="2" charset="0"/>
              </a:rPr>
              <a:t>Ravanelli</a:t>
            </a:r>
            <a:endParaRPr lang="en-GB" sz="2800" baseline="30000" dirty="0"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4EA57-6011-5E44-D090-44D85C3A39FF}"/>
              </a:ext>
            </a:extLst>
          </p:cNvPr>
          <p:cNvSpPr txBox="1"/>
          <p:nvPr/>
        </p:nvSpPr>
        <p:spPr>
          <a:xfrm>
            <a:off x="2837646" y="3271192"/>
            <a:ext cx="651670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040C28"/>
                </a:solidFill>
                <a:latin typeface="Helvetica" pitchFamily="2" charset="0"/>
              </a:rPr>
              <a:t>Geodesy and Geomatics Division</a:t>
            </a:r>
            <a:endParaRPr lang="en-GB" b="0" i="1" dirty="0">
              <a:solidFill>
                <a:srgbClr val="040C28"/>
              </a:solidFill>
              <a:effectLst/>
              <a:latin typeface="Helvetica" pitchFamily="2" charset="0"/>
            </a:endParaRPr>
          </a:p>
          <a:p>
            <a:pPr algn="ctr"/>
            <a:r>
              <a:rPr lang="en-GB" i="1" dirty="0">
                <a:effectLst/>
                <a:latin typeface="Helvetica" pitchFamily="2" charset="0"/>
              </a:rPr>
              <a:t>Sapienza University of Rome</a:t>
            </a:r>
          </a:p>
          <a:p>
            <a:pPr algn="ctr"/>
            <a:endParaRPr lang="en-GB" i="1" dirty="0">
              <a:latin typeface="Helvetica" pitchFamily="2" charset="0"/>
            </a:endParaRPr>
          </a:p>
          <a:p>
            <a:pPr algn="ctr"/>
            <a:endParaRPr lang="en-GB" i="1" dirty="0">
              <a:latin typeface="Helvetica" pitchFamily="2" charset="0"/>
            </a:endParaRPr>
          </a:p>
          <a:p>
            <a:pPr algn="ctr"/>
            <a:endParaRPr lang="en-GB" i="1" dirty="0">
              <a:latin typeface="Helvetica" pitchFamily="2" charset="0"/>
            </a:endParaRPr>
          </a:p>
          <a:p>
            <a:pPr algn="ctr"/>
            <a:r>
              <a:rPr lang="en-GB" i="1" dirty="0">
                <a:latin typeface="Helvetica" pitchFamily="2" charset="0"/>
              </a:rPr>
              <a:t>9</a:t>
            </a:r>
            <a:r>
              <a:rPr lang="en-GB" i="1" baseline="30000" dirty="0">
                <a:latin typeface="Helvetica" pitchFamily="2" charset="0"/>
              </a:rPr>
              <a:t>th </a:t>
            </a:r>
            <a:r>
              <a:rPr lang="en-GB" i="1" dirty="0">
                <a:latin typeface="Helvetica" pitchFamily="2" charset="0"/>
              </a:rPr>
              <a:t>Joint ICG/PTWS – IUGG/JTC Workshop</a:t>
            </a:r>
          </a:p>
          <a:p>
            <a:pPr algn="ctr"/>
            <a:r>
              <a:rPr lang="en-GB" i="1" dirty="0">
                <a:latin typeface="Helvetica" pitchFamily="2" charset="0"/>
              </a:rPr>
              <a:t>60</a:t>
            </a:r>
            <a:r>
              <a:rPr lang="en-GB" i="1" baseline="30000" dirty="0">
                <a:latin typeface="Helvetica" pitchFamily="2" charset="0"/>
              </a:rPr>
              <a:t>th</a:t>
            </a:r>
            <a:r>
              <a:rPr lang="en-GB" i="1" dirty="0">
                <a:latin typeface="Helvetica" pitchFamily="2" charset="0"/>
              </a:rPr>
              <a:t> Anniversary of the ICG/PTWS – Past and Future</a:t>
            </a:r>
          </a:p>
          <a:p>
            <a:pPr algn="ctr"/>
            <a:endParaRPr lang="en-GB" i="1" dirty="0">
              <a:latin typeface="Helvetica" pitchFamily="2" charset="0"/>
            </a:endParaRPr>
          </a:p>
          <a:p>
            <a:pPr algn="ctr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rPr>
              <a:t>Hybrid meeting</a:t>
            </a:r>
          </a:p>
          <a:p>
            <a:pPr algn="ctr"/>
            <a:r>
              <a:rPr lang="en-GB" i="1" dirty="0">
                <a:solidFill>
                  <a:srgbClr val="5F5F5F"/>
                </a:solidFill>
                <a:latin typeface="Helvetica" pitchFamily="2" charset="0"/>
              </a:rPr>
              <a:t>April</a:t>
            </a:r>
            <a:r>
              <a:rPr lang="en-GB" i="1" dirty="0">
                <a:solidFill>
                  <a:srgbClr val="5F5F5F"/>
                </a:solidFill>
                <a:effectLst/>
                <a:latin typeface="Helvetica" pitchFamily="2" charset="0"/>
              </a:rPr>
              <a:t> 7</a:t>
            </a:r>
            <a:r>
              <a:rPr lang="en-GB" i="1" baseline="30000" dirty="0">
                <a:solidFill>
                  <a:srgbClr val="5F5F5F"/>
                </a:solidFill>
                <a:effectLst/>
                <a:latin typeface="Helvetica" pitchFamily="2" charset="0"/>
              </a:rPr>
              <a:t>th</a:t>
            </a:r>
            <a:r>
              <a:rPr lang="en-GB" i="1" dirty="0">
                <a:solidFill>
                  <a:srgbClr val="5F5F5F"/>
                </a:solidFill>
                <a:effectLst/>
                <a:latin typeface="Helvetica" pitchFamily="2" charset="0"/>
              </a:rPr>
              <a:t>, 2025</a:t>
            </a:r>
          </a:p>
          <a:p>
            <a:pPr algn="ctr"/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1F6567-4078-4069-E421-00D159A4F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493" y="3785826"/>
            <a:ext cx="938847" cy="11304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AD215C-CA82-5002-8FB6-81A9AE43E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4164" y="3863582"/>
            <a:ext cx="2376393" cy="82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87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3173187" y="350213"/>
            <a:ext cx="5845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GNSS Ionospheric Sounding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10</a:t>
            </a:fld>
            <a:endParaRPr lang="en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B55C6-06BD-A581-4ADA-32A8F771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1706677"/>
            <a:ext cx="5918200" cy="4711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1D0A72-E4D8-1887-0092-A7A59E850E51}"/>
              </a:ext>
            </a:extLst>
          </p:cNvPr>
          <p:cNvSpPr txBox="1"/>
          <p:nvPr/>
        </p:nvSpPr>
        <p:spPr>
          <a:xfrm>
            <a:off x="2579753" y="1226312"/>
            <a:ext cx="8256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  <a:latin typeface="Helvetica" pitchFamily="2" charset="0"/>
              </a:rPr>
              <a:t>Ground-based dual-frequency GNSS receivers allows to compute TEC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C0376-C8FF-4E1E-1C29-ACCE554BB284}"/>
              </a:ext>
            </a:extLst>
          </p:cNvPr>
          <p:cNvSpPr txBox="1"/>
          <p:nvPr/>
        </p:nvSpPr>
        <p:spPr>
          <a:xfrm>
            <a:off x="996541" y="2433853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Helvetica" pitchFamily="2" charset="0"/>
              </a:rPr>
              <a:t>Vertical Total Electron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664C2-99A6-E52D-F379-8C734775EC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173" y="3091332"/>
            <a:ext cx="3975100" cy="76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9ECCBE-B98B-6776-389A-B940A016A83C}"/>
              </a:ext>
            </a:extLst>
          </p:cNvPr>
          <p:cNvSpPr txBox="1"/>
          <p:nvPr/>
        </p:nvSpPr>
        <p:spPr>
          <a:xfrm>
            <a:off x="996541" y="4298125"/>
            <a:ext cx="49332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where Rz is the Earth’s radius, Hion is the</a:t>
            </a:r>
          </a:p>
          <a:p>
            <a:r>
              <a:rPr lang="en-GB" dirty="0">
                <a:effectLst/>
                <a:latin typeface="Helvetica" pitchFamily="2" charset="0"/>
              </a:rPr>
              <a:t>altitude of the ionospheric thin shell, </a:t>
            </a:r>
            <a:r>
              <a:rPr lang="el-GR" dirty="0">
                <a:effectLst/>
                <a:latin typeface="Helvetica" pitchFamily="2" charset="0"/>
              </a:rPr>
              <a:t>θ</a:t>
            </a:r>
            <a:r>
              <a:rPr lang="en-GB" dirty="0">
                <a:effectLst/>
                <a:latin typeface="Helvetica" pitchFamily="2" charset="0"/>
              </a:rPr>
              <a:t>s is the</a:t>
            </a:r>
          </a:p>
          <a:p>
            <a:r>
              <a:rPr lang="en-GB" dirty="0">
                <a:effectLst/>
                <a:latin typeface="Helvetica" pitchFamily="2" charset="0"/>
              </a:rPr>
              <a:t>elevation angle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9D53ED-6FB0-76A3-CE6D-5B58B3D6F279}"/>
              </a:ext>
            </a:extLst>
          </p:cNvPr>
          <p:cNvSpPr txBox="1"/>
          <p:nvPr/>
        </p:nvSpPr>
        <p:spPr>
          <a:xfrm>
            <a:off x="7632539" y="6332613"/>
            <a:ext cx="7304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effectLst/>
                <a:latin typeface="Helvetica" pitchFamily="2" charset="0"/>
              </a:rPr>
              <a:t>Siwal</a:t>
            </a:r>
            <a:r>
              <a:rPr lang="en-GB" sz="1400" i="1" dirty="0">
                <a:effectLst/>
                <a:latin typeface="Helvetica" pitchFamily="2" charset="0"/>
              </a:rPr>
              <a:t> et al. (2021)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E5C9D3-D0D5-26A2-07BE-AA79FC8D4564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232EC9-06A1-4F1E-BAC7-6F72C70CED79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2992791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3173187" y="350213"/>
            <a:ext cx="5845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GNSS Ionospheric Sounding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11</a:t>
            </a:fld>
            <a:endParaRPr lang="en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B55C6-06BD-A581-4ADA-32A8F771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1706677"/>
            <a:ext cx="5918200" cy="4711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74B493-37CC-920D-D0F2-26B710F35410}"/>
              </a:ext>
            </a:extLst>
          </p:cNvPr>
          <p:cNvSpPr txBox="1"/>
          <p:nvPr/>
        </p:nvSpPr>
        <p:spPr>
          <a:xfrm>
            <a:off x="7632539" y="6332613"/>
            <a:ext cx="7304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effectLst/>
                <a:latin typeface="Helvetica" pitchFamily="2" charset="0"/>
              </a:rPr>
              <a:t>Siwal</a:t>
            </a:r>
            <a:r>
              <a:rPr lang="en-GB" sz="1400" i="1" dirty="0">
                <a:effectLst/>
                <a:latin typeface="Helvetica" pitchFamily="2" charset="0"/>
              </a:rPr>
              <a:t> et al. (2021)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D0A72-E4D8-1887-0092-A7A59E850E51}"/>
              </a:ext>
            </a:extLst>
          </p:cNvPr>
          <p:cNvSpPr txBox="1"/>
          <p:nvPr/>
        </p:nvSpPr>
        <p:spPr>
          <a:xfrm>
            <a:off x="2579753" y="1226312"/>
            <a:ext cx="8256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  <a:latin typeface="Helvetica" pitchFamily="2" charset="0"/>
              </a:rPr>
              <a:t>Ground-based dual-frequency GNSS receivers allows to compute TEC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C0376-C8FF-4E1E-1C29-ACCE554BB284}"/>
              </a:ext>
            </a:extLst>
          </p:cNvPr>
          <p:cNvSpPr txBox="1"/>
          <p:nvPr/>
        </p:nvSpPr>
        <p:spPr>
          <a:xfrm>
            <a:off x="509653" y="2433853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Helvetica" pitchFamily="2" charset="0"/>
              </a:rPr>
              <a:t>Ionospheric Pierce Point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618E5-CD1C-1307-5740-6460171629A8}"/>
              </a:ext>
            </a:extLst>
          </p:cNvPr>
          <p:cNvSpPr txBox="1"/>
          <p:nvPr/>
        </p:nvSpPr>
        <p:spPr>
          <a:xfrm>
            <a:off x="331854" y="3030287"/>
            <a:ext cx="55863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It is the intersection of the </a:t>
            </a: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line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of sight </a:t>
            </a:r>
            <a:r>
              <a:rPr lang="en-GB" dirty="0">
                <a:effectLst/>
                <a:latin typeface="Helvetica" pitchFamily="2" charset="0"/>
              </a:rPr>
              <a:t>satellite - receiver with the single thin layer used to approximate the ionosphere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Its projection onto the ellipsoid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is the </a:t>
            </a: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sub-ionospheric pierce point 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(SIP)</a:t>
            </a:r>
            <a:endParaRPr lang="en-GB" dirty="0">
              <a:solidFill>
                <a:srgbClr val="00009A"/>
              </a:solidFill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62A74-2A32-254D-802B-8CB81D20C2FD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81BA1-D3CC-E9E6-2079-5E257A2B81D6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29014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3439886" y="350213"/>
            <a:ext cx="53122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The physical phenomenon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C14F49-2A57-F42A-87FB-5BB428C9A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357" y="1163269"/>
            <a:ext cx="8545286" cy="496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2DFEB3-171B-D61D-8B75-44D74E8B1A8C}"/>
              </a:ext>
            </a:extLst>
          </p:cNvPr>
          <p:cNvSpPr txBox="1"/>
          <p:nvPr/>
        </p:nvSpPr>
        <p:spPr>
          <a:xfrm>
            <a:off x="4473867" y="5875632"/>
            <a:ext cx="7304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effectLst/>
                <a:latin typeface="Helvetica" pitchFamily="2" charset="0"/>
              </a:rPr>
              <a:t>Adapted from </a:t>
            </a:r>
            <a:r>
              <a:rPr lang="en-GB" sz="1400" i="1" dirty="0" err="1">
                <a:effectLst/>
                <a:latin typeface="Helvetica" pitchFamily="2" charset="0"/>
              </a:rPr>
              <a:t>Occhipinti</a:t>
            </a:r>
            <a:r>
              <a:rPr lang="en-GB" sz="1400" i="1" dirty="0">
                <a:effectLst/>
                <a:latin typeface="Helvetica" pitchFamily="2" charset="0"/>
              </a:rPr>
              <a:t>, 2005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12</a:t>
            </a:fld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9B021-BA9C-DD08-9B4C-D7EC9F9B72D8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F898A-D9F7-A98B-648B-37789BD029AE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373074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39730-1B3D-2F2B-CB54-70F0530AD22D}"/>
              </a:ext>
            </a:extLst>
          </p:cNvPr>
          <p:cNvSpPr txBox="1"/>
          <p:nvPr/>
        </p:nvSpPr>
        <p:spPr>
          <a:xfrm>
            <a:off x="5077228" y="338554"/>
            <a:ext cx="567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DBF77-1F2E-566D-881F-1BF1AC85D73F}"/>
              </a:ext>
            </a:extLst>
          </p:cNvPr>
          <p:cNvSpPr txBox="1"/>
          <p:nvPr/>
        </p:nvSpPr>
        <p:spPr>
          <a:xfrm>
            <a:off x="725077" y="1862901"/>
            <a:ext cx="49620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effectLst/>
                <a:latin typeface="Helvetica" pitchFamily="2" charset="0"/>
              </a:rPr>
              <a:t>ackground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latin typeface="Helvetica" pitchFamily="2" charset="0"/>
              </a:rPr>
              <a:t>Where are we now?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Futures directions &amp; challenges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algn="just"/>
            <a:endParaRPr lang="en-GB" sz="2000" b="1" dirty="0">
              <a:latin typeface="Helvetica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E3C0CC-8698-F60C-1323-E17109E6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13</a:t>
            </a:fld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9C0C4A-08A6-898B-D772-22754D28C898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Future directions &amp; challenges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54251-2A3D-D3B3-4902-B63F3E7881FB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993229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2979965" y="350213"/>
            <a:ext cx="6232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Near Real-time TEC monitoring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14</a:t>
            </a:fld>
            <a:endParaRPr lang="en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1E49C3-5944-99C2-05A6-99CCE751C369}"/>
              </a:ext>
            </a:extLst>
          </p:cNvPr>
          <p:cNvSpPr txBox="1"/>
          <p:nvPr/>
        </p:nvSpPr>
        <p:spPr>
          <a:xfrm>
            <a:off x="7766664" y="1126508"/>
            <a:ext cx="3357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Helvetica" pitchFamily="2" charset="0"/>
                <a:sym typeface="Wingdings" pitchFamily="2" charset="2"/>
              </a:rPr>
              <a:t>GUARDIAN system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257B1EE-0EBE-0EF3-4DCC-E1A8026A4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0994"/>
            <a:ext cx="6859472" cy="44814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678C1-2873-7784-BB18-E21E11CEA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5335"/>
            <a:ext cx="2809421" cy="6388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5EC493-6619-BEA5-64CD-5491BE109907}"/>
              </a:ext>
            </a:extLst>
          </p:cNvPr>
          <p:cNvSpPr txBox="1"/>
          <p:nvPr/>
        </p:nvSpPr>
        <p:spPr>
          <a:xfrm>
            <a:off x="6811000" y="2272136"/>
            <a:ext cx="52692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22222"/>
              </a:solidFill>
              <a:effectLst/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TEC time-series and analysis are readily available for the public with approximately </a:t>
            </a:r>
            <a:r>
              <a:rPr lang="en-GB" b="1" dirty="0">
                <a:solidFill>
                  <a:srgbClr val="00009B"/>
                </a:solidFill>
                <a:effectLst/>
                <a:latin typeface="Helvetica" pitchFamily="2" charset="0"/>
              </a:rPr>
              <a:t>3-minutes latency</a:t>
            </a:r>
            <a:r>
              <a:rPr lang="en-GB" dirty="0">
                <a:effectLst/>
                <a:latin typeface="Helvetica" pitchFamily="2" charset="0"/>
              </a:rPr>
              <a:t> for over 90 stations worldwide across four different constellations</a:t>
            </a:r>
          </a:p>
          <a:p>
            <a:pPr algn="just"/>
            <a:endParaRPr lang="en-GB" dirty="0">
              <a:solidFill>
                <a:srgbClr val="222222"/>
              </a:solidFill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22222"/>
                </a:solidFill>
                <a:latin typeface="Helvetica" pitchFamily="2" charset="0"/>
              </a:rPr>
              <a:t>82% global coverage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222222"/>
              </a:solidFill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GUARDIAN’s near-real-time data streams are available for analysis through CDDIS </a:t>
            </a:r>
            <a:br>
              <a:rPr lang="en-GB" dirty="0">
                <a:effectLst/>
                <a:latin typeface="Helvetica" pitchFamily="2" charset="0"/>
              </a:rPr>
            </a:br>
            <a:r>
              <a:rPr lang="en-GB" dirty="0">
                <a:effectLst/>
                <a:latin typeface="Helvetica" pitchFamily="2" charset="0"/>
              </a:rPr>
              <a:t>(updated every 5 minutes)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222222"/>
              </a:solidFill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222222"/>
              </a:solidFill>
              <a:latin typeface="Helvetica" pitchFamily="2" charset="0"/>
            </a:endParaRPr>
          </a:p>
          <a:p>
            <a:pPr algn="just"/>
            <a:br>
              <a:rPr lang="en-GB" dirty="0">
                <a:effectLst/>
                <a:latin typeface="Helvetica" pitchFamily="2" charset="0"/>
              </a:rPr>
            </a:br>
            <a:endParaRPr lang="en-GB" dirty="0">
              <a:effectLst/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222222"/>
              </a:solidFill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16B32-D287-7E12-C1E0-427C1665C93D}"/>
              </a:ext>
            </a:extLst>
          </p:cNvPr>
          <p:cNvSpPr txBox="1"/>
          <p:nvPr/>
        </p:nvSpPr>
        <p:spPr>
          <a:xfrm>
            <a:off x="2182042" y="5921431"/>
            <a:ext cx="17600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latin typeface="Helvetica" pitchFamily="2" charset="0"/>
              </a:rPr>
              <a:t>Martire</a:t>
            </a:r>
            <a:r>
              <a:rPr lang="en-GB" sz="1400" i="1" dirty="0">
                <a:latin typeface="Helvetica" pitchFamily="2" charset="0"/>
              </a:rPr>
              <a:t> et al., 2023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FFEF3-1C09-F4E1-485D-884CAF4159E7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7FCBC3-3584-27D5-9A2C-6AC038AD0F0D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2403792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3510643" y="350213"/>
            <a:ext cx="51707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Real-time TEC monitoring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15</a:t>
            </a:fld>
            <a:endParaRPr lang="en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529630-AFF4-7F12-38B0-61ECB30C0B8F}"/>
              </a:ext>
            </a:extLst>
          </p:cNvPr>
          <p:cNvSpPr txBox="1"/>
          <p:nvPr/>
        </p:nvSpPr>
        <p:spPr>
          <a:xfrm>
            <a:off x="259629" y="946647"/>
            <a:ext cx="428979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r>
              <a:rPr lang="en-GB" dirty="0">
                <a:latin typeface="Helvetica" pitchFamily="2" charset="0"/>
              </a:rPr>
              <a:t>Real-time implementation of TVA</a:t>
            </a: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endParaRPr lang="en-GB" dirty="0"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r>
              <a:rPr lang="en-GB" b="1" dirty="0">
                <a:solidFill>
                  <a:srgbClr val="002060"/>
                </a:solidFill>
                <a:latin typeface="Helvetica" pitchFamily="2" charset="0"/>
              </a:rPr>
              <a:t>Implementation in the of IPGP </a:t>
            </a:r>
          </a:p>
          <a:p>
            <a:pPr>
              <a:buClr>
                <a:srgbClr val="C00000"/>
              </a:buClr>
            </a:pPr>
            <a:r>
              <a:rPr lang="en-GB" b="1" dirty="0" err="1">
                <a:solidFill>
                  <a:srgbClr val="002060"/>
                </a:solidFill>
                <a:latin typeface="Helvetica" pitchFamily="2" charset="0"/>
              </a:rPr>
              <a:t>Observatoire</a:t>
            </a:r>
            <a:r>
              <a:rPr lang="en-GB" b="1" dirty="0">
                <a:solidFill>
                  <a:srgbClr val="002060"/>
                </a:solidFill>
                <a:latin typeface="Helvetica" pitchFamily="2" charset="0"/>
              </a:rPr>
              <a:t> of Guadeloupe</a:t>
            </a:r>
          </a:p>
          <a:p>
            <a:pPr marL="285750" indent="-285750">
              <a:buClr>
                <a:srgbClr val="C00000"/>
              </a:buClr>
              <a:buFont typeface="System Font Regular"/>
              <a:buChar char="●"/>
            </a:pPr>
            <a:endParaRPr lang="en-GB" b="1" dirty="0">
              <a:solidFill>
                <a:srgbClr val="002060"/>
              </a:solidFill>
              <a:latin typeface="Helvetica" pitchFamily="2" charset="0"/>
            </a:endParaRPr>
          </a:p>
          <a:p>
            <a:pPr>
              <a:buClr>
                <a:srgbClr val="C00000"/>
              </a:buClr>
            </a:pPr>
            <a:endParaRPr lang="en-GB" dirty="0">
              <a:latin typeface="Helvetica" pitchFamily="2" charset="0"/>
            </a:endParaRPr>
          </a:p>
        </p:txBody>
      </p:sp>
      <p:pic>
        <p:nvPicPr>
          <p:cNvPr id="12" name="Picture 21">
            <a:extLst>
              <a:ext uri="{FF2B5EF4-FFF2-40B4-BE49-F238E27FC236}">
                <a16:creationId xmlns:a16="http://schemas.microsoft.com/office/drawing/2014/main" id="{2D732F5E-9BCC-2A03-CF5B-4DE736ED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5" y="1557022"/>
            <a:ext cx="3736164" cy="32406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CE1BAF-EF78-419F-8E31-50FC41DBB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00" y="300780"/>
            <a:ext cx="1913325" cy="4834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4CEB56-3163-7DB1-CB58-EDA6BFCF0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35" t="10956" r="58857" b="13427"/>
          <a:stretch/>
        </p:blipFill>
        <p:spPr>
          <a:xfrm>
            <a:off x="11118137" y="427265"/>
            <a:ext cx="784158" cy="80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D93515-E2DF-3F0A-3CF9-EA40583EA532}"/>
              </a:ext>
            </a:extLst>
          </p:cNvPr>
          <p:cNvSpPr txBox="1"/>
          <p:nvPr/>
        </p:nvSpPr>
        <p:spPr>
          <a:xfrm>
            <a:off x="1260419" y="4768310"/>
            <a:ext cx="20546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latin typeface="Helvetica" pitchFamily="2" charset="0"/>
              </a:rPr>
              <a:t>Ravanelli et al., 2021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0CBEF5-94AE-6C42-1943-96F7BC19F417}"/>
              </a:ext>
            </a:extLst>
          </p:cNvPr>
          <p:cNvSpPr txBox="1"/>
          <p:nvPr/>
        </p:nvSpPr>
        <p:spPr>
          <a:xfrm>
            <a:off x="6050236" y="6077894"/>
            <a:ext cx="3121385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 defTabSz="457200">
              <a:lnSpc>
                <a:spcPct val="115000"/>
              </a:lnSpc>
              <a:buClr>
                <a:srgbClr val="CC0000"/>
              </a:buClr>
              <a:buSzPts val="3400"/>
            </a:pPr>
            <a:r>
              <a:rPr lang="en-US" sz="1200" i="1" dirty="0" err="1">
                <a:solidFill>
                  <a:prstClr val="black"/>
                </a:solidFill>
                <a:latin typeface="Helvetica" pitchFamily="2" charset="0"/>
              </a:rPr>
              <a:t>Ravanelli</a:t>
            </a:r>
            <a:r>
              <a:rPr lang="en-US" sz="1200" i="1" dirty="0">
                <a:solidFill>
                  <a:prstClr val="black"/>
                </a:solidFill>
                <a:latin typeface="Helvetica" pitchFamily="2" charset="0"/>
              </a:rPr>
              <a:t> et al. (2024), ALTRUIST Project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60BBE5-183F-0BBA-5E5F-BA85592BE8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91" t="-554" r="780" b="1858"/>
          <a:stretch/>
        </p:blipFill>
        <p:spPr>
          <a:xfrm>
            <a:off x="4428995" y="1578612"/>
            <a:ext cx="7763005" cy="44064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C2CF17-486C-3273-DC28-2295243B00AD}"/>
              </a:ext>
            </a:extLst>
          </p:cNvPr>
          <p:cNvSpPr txBox="1"/>
          <p:nvPr/>
        </p:nvSpPr>
        <p:spPr>
          <a:xfrm>
            <a:off x="5871623" y="1033802"/>
            <a:ext cx="58012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Helvetica" pitchFamily="2" charset="0"/>
              </a:rPr>
              <a:t>ALTRUIST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0CB5E-BAF5-0ECD-5B0E-7F8C327BBF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483" t="11783" r="3007" b="7020"/>
          <a:stretch/>
        </p:blipFill>
        <p:spPr>
          <a:xfrm>
            <a:off x="8972863" y="2097126"/>
            <a:ext cx="3219137" cy="43392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FF2221-12BB-5E8A-583C-DB9F56A27BF5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086C12-8972-C5D4-4773-BF6C4E59B669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263720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2332264" y="350213"/>
            <a:ext cx="7527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The Artificial Intelligence contribution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16</a:t>
            </a:fld>
            <a:endParaRPr lang="en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F1074-74AA-2162-6C9C-2CC0F1417C10}"/>
              </a:ext>
            </a:extLst>
          </p:cNvPr>
          <p:cNvSpPr txBox="1"/>
          <p:nvPr/>
        </p:nvSpPr>
        <p:spPr>
          <a:xfrm>
            <a:off x="149904" y="1586271"/>
            <a:ext cx="49089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9A"/>
                </a:solidFill>
                <a:latin typeface="Helvetica" pitchFamily="2" charset="0"/>
              </a:rPr>
              <a:t>A</a:t>
            </a: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utomatic procedure </a:t>
            </a:r>
            <a:r>
              <a:rPr lang="en-GB" dirty="0">
                <a:effectLst/>
                <a:latin typeface="Helvetica" pitchFamily="2" charset="0"/>
              </a:rPr>
              <a:t>for detection, arrival-time picking and association of CIDs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9B"/>
                </a:solidFill>
                <a:latin typeface="Helvetica" pitchFamily="2" charset="0"/>
              </a:rPr>
              <a:t>R</a:t>
            </a:r>
            <a:r>
              <a:rPr lang="en-GB" b="1" dirty="0">
                <a:solidFill>
                  <a:srgbClr val="00009B"/>
                </a:solidFill>
                <a:effectLst/>
                <a:latin typeface="Helvetica" pitchFamily="2" charset="0"/>
              </a:rPr>
              <a:t>andom forests </a:t>
            </a:r>
            <a:r>
              <a:rPr lang="en-GB" dirty="0">
                <a:effectLst/>
                <a:latin typeface="Helvetica" pitchFamily="2" charset="0"/>
              </a:rPr>
              <a:t>for Detection and arrival time picking steps trained over a CID data set built from 12 earthquake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96% TP &amp; 96% TN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Arrival-time accuracy with an average error &lt;20 s using a 120 s time delay since the first detection window</a:t>
            </a:r>
          </a:p>
          <a:p>
            <a:r>
              <a:rPr lang="en-GB" dirty="0">
                <a:effectLst/>
                <a:latin typeface="Helvetica" pitchFamily="2" charset="0"/>
              </a:rPr>
              <a:t> </a:t>
            </a:r>
          </a:p>
          <a:p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1C7BE-7D99-7859-EB1F-885F6B24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687" y="1090382"/>
            <a:ext cx="5971826" cy="2481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16746F-EF68-5A80-2582-54DD2247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278" y="3571430"/>
            <a:ext cx="5652643" cy="26295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3FA559-57E0-95EC-558C-B19FEB934C70}"/>
              </a:ext>
            </a:extLst>
          </p:cNvPr>
          <p:cNvSpPr txBox="1"/>
          <p:nvPr/>
        </p:nvSpPr>
        <p:spPr>
          <a:xfrm>
            <a:off x="7588328" y="6356350"/>
            <a:ext cx="2666731" cy="29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just" defTabSz="457200">
              <a:lnSpc>
                <a:spcPct val="115000"/>
              </a:lnSpc>
              <a:buClr>
                <a:srgbClr val="CC0000"/>
              </a:buClr>
              <a:buSzPts val="3400"/>
            </a:pPr>
            <a:r>
              <a:rPr lang="en-US" sz="1200" i="1" dirty="0" err="1">
                <a:solidFill>
                  <a:prstClr val="black"/>
                </a:solidFill>
                <a:latin typeface="Helvetica" pitchFamily="2" charset="0"/>
              </a:rPr>
              <a:t>Brissaud</a:t>
            </a:r>
            <a:r>
              <a:rPr lang="en-US" sz="1200" i="1" dirty="0">
                <a:solidFill>
                  <a:prstClr val="black"/>
                </a:solidFill>
                <a:latin typeface="Helvetica" pitchFamily="2" charset="0"/>
              </a:rPr>
              <a:t> &amp; </a:t>
            </a:r>
            <a:r>
              <a:rPr lang="en-US" sz="1200" i="1" dirty="0" err="1">
                <a:solidFill>
                  <a:prstClr val="black"/>
                </a:solidFill>
                <a:latin typeface="Helvetica" pitchFamily="2" charset="0"/>
              </a:rPr>
              <a:t>Astafyeva</a:t>
            </a:r>
            <a:r>
              <a:rPr lang="en-US" sz="1200" i="1" dirty="0">
                <a:solidFill>
                  <a:prstClr val="black"/>
                </a:solidFill>
                <a:latin typeface="Helvetica" pitchFamily="2" charset="0"/>
              </a:rPr>
              <a:t> (2022)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3EC86A-91B5-EEA7-743E-F51A3CF8AB28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9DE66D-2098-C4BD-AEBE-718C0E103C80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409061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CEFC02F-47AC-953D-A7CC-07948518E9EC}"/>
              </a:ext>
            </a:extLst>
          </p:cNvPr>
          <p:cNvSpPr txBox="1"/>
          <p:nvPr/>
        </p:nvSpPr>
        <p:spPr>
          <a:xfrm>
            <a:off x="4958443" y="6028003"/>
            <a:ext cx="7304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Helvetica" pitchFamily="2" charset="0"/>
              </a:rPr>
              <a:t>Fuso et al. (2024)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C2F26F-7C2C-F1A1-993C-FACBE0B24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589" y="1397675"/>
            <a:ext cx="5580073" cy="42946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80428F-1F81-CB77-17C2-73795541706F}"/>
              </a:ext>
            </a:extLst>
          </p:cNvPr>
          <p:cNvSpPr txBox="1"/>
          <p:nvPr/>
        </p:nvSpPr>
        <p:spPr>
          <a:xfrm>
            <a:off x="536343" y="1397675"/>
            <a:ext cx="73043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S</a:t>
            </a:r>
            <a:r>
              <a:rPr lang="en-GB" dirty="0">
                <a:effectLst/>
                <a:latin typeface="Helvetica" pitchFamily="2" charset="0"/>
              </a:rPr>
              <a:t>ingle event approach: the 2015 Illapel earthquake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Supervised binary classification 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Classification with Machine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Random Forest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9A"/>
                </a:solidFill>
                <a:effectLst/>
                <a:latin typeface="Helvetica" pitchFamily="2" charset="0"/>
              </a:rPr>
              <a:t>XGBoost</a:t>
            </a:r>
            <a:endParaRPr lang="en-GB" dirty="0">
              <a:solidFill>
                <a:srgbClr val="00009A"/>
              </a:solidFill>
              <a:effectLst/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9E5251-D89D-32FE-3E92-7AE8AA00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23" y="3683132"/>
            <a:ext cx="4527216" cy="229352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42CB-D6CD-45BB-1D7B-403EF03D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17</a:t>
            </a:fld>
            <a:endParaRPr lang="en-F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F7CE5-2B6D-2529-F6B0-62AC91539394}"/>
              </a:ext>
            </a:extLst>
          </p:cNvPr>
          <p:cNvSpPr txBox="1"/>
          <p:nvPr/>
        </p:nvSpPr>
        <p:spPr>
          <a:xfrm>
            <a:off x="2332264" y="350213"/>
            <a:ext cx="7527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The Artificial Intelligence contribution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3495C-57D6-857C-E885-C532597486CE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BB159F-6F31-9B52-B298-5CB8AECECDDF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36305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B1DAD79-527A-309E-1B68-CC7AF8E99A2C}"/>
              </a:ext>
            </a:extLst>
          </p:cNvPr>
          <p:cNvSpPr txBox="1"/>
          <p:nvPr/>
        </p:nvSpPr>
        <p:spPr>
          <a:xfrm>
            <a:off x="5048871" y="5944350"/>
            <a:ext cx="7304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effectLst/>
                <a:latin typeface="Helvetica" pitchFamily="2" charset="0"/>
              </a:rPr>
              <a:t>Ravanelli</a:t>
            </a:r>
            <a:r>
              <a:rPr lang="en-GB" sz="1200" i="1" dirty="0">
                <a:effectLst/>
                <a:latin typeface="Helvetica" pitchFamily="2" charset="0"/>
              </a:rPr>
              <a:t> et al. (2024)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06D879-CC4E-900E-DFC8-86870E54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86" y="1021189"/>
            <a:ext cx="6514318" cy="293329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560A00D-080A-1548-6067-202145B45672}"/>
              </a:ext>
            </a:extLst>
          </p:cNvPr>
          <p:cNvSpPr txBox="1"/>
          <p:nvPr/>
        </p:nvSpPr>
        <p:spPr>
          <a:xfrm>
            <a:off x="1134739" y="3787429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Helvetica" pitchFamily="2" charset="0"/>
              </a:rPr>
              <a:t>anomalous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FAD6F8-608D-E592-D30F-A2280F4B04A1}"/>
              </a:ext>
            </a:extLst>
          </p:cNvPr>
          <p:cNvSpPr txBox="1"/>
          <p:nvPr/>
        </p:nvSpPr>
        <p:spPr>
          <a:xfrm>
            <a:off x="5150709" y="3805071"/>
            <a:ext cx="16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Helvetica" pitchFamily="2" charset="0"/>
              </a:rPr>
              <a:t>normal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15F1B7-0359-916F-3F40-E374683B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18</a:t>
            </a:fld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B3138-BBB4-5D93-6306-48AA284F8F4C}"/>
              </a:ext>
            </a:extLst>
          </p:cNvPr>
          <p:cNvSpPr txBox="1"/>
          <p:nvPr/>
        </p:nvSpPr>
        <p:spPr>
          <a:xfrm>
            <a:off x="7545802" y="3768575"/>
            <a:ext cx="5126873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FR" sz="1400" dirty="0">
                <a:solidFill>
                  <a:srgbClr val="00009B"/>
                </a:solidFill>
                <a:latin typeface="Helvetica" pitchFamily="2" charset="0"/>
              </a:rPr>
              <a:t>Preserves Temporal Dependence</a:t>
            </a:r>
            <a:endParaRPr lang="en-FR" sz="1400" dirty="0">
              <a:latin typeface="Helvetica" pitchFamily="2" charset="0"/>
            </a:endParaRPr>
          </a:p>
          <a:p>
            <a:pPr algn="just"/>
            <a:endParaRPr lang="en-FR" sz="1400" dirty="0">
              <a:solidFill>
                <a:srgbClr val="00009B"/>
              </a:solidFill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FR" sz="1400" dirty="0">
                <a:solidFill>
                  <a:srgbClr val="00009B"/>
                </a:solidFill>
                <a:latin typeface="Helvetica" pitchFamily="2" charset="0"/>
              </a:rPr>
              <a:t>Bijective Matrix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FR" sz="1400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FR" sz="1400" dirty="0">
                <a:solidFill>
                  <a:srgbClr val="00009B"/>
                </a:solidFill>
                <a:latin typeface="Helvetica" pitchFamily="2" charset="0"/>
              </a:rPr>
              <a:t>Detectable Temporal Correlations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FR" sz="1400" dirty="0"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FR" sz="1400" dirty="0">
                <a:solidFill>
                  <a:srgbClr val="00009B"/>
                </a:solidFill>
                <a:latin typeface="Helvetica" pitchFamily="2" charset="0"/>
              </a:rPr>
              <a:t>Robust to Missing Data</a:t>
            </a:r>
          </a:p>
          <a:p>
            <a:pPr algn="just"/>
            <a:endParaRPr lang="en-FR" sz="1400" dirty="0">
              <a:solidFill>
                <a:srgbClr val="00009B"/>
              </a:solidFill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FR" sz="1400" dirty="0">
                <a:solidFill>
                  <a:srgbClr val="00009B"/>
                </a:solidFill>
                <a:latin typeface="Helvetica" pitchFamily="2" charset="0"/>
              </a:rPr>
              <a:t>Leverages Image-based Deep Learning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FR" sz="1400" dirty="0">
              <a:solidFill>
                <a:srgbClr val="00009B"/>
              </a:solidFill>
              <a:latin typeface="Helvetica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FR" sz="1400" dirty="0">
                <a:solidFill>
                  <a:srgbClr val="00009B"/>
                </a:solidFill>
                <a:latin typeface="Helvetica" pitchFamily="2" charset="0"/>
              </a:rPr>
              <a:t>Visually Interpretable</a:t>
            </a:r>
            <a:endParaRPr lang="en-FR" sz="1400" dirty="0"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83C06-442C-3F96-5B30-1350246458A9}"/>
              </a:ext>
            </a:extLst>
          </p:cNvPr>
          <p:cNvSpPr txBox="1"/>
          <p:nvPr/>
        </p:nvSpPr>
        <p:spPr>
          <a:xfrm>
            <a:off x="8593043" y="3211293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600" dirty="0">
                <a:latin typeface="Helvetica" pitchFamily="2" charset="0"/>
              </a:rPr>
              <a:t>Advantages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76877-7344-997D-4F25-23161C4D205B}"/>
              </a:ext>
            </a:extLst>
          </p:cNvPr>
          <p:cNvSpPr txBox="1"/>
          <p:nvPr/>
        </p:nvSpPr>
        <p:spPr>
          <a:xfrm>
            <a:off x="2332264" y="350213"/>
            <a:ext cx="7527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The Artificial Intelligence contribution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A3A3F9-5963-455F-5FDF-34691D9B94E9}"/>
              </a:ext>
            </a:extLst>
          </p:cNvPr>
          <p:cNvSpPr txBox="1"/>
          <p:nvPr/>
        </p:nvSpPr>
        <p:spPr>
          <a:xfrm>
            <a:off x="6758791" y="1083927"/>
            <a:ext cx="512687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Multi-</a:t>
            </a:r>
            <a:r>
              <a:rPr lang="en-GB" dirty="0">
                <a:effectLst/>
                <a:latin typeface="Helvetica" pitchFamily="2" charset="0"/>
              </a:rPr>
              <a:t>event approach in the Pacific area</a:t>
            </a:r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9A"/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9A"/>
                </a:solidFill>
                <a:effectLst/>
                <a:latin typeface="Helvetica" pitchFamily="2" charset="0"/>
              </a:rPr>
              <a:t>Gramian</a:t>
            </a: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 Angular Difference Fields </a:t>
            </a:r>
            <a:r>
              <a:rPr lang="en-GB" dirty="0">
                <a:effectLst/>
                <a:latin typeface="Helvetica" pitchFamily="2" charset="0"/>
              </a:rPr>
              <a:t>that transforms timeseries into 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9A"/>
                </a:solidFill>
                <a:effectLst/>
                <a:latin typeface="Helvetica" pitchFamily="2" charset="0"/>
              </a:rPr>
              <a:t>Convolutional Neural Networks </a:t>
            </a:r>
            <a:r>
              <a:rPr lang="en-GB" dirty="0">
                <a:effectLst/>
                <a:latin typeface="Helvetica" pitchFamily="2" charset="0"/>
              </a:rPr>
              <a:t>to classify normal/anomalous behaviour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2D5A43-D93D-9D98-5CA3-BBE76D6E35D3}"/>
              </a:ext>
            </a:extLst>
          </p:cNvPr>
          <p:cNvGrpSpPr/>
          <p:nvPr/>
        </p:nvGrpSpPr>
        <p:grpSpPr>
          <a:xfrm>
            <a:off x="1797386" y="4156761"/>
            <a:ext cx="4298614" cy="1607564"/>
            <a:chOff x="1031375" y="3926962"/>
            <a:chExt cx="5644366" cy="200517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B35D56-A973-5B18-F70D-00AC8C52AD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753" t="158" b="95722"/>
            <a:stretch/>
          </p:blipFill>
          <p:spPr>
            <a:xfrm>
              <a:off x="1741694" y="4560463"/>
              <a:ext cx="975238" cy="14418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B844DE-2186-9016-6765-F27A128EB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9" r="72097" b="96375"/>
            <a:stretch/>
          </p:blipFill>
          <p:spPr>
            <a:xfrm>
              <a:off x="5300791" y="4560463"/>
              <a:ext cx="963386" cy="10590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AA4E9A-ACC4-6435-FAF4-D8BFC617CC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2994" b="1088"/>
            <a:stretch/>
          </p:blipFill>
          <p:spPr>
            <a:xfrm>
              <a:off x="1049641" y="4947968"/>
              <a:ext cx="5626100" cy="9841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B72D24-9560-F5A4-7D42-38B6F00A3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2212"/>
            <a:stretch/>
          </p:blipFill>
          <p:spPr>
            <a:xfrm>
              <a:off x="1031375" y="3926962"/>
              <a:ext cx="5626100" cy="1055195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8A31CA7-73A7-ABBF-F948-D07C245091FA}"/>
              </a:ext>
            </a:extLst>
          </p:cNvPr>
          <p:cNvSpPr txBox="1"/>
          <p:nvPr/>
        </p:nvSpPr>
        <p:spPr>
          <a:xfrm>
            <a:off x="133953" y="4629829"/>
            <a:ext cx="13639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R" sz="2000" b="1" dirty="0">
                <a:solidFill>
                  <a:srgbClr val="C00000"/>
                </a:solidFill>
                <a:latin typeface="Helvetica" pitchFamily="2" charset="0"/>
              </a:rPr>
              <a:t>Working in real-time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A6B354-07F7-01D2-F3C1-7111DDCAE9C4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962FD-BAFD-EF1A-A024-03C820D22B50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420513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14518BD-B8D3-4C21-4E0C-5D45FF40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15014"/>
            <a:ext cx="5820234" cy="19807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1DAD79-527A-309E-1B68-CC7AF8E99A2C}"/>
              </a:ext>
            </a:extLst>
          </p:cNvPr>
          <p:cNvSpPr txBox="1"/>
          <p:nvPr/>
        </p:nvSpPr>
        <p:spPr>
          <a:xfrm>
            <a:off x="4969237" y="6230788"/>
            <a:ext cx="2191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Helvetica" pitchFamily="2" charset="0"/>
              </a:rPr>
              <a:t>Luhrmann et al. (2025)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15F1B7-0359-916F-3F40-E374683B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19</a:t>
            </a:fld>
            <a:endParaRPr lang="en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20EFB-257F-3CBB-9CE7-EC6062247A7D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ENS 12/11/2024  		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76877-7344-997D-4F25-23161C4D205B}"/>
              </a:ext>
            </a:extLst>
          </p:cNvPr>
          <p:cNvSpPr txBox="1"/>
          <p:nvPr/>
        </p:nvSpPr>
        <p:spPr>
          <a:xfrm>
            <a:off x="2332264" y="350213"/>
            <a:ext cx="7527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The Artificial Intelligence contribution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6B6C36-044A-CE03-2A18-1BF7757A768D}"/>
              </a:ext>
            </a:extLst>
          </p:cNvPr>
          <p:cNvSpPr txBox="1"/>
          <p:nvPr/>
        </p:nvSpPr>
        <p:spPr>
          <a:xfrm>
            <a:off x="275057" y="1524278"/>
            <a:ext cx="52970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/>
                <a:latin typeface="Arial" panose="020B0604020202020204" pitchFamily="34" charset="0"/>
              </a:rPr>
              <a:t>Long Short-Term Memory </a:t>
            </a:r>
            <a:r>
              <a:rPr lang="en-GB" dirty="0">
                <a:effectLst/>
                <a:latin typeface="Arial" panose="020B0604020202020204" pitchFamily="34" charset="0"/>
              </a:rPr>
              <a:t>to </a:t>
            </a:r>
            <a:r>
              <a:rPr lang="en-GB" b="1" dirty="0">
                <a:effectLst/>
                <a:latin typeface="Arial" panose="020B0604020202020204" pitchFamily="34" charset="0"/>
              </a:rPr>
              <a:t>learn the temporal dynamics </a:t>
            </a:r>
            <a:r>
              <a:rPr lang="en-GB" dirty="0">
                <a:effectLst/>
                <a:latin typeface="Arial" panose="020B0604020202020204" pitchFamily="34" charset="0"/>
              </a:rPr>
              <a:t>of differential TEC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Arial" panose="020B0604020202020204" pitchFamily="34" charset="0"/>
              </a:rPr>
              <a:t>Differences between observations and LSTM-expected dynamics represent </a:t>
            </a:r>
            <a:r>
              <a:rPr lang="en-GB" b="1" dirty="0">
                <a:effectLst/>
                <a:latin typeface="Arial" panose="020B0604020202020204" pitchFamily="34" charset="0"/>
              </a:rPr>
              <a:t>anomalous ionospheric behaviour</a:t>
            </a:r>
            <a:endParaRPr lang="en-GB" dirty="0"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884851-DA90-4F87-F709-A7020E9710AD}"/>
              </a:ext>
            </a:extLst>
          </p:cNvPr>
          <p:cNvSpPr txBox="1"/>
          <p:nvPr/>
        </p:nvSpPr>
        <p:spPr>
          <a:xfrm>
            <a:off x="6471998" y="1141405"/>
            <a:ext cx="52970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effectLst/>
                <a:latin typeface="Arial" panose="020B0604020202020204" pitchFamily="34" charset="0"/>
              </a:rPr>
              <a:t>Test on the simulated GUARDIAN NRT data stream </a:t>
            </a:r>
            <a:r>
              <a:rPr lang="en-GB" dirty="0">
                <a:latin typeface="Arial" panose="020B0604020202020204" pitchFamily="34" charset="0"/>
              </a:rPr>
              <a:t>from a sparse GNSS network for and Mw 7.5 Kahramanmaraş earthquake sequence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B18ECD0-B74D-5E21-810B-4D1CE5AB4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14" y="2410691"/>
            <a:ext cx="6131985" cy="33059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96F087-3696-2629-E21E-94B17A3A5BB5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</p:spTree>
    <p:extLst>
      <p:ext uri="{BB962C8B-B14F-4D97-AF65-F5344CB8AC3E}">
        <p14:creationId xmlns:p14="http://schemas.microsoft.com/office/powerpoint/2010/main" val="1749204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39730-1B3D-2F2B-CB54-70F0530AD22D}"/>
              </a:ext>
            </a:extLst>
          </p:cNvPr>
          <p:cNvSpPr txBox="1"/>
          <p:nvPr/>
        </p:nvSpPr>
        <p:spPr>
          <a:xfrm>
            <a:off x="5077228" y="338554"/>
            <a:ext cx="567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E7276-27E2-261C-7E63-BA7341C34212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Future directions &amp;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DBF77-1F2E-566D-881F-1BF1AC85D73F}"/>
              </a:ext>
            </a:extLst>
          </p:cNvPr>
          <p:cNvSpPr txBox="1"/>
          <p:nvPr/>
        </p:nvSpPr>
        <p:spPr>
          <a:xfrm>
            <a:off x="725077" y="1862901"/>
            <a:ext cx="49620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sz="2000" b="1" dirty="0">
                <a:latin typeface="Helvetica" pitchFamily="2" charset="0"/>
              </a:rPr>
              <a:t>B</a:t>
            </a:r>
            <a:r>
              <a:rPr lang="en-GB" sz="2000" b="1" dirty="0">
                <a:effectLst/>
                <a:latin typeface="Helvetica" pitchFamily="2" charset="0"/>
              </a:rPr>
              <a:t>ackground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latin typeface="Helvetica" pitchFamily="2" charset="0"/>
              </a:rPr>
              <a:t>Where are we now?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latin typeface="Helvetica" pitchFamily="2" charset="0"/>
              </a:rPr>
              <a:t>Futures directions &amp; challenges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algn="just"/>
            <a:endParaRPr lang="en-GB" sz="2000" b="1" dirty="0">
              <a:latin typeface="Helvetica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E3C0CC-8698-F60C-1323-E17109E6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</a:t>
            </a:fld>
            <a:endParaRPr lang="en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6A1FB3-35A2-D22F-1A3C-4495C044FFBC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696161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15F1B7-0359-916F-3F40-E374683B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20</a:t>
            </a:fld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76877-7344-997D-4F25-23161C4D205B}"/>
              </a:ext>
            </a:extLst>
          </p:cNvPr>
          <p:cNvSpPr txBox="1"/>
          <p:nvPr/>
        </p:nvSpPr>
        <p:spPr>
          <a:xfrm>
            <a:off x="5043866" y="350213"/>
            <a:ext cx="2104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Modeling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EFC180-DC84-BCC4-B668-C7C26DD01281}"/>
              </a:ext>
            </a:extLst>
          </p:cNvPr>
          <p:cNvSpPr txBox="1"/>
          <p:nvPr/>
        </p:nvSpPr>
        <p:spPr>
          <a:xfrm>
            <a:off x="1202266" y="1073126"/>
            <a:ext cx="9787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Helvetica" pitchFamily="2" charset="0"/>
              </a:rPr>
              <a:t>S</a:t>
            </a:r>
            <a:r>
              <a:rPr lang="en-GB" i="1" dirty="0">
                <a:effectLst/>
                <a:latin typeface="Helvetica" pitchFamily="2" charset="0"/>
              </a:rPr>
              <a:t>imulate the response of the upper atmosphere to atmospheric acoustic-gravity waves generated from surface disturbances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7A0D6-12FE-C382-25CF-B5A275A6FAF5}"/>
              </a:ext>
            </a:extLst>
          </p:cNvPr>
          <p:cNvSpPr txBox="1"/>
          <p:nvPr/>
        </p:nvSpPr>
        <p:spPr>
          <a:xfrm>
            <a:off x="295417" y="2667889"/>
            <a:ext cx="41405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GB" dirty="0">
                <a:latin typeface="Helvetica" pitchFamily="2" charset="0"/>
              </a:rPr>
              <a:t>To quantify the seismic and non-seismic contribution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GB" dirty="0">
                <a:effectLst/>
                <a:latin typeface="Helvetica" pitchFamily="2" charset="0"/>
              </a:rPr>
              <a:t>To </a:t>
            </a:r>
            <a:r>
              <a:rPr lang="en-GB" dirty="0">
                <a:latin typeface="Helvetica" pitchFamily="2" charset="0"/>
              </a:rPr>
              <a:t>better infer characteristics of earthquakes from ionospheric disturbances</a:t>
            </a:r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F4BA6-703E-724F-6BA5-AA7B1561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082" y="1787555"/>
            <a:ext cx="7110501" cy="2634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AFDF8-20DE-A21D-A73D-780464328E9F}"/>
              </a:ext>
            </a:extLst>
          </p:cNvPr>
          <p:cNvSpPr txBox="1"/>
          <p:nvPr/>
        </p:nvSpPr>
        <p:spPr>
          <a:xfrm>
            <a:off x="6627120" y="3854977"/>
            <a:ext cx="23810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latin typeface="Helvetica" pitchFamily="2" charset="0"/>
              </a:rPr>
              <a:t>Meng, Ravanelli  </a:t>
            </a:r>
            <a:r>
              <a:rPr lang="en-GB" sz="1200" i="1" dirty="0">
                <a:effectLst/>
                <a:latin typeface="Helvetica" pitchFamily="2" charset="0"/>
              </a:rPr>
              <a:t>et al. (2022)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1060F8-0D41-18FD-ACE2-0186C6FA7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640" y="4278117"/>
            <a:ext cx="4450036" cy="1778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87FCDA-C0B9-D974-9ABD-FE9698D7864A}"/>
              </a:ext>
            </a:extLst>
          </p:cNvPr>
          <p:cNvSpPr txBox="1"/>
          <p:nvPr/>
        </p:nvSpPr>
        <p:spPr>
          <a:xfrm>
            <a:off x="7049338" y="6217850"/>
            <a:ext cx="15612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latin typeface="Helvetica" pitchFamily="2" charset="0"/>
              </a:rPr>
              <a:t>Inchin</a:t>
            </a:r>
            <a:r>
              <a:rPr lang="en-GB" sz="1200" i="1" dirty="0">
                <a:latin typeface="Helvetica" pitchFamily="2" charset="0"/>
              </a:rPr>
              <a:t> </a:t>
            </a:r>
            <a:r>
              <a:rPr lang="en-GB" sz="1200" i="1" dirty="0">
                <a:effectLst/>
                <a:latin typeface="Helvetica" pitchFamily="2" charset="0"/>
              </a:rPr>
              <a:t>et al. (2024)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18AF8-98EA-68F7-ADB5-EA70E2A13CC8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A7E5EB-0FAA-B5D6-68D6-EABB58BBAB7B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605282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15F1B7-0359-916F-3F40-E374683B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21</a:t>
            </a:fld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76877-7344-997D-4F25-23161C4D205B}"/>
              </a:ext>
            </a:extLst>
          </p:cNvPr>
          <p:cNvSpPr txBox="1"/>
          <p:nvPr/>
        </p:nvSpPr>
        <p:spPr>
          <a:xfrm>
            <a:off x="3123067" y="350213"/>
            <a:ext cx="5945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Non-seismic tsunami source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56A23-76C4-37F9-E265-7C408A2D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558" y="1626763"/>
            <a:ext cx="6464300" cy="3822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21A245-AD27-0E5F-2439-59B1D0DA15EB}"/>
              </a:ext>
            </a:extLst>
          </p:cNvPr>
          <p:cNvSpPr txBox="1"/>
          <p:nvPr/>
        </p:nvSpPr>
        <p:spPr>
          <a:xfrm>
            <a:off x="1202266" y="1073126"/>
            <a:ext cx="9787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Helvetica" pitchFamily="2" charset="0"/>
              </a:rPr>
              <a:t>2022 Tonga volcanic eruption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7BAF2-1B57-0EDD-9A50-2F4D70F7FF41}"/>
              </a:ext>
            </a:extLst>
          </p:cNvPr>
          <p:cNvSpPr txBox="1"/>
          <p:nvPr/>
        </p:nvSpPr>
        <p:spPr>
          <a:xfrm>
            <a:off x="5522808" y="5477355"/>
            <a:ext cx="2191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effectLst/>
                <a:latin typeface="Helvetica" pitchFamily="2" charset="0"/>
              </a:rPr>
              <a:t>Matoza</a:t>
            </a:r>
            <a:r>
              <a:rPr lang="en-GB" sz="1200" i="1" dirty="0">
                <a:effectLst/>
                <a:latin typeface="Helvetica" pitchFamily="2" charset="0"/>
              </a:rPr>
              <a:t>  et al. (2022)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9B3227-4340-FBBA-31F3-4469C148F97B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97C057-002D-C992-7C69-3E05978D40AE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2873549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15F1B7-0359-916F-3F40-E374683B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22</a:t>
            </a:fld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76877-7344-997D-4F25-23161C4D205B}"/>
              </a:ext>
            </a:extLst>
          </p:cNvPr>
          <p:cNvSpPr txBox="1"/>
          <p:nvPr/>
        </p:nvSpPr>
        <p:spPr>
          <a:xfrm>
            <a:off x="3123067" y="350213"/>
            <a:ext cx="5945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Non-seismic tsunami source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1A245-AD27-0E5F-2439-59B1D0DA15EB}"/>
              </a:ext>
            </a:extLst>
          </p:cNvPr>
          <p:cNvSpPr txBox="1"/>
          <p:nvPr/>
        </p:nvSpPr>
        <p:spPr>
          <a:xfrm>
            <a:off x="1202266" y="1073126"/>
            <a:ext cx="9787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Helvetica" pitchFamily="2" charset="0"/>
              </a:rPr>
              <a:t>2022 Tonga volcanic eruption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4524F8-BB38-F572-04F2-E1AF64509D5B}"/>
              </a:ext>
            </a:extLst>
          </p:cNvPr>
          <p:cNvSpPr txBox="1"/>
          <p:nvPr/>
        </p:nvSpPr>
        <p:spPr>
          <a:xfrm>
            <a:off x="5315219" y="6159032"/>
            <a:ext cx="3115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effectLst/>
                <a:latin typeface="Helvetica" pitchFamily="2" charset="0"/>
              </a:rPr>
              <a:t>Ravanelli</a:t>
            </a:r>
            <a:r>
              <a:rPr lang="en-GB" sz="1200" i="1" dirty="0">
                <a:effectLst/>
                <a:latin typeface="Helvetica" pitchFamily="2" charset="0"/>
              </a:rPr>
              <a:t> et al. (2023)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05E4CB-3C50-1DFF-F3A5-0529C725A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91" y="1256736"/>
            <a:ext cx="9427416" cy="4969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6B3F2-7507-5D25-F168-3B58A8E4EA9E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BA2AF4-C7C5-3C81-F644-60DE9EED8D0F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411938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D15F1B7-0359-916F-3F40-E374683B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23</a:t>
            </a:fld>
            <a:endParaRPr lang="en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A76877-7344-997D-4F25-23161C4D205B}"/>
              </a:ext>
            </a:extLst>
          </p:cNvPr>
          <p:cNvSpPr txBox="1"/>
          <p:nvPr/>
        </p:nvSpPr>
        <p:spPr>
          <a:xfrm>
            <a:off x="3123067" y="350213"/>
            <a:ext cx="5945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Non-seismic tsunami source</a:t>
            </a:r>
            <a:endParaRPr lang="en-GB" sz="3200" b="1" dirty="0">
              <a:solidFill>
                <a:srgbClr val="00009B"/>
              </a:solidFill>
              <a:effectLst/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21A245-AD27-0E5F-2439-59B1D0DA15EB}"/>
              </a:ext>
            </a:extLst>
          </p:cNvPr>
          <p:cNvSpPr txBox="1"/>
          <p:nvPr/>
        </p:nvSpPr>
        <p:spPr>
          <a:xfrm>
            <a:off x="1202266" y="1073126"/>
            <a:ext cx="9787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Helvetica" pitchFamily="2" charset="0"/>
              </a:rPr>
              <a:t>2022 Tonga volcanic eruption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4524F8-BB38-F572-04F2-E1AF64509D5B}"/>
              </a:ext>
            </a:extLst>
          </p:cNvPr>
          <p:cNvSpPr txBox="1"/>
          <p:nvPr/>
        </p:nvSpPr>
        <p:spPr>
          <a:xfrm>
            <a:off x="5315219" y="6159032"/>
            <a:ext cx="3115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effectLst/>
                <a:latin typeface="Helvetica" pitchFamily="2" charset="0"/>
              </a:rPr>
              <a:t>Ravanelli</a:t>
            </a:r>
            <a:r>
              <a:rPr lang="en-GB" sz="1200" i="1" dirty="0">
                <a:effectLst/>
                <a:latin typeface="Helvetica" pitchFamily="2" charset="0"/>
              </a:rPr>
              <a:t> et al. (2023)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450B0-C128-347A-037B-F56013C9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070" y="1308684"/>
            <a:ext cx="9455858" cy="4984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1CF786-E306-7A5F-8127-2CCBD7A31037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</a:t>
            </a:r>
            <a:r>
              <a:rPr lang="en-FR" sz="1600" dirty="0"/>
              <a:t>Where are we now?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Future directions &amp;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D93C8-9A2F-908D-E73B-11B758BDD4DC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032145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39730-1B3D-2F2B-CB54-70F0530AD22D}"/>
              </a:ext>
            </a:extLst>
          </p:cNvPr>
          <p:cNvSpPr txBox="1"/>
          <p:nvPr/>
        </p:nvSpPr>
        <p:spPr>
          <a:xfrm>
            <a:off x="5077228" y="338554"/>
            <a:ext cx="567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DBF77-1F2E-566D-881F-1BF1AC85D73F}"/>
              </a:ext>
            </a:extLst>
          </p:cNvPr>
          <p:cNvSpPr txBox="1"/>
          <p:nvPr/>
        </p:nvSpPr>
        <p:spPr>
          <a:xfrm>
            <a:off x="725077" y="1862901"/>
            <a:ext cx="49620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</a:t>
            </a: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effectLst/>
                <a:latin typeface="Helvetica" pitchFamily="2" charset="0"/>
              </a:rPr>
              <a:t>ackground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Where are we now?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latin typeface="Helvetica" pitchFamily="2" charset="0"/>
              </a:rPr>
              <a:t>Futures directions &amp; challenges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algn="just"/>
            <a:endParaRPr lang="en-GB" sz="2000" b="1" dirty="0">
              <a:latin typeface="Helvetica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E3C0CC-8698-F60C-1323-E17109E6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24</a:t>
            </a:fld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5F03A3-5098-BE7A-FABF-F6817506AF8C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Future directions &amp; challenges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C81380-E031-9056-3B68-ABE2824F5E78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590957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6D04A8-6EE1-9E41-7CFA-23B8C817FBC8}"/>
              </a:ext>
            </a:extLst>
          </p:cNvPr>
          <p:cNvSpPr txBox="1"/>
          <p:nvPr/>
        </p:nvSpPr>
        <p:spPr>
          <a:xfrm>
            <a:off x="2280458" y="0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75000"/>
                  </a:schemeClr>
                </a:solidFill>
              </a:rPr>
              <a:t>CV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</a:t>
            </a:r>
            <a:r>
              <a:rPr lang="en-FR" sz="1600" dirty="0"/>
              <a:t>Research themes 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			Research proposal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25</a:t>
            </a:fld>
            <a:endParaRPr lang="en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EF868-66AB-6A7C-2ACE-41047976D77A}"/>
              </a:ext>
            </a:extLst>
          </p:cNvPr>
          <p:cNvSpPr txBox="1"/>
          <p:nvPr/>
        </p:nvSpPr>
        <p:spPr>
          <a:xfrm>
            <a:off x="0" y="1359940"/>
            <a:ext cx="6526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1" dirty="0">
              <a:solidFill>
                <a:srgbClr val="00009B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GB" dirty="0">
                <a:effectLst/>
                <a:latin typeface="Helvetica" pitchFamily="2" charset="0"/>
              </a:rPr>
              <a:t>Ship-borne GNSS</a:t>
            </a:r>
            <a:endParaRPr lang="en-GB" dirty="0">
              <a:solidFill>
                <a:srgbClr val="000066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479FC09-BFA2-C597-85F3-B5FB79DAB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64" y="369330"/>
            <a:ext cx="576000" cy="576000"/>
          </a:xfrm>
          <a:prstGeom prst="rect">
            <a:avLst/>
          </a:prstGeom>
        </p:spPr>
      </p:pic>
      <p:sp>
        <p:nvSpPr>
          <p:cNvPr id="20" name="Google Shape;70;p13">
            <a:extLst>
              <a:ext uri="{FF2B5EF4-FFF2-40B4-BE49-F238E27FC236}">
                <a16:creationId xmlns:a16="http://schemas.microsoft.com/office/drawing/2014/main" id="{57E77318-3B9A-BECB-3201-30264BE7BCCE}"/>
              </a:ext>
            </a:extLst>
          </p:cNvPr>
          <p:cNvSpPr txBox="1"/>
          <p:nvPr/>
        </p:nvSpPr>
        <p:spPr>
          <a:xfrm>
            <a:off x="1977630" y="1091679"/>
            <a:ext cx="8769536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C00000"/>
                </a:solidFill>
              </a:rPr>
              <a:t>Increase ionospheric coverage using </a:t>
            </a:r>
            <a:r>
              <a:rPr lang="it" sz="2100" b="1" dirty="0">
                <a:solidFill>
                  <a:srgbClr val="C00000"/>
                </a:solidFill>
              </a:rPr>
              <a:t>mobile GNSS receiver</a:t>
            </a:r>
            <a:endParaRPr sz="2400" b="1" dirty="0">
              <a:solidFill>
                <a:srgbClr val="C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E93467-9FC3-6D1C-CD1B-79425F2DF9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40" t="4841" r="54660" b="16778"/>
          <a:stretch/>
        </p:blipFill>
        <p:spPr>
          <a:xfrm>
            <a:off x="3004447" y="3056100"/>
            <a:ext cx="2586531" cy="23702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79B769-0564-A195-BB40-E1AF9D9AB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59139"/>
            <a:ext cx="3073422" cy="22565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6B3B5F7-4EB8-DB51-A55A-0E7336E2482A}"/>
              </a:ext>
            </a:extLst>
          </p:cNvPr>
          <p:cNvSpPr txBox="1"/>
          <p:nvPr/>
        </p:nvSpPr>
        <p:spPr>
          <a:xfrm>
            <a:off x="1977630" y="5600474"/>
            <a:ext cx="2191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Helvetica" pitchFamily="2" charset="0"/>
              </a:rPr>
              <a:t>Ravanelli et al. (2020)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2DB4F6-A6A9-E270-2E65-B98635FDD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09" y="2179423"/>
            <a:ext cx="5769141" cy="2247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9B3A94-C14B-1B80-5EF8-9A1045512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804" y="4586755"/>
            <a:ext cx="2862502" cy="2027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461191-23D3-24B0-8E6D-0CFC293D6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91" t="4841" r="2289" b="22181"/>
          <a:stretch/>
        </p:blipFill>
        <p:spPr>
          <a:xfrm>
            <a:off x="5590978" y="3113045"/>
            <a:ext cx="599688" cy="2256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30E689-9F70-097E-3798-8069AD1A8D6D}"/>
              </a:ext>
            </a:extLst>
          </p:cNvPr>
          <p:cNvSpPr txBox="1"/>
          <p:nvPr/>
        </p:nvSpPr>
        <p:spPr>
          <a:xfrm>
            <a:off x="7700434" y="1650130"/>
            <a:ext cx="730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GB" dirty="0">
                <a:solidFill>
                  <a:srgbClr val="000066"/>
                </a:solidFill>
                <a:latin typeface="Helvetica" pitchFamily="2" charset="0"/>
              </a:rPr>
              <a:t>Smartphones</a:t>
            </a:r>
            <a:r>
              <a:rPr lang="en-GB" dirty="0">
                <a:effectLst/>
                <a:latin typeface="Helvetica" pitchFamily="2" charset="0"/>
              </a:rPr>
              <a:t> GNSS</a:t>
            </a:r>
            <a:endParaRPr lang="en-GB" dirty="0">
              <a:solidFill>
                <a:srgbClr val="000066"/>
              </a:solidFill>
              <a:effectLst/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BD473-5E7E-EEC1-3439-D70E65F6C0F4}"/>
              </a:ext>
            </a:extLst>
          </p:cNvPr>
          <p:cNvSpPr txBox="1"/>
          <p:nvPr/>
        </p:nvSpPr>
        <p:spPr>
          <a:xfrm>
            <a:off x="7594344" y="6596261"/>
            <a:ext cx="2622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Helvetica" pitchFamily="2" charset="0"/>
              </a:rPr>
              <a:t>Fortunato, Ravanelli et al. (2019)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773B29-8B35-CD59-A4BB-6F9E22E131E2}"/>
              </a:ext>
            </a:extLst>
          </p:cNvPr>
          <p:cNvSpPr txBox="1"/>
          <p:nvPr/>
        </p:nvSpPr>
        <p:spPr>
          <a:xfrm>
            <a:off x="9641397" y="4628671"/>
            <a:ext cx="26227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Helvetica" pitchFamily="2" charset="0"/>
              </a:rPr>
              <a:t>Smith et al. (2024)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BD19AD-81BB-9E00-C02B-FE9A839CFFA2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622390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26</a:t>
            </a:fld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8F529E-829C-81DD-5B87-4FC9D44A8435}"/>
              </a:ext>
            </a:extLst>
          </p:cNvPr>
          <p:cNvSpPr txBox="1"/>
          <p:nvPr/>
        </p:nvSpPr>
        <p:spPr>
          <a:xfrm>
            <a:off x="279401" y="1950754"/>
            <a:ext cx="4358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Helvetica" pitchFamily="2" charset="0"/>
              </a:rPr>
              <a:t>Combining space-borne &amp; ground based observations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2F4C20-80E5-ABAD-178F-49EB2CB8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4" y="270000"/>
            <a:ext cx="745200" cy="745200"/>
          </a:xfrm>
          <a:prstGeom prst="rect">
            <a:avLst/>
          </a:prstGeom>
        </p:spPr>
      </p:pic>
      <p:sp>
        <p:nvSpPr>
          <p:cNvPr id="16" name="Google Shape;70;p13">
            <a:extLst>
              <a:ext uri="{FF2B5EF4-FFF2-40B4-BE49-F238E27FC236}">
                <a16:creationId xmlns:a16="http://schemas.microsoft.com/office/drawing/2014/main" id="{00114A92-C262-D06A-B6F7-690883A46B39}"/>
              </a:ext>
            </a:extLst>
          </p:cNvPr>
          <p:cNvSpPr txBox="1"/>
          <p:nvPr/>
        </p:nvSpPr>
        <p:spPr>
          <a:xfrm>
            <a:off x="4111163" y="1076591"/>
            <a:ext cx="3744437" cy="83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00B050"/>
                </a:solidFill>
              </a:rPr>
              <a:t>3D picture of the ionosphere</a:t>
            </a:r>
          </a:p>
          <a:p>
            <a:pPr algn="ctr"/>
            <a:endParaRPr sz="2400" b="1" dirty="0">
              <a:solidFill>
                <a:srgbClr val="C0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6D894A-4054-058B-03CC-FFD2B583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154" y="1589923"/>
            <a:ext cx="6134445" cy="41914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28C0508-55F3-1BA0-71B4-5955CC0ACDCE}"/>
              </a:ext>
            </a:extLst>
          </p:cNvPr>
          <p:cNvSpPr txBox="1"/>
          <p:nvPr/>
        </p:nvSpPr>
        <p:spPr>
          <a:xfrm>
            <a:off x="7446434" y="5943830"/>
            <a:ext cx="73067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 err="1">
                <a:effectLst/>
                <a:latin typeface="Helvetica" pitchFamily="2" charset="0"/>
              </a:rPr>
              <a:t>Tulasi</a:t>
            </a:r>
            <a:r>
              <a:rPr lang="en-GB" sz="1600" i="1" dirty="0">
                <a:effectLst/>
                <a:latin typeface="Helvetica" pitchFamily="2" charset="0"/>
              </a:rPr>
              <a:t> Ram et al.  (2017)</a:t>
            </a:r>
            <a:endParaRPr lang="en-GB" sz="1600" dirty="0">
              <a:effectLst/>
              <a:latin typeface="Helvetica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4AD64D-F861-9420-FC9B-9D6E3B635137}"/>
              </a:ext>
            </a:extLst>
          </p:cNvPr>
          <p:cNvSpPr txBox="1"/>
          <p:nvPr/>
        </p:nvSpPr>
        <p:spPr>
          <a:xfrm>
            <a:off x="410676" y="3165803"/>
            <a:ext cx="4138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effectLst/>
                <a:latin typeface="Helvetica" pitchFamily="2" charset="0"/>
              </a:rPr>
              <a:t>The vertical structure of the upper atmospheric disturbances is poorly understood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D69D15-0F6A-20D4-E110-A66E2B4F1A70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D18488-7DEB-B2FF-CD31-FEE2DE4C85DD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90248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27</a:t>
            </a:fld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2F4C20-80E5-ABAD-178F-49EB2CB8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4" y="270000"/>
            <a:ext cx="745200" cy="745200"/>
          </a:xfrm>
          <a:prstGeom prst="rect">
            <a:avLst/>
          </a:prstGeom>
        </p:spPr>
      </p:pic>
      <p:sp>
        <p:nvSpPr>
          <p:cNvPr id="16" name="Google Shape;70;p13">
            <a:extLst>
              <a:ext uri="{FF2B5EF4-FFF2-40B4-BE49-F238E27FC236}">
                <a16:creationId xmlns:a16="http://schemas.microsoft.com/office/drawing/2014/main" id="{00114A92-C262-D06A-B6F7-690883A46B39}"/>
              </a:ext>
            </a:extLst>
          </p:cNvPr>
          <p:cNvSpPr txBox="1"/>
          <p:nvPr/>
        </p:nvSpPr>
        <p:spPr>
          <a:xfrm>
            <a:off x="4111163" y="1076591"/>
            <a:ext cx="3744437" cy="83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00B050"/>
                </a:solidFill>
              </a:rPr>
              <a:t>3D picture of the ionosphere</a:t>
            </a:r>
          </a:p>
          <a:p>
            <a:pPr algn="ctr"/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D69D15-0F6A-20D4-E110-A66E2B4F1A70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D18488-7DEB-B2FF-CD31-FEE2DE4C85DD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BFFAB3-FF61-850A-BBBC-3087409E0E6D}"/>
              </a:ext>
            </a:extLst>
          </p:cNvPr>
          <p:cNvSpPr txBox="1"/>
          <p:nvPr/>
        </p:nvSpPr>
        <p:spPr>
          <a:xfrm>
            <a:off x="8047261" y="6123251"/>
            <a:ext cx="3115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effectLst/>
                <a:latin typeface="Helvetica" pitchFamily="2" charset="0"/>
              </a:rPr>
              <a:t>Han et al. (2023)</a:t>
            </a: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99F736D7-CB17-AD8F-CCBC-D33B07D8FEE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698532" y="1630566"/>
            <a:ext cx="5464084" cy="4492685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B4B3A8-5200-D62B-7284-E72928116060}"/>
              </a:ext>
            </a:extLst>
          </p:cNvPr>
          <p:cNvSpPr txBox="1"/>
          <p:nvPr/>
        </p:nvSpPr>
        <p:spPr>
          <a:xfrm>
            <a:off x="-2404885" y="1551520"/>
            <a:ext cx="9787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Helvetica" pitchFamily="2" charset="0"/>
              </a:rPr>
              <a:t>2022 Tonga volcanic eruption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A6332-B7F6-C212-0FDE-7982132A3222}"/>
              </a:ext>
            </a:extLst>
          </p:cNvPr>
          <p:cNvSpPr txBox="1"/>
          <p:nvPr/>
        </p:nvSpPr>
        <p:spPr>
          <a:xfrm>
            <a:off x="399285" y="4413874"/>
            <a:ext cx="45353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1C1D1E"/>
                </a:solidFill>
                <a:effectLst/>
                <a:latin typeface="Helvetica" pitchFamily="2" charset="0"/>
              </a:rPr>
              <a:t>TIDs detected by CubeSats  observed a few hours before the conventional tsunami reach the Australian coasts leave time for tsunami source assessment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13539-06B2-6590-8E82-00CC218ACD45}"/>
              </a:ext>
            </a:extLst>
          </p:cNvPr>
          <p:cNvSpPr txBox="1"/>
          <p:nvPr/>
        </p:nvSpPr>
        <p:spPr>
          <a:xfrm>
            <a:off x="661048" y="2399580"/>
            <a:ext cx="40117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Due to the larger spatial coverage over a shorter period of time, the CubeSat measurements provide complementary information to stationary ground receivers</a:t>
            </a:r>
            <a:endParaRPr lang="en-FR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36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28</a:t>
            </a:fld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76EF2-E837-70AA-2B9F-E6460A2EAD8B}"/>
              </a:ext>
            </a:extLst>
          </p:cNvPr>
          <p:cNvSpPr txBox="1"/>
          <p:nvPr/>
        </p:nvSpPr>
        <p:spPr>
          <a:xfrm>
            <a:off x="3280833" y="1136134"/>
            <a:ext cx="61344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Source Identification of Ionospheric Disturbances</a:t>
            </a:r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3FB139C0-5092-2247-9CAB-F1F73ACC385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06800" y="1706612"/>
            <a:ext cx="4791600" cy="3809880"/>
          </a:xfrm>
          <a:prstGeom prst="rect">
            <a:avLst/>
          </a:prstGeom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04605D4-E259-FFD2-C078-D784052F6D2F}"/>
              </a:ext>
            </a:extLst>
          </p:cNvPr>
          <p:cNvSpPr txBox="1"/>
          <p:nvPr/>
        </p:nvSpPr>
        <p:spPr>
          <a:xfrm>
            <a:off x="4596633" y="5862445"/>
            <a:ext cx="730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Maletckii</a:t>
            </a:r>
            <a:r>
              <a:rPr lang="en-GB" i="1" dirty="0"/>
              <a:t> &amp; </a:t>
            </a:r>
            <a:r>
              <a:rPr lang="en-GB" i="1" dirty="0" err="1"/>
              <a:t>Astafyeva</a:t>
            </a:r>
            <a:r>
              <a:rPr lang="en-GB" i="1" dirty="0"/>
              <a:t> (2024)</a:t>
            </a:r>
            <a:endParaRPr lang="en-FR" i="1" dirty="0"/>
          </a:p>
        </p:txBody>
      </p:sp>
      <p:pic>
        <p:nvPicPr>
          <p:cNvPr id="19" name="Main graphic">
            <a:extLst>
              <a:ext uri="{FF2B5EF4-FFF2-40B4-BE49-F238E27FC236}">
                <a16:creationId xmlns:a16="http://schemas.microsoft.com/office/drawing/2014/main" id="{32B9C89E-E361-0A59-CDF9-7EF973B64C3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244303" y="1740729"/>
            <a:ext cx="2631600" cy="3809880"/>
          </a:xfrm>
          <a:prstGeom prst="rect">
            <a:avLst/>
          </a:prstGeom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114FD4-237A-171F-31D5-B4CCE57A8145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DB7AC-E9B7-F6B8-AC84-353114CCFA38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129061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29</a:t>
            </a:fld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AF428F-94C1-31F4-04B5-B9E7D7CD2125}"/>
              </a:ext>
            </a:extLst>
          </p:cNvPr>
          <p:cNvSpPr txBox="1"/>
          <p:nvPr/>
        </p:nvSpPr>
        <p:spPr>
          <a:xfrm>
            <a:off x="4383758" y="1088151"/>
            <a:ext cx="3424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  <a:latin typeface="Open Sans" panose="020B0606030504020204" pitchFamily="34" charset="0"/>
              </a:rPr>
              <a:t>S</a:t>
            </a:r>
            <a:r>
              <a:rPr lang="en-GB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eismic/non-seismic factors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FB780-F829-7AD5-BD01-90EF84F0DA3E}"/>
              </a:ext>
            </a:extLst>
          </p:cNvPr>
          <p:cNvSpPr txBox="1"/>
          <p:nvPr/>
        </p:nvSpPr>
        <p:spPr>
          <a:xfrm>
            <a:off x="537634" y="1745077"/>
            <a:ext cx="108161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itchFamily="2" charset="2"/>
              <a:buChar char="Ø"/>
            </a:pPr>
            <a:r>
              <a:rPr lang="en-GB" b="0" i="0" dirty="0">
                <a:solidFill>
                  <a:srgbClr val="1C1D1E"/>
                </a:solidFill>
                <a:effectLst/>
                <a:latin typeface="Helvetica" pitchFamily="2" charset="0"/>
              </a:rPr>
              <a:t>Investigating the role of seismic and non-seismic parameters in manifesting co-seismic ionospheric perturbation</a:t>
            </a:r>
          </a:p>
          <a:p>
            <a:pPr marL="285750" indent="-285750" algn="l">
              <a:buFont typeface="Wingdings" pitchFamily="2" charset="2"/>
              <a:buChar char="Ø"/>
            </a:pPr>
            <a:endParaRPr lang="en-GB" b="0" i="0" dirty="0">
              <a:solidFill>
                <a:srgbClr val="1C1D1E"/>
              </a:solidFill>
              <a:effectLst/>
              <a:latin typeface="Helvetica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endParaRPr lang="en-GB" b="0" i="0" dirty="0">
              <a:solidFill>
                <a:srgbClr val="1C1D1E"/>
              </a:solidFill>
              <a:effectLst/>
              <a:latin typeface="Helvetica" pitchFamily="2" charset="0"/>
            </a:endParaRP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dirty="0">
                <a:solidFill>
                  <a:srgbClr val="1C1D1E"/>
                </a:solidFill>
                <a:latin typeface="Helvetica" pitchFamily="2" charset="0"/>
              </a:rPr>
              <a:t>Ionospheric background influence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7289C-5C81-60E0-3317-3C585B79D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242" y="2508494"/>
            <a:ext cx="6096000" cy="30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8D8B0F-DAAE-1AE1-4C20-9D93BE98919E}"/>
              </a:ext>
            </a:extLst>
          </p:cNvPr>
          <p:cNvSpPr txBox="1"/>
          <p:nvPr/>
        </p:nvSpPr>
        <p:spPr>
          <a:xfrm>
            <a:off x="6532034" y="5950579"/>
            <a:ext cx="730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>
                <a:effectLst/>
                <a:latin typeface="Helvetica" pitchFamily="2" charset="0"/>
              </a:rPr>
              <a:t>Bagiya</a:t>
            </a:r>
            <a:r>
              <a:rPr lang="en-GB" i="1" dirty="0">
                <a:effectLst/>
                <a:latin typeface="Helvetica" pitchFamily="2" charset="0"/>
              </a:rPr>
              <a:t> et al.  (2017)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47770-475E-6E27-CA7B-1D1423C37A9F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EB2206-0CB7-1794-0B12-26F071AE910E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710896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39730-1B3D-2F2B-CB54-70F0530AD22D}"/>
              </a:ext>
            </a:extLst>
          </p:cNvPr>
          <p:cNvSpPr txBox="1"/>
          <p:nvPr/>
        </p:nvSpPr>
        <p:spPr>
          <a:xfrm>
            <a:off x="5077228" y="338554"/>
            <a:ext cx="5671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BDBF77-1F2E-566D-881F-1BF1AC85D73F}"/>
              </a:ext>
            </a:extLst>
          </p:cNvPr>
          <p:cNvSpPr txBox="1"/>
          <p:nvPr/>
        </p:nvSpPr>
        <p:spPr>
          <a:xfrm>
            <a:off x="725077" y="1862901"/>
            <a:ext cx="496204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GB" sz="2000" b="1" dirty="0">
                <a:latin typeface="Helvetica" pitchFamily="2" charset="0"/>
              </a:rPr>
              <a:t>B</a:t>
            </a:r>
            <a:r>
              <a:rPr lang="en-GB" sz="2000" b="1" dirty="0">
                <a:effectLst/>
                <a:latin typeface="Helvetica" pitchFamily="2" charset="0"/>
              </a:rPr>
              <a:t>ackground</a:t>
            </a:r>
          </a:p>
          <a:p>
            <a:pPr marL="342900" indent="-342900" algn="just">
              <a:buFont typeface="+mj-lt"/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effectLst/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Where are we now?</a:t>
            </a:r>
          </a:p>
          <a:p>
            <a:pPr marL="342900" indent="-342900" algn="just"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endParaRPr lang="en-GB" sz="2000" b="1" dirty="0">
              <a:solidFill>
                <a:schemeClr val="bg1">
                  <a:lumMod val="65000"/>
                </a:schemeClr>
              </a:solidFill>
              <a:latin typeface="Helvetica" pitchFamily="2" charset="0"/>
            </a:endParaRPr>
          </a:p>
          <a:p>
            <a:pPr marL="342900" indent="-342900" algn="just">
              <a:buAutoNum type="arabicPeriod"/>
            </a:pPr>
            <a:r>
              <a:rPr lang="en-GB" sz="20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Futures directions &amp; challenges</a:t>
            </a:r>
          </a:p>
          <a:p>
            <a:pPr marL="342900" indent="-342900" algn="just">
              <a:buAutoNum type="arabicPeriod"/>
            </a:pPr>
            <a:endParaRPr lang="en-GB" sz="2000" b="1" dirty="0">
              <a:latin typeface="Helvetica" pitchFamily="2" charset="0"/>
            </a:endParaRPr>
          </a:p>
          <a:p>
            <a:pPr algn="just"/>
            <a:endParaRPr lang="en-GB" sz="2000" b="1" dirty="0">
              <a:latin typeface="Helvetica" pitchFamily="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E3C0CC-8698-F60C-1323-E17109E68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3</a:t>
            </a:fld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F84C3-D25D-B7AF-BCE8-40FDBAD2147F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Future directions &amp; 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E9951-E1C4-1BC1-C2CA-A9251EB5ED0B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865471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30</a:t>
            </a:fld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76EF2-E837-70AA-2B9F-E6460A2EAD8B}"/>
              </a:ext>
            </a:extLst>
          </p:cNvPr>
          <p:cNvSpPr txBox="1"/>
          <p:nvPr/>
        </p:nvSpPr>
        <p:spPr>
          <a:xfrm>
            <a:off x="5371042" y="1136134"/>
            <a:ext cx="1449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 err="1">
                <a:solidFill>
                  <a:srgbClr val="FF9300"/>
                </a:solidFill>
                <a:effectLst/>
                <a:latin typeface="Open Sans" panose="020B0606030504020204" pitchFamily="34" charset="0"/>
              </a:rPr>
              <a:t>Modeling</a:t>
            </a:r>
            <a:endParaRPr lang="en-GB" b="1" i="0" dirty="0">
              <a:solidFill>
                <a:srgbClr val="FF93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3C2CF-E20B-DDE3-C925-F3E93FAC2DC5}"/>
              </a:ext>
            </a:extLst>
          </p:cNvPr>
          <p:cNvSpPr txBox="1"/>
          <p:nvPr/>
        </p:nvSpPr>
        <p:spPr>
          <a:xfrm>
            <a:off x="424134" y="1597148"/>
            <a:ext cx="63968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dirty="0">
                <a:latin typeface="Arial" panose="020B0604020202020204" pitchFamily="34" charset="0"/>
              </a:rPr>
              <a:t>Coupling between solid earth/ocean and the atmosphere needs to be understood in more detail</a:t>
            </a:r>
          </a:p>
          <a:p>
            <a:pPr marL="342900" indent="-342900">
              <a:buFont typeface="Wingdings" pitchFamily="2" charset="2"/>
              <a:buChar char="Ø"/>
            </a:pPr>
            <a:endParaRPr lang="en-GB" dirty="0">
              <a:latin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dirty="0">
                <a:latin typeface="Arial" panose="020B0604020202020204" pitchFamily="34" charset="0"/>
              </a:rPr>
              <a:t>T</a:t>
            </a:r>
            <a:r>
              <a:rPr lang="en-GB" dirty="0">
                <a:effectLst/>
                <a:latin typeface="Arial" panose="020B0604020202020204" pitchFamily="34" charset="0"/>
              </a:rPr>
              <a:t>sunami wave inversion from TEC data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GB" dirty="0">
              <a:solidFill>
                <a:srgbClr val="000066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7A13FDA2-3043-9FE8-476C-667F5CF2B91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44958" y="2939148"/>
            <a:ext cx="4340310" cy="3282742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9FEF3-1C4F-570A-4B17-9456BC766682}"/>
              </a:ext>
            </a:extLst>
          </p:cNvPr>
          <p:cNvSpPr txBox="1"/>
          <p:nvPr/>
        </p:nvSpPr>
        <p:spPr>
          <a:xfrm>
            <a:off x="5184888" y="5721866"/>
            <a:ext cx="7306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/>
              <a:t>Rakoto</a:t>
            </a:r>
            <a:r>
              <a:rPr lang="en-GB" i="1" dirty="0"/>
              <a:t> et al. (2018)</a:t>
            </a:r>
            <a:endParaRPr lang="en-FR" i="1" dirty="0"/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B61A57F2-9D3B-D437-D2CC-E1A49A30BFA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122472" y="1320800"/>
            <a:ext cx="4081500" cy="4812723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070296-3613-FE10-44B3-B03A8E2CCA4A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E7A10-57CC-D9DC-40F0-03EF5199ED4D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2315226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31</a:t>
            </a:fld>
            <a:endParaRPr lang="en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5D10F9-E8FD-95C4-DC91-3BE71CD26438}"/>
              </a:ext>
            </a:extLst>
          </p:cNvPr>
          <p:cNvSpPr txBox="1"/>
          <p:nvPr/>
        </p:nvSpPr>
        <p:spPr>
          <a:xfrm>
            <a:off x="3028778" y="350213"/>
            <a:ext cx="61344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latin typeface="Helvetica" pitchFamily="2" charset="0"/>
                <a:cs typeface="Calibri" panose="020F0502020204030204" pitchFamily="34" charset="0"/>
              </a:rPr>
              <a:t>F</a:t>
            </a:r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uture directions &amp;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76EF2-E837-70AA-2B9F-E6460A2EAD8B}"/>
              </a:ext>
            </a:extLst>
          </p:cNvPr>
          <p:cNvSpPr txBox="1"/>
          <p:nvPr/>
        </p:nvSpPr>
        <p:spPr>
          <a:xfrm>
            <a:off x="4341283" y="1136134"/>
            <a:ext cx="3509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Operative implementations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3C2CF-E20B-DDE3-C925-F3E93FAC2DC5}"/>
              </a:ext>
            </a:extLst>
          </p:cNvPr>
          <p:cNvSpPr txBox="1"/>
          <p:nvPr/>
        </p:nvSpPr>
        <p:spPr>
          <a:xfrm>
            <a:off x="282325" y="2076008"/>
            <a:ext cx="352362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Helvetica" pitchFamily="2" charset="0"/>
              </a:rPr>
              <a:t>Operative implementation for machine learning algorithm onto real-time streams </a:t>
            </a:r>
          </a:p>
          <a:p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Helvetica" pitchFamily="2" charset="0"/>
              </a:rPr>
              <a:t>Data latency: r</a:t>
            </a:r>
            <a:r>
              <a:rPr lang="en-GB" b="0" i="0" dirty="0">
                <a:effectLst/>
                <a:latin typeface="Helvetica" pitchFamily="2" charset="0"/>
              </a:rPr>
              <a:t>obust communication infrastructure for real-time GNSS 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dirty="0">
                <a:latin typeface="Helvetica" pitchFamily="2" charset="0"/>
              </a:rPr>
              <a:t>Integration with existing systems</a:t>
            </a:r>
            <a:endParaRPr lang="en-FR" dirty="0">
              <a:latin typeface="Helvetica" pitchFamily="2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endParaRPr lang="en-GB" dirty="0">
              <a:solidFill>
                <a:srgbClr val="000066"/>
              </a:solidFill>
              <a:effectLst/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635FA2-DE41-26E3-4C41-6C5AC28A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680" y="1970018"/>
            <a:ext cx="7698653" cy="38158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CBB4534-9BB2-A6E5-CD7B-E9EC0DB53FEC}"/>
              </a:ext>
            </a:extLst>
          </p:cNvPr>
          <p:cNvSpPr txBox="1"/>
          <p:nvPr/>
        </p:nvSpPr>
        <p:spPr>
          <a:xfrm>
            <a:off x="7249866" y="5932611"/>
            <a:ext cx="73043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 err="1">
                <a:effectLst/>
                <a:latin typeface="Helvetica" pitchFamily="2" charset="0"/>
              </a:rPr>
              <a:t>Hohensinn</a:t>
            </a:r>
            <a:r>
              <a:rPr lang="en-GB" sz="1200" i="1" dirty="0">
                <a:latin typeface="Helvetica" pitchFamily="2" charset="0"/>
              </a:rPr>
              <a:t> </a:t>
            </a:r>
            <a:r>
              <a:rPr lang="en-GB" sz="1200" i="1" dirty="0">
                <a:effectLst/>
                <a:latin typeface="Helvetica" pitchFamily="2" charset="0"/>
              </a:rPr>
              <a:t> et al. (2024)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F13001-893E-8CD4-A379-4C0E5AE9CC01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4B6E31-E595-2EF8-2CE7-E2319E2D7162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523242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D6D172-A069-D7CC-5606-C2B88AAA5A75}"/>
              </a:ext>
            </a:extLst>
          </p:cNvPr>
          <p:cNvSpPr txBox="1"/>
          <p:nvPr/>
        </p:nvSpPr>
        <p:spPr>
          <a:xfrm>
            <a:off x="4711246" y="350213"/>
            <a:ext cx="27695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Conclusions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B455DF0-2EDD-B031-B122-255A19D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32</a:t>
            </a:fld>
            <a:endParaRPr lang="en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4FA11-AB62-0702-4C90-BDFB8CF48B6E}"/>
              </a:ext>
            </a:extLst>
          </p:cNvPr>
          <p:cNvSpPr txBox="1"/>
          <p:nvPr/>
        </p:nvSpPr>
        <p:spPr>
          <a:xfrm>
            <a:off x="5295822" y="3376154"/>
            <a:ext cx="66295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285750" indent="-285750" algn="just">
              <a:buFont typeface="Wingdings" pitchFamily="2" charset="2"/>
              <a:buChar char="Ø"/>
              <a:defRPr>
                <a:effectLst/>
                <a:latin typeface="Helvetica" pitchFamily="2" charset="0"/>
              </a:defRPr>
            </a:lvl1pPr>
          </a:lstStyle>
          <a:p>
            <a:r>
              <a:rPr lang="en-GB" dirty="0"/>
              <a:t>Ionospheric variability &amp; Geomagnetic and Solar Activity Effects</a:t>
            </a:r>
          </a:p>
          <a:p>
            <a:endParaRPr lang="en-GB" dirty="0"/>
          </a:p>
          <a:p>
            <a:r>
              <a:rPr lang="en-GB" dirty="0"/>
              <a:t>Ionospheric Response Time (7-40 minutes)</a:t>
            </a:r>
          </a:p>
          <a:p>
            <a:endParaRPr lang="en-GB" dirty="0"/>
          </a:p>
          <a:p>
            <a:r>
              <a:rPr lang="en-GB" dirty="0"/>
              <a:t>Empirical Mw limit for detecting in the ionosphere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52DA35-DBA2-6567-320A-48B28BE7B69D}"/>
              </a:ext>
            </a:extLst>
          </p:cNvPr>
          <p:cNvSpPr txBox="1"/>
          <p:nvPr/>
        </p:nvSpPr>
        <p:spPr>
          <a:xfrm>
            <a:off x="2678876" y="1877142"/>
            <a:ext cx="7303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Helvetica" pitchFamily="2" charset="0"/>
              </a:rPr>
              <a:t>GNSS- TEC monitoring for natural hazards including tsunamis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1A8F1-3939-7722-6848-D77957530824}"/>
              </a:ext>
            </a:extLst>
          </p:cNvPr>
          <p:cNvSpPr txBox="1"/>
          <p:nvPr/>
        </p:nvSpPr>
        <p:spPr>
          <a:xfrm>
            <a:off x="6513342" y="2832172"/>
            <a:ext cx="92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latin typeface="Helvetica" pitchFamily="2" charset="0"/>
              </a:rPr>
              <a:t>C</a:t>
            </a:r>
            <a:r>
              <a:rPr lang="en-GB" b="1" dirty="0">
                <a:effectLst/>
                <a:latin typeface="Helvetica" pitchFamily="2" charset="0"/>
              </a:rPr>
              <a:t>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DC3690-1BAD-158C-81C0-06F654777437}"/>
              </a:ext>
            </a:extLst>
          </p:cNvPr>
          <p:cNvSpPr txBox="1"/>
          <p:nvPr/>
        </p:nvSpPr>
        <p:spPr>
          <a:xfrm>
            <a:off x="3009872" y="1124301"/>
            <a:ext cx="6172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effectLst/>
                <a:latin typeface="Helvetica" pitchFamily="2" charset="0"/>
              </a:rPr>
              <a:t>The ionosphere is a natural</a:t>
            </a:r>
            <a:r>
              <a:rPr lang="en-GB" b="1" dirty="0">
                <a:latin typeface="Helvetica" pitchFamily="2" charset="0"/>
              </a:rPr>
              <a:t> </a:t>
            </a:r>
            <a:r>
              <a:rPr lang="en-GB" b="1" i="1" dirty="0">
                <a:effectLst/>
                <a:latin typeface="Helvetica" pitchFamily="2" charset="0"/>
              </a:rPr>
              <a:t>sensor of natural hazards</a:t>
            </a:r>
            <a:endParaRPr lang="en-GB" b="1" dirty="0"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71129-1AF8-3455-CE6E-7FBEF1B6EA11}"/>
              </a:ext>
            </a:extLst>
          </p:cNvPr>
          <p:cNvSpPr txBox="1"/>
          <p:nvPr/>
        </p:nvSpPr>
        <p:spPr>
          <a:xfrm>
            <a:off x="1240326" y="2823561"/>
            <a:ext cx="920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effectLst/>
                <a:latin typeface="Helvetica" pitchFamily="2" charset="0"/>
              </a:rPr>
              <a:t>Pros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FB1ADE-97F9-9432-670B-B7687BFB5FDD}"/>
              </a:ext>
            </a:extLst>
          </p:cNvPr>
          <p:cNvSpPr txBox="1"/>
          <p:nvPr/>
        </p:nvSpPr>
        <p:spPr>
          <a:xfrm>
            <a:off x="2905539" y="5728582"/>
            <a:ext cx="6380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9B"/>
                </a:solidFill>
                <a:latin typeface="Helvetica" pitchFamily="2" charset="0"/>
              </a:rPr>
              <a:t>Complementary role for tsunami early warning systems</a:t>
            </a:r>
            <a:endParaRPr lang="en-FR" b="1" dirty="0">
              <a:solidFill>
                <a:srgbClr val="00009B"/>
              </a:solidFill>
              <a:latin typeface="Helvetica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64567D-CA54-BA55-D90B-C58C64E0A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9" b="49523"/>
          <a:stretch/>
        </p:blipFill>
        <p:spPr>
          <a:xfrm>
            <a:off x="709711" y="2831948"/>
            <a:ext cx="375659" cy="38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85491F-AE3B-FF7C-D158-DDFAB50E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9" t="47276" b="-680"/>
          <a:stretch/>
        </p:blipFill>
        <p:spPr>
          <a:xfrm>
            <a:off x="5740934" y="2728918"/>
            <a:ext cx="355066" cy="388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11981DA-FAF9-3EC7-0D30-90A04951F5E2}"/>
              </a:ext>
            </a:extLst>
          </p:cNvPr>
          <p:cNvSpPr txBox="1"/>
          <p:nvPr/>
        </p:nvSpPr>
        <p:spPr>
          <a:xfrm>
            <a:off x="343956" y="3529748"/>
            <a:ext cx="66295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FR"/>
            </a:defPPr>
            <a:lvl1pPr marL="285750" indent="-285750" algn="just">
              <a:buFont typeface="Wingdings" pitchFamily="2" charset="2"/>
              <a:buChar char="Ø"/>
              <a:defRPr>
                <a:effectLst/>
                <a:latin typeface="Helvetica" pitchFamily="2" charset="0"/>
              </a:defRPr>
            </a:lvl1pPr>
          </a:lstStyle>
          <a:p>
            <a:r>
              <a:rPr lang="en-GB" dirty="0"/>
              <a:t>Cost-effective</a:t>
            </a:r>
          </a:p>
          <a:p>
            <a:endParaRPr lang="en-GB" dirty="0"/>
          </a:p>
          <a:p>
            <a:r>
              <a:rPr lang="en-GB" dirty="0"/>
              <a:t>Good spatial coverage</a:t>
            </a:r>
          </a:p>
          <a:p>
            <a:endParaRPr lang="en-GB" dirty="0"/>
          </a:p>
          <a:p>
            <a:r>
              <a:rPr lang="en-GB" dirty="0"/>
              <a:t>Suitable for several natural hazards</a:t>
            </a:r>
          </a:p>
          <a:p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3A2D35-9163-7CB7-D8E2-CCE9B92C1346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Background  			Where are we now?			</a:t>
            </a:r>
            <a:r>
              <a:rPr lang="en-FR" sz="1600" dirty="0"/>
              <a:t>Future directions &amp; challenges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CED47A-BE89-8A73-987E-7C8B0C6D1378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0772735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5AB1ED-3076-1C72-F817-FE705CE20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34290"/>
          <a:stretch/>
        </p:blipFill>
        <p:spPr>
          <a:xfrm>
            <a:off x="1828668" y="1151938"/>
            <a:ext cx="8534665" cy="4205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6AB679-46D5-3D10-EB75-C3DBE87B427D}"/>
              </a:ext>
            </a:extLst>
          </p:cNvPr>
          <p:cNvSpPr txBox="1"/>
          <p:nvPr/>
        </p:nvSpPr>
        <p:spPr>
          <a:xfrm>
            <a:off x="3018299" y="319733"/>
            <a:ext cx="61554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Thanks for your kind attention!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A98917-B09E-E36C-650F-731EBF0F982F}"/>
              </a:ext>
            </a:extLst>
          </p:cNvPr>
          <p:cNvSpPr txBox="1"/>
          <p:nvPr/>
        </p:nvSpPr>
        <p:spPr>
          <a:xfrm>
            <a:off x="3776680" y="5913120"/>
            <a:ext cx="4638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n-GB" sz="2400" b="1" i="1" dirty="0">
                <a:effectLst/>
                <a:latin typeface="Helvetica" pitchFamily="2" charset="0"/>
                <a:cs typeface="Calibri" panose="020F0502020204030204" pitchFamily="34" charset="0"/>
              </a:rPr>
              <a:t>ichela.ravanelli@uniroma1.it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84FB2-E624-F9D7-56F4-29CB6FE23660}"/>
              </a:ext>
            </a:extLst>
          </p:cNvPr>
          <p:cNvSpPr txBox="1"/>
          <p:nvPr/>
        </p:nvSpPr>
        <p:spPr>
          <a:xfrm>
            <a:off x="2634162" y="5398285"/>
            <a:ext cx="69236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effectLst/>
                <a:latin typeface="Helvetica" pitchFamily="2" charset="0"/>
              </a:rPr>
              <a:t>Tugu</a:t>
            </a:r>
            <a:r>
              <a:rPr lang="en-GB" sz="1400" i="1" dirty="0">
                <a:effectLst/>
                <a:latin typeface="Helvetica" pitchFamily="2" charset="0"/>
              </a:rPr>
              <a:t> Sampan Tsunami Kuala Muda 2004, Malesia – Photo taken by Julian </a:t>
            </a:r>
            <a:r>
              <a:rPr lang="en-GB" sz="1400" i="1" dirty="0" err="1">
                <a:effectLst/>
                <a:latin typeface="Helvetica" pitchFamily="2" charset="0"/>
              </a:rPr>
              <a:t>Eisenbeis</a:t>
            </a:r>
            <a:endParaRPr lang="en-GB" sz="1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8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4452258" y="350213"/>
            <a:ext cx="3287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The ionosphere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4</a:t>
            </a:fld>
            <a:endParaRPr lang="en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FE565-3650-5EBB-D25B-681659640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54" y="1243236"/>
            <a:ext cx="7497408" cy="4371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782454-77B9-6E75-43D1-7F55314940D1}"/>
              </a:ext>
            </a:extLst>
          </p:cNvPr>
          <p:cNvSpPr txBox="1"/>
          <p:nvPr/>
        </p:nvSpPr>
        <p:spPr>
          <a:xfrm>
            <a:off x="399285" y="1881560"/>
            <a:ext cx="430529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FFFFFF"/>
                </a:solidFill>
                <a:effectLst/>
                <a:latin typeface="Helvetica" pitchFamily="2" charset="0"/>
              </a:rPr>
              <a:t>s</a:t>
            </a:r>
            <a:endParaRPr lang="en-GB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50-1000 km of altitude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Helvetica" pitchFamily="2" charset="0"/>
              </a:rPr>
              <a:t>Ion</a:t>
            </a:r>
            <a:r>
              <a:rPr lang="en-GB" dirty="0" err="1">
                <a:effectLst/>
                <a:latin typeface="Helvetica" pitchFamily="2" charset="0"/>
              </a:rPr>
              <a:t>opheric</a:t>
            </a:r>
            <a:r>
              <a:rPr lang="en-GB" dirty="0">
                <a:effectLst/>
                <a:latin typeface="Helvetica" pitchFamily="2" charset="0"/>
              </a:rPr>
              <a:t> gas ionized from solar radiation (UV, X-rays)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Shell of electrons and 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It is a plasma</a:t>
            </a:r>
          </a:p>
        </p:txBody>
      </p:sp>
      <p:sp>
        <p:nvSpPr>
          <p:cNvPr id="10" name="Google Shape;62;p13">
            <a:extLst>
              <a:ext uri="{FF2B5EF4-FFF2-40B4-BE49-F238E27FC236}">
                <a16:creationId xmlns:a16="http://schemas.microsoft.com/office/drawing/2014/main" id="{B2AA6389-A229-4844-5B9D-DE656CCE9A90}"/>
              </a:ext>
            </a:extLst>
          </p:cNvPr>
          <p:cNvSpPr/>
          <p:nvPr/>
        </p:nvSpPr>
        <p:spPr>
          <a:xfrm>
            <a:off x="323731" y="1881560"/>
            <a:ext cx="3965240" cy="2992668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2" name="Google Shape;70;p13">
            <a:extLst>
              <a:ext uri="{FF2B5EF4-FFF2-40B4-BE49-F238E27FC236}">
                <a16:creationId xmlns:a16="http://schemas.microsoft.com/office/drawing/2014/main" id="{D0C353E3-A5DA-20EF-8F78-B79A28778426}"/>
              </a:ext>
            </a:extLst>
          </p:cNvPr>
          <p:cNvSpPr txBox="1"/>
          <p:nvPr/>
        </p:nvSpPr>
        <p:spPr>
          <a:xfrm>
            <a:off x="-558659" y="1454243"/>
            <a:ext cx="3744437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it" sz="2100" b="1" dirty="0">
                <a:solidFill>
                  <a:srgbClr val="C00000"/>
                </a:solidFill>
              </a:rPr>
              <a:t>Features</a:t>
            </a:r>
            <a:endParaRPr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0BD97-4C4A-367E-8E95-E6D1394747C1}"/>
              </a:ext>
            </a:extLst>
          </p:cNvPr>
          <p:cNvSpPr txBox="1"/>
          <p:nvPr/>
        </p:nvSpPr>
        <p:spPr>
          <a:xfrm>
            <a:off x="2677886" y="5819372"/>
            <a:ext cx="730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effectLst/>
                <a:latin typeface="Helvetica" pitchFamily="2" charset="0"/>
              </a:rPr>
              <a:t>The Ionosphere is a natural sensor for geophysical phenomena</a:t>
            </a:r>
            <a:endParaRPr lang="en-GB" b="1" dirty="0">
              <a:effectLst/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826E30-481E-B0C5-2D45-4DD8E4A42608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B850B9-CBC8-4613-E043-D8496BA95FE2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072647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4452258" y="350213"/>
            <a:ext cx="3287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The ionosphere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5</a:t>
            </a:fld>
            <a:endParaRPr lang="en-FR"/>
          </a:p>
        </p:txBody>
      </p:sp>
      <p:sp>
        <p:nvSpPr>
          <p:cNvPr id="10" name="Google Shape;62;p13">
            <a:extLst>
              <a:ext uri="{FF2B5EF4-FFF2-40B4-BE49-F238E27FC236}">
                <a16:creationId xmlns:a16="http://schemas.microsoft.com/office/drawing/2014/main" id="{B2AA6389-A229-4844-5B9D-DE656CCE9A90}"/>
              </a:ext>
            </a:extLst>
          </p:cNvPr>
          <p:cNvSpPr/>
          <p:nvPr/>
        </p:nvSpPr>
        <p:spPr>
          <a:xfrm>
            <a:off x="370462" y="1915886"/>
            <a:ext cx="3819991" cy="351444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12" name="Google Shape;70;p13">
            <a:extLst>
              <a:ext uri="{FF2B5EF4-FFF2-40B4-BE49-F238E27FC236}">
                <a16:creationId xmlns:a16="http://schemas.microsoft.com/office/drawing/2014/main" id="{D0C353E3-A5DA-20EF-8F78-B79A28778426}"/>
              </a:ext>
            </a:extLst>
          </p:cNvPr>
          <p:cNvSpPr txBox="1"/>
          <p:nvPr/>
        </p:nvSpPr>
        <p:spPr>
          <a:xfrm>
            <a:off x="113661" y="1427672"/>
            <a:ext cx="3744437" cy="461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en-GB" sz="2100" b="1" dirty="0">
                <a:solidFill>
                  <a:srgbClr val="00B050"/>
                </a:solidFill>
              </a:rPr>
              <a:t>It varies according to</a:t>
            </a:r>
            <a:endParaRPr sz="2400" b="1" dirty="0">
              <a:solidFill>
                <a:srgbClr val="00B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911F3-D008-FA96-E75D-D7E6A2CAFF4D}"/>
              </a:ext>
            </a:extLst>
          </p:cNvPr>
          <p:cNvSpPr txBox="1"/>
          <p:nvPr/>
        </p:nvSpPr>
        <p:spPr>
          <a:xfrm>
            <a:off x="538296" y="1889315"/>
            <a:ext cx="352207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the level of solar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 the day/night conditions,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r>
              <a:rPr lang="en-GB" dirty="0">
                <a:effectLst/>
                <a:latin typeface="Helvetica" pitchFamily="2" charset="0"/>
              </a:rPr>
              <a:t>the season and latitudes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Helvetica" pitchFamily="2" charset="0"/>
              </a:rPr>
              <a:t>t</a:t>
            </a:r>
            <a:r>
              <a:rPr lang="en-GB" dirty="0">
                <a:effectLst/>
                <a:latin typeface="Helvetica" pitchFamily="2" charset="0"/>
              </a:rPr>
              <a:t>he altitude, defining the</a:t>
            </a:r>
          </a:p>
          <a:p>
            <a:pPr lvl="1"/>
            <a:r>
              <a:rPr lang="en-GB" dirty="0">
                <a:effectLst/>
                <a:latin typeface="Helvetica" pitchFamily="2" charset="0"/>
              </a:rPr>
              <a:t>ionospheric layers: D</a:t>
            </a:r>
          </a:p>
          <a:p>
            <a:pPr lvl="1"/>
            <a:r>
              <a:rPr lang="en-GB" dirty="0">
                <a:effectLst/>
                <a:latin typeface="Helvetica" pitchFamily="2" charset="0"/>
              </a:rPr>
              <a:t>(60-90 km), E (90-120</a:t>
            </a:r>
          </a:p>
          <a:p>
            <a:pPr lvl="1"/>
            <a:r>
              <a:rPr lang="en-GB" dirty="0">
                <a:effectLst/>
                <a:latin typeface="Helvetica" pitchFamily="2" charset="0"/>
              </a:rPr>
              <a:t>km), F (120-800 km)</a:t>
            </a:r>
          </a:p>
          <a:p>
            <a:pPr lvl="1"/>
            <a:endParaRPr lang="en-GB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Helvetica" pitchFamily="2" charset="0"/>
              </a:rPr>
              <a:t>the geomagnetic field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6010A5-9D49-D61A-0E09-8C873EB0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754" y="1243236"/>
            <a:ext cx="7497408" cy="43715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D18914-4008-E521-C757-A3AC758E764C}"/>
              </a:ext>
            </a:extLst>
          </p:cNvPr>
          <p:cNvSpPr txBox="1"/>
          <p:nvPr/>
        </p:nvSpPr>
        <p:spPr>
          <a:xfrm>
            <a:off x="2677886" y="5819372"/>
            <a:ext cx="7304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1" dirty="0">
                <a:effectLst/>
                <a:latin typeface="Helvetica" pitchFamily="2" charset="0"/>
              </a:rPr>
              <a:t>The Ionosphere is a natural sensor for geophysical phenomena</a:t>
            </a:r>
            <a:endParaRPr lang="en-GB" b="1" dirty="0">
              <a:effectLst/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14B3FA-ABB2-EEEF-513A-1D18C5D1A7CA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767F4-DD91-3913-1692-C40969209E22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3602178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7D333-1203-6109-2755-1CFF805B4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586" y="1713886"/>
            <a:ext cx="8766283" cy="50382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4234544" y="350213"/>
            <a:ext cx="3722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First observations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6</a:t>
            </a:fld>
            <a:endParaRPr lang="en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3D5A0-9C47-0003-4E84-EF4C75AF01BF}"/>
              </a:ext>
            </a:extLst>
          </p:cNvPr>
          <p:cNvSpPr txBox="1"/>
          <p:nvPr/>
        </p:nvSpPr>
        <p:spPr>
          <a:xfrm>
            <a:off x="1575587" y="1117452"/>
            <a:ext cx="90408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effectLst/>
                <a:latin typeface="Helvetica" pitchFamily="2" charset="0"/>
              </a:rPr>
              <a:t>The first NH-related ionospheric disturbances were detected after the </a:t>
            </a:r>
            <a:r>
              <a:rPr lang="en-GB" i="1" dirty="0">
                <a:solidFill>
                  <a:srgbClr val="00009A"/>
                </a:solidFill>
                <a:effectLst/>
                <a:latin typeface="Helvetica" pitchFamily="2" charset="0"/>
              </a:rPr>
              <a:t>great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i="1" dirty="0">
                <a:solidFill>
                  <a:srgbClr val="00009A"/>
                </a:solidFill>
                <a:effectLst/>
                <a:latin typeface="Helvetica" pitchFamily="2" charset="0"/>
              </a:rPr>
              <a:t>1964 Alaskan earthquake </a:t>
            </a:r>
            <a:r>
              <a:rPr lang="en-GB" i="1" dirty="0">
                <a:solidFill>
                  <a:srgbClr val="000000"/>
                </a:solidFill>
                <a:effectLst/>
                <a:latin typeface="Helvetica" pitchFamily="2" charset="0"/>
              </a:rPr>
              <a:t>by </a:t>
            </a:r>
            <a:r>
              <a:rPr lang="en-GB" i="1" dirty="0">
                <a:solidFill>
                  <a:srgbClr val="00009A"/>
                </a:solidFill>
                <a:effectLst/>
                <a:latin typeface="Helvetica" pitchFamily="2" charset="0"/>
              </a:rPr>
              <a:t>ionosondes </a:t>
            </a:r>
            <a:r>
              <a:rPr lang="en-GB" i="1" dirty="0">
                <a:solidFill>
                  <a:srgbClr val="000000"/>
                </a:solidFill>
                <a:effectLst/>
                <a:latin typeface="Helvetica" pitchFamily="2" charset="0"/>
              </a:rPr>
              <a:t>and </a:t>
            </a:r>
            <a:r>
              <a:rPr lang="en-GB" i="1" dirty="0">
                <a:solidFill>
                  <a:srgbClr val="00009A"/>
                </a:solidFill>
                <a:effectLst/>
                <a:latin typeface="Helvetica" pitchFamily="2" charset="0"/>
              </a:rPr>
              <a:t>doppler sounders</a:t>
            </a:r>
            <a:endParaRPr lang="en-GB" dirty="0">
              <a:solidFill>
                <a:srgbClr val="00009A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5EB1C-4E0A-5ED5-5751-468D9190AC7F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E82C43-5C5C-D5DF-3AEB-543CB3D8FAFF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245691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4234544" y="350213"/>
            <a:ext cx="3722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First observations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7</a:t>
            </a:fld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CA699-E3EF-B0B3-B2A6-C14859060872}"/>
              </a:ext>
            </a:extLst>
          </p:cNvPr>
          <p:cNvSpPr txBox="1"/>
          <p:nvPr/>
        </p:nvSpPr>
        <p:spPr>
          <a:xfrm>
            <a:off x="2280458" y="1026453"/>
            <a:ext cx="77779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  <a:latin typeface="Helvetica" pitchFamily="2" charset="0"/>
              </a:rPr>
              <a:t>The theoretical possibility of detecting </a:t>
            </a:r>
            <a:r>
              <a:rPr lang="en-GB" b="1" i="1" dirty="0">
                <a:solidFill>
                  <a:srgbClr val="00009B"/>
                </a:solidFill>
                <a:effectLst/>
                <a:latin typeface="Helvetica" pitchFamily="2" charset="0"/>
              </a:rPr>
              <a:t>ionospheric perturbations due to</a:t>
            </a:r>
            <a:endParaRPr lang="en-GB" b="1" dirty="0">
              <a:solidFill>
                <a:srgbClr val="00009B"/>
              </a:solidFill>
              <a:effectLst/>
              <a:latin typeface="Helvetica" pitchFamily="2" charset="0"/>
            </a:endParaRPr>
          </a:p>
          <a:p>
            <a:r>
              <a:rPr lang="en-GB" b="1" i="1" dirty="0">
                <a:solidFill>
                  <a:srgbClr val="00009B"/>
                </a:solidFill>
                <a:effectLst/>
                <a:latin typeface="Helvetica" pitchFamily="2" charset="0"/>
              </a:rPr>
              <a:t>tsunamis</a:t>
            </a:r>
            <a:r>
              <a:rPr lang="en-GB" i="1" dirty="0">
                <a:effectLst/>
                <a:latin typeface="Helvetica" pitchFamily="2" charset="0"/>
              </a:rPr>
              <a:t> was first proposed by Hines (1972) and Peltier and Hines (1976)</a:t>
            </a:r>
            <a:endParaRPr lang="en-GB" dirty="0">
              <a:effectLst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D72C34-09BA-799A-4467-9BFD9D9E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48" y="1937798"/>
            <a:ext cx="4609302" cy="2511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F40EA-70F0-B965-BDA9-98C519305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833" y="3272028"/>
            <a:ext cx="6100856" cy="26089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342CCA-C031-389F-91B1-C5E28B72A8C6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EA8395-6BD6-4C72-8146-76D077367F56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628012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4234544" y="350213"/>
            <a:ext cx="37229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First observations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8</a:t>
            </a:fld>
            <a:endParaRPr lang="en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CA699-E3EF-B0B3-B2A6-C14859060872}"/>
              </a:ext>
            </a:extLst>
          </p:cNvPr>
          <p:cNvSpPr txBox="1"/>
          <p:nvPr/>
        </p:nvSpPr>
        <p:spPr>
          <a:xfrm>
            <a:off x="1394460" y="1154121"/>
            <a:ext cx="9403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effectLst/>
                <a:latin typeface="Helvetica" pitchFamily="2" charset="0"/>
              </a:rPr>
              <a:t>The </a:t>
            </a:r>
            <a:r>
              <a:rPr lang="en-GB" b="1" i="1" dirty="0">
                <a:solidFill>
                  <a:srgbClr val="00009B"/>
                </a:solidFill>
                <a:effectLst/>
                <a:latin typeface="Helvetica" pitchFamily="2" charset="0"/>
              </a:rPr>
              <a:t>deployment of GPS satellite constellations </a:t>
            </a:r>
            <a:r>
              <a:rPr lang="en-GB" i="1" dirty="0">
                <a:effectLst/>
                <a:latin typeface="Helvetica" pitchFamily="2" charset="0"/>
              </a:rPr>
              <a:t>in the 1990s introduced a transformative observational technique for measuring ionospheric Total Electron Content (TEC), offering new insights into ionospheric perturbations associated with natural hazards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42CCA-C031-389F-91B1-C5E28B72A8C6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EA8395-6BD6-4C72-8146-76D077367F56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0E8EC7-6024-360A-9378-C7DD1D351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60" y="2437328"/>
            <a:ext cx="9794621" cy="26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0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546137-A488-3C3D-83A4-34805E9A8F46}"/>
              </a:ext>
            </a:extLst>
          </p:cNvPr>
          <p:cNvSpPr txBox="1"/>
          <p:nvPr/>
        </p:nvSpPr>
        <p:spPr>
          <a:xfrm>
            <a:off x="3173187" y="350213"/>
            <a:ext cx="58456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009B"/>
                </a:solidFill>
                <a:effectLst/>
                <a:latin typeface="Helvetica" pitchFamily="2" charset="0"/>
                <a:cs typeface="Calibri" panose="020F0502020204030204" pitchFamily="34" charset="0"/>
              </a:rPr>
              <a:t>GNSS Ionospheric Sounding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5849A-158C-34F4-AF97-E498985B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0D170-B5A5-6140-9CA6-AEA7ED9DC75D}" type="slidenum">
              <a:rPr lang="en-FR" smtClean="0"/>
              <a:t>9</a:t>
            </a:fld>
            <a:endParaRPr lang="en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0B55C6-06BD-A581-4ADA-32A8F771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1706677"/>
            <a:ext cx="5918200" cy="4711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8B816-D9E2-8E14-9D34-2949F7E2D44E}"/>
              </a:ext>
            </a:extLst>
          </p:cNvPr>
          <p:cNvSpPr txBox="1"/>
          <p:nvPr/>
        </p:nvSpPr>
        <p:spPr>
          <a:xfrm>
            <a:off x="1055918" y="2935908"/>
            <a:ext cx="4140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rgbClr val="FFFFFF"/>
                </a:solidFill>
                <a:effectLst/>
                <a:latin typeface="Helvetica" pitchFamily="2" charset="0"/>
              </a:rPr>
              <a:t>Slant TEC</a:t>
            </a:r>
            <a:endParaRPr lang="en-GB" dirty="0">
              <a:solidFill>
                <a:srgbClr val="FFFFFF"/>
              </a:solidFill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is the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total electron content along the</a:t>
            </a:r>
          </a:p>
          <a:p>
            <a:r>
              <a:rPr lang="en-GB" dirty="0">
                <a:effectLst/>
                <a:latin typeface="Helvetica" pitchFamily="2" charset="0"/>
              </a:rPr>
              <a:t>straight line between the satellite</a:t>
            </a:r>
          </a:p>
          <a:p>
            <a:r>
              <a:rPr lang="en-GB" dirty="0">
                <a:effectLst/>
                <a:latin typeface="Helvetica" pitchFamily="2" charset="0"/>
              </a:rPr>
              <a:t>and the receiver</a:t>
            </a:r>
          </a:p>
          <a:p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D0A72-E4D8-1887-0092-A7A59E850E51}"/>
              </a:ext>
            </a:extLst>
          </p:cNvPr>
          <p:cNvSpPr txBox="1"/>
          <p:nvPr/>
        </p:nvSpPr>
        <p:spPr>
          <a:xfrm>
            <a:off x="2579753" y="1226312"/>
            <a:ext cx="8256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effectLst/>
                <a:latin typeface="Helvetica" pitchFamily="2" charset="0"/>
              </a:rPr>
              <a:t>Ground-based dual-frequency GNSS receivers allows to compute TEC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1C0376-C8FF-4E1E-1C29-ACCE554BB284}"/>
              </a:ext>
            </a:extLst>
          </p:cNvPr>
          <p:cNvSpPr txBox="1"/>
          <p:nvPr/>
        </p:nvSpPr>
        <p:spPr>
          <a:xfrm>
            <a:off x="1055918" y="2433853"/>
            <a:ext cx="7467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effectLst/>
                <a:latin typeface="Helvetica" pitchFamily="2" charset="0"/>
              </a:rPr>
              <a:t>Slant Total Electron Content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FDDA00-93D7-EFBC-7044-F705716B7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18" y="4379783"/>
            <a:ext cx="4140200" cy="901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0EE49-5461-E745-72D4-65AFE32DD939}"/>
              </a:ext>
            </a:extLst>
          </p:cNvPr>
          <p:cNvSpPr txBox="1"/>
          <p:nvPr/>
        </p:nvSpPr>
        <p:spPr>
          <a:xfrm>
            <a:off x="7632539" y="6332613"/>
            <a:ext cx="73043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 err="1">
                <a:effectLst/>
                <a:latin typeface="Helvetica" pitchFamily="2" charset="0"/>
              </a:rPr>
              <a:t>Siwal</a:t>
            </a:r>
            <a:r>
              <a:rPr lang="en-GB" sz="1400" i="1" dirty="0">
                <a:effectLst/>
                <a:latin typeface="Helvetica" pitchFamily="2" charset="0"/>
              </a:rPr>
              <a:t> et al. (2021)</a:t>
            </a:r>
            <a:endParaRPr lang="en-GB" sz="1400" dirty="0">
              <a:effectLst/>
              <a:latin typeface="Helvetica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EA5D16-7796-59D5-1707-E3FF589C0CC7}"/>
              </a:ext>
            </a:extLst>
          </p:cNvPr>
          <p:cNvSpPr txBox="1"/>
          <p:nvPr/>
        </p:nvSpPr>
        <p:spPr>
          <a:xfrm>
            <a:off x="1220321" y="42797"/>
            <a:ext cx="123245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/>
              <a:t>Background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 			Where are we now?			Future directions &amp; challenges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F50C7-CAEF-2255-494A-A0C0D49CED44}"/>
              </a:ext>
            </a:extLst>
          </p:cNvPr>
          <p:cNvSpPr txBox="1"/>
          <p:nvPr/>
        </p:nvSpPr>
        <p:spPr>
          <a:xfrm>
            <a:off x="399285" y="6356350"/>
            <a:ext cx="111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Michela Ravanelli – </a:t>
            </a:r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Joint ICG/PTWS–IUGG/JTC Workshop</a:t>
            </a:r>
            <a:r>
              <a:rPr lang="en-FR" sz="1600" dirty="0">
                <a:solidFill>
                  <a:schemeClr val="bg1">
                    <a:lumMod val="65000"/>
                  </a:schemeClr>
                </a:solidFill>
              </a:rPr>
              <a:t> 07/04/2025  			</a:t>
            </a:r>
          </a:p>
        </p:txBody>
      </p:sp>
    </p:spTree>
    <p:extLst>
      <p:ext uri="{BB962C8B-B14F-4D97-AF65-F5344CB8AC3E}">
        <p14:creationId xmlns:p14="http://schemas.microsoft.com/office/powerpoint/2010/main" val="601480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40892</TotalTime>
  <Words>2452</Words>
  <Application>Microsoft Macintosh PowerPoint</Application>
  <PresentationFormat>Widescreen</PresentationFormat>
  <Paragraphs>391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Helvetica</vt:lpstr>
      <vt:lpstr>open sans</vt:lpstr>
      <vt:lpstr>open sans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235</cp:revision>
  <dcterms:created xsi:type="dcterms:W3CDTF">2024-10-28T17:57:41Z</dcterms:created>
  <dcterms:modified xsi:type="dcterms:W3CDTF">2025-04-06T20:35:50Z</dcterms:modified>
</cp:coreProperties>
</file>