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4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6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1" r:id="rId5"/>
    <p:sldMasterId id="2147483722" r:id="rId6"/>
    <p:sldMasterId id="2147483687" r:id="rId7"/>
    <p:sldMasterId id="2147483725" r:id="rId8"/>
    <p:sldMasterId id="2147483700" r:id="rId9"/>
    <p:sldMasterId id="2147483740" r:id="rId10"/>
  </p:sldMasterIdLst>
  <p:notesMasterIdLst>
    <p:notesMasterId r:id="rId33"/>
  </p:notesMasterIdLst>
  <p:sldIdLst>
    <p:sldId id="271" r:id="rId11"/>
    <p:sldId id="272" r:id="rId12"/>
    <p:sldId id="269" r:id="rId13"/>
    <p:sldId id="274" r:id="rId14"/>
    <p:sldId id="273" r:id="rId15"/>
    <p:sldId id="275" r:id="rId16"/>
    <p:sldId id="288" r:id="rId17"/>
    <p:sldId id="276" r:id="rId18"/>
    <p:sldId id="277" r:id="rId19"/>
    <p:sldId id="278" r:id="rId20"/>
    <p:sldId id="289" r:id="rId21"/>
    <p:sldId id="279" r:id="rId22"/>
    <p:sldId id="280" r:id="rId23"/>
    <p:sldId id="29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70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43B3B"/>
    <a:srgbClr val="CB6C37"/>
    <a:srgbClr val="0B5E4B"/>
    <a:srgbClr val="637C6B"/>
    <a:srgbClr val="773775"/>
    <a:srgbClr val="606F74"/>
    <a:srgbClr val="E6EDEF"/>
    <a:srgbClr val="082E41"/>
    <a:srgbClr val="00708B"/>
    <a:srgbClr val="E1B1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DF9451-7587-40A3-BC22-92436F2E6B0D}" v="12" dt="2025-04-07T01:09:53.6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1831" autoAdjust="0"/>
  </p:normalViewPr>
  <p:slideViewPr>
    <p:cSldViewPr snapToGrid="0" snapToObjects="1">
      <p:cViewPr>
        <p:scale>
          <a:sx n="64" d="100"/>
          <a:sy n="64" d="100"/>
        </p:scale>
        <p:origin x="1470" y="92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microsoft.com/office/2015/10/relationships/revisionInfo" Target="revisionInfo.xml"/><Relationship Id="rId21" Type="http://schemas.openxmlformats.org/officeDocument/2006/relationships/slide" Target="slides/slide11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notesMaster" Target="notesMasters/notes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drienne Moseley" userId="e64d476e-718a-419e-9446-83007315403e" providerId="ADAL" clId="{9ADF9451-7587-40A3-BC22-92436F2E6B0D}"/>
    <pc:docChg chg="undo custSel addSld delSld modSld sldOrd">
      <pc:chgData name="Adrienne Moseley" userId="e64d476e-718a-419e-9446-83007315403e" providerId="ADAL" clId="{9ADF9451-7587-40A3-BC22-92436F2E6B0D}" dt="2025-04-07T01:10:25.669" v="301" actId="732"/>
      <pc:docMkLst>
        <pc:docMk/>
      </pc:docMkLst>
      <pc:sldChg chg="delSp mod">
        <pc:chgData name="Adrienne Moseley" userId="e64d476e-718a-419e-9446-83007315403e" providerId="ADAL" clId="{9ADF9451-7587-40A3-BC22-92436F2E6B0D}" dt="2025-04-07T00:50:53.623" v="252" actId="478"/>
        <pc:sldMkLst>
          <pc:docMk/>
          <pc:sldMk cId="732813683" sldId="270"/>
        </pc:sldMkLst>
        <pc:spChg chg="del">
          <ac:chgData name="Adrienne Moseley" userId="e64d476e-718a-419e-9446-83007315403e" providerId="ADAL" clId="{9ADF9451-7587-40A3-BC22-92436F2E6B0D}" dt="2025-04-07T00:50:53.623" v="252" actId="478"/>
          <ac:spMkLst>
            <pc:docMk/>
            <pc:sldMk cId="732813683" sldId="270"/>
            <ac:spMk id="3" creationId="{6B430904-8361-E785-C79C-FFD78EE2FB4F}"/>
          </ac:spMkLst>
        </pc:spChg>
        <pc:spChg chg="del">
          <ac:chgData name="Adrienne Moseley" userId="e64d476e-718a-419e-9446-83007315403e" providerId="ADAL" clId="{9ADF9451-7587-40A3-BC22-92436F2E6B0D}" dt="2025-04-07T00:50:39.840" v="251" actId="478"/>
          <ac:spMkLst>
            <pc:docMk/>
            <pc:sldMk cId="732813683" sldId="270"/>
            <ac:spMk id="4" creationId="{1513F941-EB2E-B833-7A31-327F528052DF}"/>
          </ac:spMkLst>
        </pc:spChg>
      </pc:sldChg>
      <pc:sldChg chg="addSp delSp modSp mod ord modNotesTx">
        <pc:chgData name="Adrienne Moseley" userId="e64d476e-718a-419e-9446-83007315403e" providerId="ADAL" clId="{9ADF9451-7587-40A3-BC22-92436F2E6B0D}" dt="2025-04-07T01:00:16.891" v="291" actId="732"/>
        <pc:sldMkLst>
          <pc:docMk/>
          <pc:sldMk cId="2152961956" sldId="278"/>
        </pc:sldMkLst>
        <pc:spChg chg="add del mod">
          <ac:chgData name="Adrienne Moseley" userId="e64d476e-718a-419e-9446-83007315403e" providerId="ADAL" clId="{9ADF9451-7587-40A3-BC22-92436F2E6B0D}" dt="2025-04-07T00:56:45.179" v="270"/>
          <ac:spMkLst>
            <pc:docMk/>
            <pc:sldMk cId="2152961956" sldId="278"/>
            <ac:spMk id="9" creationId="{6047F1D0-AD1E-D625-B918-CD1790A9DB77}"/>
          </ac:spMkLst>
        </pc:spChg>
        <pc:spChg chg="add del mod">
          <ac:chgData name="Adrienne Moseley" userId="e64d476e-718a-419e-9446-83007315403e" providerId="ADAL" clId="{9ADF9451-7587-40A3-BC22-92436F2E6B0D}" dt="2025-04-07T00:59:45.104" v="286"/>
          <ac:spMkLst>
            <pc:docMk/>
            <pc:sldMk cId="2152961956" sldId="278"/>
            <ac:spMk id="13" creationId="{34769700-C70A-322C-9EC4-981A14881170}"/>
          </ac:spMkLst>
        </pc:spChg>
        <pc:picChg chg="del">
          <ac:chgData name="Adrienne Moseley" userId="e64d476e-718a-419e-9446-83007315403e" providerId="ADAL" clId="{9ADF9451-7587-40A3-BC22-92436F2E6B0D}" dt="2025-04-07T00:56:44.171" v="269" actId="478"/>
          <ac:picMkLst>
            <pc:docMk/>
            <pc:sldMk cId="2152961956" sldId="278"/>
            <ac:picMk id="5" creationId="{6D458C6B-CCB3-A265-60F7-05FB747B901C}"/>
          </ac:picMkLst>
        </pc:picChg>
        <pc:picChg chg="add del mod ord modCrop">
          <ac:chgData name="Adrienne Moseley" userId="e64d476e-718a-419e-9446-83007315403e" providerId="ADAL" clId="{9ADF9451-7587-40A3-BC22-92436F2E6B0D}" dt="2025-04-07T00:59:02.152" v="283" actId="478"/>
          <ac:picMkLst>
            <pc:docMk/>
            <pc:sldMk cId="2152961956" sldId="278"/>
            <ac:picMk id="11" creationId="{BC8EB99A-5D96-2C49-F8D0-98CA9388878F}"/>
          </ac:picMkLst>
        </pc:picChg>
        <pc:picChg chg="add del mod ord">
          <ac:chgData name="Adrienne Moseley" userId="e64d476e-718a-419e-9446-83007315403e" providerId="ADAL" clId="{9ADF9451-7587-40A3-BC22-92436F2E6B0D}" dt="2025-04-07T00:59:43.773" v="285" actId="34307"/>
          <ac:picMkLst>
            <pc:docMk/>
            <pc:sldMk cId="2152961956" sldId="278"/>
            <ac:picMk id="14" creationId="{81737280-3613-CD9E-7E9A-4B7B55D49889}"/>
          </ac:picMkLst>
        </pc:picChg>
        <pc:picChg chg="add mod ord modCrop">
          <ac:chgData name="Adrienne Moseley" userId="e64d476e-718a-419e-9446-83007315403e" providerId="ADAL" clId="{9ADF9451-7587-40A3-BC22-92436F2E6B0D}" dt="2025-04-07T01:00:16.891" v="291" actId="732"/>
          <ac:picMkLst>
            <pc:docMk/>
            <pc:sldMk cId="2152961956" sldId="278"/>
            <ac:picMk id="15" creationId="{728A22DD-BA07-0362-9659-C53259E29A7F}"/>
          </ac:picMkLst>
        </pc:picChg>
      </pc:sldChg>
      <pc:sldChg chg="ord">
        <pc:chgData name="Adrienne Moseley" userId="e64d476e-718a-419e-9446-83007315403e" providerId="ADAL" clId="{9ADF9451-7587-40A3-BC22-92436F2E6B0D}" dt="2025-04-07T00:57:36.972" v="279"/>
        <pc:sldMkLst>
          <pc:docMk/>
          <pc:sldMk cId="2433900284" sldId="279"/>
        </pc:sldMkLst>
      </pc:sldChg>
      <pc:sldChg chg="addSp delSp modSp mod modNotesTx">
        <pc:chgData name="Adrienne Moseley" userId="e64d476e-718a-419e-9446-83007315403e" providerId="ADAL" clId="{9ADF9451-7587-40A3-BC22-92436F2E6B0D}" dt="2025-04-07T00:42:12.015" v="6"/>
        <pc:sldMkLst>
          <pc:docMk/>
          <pc:sldMk cId="39138397" sldId="283"/>
        </pc:sldMkLst>
        <pc:spChg chg="mod">
          <ac:chgData name="Adrienne Moseley" userId="e64d476e-718a-419e-9446-83007315403e" providerId="ADAL" clId="{9ADF9451-7587-40A3-BC22-92436F2E6B0D}" dt="2025-04-07T00:42:12.015" v="6"/>
          <ac:spMkLst>
            <pc:docMk/>
            <pc:sldMk cId="39138397" sldId="283"/>
            <ac:spMk id="3" creationId="{2B26E185-6BC4-D4A9-EF25-808B852B502C}"/>
          </ac:spMkLst>
        </pc:spChg>
        <pc:spChg chg="del">
          <ac:chgData name="Adrienne Moseley" userId="e64d476e-718a-419e-9446-83007315403e" providerId="ADAL" clId="{9ADF9451-7587-40A3-BC22-92436F2E6B0D}" dt="2025-04-07T00:41:23.811" v="1"/>
          <ac:spMkLst>
            <pc:docMk/>
            <pc:sldMk cId="39138397" sldId="283"/>
            <ac:spMk id="4" creationId="{3B5AADE0-168B-8BB1-6AF1-9246CA1CF7A8}"/>
          </ac:spMkLst>
        </pc:spChg>
        <pc:picChg chg="add mod ord modCrop">
          <ac:chgData name="Adrienne Moseley" userId="e64d476e-718a-419e-9446-83007315403e" providerId="ADAL" clId="{9ADF9451-7587-40A3-BC22-92436F2E6B0D}" dt="2025-04-07T00:41:50.735" v="5" actId="732"/>
          <ac:picMkLst>
            <pc:docMk/>
            <pc:sldMk cId="39138397" sldId="283"/>
            <ac:picMk id="5" creationId="{72193625-CBDE-8252-A800-698785E68F0A}"/>
          </ac:picMkLst>
        </pc:picChg>
      </pc:sldChg>
      <pc:sldChg chg="addSp delSp modSp mod modNotesTx">
        <pc:chgData name="Adrienne Moseley" userId="e64d476e-718a-419e-9446-83007315403e" providerId="ADAL" clId="{9ADF9451-7587-40A3-BC22-92436F2E6B0D}" dt="2025-04-07T00:43:26.915" v="17" actId="732"/>
        <pc:sldMkLst>
          <pc:docMk/>
          <pc:sldMk cId="3067949227" sldId="284"/>
        </pc:sldMkLst>
        <pc:spChg chg="mod">
          <ac:chgData name="Adrienne Moseley" userId="e64d476e-718a-419e-9446-83007315403e" providerId="ADAL" clId="{9ADF9451-7587-40A3-BC22-92436F2E6B0D}" dt="2025-04-07T00:42:40.773" v="11"/>
          <ac:spMkLst>
            <pc:docMk/>
            <pc:sldMk cId="3067949227" sldId="284"/>
            <ac:spMk id="3" creationId="{7D75B96E-BC19-3A4E-2365-8101849F3208}"/>
          </ac:spMkLst>
        </pc:spChg>
        <pc:spChg chg="del">
          <ac:chgData name="Adrienne Moseley" userId="e64d476e-718a-419e-9446-83007315403e" providerId="ADAL" clId="{9ADF9451-7587-40A3-BC22-92436F2E6B0D}" dt="2025-04-07T00:42:45.836" v="12"/>
          <ac:spMkLst>
            <pc:docMk/>
            <pc:sldMk cId="3067949227" sldId="284"/>
            <ac:spMk id="4" creationId="{60789945-B984-61FB-B87C-75D69B1B81BF}"/>
          </ac:spMkLst>
        </pc:spChg>
        <pc:picChg chg="add mod ord modCrop">
          <ac:chgData name="Adrienne Moseley" userId="e64d476e-718a-419e-9446-83007315403e" providerId="ADAL" clId="{9ADF9451-7587-40A3-BC22-92436F2E6B0D}" dt="2025-04-07T00:43:26.915" v="17" actId="732"/>
          <ac:picMkLst>
            <pc:docMk/>
            <pc:sldMk cId="3067949227" sldId="284"/>
            <ac:picMk id="5" creationId="{189BD8C8-5E76-49DE-BBA9-99B5F9C04989}"/>
          </ac:picMkLst>
        </pc:picChg>
      </pc:sldChg>
      <pc:sldChg chg="addSp delSp modSp new mod">
        <pc:chgData name="Adrienne Moseley" userId="e64d476e-718a-419e-9446-83007315403e" providerId="ADAL" clId="{9ADF9451-7587-40A3-BC22-92436F2E6B0D}" dt="2025-04-07T00:43:55.389" v="20" actId="478"/>
        <pc:sldMkLst>
          <pc:docMk/>
          <pc:sldMk cId="3526156198" sldId="285"/>
        </pc:sldMkLst>
        <pc:spChg chg="mod">
          <ac:chgData name="Adrienne Moseley" userId="e64d476e-718a-419e-9446-83007315403e" providerId="ADAL" clId="{9ADF9451-7587-40A3-BC22-92436F2E6B0D}" dt="2025-04-07T00:43:39.398" v="18"/>
          <ac:spMkLst>
            <pc:docMk/>
            <pc:sldMk cId="3526156198" sldId="285"/>
            <ac:spMk id="3" creationId="{EEAA9BB4-C4BB-BA54-F727-32FF030F6814}"/>
          </ac:spMkLst>
        </pc:spChg>
        <pc:spChg chg="del">
          <ac:chgData name="Adrienne Moseley" userId="e64d476e-718a-419e-9446-83007315403e" providerId="ADAL" clId="{9ADF9451-7587-40A3-BC22-92436F2E6B0D}" dt="2025-04-07T00:43:55.389" v="20" actId="478"/>
          <ac:spMkLst>
            <pc:docMk/>
            <pc:sldMk cId="3526156198" sldId="285"/>
            <ac:spMk id="4" creationId="{5FEA9757-4191-86C7-2015-209ABC8E08A7}"/>
          </ac:spMkLst>
        </pc:spChg>
        <pc:spChg chg="add mod">
          <ac:chgData name="Adrienne Moseley" userId="e64d476e-718a-419e-9446-83007315403e" providerId="ADAL" clId="{9ADF9451-7587-40A3-BC22-92436F2E6B0D}" dt="2025-04-07T00:43:50.457" v="19"/>
          <ac:spMkLst>
            <pc:docMk/>
            <pc:sldMk cId="3526156198" sldId="285"/>
            <ac:spMk id="6" creationId="{B1869E92-2E87-04B1-4168-710001C4001C}"/>
          </ac:spMkLst>
        </pc:spChg>
        <pc:picChg chg="add mod">
          <ac:chgData name="Adrienne Moseley" userId="e64d476e-718a-419e-9446-83007315403e" providerId="ADAL" clId="{9ADF9451-7587-40A3-BC22-92436F2E6B0D}" dt="2025-04-07T00:43:50.457" v="19"/>
          <ac:picMkLst>
            <pc:docMk/>
            <pc:sldMk cId="3526156198" sldId="285"/>
            <ac:picMk id="5" creationId="{6F3CCE28-CE16-4D82-13B4-2C24628B70E6}"/>
          </ac:picMkLst>
        </pc:picChg>
      </pc:sldChg>
      <pc:sldChg chg="addSp delSp modSp new mod">
        <pc:chgData name="Adrienne Moseley" userId="e64d476e-718a-419e-9446-83007315403e" providerId="ADAL" clId="{9ADF9451-7587-40A3-BC22-92436F2E6B0D}" dt="2025-04-07T00:44:47.058" v="27" actId="478"/>
        <pc:sldMkLst>
          <pc:docMk/>
          <pc:sldMk cId="2575553301" sldId="286"/>
        </pc:sldMkLst>
        <pc:spChg chg="mod">
          <ac:chgData name="Adrienne Moseley" userId="e64d476e-718a-419e-9446-83007315403e" providerId="ADAL" clId="{9ADF9451-7587-40A3-BC22-92436F2E6B0D}" dt="2025-04-07T00:44:17.444" v="21"/>
          <ac:spMkLst>
            <pc:docMk/>
            <pc:sldMk cId="2575553301" sldId="286"/>
            <ac:spMk id="3" creationId="{1CC074B3-6ED0-CE9C-9E41-56D5B39079B0}"/>
          </ac:spMkLst>
        </pc:spChg>
        <pc:spChg chg="del">
          <ac:chgData name="Adrienne Moseley" userId="e64d476e-718a-419e-9446-83007315403e" providerId="ADAL" clId="{9ADF9451-7587-40A3-BC22-92436F2E6B0D}" dt="2025-04-07T00:44:47.058" v="27" actId="478"/>
          <ac:spMkLst>
            <pc:docMk/>
            <pc:sldMk cId="2575553301" sldId="286"/>
            <ac:spMk id="4" creationId="{C594E7EC-57A7-DD6F-3D1D-C050E495BCD3}"/>
          </ac:spMkLst>
        </pc:spChg>
        <pc:picChg chg="add mod ord modCrop">
          <ac:chgData name="Adrienne Moseley" userId="e64d476e-718a-419e-9446-83007315403e" providerId="ADAL" clId="{9ADF9451-7587-40A3-BC22-92436F2E6B0D}" dt="2025-04-07T00:44:43.189" v="26" actId="732"/>
          <ac:picMkLst>
            <pc:docMk/>
            <pc:sldMk cId="2575553301" sldId="286"/>
            <ac:picMk id="5" creationId="{D81E49FE-8E07-02CD-C336-9068471B9CE9}"/>
          </ac:picMkLst>
        </pc:picChg>
      </pc:sldChg>
      <pc:sldChg chg="modSp new mod">
        <pc:chgData name="Adrienne Moseley" userId="e64d476e-718a-419e-9446-83007315403e" providerId="ADAL" clId="{9ADF9451-7587-40A3-BC22-92436F2E6B0D}" dt="2025-04-07T00:50:16.203" v="249" actId="5793"/>
        <pc:sldMkLst>
          <pc:docMk/>
          <pc:sldMk cId="2150009493" sldId="287"/>
        </pc:sldMkLst>
        <pc:spChg chg="mod">
          <ac:chgData name="Adrienne Moseley" userId="e64d476e-718a-419e-9446-83007315403e" providerId="ADAL" clId="{9ADF9451-7587-40A3-BC22-92436F2E6B0D}" dt="2025-04-07T00:44:59.522" v="28"/>
          <ac:spMkLst>
            <pc:docMk/>
            <pc:sldMk cId="2150009493" sldId="287"/>
            <ac:spMk id="3" creationId="{528AD1CE-9367-D292-E0EA-97D14243A13A}"/>
          </ac:spMkLst>
        </pc:spChg>
        <pc:spChg chg="mod">
          <ac:chgData name="Adrienne Moseley" userId="e64d476e-718a-419e-9446-83007315403e" providerId="ADAL" clId="{9ADF9451-7587-40A3-BC22-92436F2E6B0D}" dt="2025-04-07T00:50:16.203" v="249" actId="5793"/>
          <ac:spMkLst>
            <pc:docMk/>
            <pc:sldMk cId="2150009493" sldId="287"/>
            <ac:spMk id="4" creationId="{1E091DD8-6E86-0B8E-A684-BC1DAC9B2D43}"/>
          </ac:spMkLst>
        </pc:spChg>
      </pc:sldChg>
      <pc:sldChg chg="addSp delSp modSp add mod">
        <pc:chgData name="Adrienne Moseley" userId="e64d476e-718a-419e-9446-83007315403e" providerId="ADAL" clId="{9ADF9451-7587-40A3-BC22-92436F2E6B0D}" dt="2025-04-07T00:55:32.597" v="268" actId="732"/>
        <pc:sldMkLst>
          <pc:docMk/>
          <pc:sldMk cId="433606696" sldId="288"/>
        </pc:sldMkLst>
        <pc:spChg chg="mod">
          <ac:chgData name="Adrienne Moseley" userId="e64d476e-718a-419e-9446-83007315403e" providerId="ADAL" clId="{9ADF9451-7587-40A3-BC22-92436F2E6B0D}" dt="2025-04-07T00:54:49.826" v="259" actId="6549"/>
          <ac:spMkLst>
            <pc:docMk/>
            <pc:sldMk cId="433606696" sldId="288"/>
            <ac:spMk id="3" creationId="{02F4D4AF-AFCE-B83C-5EB0-A1521DCFD8A0}"/>
          </ac:spMkLst>
        </pc:spChg>
        <pc:spChg chg="add del mod">
          <ac:chgData name="Adrienne Moseley" userId="e64d476e-718a-419e-9446-83007315403e" providerId="ADAL" clId="{9ADF9451-7587-40A3-BC22-92436F2E6B0D}" dt="2025-04-07T00:55:05.535" v="261"/>
          <ac:spMkLst>
            <pc:docMk/>
            <pc:sldMk cId="433606696" sldId="288"/>
            <ac:spMk id="6" creationId="{E835820F-B58A-3BD4-C201-DD1C8247EA5C}"/>
          </ac:spMkLst>
        </pc:spChg>
        <pc:picChg chg="del">
          <ac:chgData name="Adrienne Moseley" userId="e64d476e-718a-419e-9446-83007315403e" providerId="ADAL" clId="{9ADF9451-7587-40A3-BC22-92436F2E6B0D}" dt="2025-04-07T00:54:56.056" v="260" actId="478"/>
          <ac:picMkLst>
            <pc:docMk/>
            <pc:sldMk cId="433606696" sldId="288"/>
            <ac:picMk id="5" creationId="{720FA01A-42A0-16B9-D8BE-2D6192FDCDB7}"/>
          </ac:picMkLst>
        </pc:picChg>
        <pc:picChg chg="add mod ord modCrop">
          <ac:chgData name="Adrienne Moseley" userId="e64d476e-718a-419e-9446-83007315403e" providerId="ADAL" clId="{9ADF9451-7587-40A3-BC22-92436F2E6B0D}" dt="2025-04-07T00:55:32.597" v="268" actId="732"/>
          <ac:picMkLst>
            <pc:docMk/>
            <pc:sldMk cId="433606696" sldId="288"/>
            <ac:picMk id="8" creationId="{93AA2C5F-C4BA-6F93-6DF0-264EE8C49873}"/>
          </ac:picMkLst>
        </pc:picChg>
      </pc:sldChg>
      <pc:sldChg chg="new del">
        <pc:chgData name="Adrienne Moseley" userId="e64d476e-718a-419e-9446-83007315403e" providerId="ADAL" clId="{9ADF9451-7587-40A3-BC22-92436F2E6B0D}" dt="2025-04-07T00:50:29.890" v="250" actId="47"/>
        <pc:sldMkLst>
          <pc:docMk/>
          <pc:sldMk cId="4289740845" sldId="288"/>
        </pc:sldMkLst>
      </pc:sldChg>
      <pc:sldChg chg="add">
        <pc:chgData name="Adrienne Moseley" userId="e64d476e-718a-419e-9446-83007315403e" providerId="ADAL" clId="{9ADF9451-7587-40A3-BC22-92436F2E6B0D}" dt="2025-04-07T00:58:47.487" v="282"/>
        <pc:sldMkLst>
          <pc:docMk/>
          <pc:sldMk cId="1559857194" sldId="289"/>
        </pc:sldMkLst>
      </pc:sldChg>
      <pc:sldChg chg="addSp delSp modSp add mod">
        <pc:chgData name="Adrienne Moseley" userId="e64d476e-718a-419e-9446-83007315403e" providerId="ADAL" clId="{9ADF9451-7587-40A3-BC22-92436F2E6B0D}" dt="2025-04-07T01:10:25.669" v="301" actId="732"/>
        <pc:sldMkLst>
          <pc:docMk/>
          <pc:sldMk cId="923734086" sldId="290"/>
        </pc:sldMkLst>
        <pc:spChg chg="add del mod">
          <ac:chgData name="Adrienne Moseley" userId="e64d476e-718a-419e-9446-83007315403e" providerId="ADAL" clId="{9ADF9451-7587-40A3-BC22-92436F2E6B0D}" dt="2025-04-07T01:09:53.694" v="294"/>
          <ac:spMkLst>
            <pc:docMk/>
            <pc:sldMk cId="923734086" sldId="290"/>
            <ac:spMk id="6" creationId="{8F06BD5C-DB6B-AA2B-44F4-E17F729FD3B7}"/>
          </ac:spMkLst>
        </pc:spChg>
        <pc:picChg chg="del">
          <ac:chgData name="Adrienne Moseley" userId="e64d476e-718a-419e-9446-83007315403e" providerId="ADAL" clId="{9ADF9451-7587-40A3-BC22-92436F2E6B0D}" dt="2025-04-07T01:05:56.374" v="293" actId="478"/>
          <ac:picMkLst>
            <pc:docMk/>
            <pc:sldMk cId="923734086" sldId="290"/>
            <ac:picMk id="5" creationId="{2FC8C868-555A-C9A5-B775-D868083BCA90}"/>
          </ac:picMkLst>
        </pc:picChg>
        <pc:picChg chg="add mod ord modCrop">
          <ac:chgData name="Adrienne Moseley" userId="e64d476e-718a-419e-9446-83007315403e" providerId="ADAL" clId="{9ADF9451-7587-40A3-BC22-92436F2E6B0D}" dt="2025-04-07T01:10:25.669" v="301" actId="732"/>
          <ac:picMkLst>
            <pc:docMk/>
            <pc:sldMk cId="923734086" sldId="290"/>
            <ac:picMk id="8" creationId="{0E476D00-6F70-501C-A212-1C0343B4991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9C611D-FBE4-DF4A-ACA6-5FA1E00136F5}" type="datetimeFigureOut">
              <a:rPr lang="en-US" smtClean="0"/>
              <a:t>4/7/2025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D3512-43BC-4D43-ADE5-F68DE75ABB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24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800" dirty="0"/>
              <a:t>In this presentation I’ve included only stations which are open and available in real-time.  </a:t>
            </a:r>
          </a:p>
          <a:p>
            <a:endParaRPr lang="en-AU" sz="800" dirty="0"/>
          </a:p>
          <a:p>
            <a:r>
              <a:rPr lang="en-AU" sz="800" dirty="0"/>
              <a:t>This represents the </a:t>
            </a:r>
            <a:r>
              <a:rPr lang="en-AU" sz="800" b="1" dirty="0"/>
              <a:t>minimum</a:t>
            </a:r>
            <a:r>
              <a:rPr lang="en-AU" sz="800" dirty="0"/>
              <a:t> available data for a Regional Tsunami Service Provider.  </a:t>
            </a:r>
          </a:p>
          <a:p>
            <a:r>
              <a:rPr lang="en-AU" sz="800" dirty="0"/>
              <a:t>Of course, some TSPs, may have access to additional stations from private networks – e.g. from their national networks (if not already open), and/or via direct data-sharing/access arrangements with a station operator in another country.</a:t>
            </a:r>
          </a:p>
          <a:p>
            <a:r>
              <a:rPr lang="en-AU" sz="800" dirty="0"/>
              <a:t>So, in short, some TSPs will have more data than this in some regions.  Others may not.  This represents the baseline monitoring/observing capability, today.</a:t>
            </a:r>
          </a:p>
          <a:p>
            <a:endParaRPr lang="en-AU" sz="800" dirty="0"/>
          </a:p>
          <a:p>
            <a:r>
              <a:rPr lang="en-AU" sz="800" dirty="0"/>
              <a:t>For the purpose of this analysis, I’ve assumed stations are online and data latencies are small. </a:t>
            </a:r>
          </a:p>
          <a:p>
            <a:endParaRPr lang="en-AU" sz="800" dirty="0"/>
          </a:p>
          <a:p>
            <a:r>
              <a:rPr lang="en-AU" sz="800" dirty="0"/>
              <a:t>Data we’ve</a:t>
            </a:r>
          </a:p>
          <a:p>
            <a:endParaRPr lang="en-AU" sz="800" dirty="0"/>
          </a:p>
          <a:p>
            <a:r>
              <a:rPr lang="en-AU" sz="800" dirty="0"/>
              <a:t>SAGE: Seismological </a:t>
            </a:r>
            <a:r>
              <a:rPr lang="en-AU" sz="800" dirty="0" err="1"/>
              <a:t>Faciltity</a:t>
            </a:r>
            <a:r>
              <a:rPr lang="en-AU" sz="800" dirty="0"/>
              <a:t> for the Advancement of Geoscience, operated by </a:t>
            </a:r>
            <a:r>
              <a:rPr lang="en-AU" sz="800" dirty="0" err="1"/>
              <a:t>Earthscope</a:t>
            </a:r>
            <a:r>
              <a:rPr lang="en-AU" sz="800" dirty="0"/>
              <a:t> --- formerly IRIS</a:t>
            </a:r>
          </a:p>
          <a:p>
            <a:r>
              <a:rPr lang="en-AU" sz="800" dirty="0"/>
              <a:t>IGS:  International GNSS </a:t>
            </a:r>
            <a:r>
              <a:rPr lang="en-AU" sz="800" dirty="0" err="1"/>
              <a:t>Servics</a:t>
            </a:r>
            <a:r>
              <a:rPr lang="en-AU" sz="800" dirty="0"/>
              <a:t>, a service of the International Association of </a:t>
            </a:r>
            <a:r>
              <a:rPr lang="en-AU" sz="800" dirty="0" err="1"/>
              <a:t>Geodiesy</a:t>
            </a:r>
            <a:r>
              <a:rPr lang="en-AU" sz="800" dirty="0"/>
              <a:t>, its Global Geodetic observing system (GGOS), the International Union of Geodesy &amp; … more than 500 GNSS stations.</a:t>
            </a:r>
          </a:p>
          <a:p>
            <a:r>
              <a:rPr lang="en-AU" sz="800" dirty="0"/>
              <a:t>GOOS:  IOC-led Global Ocean Observing System sponsored by WMO, UN Environment Programme and International Science Council  (GLOSS:  290 tide gauges; 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3304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A2 W-phase window is S-P, so at ~9minutes, S roughly 25degrees. But, first-motion mechs, if you want to include them, can be done on P making it ~60 degrees. So, choice, </a:t>
            </a:r>
            <a:r>
              <a:rPr lang="en-AU" sz="1200" dirty="0" err="1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wphase</a:t>
            </a:r>
            <a:r>
              <a:rPr lang="en-AU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 (accepted standard for forecasting) or enough to make a perhaps dubious estimate?</a:t>
            </a:r>
            <a:endParaRPr lang="en-AU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AU" dirty="0"/>
          </a:p>
          <a:p>
            <a:pPr marL="228600" indent="-228600">
              <a:buAutoNum type="arabicPeriod"/>
            </a:pPr>
            <a:r>
              <a:rPr lang="en-AU" dirty="0"/>
              <a:t>A2, Partially constrained:  </a:t>
            </a:r>
          </a:p>
          <a:p>
            <a:pPr marL="685800" lvl="1" indent="-228600">
              <a:buAutoNum type="arabicPeriod"/>
            </a:pPr>
            <a:r>
              <a:rPr lang="en-AU" dirty="0"/>
              <a:t>Requiring 20 stations within ~60deg [P-arrival]; </a:t>
            </a:r>
          </a:p>
          <a:p>
            <a:pPr marL="685800" lvl="1" indent="-228600">
              <a:buAutoNum type="arabicPeriod"/>
            </a:pPr>
            <a:r>
              <a:rPr lang="en-AU" dirty="0"/>
              <a:t>Max </a:t>
            </a:r>
            <a:r>
              <a:rPr lang="en-AU" dirty="0" err="1"/>
              <a:t>AzGap</a:t>
            </a:r>
            <a:r>
              <a:rPr lang="en-AU" dirty="0"/>
              <a:t> &lt;180deg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AU" dirty="0"/>
              <a:t>S out to ~25deg (no constraint on </a:t>
            </a:r>
            <a:r>
              <a:rPr lang="en-AU" dirty="0" err="1"/>
              <a:t>AzGap</a:t>
            </a:r>
            <a:r>
              <a:rPr lang="en-AU" dirty="0"/>
              <a:t> for </a:t>
            </a:r>
            <a:r>
              <a:rPr lang="en-AU" dirty="0" err="1"/>
              <a:t>wphase</a:t>
            </a:r>
            <a:r>
              <a:rPr lang="en-AU" dirty="0"/>
              <a:t>)</a:t>
            </a:r>
          </a:p>
          <a:p>
            <a:pPr marL="685800" lvl="1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</a:t>
            </a:r>
            <a:r>
              <a:rPr lang="en-AU" dirty="0" err="1"/>
              <a:t>Mww</a:t>
            </a:r>
            <a:r>
              <a:rPr lang="en-AU" dirty="0"/>
              <a:t>, centroid, possibly some FM from P-arrivals (assume vertical motion).  Acceptable standard for forecasting?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7789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/>
              <a:t>A3, fully constrained:  </a:t>
            </a:r>
          </a:p>
          <a:p>
            <a:pPr marL="685800" lvl="1" indent="-228600">
              <a:buAutoNum type="arabicPeriod"/>
            </a:pPr>
            <a:r>
              <a:rPr lang="en-AU" dirty="0"/>
              <a:t>Requiring </a:t>
            </a:r>
            <a:r>
              <a:rPr lang="en-AU" dirty="0" err="1"/>
              <a:t>wphase</a:t>
            </a:r>
            <a:r>
              <a:rPr lang="en-AU" dirty="0"/>
              <a:t> + 1 DART  </a:t>
            </a:r>
            <a:r>
              <a:rPr lang="en-AU" i="1" dirty="0"/>
              <a:t>or  </a:t>
            </a:r>
            <a:r>
              <a:rPr lang="en-AU" i="0" dirty="0"/>
              <a:t>2 DARTS</a:t>
            </a:r>
          </a:p>
          <a:p>
            <a:pPr marL="685800" lvl="1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[orange] </a:t>
            </a:r>
            <a:r>
              <a:rPr lang="en-AU" i="1" dirty="0"/>
              <a:t>at least </a:t>
            </a:r>
            <a:r>
              <a:rPr lang="en-AU" dirty="0"/>
              <a:t>good quality </a:t>
            </a:r>
            <a:r>
              <a:rPr lang="en-AU" dirty="0" err="1"/>
              <a:t>wphase</a:t>
            </a:r>
            <a:r>
              <a:rPr lang="en-AU" dirty="0"/>
              <a:t> (OT+45); </a:t>
            </a:r>
          </a:p>
          <a:p>
            <a:pPr marL="914400" lvl="2" indent="0">
              <a:buNone/>
            </a:pPr>
            <a:r>
              <a:rPr lang="en-AU" dirty="0"/>
              <a:t>         [green] </a:t>
            </a:r>
            <a:r>
              <a:rPr lang="en-AU" i="1" dirty="0"/>
              <a:t>also</a:t>
            </a:r>
            <a:r>
              <a:rPr lang="en-AU" dirty="0"/>
              <a:t> confirmation of tsunami with 1 or more wave-height observations for scaling forecast.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141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47454-5E2E-87CC-CFF1-F729599813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17E99FF-4FA8-A9DB-8055-5E164BFD7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522D497-EE02-4247-1667-6B09307DA6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/>
              <a:t>A3, fully constrained:  </a:t>
            </a:r>
          </a:p>
          <a:p>
            <a:pPr marL="685800" lvl="1" indent="-228600">
              <a:buAutoNum type="arabicPeriod"/>
            </a:pPr>
            <a:r>
              <a:rPr lang="en-AU" dirty="0"/>
              <a:t>Requiring </a:t>
            </a:r>
            <a:r>
              <a:rPr lang="en-AU" dirty="0" err="1"/>
              <a:t>wphase</a:t>
            </a:r>
            <a:r>
              <a:rPr lang="en-AU" dirty="0"/>
              <a:t> + 1 DART  </a:t>
            </a:r>
            <a:r>
              <a:rPr lang="en-AU" i="1" dirty="0"/>
              <a:t>or  </a:t>
            </a:r>
            <a:r>
              <a:rPr lang="en-AU" i="0" dirty="0"/>
              <a:t>2 DARTS</a:t>
            </a:r>
          </a:p>
          <a:p>
            <a:pPr marL="685800" lvl="1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[orange] </a:t>
            </a:r>
            <a:r>
              <a:rPr lang="en-AU" i="1" dirty="0"/>
              <a:t>at least </a:t>
            </a:r>
            <a:r>
              <a:rPr lang="en-AU" dirty="0"/>
              <a:t>good quality </a:t>
            </a:r>
            <a:r>
              <a:rPr lang="en-AU" dirty="0" err="1"/>
              <a:t>wphase</a:t>
            </a:r>
            <a:r>
              <a:rPr lang="en-AU" dirty="0"/>
              <a:t> (OT+45); </a:t>
            </a:r>
          </a:p>
          <a:p>
            <a:pPr marL="914400" lvl="2" indent="0">
              <a:buNone/>
            </a:pPr>
            <a:r>
              <a:rPr lang="en-AU" dirty="0"/>
              <a:t>         [green] </a:t>
            </a:r>
            <a:r>
              <a:rPr lang="en-AU" i="1" dirty="0"/>
              <a:t>also</a:t>
            </a:r>
            <a:r>
              <a:rPr lang="en-AU" dirty="0"/>
              <a:t> confirmation of tsunami with 1 or more wave-height observations for scaling forecast.</a:t>
            </a: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F444B2-66AD-2DB4-5EB1-C93904E178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709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2983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8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B1 Needs something to localise source AND 1 dart. So, seismic info plus 1 dart. Assume Seismic info is P onset -&gt; </a:t>
            </a:r>
            <a:r>
              <a:rPr lang="en-AU" sz="1800" b="1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20 degrees, seismic, 1 DART</a:t>
            </a:r>
            <a:endParaRPr lang="en-AU" sz="18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pPr marL="228600" indent="-228600">
              <a:buAutoNum type="arabicPeriod"/>
            </a:pPr>
            <a:r>
              <a:rPr lang="en-AU" dirty="0"/>
              <a:t>B1, Initial Indicators:  volcano or secondary source (landslide from earthquake) </a:t>
            </a:r>
          </a:p>
          <a:p>
            <a:pPr marL="685800" lvl="1" indent="-228600">
              <a:buAutoNum type="arabicPeriod"/>
            </a:pPr>
            <a:r>
              <a:rPr lang="en-AU" dirty="0"/>
              <a:t>Assuming source can be localised from:</a:t>
            </a:r>
          </a:p>
          <a:p>
            <a:pPr marL="1143000" lvl="2" indent="-228600">
              <a:buAutoNum type="arabicPeriod"/>
            </a:pPr>
            <a:r>
              <a:rPr lang="en-AU" dirty="0"/>
              <a:t>seismic (P-onset): require 6 stations within ~20deg  </a:t>
            </a:r>
            <a:r>
              <a:rPr lang="en-AU" i="1" dirty="0"/>
              <a:t>or</a:t>
            </a:r>
            <a:r>
              <a:rPr lang="en-AU" i="0" dirty="0"/>
              <a:t>  from </a:t>
            </a:r>
          </a:p>
          <a:p>
            <a:pPr marL="1143000" lvl="2" indent="-228600">
              <a:buAutoNum type="arabicPeriod"/>
            </a:pPr>
            <a:r>
              <a:rPr lang="en-AU" i="0" dirty="0"/>
              <a:t>GNSS (2 stations within 200km) – 200km radius; station separation 100km+</a:t>
            </a:r>
          </a:p>
          <a:p>
            <a:pPr marL="1143000" lvl="2" indent="-228600">
              <a:buAutoNum type="arabicPeriod"/>
            </a:pPr>
            <a:r>
              <a:rPr lang="en-AU" b="1" i="0" dirty="0"/>
              <a:t>PLUS</a:t>
            </a:r>
            <a:r>
              <a:rPr lang="en-AU" i="0" dirty="0"/>
              <a:t> </a:t>
            </a:r>
            <a:r>
              <a:rPr lang="en-AU" dirty="0"/>
              <a:t>+ 1 DART. </a:t>
            </a:r>
          </a:p>
          <a:p>
            <a:pPr marL="685800" lvl="1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useable location [if you can see it!], wave-height for confirmation (and scaling?)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38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B2 – at least, localisation and 2 DARTs.  In practice, the DARTs would have to sample the beam propagating toward the forecasted coast. </a:t>
            </a:r>
            <a:endParaRPr lang="en-AU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68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Aptos" panose="020B0004020202020204" pitchFamily="34" charset="0"/>
              </a:rPr>
              <a:t>B2 – at least, localisation and 2 DARTs.  In practice, the DARTs would have to sample the beam propagating toward the forecasted coast. </a:t>
            </a:r>
            <a:endParaRPr lang="en-AU" sz="1200" dirty="0">
              <a:effectLst/>
              <a:latin typeface="Aptos" panose="020B0004020202020204" pitchFamily="34" charset="0"/>
              <a:ea typeface="Aptos" panose="020B0004020202020204" pitchFamily="34" charset="0"/>
              <a:cs typeface="Aptos" panose="020B0004020202020204" pitchFamily="34" charset="0"/>
            </a:endParaRPr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2019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901862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757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515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In this presentation I’ve included only stations which are open and available in real-time.  </a:t>
            </a:r>
          </a:p>
          <a:p>
            <a:endParaRPr lang="en-AU" dirty="0"/>
          </a:p>
          <a:p>
            <a:r>
              <a:rPr lang="en-AU" dirty="0"/>
              <a:t>This represents the </a:t>
            </a:r>
            <a:r>
              <a:rPr lang="en-AU" b="1" dirty="0"/>
              <a:t>minimum</a:t>
            </a:r>
            <a:r>
              <a:rPr lang="en-AU" dirty="0"/>
              <a:t> available data for a Regional Tsunami Service Provider.  </a:t>
            </a:r>
          </a:p>
          <a:p>
            <a:endParaRPr lang="en-AU" dirty="0"/>
          </a:p>
          <a:p>
            <a:r>
              <a:rPr lang="en-AU" dirty="0"/>
              <a:t>SAGE: Seismological </a:t>
            </a:r>
            <a:r>
              <a:rPr lang="en-AU" dirty="0" err="1"/>
              <a:t>Faciltity</a:t>
            </a:r>
            <a:r>
              <a:rPr lang="en-AU" dirty="0"/>
              <a:t> for the Advancement of Geoscience, operated by </a:t>
            </a:r>
            <a:r>
              <a:rPr lang="en-AU" dirty="0" err="1"/>
              <a:t>Earthscope</a:t>
            </a:r>
            <a:r>
              <a:rPr lang="en-AU" dirty="0"/>
              <a:t> --- formerly IRIS</a:t>
            </a:r>
          </a:p>
          <a:p>
            <a:r>
              <a:rPr lang="en-AU" dirty="0"/>
              <a:t>IGS:  International GNSS </a:t>
            </a:r>
            <a:r>
              <a:rPr lang="en-AU" dirty="0" err="1"/>
              <a:t>Servics</a:t>
            </a:r>
            <a:r>
              <a:rPr lang="en-AU" dirty="0"/>
              <a:t>, a service of the International Association of </a:t>
            </a:r>
            <a:r>
              <a:rPr lang="en-AU" dirty="0" err="1"/>
              <a:t>Geodiesy</a:t>
            </a:r>
            <a:r>
              <a:rPr lang="en-AU" dirty="0"/>
              <a:t>, its Global Geodetic observing system (GGOS), the International Union of Geodesy &amp; … more than 500 GNSS stations.</a:t>
            </a:r>
          </a:p>
          <a:p>
            <a:r>
              <a:rPr lang="en-AU" dirty="0"/>
              <a:t>GOOS:  IOC-led Global Ocean Observing System sponsored by WMO, UN Environment Programme and International Science Council  (GLOSS:  290 tide gauges; </a:t>
            </a:r>
          </a:p>
          <a:p>
            <a:endParaRPr lang="en-AU" dirty="0"/>
          </a:p>
          <a:p>
            <a:r>
              <a:rPr lang="en-AU" dirty="0"/>
              <a:t>Of course, some TSPs, may have access to additional stations from private networks – e.g. from their national networks (if not already open), and/or via direct data-sharing/access arrangements with a station operator in another country.</a:t>
            </a:r>
          </a:p>
          <a:p>
            <a:r>
              <a:rPr lang="en-AU" dirty="0"/>
              <a:t>So, in short, some TSPs will have more data than this in some regions.  Others may not.  This represents the baseline monitoring/observing capability, today.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83391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359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0024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2616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58C7B7-8ED1-F569-B10F-EC9194CD72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BBE355-A1E6-593D-562C-E2E54809F7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B1B12B-D992-9C17-F3C1-69E2ED56D7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BA3ADA-0C8B-165E-AD0F-B76E4C8EE6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4217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976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366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/>
              <a:t>A1, Initial Indicators:  earthquake - initial location &amp; magnitude [ML, </a:t>
            </a:r>
            <a:r>
              <a:rPr lang="en-AU" dirty="0" err="1"/>
              <a:t>Mwp</a:t>
            </a:r>
            <a:r>
              <a:rPr lang="en-AU" dirty="0"/>
              <a:t>?]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AU" dirty="0"/>
              <a:t>Method:  discretised source zones into 50km points.  Allowing for 20s data latency</a:t>
            </a:r>
          </a:p>
          <a:p>
            <a:pPr marL="685800" lvl="1" indent="-228600">
              <a:buAutoNum type="arabicPeriod"/>
            </a:pPr>
            <a:r>
              <a:rPr lang="en-AU" dirty="0"/>
              <a:t>Requiring 6 stations within ~20deg.</a:t>
            </a:r>
          </a:p>
          <a:p>
            <a:pPr marL="685800" lvl="1" indent="-228600">
              <a:buAutoNum type="arabicPeriod"/>
            </a:pPr>
            <a:r>
              <a:rPr lang="en-AU" dirty="0"/>
              <a:t>No constraints on azimuthal coverage</a:t>
            </a:r>
          </a:p>
          <a:p>
            <a:pPr marL="228600" lvl="0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low quality solution: useable location (assume shallow), very unreliable magnitude (ML, </a:t>
            </a:r>
            <a:r>
              <a:rPr lang="en-AU" dirty="0" err="1"/>
              <a:t>Mwp</a:t>
            </a:r>
            <a:r>
              <a:rPr lang="en-AU" dirty="0"/>
              <a:t>? mb) (assume underestimated); some first motions (assume thrust)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221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766C67-D2A5-3077-3B8A-643949DCE3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7CDB0FC-774F-217B-6BF4-DB226FD097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E848DB9-1F31-6F4F-45B7-DF6090DA142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AU" dirty="0"/>
              <a:t>A1, Initial Indicators:  earthquake - initial location &amp; magnitude [ML, </a:t>
            </a:r>
            <a:r>
              <a:rPr lang="en-AU" dirty="0" err="1"/>
              <a:t>Mwp</a:t>
            </a:r>
            <a:r>
              <a:rPr lang="en-AU" dirty="0"/>
              <a:t>?] 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AU" dirty="0"/>
              <a:t>Method:  discretised source zones into 50km points.  Allowing for 20s data latency</a:t>
            </a:r>
          </a:p>
          <a:p>
            <a:pPr marL="685800" lvl="1" indent="-228600">
              <a:buAutoNum type="arabicPeriod"/>
            </a:pPr>
            <a:r>
              <a:rPr lang="en-AU" dirty="0"/>
              <a:t>Requiring 6 stations within ~20deg.</a:t>
            </a:r>
          </a:p>
          <a:p>
            <a:pPr marL="685800" lvl="1" indent="-228600">
              <a:buAutoNum type="arabicPeriod"/>
            </a:pPr>
            <a:r>
              <a:rPr lang="en-AU" dirty="0"/>
              <a:t>No constraints on azimuthal coverage</a:t>
            </a:r>
          </a:p>
          <a:p>
            <a:pPr marL="228600" lvl="0" indent="-228600">
              <a:buAutoNum type="arabicPeriod"/>
            </a:pPr>
            <a:r>
              <a:rPr lang="en-AU" b="1" dirty="0"/>
              <a:t>Expect</a:t>
            </a:r>
            <a:r>
              <a:rPr lang="en-AU" dirty="0"/>
              <a:t>:  low quality solution: useable location (assume shallow), very unreliable magnitude (ML, </a:t>
            </a:r>
            <a:r>
              <a:rPr lang="en-AU" dirty="0" err="1"/>
              <a:t>Mwp</a:t>
            </a:r>
            <a:r>
              <a:rPr lang="en-AU" dirty="0"/>
              <a:t>? mb) (assume underestimated); some first motions (assume thrust)</a:t>
            </a:r>
          </a:p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FDA71-BCA4-E293-9995-21864ED0CE7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D3512-43BC-4D43-ADE5-F68DE75ABB2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08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C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649B9B-A0C2-9E47-A8C6-7A135F3F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976209"/>
            <a:ext cx="11466000" cy="1263101"/>
          </a:xfrm>
        </p:spPr>
        <p:txBody>
          <a:bodyPr anchor="b">
            <a:noAutofit/>
          </a:bodyPr>
          <a:lstStyle>
            <a:lvl1pPr algn="l"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 here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5AE16E-2536-D54F-91ED-B05116DA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3559107"/>
            <a:ext cx="11466000" cy="933856"/>
          </a:xfrm>
          <a:ln w="22225">
            <a:noFill/>
          </a:ln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3DFBB9-CEBB-EE40-8D45-893A572FE2D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60000" y="4561057"/>
            <a:ext cx="11466000" cy="214010"/>
          </a:xfrm>
        </p:spPr>
        <p:txBody>
          <a:bodyPr>
            <a:normAutofit/>
          </a:bodyPr>
          <a:lstStyle>
            <a:lvl1pPr marL="0" indent="0">
              <a:buNone/>
              <a:defRPr sz="11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Author | Position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004E76-5FC9-39AC-D28D-A2AB56FE8A6A}"/>
              </a:ext>
            </a:extLst>
          </p:cNvPr>
          <p:cNvSpPr/>
          <p:nvPr userDrawn="1"/>
        </p:nvSpPr>
        <p:spPr>
          <a:xfrm>
            <a:off x="360000" y="3374008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E73BC3-FDCD-0863-5733-AB0A11E286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606000"/>
            <a:ext cx="411430" cy="144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8724"/>
          <a:stretch/>
        </p:blipFill>
        <p:spPr>
          <a:xfrm>
            <a:off x="3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F62FB63-BF76-C394-3369-761ECA2E18C5}"/>
              </a:ext>
            </a:extLst>
          </p:cNvPr>
          <p:cNvSpPr txBox="1"/>
          <p:nvPr userDrawn="1"/>
        </p:nvSpPr>
        <p:spPr>
          <a:xfrm>
            <a:off x="79088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0AAD8F1-A413-1AF4-524D-D8F17DFF04BC}"/>
              </a:ext>
            </a:extLst>
          </p:cNvPr>
          <p:cNvSpPr txBox="1">
            <a:spLocks/>
          </p:cNvSpPr>
          <p:nvPr userDrawn="1"/>
        </p:nvSpPr>
        <p:spPr>
          <a:xfrm>
            <a:off x="291621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06217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ernal with CC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3108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ernal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4908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64879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ern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16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ase study with CCBY [image]">
    <p:bg>
      <p:bgPr>
        <a:gradFill>
          <a:gsLst>
            <a:gs pos="0">
              <a:srgbClr val="2E6F88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9097" y="6624000"/>
            <a:ext cx="3600000" cy="107722"/>
          </a:xfrm>
        </p:spPr>
        <p:txBody>
          <a:bodyPr lIns="0" tIns="0" rIns="0" bIns="0">
            <a:spAutoFit/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34250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ase study with CCBY">
    <p:bg>
      <p:bgPr>
        <a:gradFill>
          <a:gsLst>
            <a:gs pos="0">
              <a:srgbClr val="2E6F88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A2278F-D890-4A78-32B6-85AF794F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45907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case study with CCBY [image]">
    <p:bg>
      <p:bgPr>
        <a:gradFill>
          <a:gsLst>
            <a:gs pos="0">
              <a:srgbClr val="7737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9097" y="6624000"/>
            <a:ext cx="3600000" cy="107722"/>
          </a:xfrm>
        </p:spPr>
        <p:txBody>
          <a:bodyPr lIns="0" tIns="0" rIns="0" bIns="0">
            <a:spAutoFit/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9405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case study with CCBY">
    <p:bg>
      <p:bgPr>
        <a:gradFill>
          <a:gsLst>
            <a:gs pos="0">
              <a:srgbClr val="7737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A2278F-D890-4A78-32B6-85AF794F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7090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case study with CCBY [image]">
    <p:bg>
      <p:bgPr>
        <a:gradFill>
          <a:gsLst>
            <a:gs pos="0">
              <a:srgbClr val="015E4B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4833160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case study with CCBY">
    <p:bg>
      <p:bgPr>
        <a:gradFill>
          <a:gsLst>
            <a:gs pos="0">
              <a:srgbClr val="015E4B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52BDED-0431-182C-7981-F060AD4D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1748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case study with CCBY [image]">
    <p:bg>
      <p:bgPr>
        <a:gradFill>
          <a:gsLst>
            <a:gs pos="0">
              <a:srgbClr val="CB6C37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63910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649B9B-A0C2-9E47-A8C6-7A135F3F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1976209"/>
            <a:ext cx="11466000" cy="1263101"/>
          </a:xfrm>
        </p:spPr>
        <p:txBody>
          <a:bodyPr anchor="b">
            <a:noAutofit/>
          </a:bodyPr>
          <a:lstStyle>
            <a:lvl1pPr algn="l">
              <a:defRPr sz="4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 here</a:t>
            </a:r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D5AE16E-2536-D54F-91ED-B05116DAA4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3559107"/>
            <a:ext cx="11466000" cy="933856"/>
          </a:xfrm>
          <a:ln w="22225">
            <a:noFill/>
          </a:ln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43DFBB9-CEBB-EE40-8D45-893A572FE2D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360000" y="4561057"/>
            <a:ext cx="11466000" cy="214010"/>
          </a:xfrm>
        </p:spPr>
        <p:txBody>
          <a:bodyPr>
            <a:normAutofit/>
          </a:bodyPr>
          <a:lstStyle>
            <a:lvl1pPr marL="0" indent="0">
              <a:buNone/>
              <a:defRPr sz="11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Author | Position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004E76-5FC9-39AC-D28D-A2AB56FE8A6A}"/>
              </a:ext>
            </a:extLst>
          </p:cNvPr>
          <p:cNvSpPr/>
          <p:nvPr userDrawn="1"/>
        </p:nvSpPr>
        <p:spPr>
          <a:xfrm>
            <a:off x="360000" y="3374008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724"/>
          <a:stretch/>
        </p:blipFill>
        <p:spPr>
          <a:xfrm>
            <a:off x="3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CCEE4B-AC34-BCF3-D64C-ED9847572B50}"/>
              </a:ext>
            </a:extLst>
          </p:cNvPr>
          <p:cNvSpPr txBox="1"/>
          <p:nvPr userDrawn="1"/>
        </p:nvSpPr>
        <p:spPr>
          <a:xfrm>
            <a:off x="28626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9F507F62-A121-CD0A-7FE3-F22D85EEBC3F}"/>
              </a:ext>
            </a:extLst>
          </p:cNvPr>
          <p:cNvSpPr txBox="1">
            <a:spLocks/>
          </p:cNvSpPr>
          <p:nvPr userDrawn="1"/>
        </p:nvSpPr>
        <p:spPr>
          <a:xfrm>
            <a:off x="241159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29861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case study with CCBY">
    <p:bg>
      <p:bgPr>
        <a:gradFill>
          <a:gsLst>
            <a:gs pos="0">
              <a:srgbClr val="CB6C37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F25003-9757-9643-5A33-4104DB32D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873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case study with CCBY [image]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0615054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case study with CCBY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E8463E-6B94-0CC0-F440-379F4208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1817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case study with CCBY [image]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444503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case study with CCBY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3AF85A-4905-035F-B853-2675BE1A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8774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case study with CCBY [image]">
    <p:bg>
      <p:bgPr>
        <a:gradFill>
          <a:gsLst>
            <a:gs pos="0">
              <a:srgbClr val="606F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1269750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case study with CCBY">
    <p:bg>
      <p:bgPr>
        <a:gradFill>
          <a:gsLst>
            <a:gs pos="0">
              <a:srgbClr val="606F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3134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ase study [image]">
    <p:bg>
      <p:bgPr>
        <a:gradFill>
          <a:gsLst>
            <a:gs pos="0">
              <a:srgbClr val="2E6F88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9097" y="6624000"/>
            <a:ext cx="3600000" cy="107722"/>
          </a:xfrm>
        </p:spPr>
        <p:txBody>
          <a:bodyPr lIns="0" tIns="0" rIns="0" bIns="0">
            <a:spAutoFit/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640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case study">
    <p:bg>
      <p:bgPr>
        <a:gradFill>
          <a:gsLst>
            <a:gs pos="0">
              <a:srgbClr val="2E6F88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A2278F-D890-4A78-32B6-85AF794F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661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case study [image]">
    <p:bg>
      <p:bgPr>
        <a:gradFill>
          <a:gsLst>
            <a:gs pos="0">
              <a:srgbClr val="7737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9097" y="6624000"/>
            <a:ext cx="3600000" cy="107722"/>
          </a:xfrm>
        </p:spPr>
        <p:txBody>
          <a:bodyPr lIns="0" tIns="0" rIns="0" bIns="0">
            <a:spAutoFit/>
          </a:bodyPr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9145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CCBY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72B4-BCBD-764A-A86B-E3C1596A9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711" y="1976209"/>
            <a:ext cx="6717127" cy="1263101"/>
          </a:xfrm>
        </p:spPr>
        <p:txBody>
          <a:bodyPr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E055-D3C6-FC4A-A91E-C2D5A8544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711" y="3559107"/>
            <a:ext cx="6717127" cy="9338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C39BE42-4423-C743-8930-27E4EAEEBE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4274288" cy="685800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  <a:br>
              <a:rPr lang="en-US" dirty="0"/>
            </a:br>
            <a:r>
              <a:rPr lang="en-US" dirty="0"/>
              <a:t>NOTE: If picture is not </a:t>
            </a:r>
            <a:br>
              <a:rPr lang="en-US" dirty="0"/>
            </a:br>
            <a:r>
              <a:rPr lang="en-US" dirty="0"/>
              <a:t>required, please use </a:t>
            </a:r>
            <a:br>
              <a:rPr lang="en-US" dirty="0"/>
            </a:br>
            <a:r>
              <a:rPr lang="en-US" dirty="0"/>
              <a:t>alternate title slide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3F8AA5-8C3B-E649-90B6-206B83A05D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69711" y="4561057"/>
            <a:ext cx="6717127" cy="214010"/>
          </a:xfrm>
        </p:spPr>
        <p:txBody>
          <a:bodyPr>
            <a:normAutofit/>
          </a:bodyPr>
          <a:lstStyle>
            <a:lvl1pPr marL="0" indent="0">
              <a:buNone/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Author | Position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E96529-1EE4-CDC4-5857-FC47403A47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9711" y="6606000"/>
            <a:ext cx="411430" cy="144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8724"/>
          <a:stretch/>
        </p:blipFill>
        <p:spPr>
          <a:xfrm>
            <a:off x="4860000" y="288000"/>
            <a:ext cx="2208535" cy="5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8EC046-4071-8C54-5661-2DED8F509BE1}"/>
              </a:ext>
            </a:extLst>
          </p:cNvPr>
          <p:cNvSpPr txBox="1"/>
          <p:nvPr userDrawn="1"/>
        </p:nvSpPr>
        <p:spPr>
          <a:xfrm>
            <a:off x="5295889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2008B51-1812-09EA-D16C-D44DD1B78748}"/>
              </a:ext>
            </a:extLst>
          </p:cNvPr>
          <p:cNvSpPr txBox="1">
            <a:spLocks/>
          </p:cNvSpPr>
          <p:nvPr userDrawn="1"/>
        </p:nvSpPr>
        <p:spPr>
          <a:xfrm>
            <a:off x="7421225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3321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case study">
    <p:bg>
      <p:bgPr>
        <a:gradFill>
          <a:gsLst>
            <a:gs pos="0">
              <a:srgbClr val="7737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4A2278F-D890-4A78-32B6-85AF794FED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917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case study [image]">
    <p:bg>
      <p:bgPr>
        <a:gradFill>
          <a:gsLst>
            <a:gs pos="0">
              <a:srgbClr val="015E4B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20001881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case study">
    <p:bg>
      <p:bgPr>
        <a:gradFill>
          <a:gsLst>
            <a:gs pos="0">
              <a:srgbClr val="015E4B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F52BDED-0431-182C-7981-F060AD4D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61368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case study [image]">
    <p:bg>
      <p:bgPr>
        <a:gradFill>
          <a:gsLst>
            <a:gs pos="0">
              <a:srgbClr val="CB6C37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0174279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case study">
    <p:bg>
      <p:bgPr>
        <a:gradFill>
          <a:gsLst>
            <a:gs pos="0">
              <a:srgbClr val="CB6C37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F25003-9757-9643-5A33-4104DB32D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8741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case study [image]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7349028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case study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EE8463E-6B94-0CC0-F440-379F42088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44943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case study [image]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3294352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case study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773AF85A-4905-035F-B853-2675BE1AE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1017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case study [image]">
    <p:bg>
      <p:bgPr>
        <a:gradFill>
          <a:gsLst>
            <a:gs pos="0">
              <a:srgbClr val="606F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9439091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572B4-BCBD-764A-A86B-E3C1596A92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711" y="1976209"/>
            <a:ext cx="6717127" cy="1263101"/>
          </a:xfrm>
        </p:spPr>
        <p:txBody>
          <a:bodyPr>
            <a:noAutofit/>
          </a:bodyPr>
          <a:lstStyle>
            <a:lvl1pPr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 here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AEE055-D3C6-FC4A-A91E-C2D5A85446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711" y="3559107"/>
            <a:ext cx="6717127" cy="9338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C39BE42-4423-C743-8930-27E4EAEEBE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4274288" cy="685800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  <a:br>
              <a:rPr lang="en-US" dirty="0"/>
            </a:br>
            <a:r>
              <a:rPr lang="en-US" dirty="0"/>
              <a:t>NOTE: If picture is not </a:t>
            </a:r>
            <a:br>
              <a:rPr lang="en-US" dirty="0"/>
            </a:br>
            <a:r>
              <a:rPr lang="en-US" dirty="0"/>
              <a:t>required, please use </a:t>
            </a:r>
            <a:br>
              <a:rPr lang="en-US" dirty="0"/>
            </a:br>
            <a:r>
              <a:rPr lang="en-US" dirty="0"/>
              <a:t>alternate title slide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C3F8AA5-8C3B-E649-90B6-206B83A05DCE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869711" y="4561057"/>
            <a:ext cx="6717127" cy="214010"/>
          </a:xfrm>
        </p:spPr>
        <p:txBody>
          <a:bodyPr>
            <a:normAutofit/>
          </a:bodyPr>
          <a:lstStyle>
            <a:lvl1pPr marL="0" indent="0">
              <a:buNone/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GB" dirty="0"/>
              <a:t>Author | Position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724"/>
          <a:stretch/>
        </p:blipFill>
        <p:spPr>
          <a:xfrm>
            <a:off x="4860000" y="288000"/>
            <a:ext cx="2208535" cy="54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4E30E4-AAC1-E83D-EBE0-513563B83F92}"/>
              </a:ext>
            </a:extLst>
          </p:cNvPr>
          <p:cNvSpPr txBox="1"/>
          <p:nvPr userDrawn="1"/>
        </p:nvSpPr>
        <p:spPr>
          <a:xfrm>
            <a:off x="4792354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7B006A-0A09-2793-9244-077A92F700D6}"/>
              </a:ext>
            </a:extLst>
          </p:cNvPr>
          <p:cNvSpPr txBox="1">
            <a:spLocks/>
          </p:cNvSpPr>
          <p:nvPr userDrawn="1"/>
        </p:nvSpPr>
        <p:spPr>
          <a:xfrm>
            <a:off x="6917690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05430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case study">
    <p:bg>
      <p:bgPr>
        <a:gradFill>
          <a:gsLst>
            <a:gs pos="0">
              <a:srgbClr val="606F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3600000" cy="107722"/>
          </a:xfr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11497703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1475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large with CCBY">
    <p:bg>
      <p:bgPr>
        <a:gradFill>
          <a:gsLst>
            <a:gs pos="0">
              <a:srgbClr val="2E6F88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2677732" cy="107722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853524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small with CCBY">
    <p:bg>
      <p:bgPr>
        <a:gradFill>
          <a:gsLst>
            <a:gs pos="0">
              <a:srgbClr val="2E6F88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684839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section large with CCBY">
    <p:bg>
      <p:bgPr>
        <a:gradFill>
          <a:gsLst>
            <a:gs pos="0">
              <a:srgbClr val="7737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2677732" cy="107722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034960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section small with CCBY">
    <p:bg>
      <p:bgPr>
        <a:gradFill>
          <a:gsLst>
            <a:gs pos="0">
              <a:srgbClr val="7737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245838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section large with CCBY">
    <p:bg>
      <p:bgPr>
        <a:gradFill>
          <a:gsLst>
            <a:gs pos="0">
              <a:srgbClr val="015E4B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26103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section small with CCBY">
    <p:bg>
      <p:bgPr>
        <a:gradFill>
          <a:gsLst>
            <a:gs pos="0">
              <a:srgbClr val="015E4B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7048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section large with CCBY">
    <p:bg>
      <p:bgPr>
        <a:gradFill>
          <a:gsLst>
            <a:gs pos="0">
              <a:srgbClr val="CB6C37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22971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section small with CCBY">
    <p:bg>
      <p:bgPr>
        <a:gradFill>
          <a:gsLst>
            <a:gs pos="0">
              <a:srgbClr val="CB6C37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22018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section large with CCBY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28607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ith CCB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649B9B-A0C2-9E47-A8C6-7A135F3F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152137"/>
            <a:ext cx="7353406" cy="576000"/>
          </a:xfrm>
        </p:spPr>
        <p:txBody>
          <a:bodyPr wrap="square" anchor="t">
            <a:sp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62D301-EC22-4D41-AB0D-D59A260DFB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60000" y="4536172"/>
            <a:ext cx="7353406" cy="98368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contact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46981-7372-CF42-B2F6-943394CBB94D}"/>
              </a:ext>
            </a:extLst>
          </p:cNvPr>
          <p:cNvSpPr txBox="1"/>
          <p:nvPr userDrawn="1"/>
        </p:nvSpPr>
        <p:spPr>
          <a:xfrm>
            <a:off x="360000" y="4155778"/>
            <a:ext cx="105308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699D7B-7784-B94F-AC2D-CF2D3581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857681"/>
            <a:ext cx="7353406" cy="9338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62CF14-200E-9A38-5F9F-DDF23AFBE4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9999" y="6606000"/>
            <a:ext cx="411430" cy="144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8724"/>
          <a:stretch/>
        </p:blipFill>
        <p:spPr>
          <a:xfrm>
            <a:off x="3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30F2C3C-269D-A5F1-FBAC-C0BF61328CB1}"/>
              </a:ext>
            </a:extLst>
          </p:cNvPr>
          <p:cNvSpPr txBox="1"/>
          <p:nvPr userDrawn="1"/>
        </p:nvSpPr>
        <p:spPr>
          <a:xfrm>
            <a:off x="788288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401F71-1B9D-D1FB-388B-F3FDE3F01DE0}"/>
              </a:ext>
            </a:extLst>
          </p:cNvPr>
          <p:cNvSpPr txBox="1">
            <a:spLocks/>
          </p:cNvSpPr>
          <p:nvPr userDrawn="1"/>
        </p:nvSpPr>
        <p:spPr>
          <a:xfrm>
            <a:off x="2913624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472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section small with CCBY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04568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section large with CCBY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0571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section small with CCBY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6359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section large with CCBY"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238287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section small with CCBY"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115009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large">
    <p:bg>
      <p:bgPr>
        <a:gradFill>
          <a:gsLst>
            <a:gs pos="0">
              <a:srgbClr val="2E6F88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2677732" cy="107722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34292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l section small">
    <p:bg>
      <p:bgPr>
        <a:gradFill>
          <a:gsLst>
            <a:gs pos="0">
              <a:srgbClr val="2E6F88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2550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section large">
    <p:bg>
      <p:bgPr>
        <a:gradFill>
          <a:gsLst>
            <a:gs pos="0">
              <a:srgbClr val="7737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8400" y="6624000"/>
            <a:ext cx="2677732" cy="107722"/>
          </a:xfrm>
        </p:spPr>
        <p:txBody>
          <a:bodyPr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727282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ace section small">
    <p:bg>
      <p:bgPr>
        <a:gradFill>
          <a:gsLst>
            <a:gs pos="0">
              <a:srgbClr val="773775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164695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section large">
    <p:bg>
      <p:bgPr>
        <a:gradFill>
          <a:gsLst>
            <a:gs pos="0">
              <a:srgbClr val="015E4B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5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4369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8649B9B-A0C2-9E47-A8C6-7A135F3F52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2152137"/>
            <a:ext cx="7353406" cy="576000"/>
          </a:xfrm>
        </p:spPr>
        <p:txBody>
          <a:bodyPr wrap="square" anchor="t">
            <a:spAutoFit/>
          </a:bodyPr>
          <a:lstStyle>
            <a:lvl1pPr algn="l"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062D301-EC22-4D41-AB0D-D59A260DFBF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360000" y="4536172"/>
            <a:ext cx="7353406" cy="98368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contact details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046981-7372-CF42-B2F6-943394CBB94D}"/>
              </a:ext>
            </a:extLst>
          </p:cNvPr>
          <p:cNvSpPr txBox="1"/>
          <p:nvPr userDrawn="1"/>
        </p:nvSpPr>
        <p:spPr>
          <a:xfrm>
            <a:off x="360000" y="4155778"/>
            <a:ext cx="1053084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72699D7B-7784-B94F-AC2D-CF2D3581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857681"/>
            <a:ext cx="7353406" cy="933856"/>
          </a:xfrm>
        </p:spPr>
        <p:txBody>
          <a:bodyPr>
            <a:normAutofit/>
          </a:bodyPr>
          <a:lstStyle>
            <a:lvl1pPr marL="0" indent="0"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724"/>
          <a:stretch/>
        </p:blipFill>
        <p:spPr>
          <a:xfrm>
            <a:off x="3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4E27994-4EB7-693D-547E-C4876AAD993E}"/>
              </a:ext>
            </a:extLst>
          </p:cNvPr>
          <p:cNvSpPr txBox="1"/>
          <p:nvPr userDrawn="1"/>
        </p:nvSpPr>
        <p:spPr>
          <a:xfrm>
            <a:off x="28626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9EB67-C36D-2F1B-C732-0C9131EA9048}"/>
              </a:ext>
            </a:extLst>
          </p:cNvPr>
          <p:cNvSpPr txBox="1">
            <a:spLocks/>
          </p:cNvSpPr>
          <p:nvPr userDrawn="1"/>
        </p:nvSpPr>
        <p:spPr>
          <a:xfrm>
            <a:off x="241159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31149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est section small">
    <p:bg>
      <p:bgPr>
        <a:gradFill>
          <a:gsLst>
            <a:gs pos="0">
              <a:srgbClr val="015E4B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77639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section large">
    <p:bg>
      <p:bgPr>
        <a:gradFill>
          <a:gsLst>
            <a:gs pos="0">
              <a:srgbClr val="CB6C37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105046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st section small">
    <p:bg>
      <p:bgPr>
        <a:gradFill>
          <a:gsLst>
            <a:gs pos="0">
              <a:srgbClr val="CB6C37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4263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section large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1945574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t section small">
    <p:bg>
      <p:bgPr>
        <a:gradFill>
          <a:gsLst>
            <a:gs pos="0">
              <a:srgbClr val="B43D3D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8822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section large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50669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live section small">
    <p:bg>
      <p:bgPr>
        <a:gradFill>
          <a:gsLst>
            <a:gs pos="0">
              <a:srgbClr val="627D6C"/>
            </a:gs>
            <a:gs pos="100000">
              <a:srgbClr val="122D3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208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section large"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3">
            <a:extLst>
              <a:ext uri="{FF2B5EF4-FFF2-40B4-BE49-F238E27FC236}">
                <a16:creationId xmlns:a16="http://schemas.microsoft.com/office/drawing/2014/main" id="{96477165-D24A-8647-AB16-3B4816D6B883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359499" y="0"/>
            <a:ext cx="7832502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576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3639600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3639600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336126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one section small"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361722-E8B2-D240-A179-892F1C126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52815335-5111-C740-8531-11A946C4FFA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8580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0000" y="504000"/>
            <a:ext cx="7899097" cy="1503072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>
              <a:defRPr/>
            </a:lvl1pPr>
          </a:lstStyle>
          <a:p>
            <a:r>
              <a:rPr lang="en-GB" dirty="0"/>
              <a:t>Click to edit section title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90E1421F-AFD2-DF4A-B70D-3784CBB7D7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2548356"/>
            <a:ext cx="7899097" cy="292350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6A0A9DF-F270-BC02-7B0C-B8145F9FD5FC}"/>
              </a:ext>
            </a:extLst>
          </p:cNvPr>
          <p:cNvSpPr/>
          <p:nvPr userDrawn="1"/>
        </p:nvSpPr>
        <p:spPr>
          <a:xfrm>
            <a:off x="360000" y="2253072"/>
            <a:ext cx="792000" cy="5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0" i="0">
              <a:latin typeface="Arial Nova Light" panose="020B03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299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with CCBY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C39BE42-4423-C743-8930-27E4EAEEBE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4274288" cy="685800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  <a:br>
              <a:rPr lang="en-US" dirty="0"/>
            </a:br>
            <a:r>
              <a:rPr lang="en-US" dirty="0"/>
              <a:t>NOTE: If picture is not </a:t>
            </a:r>
            <a:br>
              <a:rPr lang="en-US" dirty="0"/>
            </a:br>
            <a:r>
              <a:rPr lang="en-US" dirty="0"/>
              <a:t>required, please use </a:t>
            </a:r>
            <a:br>
              <a:rPr lang="en-US" dirty="0"/>
            </a:br>
            <a:r>
              <a:rPr lang="en-US" dirty="0"/>
              <a:t>alternate end slide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3513FD-8303-DF4C-90A2-A8146110D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710" y="2152137"/>
            <a:ext cx="6707774" cy="576000"/>
          </a:xfrm>
        </p:spPr>
        <p:txBody>
          <a:bodyPr anchor="t">
            <a:noAutofit/>
          </a:bodyPr>
          <a:lstStyle>
            <a:lvl1pPr algn="l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699D7B-7784-B94F-AC2D-CF2D3581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710" y="2857681"/>
            <a:ext cx="6707774" cy="9338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62D301-EC22-4D41-AB0D-D59A260DFB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60000" y="4536172"/>
            <a:ext cx="6717127" cy="98368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contact details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46981-7372-CF42-B2F6-943394CBB94D}"/>
              </a:ext>
            </a:extLst>
          </p:cNvPr>
          <p:cNvSpPr txBox="1"/>
          <p:nvPr userDrawn="1"/>
        </p:nvSpPr>
        <p:spPr>
          <a:xfrm>
            <a:off x="4860000" y="4155778"/>
            <a:ext cx="6973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2C859DC-F828-1BD0-E0E6-350231C97B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869711" y="6606000"/>
            <a:ext cx="411430" cy="144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48724"/>
          <a:stretch/>
        </p:blipFill>
        <p:spPr>
          <a:xfrm>
            <a:off x="48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1E00F87-232E-16F2-FDBA-9B22EFD0C9EF}"/>
              </a:ext>
            </a:extLst>
          </p:cNvPr>
          <p:cNvSpPr txBox="1"/>
          <p:nvPr userDrawn="1"/>
        </p:nvSpPr>
        <p:spPr>
          <a:xfrm>
            <a:off x="5295889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243E15F-F04A-FEF3-CE18-B6D2272BF60B}"/>
              </a:ext>
            </a:extLst>
          </p:cNvPr>
          <p:cNvSpPr txBox="1">
            <a:spLocks/>
          </p:cNvSpPr>
          <p:nvPr userDrawn="1"/>
        </p:nvSpPr>
        <p:spPr>
          <a:xfrm>
            <a:off x="7421225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4453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BC39BE42-4423-C743-8930-27E4EAEEBE98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-1"/>
            <a:ext cx="4274288" cy="6858001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picture</a:t>
            </a:r>
            <a:br>
              <a:rPr lang="en-US" dirty="0"/>
            </a:br>
            <a:r>
              <a:rPr lang="en-US" dirty="0"/>
              <a:t>NOTE: If picture is not </a:t>
            </a:r>
            <a:br>
              <a:rPr lang="en-US" dirty="0"/>
            </a:br>
            <a:r>
              <a:rPr lang="en-US" dirty="0"/>
              <a:t>required, please use </a:t>
            </a:r>
            <a:br>
              <a:rPr lang="en-US" dirty="0"/>
            </a:br>
            <a:r>
              <a:rPr lang="en-US" dirty="0"/>
              <a:t>alternate end slide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993513FD-8303-DF4C-90A2-A8146110D6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69710" y="2152137"/>
            <a:ext cx="6707774" cy="576000"/>
          </a:xfrm>
        </p:spPr>
        <p:txBody>
          <a:bodyPr anchor="t">
            <a:noAutofit/>
          </a:bodyPr>
          <a:lstStyle>
            <a:lvl1pPr algn="l">
              <a:defRPr sz="36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Thank you</a:t>
            </a:r>
            <a:endParaRPr lang="en-US" dirty="0"/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72699D7B-7784-B94F-AC2D-CF2D358170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69710" y="2857681"/>
            <a:ext cx="6707774" cy="933856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62D301-EC22-4D41-AB0D-D59A260DFBF4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4860000" y="4536172"/>
            <a:ext cx="6717127" cy="983683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300"/>
              </a:spcAft>
              <a:buNone/>
              <a:defRPr sz="11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Click to add contact details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46981-7372-CF42-B2F6-943394CBB94D}"/>
              </a:ext>
            </a:extLst>
          </p:cNvPr>
          <p:cNvSpPr txBox="1"/>
          <p:nvPr userDrawn="1"/>
        </p:nvSpPr>
        <p:spPr>
          <a:xfrm>
            <a:off x="4860000" y="4155778"/>
            <a:ext cx="69732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information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D103644-4A85-A149-B597-6318B6773A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r="48724"/>
          <a:stretch/>
        </p:blipFill>
        <p:spPr>
          <a:xfrm>
            <a:off x="4860000" y="288000"/>
            <a:ext cx="2208535" cy="540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E26EC2A-3D44-9AEF-7DF9-E0BB138A90AB}"/>
              </a:ext>
            </a:extLst>
          </p:cNvPr>
          <p:cNvSpPr txBox="1"/>
          <p:nvPr userDrawn="1"/>
        </p:nvSpPr>
        <p:spPr>
          <a:xfrm>
            <a:off x="4792354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FB53F12-6283-CFDE-9FB5-BEC2A224DCAE}"/>
              </a:ext>
            </a:extLst>
          </p:cNvPr>
          <p:cNvSpPr txBox="1">
            <a:spLocks/>
          </p:cNvSpPr>
          <p:nvPr userDrawn="1"/>
        </p:nvSpPr>
        <p:spPr>
          <a:xfrm>
            <a:off x="6917690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35724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internal with CCBY [image]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313F6C-199D-BC46-9D5E-3618FAB3BC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DDBDE29D-C7A0-AF44-ACC5-A9277031A68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8643417" y="0"/>
            <a:ext cx="3548583" cy="64908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add picture</a:t>
            </a: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68ED8CA8-0960-584C-9A49-3127B5F7A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7899097" cy="332399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14DF2D86-A19A-0B4F-8061-75503754B9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000" y="864000"/>
            <a:ext cx="7899097" cy="517488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92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.png"/><Relationship Id="rId4" Type="http://schemas.openxmlformats.org/officeDocument/2006/relationships/image" Target="../media/image2.em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6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52E40"/>
            </a:gs>
            <a:gs pos="100000">
              <a:srgbClr val="2E6F8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B0929B4-2B1A-F749-B393-06FB38F71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999" y="360000"/>
            <a:ext cx="11482955" cy="443198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E9CE1A-4045-0C4F-8632-513A5DEF62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000" y="1008000"/>
            <a:ext cx="11482954" cy="512439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7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8" r:id="rId2"/>
    <p:sldLayoutId id="2147483650" r:id="rId3"/>
    <p:sldLayoutId id="2147483719" r:id="rId4"/>
    <p:sldLayoutId id="2147483685" r:id="rId5"/>
    <p:sldLayoutId id="2147483720" r:id="rId6"/>
    <p:sldLayoutId id="2147483686" r:id="rId7"/>
    <p:sldLayoutId id="2147483721" r:id="rId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b="0" i="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1BFCD6-8341-B64F-B087-D63F930A96A5}"/>
              </a:ext>
            </a:extLst>
          </p:cNvPr>
          <p:cNvSpPr/>
          <p:nvPr userDrawn="1"/>
        </p:nvSpPr>
        <p:spPr bwMode="auto">
          <a:xfrm>
            <a:off x="1" y="6498000"/>
            <a:ext cx="12192000" cy="371513"/>
          </a:xfrm>
          <a:prstGeom prst="rect">
            <a:avLst/>
          </a:prstGeom>
          <a:solidFill>
            <a:srgbClr val="2674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9097" y="6624139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b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3323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C37A4D2-58D3-BF94-78AD-6D28F0374EA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60000" y="6606000"/>
            <a:ext cx="411430" cy="144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A355241-04F6-C4F2-8127-4A6796522687}"/>
              </a:ext>
            </a:extLst>
          </p:cNvPr>
          <p:cNvSpPr txBox="1"/>
          <p:nvPr userDrawn="1"/>
        </p:nvSpPr>
        <p:spPr>
          <a:xfrm>
            <a:off x="791095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73B955F-51CA-F37A-A2FE-2515B33A22E7}"/>
              </a:ext>
            </a:extLst>
          </p:cNvPr>
          <p:cNvSpPr txBox="1">
            <a:spLocks/>
          </p:cNvSpPr>
          <p:nvPr userDrawn="1"/>
        </p:nvSpPr>
        <p:spPr>
          <a:xfrm>
            <a:off x="2916431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755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1D3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D31BFCD6-8341-B64F-B087-D63F930A96A5}"/>
              </a:ext>
            </a:extLst>
          </p:cNvPr>
          <p:cNvSpPr/>
          <p:nvPr userDrawn="1"/>
        </p:nvSpPr>
        <p:spPr bwMode="auto">
          <a:xfrm>
            <a:off x="1" y="6498000"/>
            <a:ext cx="12192000" cy="371513"/>
          </a:xfrm>
          <a:prstGeom prst="rect">
            <a:avLst/>
          </a:prstGeom>
          <a:solidFill>
            <a:srgbClr val="267485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9097" y="6624139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b="0" dirty="0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C24C0474-55D9-3149-A6E8-9D39C7702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0515600" cy="3323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5F4C02-A76F-74FE-207B-0A6D47775BD2}"/>
              </a:ext>
            </a:extLst>
          </p:cNvPr>
          <p:cNvSpPr txBox="1"/>
          <p:nvPr userDrawn="1"/>
        </p:nvSpPr>
        <p:spPr>
          <a:xfrm>
            <a:off x="295839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8BDA21C-2A9C-BE1D-9928-5D81A718C7E8}"/>
              </a:ext>
            </a:extLst>
          </p:cNvPr>
          <p:cNvSpPr txBox="1">
            <a:spLocks/>
          </p:cNvSpPr>
          <p:nvPr userDrawn="1"/>
        </p:nvSpPr>
        <p:spPr>
          <a:xfrm>
            <a:off x="2421175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468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i="0" kern="1200">
          <a:solidFill>
            <a:srgbClr val="001D34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464646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8400" y="7040560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/>
              <a:t>Footer</a:t>
            </a:r>
            <a:endParaRPr lang="en-US" b="0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37A4D2-58D3-BF94-78AD-6D28F0374EA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60000" y="6606000"/>
            <a:ext cx="411430" cy="144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2619F70-D6B3-76D6-EBED-1695DF25F166}"/>
              </a:ext>
            </a:extLst>
          </p:cNvPr>
          <p:cNvSpPr txBox="1"/>
          <p:nvPr userDrawn="1"/>
        </p:nvSpPr>
        <p:spPr>
          <a:xfrm>
            <a:off x="79088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05020ACE-9472-BA86-AFF7-C62C9A2C542B}"/>
              </a:ext>
            </a:extLst>
          </p:cNvPr>
          <p:cNvSpPr txBox="1">
            <a:spLocks/>
          </p:cNvSpPr>
          <p:nvPr userDrawn="1"/>
        </p:nvSpPr>
        <p:spPr>
          <a:xfrm>
            <a:off x="291621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9314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713" r:id="rId3"/>
    <p:sldLayoutId id="2147483714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8400" y="7040560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r"/>
            <a:r>
              <a:rPr lang="en-US"/>
              <a:t>Footer</a:t>
            </a:r>
            <a:endParaRPr lang="en-US" b="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746D75-4709-3EAC-D0E4-2CA5B431BCF5}"/>
              </a:ext>
            </a:extLst>
          </p:cNvPr>
          <p:cNvSpPr txBox="1"/>
          <p:nvPr userDrawn="1"/>
        </p:nvSpPr>
        <p:spPr>
          <a:xfrm>
            <a:off x="28626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8109629-CCE1-8765-4794-4693C7E8F132}"/>
              </a:ext>
            </a:extLst>
          </p:cNvPr>
          <p:cNvSpPr txBox="1">
            <a:spLocks/>
          </p:cNvSpPr>
          <p:nvPr userDrawn="1"/>
        </p:nvSpPr>
        <p:spPr>
          <a:xfrm>
            <a:off x="241159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445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8400" y="6627986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b="0" dirty="0"/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AC37A4D2-58D3-BF94-78AD-6D28F0374EA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360000" y="6606000"/>
            <a:ext cx="411430" cy="14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6D44CF-0E4F-EE27-9B5F-EE883B2AB438}"/>
              </a:ext>
            </a:extLst>
          </p:cNvPr>
          <p:cNvSpPr txBox="1"/>
          <p:nvPr userDrawn="1"/>
        </p:nvSpPr>
        <p:spPr>
          <a:xfrm>
            <a:off x="79088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F2BD2F0A-E842-21AE-BBBD-E73B6AF3454A}"/>
              </a:ext>
            </a:extLst>
          </p:cNvPr>
          <p:cNvSpPr txBox="1">
            <a:spLocks/>
          </p:cNvSpPr>
          <p:nvPr userDrawn="1"/>
        </p:nvSpPr>
        <p:spPr>
          <a:xfrm>
            <a:off x="291621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741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15" r:id="rId3"/>
    <p:sldLayoutId id="2147483716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>
          <a:gsLst>
            <a:gs pos="0">
              <a:srgbClr val="606F75"/>
            </a:gs>
            <a:gs pos="100000">
              <a:srgbClr val="052E4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AC8C37-3C4C-0E4E-8501-71F7467809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658400" y="6627986"/>
            <a:ext cx="3600000" cy="107722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7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b="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3654" y="6634457"/>
            <a:ext cx="2026924" cy="10363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E73FB7D-A4C7-A43B-0AFB-C5FE3B27C7F8}"/>
              </a:ext>
            </a:extLst>
          </p:cNvPr>
          <p:cNvSpPr txBox="1"/>
          <p:nvPr userDrawn="1"/>
        </p:nvSpPr>
        <p:spPr>
          <a:xfrm>
            <a:off x="286260" y="6586011"/>
            <a:ext cx="233393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700" b="0" i="0" dirty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© </a:t>
            </a:r>
            <a:r>
              <a:rPr lang="en-AU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Commonwealth of Australia (Geoscience Australia) 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9F7FB21-1E9C-5303-8E0C-1DDF3C17F67B}"/>
              </a:ext>
            </a:extLst>
          </p:cNvPr>
          <p:cNvSpPr txBox="1">
            <a:spLocks/>
          </p:cNvSpPr>
          <p:nvPr userDrawn="1"/>
        </p:nvSpPr>
        <p:spPr>
          <a:xfrm>
            <a:off x="2411596" y="6586011"/>
            <a:ext cx="503535" cy="18456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8C2F76C-6B97-465C-A503-EF5DCC8E605D}" type="datetimeyyyy">
              <a:rPr lang="en-AU" sz="7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2025</a:t>
            </a:fld>
            <a:endParaRPr lang="en-AU" sz="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8795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B8D104-677D-67DB-017B-3A46B992E1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243" y="2135233"/>
            <a:ext cx="10483595" cy="1263101"/>
          </a:xfrm>
        </p:spPr>
        <p:txBody>
          <a:bodyPr/>
          <a:lstStyle/>
          <a:p>
            <a:r>
              <a:rPr lang="en-AU" sz="4000" b="1" dirty="0"/>
              <a:t>Overview and Summary of Existing Sensors</a:t>
            </a:r>
            <a:br>
              <a:rPr lang="en-AU" sz="4000" b="1" dirty="0"/>
            </a:br>
            <a:r>
              <a:rPr lang="en-AU" sz="4000" b="1" dirty="0"/>
              <a:t>in the context of </a:t>
            </a:r>
            <a:br>
              <a:rPr lang="en-AU" sz="4000" b="1" dirty="0"/>
            </a:br>
            <a:r>
              <a:rPr lang="en-AU" sz="4000" b="1" dirty="0"/>
              <a:t>UN ODTP forecasting targets</a:t>
            </a:r>
            <a:br>
              <a:rPr lang="en-AU" sz="4000" b="1" dirty="0"/>
            </a:b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D3A2D-4267-6C50-768E-A32746979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2635" y="4334360"/>
            <a:ext cx="10384203" cy="933856"/>
          </a:xfrm>
        </p:spPr>
        <p:txBody>
          <a:bodyPr>
            <a:normAutofit fontScale="92500" lnSpcReduction="10000"/>
          </a:bodyPr>
          <a:lstStyle/>
          <a:p>
            <a:br>
              <a:rPr lang="en-AU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</a:br>
            <a:r>
              <a:rPr lang="en-AU" sz="2000" b="1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  <a:t>9th Joint ICG/PTWS–IUGG/JTC Workshop </a:t>
            </a:r>
            <a:br>
              <a:rPr lang="en-AU" sz="2000" b="0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AU" sz="2000" b="1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  <a:t>60th Anniversary of the ICG/PTWS – Past and Future, Part II</a:t>
            </a:r>
            <a:br>
              <a:rPr lang="en-AU" sz="2000" b="1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</a:br>
            <a:r>
              <a:rPr lang="en-AU" sz="2000" b="1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  <a:t>7</a:t>
            </a:r>
            <a:r>
              <a:rPr lang="en-AU" sz="2000" b="1" i="0" u="none" strike="noStrike" baseline="30000" dirty="0">
                <a:solidFill>
                  <a:schemeClr val="accent3"/>
                </a:solidFill>
                <a:latin typeface="Arial" panose="020B0604020202020204" pitchFamily="34" charset="0"/>
              </a:rPr>
              <a:t>th</a:t>
            </a:r>
            <a:r>
              <a:rPr lang="en-AU" sz="2000" b="1" i="0" u="none" strike="noStrike" baseline="0" dirty="0">
                <a:solidFill>
                  <a:schemeClr val="accent3"/>
                </a:solidFill>
                <a:latin typeface="Arial" panose="020B0604020202020204" pitchFamily="34" charset="0"/>
              </a:rPr>
              <a:t> April 2025, Beijing, China</a:t>
            </a:r>
            <a:endParaRPr lang="en-AU" dirty="0">
              <a:solidFill>
                <a:schemeClr val="accent3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CA9416-552C-E49C-22D4-64F66289976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103243" y="5843205"/>
            <a:ext cx="10483595" cy="214010"/>
          </a:xfrm>
        </p:spPr>
        <p:txBody>
          <a:bodyPr/>
          <a:lstStyle/>
          <a:p>
            <a:r>
              <a:rPr lang="en-AU" dirty="0"/>
              <a:t>A Moseley |  Co-Director, Joint Australian Tsunami Warning Centre</a:t>
            </a:r>
          </a:p>
        </p:txBody>
      </p:sp>
    </p:spTree>
    <p:extLst>
      <p:ext uri="{BB962C8B-B14F-4D97-AF65-F5344CB8AC3E}">
        <p14:creationId xmlns:p14="http://schemas.microsoft.com/office/powerpoint/2010/main" val="2008750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728A22DD-BA07-0362-9659-C53259E29A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27"/>
          <a:stretch/>
        </p:blipFill>
        <p:spPr>
          <a:xfrm>
            <a:off x="1003743" y="0"/>
            <a:ext cx="10184515" cy="6053235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B52C47E-05BC-9F26-2F82-B1CDABD1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86E10C9-9432-8289-7647-DFFC9D932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Earthquake: initial indicators, OT+3’</a:t>
            </a:r>
          </a:p>
        </p:txBody>
      </p:sp>
    </p:spTree>
    <p:extLst>
      <p:ext uri="{BB962C8B-B14F-4D97-AF65-F5344CB8AC3E}">
        <p14:creationId xmlns:p14="http://schemas.microsoft.com/office/powerpoint/2010/main" val="21529619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A95852-98E4-CD5B-CCD4-EAB29D4DA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map of the world&#10;&#10;AI-generated content may be incorrect.">
            <a:extLst>
              <a:ext uri="{FF2B5EF4-FFF2-40B4-BE49-F238E27FC236}">
                <a16:creationId xmlns:a16="http://schemas.microsoft.com/office/drawing/2014/main" id="{29E24B71-CCB7-C810-A74E-B66451E11F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7384"/>
          <a:stretch/>
        </p:blipFill>
        <p:spPr>
          <a:xfrm>
            <a:off x="1003743" y="0"/>
            <a:ext cx="10184515" cy="594830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B0FECFA-214C-4A22-C36A-C4D981BBFB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E4FF590-47A1-395B-6CCA-1EC5E5EA5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Earthquake: initial indicators, OT+3’</a:t>
            </a:r>
          </a:p>
        </p:txBody>
      </p:sp>
    </p:spTree>
    <p:extLst>
      <p:ext uri="{BB962C8B-B14F-4D97-AF65-F5344CB8AC3E}">
        <p14:creationId xmlns:p14="http://schemas.microsoft.com/office/powerpoint/2010/main" val="1559857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map of the world">
            <a:extLst>
              <a:ext uri="{FF2B5EF4-FFF2-40B4-BE49-F238E27FC236}">
                <a16:creationId xmlns:a16="http://schemas.microsoft.com/office/drawing/2014/main" id="{54509C77-DBD3-C4CD-DEE6-E6786241D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50"/>
          <a:stretch/>
        </p:blipFill>
        <p:spPr>
          <a:xfrm>
            <a:off x="1003743" y="0"/>
            <a:ext cx="10184515" cy="5994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C3B9545-12D3-482A-D466-53A3E0AD1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30F8F56-E718-1E42-D91E-F859A5B70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Earthquake: source partially constrained, OT+10’</a:t>
            </a:r>
          </a:p>
        </p:txBody>
      </p:sp>
    </p:spTree>
    <p:extLst>
      <p:ext uri="{BB962C8B-B14F-4D97-AF65-F5344CB8AC3E}">
        <p14:creationId xmlns:p14="http://schemas.microsoft.com/office/powerpoint/2010/main" val="2433900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2F43E8B8-59D4-1AD5-5386-FB5123C083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513"/>
          <a:stretch/>
        </p:blipFill>
        <p:spPr>
          <a:xfrm>
            <a:off x="1003743" y="0"/>
            <a:ext cx="10184515" cy="6011056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C4C18F3-2287-6BF6-6D1D-E8C6281CF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5CBD6C8-00E9-C2E5-2446-478C9B6E79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Earthquake: source fully constrained, OT+45’</a:t>
            </a:r>
          </a:p>
        </p:txBody>
      </p:sp>
    </p:spTree>
    <p:extLst>
      <p:ext uri="{BB962C8B-B14F-4D97-AF65-F5344CB8AC3E}">
        <p14:creationId xmlns:p14="http://schemas.microsoft.com/office/powerpoint/2010/main" val="28422611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7CC89-DB74-6E4B-98C1-0724AA72D4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the world&#10;&#10;AI-generated content may be incorrect.">
            <a:extLst>
              <a:ext uri="{FF2B5EF4-FFF2-40B4-BE49-F238E27FC236}">
                <a16:creationId xmlns:a16="http://schemas.microsoft.com/office/drawing/2014/main" id="{0E476D00-6F70-501C-A212-1C0343B499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5056"/>
          <a:stretch/>
        </p:blipFill>
        <p:spPr>
          <a:xfrm>
            <a:off x="1003743" y="0"/>
            <a:ext cx="10184515" cy="6115987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CDD7147-2990-2E51-8912-4121FA8DD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C8FF10-9E5D-15DD-C502-3476FA0D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Earthquake: source fully constrained, OT+45’</a:t>
            </a:r>
          </a:p>
        </p:txBody>
      </p:sp>
    </p:spTree>
    <p:extLst>
      <p:ext uri="{BB962C8B-B14F-4D97-AF65-F5344CB8AC3E}">
        <p14:creationId xmlns:p14="http://schemas.microsoft.com/office/powerpoint/2010/main" val="9237340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7EC3E9-112E-C72A-193C-8A502FCC42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1298127-909F-6A65-7997-D0F2A89AA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Non-earthquake, known source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DE0F85-1980-337E-597A-9323211287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22" y="2400299"/>
            <a:ext cx="8064556" cy="28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EA1E1C-8203-320B-7CEE-CB29F5F92BC4}"/>
              </a:ext>
            </a:extLst>
          </p:cNvPr>
          <p:cNvSpPr/>
          <p:nvPr/>
        </p:nvSpPr>
        <p:spPr>
          <a:xfrm>
            <a:off x="2051693" y="3847096"/>
            <a:ext cx="8064556" cy="676778"/>
          </a:xfrm>
          <a:prstGeom prst="rect">
            <a:avLst/>
          </a:prstGeom>
          <a:solidFill>
            <a:srgbClr val="FFC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20845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ocean">
            <a:extLst>
              <a:ext uri="{FF2B5EF4-FFF2-40B4-BE49-F238E27FC236}">
                <a16:creationId xmlns:a16="http://schemas.microsoft.com/office/drawing/2014/main" id="{067C26CD-5A73-819C-7394-8594D68C9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1"/>
          <a:stretch/>
        </p:blipFill>
        <p:spPr>
          <a:xfrm>
            <a:off x="2022194" y="863600"/>
            <a:ext cx="8147612" cy="5526678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01D6793-9954-6BF5-1AFC-2AB8742AD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0E69D1B-64BA-991B-917A-76F14FC2CA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 earthquake (known): initial indicators, OT+10’</a:t>
            </a:r>
          </a:p>
        </p:txBody>
      </p:sp>
    </p:spTree>
    <p:extLst>
      <p:ext uri="{BB962C8B-B14F-4D97-AF65-F5344CB8AC3E}">
        <p14:creationId xmlns:p14="http://schemas.microsoft.com/office/powerpoint/2010/main" val="2730506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ocean&#10;&#10;AI-generated content may be incorrect.">
            <a:extLst>
              <a:ext uri="{FF2B5EF4-FFF2-40B4-BE49-F238E27FC236}">
                <a16:creationId xmlns:a16="http://schemas.microsoft.com/office/drawing/2014/main" id="{72193625-CBDE-8252-A800-698785E68F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2022194" y="863600"/>
            <a:ext cx="8147612" cy="563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80E1892-8A65-D4E6-52DD-80203D955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26E185-6BC4-D4A9-EF25-808B852B5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 earthquake (known): partially constrained, OT+45’</a:t>
            </a:r>
          </a:p>
        </p:txBody>
      </p:sp>
    </p:spTree>
    <p:extLst>
      <p:ext uri="{BB962C8B-B14F-4D97-AF65-F5344CB8AC3E}">
        <p14:creationId xmlns:p14="http://schemas.microsoft.com/office/powerpoint/2010/main" val="391383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ocean&#10;&#10;AI-generated content may be incorrect.">
            <a:extLst>
              <a:ext uri="{FF2B5EF4-FFF2-40B4-BE49-F238E27FC236}">
                <a16:creationId xmlns:a16="http://schemas.microsoft.com/office/drawing/2014/main" id="{189BD8C8-5E76-49DE-BBA9-99B5F9C049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"/>
          <a:stretch/>
        </p:blipFill>
        <p:spPr>
          <a:xfrm>
            <a:off x="2022194" y="863600"/>
            <a:ext cx="8147612" cy="56344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00448BE-5584-A6B3-542B-5412DB814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75B96E-BC19-3A4E-2365-8101849F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 earthquake (known): fully constrained, OT+60’</a:t>
            </a:r>
          </a:p>
        </p:txBody>
      </p:sp>
    </p:spTree>
    <p:extLst>
      <p:ext uri="{BB962C8B-B14F-4D97-AF65-F5344CB8AC3E}">
        <p14:creationId xmlns:p14="http://schemas.microsoft.com/office/powerpoint/2010/main" val="30679492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02C3431-362B-15EF-E2F4-6693E8CDD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EAA9BB4-C4BB-BA54-F727-32FF030F6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Non-earthquake, unknown source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6F3CCE28-CE16-4D82-13B4-2C24628B70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22" y="2400299"/>
            <a:ext cx="8064556" cy="28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1869E92-2E87-04B1-4168-710001C4001C}"/>
              </a:ext>
            </a:extLst>
          </p:cNvPr>
          <p:cNvSpPr/>
          <p:nvPr/>
        </p:nvSpPr>
        <p:spPr>
          <a:xfrm>
            <a:off x="2063722" y="4508833"/>
            <a:ext cx="8064556" cy="676778"/>
          </a:xfrm>
          <a:prstGeom prst="rect">
            <a:avLst/>
          </a:prstGeom>
          <a:solidFill>
            <a:srgbClr val="FFC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6156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81A3DB1-D4A7-761B-3AFB-0FF06CE16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082D00D-4270-E31F-18BF-C6D4EA5C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</p:spPr>
        <p:txBody>
          <a:bodyPr/>
          <a:lstStyle/>
          <a:p>
            <a:r>
              <a:rPr lang="en-AU" dirty="0"/>
              <a:t>UN ODTP,  2021-2030 Forecasting Targets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171379-7DFA-37FF-D68D-D13287FA2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sz="2400" b="0" i="0" u="none" strike="noStrike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r>
              <a:rPr lang="en-AU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Target forecasting goals from the </a:t>
            </a:r>
            <a:r>
              <a:rPr lang="en-AU" sz="2400" b="0" i="0" u="none" strike="noStrike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10-year Research, Development and Implementation Plan of the UN ODTP.</a:t>
            </a:r>
            <a:endParaRPr lang="en-AU" dirty="0"/>
          </a:p>
          <a:p>
            <a:endParaRPr lang="en-AU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EB81F7A-C751-D0CA-936B-B3B0715F2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22" y="2400299"/>
            <a:ext cx="8064556" cy="28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996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">
            <a:extLst>
              <a:ext uri="{FF2B5EF4-FFF2-40B4-BE49-F238E27FC236}">
                <a16:creationId xmlns:a16="http://schemas.microsoft.com/office/drawing/2014/main" id="{D81E49FE-8E07-02CD-C336-9068471B9C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27"/>
          <a:stretch/>
        </p:blipFill>
        <p:spPr>
          <a:xfrm>
            <a:off x="1003743" y="0"/>
            <a:ext cx="10184515" cy="6038881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9B5780B-A675-8F81-C87F-90AE2DDB7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074B3-6ED0-CE9C-9E41-56D5B390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GOOS:  tide &amp; DART (open, real-time)</a:t>
            </a:r>
          </a:p>
        </p:txBody>
      </p:sp>
    </p:spTree>
    <p:extLst>
      <p:ext uri="{BB962C8B-B14F-4D97-AF65-F5344CB8AC3E}">
        <p14:creationId xmlns:p14="http://schemas.microsoft.com/office/powerpoint/2010/main" val="25755533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97593EB-B06D-8832-D20C-E506E08AE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8AD1CE-9367-D292-E0EA-97D14243A1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Summary – progress against UN ODTP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91DD8-6E86-0B8E-A684-BC1DAC9B2D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OD mid-point…</a:t>
            </a:r>
          </a:p>
          <a:p>
            <a:r>
              <a:rPr lang="en-AU" dirty="0"/>
              <a:t>Currently available data is not enough to achieve UN ODTP forecasting targets.</a:t>
            </a:r>
          </a:p>
          <a:p>
            <a:r>
              <a:rPr lang="en-AU" dirty="0"/>
              <a:t>New infrastructure slow to come into effect (e.g., SMART) – and will data be open?</a:t>
            </a:r>
          </a:p>
          <a:p>
            <a:r>
              <a:rPr lang="en-AU" dirty="0"/>
              <a:t>Large-scale infrastructure investment for ocean observations, not expected.</a:t>
            </a:r>
          </a:p>
          <a:p>
            <a:endParaRPr lang="en-AU" dirty="0"/>
          </a:p>
          <a:p>
            <a:r>
              <a:rPr lang="en-AU" dirty="0"/>
              <a:t>Necessary next steps:</a:t>
            </a:r>
          </a:p>
          <a:p>
            <a:pPr lvl="1"/>
            <a:r>
              <a:rPr lang="en-AU" dirty="0"/>
              <a:t>Increase open data sharing from existing stations</a:t>
            </a:r>
          </a:p>
          <a:p>
            <a:pPr lvl="1"/>
            <a:r>
              <a:rPr lang="en-AU" dirty="0"/>
              <a:t>Look to other existing ocean-observing technologies and novel techniques to augment existing capability – e.g., GNSS-TEC, Satellite altimetry, OF interferometry, others? </a:t>
            </a:r>
          </a:p>
          <a:p>
            <a:pPr lvl="1"/>
            <a:r>
              <a:rPr lang="en-AU" dirty="0"/>
              <a:t>Collaborate with researches to make novel data forecast-ready for TSPs</a:t>
            </a:r>
          </a:p>
          <a:p>
            <a:pPr lvl="1"/>
            <a:r>
              <a:rPr lang="en-AU" dirty="0"/>
              <a:t>Partner with those operators/sectors to access novel data (</a:t>
            </a:r>
            <a:r>
              <a:rPr lang="en-AU" i="1" dirty="0"/>
              <a:t>ad hoc </a:t>
            </a:r>
            <a:r>
              <a:rPr lang="en-AU" dirty="0"/>
              <a:t>or continuous). </a:t>
            </a:r>
          </a:p>
          <a:p>
            <a:pPr marL="0" indent="0">
              <a:buNone/>
            </a:pP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1500094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8512-F816-F923-0056-0AF7D64E5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32813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D84F51F-7173-B5F4-2870-4F732A3A23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4AAF9BC-2041-1CDE-A106-D3C4986E6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Current observing technologies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E1FF1-AD4E-A978-DB38-748B5B273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AU" sz="3200" dirty="0"/>
          </a:p>
          <a:p>
            <a:r>
              <a:rPr lang="en-AU" sz="2400" dirty="0"/>
              <a:t>Open, real-time data – TSP baseline capability</a:t>
            </a:r>
          </a:p>
          <a:p>
            <a:r>
              <a:rPr lang="en-AU" sz="2400" dirty="0"/>
              <a:t>Sources:  </a:t>
            </a:r>
          </a:p>
          <a:p>
            <a:pPr lvl="1"/>
            <a:r>
              <a:rPr lang="en-AU" sz="2400" dirty="0" err="1"/>
              <a:t>Earthscope</a:t>
            </a:r>
            <a:r>
              <a:rPr lang="en-AU" sz="2400" dirty="0"/>
              <a:t> SAGE (seismic); </a:t>
            </a:r>
          </a:p>
          <a:p>
            <a:pPr lvl="1"/>
            <a:r>
              <a:rPr lang="en-AU" sz="2400" dirty="0"/>
              <a:t>IAG IGS (GNSS); </a:t>
            </a:r>
          </a:p>
          <a:p>
            <a:pPr lvl="1"/>
            <a:r>
              <a:rPr lang="en-AU" sz="2400" dirty="0"/>
              <a:t>GLOSS (sea-level)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486807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1BC468C9-CE80-6716-C22D-5FC3C4363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50"/>
          <a:stretch/>
        </p:blipFill>
        <p:spPr>
          <a:xfrm>
            <a:off x="1007661" y="0"/>
            <a:ext cx="10176678" cy="5828383"/>
          </a:xfrm>
          <a:noFill/>
        </p:spPr>
      </p:pic>
      <p:sp>
        <p:nvSpPr>
          <p:cNvPr id="17" name="Footer Placeholder 1">
            <a:extLst>
              <a:ext uri="{FF2B5EF4-FFF2-40B4-BE49-F238E27FC236}">
                <a16:creationId xmlns:a16="http://schemas.microsoft.com/office/drawing/2014/main" id="{1AE877C0-B2F3-DB01-D7F4-E836471FD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9097" y="6624139"/>
            <a:ext cx="3600000" cy="107722"/>
          </a:xfrm>
        </p:spPr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9D7901E-F31B-DADA-897C-8376C89E6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497703" cy="332399"/>
          </a:xfrm>
        </p:spPr>
        <p:txBody>
          <a:bodyPr wrap="square" anchor="ctr">
            <a:normAutofit/>
          </a:bodyPr>
          <a:lstStyle/>
          <a:p>
            <a:r>
              <a:rPr lang="en-AU" dirty="0"/>
              <a:t>SAGE: seismic (broadband, open, real-time)</a:t>
            </a:r>
          </a:p>
        </p:txBody>
      </p:sp>
    </p:spTree>
    <p:extLst>
      <p:ext uri="{BB962C8B-B14F-4D97-AF65-F5344CB8AC3E}">
        <p14:creationId xmlns:p14="http://schemas.microsoft.com/office/powerpoint/2010/main" val="41260085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9F1D1BB2-FBA3-7926-91F8-1DCFE759B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79"/>
          <a:stretch/>
        </p:blipFill>
        <p:spPr>
          <a:xfrm>
            <a:off x="1003743" y="0"/>
            <a:ext cx="10184515" cy="589113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6BCED7-48AC-81F0-02AD-EC7DDC60F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3516260-C83F-9D81-9F19-BF1C04F33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IGS:  GNSS stations (open, real-time)</a:t>
            </a:r>
          </a:p>
        </p:txBody>
      </p:sp>
    </p:spTree>
    <p:extLst>
      <p:ext uri="{BB962C8B-B14F-4D97-AF65-F5344CB8AC3E}">
        <p14:creationId xmlns:p14="http://schemas.microsoft.com/office/powerpoint/2010/main" val="37799725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">
            <a:extLst>
              <a:ext uri="{FF2B5EF4-FFF2-40B4-BE49-F238E27FC236}">
                <a16:creationId xmlns:a16="http://schemas.microsoft.com/office/drawing/2014/main" id="{CF3AE5FA-3245-815B-37A4-92B4BAFD0F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18"/>
          <a:stretch/>
        </p:blipFill>
        <p:spPr>
          <a:xfrm>
            <a:off x="1003743" y="0"/>
            <a:ext cx="10184515" cy="5888344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9C37A58-315D-EE03-2E8E-157A8167B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092D35B-A02F-2D59-2897-6517D6A00F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GOOS:  tide &amp; DART (open, real-time)</a:t>
            </a:r>
          </a:p>
        </p:txBody>
      </p:sp>
    </p:spTree>
    <p:extLst>
      <p:ext uri="{BB962C8B-B14F-4D97-AF65-F5344CB8AC3E}">
        <p14:creationId xmlns:p14="http://schemas.microsoft.com/office/powerpoint/2010/main" val="27374463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C0D5B2-20A4-FEAC-C65E-6BA4B8568E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map of the world&#10;&#10;AI-generated content may be incorrect.">
            <a:extLst>
              <a:ext uri="{FF2B5EF4-FFF2-40B4-BE49-F238E27FC236}">
                <a16:creationId xmlns:a16="http://schemas.microsoft.com/office/drawing/2014/main" id="{93AA2C5F-C4BA-6F93-6DF0-264EE8C498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b="16096"/>
          <a:stretch/>
        </p:blipFill>
        <p:spPr>
          <a:xfrm>
            <a:off x="1003743" y="0"/>
            <a:ext cx="10184515" cy="6041036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FDA12B-6AA0-180B-EE2E-E172EE883C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F4D4AF-AFCE-B83C-5EB0-A1521DCFD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GOOS:  DART (open, real-time)</a:t>
            </a:r>
          </a:p>
        </p:txBody>
      </p:sp>
    </p:spTree>
    <p:extLst>
      <p:ext uri="{BB962C8B-B14F-4D97-AF65-F5344CB8AC3E}">
        <p14:creationId xmlns:p14="http://schemas.microsoft.com/office/powerpoint/2010/main" val="43360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map of the world&#10;&#10;AI-generated content may be incorrect.">
            <a:extLst>
              <a:ext uri="{FF2B5EF4-FFF2-40B4-BE49-F238E27FC236}">
                <a16:creationId xmlns:a16="http://schemas.microsoft.com/office/drawing/2014/main" id="{57710354-3E95-03AA-96CD-63B111307C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426"/>
          <a:stretch/>
        </p:blipFill>
        <p:spPr>
          <a:xfrm>
            <a:off x="1003743" y="0"/>
            <a:ext cx="10184515" cy="5873353"/>
          </a:xfr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EFD8F2A-040C-993D-43AC-DBC8FE2C5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58B3D32-365C-365B-168A-9DA0E9625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Seismic + GNSS + DART + Tide gauges</a:t>
            </a:r>
          </a:p>
        </p:txBody>
      </p:sp>
    </p:spTree>
    <p:extLst>
      <p:ext uri="{BB962C8B-B14F-4D97-AF65-F5344CB8AC3E}">
        <p14:creationId xmlns:p14="http://schemas.microsoft.com/office/powerpoint/2010/main" val="14030135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807CA4B-9F85-F133-EBB4-06A51BF516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9EAB974-B834-8AAF-8E5D-EA69C2949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Earthquake source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975BA46-0F2C-93E3-6470-8B71BAB88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722" y="2400299"/>
            <a:ext cx="8064556" cy="2893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92091AA-9113-13DA-1C23-BA57FCD176DF}"/>
              </a:ext>
            </a:extLst>
          </p:cNvPr>
          <p:cNvSpPr/>
          <p:nvPr/>
        </p:nvSpPr>
        <p:spPr>
          <a:xfrm>
            <a:off x="2063722" y="3429000"/>
            <a:ext cx="8064556" cy="397042"/>
          </a:xfrm>
          <a:prstGeom prst="rect">
            <a:avLst/>
          </a:prstGeom>
          <a:solidFill>
            <a:srgbClr val="FFC000">
              <a:alpha val="29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58614137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and END slides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68AEDE0A-EB0F-46D4-8E88-54EA736DD27E}"/>
    </a:ext>
  </a:extLst>
</a:theme>
</file>

<file path=ppt/theme/theme2.xml><?xml version="1.0" encoding="utf-8"?>
<a:theme xmlns:a="http://schemas.openxmlformats.org/drawingml/2006/main" name="INTERNAL slides with CCBY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A6EA6FAF-4622-4E59-9192-95923257B16A}"/>
    </a:ext>
  </a:extLst>
</a:theme>
</file>

<file path=ppt/theme/theme3.xml><?xml version="1.0" encoding="utf-8"?>
<a:theme xmlns:a="http://schemas.openxmlformats.org/drawingml/2006/main" name="INTERNAL slides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2659703D-155C-4148-A0F4-03076C6DD44B}"/>
    </a:ext>
  </a:extLst>
</a:theme>
</file>

<file path=ppt/theme/theme4.xml><?xml version="1.0" encoding="utf-8"?>
<a:theme xmlns:a="http://schemas.openxmlformats.org/drawingml/2006/main" name="CASE STUDY slides with CCBY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26109A43-5C45-4432-931C-A03770FAF307}"/>
    </a:ext>
  </a:extLst>
</a:theme>
</file>

<file path=ppt/theme/theme5.xml><?xml version="1.0" encoding="utf-8"?>
<a:theme xmlns:a="http://schemas.openxmlformats.org/drawingml/2006/main" name="CASE STUDY slides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5BAF4CA5-B98D-4B9E-94B2-46092A48788B}"/>
    </a:ext>
  </a:extLst>
</a:theme>
</file>

<file path=ppt/theme/theme6.xml><?xml version="1.0" encoding="utf-8"?>
<a:theme xmlns:a="http://schemas.openxmlformats.org/drawingml/2006/main" name="SECTION slides with CCBY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7452E6E9-D16F-459F-98E6-FEAE3C9C043C}"/>
    </a:ext>
  </a:extLst>
</a:theme>
</file>

<file path=ppt/theme/theme7.xml><?xml version="1.0" encoding="utf-8"?>
<a:theme xmlns:a="http://schemas.openxmlformats.org/drawingml/2006/main" name="SECTION slides">
  <a:themeElements>
    <a:clrScheme name="GA Brand 2022">
      <a:dk1>
        <a:srgbClr val="636F74"/>
      </a:dk1>
      <a:lt1>
        <a:srgbClr val="FFFFFF"/>
      </a:lt1>
      <a:dk2>
        <a:srgbClr val="636F74"/>
      </a:dk2>
      <a:lt2>
        <a:srgbClr val="E2ECEE"/>
      </a:lt2>
      <a:accent1>
        <a:srgbClr val="2E6F88"/>
      </a:accent1>
      <a:accent2>
        <a:srgbClr val="75A8B7"/>
      </a:accent2>
      <a:accent3>
        <a:srgbClr val="A2C5CF"/>
      </a:accent3>
      <a:accent4>
        <a:srgbClr val="2E6F88"/>
      </a:accent4>
      <a:accent5>
        <a:srgbClr val="75A8B7"/>
      </a:accent5>
      <a:accent6>
        <a:srgbClr val="A2C5CF"/>
      </a:accent6>
      <a:hlink>
        <a:srgbClr val="2E6F88"/>
      </a:hlink>
      <a:folHlink>
        <a:srgbClr val="6099A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 Promo template DW.pptx" id="{F0E34F03-6EDC-4D44-AFE4-99AD46F31A8D}" vid="{4EEE3FBF-813D-4207-B8E5-E0DFD9062C53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3D80A01BD40074AB2F67DA527FA8A18" ma:contentTypeVersion="18" ma:contentTypeDescription="Create a new document." ma:contentTypeScope="" ma:versionID="f8a8dbf9f593118f61e71a40dbc5483e">
  <xsd:schema xmlns:xsd="http://www.w3.org/2001/XMLSchema" xmlns:xs="http://www.w3.org/2001/XMLSchema" xmlns:p="http://schemas.microsoft.com/office/2006/metadata/properties" xmlns:ns2="fd2e10ba-7de4-4314-9948-75907dd515cf" xmlns:ns3="99e5d531-482b-4260-b23b-52dba081ef3b" targetNamespace="http://schemas.microsoft.com/office/2006/metadata/properties" ma:root="true" ma:fieldsID="b1c3b57413155d6c672565bc8420d3b9" ns2:_="" ns3:_="">
    <xsd:import namespace="fd2e10ba-7de4-4314-9948-75907dd515cf"/>
    <xsd:import namespace="99e5d531-482b-4260-b23b-52dba081ef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2e10ba-7de4-4314-9948-75907dd515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6a60af0-845b-4d8a-8d01-be9f6f2a1d2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9e5d531-482b-4260-b23b-52dba081ef3b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1b009109-51f6-404b-8485-eccf436eb79f}" ma:internalName="TaxCatchAll" ma:showField="CatchAllData" ma:web="99e5d531-482b-4260-b23b-52dba081ef3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2e10ba-7de4-4314-9948-75907dd515cf">
      <Terms xmlns="http://schemas.microsoft.com/office/infopath/2007/PartnerControls"/>
    </lcf76f155ced4ddcb4097134ff3c332f>
    <TaxCatchAll xmlns="99e5d531-482b-4260-b23b-52dba081ef3b" xsi:nil="true"/>
    <SharedWithUsers xmlns="99e5d531-482b-4260-b23b-52dba081ef3b">
      <UserInfo>
        <DisplayName/>
        <AccountId xsi:nil="true"/>
        <AccountType/>
      </UserInfo>
    </SharedWithUsers>
    <MediaLengthInSeconds xmlns="fd2e10ba-7de4-4314-9948-75907dd515cf" xsi:nil="true"/>
  </documentManagement>
</p:properties>
</file>

<file path=customXml/itemProps1.xml><?xml version="1.0" encoding="utf-8"?>
<ds:datastoreItem xmlns:ds="http://schemas.openxmlformats.org/officeDocument/2006/customXml" ds:itemID="{A3404432-25FD-4F45-8629-6F5309BC2D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9740C8B-2E92-4C9B-A8E9-CF987EFA01CD}"/>
</file>

<file path=customXml/itemProps3.xml><?xml version="1.0" encoding="utf-8"?>
<ds:datastoreItem xmlns:ds="http://schemas.openxmlformats.org/officeDocument/2006/customXml" ds:itemID="{F649EF5D-DAD5-4250-8FC6-678966B60D22}">
  <ds:schemaRefs>
    <ds:schemaRef ds:uri="http://purl.org/dc/terms/"/>
    <ds:schemaRef ds:uri="http://schemas.openxmlformats.org/package/2006/metadata/core-properties"/>
    <ds:schemaRef ds:uri="fd2e10ba-7de4-4314-9948-75907dd515cf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99e5d531-482b-4260-b23b-52dba081ef3b"/>
    <ds:schemaRef ds:uri="http://www.w3.org/XML/1998/namespace"/>
    <ds:schemaRef ds:uri="http://purl.org/dc/dcmitype/"/>
    <ds:schemaRef ds:uri="http://schemas.microsoft.com/sharepoint/v4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 Promo Template</Template>
  <TotalTime>50</TotalTime>
  <Words>1295</Words>
  <Application>Microsoft Office PowerPoint</Application>
  <PresentationFormat>Widescreen</PresentationFormat>
  <Paragraphs>118</Paragraphs>
  <Slides>22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33" baseType="lpstr">
      <vt:lpstr>Aptos</vt:lpstr>
      <vt:lpstr>Arial</vt:lpstr>
      <vt:lpstr>Arial Nova Light</vt:lpstr>
      <vt:lpstr>Calibri</vt:lpstr>
      <vt:lpstr>TITLE and END slides</vt:lpstr>
      <vt:lpstr>INTERNAL slides with CCBY</vt:lpstr>
      <vt:lpstr>INTERNAL slides</vt:lpstr>
      <vt:lpstr>CASE STUDY slides with CCBY</vt:lpstr>
      <vt:lpstr>CASE STUDY slides</vt:lpstr>
      <vt:lpstr>SECTION slides with CCBY</vt:lpstr>
      <vt:lpstr>SECTION slides</vt:lpstr>
      <vt:lpstr>Overview and Summary of Existing Sensors in the context of  UN ODTP forecasting targets </vt:lpstr>
      <vt:lpstr>UN ODTP,  2021-2030 Forecasting Targets</vt:lpstr>
      <vt:lpstr>Current observing technologies</vt:lpstr>
      <vt:lpstr>SAGE: seismic (broadband, open, real-time)</vt:lpstr>
      <vt:lpstr>IGS:  GNSS stations (open, real-time)</vt:lpstr>
      <vt:lpstr>GOOS:  tide &amp; DART (open, real-time)</vt:lpstr>
      <vt:lpstr>GOOS:  DART (open, real-time)</vt:lpstr>
      <vt:lpstr>Seismic + GNSS + DART + Tide gauges</vt:lpstr>
      <vt:lpstr>Earthquake source</vt:lpstr>
      <vt:lpstr>Earthquake: initial indicators, OT+3’</vt:lpstr>
      <vt:lpstr>Earthquake: initial indicators, OT+3’</vt:lpstr>
      <vt:lpstr>Earthquake: source partially constrained, OT+10’</vt:lpstr>
      <vt:lpstr>Earthquake: source fully constrained, OT+45’</vt:lpstr>
      <vt:lpstr>Earthquake: source fully constrained, OT+45’</vt:lpstr>
      <vt:lpstr>Non-earthquake, known source</vt:lpstr>
      <vt:lpstr>Non earthquake (known): initial indicators, OT+10’</vt:lpstr>
      <vt:lpstr>Non earthquake (known): partially constrained, OT+45’</vt:lpstr>
      <vt:lpstr>Non earthquake (known): fully constrained, OT+60’</vt:lpstr>
      <vt:lpstr>Non-earthquake, unknown source</vt:lpstr>
      <vt:lpstr>GOOS:  tide &amp; DART (open, real-time)</vt:lpstr>
      <vt:lpstr>Summary – progress against UN ODTP</vt:lpstr>
      <vt:lpstr>PowerPoint Presentation</vt:lpstr>
    </vt:vector>
  </TitlesOfParts>
  <Company>Geoscience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Adrienne Moseley</dc:creator>
  <cp:lastModifiedBy>Adrienne Moseley</cp:lastModifiedBy>
  <cp:revision>1</cp:revision>
  <dcterms:created xsi:type="dcterms:W3CDTF">2025-04-07T00:19:36Z</dcterms:created>
  <dcterms:modified xsi:type="dcterms:W3CDTF">2025-04-07T01:10:29Z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0x01010083D80A01BD40074AB2F67DA527FA8A18</vt:lpwstr>
  </property>
  <property fmtid="{D5CDD505-2E9C-101B-9397-08002B2CF9AE}" pid="3" name="MediaServiceImageTags">
    <vt:lpwstr/>
  </property>
  <property fmtid="{D5CDD505-2E9C-101B-9397-08002B2CF9AE}" pid="4" name="Order">
    <vt:r8>193800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Hyperlink">
    <vt:lpwstr>, </vt:lpwstr>
  </property>
  <property fmtid="{D5CDD505-2E9C-101B-9397-08002B2CF9AE}" pid="8" name="_SourceUrl">
    <vt:lpwstr/>
  </property>
  <property fmtid="{D5CDD505-2E9C-101B-9397-08002B2CF9AE}" pid="9" name="_SharedFileIndex">
    <vt:lpwstr/>
  </property>
  <property fmtid="{D5CDD505-2E9C-101B-9397-08002B2CF9AE}" pid="10" name="ComplianceAssetId">
    <vt:lpwstr/>
  </property>
  <property fmtid="{D5CDD505-2E9C-101B-9397-08002B2CF9AE}" pid="11" name="TemplateUrl">
    <vt:lpwstr/>
  </property>
  <property fmtid="{D5CDD505-2E9C-101B-9397-08002B2CF9AE}" pid="12" name="_ExtendedDescription">
    <vt:lpwstr/>
  </property>
  <property fmtid="{D5CDD505-2E9C-101B-9397-08002B2CF9AE}" pid="13" name="TriggerFlowInfo">
    <vt:lpwstr/>
  </property>
</Properties>
</file>