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62" r:id="rId2"/>
    <p:sldId id="2146847246" r:id="rId3"/>
    <p:sldId id="2146847253" r:id="rId4"/>
    <p:sldId id="2147375900" r:id="rId5"/>
    <p:sldId id="257" r:id="rId6"/>
    <p:sldId id="259" r:id="rId7"/>
    <p:sldId id="2146847247" r:id="rId8"/>
    <p:sldId id="2147375894" r:id="rId9"/>
    <p:sldId id="2147375895" r:id="rId10"/>
    <p:sldId id="2146847243" r:id="rId11"/>
    <p:sldId id="2146847244" r:id="rId12"/>
    <p:sldId id="2147375896" r:id="rId13"/>
    <p:sldId id="2147375899" r:id="rId14"/>
    <p:sldId id="2146847245" r:id="rId15"/>
    <p:sldId id="2146847234" r:id="rId16"/>
    <p:sldId id="2147375903" r:id="rId17"/>
    <p:sldId id="2147375902" r:id="rId18"/>
    <p:sldId id="267" r:id="rId19"/>
    <p:sldId id="2146847109" r:id="rId20"/>
    <p:sldId id="2146847238" r:id="rId21"/>
    <p:sldId id="2146847210" r:id="rId22"/>
    <p:sldId id="2147377769" r:id="rId23"/>
    <p:sldId id="214684705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7"/>
    <p:restoredTop sz="77702"/>
  </p:normalViewPr>
  <p:slideViewPr>
    <p:cSldViewPr snapToGrid="0" showGuides="1">
      <p:cViewPr varScale="1">
        <p:scale>
          <a:sx n="93" d="100"/>
          <a:sy n="93" d="100"/>
        </p:scale>
        <p:origin x="1296" y="200"/>
      </p:cViewPr>
      <p:guideLst>
        <p:guide orient="horz" pos="2160"/>
        <p:guide pos="3840"/>
      </p:guideLst>
    </p:cSldViewPr>
  </p:slideViewPr>
  <p:outlineViewPr>
    <p:cViewPr>
      <p:scale>
        <a:sx n="33" d="100"/>
        <a:sy n="33" d="100"/>
      </p:scale>
      <p:origin x="0" y="0"/>
    </p:cViewPr>
  </p:outlineViewPr>
  <p:notesTextViewPr>
    <p:cViewPr>
      <p:scale>
        <a:sx n="1" d="1"/>
        <a:sy n="1" d="1"/>
      </p:scale>
      <p:origin x="0" y="-120"/>
    </p:cViewPr>
  </p:notesTextViewPr>
  <p:notesViewPr>
    <p:cSldViewPr snapToGrid="0" showGuides="1">
      <p:cViewPr varScale="1">
        <p:scale>
          <a:sx n="96" d="100"/>
          <a:sy n="96" d="100"/>
        </p:scale>
        <p:origin x="397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F3374-D865-E74B-80C4-0EA229712B79}" type="datetimeFigureOut">
              <a:rPr lang="es-ES_tradnl" smtClean="0"/>
              <a:t>6/4/25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CE7EF-1D95-EB40-9129-E1311D09AC78}" type="slidenum">
              <a:rPr lang="es-ES_tradnl" smtClean="0"/>
              <a:t>‹#›</a:t>
            </a:fld>
            <a:endParaRPr lang="es-ES_tradnl"/>
          </a:p>
        </p:txBody>
      </p:sp>
    </p:spTree>
    <p:extLst>
      <p:ext uri="{BB962C8B-B14F-4D97-AF65-F5344CB8AC3E}">
        <p14:creationId xmlns:p14="http://schemas.microsoft.com/office/powerpoint/2010/main" val="3836806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 name="Google Shape;4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Good morning, esteemed colleagues, experts, and representatives. It is an honor to be here today to share an innovation that has the potential to transform our ability to monitor the oceans and enhance earthquake and tsunami early warning: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SMART Cables</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As we gather to mark the 60th anniversary of the Pacific Tsunami Warning System, we must acknowledge a critical gap that still remains in our global monitoring network—</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lack of real-time, detect non-earthquake tsunami, deep-sea seismic and oceanographic data</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The consequences? Delayed tsunami detection, insufficient lead time for coastal communities, and gaps in climate and ocean monitoring. But what if we could leverage future subsea cable infrastructure to bridge this gap? That is exactly what the SMART Cables Initiative is doing.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400"/>
              <a:buFont typeface="Arial"/>
              <a:buNone/>
            </a:pPr>
            <a:endParaRPr lang="en-US" dirty="0"/>
          </a:p>
        </p:txBody>
      </p:sp>
      <p:sp>
        <p:nvSpPr>
          <p:cNvPr id="43" name="Google Shape;4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With the </a:t>
            </a:r>
            <a:r>
              <a:rPr lang="en-US" b="1" dirty="0"/>
              <a:t>Pacific Ocean</a:t>
            </a:r>
            <a:r>
              <a:rPr lang="en-US" dirty="0"/>
              <a:t> as a reference and the expertise of our </a:t>
            </a:r>
            <a:r>
              <a:rPr lang="en-US" b="1" dirty="0"/>
              <a:t>JTF volunteers</a:t>
            </a:r>
            <a:r>
              <a:rPr lang="en-US" dirty="0"/>
              <a:t>, we have compelling results that highlight the </a:t>
            </a:r>
            <a:r>
              <a:rPr lang="en-US" b="1" dirty="0"/>
              <a:t>urgency</a:t>
            </a:r>
            <a:r>
              <a:rPr lang="en-US" dirty="0"/>
              <a:t> of deploying SMART Cables in key areas of the Pacific.</a:t>
            </a:r>
          </a:p>
          <a:p>
            <a:pPr>
              <a:buNone/>
            </a:pPr>
            <a:r>
              <a:rPr lang="en-US" dirty="0"/>
              <a:t>One critical example comes from </a:t>
            </a:r>
            <a:r>
              <a:rPr lang="en-US" b="1" dirty="0"/>
              <a:t>simulations in the South East Pacific Region</a:t>
            </a:r>
            <a:r>
              <a:rPr lang="en-US" dirty="0"/>
              <a:t>:</a:t>
            </a:r>
          </a:p>
          <a:p>
            <a:pPr>
              <a:buFont typeface="Arial" panose="020B0604020202020204" pitchFamily="34" charset="0"/>
              <a:buChar char="•"/>
            </a:pPr>
            <a:r>
              <a:rPr lang="en-US" b="1" dirty="0"/>
              <a:t>Dr. Amy Williamson's research</a:t>
            </a:r>
            <a:r>
              <a:rPr lang="en-US" dirty="0"/>
              <a:t> demonstrates, in the </a:t>
            </a:r>
            <a:r>
              <a:rPr lang="en-US" b="1" dirty="0"/>
              <a:t>left figure</a:t>
            </a:r>
            <a:r>
              <a:rPr lang="en-US" dirty="0"/>
              <a:t>, the time it takes for a </a:t>
            </a:r>
            <a:r>
              <a:rPr lang="en-US" b="1" dirty="0"/>
              <a:t>tsunami to reach the nearest coast</a:t>
            </a:r>
            <a:r>
              <a:rPr lang="en-US" dirty="0"/>
              <a:t>—typically </a:t>
            </a:r>
            <a:r>
              <a:rPr lang="en-US" b="1" dirty="0"/>
              <a:t>10–15 minutes</a:t>
            </a:r>
            <a:r>
              <a:rPr lang="en-US" dirty="0"/>
              <a:t> (represented by warm colors, indicating shallow water with lower tsunami speeds).</a:t>
            </a:r>
          </a:p>
          <a:p>
            <a:pPr>
              <a:buFont typeface="Arial" panose="020B0604020202020204" pitchFamily="34" charset="0"/>
              <a:buChar char="•"/>
            </a:pPr>
            <a:r>
              <a:rPr lang="en-US" dirty="0"/>
              <a:t>The </a:t>
            </a:r>
            <a:r>
              <a:rPr lang="en-US" b="1" dirty="0"/>
              <a:t>middle figure, she</a:t>
            </a:r>
            <a:r>
              <a:rPr lang="en-US" dirty="0"/>
              <a:t> incorporates the </a:t>
            </a:r>
            <a:r>
              <a:rPr lang="en-US" b="1" dirty="0"/>
              <a:t>current ocean sensors</a:t>
            </a:r>
            <a:r>
              <a:rPr lang="en-US" dirty="0"/>
              <a:t>, including the </a:t>
            </a:r>
            <a:r>
              <a:rPr lang="en-US" b="1" dirty="0"/>
              <a:t>DART Network</a:t>
            </a:r>
            <a:r>
              <a:rPr lang="en-US" dirty="0"/>
              <a:t>. Showing, tsunamis </a:t>
            </a:r>
            <a:r>
              <a:rPr lang="en-US" b="1" dirty="0"/>
              <a:t>reach the coastline much faster than they reach DART buoys</a:t>
            </a:r>
            <a:r>
              <a:rPr lang="en-US" dirty="0"/>
              <a:t>.</a:t>
            </a:r>
          </a:p>
          <a:p>
            <a:pPr>
              <a:buFont typeface="Arial" panose="020B0604020202020204" pitchFamily="34" charset="0"/>
              <a:buChar char="•"/>
            </a:pPr>
            <a:r>
              <a:rPr lang="en-US" dirty="0"/>
              <a:t>The </a:t>
            </a:r>
            <a:r>
              <a:rPr lang="en-US" b="1" dirty="0"/>
              <a:t>right figure</a:t>
            </a:r>
            <a:r>
              <a:rPr lang="en-US" dirty="0"/>
              <a:t> illustrates the consequence: </a:t>
            </a:r>
            <a:r>
              <a:rPr lang="en-US" b="1" dirty="0"/>
              <a:t>negative lead times</a:t>
            </a:r>
            <a:r>
              <a:rPr lang="en-US" dirty="0"/>
              <a:t>, meaning the tsunami </a:t>
            </a:r>
            <a:r>
              <a:rPr lang="en-US" b="1" dirty="0"/>
              <a:t>strikes the coast many minutes before</a:t>
            </a:r>
            <a:r>
              <a:rPr lang="en-US" dirty="0"/>
              <a:t> it reaches the DART buoys.</a:t>
            </a:r>
          </a:p>
          <a:p>
            <a:endParaRPr lang="en-US" noProof="0" dirty="0"/>
          </a:p>
          <a:p>
            <a:endParaRPr lang="en-US" noProof="0" dirty="0"/>
          </a:p>
          <a:p>
            <a:endParaRPr lang="en-US" noProof="0" dirty="0"/>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F4ACE7EF-1D95-EB40-9129-E1311D09AC78}" type="slidenum">
              <a:rPr lang="es-ES_tradnl" smtClean="0"/>
              <a:t>10</a:t>
            </a:fld>
            <a:endParaRPr lang="es-ES_tradnl"/>
          </a:p>
        </p:txBody>
      </p:sp>
    </p:spTree>
    <p:extLst>
      <p:ext uri="{BB962C8B-B14F-4D97-AF65-F5344CB8AC3E}">
        <p14:creationId xmlns:p14="http://schemas.microsoft.com/office/powerpoint/2010/main" val="2584006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Given the current scenario, Amy has implemented the SMART capability along the coast, as outlined in the SEP Regional report, with SMART modules placed every 100 km.</a:t>
            </a:r>
          </a:p>
          <a:p>
            <a:pPr>
              <a:buNone/>
            </a:pPr>
            <a:r>
              <a:rPr lang="en-US" dirty="0"/>
              <a:t>Now, we can observe how SMART Cables significantly reduce detection times. By merging these two networks, we move from negative lead times to generally positive lead times. </a:t>
            </a:r>
          </a:p>
          <a:p>
            <a:pPr>
              <a:buNone/>
            </a:pPr>
            <a:r>
              <a:rPr lang="en-US" dirty="0"/>
              <a:t>This means the SMART capability will provide real-time observation of the tsunami prior to its arrival at the coast.</a:t>
            </a:r>
          </a:p>
          <a:p>
            <a:pPr>
              <a:buNone/>
            </a:pPr>
            <a:endParaRPr lang="en-US" dirty="0"/>
          </a:p>
          <a:p>
            <a:pPr>
              <a:buNone/>
            </a:pPr>
            <a:r>
              <a:rPr lang="en-US" dirty="0"/>
              <a:t>Additionally, Amy highlights another positive effect of the SMART capability, using Chile as an example, as shown in the two figures on the right. On the left, we can see the seismic stations that Chile currently has, all of them on land. By adding SMART capability, the azimuthal gap is reduced, leading to significantly improved earthquake location estimates.</a:t>
            </a:r>
          </a:p>
          <a:p>
            <a:pPr>
              <a:buNone/>
            </a:pPr>
            <a:endParaRPr lang="en-US" dirty="0"/>
          </a:p>
          <a:p>
            <a:pPr>
              <a:buNone/>
            </a:pPr>
            <a:r>
              <a:rPr lang="en-US" dirty="0"/>
              <a:t>Based on these results, we can say that placing a cable offshore, close to the trench, will enhance earthquake and tsunami early warning operations. It will provide real-time observation, improve warning operations, and support better decision-making from the initial bulletin through to the event cancellation.</a:t>
            </a:r>
          </a:p>
          <a:p>
            <a:endParaRPr lang="en-US" noProof="0"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1465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837959F9-099E-1DBC-396D-E3670B751476}"/>
            </a:ext>
          </a:extLst>
        </p:cNvPr>
        <p:cNvGrpSpPr/>
        <p:nvPr/>
      </p:nvGrpSpPr>
      <p:grpSpPr>
        <a:xfrm>
          <a:off x="0" y="0"/>
          <a:ext cx="0" cy="0"/>
          <a:chOff x="0" y="0"/>
          <a:chExt cx="0" cy="0"/>
        </a:xfrm>
      </p:grpSpPr>
      <p:sp>
        <p:nvSpPr>
          <p:cNvPr id="212" name="Google Shape;212;p22:notes">
            <a:extLst>
              <a:ext uri="{FF2B5EF4-FFF2-40B4-BE49-F238E27FC236}">
                <a16:creationId xmlns:a16="http://schemas.microsoft.com/office/drawing/2014/main" id="{8F0205B5-3EA3-005C-CCB3-2FFB6C808F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2:notes">
            <a:extLst>
              <a:ext uri="{FF2B5EF4-FFF2-40B4-BE49-F238E27FC236}">
                <a16:creationId xmlns:a16="http://schemas.microsoft.com/office/drawing/2014/main" id="{53903F32-4505-AE49-13E5-7CAC83B967B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Similar modeling has been conducted in the Caribbean Sea by Dr. Elizabeth Vanacore, where she presents a simulation comparing the scenario with and without SMART cables in the region.</a:t>
            </a:r>
          </a:p>
          <a:p>
            <a:pPr>
              <a:buNone/>
            </a:pPr>
            <a:r>
              <a:rPr lang="en-US" dirty="0"/>
              <a:t>In the first image we can see it takes over a 100 seconds to detect an earthquake at the fourth receiving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in a hypothetical scenario where SMART capability is added to all existing cables (as shown on the map), the detection time at the fourth station is significantly reduced. With SMART cables, it takes only 0–30 seconds to accurately locate the seismic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we are working to determine the expected cable replacement dates so that we can create a more realistic scenario of improvement over time in the region.</a:t>
            </a:r>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endParaRPr lang="en-US" dirty="0"/>
          </a:p>
          <a:p>
            <a:pPr>
              <a:buNone/>
            </a:pPr>
            <a:r>
              <a:rPr lang="en-US" dirty="0"/>
              <a:t>As shown in the image, all seismic stations in the Caribbean are currently located on land. To effectively forecast a tsunami, it's crucial to accurately determine the location of the seismic event, which requires valid signals from at least four stations.</a:t>
            </a:r>
          </a:p>
          <a:p>
            <a:pPr>
              <a:buNone/>
            </a:pPr>
            <a:r>
              <a:rPr lang="en-US" dirty="0"/>
              <a:t>In the first image, considering the current seismic monitoring capabilities, we can see how long it takes to detect an earthquake at the fourth receiving station. In most of the Caribbean, detection time exceeds 100 seconds.</a:t>
            </a:r>
          </a:p>
          <a:p>
            <a:pPr>
              <a:buNone/>
            </a:pPr>
            <a:r>
              <a:rPr lang="en-US" dirty="0"/>
              <a:t>However, in a hypothetical scenario where SMART capability is added to all existing cables (as shown on the map), the detection time at the fourth station is significantly reduced, as seen in the right-hand figure. With SMART cables, it takes only 0–30 seconds to accurately locate the seismic event.</a:t>
            </a:r>
          </a:p>
          <a:p>
            <a:endParaRPr lang="en-US" dirty="0"/>
          </a:p>
        </p:txBody>
      </p:sp>
      <p:sp>
        <p:nvSpPr>
          <p:cNvPr id="214" name="Google Shape;214;p22:notes">
            <a:extLst>
              <a:ext uri="{FF2B5EF4-FFF2-40B4-BE49-F238E27FC236}">
                <a16:creationId xmlns:a16="http://schemas.microsoft.com/office/drawing/2014/main" id="{0A7D2DA0-EC67-2FC8-EFB7-4E467B2EFA8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315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AD682B15-DBAA-1477-81A6-E41B38B661FF}"/>
            </a:ext>
          </a:extLst>
        </p:cNvPr>
        <p:cNvGrpSpPr/>
        <p:nvPr/>
      </p:nvGrpSpPr>
      <p:grpSpPr>
        <a:xfrm>
          <a:off x="0" y="0"/>
          <a:ext cx="0" cy="0"/>
          <a:chOff x="0" y="0"/>
          <a:chExt cx="0" cy="0"/>
        </a:xfrm>
      </p:grpSpPr>
      <p:sp>
        <p:nvSpPr>
          <p:cNvPr id="124" name="Google Shape;124;p21:notes">
            <a:extLst>
              <a:ext uri="{FF2B5EF4-FFF2-40B4-BE49-F238E27FC236}">
                <a16:creationId xmlns:a16="http://schemas.microsoft.com/office/drawing/2014/main" id="{0534F6EB-8F8A-4A13-30A2-FEE5A2685D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a:extLst>
              <a:ext uri="{FF2B5EF4-FFF2-40B4-BE49-F238E27FC236}">
                <a16:creationId xmlns:a16="http://schemas.microsoft.com/office/drawing/2014/main" id="{A9C314B7-1CE5-C225-070C-D2BF57A7D6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sz="2800" dirty="0"/>
              <a:t>Here, we can see the progress of Dr. Helen Janiszewski from the University of Hawaii, who is working to identify and reduce oceanographic noise in currently available instrumentation (seismic and acoustic) from the seafloor. She is investigating two types of noise: horizontal noise produced by bottom currents and vertical noise caused by </a:t>
            </a:r>
            <a:r>
              <a:rPr lang="en-US" sz="2800" dirty="0" err="1"/>
              <a:t>infragravity</a:t>
            </a:r>
            <a:r>
              <a:rPr lang="en-US" sz="2800" dirty="0"/>
              <a:t> waves.</a:t>
            </a:r>
          </a:p>
          <a:p>
            <a:pPr>
              <a:buNone/>
            </a:pPr>
            <a:r>
              <a:rPr lang="en-US" sz="2800" dirty="0"/>
              <a:t>This work will help assess seismometer installation methods and determine which noise removal techniques are most effective in improving data quality.</a:t>
            </a:r>
          </a:p>
          <a:p>
            <a:pPr>
              <a:buNone/>
            </a:pPr>
            <a:endParaRPr lang="en-US" sz="2800" dirty="0"/>
          </a:p>
          <a:p>
            <a:pPr>
              <a:buNone/>
            </a:pPr>
            <a:endParaRPr lang="en-US" sz="2800" dirty="0"/>
          </a:p>
          <a:p>
            <a:pPr>
              <a:buNone/>
            </a:pPr>
            <a:endParaRPr lang="en-US" sz="2800" dirty="0"/>
          </a:p>
          <a:p>
            <a:pPr>
              <a:buNone/>
            </a:pPr>
            <a:endParaRPr lang="en-US" sz="2800" dirty="0"/>
          </a:p>
          <a:p>
            <a:pPr>
              <a:buNone/>
            </a:pPr>
            <a:endParaRPr lang="en-US" sz="2800" dirty="0"/>
          </a:p>
          <a:p>
            <a:pPr>
              <a:buNone/>
            </a:pPr>
            <a:endParaRPr lang="en-US" sz="2800" dirty="0"/>
          </a:p>
          <a:p>
            <a:pPr>
              <a:buNone/>
            </a:pPr>
            <a:endParaRPr lang="en-US" sz="2800" dirty="0"/>
          </a:p>
          <a:p>
            <a:pPr>
              <a:buNone/>
            </a:pPr>
            <a:endParaRPr lang="en-US" sz="2800" dirty="0"/>
          </a:p>
          <a:p>
            <a:pPr>
              <a:buNone/>
            </a:pPr>
            <a:endParaRPr lang="en-US" sz="2800" dirty="0"/>
          </a:p>
          <a:p>
            <a:pPr>
              <a:buNone/>
            </a:pPr>
            <a:r>
              <a:rPr lang="en-US" sz="2800" dirty="0"/>
              <a:t>This involves comparing seismic data with data from pressure gauges or hydrophones. </a:t>
            </a:r>
          </a:p>
          <a:p>
            <a:pPr>
              <a:buNone/>
            </a:pPr>
            <a:endParaRPr lang="en-US" sz="2800" dirty="0"/>
          </a:p>
          <a:p>
            <a:pPr>
              <a:buNone/>
            </a:pPr>
            <a:endParaRPr lang="en-US" sz="2800" dirty="0"/>
          </a:p>
          <a:p>
            <a:pPr>
              <a:buNone/>
            </a:pPr>
            <a:r>
              <a:rPr lang="en-US" sz="2800" dirty="0"/>
              <a:t>We are currently coordinating with INGV to work with the </a:t>
            </a:r>
            <a:r>
              <a:rPr lang="en-US" sz="2800" dirty="0" err="1"/>
              <a:t>InSEA</a:t>
            </a:r>
            <a:r>
              <a:rPr lang="en-US" sz="2800" dirty="0"/>
              <a:t> Wet Demo data, and it remains to be seen whether the cable installation method impacts noise properties.</a:t>
            </a:r>
          </a:p>
          <a:p>
            <a:r>
              <a:rPr lang="en-US" sz="2800" dirty="0"/>
              <a:t>Overall, through this project, Helen, along with her graduate students Elliona Maso and Charles Hoots, aims to characterize the variability of noise and data quality in cable systems to better understand how installation methods affect data quality.</a:t>
            </a:r>
          </a:p>
          <a:p>
            <a:pPr marL="0" lvl="0" indent="0" algn="l" rtl="0">
              <a:lnSpc>
                <a:spcPct val="100000"/>
              </a:lnSpc>
              <a:spcBef>
                <a:spcPts val="0"/>
              </a:spcBef>
              <a:spcAft>
                <a:spcPts val="0"/>
              </a:spcAft>
              <a:buClr>
                <a:srgbClr val="000000"/>
              </a:buClr>
              <a:buSzPts val="1400"/>
              <a:buFontTx/>
              <a:buNone/>
            </a:pPr>
            <a:endParaRPr lang="en-US" dirty="0"/>
          </a:p>
        </p:txBody>
      </p:sp>
      <p:sp>
        <p:nvSpPr>
          <p:cNvPr id="126" name="Google Shape;126;p21:notes">
            <a:extLst>
              <a:ext uri="{FF2B5EF4-FFF2-40B4-BE49-F238E27FC236}">
                <a16:creationId xmlns:a16="http://schemas.microsoft.com/office/drawing/2014/main" id="{1F990787-24B2-9755-02C2-51F5DD15D91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9847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AD682B15-DBAA-1477-81A6-E41B38B661FF}"/>
            </a:ext>
          </a:extLst>
        </p:cNvPr>
        <p:cNvGrpSpPr/>
        <p:nvPr/>
      </p:nvGrpSpPr>
      <p:grpSpPr>
        <a:xfrm>
          <a:off x="0" y="0"/>
          <a:ext cx="0" cy="0"/>
          <a:chOff x="0" y="0"/>
          <a:chExt cx="0" cy="0"/>
        </a:xfrm>
      </p:grpSpPr>
      <p:sp>
        <p:nvSpPr>
          <p:cNvPr id="124" name="Google Shape;124;p21:notes">
            <a:extLst>
              <a:ext uri="{FF2B5EF4-FFF2-40B4-BE49-F238E27FC236}">
                <a16:creationId xmlns:a16="http://schemas.microsoft.com/office/drawing/2014/main" id="{0534F6EB-8F8A-4A13-30A2-FEE5A2685D7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a:extLst>
              <a:ext uri="{FF2B5EF4-FFF2-40B4-BE49-F238E27FC236}">
                <a16:creationId xmlns:a16="http://schemas.microsoft.com/office/drawing/2014/main" id="{A9C314B7-1CE5-C225-070C-D2BF57A7D6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Dr. Fai Cheung is developing a Simulated Earthquake and Tsunami Dataset for system optimization, which includes recent historical events as well as worst-case scenarios recommended by UNESCO-IOC in the 2024 expert meeting in Vanuatu. This work focuses on the Tamtam SMART Cable System as a key system in the region.</a:t>
            </a:r>
          </a:p>
          <a:p>
            <a:pPr marL="0" lvl="0" indent="0" algn="l" rtl="0">
              <a:lnSpc>
                <a:spcPct val="100000"/>
              </a:lnSpc>
              <a:spcBef>
                <a:spcPts val="0"/>
              </a:spcBef>
              <a:spcAft>
                <a:spcPts val="0"/>
              </a:spcAft>
              <a:buClr>
                <a:srgbClr val="000000"/>
              </a:buClr>
              <a:buSzPts val="1400"/>
              <a:buFont typeface="Arial"/>
              <a:buNone/>
            </a:pPr>
            <a:endParaRPr dirty="0"/>
          </a:p>
        </p:txBody>
      </p:sp>
      <p:sp>
        <p:nvSpPr>
          <p:cNvPr id="126" name="Google Shape;126;p21:notes">
            <a:extLst>
              <a:ext uri="{FF2B5EF4-FFF2-40B4-BE49-F238E27FC236}">
                <a16:creationId xmlns:a16="http://schemas.microsoft.com/office/drawing/2014/main" id="{1F990787-24B2-9755-02C2-51F5DD15D91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5984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56A8BDB3-982B-3FB1-C9D6-FB6980FE8824}"/>
            </a:ext>
          </a:extLst>
        </p:cNvPr>
        <p:cNvGrpSpPr/>
        <p:nvPr/>
      </p:nvGrpSpPr>
      <p:grpSpPr>
        <a:xfrm>
          <a:off x="0" y="0"/>
          <a:ext cx="0" cy="0"/>
          <a:chOff x="0" y="0"/>
          <a:chExt cx="0" cy="0"/>
        </a:xfrm>
      </p:grpSpPr>
      <p:sp>
        <p:nvSpPr>
          <p:cNvPr id="124" name="Google Shape;124;p21:notes">
            <a:extLst>
              <a:ext uri="{FF2B5EF4-FFF2-40B4-BE49-F238E27FC236}">
                <a16:creationId xmlns:a16="http://schemas.microsoft.com/office/drawing/2014/main" id="{23DFC8E9-FC6D-BCBE-73BA-3E584822D7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a:extLst>
              <a:ext uri="{FF2B5EF4-FFF2-40B4-BE49-F238E27FC236}">
                <a16:creationId xmlns:a16="http://schemas.microsoft.com/office/drawing/2014/main" id="{1D214EBC-FB4E-FE52-A38C-08A92E0D9D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The SMART Cables Initiative is a global effort, and we are seeking telecom projects to integrate SMART Capability all around the globe.</a:t>
            </a:r>
          </a:p>
          <a:p>
            <a:pPr>
              <a:buNone/>
            </a:pPr>
            <a:endParaRPr lang="en-US" dirty="0"/>
          </a:p>
          <a:p>
            <a:pPr>
              <a:buNone/>
            </a:pPr>
            <a:r>
              <a:rPr lang="en-US" dirty="0"/>
              <a:t>In the North Atlantic region, we have approximately 7 future systems in the initial stages, with most of the the projects applying for EC funding.</a:t>
            </a:r>
          </a:p>
          <a:p>
            <a:pPr>
              <a:buNone/>
            </a:pPr>
            <a:endParaRPr lang="en-US" dirty="0"/>
          </a:p>
          <a:p>
            <a:pPr>
              <a:buNone/>
            </a:pPr>
            <a:r>
              <a:rPr lang="en-US" dirty="0"/>
              <a:t>In the South, we have 2 systems</a:t>
            </a:r>
          </a:p>
          <a:p>
            <a:pPr>
              <a:buNone/>
            </a:pPr>
            <a:endParaRPr lang="en-US" dirty="0"/>
          </a:p>
          <a:p>
            <a:pPr>
              <a:buNone/>
            </a:pPr>
            <a:r>
              <a:rPr lang="en-US" dirty="0"/>
              <a:t>The Chile Antarctic System - called "Cable </a:t>
            </a:r>
            <a:r>
              <a:rPr lang="en-US" dirty="0" err="1"/>
              <a:t>antartico</a:t>
            </a:r>
            <a:r>
              <a:rPr lang="en-US" dirty="0"/>
              <a:t>", is currently conducting a feasibility study. Due to its location and significance in the ocean for the Drake Passage, is primarily considered a scientific cable and on top telecom. </a:t>
            </a:r>
            <a:r>
              <a:rPr lang="en-US" dirty="0" err="1"/>
              <a:t>Openning</a:t>
            </a:r>
            <a:r>
              <a:rPr lang="en-US" dirty="0"/>
              <a:t> the door to a new business case where government leads change.</a:t>
            </a:r>
          </a:p>
          <a:p>
            <a:pPr>
              <a:buNone/>
            </a:pPr>
            <a:endParaRPr lang="en-US" dirty="0"/>
          </a:p>
          <a:p>
            <a:pPr>
              <a:buNone/>
            </a:pPr>
            <a:r>
              <a:rPr lang="en-US" dirty="0"/>
              <a:t>The NSF </a:t>
            </a:r>
            <a:r>
              <a:rPr lang="en-US" dirty="0" err="1"/>
              <a:t>Antartic</a:t>
            </a:r>
            <a:r>
              <a:rPr lang="en-US" dirty="0"/>
              <a:t> cable from Australia/NZ to McMurdo base in Antarctica, have completed feasibility studies and continue to progress along their long-term timelines.</a:t>
            </a:r>
          </a:p>
          <a:p>
            <a:pPr marL="0" lvl="0" indent="0" algn="l" rtl="0">
              <a:lnSpc>
                <a:spcPct val="100000"/>
              </a:lnSpc>
              <a:spcBef>
                <a:spcPts val="0"/>
              </a:spcBef>
              <a:spcAft>
                <a:spcPts val="0"/>
              </a:spcAft>
              <a:buClr>
                <a:srgbClr val="000000"/>
              </a:buClr>
              <a:buSzPts val="1400"/>
              <a:buFont typeface="Arial"/>
              <a:buNone/>
            </a:pPr>
            <a:endParaRPr lang="en-US" dirty="0"/>
          </a:p>
          <a:p>
            <a:pPr marL="0" lvl="0" indent="0" algn="l" rtl="0">
              <a:lnSpc>
                <a:spcPct val="100000"/>
              </a:lnSpc>
              <a:spcBef>
                <a:spcPts val="0"/>
              </a:spcBef>
              <a:spcAft>
                <a:spcPts val="0"/>
              </a:spcAft>
              <a:buClr>
                <a:srgbClr val="000000"/>
              </a:buClr>
              <a:buSzPts val="1400"/>
              <a:buFont typeface="Arial"/>
              <a:buNone/>
            </a:pPr>
            <a:endParaRPr lang="en-US" dirty="0"/>
          </a:p>
        </p:txBody>
      </p:sp>
      <p:sp>
        <p:nvSpPr>
          <p:cNvPr id="126" name="Google Shape;126;p21:notes">
            <a:extLst>
              <a:ext uri="{FF2B5EF4-FFF2-40B4-BE49-F238E27FC236}">
                <a16:creationId xmlns:a16="http://schemas.microsoft.com/office/drawing/2014/main" id="{1539DF38-1048-C880-5486-874475E365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04451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While challenges remain, early systems are setting positive precedents, demonstrating the successful union of science with telecom.</a:t>
            </a:r>
          </a:p>
          <a:p>
            <a:pPr>
              <a:buNone/>
            </a:pPr>
            <a:r>
              <a:rPr lang="en-US" dirty="0"/>
              <a:t>SMART Cables is an integral part of the Global environmental monitoring system, contributing to a greater understanding of our planet and providing undeniable humanitarian benefits. By integrating SMART Cables into the Pacific Tsunami Warning System (PTWS), we can enhance real-time monitoring capabilities and save lives.</a:t>
            </a:r>
          </a:p>
          <a:p>
            <a:r>
              <a:rPr lang="en-US" dirty="0"/>
              <a:t>We are also working towards establishing a UNESCO-IOC SMART Cable Working Group to further drive this initiative forward.</a:t>
            </a:r>
          </a:p>
          <a:p>
            <a:pPr>
              <a:buNone/>
            </a:pPr>
            <a:endParaRPr lang="en-US" dirty="0"/>
          </a:p>
          <a:p>
            <a:pPr>
              <a:buNone/>
            </a:pPr>
            <a:r>
              <a:rPr lang="en-US" dirty="0"/>
              <a:t>SMART Cables is a collaborative initiative that requires partnerships between governments, the private sector, and the scientific community. </a:t>
            </a:r>
          </a:p>
          <a:p>
            <a:pPr>
              <a:buNone/>
            </a:pPr>
            <a:endParaRPr lang="en-US" dirty="0"/>
          </a:p>
          <a:p>
            <a:pPr>
              <a:buNone/>
            </a:pPr>
            <a:r>
              <a:rPr lang="en-US" dirty="0"/>
              <a:t>The technology is ready, and the first deployments are already happening.</a:t>
            </a:r>
          </a:p>
          <a:p>
            <a:r>
              <a:rPr lang="en-US" dirty="0"/>
              <a:t>Now, the question is: Will we take the next step to make SMART Cables a global standard?</a:t>
            </a:r>
          </a:p>
          <a:p>
            <a:pPr marL="0" marR="0">
              <a:lnSpc>
                <a:spcPct val="115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400"/>
              <a:buFont typeface="Arial"/>
              <a:buNone/>
            </a:pPr>
            <a:endParaRPr dirty="0"/>
          </a:p>
        </p:txBody>
      </p:sp>
      <p:sp>
        <p:nvSpPr>
          <p:cNvPr id="126" name="Google Shape;1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91803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1B33DECC-E366-B808-3E27-AB149B82A929}"/>
            </a:ext>
          </a:extLst>
        </p:cNvPr>
        <p:cNvGrpSpPr/>
        <p:nvPr/>
      </p:nvGrpSpPr>
      <p:grpSpPr>
        <a:xfrm>
          <a:off x="0" y="0"/>
          <a:ext cx="0" cy="0"/>
          <a:chOff x="0" y="0"/>
          <a:chExt cx="0" cy="0"/>
        </a:xfrm>
      </p:grpSpPr>
      <p:sp>
        <p:nvSpPr>
          <p:cNvPr id="124" name="Google Shape;124;p21:notes">
            <a:extLst>
              <a:ext uri="{FF2B5EF4-FFF2-40B4-BE49-F238E27FC236}">
                <a16:creationId xmlns:a16="http://schemas.microsoft.com/office/drawing/2014/main" id="{5478E40C-3E11-1B89-2C29-BAEE19969A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a:extLst>
              <a:ext uri="{FF2B5EF4-FFF2-40B4-BE49-F238E27FC236}">
                <a16:creationId xmlns:a16="http://schemas.microsoft.com/office/drawing/2014/main" id="{8203E051-6EF6-FC08-37AF-E0ABBAC2CF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In the next decade, we have a unique opportunity to transform the way we observe the ocean. By integrating SMART technology into submarine cables, we can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enhance earthquake and tsunami early warning, advance climate science, and safeguard coastal communities</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400"/>
              <a:buFont typeface="Arial"/>
              <a:buNone/>
            </a:pPr>
            <a:endParaRPr lang="en-US" dirty="0"/>
          </a:p>
          <a:p>
            <a:pPr marL="0" marR="0">
              <a:lnSpc>
                <a:spcPct val="115000"/>
              </a:lnSpc>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I invite you all—scientists, colleagues, experts and representatives —to join us in making SMART Cables the future of ocean observation. Let’s get the best of this moment, because the next tsunami won’t wait for us to be ready.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Thank you.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rgbClr val="000000"/>
              </a:buClr>
              <a:buSzPts val="1400"/>
              <a:buFont typeface="Arial"/>
              <a:buNone/>
            </a:pPr>
            <a:endParaRPr lang="en-US" dirty="0"/>
          </a:p>
        </p:txBody>
      </p:sp>
      <p:sp>
        <p:nvSpPr>
          <p:cNvPr id="126" name="Google Shape;126;p21:notes">
            <a:extLst>
              <a:ext uri="{FF2B5EF4-FFF2-40B4-BE49-F238E27FC236}">
                <a16:creationId xmlns:a16="http://schemas.microsoft.com/office/drawing/2014/main" id="{09372B20-CE6A-34DB-CABD-93E8294E4F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075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p:txBody>
      </p:sp>
      <p:sp>
        <p:nvSpPr>
          <p:cNvPr id="290" name="Google Shape;29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sz="2800" dirty="0"/>
              <a:t>Given the global reach of SMART Cables, the JTF advocates for integrating three key sensors: </a:t>
            </a:r>
            <a:r>
              <a:rPr lang="en-US" sz="2800" b="1" dirty="0"/>
              <a:t>temperature, pressure, and seismic motion</a:t>
            </a:r>
            <a:r>
              <a:rPr lang="en-US" sz="2800" dirty="0"/>
              <a:t>. These sensors contribute to the </a:t>
            </a:r>
            <a:r>
              <a:rPr lang="en-US" sz="2800" b="1" dirty="0"/>
              <a:t>Essential Ocean Variables (EOVs)</a:t>
            </a:r>
            <a:r>
              <a:rPr lang="en-US" sz="2800" dirty="0"/>
              <a:t> of the </a:t>
            </a:r>
            <a:r>
              <a:rPr lang="en-US" sz="2800" b="1" dirty="0"/>
              <a:t>Global Ocean Observing System (GOOS)</a:t>
            </a:r>
            <a:r>
              <a:rPr lang="en-US" sz="2800" dirty="0"/>
              <a:t>.</a:t>
            </a:r>
          </a:p>
          <a:p>
            <a:pPr marL="0" marR="0">
              <a:lnSpc>
                <a:spcPct val="115000"/>
              </a:lnSpc>
              <a:spcAft>
                <a:spcPts val="800"/>
              </a:spcAft>
            </a:pPr>
            <a:endPar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6" name="Google Shape;1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dirty="0"/>
              <a:t>Given the global vision of SMART Cables,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The Scientific Monitoring And Reliable Telecommunications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Cables integrate sensors into subsea telecom infrastructure to measure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seafloor temperature, pressure, and seismic motion</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lang="en-US" sz="1800" b="1" i="1" u="sng" kern="0" dirty="0">
                <a:effectLst/>
                <a:latin typeface="Times New Roman" panose="02020603050405020304" pitchFamily="18" charset="0"/>
                <a:ea typeface="Times New Roman" panose="02020603050405020304" pitchFamily="18" charset="0"/>
                <a:cs typeface="Times New Roman" panose="02020603050405020304" pitchFamily="18" charset="0"/>
              </a:rPr>
              <a:t>To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Advance Climate and Ocean Monitoring</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providing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continuous, long-term data</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for ocean heat content, sea level rise, and general circulation</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contributing</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kern="0" dirty="0">
                <a:effectLst/>
                <a:latin typeface="Times New Roman" panose="02020603050405020304" pitchFamily="18" charset="0"/>
                <a:ea typeface="Times New Roman" panose="02020603050405020304" pitchFamily="18" charset="0"/>
                <a:cs typeface="Times New Roman" panose="02020603050405020304" pitchFamily="18" charset="0"/>
              </a:rPr>
              <a:t>to climate models and mitigation strategies. </a:t>
            </a:r>
          </a:p>
          <a:p>
            <a:pPr marL="342900" marR="0" lvl="0" indent="-342900" algn="l" defTabSz="914400" rtl="0" eaLnBrk="1" fontAlgn="auto" latinLnBrk="0" hangingPunct="1">
              <a:lnSpc>
                <a:spcPct val="115000"/>
              </a:lnSpc>
              <a:spcBef>
                <a:spcPts val="0"/>
              </a:spcBef>
              <a:spcAft>
                <a:spcPts val="800"/>
              </a:spcAft>
              <a:buClrTx/>
              <a:buSzTx/>
              <a:buFont typeface="+mj-lt"/>
              <a:buAutoNum type="arabicPeriod"/>
              <a:tabLst>
                <a:tab pos="457200" algn="l"/>
              </a:tabLst>
              <a:defRPr/>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And improve Disaster Risk Reduction By detecting earthquakes and tsunami-generating events in real time, reducing significantly detection time, enhancing tsunami warning systems.</a:t>
            </a:r>
          </a:p>
          <a:p>
            <a:pPr marL="0" marR="0" lvl="0" indent="0" algn="l" defTabSz="914400" rtl="0" eaLnBrk="1" fontAlgn="auto" latinLnBrk="0" hangingPunct="1">
              <a:lnSpc>
                <a:spcPct val="115000"/>
              </a:lnSpc>
              <a:spcBef>
                <a:spcPts val="0"/>
              </a:spcBef>
              <a:spcAft>
                <a:spcPts val="800"/>
              </a:spcAft>
              <a:buClrTx/>
              <a:buSzTx/>
              <a:buFont typeface="+mj-lt"/>
              <a:buNone/>
              <a:tabLst>
                <a:tab pos="457200" algn="l"/>
              </a:tabLst>
              <a:defRPr/>
            </a:pPr>
            <a:endParaRPr dirty="0"/>
          </a:p>
        </p:txBody>
      </p:sp>
      <p:sp>
        <p:nvSpPr>
          <p:cNvPr id="214" name="Google Shape;2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C75B7633-1CF4-EF38-DE3A-5EC76A6D8056}"/>
            </a:ext>
          </a:extLst>
        </p:cNvPr>
        <p:cNvGrpSpPr/>
        <p:nvPr/>
      </p:nvGrpSpPr>
      <p:grpSpPr>
        <a:xfrm>
          <a:off x="0" y="0"/>
          <a:ext cx="0" cy="0"/>
          <a:chOff x="0" y="0"/>
          <a:chExt cx="0" cy="0"/>
        </a:xfrm>
      </p:grpSpPr>
      <p:sp>
        <p:nvSpPr>
          <p:cNvPr id="212" name="Google Shape;212;p22:notes">
            <a:extLst>
              <a:ext uri="{FF2B5EF4-FFF2-40B4-BE49-F238E27FC236}">
                <a16:creationId xmlns:a16="http://schemas.microsoft.com/office/drawing/2014/main" id="{A8CF57CA-ECFF-FB26-9334-C9DE9CD220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2:notes">
            <a:extLst>
              <a:ext uri="{FF2B5EF4-FFF2-40B4-BE49-F238E27FC236}">
                <a16:creationId xmlns:a16="http://schemas.microsoft.com/office/drawing/2014/main" id="{52F0A1E2-7F35-992E-53E6-5D619B0CD4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Arial"/>
              <a:buNone/>
            </a:pPr>
            <a:endParaRPr dirty="0"/>
          </a:p>
        </p:txBody>
      </p:sp>
      <p:sp>
        <p:nvSpPr>
          <p:cNvPr id="214" name="Google Shape;214;p22:notes">
            <a:extLst>
              <a:ext uri="{FF2B5EF4-FFF2-40B4-BE49-F238E27FC236}">
                <a16:creationId xmlns:a16="http://schemas.microsoft.com/office/drawing/2014/main" id="{29B6E4B7-7524-5ABA-54AF-91455933245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348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0C34C85C-3F5B-69E8-216E-398050472561}"/>
            </a:ext>
          </a:extLst>
        </p:cNvPr>
        <p:cNvGrpSpPr/>
        <p:nvPr/>
      </p:nvGrpSpPr>
      <p:grpSpPr>
        <a:xfrm>
          <a:off x="0" y="0"/>
          <a:ext cx="0" cy="0"/>
          <a:chOff x="0" y="0"/>
          <a:chExt cx="0" cy="0"/>
        </a:xfrm>
      </p:grpSpPr>
      <p:sp>
        <p:nvSpPr>
          <p:cNvPr id="264" name="Google Shape;264;p12:notes">
            <a:extLst>
              <a:ext uri="{FF2B5EF4-FFF2-40B4-BE49-F238E27FC236}">
                <a16:creationId xmlns:a16="http://schemas.microsoft.com/office/drawing/2014/main" id="{B4958EAE-91C5-426C-7188-B48BA6F9A9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2:notes">
            <a:extLst>
              <a:ext uri="{FF2B5EF4-FFF2-40B4-BE49-F238E27FC236}">
                <a16:creationId xmlns:a16="http://schemas.microsoft.com/office/drawing/2014/main" id="{E069EACF-23BE-B60A-40A6-1A604BB27D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endParaRPr/>
          </a:p>
        </p:txBody>
      </p:sp>
      <p:sp>
        <p:nvSpPr>
          <p:cNvPr id="266" name="Google Shape;266;p12:notes">
            <a:extLst>
              <a:ext uri="{FF2B5EF4-FFF2-40B4-BE49-F238E27FC236}">
                <a16:creationId xmlns:a16="http://schemas.microsoft.com/office/drawing/2014/main" id="{AC58A52A-24E3-CA74-BB22-35FB043338A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916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B778-259E-C999-C562-F3A05D774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8A428-C1E8-BBD7-CB90-62F245910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9E51C-9318-C0DB-0515-36FC74A87E71}"/>
              </a:ext>
            </a:extLst>
          </p:cNvPr>
          <p:cNvSpPr>
            <a:spLocks noGrp="1"/>
          </p:cNvSpPr>
          <p:nvPr>
            <p:ph type="body" idx="1"/>
          </p:nvPr>
        </p:nvSpPr>
        <p:spPr/>
        <p:txBody>
          <a:bodyPr/>
          <a:lstStyle/>
          <a:p>
            <a:endParaRPr lang="fr-FR"/>
          </a:p>
        </p:txBody>
      </p:sp>
      <p:sp>
        <p:nvSpPr>
          <p:cNvPr id="4" name="Footer Placeholder 3">
            <a:extLst>
              <a:ext uri="{FF2B5EF4-FFF2-40B4-BE49-F238E27FC236}">
                <a16:creationId xmlns:a16="http://schemas.microsoft.com/office/drawing/2014/main" id="{992174C0-7BD3-E5A5-981C-12D0800D4A1C}"/>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@ASN 2017</a:t>
            </a:r>
          </a:p>
        </p:txBody>
      </p:sp>
      <p:sp>
        <p:nvSpPr>
          <p:cNvPr id="5" name="Slide Number Placeholder 4">
            <a:extLst>
              <a:ext uri="{FF2B5EF4-FFF2-40B4-BE49-F238E27FC236}">
                <a16:creationId xmlns:a16="http://schemas.microsoft.com/office/drawing/2014/main" id="{F5A3EC9B-C8E4-9A86-91F3-C3D2CF38764B}"/>
              </a:ext>
            </a:extLst>
          </p:cNvPr>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CC4734E-8F24-4560-A25C-3EBD30B68084}" type="slidenum">
              <a:rPr kumimoji="0" lang="en-US" altLang="fr-FR"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fr-FR"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23381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8641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341987A4-3CD9-6325-FDE2-450CA9873B24}"/>
            </a:ext>
          </a:extLst>
        </p:cNvPr>
        <p:cNvGrpSpPr/>
        <p:nvPr/>
      </p:nvGrpSpPr>
      <p:grpSpPr>
        <a:xfrm>
          <a:off x="0" y="0"/>
          <a:ext cx="0" cy="0"/>
          <a:chOff x="0" y="0"/>
          <a:chExt cx="0" cy="0"/>
        </a:xfrm>
      </p:grpSpPr>
      <p:sp>
        <p:nvSpPr>
          <p:cNvPr id="212" name="Google Shape;212;p22:notes">
            <a:extLst>
              <a:ext uri="{FF2B5EF4-FFF2-40B4-BE49-F238E27FC236}">
                <a16:creationId xmlns:a16="http://schemas.microsoft.com/office/drawing/2014/main" id="{B0DA05D0-1AC0-65FC-9161-A529AAD44C4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2:notes">
            <a:extLst>
              <a:ext uri="{FF2B5EF4-FFF2-40B4-BE49-F238E27FC236}">
                <a16:creationId xmlns:a16="http://schemas.microsoft.com/office/drawing/2014/main" id="{E9A9ABD8-F3F7-0BB3-FB65-1EC6E78AF9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This initiative started back in 2011, when a group of experts from telecom and science formed the ITU/WMO/UNESCO-IOC Joint Task Force at the WMO Workshop on “Submarine Cables for Ocean/Climate Monitoring and Disaster Warning: Science, Engineering, Business and Law” in Rome.</a:t>
            </a:r>
          </a:p>
          <a:p>
            <a:pPr>
              <a:buNone/>
            </a:pPr>
            <a:endParaRPr lang="en-US" dirty="0"/>
          </a:p>
          <a:p>
            <a:pPr>
              <a:buNone/>
            </a:pPr>
            <a:r>
              <a:rPr lang="en-US" dirty="0"/>
              <a:t>The JTF started under the leadership of Chris Barnes, laying the foundations through papers, white papers, and developing relationships within our UN sponsor agencies' networks.</a:t>
            </a:r>
          </a:p>
          <a:p>
            <a:pPr>
              <a:buNone/>
            </a:pPr>
            <a:r>
              <a:rPr lang="en-US" dirty="0"/>
              <a:t>In 2016, Bruce Howe took over the leadership and has continued the foundational work, focusing on developing the Ocean Bottom Pressure EOV, which achieved success 7 years later in 2023.</a:t>
            </a:r>
          </a:p>
          <a:p>
            <a:pPr>
              <a:buNone/>
            </a:pPr>
            <a:endParaRPr lang="en-US" dirty="0"/>
          </a:p>
          <a:p>
            <a:pPr>
              <a:buNone/>
            </a:pPr>
            <a:r>
              <a:rPr lang="en-US" dirty="0"/>
              <a:t>In parallel, these three leaders initiated the current three SMART Cable systems:</a:t>
            </a:r>
          </a:p>
          <a:p>
            <a:pPr>
              <a:buFont typeface="Arial" panose="020B0604020202020204" pitchFamily="34" charset="0"/>
              <a:buChar char="•"/>
            </a:pPr>
            <a:r>
              <a:rPr lang="en-US" dirty="0"/>
              <a:t>Laura </a:t>
            </a:r>
            <a:r>
              <a:rPr lang="en-US" dirty="0" err="1"/>
              <a:t>Beranzoli</a:t>
            </a:r>
            <a:r>
              <a:rPr lang="en-US" dirty="0"/>
              <a:t> started the </a:t>
            </a:r>
            <a:r>
              <a:rPr lang="en-US" dirty="0" err="1"/>
              <a:t>InSEA</a:t>
            </a:r>
            <a:r>
              <a:rPr lang="en-US" dirty="0"/>
              <a:t> Wet Demo.</a:t>
            </a:r>
          </a:p>
          <a:p>
            <a:pPr>
              <a:buFont typeface="Arial" panose="020B0604020202020204" pitchFamily="34" charset="0"/>
              <a:buChar char="•"/>
            </a:pPr>
            <a:r>
              <a:rPr lang="en-US" dirty="0"/>
              <a:t>From Portugal’s telecom regulatory sector, José Barros started the Atlantic CAM.</a:t>
            </a:r>
          </a:p>
          <a:p>
            <a:pPr>
              <a:buFont typeface="Arial" panose="020B0604020202020204" pitchFamily="34" charset="0"/>
              <a:buChar char="•"/>
            </a:pPr>
            <a:r>
              <a:rPr lang="en-US" dirty="0"/>
              <a:t>From the scientific South West Pacific community, Jérôme </a:t>
            </a:r>
            <a:r>
              <a:rPr lang="en-US" dirty="0" err="1"/>
              <a:t>Aucan</a:t>
            </a:r>
            <a:r>
              <a:rPr lang="en-US" dirty="0"/>
              <a:t> started the Tamtam SMART Cable system.</a:t>
            </a:r>
          </a:p>
          <a:p>
            <a:pPr>
              <a:buNone/>
            </a:pPr>
            <a:endParaRPr lang="en-US" dirty="0"/>
          </a:p>
          <a:p>
            <a:pPr>
              <a:buNone/>
            </a:pPr>
            <a:r>
              <a:rPr lang="en-US" dirty="0"/>
              <a:t>Later, in 2020, ASN, a major supplier, committed to developing the SMART capability called the Climate Change Solution, marking the commercial availability of SMART. 😊</a:t>
            </a:r>
          </a:p>
          <a:p>
            <a:pPr>
              <a:buNone/>
            </a:pPr>
            <a:r>
              <a:rPr lang="en-US" dirty="0"/>
              <a:t>Other companies, such as Global Marine, </a:t>
            </a:r>
            <a:r>
              <a:rPr lang="en-US" dirty="0" err="1"/>
              <a:t>Güralp</a:t>
            </a:r>
            <a:r>
              <a:rPr lang="en-US" dirty="0"/>
              <a:t>, and SDS, have also shown interest in developing SMART capabilities.</a:t>
            </a:r>
          </a:p>
          <a:p>
            <a:endParaRPr lang="en-US" dirty="0"/>
          </a:p>
          <a:p>
            <a:r>
              <a:rPr lang="en-US" dirty="0"/>
              <a:t>Currently, SMART Cables has an International </a:t>
            </a:r>
            <a:r>
              <a:rPr lang="en-US" dirty="0" err="1"/>
              <a:t>Programme</a:t>
            </a:r>
            <a:r>
              <a:rPr lang="en-US" dirty="0"/>
              <a:t> Office based in Hawaii. We are an emerging network of GOOS, and telecom cables with SMART capability have a financial structure supported by the European Commission and the Asian Development Bank.</a:t>
            </a:r>
          </a:p>
          <a:p>
            <a:pPr marL="0" lvl="0" indent="0" algn="l" rtl="0">
              <a:lnSpc>
                <a:spcPct val="100000"/>
              </a:lnSpc>
              <a:spcBef>
                <a:spcPts val="0"/>
              </a:spcBef>
              <a:spcAft>
                <a:spcPts val="0"/>
              </a:spcAft>
              <a:buClr>
                <a:srgbClr val="000000"/>
              </a:buClr>
              <a:buSzPts val="1200"/>
              <a:buFont typeface="Arial"/>
              <a:buNone/>
            </a:pPr>
            <a:endParaRPr lang="en-US" dirty="0">
              <a:sym typeface="Wingdings" pitchFamily="2" charset="2"/>
            </a:endParaRPr>
          </a:p>
        </p:txBody>
      </p:sp>
      <p:sp>
        <p:nvSpPr>
          <p:cNvPr id="214" name="Google Shape;214;p22:notes">
            <a:extLst>
              <a:ext uri="{FF2B5EF4-FFF2-40B4-BE49-F238E27FC236}">
                <a16:creationId xmlns:a16="http://schemas.microsoft.com/office/drawing/2014/main" id="{C0C7A993-5A69-BA46-AEDE-ADF5E513CE4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022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a:extLst>
            <a:ext uri="{FF2B5EF4-FFF2-40B4-BE49-F238E27FC236}">
              <a16:creationId xmlns:a16="http://schemas.microsoft.com/office/drawing/2014/main" id="{9FC507C3-9A04-443A-8EFD-FD81F3DCFA5B}"/>
            </a:ext>
          </a:extLst>
        </p:cNvPr>
        <p:cNvGrpSpPr/>
        <p:nvPr/>
      </p:nvGrpSpPr>
      <p:grpSpPr>
        <a:xfrm>
          <a:off x="0" y="0"/>
          <a:ext cx="0" cy="0"/>
          <a:chOff x="0" y="0"/>
          <a:chExt cx="0" cy="0"/>
        </a:xfrm>
      </p:grpSpPr>
      <p:sp>
        <p:nvSpPr>
          <p:cNvPr id="212" name="Google Shape;212;p22:notes">
            <a:extLst>
              <a:ext uri="{FF2B5EF4-FFF2-40B4-BE49-F238E27FC236}">
                <a16:creationId xmlns:a16="http://schemas.microsoft.com/office/drawing/2014/main" id="{47E8312F-7D53-587B-CCAC-8891512EBB7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2:notes">
            <a:extLst>
              <a:ext uri="{FF2B5EF4-FFF2-40B4-BE49-F238E27FC236}">
                <a16:creationId xmlns:a16="http://schemas.microsoft.com/office/drawing/2014/main" id="{70A73E34-2939-FFF6-1B9A-BD6AE729FC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None/>
            </a:pPr>
            <a:r>
              <a:rPr lang="en-US" dirty="0"/>
              <a:t>Currently, the JTF has 400 members and is led by a dedicated leadership team.</a:t>
            </a:r>
            <a:br>
              <a:rPr lang="en-US" dirty="0"/>
            </a:br>
            <a:r>
              <a:rPr lang="en-US" dirty="0"/>
              <a:t>ITU serves as the secretariat.</a:t>
            </a:r>
          </a:p>
          <a:p>
            <a:pPr>
              <a:buNone/>
            </a:pPr>
            <a:r>
              <a:rPr lang="en-US" dirty="0"/>
              <a:t>Our structure includes six committees and one working group, bringing together expertise from industry and scientific communities.</a:t>
            </a:r>
          </a:p>
          <a:p>
            <a:pPr>
              <a:buNone/>
            </a:pPr>
            <a:r>
              <a:rPr lang="en-US" dirty="0"/>
              <a:t>We are supported by representatives from UN sponsor agencies, with whom we have collaborated for the past 14 years.</a:t>
            </a:r>
          </a:p>
          <a:p>
            <a:r>
              <a:rPr lang="en-US" dirty="0"/>
              <a:t>From this specific community, Laura Kong and Bernardo Aliaga play a key role in fostering synergies within UNESCO-IOC programs and the broader scientific community.</a:t>
            </a:r>
          </a:p>
          <a:p>
            <a:pPr marL="0" lvl="0" indent="0" algn="l" rtl="0">
              <a:lnSpc>
                <a:spcPct val="100000"/>
              </a:lnSpc>
              <a:spcBef>
                <a:spcPts val="0"/>
              </a:spcBef>
              <a:spcAft>
                <a:spcPts val="0"/>
              </a:spcAft>
              <a:buClr>
                <a:srgbClr val="000000"/>
              </a:buClr>
              <a:buSzPts val="1200"/>
              <a:buFont typeface="Arial"/>
              <a:buNone/>
            </a:pPr>
            <a:endParaRPr dirty="0"/>
          </a:p>
        </p:txBody>
      </p:sp>
      <p:sp>
        <p:nvSpPr>
          <p:cNvPr id="214" name="Google Shape;214;p22:notes">
            <a:extLst>
              <a:ext uri="{FF2B5EF4-FFF2-40B4-BE49-F238E27FC236}">
                <a16:creationId xmlns:a16="http://schemas.microsoft.com/office/drawing/2014/main" id="{457A685A-6804-0D0C-B354-A1B5F3EC6F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5183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dirty="0"/>
              <a:t>SMART Cables are no longer an idea—they are becoming a reality!</a:t>
            </a:r>
          </a:p>
          <a:p>
            <a:pPr>
              <a:buNone/>
            </a:pPr>
            <a:r>
              <a:rPr lang="en-US" dirty="0"/>
              <a:t>Let me highlight three key projects that are setting a precedent:</a:t>
            </a:r>
          </a:p>
          <a:p>
            <a:r>
              <a:rPr lang="en-US" dirty="0"/>
              <a:t>First, the successful </a:t>
            </a:r>
            <a:r>
              <a:rPr lang="en-US" b="1" dirty="0" err="1"/>
              <a:t>InSEA</a:t>
            </a:r>
            <a:r>
              <a:rPr lang="en-US" b="1" dirty="0"/>
              <a:t> Wet Demo System</a:t>
            </a:r>
            <a:r>
              <a:rPr lang="en-US" dirty="0"/>
              <a:t>, deployed in </a:t>
            </a:r>
            <a:r>
              <a:rPr lang="en-US" b="1" dirty="0"/>
              <a:t>December 2023</a:t>
            </a:r>
            <a:r>
              <a:rPr lang="en-US" dirty="0"/>
              <a:t> off the coast of </a:t>
            </a:r>
            <a:r>
              <a:rPr lang="en-US" b="1" dirty="0"/>
              <a:t>Sicily</a:t>
            </a:r>
            <a:r>
              <a:rPr lang="en-US" dirty="0"/>
              <a:t>.</a:t>
            </a:r>
            <a:br>
              <a:rPr lang="en-US" dirty="0"/>
            </a:br>
            <a:r>
              <a:rPr lang="en-US" dirty="0"/>
              <a:t>This proof-of-concept project has demonstrated real-time data collection from a </a:t>
            </a:r>
            <a:r>
              <a:rPr lang="en-US" b="1" dirty="0"/>
              <a:t>SMART-enabled cable</a:t>
            </a:r>
            <a:r>
              <a:rPr lang="en-US" dirty="0"/>
              <a:t> in the </a:t>
            </a:r>
            <a:r>
              <a:rPr lang="en-US" b="1" dirty="0"/>
              <a:t>Mediterranean</a:t>
            </a:r>
            <a:r>
              <a:rPr lang="en-US" dirty="0"/>
              <a:t>.</a:t>
            </a:r>
            <a:br>
              <a:rPr lang="en-US" dirty="0"/>
            </a:br>
            <a:r>
              <a:rPr lang="en-US" dirty="0"/>
              <a:t>It features </a:t>
            </a:r>
            <a:r>
              <a:rPr lang="en-US" b="1" dirty="0"/>
              <a:t>three SMART modules</a:t>
            </a:r>
            <a:r>
              <a:rPr lang="en-US" dirty="0"/>
              <a:t> provided by </a:t>
            </a:r>
            <a:r>
              <a:rPr lang="en-US" b="1" dirty="0" err="1"/>
              <a:t>Guralp</a:t>
            </a:r>
            <a:r>
              <a:rPr lang="en-US" dirty="0"/>
              <a:t> and </a:t>
            </a:r>
            <a:r>
              <a:rPr lang="en-US" b="1" dirty="0"/>
              <a:t>Global Marine</a:t>
            </a:r>
            <a:r>
              <a:rPr lang="en-US" dirty="0"/>
              <a:t>.</a:t>
            </a:r>
          </a:p>
        </p:txBody>
      </p:sp>
      <p:sp>
        <p:nvSpPr>
          <p:cNvPr id="103" name="Google Shape;10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t-IT"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b="1" dirty="0"/>
              <a:t>Giuditta Marinaro from INGV</a:t>
            </a:r>
            <a:r>
              <a:rPr lang="en-US" dirty="0"/>
              <a:t> shared insights comparing data quality from the </a:t>
            </a:r>
            <a:r>
              <a:rPr lang="en-US" b="1" dirty="0"/>
              <a:t>Calipso Observatory</a:t>
            </a:r>
            <a:r>
              <a:rPr lang="en-US" dirty="0"/>
              <a:t> and the </a:t>
            </a:r>
            <a:r>
              <a:rPr lang="en-US" b="1" dirty="0"/>
              <a:t>SMART Cable System</a:t>
            </a:r>
            <a:r>
              <a:rPr lang="en-US" dirty="0"/>
              <a:t>, highlighting their similarity. She also emphasized the </a:t>
            </a:r>
            <a:r>
              <a:rPr lang="en-US" b="1" dirty="0"/>
              <a:t>open and free access</a:t>
            </a:r>
            <a:r>
              <a:rPr lang="en-US" dirty="0"/>
              <a:t> to SMART Cable data through their webpage.</a:t>
            </a:r>
          </a:p>
          <a:p>
            <a:r>
              <a:rPr lang="en-US" dirty="0"/>
              <a:t>We are collaborating to integrate this data into </a:t>
            </a:r>
            <a:r>
              <a:rPr lang="en-US" b="1" dirty="0"/>
              <a:t>operational use</a:t>
            </a:r>
            <a:r>
              <a:rPr lang="en-US" dirty="0"/>
              <a:t> within the </a:t>
            </a:r>
            <a:r>
              <a:rPr lang="en-US" b="1" dirty="0"/>
              <a:t>GOOS Data Framework</a:t>
            </a:r>
            <a:r>
              <a:rPr lang="en-US" dirty="0"/>
              <a:t>.</a:t>
            </a:r>
          </a:p>
        </p:txBody>
      </p:sp>
      <p:sp>
        <p:nvSpPr>
          <p:cNvPr id="164" name="Google Shape;164;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it-IT"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buNone/>
            </a:pPr>
            <a:r>
              <a:rPr lang="en-US" dirty="0"/>
              <a:t>We currently have two SMART Cable systems underway.</a:t>
            </a:r>
          </a:p>
          <a:p>
            <a:pPr>
              <a:buNone/>
            </a:pPr>
            <a:r>
              <a:rPr lang="en-US" dirty="0"/>
              <a:t>The Tamtam SMART Cable System is scheduled for deployment by the end of next year or early 2027.</a:t>
            </a:r>
            <a:br>
              <a:rPr lang="en-US" dirty="0"/>
            </a:br>
            <a:r>
              <a:rPr lang="en-US" dirty="0"/>
              <a:t>Financed by France and the ADB, this system will include four SMART modules and a dedicated fiber pair for additional sensing techniques.</a:t>
            </a:r>
            <a:br>
              <a:rPr lang="en-US" dirty="0"/>
            </a:br>
            <a:r>
              <a:rPr lang="en-US" dirty="0"/>
              <a:t>It is led by IFREMER in France in coordination with VMGD in Vanuatu.</a:t>
            </a:r>
          </a:p>
          <a:p>
            <a:r>
              <a:rPr lang="en-US" dirty="0"/>
              <a:t>The University of Hawaii is highlighting this SMART cable as a key system for seismic, acoustic, oceanographic, and tsunami research. This effort is in collaboration with the University of Texas, the University of Louisiana, IRD, SPC, the National University of Vanuatu, VMGD, Caltech and the University of Otago.</a:t>
            </a: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 second system will be the </a:t>
            </a:r>
            <a:r>
              <a:rPr lang="en-US" b="1" dirty="0"/>
              <a:t>largest SMART Cable System</a:t>
            </a:r>
            <a:r>
              <a:rPr lang="en-US" dirty="0"/>
              <a:t>: the </a:t>
            </a:r>
            <a:r>
              <a:rPr lang="en-US" b="1" dirty="0"/>
              <a:t>Atlantic CAM System</a:t>
            </a:r>
            <a:r>
              <a:rPr lang="en-US" dirty="0"/>
              <a:t>. Spanning nearly </a:t>
            </a:r>
            <a:r>
              <a:rPr lang="en-US" b="1" dirty="0"/>
              <a:t>4,000 km</a:t>
            </a:r>
            <a:r>
              <a:rPr lang="en-US" dirty="0"/>
              <a:t>, it will host </a:t>
            </a:r>
            <a:r>
              <a:rPr lang="en-US" b="1" dirty="0"/>
              <a:t>20 SMART modules</a:t>
            </a:r>
            <a:r>
              <a:rPr lang="en-US" dirty="0"/>
              <a:t>, strategically placed as shown in the image.</a:t>
            </a:r>
          </a:p>
          <a:p>
            <a:pPr>
              <a:buNone/>
            </a:pPr>
            <a:r>
              <a:rPr lang="en-US" dirty="0"/>
              <a:t>This cable system is </a:t>
            </a:r>
            <a:r>
              <a:rPr lang="en-US" b="1" dirty="0"/>
              <a:t>funded</a:t>
            </a:r>
            <a:r>
              <a:rPr lang="en-US" dirty="0"/>
              <a:t> by the </a:t>
            </a:r>
            <a:r>
              <a:rPr lang="en-US" b="1" dirty="0"/>
              <a:t>Portuguese government</a:t>
            </a:r>
            <a:r>
              <a:rPr lang="en-US" dirty="0"/>
              <a:t> through </a:t>
            </a:r>
            <a:r>
              <a:rPr lang="en-US" b="1" dirty="0"/>
              <a:t>IP Telecom</a:t>
            </a:r>
            <a:r>
              <a:rPr lang="en-US" dirty="0"/>
              <a:t> and the </a:t>
            </a:r>
            <a:r>
              <a:rPr lang="en-US" b="1" dirty="0"/>
              <a:t>Directorate-General for Communications Networks, Content and Technology (DG CONNECT) of the European Commission</a:t>
            </a:r>
            <a:r>
              <a:rPr lang="en-US" dirty="0"/>
              <a:t>.</a:t>
            </a:r>
          </a:p>
          <a:p>
            <a:r>
              <a:rPr lang="en-US" dirty="0"/>
              <a:t>Additionally, the system will include a </a:t>
            </a:r>
            <a:r>
              <a:rPr lang="en-US" b="1" dirty="0"/>
              <a:t>dedicated fiber pair</a:t>
            </a:r>
            <a:r>
              <a:rPr lang="en-US" dirty="0"/>
              <a:t> for </a:t>
            </a:r>
            <a:r>
              <a:rPr lang="en-US" b="1" dirty="0"/>
              <a:t>other sensing techniques</a:t>
            </a:r>
            <a:r>
              <a:rPr lang="en-US" dirty="0"/>
              <a:t>.</a:t>
            </a:r>
          </a:p>
          <a:p>
            <a:endParaRPr lang="en-US" noProof="1"/>
          </a:p>
        </p:txBody>
      </p:sp>
      <p:sp>
        <p:nvSpPr>
          <p:cNvPr id="4" name="Slide Number Placeholder 3"/>
          <p:cNvSpPr>
            <a:spLocks noGrp="1"/>
          </p:cNvSpPr>
          <p:nvPr>
            <p:ph type="sldNum" sz="quarter" idx="5"/>
          </p:nvPr>
        </p:nvSpPr>
        <p:spPr/>
        <p:txBody>
          <a:bodyPr/>
          <a:lstStyle/>
          <a:p>
            <a:fld id="{F4ACE7EF-1D95-EB40-9129-E1311D09AC78}" type="slidenum">
              <a:rPr lang="es-ES_tradnl" smtClean="0"/>
              <a:t>8</a:t>
            </a:fld>
            <a:endParaRPr lang="es-ES_tradnl"/>
          </a:p>
        </p:txBody>
      </p:sp>
    </p:spTree>
    <p:extLst>
      <p:ext uri="{BB962C8B-B14F-4D97-AF65-F5344CB8AC3E}">
        <p14:creationId xmlns:p14="http://schemas.microsoft.com/office/powerpoint/2010/main" val="3889844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B2D53824-93DA-BAE5-3EE0-F29AF2C7D721}"/>
            </a:ext>
          </a:extLst>
        </p:cNvPr>
        <p:cNvGrpSpPr/>
        <p:nvPr/>
      </p:nvGrpSpPr>
      <p:grpSpPr>
        <a:xfrm>
          <a:off x="0" y="0"/>
          <a:ext cx="0" cy="0"/>
          <a:chOff x="0" y="0"/>
          <a:chExt cx="0" cy="0"/>
        </a:xfrm>
      </p:grpSpPr>
      <p:sp>
        <p:nvSpPr>
          <p:cNvPr id="165" name="Google Shape;165;g1ee8aabd321_1_283:notes">
            <a:extLst>
              <a:ext uri="{FF2B5EF4-FFF2-40B4-BE49-F238E27FC236}">
                <a16:creationId xmlns:a16="http://schemas.microsoft.com/office/drawing/2014/main" id="{EE789CD3-999D-C4C7-7A11-C5D2AB1F68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1ee8aabd321_1_283:notes">
            <a:extLst>
              <a:ext uri="{FF2B5EF4-FFF2-40B4-BE49-F238E27FC236}">
                <a16:creationId xmlns:a16="http://schemas.microsoft.com/office/drawing/2014/main" id="{CEA6A4EC-8D79-A413-A900-4E58BB3DE9B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dirty="0"/>
              <a:t>With the </a:t>
            </a:r>
            <a:r>
              <a:rPr lang="en-US" b="1" dirty="0"/>
              <a:t>Tamtam</a:t>
            </a:r>
            <a:r>
              <a:rPr lang="en-US" dirty="0"/>
              <a:t> and </a:t>
            </a:r>
            <a:r>
              <a:rPr lang="en-US" b="1" dirty="0"/>
              <a:t>Atlantic CAM</a:t>
            </a:r>
            <a:r>
              <a:rPr lang="en-US" dirty="0"/>
              <a:t> systems underway, we see them as an ideal platform for </a:t>
            </a:r>
            <a:r>
              <a:rPr lang="en-US" b="1" dirty="0"/>
              <a:t>investigating capabilities and complementarities with other sensing techniques.</a:t>
            </a:r>
            <a:endParaRPr lang="en-US" dirty="0"/>
          </a:p>
          <a:p>
            <a:r>
              <a:rPr lang="en-US" dirty="0"/>
              <a:t>The key is </a:t>
            </a:r>
            <a:r>
              <a:rPr lang="en-US" b="1" dirty="0"/>
              <a:t>collaboration</a:t>
            </a:r>
            <a:r>
              <a:rPr lang="en-US" dirty="0"/>
              <a:t>—by working together, we can fully leverage this incredible opportunity.</a:t>
            </a:r>
          </a:p>
        </p:txBody>
      </p:sp>
      <p:sp>
        <p:nvSpPr>
          <p:cNvPr id="167" name="Google Shape;167;g1ee8aabd321_1_283:notes">
            <a:extLst>
              <a:ext uri="{FF2B5EF4-FFF2-40B4-BE49-F238E27FC236}">
                <a16:creationId xmlns:a16="http://schemas.microsoft.com/office/drawing/2014/main" id="{B7B96CBE-B729-5DE1-1620-1ABAE659C31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0950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35D3-D4E6-0772-D3E5-B4C23F8A6C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3794F5B7-FD2F-C5CE-F34B-342B7A6B65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DB70958F-F4C0-9B59-BEDD-AE4599EA6F4D}"/>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C4BB2471-F60D-888D-13F7-A4CAB59A3F9B}"/>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D31ABBFD-4280-820A-92B4-B9091064D49D}"/>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168690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9DF6-C4F5-A309-A538-544A2F9BE3BF}"/>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14671D47-97C7-42F7-4C92-EA2D0004F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BCFFBE4D-BEC1-E7DD-D4A1-92D120B08F1F}"/>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A1504E54-CBF7-7080-3389-61EBB2674B3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8F7DB2D4-3453-A554-5A8C-A3ACCD8A8836}"/>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1651021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A99799-26B1-C616-23D1-B685D23B91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2FB36F1B-EAB9-E861-51F1-60B021344D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F40961F0-CEC1-8E78-9037-3EC8870831B9}"/>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29820D0A-4ED4-22C3-D7B2-415BCD7FB482}"/>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DF848481-D6CD-4AC9-E381-A74E6B5ED919}"/>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632611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re seul">
    <p:spTree>
      <p:nvGrpSpPr>
        <p:cNvPr id="1" name=""/>
        <p:cNvGrpSpPr/>
        <p:nvPr/>
      </p:nvGrpSpPr>
      <p:grpSpPr>
        <a:xfrm>
          <a:off x="0" y="0"/>
          <a:ext cx="0" cy="0"/>
          <a:chOff x="0" y="0"/>
          <a:chExt cx="0" cy="0"/>
        </a:xfrm>
      </p:grpSpPr>
      <p:pic>
        <p:nvPicPr>
          <p:cNvPr id="5" name="Image 4" descr="Une image contenant eau, barrière de corail, bleu vert, nature&#10;&#10;Description générée automatiquement">
            <a:extLst>
              <a:ext uri="{FF2B5EF4-FFF2-40B4-BE49-F238E27FC236}">
                <a16:creationId xmlns:a16="http://schemas.microsoft.com/office/drawing/2014/main" id="{50F5AB58-25FC-466D-244C-082156E1A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1" t="4945" r="13666" b="19244"/>
          <a:stretch/>
        </p:blipFill>
        <p:spPr>
          <a:xfrm>
            <a:off x="-7056" y="-11220"/>
            <a:ext cx="12199056" cy="6536904"/>
          </a:xfrm>
          <a:prstGeom prst="rect">
            <a:avLst/>
          </a:prstGeom>
        </p:spPr>
      </p:pic>
      <p:sp>
        <p:nvSpPr>
          <p:cNvPr id="3" name="Rectangle 2">
            <a:extLst>
              <a:ext uri="{FF2B5EF4-FFF2-40B4-BE49-F238E27FC236}">
                <a16:creationId xmlns:a16="http://schemas.microsoft.com/office/drawing/2014/main" id="{4219672F-ECED-0962-5EA7-2720A93556A0}"/>
              </a:ext>
            </a:extLst>
          </p:cNvPr>
          <p:cNvSpPr/>
          <p:nvPr userDrawn="1"/>
        </p:nvSpPr>
        <p:spPr>
          <a:xfrm>
            <a:off x="0" y="-11220"/>
            <a:ext cx="12192000" cy="6536331"/>
          </a:xfrm>
          <a:prstGeom prst="rect">
            <a:avLst/>
          </a:prstGeom>
          <a:solidFill>
            <a:srgbClr val="005073">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67">
              <a:latin typeface="+mn-lt"/>
            </a:endParaRPr>
          </a:p>
        </p:txBody>
      </p:sp>
      <p:sp>
        <p:nvSpPr>
          <p:cNvPr id="7" name="Titre 1">
            <a:extLst>
              <a:ext uri="{FF2B5EF4-FFF2-40B4-BE49-F238E27FC236}">
                <a16:creationId xmlns:a16="http://schemas.microsoft.com/office/drawing/2014/main" id="{285C2A55-F29A-5C46-991A-017D3E698E85}"/>
              </a:ext>
            </a:extLst>
          </p:cNvPr>
          <p:cNvSpPr>
            <a:spLocks noGrp="1"/>
          </p:cNvSpPr>
          <p:nvPr>
            <p:ph type="title" hasCustomPrompt="1"/>
          </p:nvPr>
        </p:nvSpPr>
        <p:spPr>
          <a:xfrm>
            <a:off x="801187" y="1"/>
            <a:ext cx="11270812" cy="657225"/>
          </a:xfrm>
          <a:prstGeom prst="rect">
            <a:avLst/>
          </a:prstGeom>
        </p:spPr>
        <p:txBody>
          <a:bodyPr anchor="ctr">
            <a:normAutofit/>
          </a:bodyPr>
          <a:lstStyle>
            <a:lvl1pPr>
              <a:defRPr sz="2667" b="1">
                <a:solidFill>
                  <a:schemeClr val="bg1"/>
                </a:solidFill>
                <a:latin typeface="+mj-lt"/>
              </a:defRPr>
            </a:lvl1pPr>
          </a:lstStyle>
          <a:p>
            <a:r>
              <a:rPr lang="en-GB" noProof="0"/>
              <a:t>Title of your slide</a:t>
            </a:r>
          </a:p>
        </p:txBody>
      </p:sp>
      <p:sp>
        <p:nvSpPr>
          <p:cNvPr id="2" name="Espace réservé du pied de page 1">
            <a:extLst>
              <a:ext uri="{FF2B5EF4-FFF2-40B4-BE49-F238E27FC236}">
                <a16:creationId xmlns:a16="http://schemas.microsoft.com/office/drawing/2014/main" id="{EDBEA884-3FEA-47F3-BCAD-776E1442D5D4}"/>
              </a:ext>
            </a:extLst>
          </p:cNvPr>
          <p:cNvSpPr>
            <a:spLocks noGrp="1"/>
          </p:cNvSpPr>
          <p:nvPr>
            <p:ph type="ftr" sz="quarter" idx="10"/>
          </p:nvPr>
        </p:nvSpPr>
        <p:spPr/>
        <p:txBody>
          <a:bodyPr/>
          <a:lstStyle/>
          <a:p>
            <a:r>
              <a:rPr lang="fr-FR"/>
              <a:t>ASN Internal Use</a:t>
            </a:r>
          </a:p>
        </p:txBody>
      </p:sp>
      <p:pic>
        <p:nvPicPr>
          <p:cNvPr id="4" name="Image 3">
            <a:extLst>
              <a:ext uri="{FF2B5EF4-FFF2-40B4-BE49-F238E27FC236}">
                <a16:creationId xmlns:a16="http://schemas.microsoft.com/office/drawing/2014/main" id="{E43E0F54-265E-C30E-C5F4-8BA25E3EB3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06405" y="145939"/>
            <a:ext cx="365595" cy="365347"/>
          </a:xfrm>
          <a:prstGeom prst="rect">
            <a:avLst/>
          </a:prstGeom>
        </p:spPr>
      </p:pic>
    </p:spTree>
    <p:extLst>
      <p:ext uri="{BB962C8B-B14F-4D97-AF65-F5344CB8AC3E}">
        <p14:creationId xmlns:p14="http://schemas.microsoft.com/office/powerpoint/2010/main" val="262288501"/>
      </p:ext>
    </p:extLst>
  </p:cSld>
  <p:clrMapOvr>
    <a:masterClrMapping/>
  </p:clrMapOvr>
  <p:extLst>
    <p:ext uri="{DCECCB84-F9BA-43D5-87BE-67443E8EF086}">
      <p15:sldGuideLst xmlns:p15="http://schemas.microsoft.com/office/powerpoint/2012/main">
        <p15:guide id="1" orient="horz" pos="31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0F1B-ED3B-7B4D-19AD-47A1387B4D17}"/>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ECE276BE-0DEA-124F-F00A-4CE9E84659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9A9ADC4C-B44E-E2D4-3C5F-287CB72553A8}"/>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5D48201E-1DCA-78A0-B022-674B61AE4756}"/>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7851A27B-D43E-313A-301C-8D2ADFAC4DE7}"/>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3923985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4073F-F717-0A64-AA28-B9E41C2AB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50EBE860-3599-FBA2-CC20-4E6AF80FE4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2959A4-1DFE-674E-841F-29012C861CF3}"/>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9255E594-D01C-6F6B-3F04-88A371E95381}"/>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23AEA3CE-596D-03E8-6F75-6F943BE3AAFB}"/>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930456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A26D-6428-27E4-2054-4D59D9AE6D2A}"/>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251A5D45-B1BE-5FB5-8B62-41A4B7EA18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4C884B3A-2225-6B3D-DF6C-4567EE4456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358F1AD1-5FFA-0BF6-7548-3F4B602E7348}"/>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6" name="Footer Placeholder 5">
            <a:extLst>
              <a:ext uri="{FF2B5EF4-FFF2-40B4-BE49-F238E27FC236}">
                <a16:creationId xmlns:a16="http://schemas.microsoft.com/office/drawing/2014/main" id="{FD7AA464-0778-D43E-C5AA-B1C4FEABA0CA}"/>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14327A17-9FF1-862A-D912-2AEBF0B700B7}"/>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5385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393E-4F25-2D5E-B868-D658271325C4}"/>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BF2ED9B5-22B9-B9F7-F955-122FBC34C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B5764-1F9F-3F99-7177-898A3099AB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9E8B70B0-D7B4-1C43-C6D6-0918A1005B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2DB3A8-AF2D-FAE3-FC5C-D0D84432E9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F602120E-5393-2D56-E7A9-8052468885B1}"/>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8" name="Footer Placeholder 7">
            <a:extLst>
              <a:ext uri="{FF2B5EF4-FFF2-40B4-BE49-F238E27FC236}">
                <a16:creationId xmlns:a16="http://schemas.microsoft.com/office/drawing/2014/main" id="{F943C0AF-33A9-25E2-F39B-A88D595B2689}"/>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F8BAB801-F53B-DBBB-AD15-9A31D2D6676A}"/>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76168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7880-72D8-9F1E-E0F3-E8DE37F18F75}"/>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82427DAC-FAD8-6FC1-E224-A4584BA2A302}"/>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4" name="Footer Placeholder 3">
            <a:extLst>
              <a:ext uri="{FF2B5EF4-FFF2-40B4-BE49-F238E27FC236}">
                <a16:creationId xmlns:a16="http://schemas.microsoft.com/office/drawing/2014/main" id="{3912562F-6DED-D729-2E5A-A41B6B44052F}"/>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95244C96-45C6-C7DB-28F0-EAF44821214F}"/>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32796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95EDC-9FBF-2C13-698F-45663AD9E47E}"/>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3" name="Footer Placeholder 2">
            <a:extLst>
              <a:ext uri="{FF2B5EF4-FFF2-40B4-BE49-F238E27FC236}">
                <a16:creationId xmlns:a16="http://schemas.microsoft.com/office/drawing/2014/main" id="{324C9316-5D99-09FB-9679-B673E91C86B3}"/>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69E7C75A-9F3A-B64E-10EF-B7CF9B854D64}"/>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156439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00D5-9E0F-6EDC-998B-730413FDA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F5E6783A-019C-63C0-07B3-30D72D493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FDB73F00-FD61-018B-5D32-843A1310E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FB7B5-CEF6-CF15-F053-AED82905D7DA}"/>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6" name="Footer Placeholder 5">
            <a:extLst>
              <a:ext uri="{FF2B5EF4-FFF2-40B4-BE49-F238E27FC236}">
                <a16:creationId xmlns:a16="http://schemas.microsoft.com/office/drawing/2014/main" id="{4D98EAE3-3A45-CF9E-045A-67ECFCD545AF}"/>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19437149-C21D-CB9B-AB77-DCD87EAE1487}"/>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316247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1E6C-F828-77FA-9CF6-F6BD0C99C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49F151AF-22BD-10D8-4088-ED323CCCAF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75134340-8A6C-DBF5-FA38-98A64B8C7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59E3D-2BE1-D6E1-A07B-0629C6491D78}"/>
              </a:ext>
            </a:extLst>
          </p:cNvPr>
          <p:cNvSpPr>
            <a:spLocks noGrp="1"/>
          </p:cNvSpPr>
          <p:nvPr>
            <p:ph type="dt" sz="half" idx="10"/>
          </p:nvPr>
        </p:nvSpPr>
        <p:spPr/>
        <p:txBody>
          <a:bodyPr/>
          <a:lstStyle/>
          <a:p>
            <a:fld id="{FE983262-5903-054B-B35A-3584451768A9}" type="datetimeFigureOut">
              <a:rPr lang="es-ES_tradnl" smtClean="0"/>
              <a:t>6/4/25</a:t>
            </a:fld>
            <a:endParaRPr lang="es-ES_tradnl"/>
          </a:p>
        </p:txBody>
      </p:sp>
      <p:sp>
        <p:nvSpPr>
          <p:cNvPr id="6" name="Footer Placeholder 5">
            <a:extLst>
              <a:ext uri="{FF2B5EF4-FFF2-40B4-BE49-F238E27FC236}">
                <a16:creationId xmlns:a16="http://schemas.microsoft.com/office/drawing/2014/main" id="{AD88B8D0-19B5-5F5A-000E-F0894A140459}"/>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3F2D0957-73AB-9A45-05A5-7D33DAA6337B}"/>
              </a:ext>
            </a:extLst>
          </p:cNvPr>
          <p:cNvSpPr>
            <a:spLocks noGrp="1"/>
          </p:cNvSpPr>
          <p:nvPr>
            <p:ph type="sldNum" sz="quarter" idx="12"/>
          </p:nvPr>
        </p:nvSpPr>
        <p:spPr/>
        <p:txBody>
          <a:body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1412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FBE472-34C1-3C3B-2FAD-C7C2E6883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0830E175-9DDA-8D22-7692-072EA808A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2F4AA386-7730-6C33-B3E5-708508DFE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3262-5903-054B-B35A-3584451768A9}" type="datetimeFigureOut">
              <a:rPr lang="es-ES_tradnl" smtClean="0"/>
              <a:t>6/4/25</a:t>
            </a:fld>
            <a:endParaRPr lang="es-ES_tradnl"/>
          </a:p>
        </p:txBody>
      </p:sp>
      <p:sp>
        <p:nvSpPr>
          <p:cNvPr id="5" name="Footer Placeholder 4">
            <a:extLst>
              <a:ext uri="{FF2B5EF4-FFF2-40B4-BE49-F238E27FC236}">
                <a16:creationId xmlns:a16="http://schemas.microsoft.com/office/drawing/2014/main" id="{875C020B-4E6C-EAC7-CE70-3218D360FA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58AF8CE2-4AB1-29D2-1451-7D9A3F889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13436-114E-794A-88DB-C59F6E04F482}" type="slidenum">
              <a:rPr lang="es-ES_tradnl" smtClean="0"/>
              <a:t>‹#›</a:t>
            </a:fld>
            <a:endParaRPr lang="es-ES_tradnl"/>
          </a:p>
        </p:txBody>
      </p:sp>
    </p:spTree>
    <p:extLst>
      <p:ext uri="{BB962C8B-B14F-4D97-AF65-F5344CB8AC3E}">
        <p14:creationId xmlns:p14="http://schemas.microsoft.com/office/powerpoint/2010/main" val="2987787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10.png"/><Relationship Id="rId4" Type="http://schemas.openxmlformats.org/officeDocument/2006/relationships/image" Target="../media/image9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png"/><Relationship Id="rId5" Type="http://schemas.openxmlformats.org/officeDocument/2006/relationships/image" Target="../media/image96.png"/><Relationship Id="rId10" Type="http://schemas.openxmlformats.org/officeDocument/2006/relationships/image" Target="../media/image9.png"/><Relationship Id="rId4" Type="http://schemas.openxmlformats.org/officeDocument/2006/relationships/image" Target="../media/image99.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06.png"/><Relationship Id="rId4" Type="http://schemas.openxmlformats.org/officeDocument/2006/relationships/image" Target="../media/image7.png"/><Relationship Id="rId9" Type="http://schemas.openxmlformats.org/officeDocument/2006/relationships/image" Target="../media/image105.png"/></Relationships>
</file>

<file path=ppt/slides/_rels/slide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7.png"/><Relationship Id="rId7"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png"/><Relationship Id="rId10" Type="http://schemas.openxmlformats.org/officeDocument/2006/relationships/image" Target="../media/image111.png"/><Relationship Id="rId4" Type="http://schemas.openxmlformats.org/officeDocument/2006/relationships/image" Target="../media/image9.png"/><Relationship Id="rId9" Type="http://schemas.openxmlformats.org/officeDocument/2006/relationships/image" Target="../media/image110.png"/></Relationships>
</file>

<file path=ppt/slides/_rels/slide1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7.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png"/><Relationship Id="rId7"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1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1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martcables.org/" TargetMode="External"/><Relationship Id="rId5" Type="http://schemas.openxmlformats.org/officeDocument/2006/relationships/hyperlink" Target="https://www.itu.int/en/ITU-T/climatechange/task-force-sc/Pages/default.aspx" TargetMode="External"/><Relationship Id="rId10" Type="http://schemas.openxmlformats.org/officeDocument/2006/relationships/image" Target="../media/image121.png"/><Relationship Id="rId4" Type="http://schemas.openxmlformats.org/officeDocument/2006/relationships/image" Target="../media/image5.png"/><Relationship Id="rId9" Type="http://schemas.openxmlformats.org/officeDocument/2006/relationships/image" Target="../media/image120.png"/></Relationships>
</file>

<file path=ppt/slides/_rels/slide19.xml.rels><?xml version="1.0" encoding="UTF-8" standalone="yes"?>
<Relationships xmlns="http://schemas.openxmlformats.org/package/2006/relationships"><Relationship Id="rId8" Type="http://schemas.openxmlformats.org/officeDocument/2006/relationships/image" Target="../media/image123.jp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9.jpeg"/><Relationship Id="rId18" Type="http://schemas.openxmlformats.org/officeDocument/2006/relationships/image" Target="../media/image134.png"/><Relationship Id="rId3" Type="http://schemas.openxmlformats.org/officeDocument/2006/relationships/image" Target="../media/image124.png"/><Relationship Id="rId7" Type="http://schemas.openxmlformats.org/officeDocument/2006/relationships/image" Target="../media/image9.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20.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7.png"/><Relationship Id="rId5" Type="http://schemas.openxmlformats.org/officeDocument/2006/relationships/image" Target="../media/image7.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4.png"/><Relationship Id="rId9" Type="http://schemas.openxmlformats.org/officeDocument/2006/relationships/image" Target="../media/image125.jpeg"/><Relationship Id="rId14" Type="http://schemas.openxmlformats.org/officeDocument/2006/relationships/image" Target="../media/image130.png"/></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7.png"/><Relationship Id="rId7" Type="http://schemas.openxmlformats.org/officeDocument/2006/relationships/image" Target="../media/image139.png"/><Relationship Id="rId12"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9.png"/><Relationship Id="rId5" Type="http://schemas.openxmlformats.org/officeDocument/2006/relationships/image" Target="../media/image137.png"/><Relationship Id="rId10" Type="http://schemas.openxmlformats.org/officeDocument/2006/relationships/image" Target="../media/image141.png"/><Relationship Id="rId4" Type="http://schemas.openxmlformats.org/officeDocument/2006/relationships/image" Target="../media/image8.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2.png"/><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9.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microsoft.com/office/2007/relationships/hdphoto" Target="../media/hdphoto2.wdp"/><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png"/><Relationship Id="rId37" Type="http://schemas.openxmlformats.org/officeDocument/2006/relationships/image" Target="../media/image41.png"/><Relationship Id="rId40" Type="http://schemas.openxmlformats.org/officeDocument/2006/relationships/image" Target="../media/image43.png"/><Relationship Id="rId5" Type="http://schemas.openxmlformats.org/officeDocument/2006/relationships/image" Target="../media/image7.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microsoft.com/office/2007/relationships/hdphoto" Target="../media/hdphoto1.wdp"/><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jpeg"/><Relationship Id="rId35" Type="http://schemas.openxmlformats.org/officeDocument/2006/relationships/image" Target="../media/image40.png"/><Relationship Id="rId8" Type="http://schemas.openxmlformats.org/officeDocument/2006/relationships/image" Target="../media/image10.png"/><Relationship Id="rId3"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png"/><Relationship Id="rId26" Type="http://schemas.openxmlformats.org/officeDocument/2006/relationships/image" Target="../media/image62.jpeg"/><Relationship Id="rId3" Type="http://schemas.openxmlformats.org/officeDocument/2006/relationships/image" Target="../media/image4.png"/><Relationship Id="rId21" Type="http://schemas.openxmlformats.org/officeDocument/2006/relationships/image" Target="../media/image57.jpeg"/><Relationship Id="rId7" Type="http://schemas.openxmlformats.org/officeDocument/2006/relationships/image" Target="../media/image42.png"/><Relationship Id="rId12" Type="http://schemas.openxmlformats.org/officeDocument/2006/relationships/image" Target="../media/image48.jpeg"/><Relationship Id="rId17" Type="http://schemas.openxmlformats.org/officeDocument/2006/relationships/image" Target="../media/image53.jpeg"/><Relationship Id="rId25" Type="http://schemas.openxmlformats.org/officeDocument/2006/relationships/image" Target="../media/image61.jpeg"/><Relationship Id="rId2" Type="http://schemas.openxmlformats.org/officeDocument/2006/relationships/notesSlide" Target="../notesSlides/notesSlide4.xml"/><Relationship Id="rId16" Type="http://schemas.openxmlformats.org/officeDocument/2006/relationships/image" Target="../media/image52.jpeg"/><Relationship Id="rId20" Type="http://schemas.openxmlformats.org/officeDocument/2006/relationships/image" Target="../media/image56.jpeg"/><Relationship Id="rId29"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7.jpeg"/><Relationship Id="rId24" Type="http://schemas.openxmlformats.org/officeDocument/2006/relationships/image" Target="../media/image60.jpeg"/><Relationship Id="rId5" Type="http://schemas.openxmlformats.org/officeDocument/2006/relationships/image" Target="../media/image9.png"/><Relationship Id="rId15" Type="http://schemas.openxmlformats.org/officeDocument/2006/relationships/image" Target="../media/image51.jpeg"/><Relationship Id="rId23" Type="http://schemas.openxmlformats.org/officeDocument/2006/relationships/image" Target="../media/image59.jpeg"/><Relationship Id="rId28" Type="http://schemas.openxmlformats.org/officeDocument/2006/relationships/image" Target="../media/image64.jpeg"/><Relationship Id="rId10" Type="http://schemas.openxmlformats.org/officeDocument/2006/relationships/image" Target="../media/image46.jpeg"/><Relationship Id="rId19" Type="http://schemas.openxmlformats.org/officeDocument/2006/relationships/image" Target="../media/image55.jpeg"/><Relationship Id="rId31" Type="http://schemas.openxmlformats.org/officeDocument/2006/relationships/image" Target="../media/image67.png"/><Relationship Id="rId4" Type="http://schemas.openxmlformats.org/officeDocument/2006/relationships/image" Target="../media/image7.pn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8.jpeg"/><Relationship Id="rId27" Type="http://schemas.openxmlformats.org/officeDocument/2006/relationships/image" Target="../media/image63.jpeg"/><Relationship Id="rId30" Type="http://schemas.openxmlformats.org/officeDocument/2006/relationships/image" Target="../media/image66.jpeg"/></Relationships>
</file>

<file path=ppt/slides/_rels/slide5.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png"/><Relationship Id="rId3" Type="http://schemas.openxmlformats.org/officeDocument/2006/relationships/image" Target="../media/image7.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72.jpg"/><Relationship Id="rId5" Type="http://schemas.openxmlformats.org/officeDocument/2006/relationships/image" Target="../media/image8.png"/><Relationship Id="rId10" Type="http://schemas.openxmlformats.org/officeDocument/2006/relationships/image" Target="../media/image71.jpg"/><Relationship Id="rId4" Type="http://schemas.openxmlformats.org/officeDocument/2006/relationships/image" Target="../media/image9.png"/><Relationship Id="rId9" Type="http://schemas.openxmlformats.org/officeDocument/2006/relationships/image" Target="../media/image70.jpg"/></Relationships>
</file>

<file path=ppt/slides/_rels/slide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image" Target="../media/image86.png"/><Relationship Id="rId3" Type="http://schemas.openxmlformats.org/officeDocument/2006/relationships/image" Target="../media/image7.png"/><Relationship Id="rId21" Type="http://schemas.openxmlformats.org/officeDocument/2006/relationships/image" Target="../media/image68.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 Type="http://schemas.openxmlformats.org/officeDocument/2006/relationships/notesSlide" Target="../notesSlides/notesSlide6.xml"/><Relationship Id="rId16" Type="http://schemas.openxmlformats.org/officeDocument/2006/relationships/image" Target="../media/image84.png"/><Relationship Id="rId20" Type="http://schemas.openxmlformats.org/officeDocument/2006/relationships/hyperlink" Target="http://www.moist.it/sites/western_ionian_sea/2/INSEASC" TargetMode="Externa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79.png"/><Relationship Id="rId5" Type="http://schemas.openxmlformats.org/officeDocument/2006/relationships/image" Target="../media/image8.png"/><Relationship Id="rId15" Type="http://schemas.openxmlformats.org/officeDocument/2006/relationships/image" Target="../media/image83.png"/><Relationship Id="rId10" Type="http://schemas.openxmlformats.org/officeDocument/2006/relationships/image" Target="../media/image78.png"/><Relationship Id="rId19" Type="http://schemas.openxmlformats.org/officeDocument/2006/relationships/image" Target="../media/image87.jpg"/><Relationship Id="rId4" Type="http://schemas.openxmlformats.org/officeDocument/2006/relationships/image" Target="../media/image9.png"/><Relationship Id="rId9" Type="http://schemas.openxmlformats.org/officeDocument/2006/relationships/image" Target="../media/image77.png"/><Relationship Id="rId14" Type="http://schemas.openxmlformats.org/officeDocument/2006/relationships/image" Target="../media/image82.png"/><Relationship Id="rId22" Type="http://schemas.openxmlformats.org/officeDocument/2006/relationships/image" Target="../media/image69.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8.jpg"/><Relationship Id="rId7" Type="http://schemas.openxmlformats.org/officeDocument/2006/relationships/image" Target="../media/image91.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10.png"/><Relationship Id="rId4" Type="http://schemas.openxmlformats.org/officeDocument/2006/relationships/image" Target="../media/image43.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9"/>
          <p:cNvSpPr/>
          <p:nvPr/>
        </p:nvSpPr>
        <p:spPr>
          <a:xfrm>
            <a:off x="0" y="3152750"/>
            <a:ext cx="12192000" cy="2554500"/>
          </a:xfrm>
          <a:prstGeom prst="rect">
            <a:avLst/>
          </a:prstGeom>
          <a:solidFill>
            <a:srgbClr val="2E75B5"/>
          </a:solidFill>
          <a:ln>
            <a:noFill/>
          </a:ln>
        </p:spPr>
        <p:txBody>
          <a:bodyPr spcFirstLastPara="1" wrap="square" lIns="91425" tIns="91425" rIns="91425" bIns="91425" anchor="ctr" anchorCtr="0">
            <a:noAutofit/>
          </a:bodyPr>
          <a:lstStyle/>
          <a:p>
            <a:pPr marL="1828800" marR="0" lvl="0" indent="0" algn="ctr" rtl="0">
              <a:lnSpc>
                <a:spcPct val="100000"/>
              </a:lnSpc>
              <a:spcBef>
                <a:spcPts val="0"/>
              </a:spcBef>
              <a:spcAft>
                <a:spcPts val="0"/>
              </a:spcAft>
              <a:buClr>
                <a:srgbClr val="000000"/>
              </a:buClr>
              <a:buSzPts val="3000"/>
              <a:buFont typeface="Arial"/>
              <a:buNone/>
            </a:pPr>
            <a:endParaRPr sz="30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6" name="Google Shape;46;p19"/>
          <p:cNvPicPr preferRelativeResize="0"/>
          <p:nvPr/>
        </p:nvPicPr>
        <p:blipFill rotWithShape="1">
          <a:blip r:embed="rId3">
            <a:alphaModFix/>
          </a:blip>
          <a:srcRect t="14501" b="33333"/>
          <a:stretch/>
        </p:blipFill>
        <p:spPr>
          <a:xfrm>
            <a:off x="0" y="3170289"/>
            <a:ext cx="12192000" cy="3705251"/>
          </a:xfrm>
          <a:prstGeom prst="rect">
            <a:avLst/>
          </a:prstGeom>
          <a:noFill/>
          <a:ln>
            <a:noFill/>
          </a:ln>
        </p:spPr>
      </p:pic>
      <p:sp>
        <p:nvSpPr>
          <p:cNvPr id="48" name="Google Shape;48;p19"/>
          <p:cNvSpPr txBox="1"/>
          <p:nvPr/>
        </p:nvSpPr>
        <p:spPr>
          <a:xfrm>
            <a:off x="6698484" y="3651596"/>
            <a:ext cx="5210250" cy="1569620"/>
          </a:xfrm>
          <a:prstGeom prst="rect">
            <a:avLst/>
          </a:prstGeom>
          <a:noFill/>
          <a:ln>
            <a:noFill/>
          </a:ln>
        </p:spPr>
        <p:txBody>
          <a:bodyPr spcFirstLastPara="1" wrap="square" lIns="91425" tIns="45700" rIns="91425" bIns="45700" anchor="t" anchorCtr="0">
            <a:spAutoFit/>
          </a:bodyPr>
          <a:lstStyle/>
          <a:p>
            <a:pPr algn="r">
              <a:buSzPts val="2400"/>
            </a:pPr>
            <a:r>
              <a:rPr lang="en-US" sz="2400" dirty="0">
                <a:solidFill>
                  <a:schemeClr val="bg1"/>
                </a:solidFill>
              </a:rPr>
              <a:t>9th ICG/PTWS-IUGG Joint Tsunami Commission Technical Workshop</a:t>
            </a:r>
          </a:p>
          <a:p>
            <a:pPr algn="r">
              <a:buSzPts val="2400"/>
            </a:pPr>
            <a:r>
              <a:rPr lang="en-US" sz="2400" dirty="0">
                <a:solidFill>
                  <a:schemeClr val="bg1"/>
                </a:solidFill>
              </a:rPr>
              <a:t>Beijing, China</a:t>
            </a:r>
          </a:p>
          <a:p>
            <a:pPr algn="r">
              <a:buSzPts val="2400"/>
            </a:pPr>
            <a:r>
              <a:rPr lang="en-US" sz="2400" dirty="0">
                <a:solidFill>
                  <a:schemeClr val="bg1"/>
                </a:solidFill>
              </a:rPr>
              <a:t> 7 April 2025</a:t>
            </a:r>
            <a:endParaRPr lang="en-US" sz="1800" i="0" u="none" strike="noStrike" cap="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49" name="Google Shape;49;p19"/>
          <p:cNvPicPr preferRelativeResize="0"/>
          <p:nvPr/>
        </p:nvPicPr>
        <p:blipFill rotWithShape="1">
          <a:blip r:embed="rId4">
            <a:alphaModFix/>
          </a:blip>
          <a:srcRect/>
          <a:stretch/>
        </p:blipFill>
        <p:spPr>
          <a:xfrm flipH="1">
            <a:off x="11007700" y="2175307"/>
            <a:ext cx="714225" cy="606800"/>
          </a:xfrm>
          <a:prstGeom prst="rect">
            <a:avLst/>
          </a:prstGeom>
          <a:noFill/>
          <a:ln>
            <a:noFill/>
          </a:ln>
        </p:spPr>
      </p:pic>
      <p:grpSp>
        <p:nvGrpSpPr>
          <p:cNvPr id="4" name="Group 3">
            <a:extLst>
              <a:ext uri="{FF2B5EF4-FFF2-40B4-BE49-F238E27FC236}">
                <a16:creationId xmlns:a16="http://schemas.microsoft.com/office/drawing/2014/main" id="{E1031DCF-F9BD-E3F5-7F71-461BFA997F40}"/>
              </a:ext>
            </a:extLst>
          </p:cNvPr>
          <p:cNvGrpSpPr/>
          <p:nvPr/>
        </p:nvGrpSpPr>
        <p:grpSpPr>
          <a:xfrm>
            <a:off x="190544" y="757124"/>
            <a:ext cx="3682199" cy="1574610"/>
            <a:chOff x="580410" y="693250"/>
            <a:chExt cx="3971100" cy="1720978"/>
          </a:xfrm>
        </p:grpSpPr>
        <p:sp>
          <p:nvSpPr>
            <p:cNvPr id="47" name="Google Shape;47;p19"/>
            <p:cNvSpPr txBox="1"/>
            <p:nvPr/>
          </p:nvSpPr>
          <p:spPr>
            <a:xfrm>
              <a:off x="580410" y="693250"/>
              <a:ext cx="3971100" cy="106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1500" b="1" i="0" u="none" strike="noStrike" cap="none" dirty="0">
                  <a:solidFill>
                    <a:srgbClr val="1E4E79"/>
                  </a:solidFill>
                  <a:latin typeface="Open Sans" panose="020B0606030504020204" pitchFamily="34" charset="0"/>
                  <a:ea typeface="Open Sans" panose="020B0606030504020204" pitchFamily="34" charset="0"/>
                  <a:cs typeface="Open Sans" panose="020B0606030504020204" pitchFamily="34" charset="0"/>
                  <a:sym typeface="Arial"/>
                </a:rPr>
                <a:t>Observing the Ocean and Earth with </a:t>
              </a:r>
              <a:endParaRPr sz="15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ctr" rtl="0">
                <a:lnSpc>
                  <a:spcPct val="100000"/>
                </a:lnSpc>
                <a:spcBef>
                  <a:spcPts val="0"/>
                </a:spcBef>
                <a:spcAft>
                  <a:spcPts val="0"/>
                </a:spcAft>
                <a:buClr>
                  <a:srgbClr val="000000"/>
                </a:buClr>
                <a:buSzPts val="2800"/>
                <a:buFont typeface="Arial"/>
                <a:buNone/>
              </a:pPr>
              <a:br>
                <a:rPr lang="en-US" sz="2400" b="1" i="0" u="none" strike="noStrike" cap="none" dirty="0">
                  <a:solidFill>
                    <a:srgbClr val="1E4E79"/>
                  </a:solidFill>
                  <a:latin typeface="Open Sans" panose="020B0606030504020204" pitchFamily="34" charset="0"/>
                  <a:ea typeface="Open Sans" panose="020B0606030504020204" pitchFamily="34" charset="0"/>
                  <a:cs typeface="Open Sans" panose="020B0606030504020204" pitchFamily="34" charset="0"/>
                  <a:sym typeface="Arial"/>
                </a:rPr>
              </a:br>
              <a:endParaRPr sz="2400" b="0" i="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50" name="Google Shape;50;p19"/>
            <p:cNvPicPr preferRelativeResize="0"/>
            <p:nvPr/>
          </p:nvPicPr>
          <p:blipFill rotWithShape="1">
            <a:blip r:embed="rId5">
              <a:alphaModFix/>
            </a:blip>
            <a:srcRect/>
            <a:stretch/>
          </p:blipFill>
          <p:spPr>
            <a:xfrm>
              <a:off x="839925" y="1100650"/>
              <a:ext cx="3572649" cy="1313578"/>
            </a:xfrm>
            <a:prstGeom prst="rect">
              <a:avLst/>
            </a:prstGeom>
            <a:noFill/>
            <a:ln>
              <a:noFill/>
            </a:ln>
          </p:spPr>
        </p:pic>
      </p:grpSp>
      <p:sp>
        <p:nvSpPr>
          <p:cNvPr id="52" name="Google Shape;52;p19"/>
          <p:cNvSpPr/>
          <p:nvPr/>
        </p:nvSpPr>
        <p:spPr>
          <a:xfrm>
            <a:off x="4721632" y="149629"/>
            <a:ext cx="7353993" cy="1544219"/>
          </a:xfrm>
          <a:prstGeom prst="rect">
            <a:avLst/>
          </a:prstGeom>
          <a:solidFill>
            <a:srgbClr val="01589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2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Observing the oceans and Earth with submarine cables, </a:t>
            </a:r>
          </a:p>
          <a:p>
            <a:pPr marL="0" marR="0" lvl="0" indent="0" algn="ctr" rtl="0">
              <a:lnSpc>
                <a:spcPct val="100000"/>
              </a:lnSpc>
              <a:spcBef>
                <a:spcPts val="0"/>
              </a:spcBef>
              <a:spcAft>
                <a:spcPts val="0"/>
              </a:spcAft>
              <a:buNone/>
            </a:pPr>
            <a:r>
              <a:rPr lang="en-US" sz="32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into the future</a:t>
            </a:r>
          </a:p>
        </p:txBody>
      </p:sp>
      <p:pic>
        <p:nvPicPr>
          <p:cNvPr id="53" name="Google Shape;53;p19"/>
          <p:cNvPicPr preferRelativeResize="0"/>
          <p:nvPr/>
        </p:nvPicPr>
        <p:blipFill rotWithShape="1">
          <a:blip r:embed="rId6">
            <a:alphaModFix/>
          </a:blip>
          <a:srcRect/>
          <a:stretch/>
        </p:blipFill>
        <p:spPr>
          <a:xfrm>
            <a:off x="8011675" y="2030132"/>
            <a:ext cx="2761360" cy="788000"/>
          </a:xfrm>
          <a:prstGeom prst="rect">
            <a:avLst/>
          </a:prstGeom>
          <a:noFill/>
          <a:ln>
            <a:noFill/>
          </a:ln>
        </p:spPr>
      </p:pic>
      <p:sp>
        <p:nvSpPr>
          <p:cNvPr id="2" name="Google Shape;59;p19">
            <a:extLst>
              <a:ext uri="{FF2B5EF4-FFF2-40B4-BE49-F238E27FC236}">
                <a16:creationId xmlns:a16="http://schemas.microsoft.com/office/drawing/2014/main" id="{24F4A5D3-123C-4F61-B228-7FD501756098}"/>
              </a:ext>
            </a:extLst>
          </p:cNvPr>
          <p:cNvSpPr txBox="1"/>
          <p:nvPr/>
        </p:nvSpPr>
        <p:spPr>
          <a:xfrm>
            <a:off x="431174" y="3738606"/>
            <a:ext cx="4730168" cy="166196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sz="2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Ceci Rodríguez Cruz</a:t>
            </a:r>
            <a:endParaRPr kumimoji="0"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JTF SMART Cables Initiative</a:t>
            </a:r>
            <a:br>
              <a:rPr kumimoji="0" lang="en-US"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br>
            <a:r>
              <a:rPr kumimoji="0" lang="en-US"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International Programme O</a:t>
            </a:r>
            <a:r>
              <a:rPr kumimoji="0" lang="en-US"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ffice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University Hawaiʻi at Mānoa</a:t>
            </a:r>
          </a:p>
        </p:txBody>
      </p:sp>
      <p:sp>
        <p:nvSpPr>
          <p:cNvPr id="3" name="Rectangle 2">
            <a:extLst>
              <a:ext uri="{FF2B5EF4-FFF2-40B4-BE49-F238E27FC236}">
                <a16:creationId xmlns:a16="http://schemas.microsoft.com/office/drawing/2014/main" id="{E6377F46-0A0A-24B0-F934-9B23754FB5EC}"/>
              </a:ext>
            </a:extLst>
          </p:cNvPr>
          <p:cNvSpPr>
            <a:spLocks noChangeArrowheads="1"/>
          </p:cNvSpPr>
          <p:nvPr/>
        </p:nvSpPr>
        <p:spPr bwMode="auto">
          <a:xfrm>
            <a:off x="2824223" y="499261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TextBox 4">
            <a:extLst>
              <a:ext uri="{FF2B5EF4-FFF2-40B4-BE49-F238E27FC236}">
                <a16:creationId xmlns:a16="http://schemas.microsoft.com/office/drawing/2014/main" id="{BFB206F9-C297-A77E-2621-2B6EF3F046DD}"/>
              </a:ext>
            </a:extLst>
          </p:cNvPr>
          <p:cNvSpPr txBox="1"/>
          <p:nvPr/>
        </p:nvSpPr>
        <p:spPr>
          <a:xfrm>
            <a:off x="2055553" y="6116900"/>
            <a:ext cx="8106706" cy="461665"/>
          </a:xfrm>
          <a:prstGeom prst="rect">
            <a:avLst/>
          </a:prstGeom>
          <a:no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cientific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onitoring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eliable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elecommunications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39F2D-56FC-11A8-86BD-2DB67194346C}"/>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0A03788F-6779-B152-9911-0C6B29CDEFF0}"/>
              </a:ext>
            </a:extLst>
          </p:cNvPr>
          <p:cNvGrpSpPr>
            <a:grpSpLocks noChangeAspect="1"/>
          </p:cNvGrpSpPr>
          <p:nvPr/>
        </p:nvGrpSpPr>
        <p:grpSpPr>
          <a:xfrm>
            <a:off x="104476" y="580893"/>
            <a:ext cx="1977565" cy="5707725"/>
            <a:chOff x="158376" y="632274"/>
            <a:chExt cx="2221983" cy="6413174"/>
          </a:xfrm>
        </p:grpSpPr>
        <p:pic>
          <p:nvPicPr>
            <p:cNvPr id="10" name="Picture 9" descr="A map of the ocean&#10;&#10;Description automatically generated">
              <a:extLst>
                <a:ext uri="{FF2B5EF4-FFF2-40B4-BE49-F238E27FC236}">
                  <a16:creationId xmlns:a16="http://schemas.microsoft.com/office/drawing/2014/main" id="{CEF8EE20-6D12-8E21-0695-AC36743FFBEF}"/>
                </a:ext>
              </a:extLst>
            </p:cNvPr>
            <p:cNvPicPr>
              <a:picLocks noChangeAspect="1"/>
            </p:cNvPicPr>
            <p:nvPr/>
          </p:nvPicPr>
          <p:blipFill>
            <a:blip r:embed="rId3"/>
            <a:srcRect l="17928"/>
            <a:stretch/>
          </p:blipFill>
          <p:spPr>
            <a:xfrm>
              <a:off x="442045" y="632274"/>
              <a:ext cx="1938314" cy="6172285"/>
            </a:xfrm>
            <a:prstGeom prst="rect">
              <a:avLst/>
            </a:prstGeom>
          </p:spPr>
        </p:pic>
        <p:sp>
          <p:nvSpPr>
            <p:cNvPr id="14" name="TextBox 13">
              <a:extLst>
                <a:ext uri="{FF2B5EF4-FFF2-40B4-BE49-F238E27FC236}">
                  <a16:creationId xmlns:a16="http://schemas.microsoft.com/office/drawing/2014/main" id="{3C45FAA3-DAFF-C14E-412E-1117E202C901}"/>
                </a:ext>
              </a:extLst>
            </p:cNvPr>
            <p:cNvSpPr txBox="1"/>
            <p:nvPr/>
          </p:nvSpPr>
          <p:spPr>
            <a:xfrm rot="16200000">
              <a:off x="-2783413" y="3688679"/>
              <a:ext cx="6298558" cy="414980"/>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tsunami travel time from source to nearest coast</a:t>
              </a:r>
            </a:p>
          </p:txBody>
        </p:sp>
      </p:grpSp>
      <p:grpSp>
        <p:nvGrpSpPr>
          <p:cNvPr id="20" name="Group 19">
            <a:extLst>
              <a:ext uri="{FF2B5EF4-FFF2-40B4-BE49-F238E27FC236}">
                <a16:creationId xmlns:a16="http://schemas.microsoft.com/office/drawing/2014/main" id="{9D1B6E80-682A-7B8E-8C3D-44DBF1DEE255}"/>
              </a:ext>
            </a:extLst>
          </p:cNvPr>
          <p:cNvGrpSpPr>
            <a:grpSpLocks noChangeAspect="1"/>
          </p:cNvGrpSpPr>
          <p:nvPr/>
        </p:nvGrpSpPr>
        <p:grpSpPr>
          <a:xfrm>
            <a:off x="2367512" y="605959"/>
            <a:ext cx="2015634" cy="5671589"/>
            <a:chOff x="2594749" y="660438"/>
            <a:chExt cx="2264758" cy="6372571"/>
          </a:xfrm>
        </p:grpSpPr>
        <p:pic>
          <p:nvPicPr>
            <p:cNvPr id="16" name="Picture 15" descr="A map of a large body of water&#10;&#10;Description automatically generated">
              <a:extLst>
                <a:ext uri="{FF2B5EF4-FFF2-40B4-BE49-F238E27FC236}">
                  <a16:creationId xmlns:a16="http://schemas.microsoft.com/office/drawing/2014/main" id="{AD1CB6D1-F813-1212-3A64-9BF6F8A6BBF4}"/>
                </a:ext>
              </a:extLst>
            </p:cNvPr>
            <p:cNvPicPr>
              <a:picLocks noChangeAspect="1"/>
            </p:cNvPicPr>
            <p:nvPr/>
          </p:nvPicPr>
          <p:blipFill>
            <a:blip r:embed="rId4"/>
            <a:srcRect l="18632"/>
            <a:stretch/>
          </p:blipFill>
          <p:spPr>
            <a:xfrm>
              <a:off x="2946599" y="660438"/>
              <a:ext cx="1912908" cy="6144121"/>
            </a:xfrm>
            <a:prstGeom prst="rect">
              <a:avLst/>
            </a:prstGeom>
          </p:spPr>
        </p:pic>
        <p:sp>
          <p:nvSpPr>
            <p:cNvPr id="17" name="TextBox 16">
              <a:extLst>
                <a:ext uri="{FF2B5EF4-FFF2-40B4-BE49-F238E27FC236}">
                  <a16:creationId xmlns:a16="http://schemas.microsoft.com/office/drawing/2014/main" id="{77FAFFFF-D02D-355A-B52D-57308F856DAB}"/>
                </a:ext>
              </a:extLst>
            </p:cNvPr>
            <p:cNvSpPr txBox="1"/>
            <p:nvPr/>
          </p:nvSpPr>
          <p:spPr>
            <a:xfrm rot="16200000">
              <a:off x="-347040" y="3676240"/>
              <a:ext cx="6298558" cy="414980"/>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tsunami travel time from source to nearest DART</a:t>
              </a:r>
            </a:p>
          </p:txBody>
        </p:sp>
      </p:grpSp>
      <p:grpSp>
        <p:nvGrpSpPr>
          <p:cNvPr id="18" name="Group 17">
            <a:extLst>
              <a:ext uri="{FF2B5EF4-FFF2-40B4-BE49-F238E27FC236}">
                <a16:creationId xmlns:a16="http://schemas.microsoft.com/office/drawing/2014/main" id="{46FF9E75-893C-74A6-1420-B7A4B6744F17}"/>
              </a:ext>
            </a:extLst>
          </p:cNvPr>
          <p:cNvGrpSpPr/>
          <p:nvPr/>
        </p:nvGrpSpPr>
        <p:grpSpPr>
          <a:xfrm rot="5400000">
            <a:off x="2148798" y="5483869"/>
            <a:ext cx="695866" cy="2006221"/>
            <a:chOff x="11187968" y="1978305"/>
            <a:chExt cx="695866" cy="2006221"/>
          </a:xfrm>
        </p:grpSpPr>
        <p:pic>
          <p:nvPicPr>
            <p:cNvPr id="11" name="Picture 10">
              <a:extLst>
                <a:ext uri="{FF2B5EF4-FFF2-40B4-BE49-F238E27FC236}">
                  <a16:creationId xmlns:a16="http://schemas.microsoft.com/office/drawing/2014/main" id="{BBEDB186-5C8B-5387-EF0B-F98CD1AFD8E3}"/>
                </a:ext>
              </a:extLst>
            </p:cNvPr>
            <p:cNvPicPr>
              <a:picLocks noChangeAspect="1"/>
            </p:cNvPicPr>
            <p:nvPr/>
          </p:nvPicPr>
          <p:blipFill>
            <a:blip r:embed="rId3"/>
            <a:srcRect l="-2356" t="35224" r="84671" b="35522"/>
            <a:stretch/>
          </p:blipFill>
          <p:spPr>
            <a:xfrm>
              <a:off x="11419810" y="1978305"/>
              <a:ext cx="464024" cy="2006221"/>
            </a:xfrm>
            <a:prstGeom prst="rect">
              <a:avLst/>
            </a:prstGeom>
          </p:spPr>
        </p:pic>
        <p:sp>
          <p:nvSpPr>
            <p:cNvPr id="13" name="TextBox 12">
              <a:extLst>
                <a:ext uri="{FF2B5EF4-FFF2-40B4-BE49-F238E27FC236}">
                  <a16:creationId xmlns:a16="http://schemas.microsoft.com/office/drawing/2014/main" id="{F91BD280-6651-6C36-9D06-FE1489454E28}"/>
                </a:ext>
              </a:extLst>
            </p:cNvPr>
            <p:cNvSpPr txBox="1"/>
            <p:nvPr/>
          </p:nvSpPr>
          <p:spPr>
            <a:xfrm rot="16200000">
              <a:off x="10485875" y="2815901"/>
              <a:ext cx="1681186" cy="277000"/>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travel time (minutes)</a:t>
              </a:r>
            </a:p>
          </p:txBody>
        </p:sp>
      </p:grpSp>
      <p:grpSp>
        <p:nvGrpSpPr>
          <p:cNvPr id="27" name="Group 26">
            <a:extLst>
              <a:ext uri="{FF2B5EF4-FFF2-40B4-BE49-F238E27FC236}">
                <a16:creationId xmlns:a16="http://schemas.microsoft.com/office/drawing/2014/main" id="{B4A038F1-E536-EE00-1187-A11823C7236B}"/>
              </a:ext>
            </a:extLst>
          </p:cNvPr>
          <p:cNvGrpSpPr>
            <a:grpSpLocks noChangeAspect="1"/>
          </p:cNvGrpSpPr>
          <p:nvPr/>
        </p:nvGrpSpPr>
        <p:grpSpPr>
          <a:xfrm>
            <a:off x="4497327" y="653520"/>
            <a:ext cx="2005416" cy="5706077"/>
            <a:chOff x="6061191" y="687138"/>
            <a:chExt cx="2253277" cy="6411323"/>
          </a:xfrm>
        </p:grpSpPr>
        <p:pic>
          <p:nvPicPr>
            <p:cNvPr id="22" name="Picture 21" descr="A map of the north&#10;&#10;Description automatically generated">
              <a:extLst>
                <a:ext uri="{FF2B5EF4-FFF2-40B4-BE49-F238E27FC236}">
                  <a16:creationId xmlns:a16="http://schemas.microsoft.com/office/drawing/2014/main" id="{F78F7112-A68D-AC9A-0547-626B97DD3655}"/>
                </a:ext>
              </a:extLst>
            </p:cNvPr>
            <p:cNvPicPr>
              <a:picLocks noChangeAspect="1"/>
            </p:cNvPicPr>
            <p:nvPr/>
          </p:nvPicPr>
          <p:blipFill>
            <a:blip r:embed="rId5"/>
            <a:srcRect l="21158"/>
            <a:stretch/>
          </p:blipFill>
          <p:spPr>
            <a:xfrm>
              <a:off x="6427612" y="687138"/>
              <a:ext cx="1886856" cy="6144122"/>
            </a:xfrm>
            <a:prstGeom prst="rect">
              <a:avLst/>
            </a:prstGeom>
          </p:spPr>
        </p:pic>
        <p:sp>
          <p:nvSpPr>
            <p:cNvPr id="26" name="TextBox 25">
              <a:extLst>
                <a:ext uri="{FF2B5EF4-FFF2-40B4-BE49-F238E27FC236}">
                  <a16:creationId xmlns:a16="http://schemas.microsoft.com/office/drawing/2014/main" id="{345098B5-C1A7-D69F-B93E-D0BD30F7FA60}"/>
                </a:ext>
              </a:extLst>
            </p:cNvPr>
            <p:cNvSpPr txBox="1"/>
            <p:nvPr/>
          </p:nvSpPr>
          <p:spPr>
            <a:xfrm rot="16200000">
              <a:off x="3119401" y="3741692"/>
              <a:ext cx="6298559" cy="414980"/>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Difference between coastal &amp; DART tsunami arrival</a:t>
              </a:r>
            </a:p>
          </p:txBody>
        </p:sp>
      </p:grpSp>
      <p:grpSp>
        <p:nvGrpSpPr>
          <p:cNvPr id="12" name="Group 11">
            <a:extLst>
              <a:ext uri="{FF2B5EF4-FFF2-40B4-BE49-F238E27FC236}">
                <a16:creationId xmlns:a16="http://schemas.microsoft.com/office/drawing/2014/main" id="{A2178FC2-0730-0D61-F5D9-C3324B2C8A72}"/>
              </a:ext>
            </a:extLst>
          </p:cNvPr>
          <p:cNvGrpSpPr/>
          <p:nvPr/>
        </p:nvGrpSpPr>
        <p:grpSpPr>
          <a:xfrm>
            <a:off x="4618871" y="6170323"/>
            <a:ext cx="2088444" cy="642521"/>
            <a:chOff x="3705991" y="6143825"/>
            <a:chExt cx="2088444" cy="642521"/>
          </a:xfrm>
        </p:grpSpPr>
        <p:pic>
          <p:nvPicPr>
            <p:cNvPr id="2" name="Picture 1" descr="A map of the coast&#10;&#10;Description automatically generated">
              <a:extLst>
                <a:ext uri="{FF2B5EF4-FFF2-40B4-BE49-F238E27FC236}">
                  <a16:creationId xmlns:a16="http://schemas.microsoft.com/office/drawing/2014/main" id="{9C9B6A2A-9FFA-0E9C-5866-21CC8C901078}"/>
                </a:ext>
              </a:extLst>
            </p:cNvPr>
            <p:cNvPicPr>
              <a:picLocks noChangeAspect="1"/>
            </p:cNvPicPr>
            <p:nvPr/>
          </p:nvPicPr>
          <p:blipFill>
            <a:blip r:embed="rId6"/>
            <a:srcRect l="354" t="33827" r="83587" b="35720"/>
            <a:stretch/>
          </p:blipFill>
          <p:spPr>
            <a:xfrm rot="5400000">
              <a:off x="4535724" y="5527635"/>
              <a:ext cx="428978" cy="2088444"/>
            </a:xfrm>
            <a:prstGeom prst="rect">
              <a:avLst/>
            </a:prstGeom>
          </p:spPr>
        </p:pic>
        <p:sp>
          <p:nvSpPr>
            <p:cNvPr id="3" name="TextBox 2">
              <a:extLst>
                <a:ext uri="{FF2B5EF4-FFF2-40B4-BE49-F238E27FC236}">
                  <a16:creationId xmlns:a16="http://schemas.microsoft.com/office/drawing/2014/main" id="{9F2407DE-B4BF-6624-BE3D-42A36A9A3987}"/>
                </a:ext>
              </a:extLst>
            </p:cNvPr>
            <p:cNvSpPr txBox="1"/>
            <p:nvPr/>
          </p:nvSpPr>
          <p:spPr>
            <a:xfrm>
              <a:off x="3796305" y="6143825"/>
              <a:ext cx="1758456"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lead time (minutes)</a:t>
              </a:r>
            </a:p>
          </p:txBody>
        </p:sp>
      </p:grpSp>
      <p:pic>
        <p:nvPicPr>
          <p:cNvPr id="5" name="Picture 4" descr="A picture containing text, sign&#10;&#10;Description automatically generated">
            <a:extLst>
              <a:ext uri="{FF2B5EF4-FFF2-40B4-BE49-F238E27FC236}">
                <a16:creationId xmlns:a16="http://schemas.microsoft.com/office/drawing/2014/main" id="{AD2FA20B-80A6-C89D-84E1-D8D823902469}"/>
              </a:ext>
            </a:extLst>
          </p:cNvPr>
          <p:cNvPicPr>
            <a:picLocks noChangeAspect="1"/>
          </p:cNvPicPr>
          <p:nvPr/>
        </p:nvPicPr>
        <p:blipFill>
          <a:blip r:embed="rId7"/>
          <a:stretch>
            <a:fillRect/>
          </a:stretch>
        </p:blipFill>
        <p:spPr>
          <a:xfrm>
            <a:off x="8641343" y="5863990"/>
            <a:ext cx="2921179" cy="889663"/>
          </a:xfrm>
          <a:prstGeom prst="rect">
            <a:avLst/>
          </a:prstGeom>
        </p:spPr>
      </p:pic>
      <p:sp>
        <p:nvSpPr>
          <p:cNvPr id="6" name="TextBox 5">
            <a:extLst>
              <a:ext uri="{FF2B5EF4-FFF2-40B4-BE49-F238E27FC236}">
                <a16:creationId xmlns:a16="http://schemas.microsoft.com/office/drawing/2014/main" id="{53B47C15-B77F-CE10-9B1B-82801CD4E3F4}"/>
              </a:ext>
            </a:extLst>
          </p:cNvPr>
          <p:cNvSpPr txBox="1"/>
          <p:nvPr/>
        </p:nvSpPr>
        <p:spPr>
          <a:xfrm>
            <a:off x="6467641" y="1349438"/>
            <a:ext cx="5738159" cy="707886"/>
          </a:xfrm>
          <a:prstGeom prst="rect">
            <a:avLst/>
          </a:prstGeom>
          <a:noFill/>
        </p:spPr>
        <p:txBody>
          <a:bodyPr wrap="square" rtlCol="0">
            <a:spAutoFit/>
          </a:bodyPr>
          <a:lstStyle/>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There are observational gaps in the present Seismic and tsunami sensor network </a:t>
            </a:r>
          </a:p>
        </p:txBody>
      </p:sp>
      <p:sp>
        <p:nvSpPr>
          <p:cNvPr id="7" name="TextBox 6">
            <a:extLst>
              <a:ext uri="{FF2B5EF4-FFF2-40B4-BE49-F238E27FC236}">
                <a16:creationId xmlns:a16="http://schemas.microsoft.com/office/drawing/2014/main" id="{06FE385E-222A-75FD-02A6-AA85D5A0D63C}"/>
              </a:ext>
            </a:extLst>
          </p:cNvPr>
          <p:cNvSpPr txBox="1"/>
          <p:nvPr/>
        </p:nvSpPr>
        <p:spPr>
          <a:xfrm>
            <a:off x="6794068" y="2331068"/>
            <a:ext cx="5411732" cy="2862322"/>
          </a:xfrm>
          <a:prstGeom prst="rect">
            <a:avLst/>
          </a:prstGeom>
          <a:noFill/>
        </p:spPr>
        <p:txBody>
          <a:bodyPr wrap="square" rtlCol="0">
            <a:spAutoFit/>
          </a:bodyPr>
          <a:lstStyle/>
          <a:p>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Regions like South America have limited time (&lt; 15 min) between tsunami generation and arrival at the nearest coast</a:t>
            </a:r>
          </a:p>
          <a:p>
            <a:endPar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It takes too long for current tsunami networks to be of use for near-field warning</a:t>
            </a:r>
          </a:p>
          <a:p>
            <a:endPar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Lead time (between detection and nearest coastal tsunami arrival) is often negative</a:t>
            </a:r>
          </a:p>
        </p:txBody>
      </p:sp>
      <p:pic>
        <p:nvPicPr>
          <p:cNvPr id="9" name="Google Shape;131;p21">
            <a:extLst>
              <a:ext uri="{FF2B5EF4-FFF2-40B4-BE49-F238E27FC236}">
                <a16:creationId xmlns:a16="http://schemas.microsoft.com/office/drawing/2014/main" id="{313E6C48-902F-2F66-94AF-375B4DCDF9F5}"/>
              </a:ext>
            </a:extLst>
          </p:cNvPr>
          <p:cNvPicPr preferRelativeResize="0"/>
          <p:nvPr/>
        </p:nvPicPr>
        <p:blipFill rotWithShape="1">
          <a:blip r:embed="rId8">
            <a:alphaModFix/>
          </a:blip>
          <a:srcRect/>
          <a:stretch/>
        </p:blipFill>
        <p:spPr>
          <a:xfrm>
            <a:off x="10933044" y="0"/>
            <a:ext cx="1258957" cy="831156"/>
          </a:xfrm>
          <a:prstGeom prst="rect">
            <a:avLst/>
          </a:prstGeom>
          <a:noFill/>
          <a:ln>
            <a:noFill/>
          </a:ln>
        </p:spPr>
      </p:pic>
      <p:sp>
        <p:nvSpPr>
          <p:cNvPr id="21" name="Google Shape;132;p21">
            <a:extLst>
              <a:ext uri="{FF2B5EF4-FFF2-40B4-BE49-F238E27FC236}">
                <a16:creationId xmlns:a16="http://schemas.microsoft.com/office/drawing/2014/main" id="{872367B2-6816-167B-CF34-20AC858359F4}"/>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 name="Google Shape;133;p21">
            <a:extLst>
              <a:ext uri="{FF2B5EF4-FFF2-40B4-BE49-F238E27FC236}">
                <a16:creationId xmlns:a16="http://schemas.microsoft.com/office/drawing/2014/main" id="{0C629FE7-BC1A-6F74-BEE0-6D02DBA8F862}"/>
              </a:ext>
            </a:extLst>
          </p:cNvPr>
          <p:cNvSpPr txBox="1"/>
          <p:nvPr/>
        </p:nvSpPr>
        <p:spPr>
          <a:xfrm>
            <a:off x="1645200" y="148945"/>
            <a:ext cx="89016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Why now - South East Pacific Region?</a:t>
            </a:r>
          </a:p>
        </p:txBody>
      </p:sp>
      <p:pic>
        <p:nvPicPr>
          <p:cNvPr id="24" name="Google Shape;138;p21">
            <a:extLst>
              <a:ext uri="{FF2B5EF4-FFF2-40B4-BE49-F238E27FC236}">
                <a16:creationId xmlns:a16="http://schemas.microsoft.com/office/drawing/2014/main" id="{440A2A8D-5071-52F4-EA8E-61B33ED233DD}"/>
              </a:ext>
            </a:extLst>
          </p:cNvPr>
          <p:cNvPicPr preferRelativeResize="0"/>
          <p:nvPr/>
        </p:nvPicPr>
        <p:blipFill rotWithShape="1">
          <a:blip r:embed="rId9">
            <a:alphaModFix/>
          </a:blip>
          <a:srcRect l="15755" t="60877" r="14528" b="18594"/>
          <a:stretch/>
        </p:blipFill>
        <p:spPr>
          <a:xfrm>
            <a:off x="211053" y="64000"/>
            <a:ext cx="1774774" cy="689577"/>
          </a:xfrm>
          <a:prstGeom prst="rect">
            <a:avLst/>
          </a:prstGeom>
          <a:noFill/>
          <a:ln>
            <a:noFill/>
          </a:ln>
        </p:spPr>
      </p:pic>
      <p:pic>
        <p:nvPicPr>
          <p:cNvPr id="25" name="Google Shape;231;p22">
            <a:extLst>
              <a:ext uri="{FF2B5EF4-FFF2-40B4-BE49-F238E27FC236}">
                <a16:creationId xmlns:a16="http://schemas.microsoft.com/office/drawing/2014/main" id="{D71193B0-F53B-F7CA-571B-41FC1D262A61}"/>
              </a:ext>
            </a:extLst>
          </p:cNvPr>
          <p:cNvPicPr preferRelativeResize="0"/>
          <p:nvPr/>
        </p:nvPicPr>
        <p:blipFill rotWithShape="1">
          <a:blip r:embed="rId10">
            <a:alphaModFix/>
          </a:blip>
          <a:srcRect/>
          <a:stretch/>
        </p:blipFill>
        <p:spPr>
          <a:xfrm flipH="1">
            <a:off x="11314728" y="128900"/>
            <a:ext cx="652070" cy="554000"/>
          </a:xfrm>
          <a:prstGeom prst="rect">
            <a:avLst/>
          </a:prstGeom>
          <a:noFill/>
          <a:ln>
            <a:noFill/>
          </a:ln>
        </p:spPr>
      </p:pic>
      <p:sp>
        <p:nvSpPr>
          <p:cNvPr id="8" name="TextBox 7">
            <a:extLst>
              <a:ext uri="{FF2B5EF4-FFF2-40B4-BE49-F238E27FC236}">
                <a16:creationId xmlns:a16="http://schemas.microsoft.com/office/drawing/2014/main" id="{CE05AF5E-1FD5-F5EF-A040-FCCE7E2A9E88}"/>
              </a:ext>
            </a:extLst>
          </p:cNvPr>
          <p:cNvSpPr txBox="1"/>
          <p:nvPr/>
        </p:nvSpPr>
        <p:spPr>
          <a:xfrm>
            <a:off x="8983569" y="5467134"/>
            <a:ext cx="2851490" cy="276999"/>
          </a:xfrm>
          <a:prstGeom prst="rect">
            <a:avLst/>
          </a:prstGeom>
          <a:noFill/>
        </p:spPr>
        <p:txBody>
          <a:bodyPr wrap="square">
            <a:spAutoFit/>
          </a:bodyPr>
          <a:lstStyle/>
          <a:p>
            <a:r>
              <a:rPr lang="es-ES_tradnl" sz="1200" b="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amy.williamson@berkeley.edu</a:t>
            </a:r>
            <a:r>
              <a:rPr lang="es-ES_tradnl"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70194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12BB-A7BA-F043-D5AD-CBC218F3A030}"/>
            </a:ext>
          </a:extLst>
        </p:cNvPr>
        <p:cNvGrpSpPr/>
        <p:nvPr/>
      </p:nvGrpSpPr>
      <p:grpSpPr>
        <a:xfrm>
          <a:off x="0" y="0"/>
          <a:ext cx="0" cy="0"/>
          <a:chOff x="0" y="0"/>
          <a:chExt cx="0" cy="0"/>
        </a:xfrm>
      </p:grpSpPr>
      <p:pic>
        <p:nvPicPr>
          <p:cNvPr id="5" name="Picture 4" descr="A map of the ocean&#10;&#10;Description automatically generated">
            <a:extLst>
              <a:ext uri="{FF2B5EF4-FFF2-40B4-BE49-F238E27FC236}">
                <a16:creationId xmlns:a16="http://schemas.microsoft.com/office/drawing/2014/main" id="{99D0D3C1-F163-DE57-B55A-3715E226A469}"/>
              </a:ext>
            </a:extLst>
          </p:cNvPr>
          <p:cNvPicPr>
            <a:picLocks noChangeAspect="1"/>
          </p:cNvPicPr>
          <p:nvPr/>
        </p:nvPicPr>
        <p:blipFill>
          <a:blip r:embed="rId3"/>
          <a:srcRect l="18165"/>
          <a:stretch/>
        </p:blipFill>
        <p:spPr>
          <a:xfrm>
            <a:off x="491761" y="573486"/>
            <a:ext cx="1735813" cy="5543494"/>
          </a:xfrm>
          <a:prstGeom prst="rect">
            <a:avLst/>
          </a:prstGeom>
        </p:spPr>
      </p:pic>
      <p:pic>
        <p:nvPicPr>
          <p:cNvPr id="6" name="Picture 5" descr="A map of the coast&#10;&#10;Description automatically generated">
            <a:extLst>
              <a:ext uri="{FF2B5EF4-FFF2-40B4-BE49-F238E27FC236}">
                <a16:creationId xmlns:a16="http://schemas.microsoft.com/office/drawing/2014/main" id="{ED1BA608-1A11-9C70-07B2-9DA5A81B1B50}"/>
              </a:ext>
            </a:extLst>
          </p:cNvPr>
          <p:cNvPicPr>
            <a:picLocks noChangeAspect="1"/>
          </p:cNvPicPr>
          <p:nvPr/>
        </p:nvPicPr>
        <p:blipFill>
          <a:blip r:embed="rId4"/>
          <a:srcRect l="18305"/>
          <a:stretch/>
        </p:blipFill>
        <p:spPr>
          <a:xfrm>
            <a:off x="2578734" y="588676"/>
            <a:ext cx="1776146" cy="5581650"/>
          </a:xfrm>
          <a:prstGeom prst="rect">
            <a:avLst/>
          </a:prstGeom>
        </p:spPr>
      </p:pic>
      <p:grpSp>
        <p:nvGrpSpPr>
          <p:cNvPr id="7" name="Group 6">
            <a:extLst>
              <a:ext uri="{FF2B5EF4-FFF2-40B4-BE49-F238E27FC236}">
                <a16:creationId xmlns:a16="http://schemas.microsoft.com/office/drawing/2014/main" id="{8A7CBFBA-6246-02F6-7B70-941A681EF255}"/>
              </a:ext>
            </a:extLst>
          </p:cNvPr>
          <p:cNvGrpSpPr/>
          <p:nvPr/>
        </p:nvGrpSpPr>
        <p:grpSpPr>
          <a:xfrm rot="5400000">
            <a:off x="795778" y="5444215"/>
            <a:ext cx="695866" cy="2006221"/>
            <a:chOff x="11187968" y="1978305"/>
            <a:chExt cx="695866" cy="2006221"/>
          </a:xfrm>
        </p:grpSpPr>
        <p:pic>
          <p:nvPicPr>
            <p:cNvPr id="8" name="Picture 7">
              <a:extLst>
                <a:ext uri="{FF2B5EF4-FFF2-40B4-BE49-F238E27FC236}">
                  <a16:creationId xmlns:a16="http://schemas.microsoft.com/office/drawing/2014/main" id="{61735753-76AB-EFF2-0CE0-3EFB49E4CC50}"/>
                </a:ext>
              </a:extLst>
            </p:cNvPr>
            <p:cNvPicPr>
              <a:picLocks noChangeAspect="1"/>
            </p:cNvPicPr>
            <p:nvPr/>
          </p:nvPicPr>
          <p:blipFill>
            <a:blip r:embed="rId5"/>
            <a:srcRect l="-2356" t="35224" r="84671" b="35522"/>
            <a:stretch/>
          </p:blipFill>
          <p:spPr>
            <a:xfrm>
              <a:off x="11419810" y="1978305"/>
              <a:ext cx="464024" cy="2006221"/>
            </a:xfrm>
            <a:prstGeom prst="rect">
              <a:avLst/>
            </a:prstGeom>
          </p:spPr>
        </p:pic>
        <p:sp>
          <p:nvSpPr>
            <p:cNvPr id="9" name="TextBox 8">
              <a:extLst>
                <a:ext uri="{FF2B5EF4-FFF2-40B4-BE49-F238E27FC236}">
                  <a16:creationId xmlns:a16="http://schemas.microsoft.com/office/drawing/2014/main" id="{0FDE7CBB-CDAF-EFF0-5EB4-A31AA9D76E4F}"/>
                </a:ext>
              </a:extLst>
            </p:cNvPr>
            <p:cNvSpPr txBox="1"/>
            <p:nvPr/>
          </p:nvSpPr>
          <p:spPr>
            <a:xfrm rot="16200000">
              <a:off x="10485875" y="2815901"/>
              <a:ext cx="1681186" cy="277000"/>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travel time (minutes)</a:t>
              </a:r>
            </a:p>
          </p:txBody>
        </p:sp>
      </p:grpSp>
      <p:grpSp>
        <p:nvGrpSpPr>
          <p:cNvPr id="15" name="Group 14">
            <a:extLst>
              <a:ext uri="{FF2B5EF4-FFF2-40B4-BE49-F238E27FC236}">
                <a16:creationId xmlns:a16="http://schemas.microsoft.com/office/drawing/2014/main" id="{08DBBC77-F782-49B0-BBA8-AC184BCF510A}"/>
              </a:ext>
            </a:extLst>
          </p:cNvPr>
          <p:cNvGrpSpPr/>
          <p:nvPr/>
        </p:nvGrpSpPr>
        <p:grpSpPr>
          <a:xfrm rot="5400000">
            <a:off x="3059316" y="5429187"/>
            <a:ext cx="642519" cy="2088444"/>
            <a:chOff x="8915306" y="3640986"/>
            <a:chExt cx="642519" cy="2088444"/>
          </a:xfrm>
        </p:grpSpPr>
        <p:pic>
          <p:nvPicPr>
            <p:cNvPr id="21" name="Picture 20" descr="A map of the coast&#10;&#10;Description automatically generated">
              <a:extLst>
                <a:ext uri="{FF2B5EF4-FFF2-40B4-BE49-F238E27FC236}">
                  <a16:creationId xmlns:a16="http://schemas.microsoft.com/office/drawing/2014/main" id="{C0612393-0252-1C47-843C-958E0597BABD}"/>
                </a:ext>
              </a:extLst>
            </p:cNvPr>
            <p:cNvPicPr>
              <a:picLocks noChangeAspect="1"/>
            </p:cNvPicPr>
            <p:nvPr/>
          </p:nvPicPr>
          <p:blipFill>
            <a:blip r:embed="rId4"/>
            <a:srcRect l="354" t="33827" r="83587" b="35720"/>
            <a:stretch/>
          </p:blipFill>
          <p:spPr>
            <a:xfrm>
              <a:off x="9128847" y="3640986"/>
              <a:ext cx="428978" cy="2088444"/>
            </a:xfrm>
            <a:prstGeom prst="rect">
              <a:avLst/>
            </a:prstGeom>
          </p:spPr>
        </p:pic>
        <p:sp>
          <p:nvSpPr>
            <p:cNvPr id="28" name="TextBox 27">
              <a:extLst>
                <a:ext uri="{FF2B5EF4-FFF2-40B4-BE49-F238E27FC236}">
                  <a16:creationId xmlns:a16="http://schemas.microsoft.com/office/drawing/2014/main" id="{0BEDC5C9-82CB-95C3-2376-D66DED81C216}"/>
                </a:ext>
              </a:extLst>
            </p:cNvPr>
            <p:cNvSpPr txBox="1"/>
            <p:nvPr/>
          </p:nvSpPr>
          <p:spPr>
            <a:xfrm rot="16200000">
              <a:off x="8174578" y="4621391"/>
              <a:ext cx="1758456"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lead time (minutes)</a:t>
              </a:r>
            </a:p>
          </p:txBody>
        </p:sp>
      </p:grpSp>
      <p:sp>
        <p:nvSpPr>
          <p:cNvPr id="30" name="TextBox 29">
            <a:extLst>
              <a:ext uri="{FF2B5EF4-FFF2-40B4-BE49-F238E27FC236}">
                <a16:creationId xmlns:a16="http://schemas.microsoft.com/office/drawing/2014/main" id="{3315694D-FEA9-B184-558A-A99B79C1426A}"/>
              </a:ext>
            </a:extLst>
          </p:cNvPr>
          <p:cNvSpPr txBox="1"/>
          <p:nvPr/>
        </p:nvSpPr>
        <p:spPr>
          <a:xfrm>
            <a:off x="4698689" y="943816"/>
            <a:ext cx="7507111" cy="707886"/>
          </a:xfrm>
          <a:prstGeom prst="rect">
            <a:avLst/>
          </a:prstGeom>
          <a:noFill/>
        </p:spPr>
        <p:txBody>
          <a:bodyPr wrap="square" rtlCol="0">
            <a:spAutoFit/>
          </a:bodyPr>
          <a:lstStyle/>
          <a:p>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 SMART cable just seaward of trench (left) decreases the time to detection, increasing (positive) lead time. </a:t>
            </a:r>
          </a:p>
        </p:txBody>
      </p:sp>
      <p:sp>
        <p:nvSpPr>
          <p:cNvPr id="31" name="TextBox 30">
            <a:extLst>
              <a:ext uri="{FF2B5EF4-FFF2-40B4-BE49-F238E27FC236}">
                <a16:creationId xmlns:a16="http://schemas.microsoft.com/office/drawing/2014/main" id="{8ADF914F-EC13-B1EC-F56C-8C7CDDD76577}"/>
              </a:ext>
            </a:extLst>
          </p:cNvPr>
          <p:cNvSpPr txBox="1"/>
          <p:nvPr/>
        </p:nvSpPr>
        <p:spPr>
          <a:xfrm rot="16200000">
            <a:off x="-2347203" y="3307319"/>
            <a:ext cx="5605717"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tsunami travel time from source to SMART cable</a:t>
            </a:r>
          </a:p>
        </p:txBody>
      </p:sp>
      <p:sp>
        <p:nvSpPr>
          <p:cNvPr id="32" name="TextBox 31">
            <a:extLst>
              <a:ext uri="{FF2B5EF4-FFF2-40B4-BE49-F238E27FC236}">
                <a16:creationId xmlns:a16="http://schemas.microsoft.com/office/drawing/2014/main" id="{C5111CFD-BA38-A71F-429C-554C469DFC00}"/>
              </a:ext>
            </a:extLst>
          </p:cNvPr>
          <p:cNvSpPr txBox="1"/>
          <p:nvPr/>
        </p:nvSpPr>
        <p:spPr>
          <a:xfrm rot="16200000">
            <a:off x="-234888" y="3353569"/>
            <a:ext cx="5605717"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Difference between coastal &amp; cable tsunami arrival</a:t>
            </a:r>
          </a:p>
        </p:txBody>
      </p:sp>
      <p:pic>
        <p:nvPicPr>
          <p:cNvPr id="35" name="Picture 34" descr="A map of a large area with different colored areas&#10;&#10;Description automatically generated">
            <a:extLst>
              <a:ext uri="{FF2B5EF4-FFF2-40B4-BE49-F238E27FC236}">
                <a16:creationId xmlns:a16="http://schemas.microsoft.com/office/drawing/2014/main" id="{4366D46D-709D-1AB4-A1F0-62D8DEEEBAC4}"/>
              </a:ext>
            </a:extLst>
          </p:cNvPr>
          <p:cNvPicPr>
            <a:picLocks noChangeAspect="1"/>
          </p:cNvPicPr>
          <p:nvPr/>
        </p:nvPicPr>
        <p:blipFill>
          <a:blip r:embed="rId6"/>
          <a:srcRect l="21943"/>
          <a:stretch/>
        </p:blipFill>
        <p:spPr>
          <a:xfrm>
            <a:off x="4706040" y="1905570"/>
            <a:ext cx="1862973" cy="4193822"/>
          </a:xfrm>
          <a:prstGeom prst="rect">
            <a:avLst/>
          </a:prstGeom>
        </p:spPr>
      </p:pic>
      <p:pic>
        <p:nvPicPr>
          <p:cNvPr id="38" name="Picture 37" descr="A map of the coast&#10;&#10;Description automatically generated">
            <a:extLst>
              <a:ext uri="{FF2B5EF4-FFF2-40B4-BE49-F238E27FC236}">
                <a16:creationId xmlns:a16="http://schemas.microsoft.com/office/drawing/2014/main" id="{09C5A347-31A2-1E21-2077-AC93FB661F4F}"/>
              </a:ext>
            </a:extLst>
          </p:cNvPr>
          <p:cNvPicPr>
            <a:picLocks noChangeAspect="1"/>
          </p:cNvPicPr>
          <p:nvPr/>
        </p:nvPicPr>
        <p:blipFill>
          <a:blip r:embed="rId7"/>
          <a:srcRect l="21654"/>
          <a:stretch/>
        </p:blipFill>
        <p:spPr>
          <a:xfrm>
            <a:off x="6569013" y="1921055"/>
            <a:ext cx="1862973" cy="4178338"/>
          </a:xfrm>
          <a:prstGeom prst="rect">
            <a:avLst/>
          </a:prstGeom>
        </p:spPr>
      </p:pic>
      <p:grpSp>
        <p:nvGrpSpPr>
          <p:cNvPr id="40" name="Group 39">
            <a:extLst>
              <a:ext uri="{FF2B5EF4-FFF2-40B4-BE49-F238E27FC236}">
                <a16:creationId xmlns:a16="http://schemas.microsoft.com/office/drawing/2014/main" id="{76FD93BA-EF2D-40BD-1D8C-B9A4B004DB6E}"/>
              </a:ext>
            </a:extLst>
          </p:cNvPr>
          <p:cNvGrpSpPr/>
          <p:nvPr/>
        </p:nvGrpSpPr>
        <p:grpSpPr>
          <a:xfrm>
            <a:off x="5725677" y="6164169"/>
            <a:ext cx="1893823" cy="565720"/>
            <a:chOff x="9701532" y="6144944"/>
            <a:chExt cx="1893823" cy="565720"/>
          </a:xfrm>
        </p:grpSpPr>
        <p:pic>
          <p:nvPicPr>
            <p:cNvPr id="36" name="Picture 35" descr="A map of a large area with different colored areas&#10;&#10;Description automatically generated">
              <a:extLst>
                <a:ext uri="{FF2B5EF4-FFF2-40B4-BE49-F238E27FC236}">
                  <a16:creationId xmlns:a16="http://schemas.microsoft.com/office/drawing/2014/main" id="{A0FF7339-2718-EED3-34F5-3782B1E02127}"/>
                </a:ext>
              </a:extLst>
            </p:cNvPr>
            <p:cNvPicPr>
              <a:picLocks noChangeAspect="1"/>
            </p:cNvPicPr>
            <p:nvPr/>
          </p:nvPicPr>
          <p:blipFill>
            <a:blip r:embed="rId6"/>
            <a:srcRect l="-978" t="30699" r="86804" b="29699"/>
            <a:stretch/>
          </p:blipFill>
          <p:spPr>
            <a:xfrm rot="5400000">
              <a:off x="10443304" y="5589462"/>
              <a:ext cx="379430" cy="1862973"/>
            </a:xfrm>
            <a:prstGeom prst="rect">
              <a:avLst/>
            </a:prstGeom>
          </p:spPr>
        </p:pic>
        <p:sp>
          <p:nvSpPr>
            <p:cNvPr id="39" name="TextBox 38">
              <a:extLst>
                <a:ext uri="{FF2B5EF4-FFF2-40B4-BE49-F238E27FC236}">
                  <a16:creationId xmlns:a16="http://schemas.microsoft.com/office/drawing/2014/main" id="{7F95B0AA-92AA-37C8-6D3C-91C0E605E05B}"/>
                </a:ext>
              </a:extLst>
            </p:cNvPr>
            <p:cNvSpPr txBox="1"/>
            <p:nvPr/>
          </p:nvSpPr>
          <p:spPr>
            <a:xfrm>
              <a:off x="9834289" y="6144944"/>
              <a:ext cx="1761066" cy="276999"/>
            </a:xfrm>
            <a:prstGeom prst="rect">
              <a:avLst/>
            </a:prstGeom>
            <a:noFill/>
          </p:spPr>
          <p:txBody>
            <a:bodyPr wrap="squar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Seismic azimuthal gap</a:t>
              </a:r>
            </a:p>
          </p:txBody>
        </p:sp>
      </p:grpSp>
      <p:sp>
        <p:nvSpPr>
          <p:cNvPr id="41" name="Rectangle 40">
            <a:extLst>
              <a:ext uri="{FF2B5EF4-FFF2-40B4-BE49-F238E27FC236}">
                <a16:creationId xmlns:a16="http://schemas.microsoft.com/office/drawing/2014/main" id="{156CED81-0C6C-C512-B868-3D487B5EC724}"/>
              </a:ext>
            </a:extLst>
          </p:cNvPr>
          <p:cNvSpPr/>
          <p:nvPr/>
        </p:nvSpPr>
        <p:spPr>
          <a:xfrm>
            <a:off x="4706040" y="1614311"/>
            <a:ext cx="7316627" cy="5180357"/>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B7372276-29FD-F37E-EAA4-EA2206D809E6}"/>
              </a:ext>
            </a:extLst>
          </p:cNvPr>
          <p:cNvSpPr txBox="1"/>
          <p:nvPr/>
        </p:nvSpPr>
        <p:spPr>
          <a:xfrm>
            <a:off x="8736671" y="1651702"/>
            <a:ext cx="3409189" cy="1938992"/>
          </a:xfrm>
          <a:prstGeom prst="rect">
            <a:avLst/>
          </a:prstGeom>
          <a:noFill/>
        </p:spPr>
        <p:txBody>
          <a:bodyPr wrap="square" rtlCol="0">
            <a:spAutoFit/>
          </a:bodyPr>
          <a:lstStyle/>
          <a:p>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The addition of offshore seismic stations reduces both detection time and azimuthal gap for initial earthquake location estimates.</a:t>
            </a:r>
          </a:p>
        </p:txBody>
      </p:sp>
      <p:sp>
        <p:nvSpPr>
          <p:cNvPr id="44" name="TextBox 43">
            <a:extLst>
              <a:ext uri="{FF2B5EF4-FFF2-40B4-BE49-F238E27FC236}">
                <a16:creationId xmlns:a16="http://schemas.microsoft.com/office/drawing/2014/main" id="{0A26AA7F-AD44-ACA6-2C22-76DC681A8253}"/>
              </a:ext>
            </a:extLst>
          </p:cNvPr>
          <p:cNvSpPr txBox="1"/>
          <p:nvPr/>
        </p:nvSpPr>
        <p:spPr>
          <a:xfrm rot="16200000">
            <a:off x="2914504" y="3776607"/>
            <a:ext cx="4111409"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az. gap with just seismic network</a:t>
            </a:r>
          </a:p>
        </p:txBody>
      </p:sp>
      <p:sp>
        <p:nvSpPr>
          <p:cNvPr id="45" name="TextBox 44">
            <a:extLst>
              <a:ext uri="{FF2B5EF4-FFF2-40B4-BE49-F238E27FC236}">
                <a16:creationId xmlns:a16="http://schemas.microsoft.com/office/drawing/2014/main" id="{441F87C1-CC8D-AA76-356D-ED0E0BF6F5C4}"/>
              </a:ext>
            </a:extLst>
          </p:cNvPr>
          <p:cNvSpPr txBox="1"/>
          <p:nvPr/>
        </p:nvSpPr>
        <p:spPr>
          <a:xfrm rot="16200000">
            <a:off x="4868702" y="3785855"/>
            <a:ext cx="4111409" cy="369332"/>
          </a:xfrm>
          <a:prstGeom prst="rect">
            <a:avLst/>
          </a:prstGeom>
          <a:noFill/>
        </p:spPr>
        <p:txBody>
          <a:bodyPr wrap="squar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az. gap with seismic &amp; cable</a:t>
            </a:r>
          </a:p>
        </p:txBody>
      </p:sp>
      <p:sp>
        <p:nvSpPr>
          <p:cNvPr id="47" name="TextBox 46">
            <a:extLst>
              <a:ext uri="{FF2B5EF4-FFF2-40B4-BE49-F238E27FC236}">
                <a16:creationId xmlns:a16="http://schemas.microsoft.com/office/drawing/2014/main" id="{1C54CC56-4F2B-5858-6D77-CA58C3C8FC8B}"/>
              </a:ext>
            </a:extLst>
          </p:cNvPr>
          <p:cNvSpPr txBox="1"/>
          <p:nvPr/>
        </p:nvSpPr>
        <p:spPr>
          <a:xfrm>
            <a:off x="8567338" y="3528915"/>
            <a:ext cx="3455329" cy="2246769"/>
          </a:xfrm>
          <a:prstGeom prst="rect">
            <a:avLst/>
          </a:prstGeom>
          <a:noFill/>
        </p:spPr>
        <p:txBody>
          <a:bodyPr wrap="square" rtlCol="0">
            <a:spAutoFit/>
          </a:bodyPr>
          <a:lstStyle/>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SMART seismic and tsunami sensor cable network fills an observational gap </a:t>
            </a:r>
          </a:p>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for real-time </a:t>
            </a:r>
          </a:p>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earthquake and tsunami </a:t>
            </a:r>
          </a:p>
          <a:p>
            <a:pPr algn="ct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early warning</a:t>
            </a:r>
          </a:p>
        </p:txBody>
      </p:sp>
      <p:pic>
        <p:nvPicPr>
          <p:cNvPr id="48" name="Picture 47" descr="A picture containing text, sign&#10;&#10;Description automatically generated">
            <a:extLst>
              <a:ext uri="{FF2B5EF4-FFF2-40B4-BE49-F238E27FC236}">
                <a16:creationId xmlns:a16="http://schemas.microsoft.com/office/drawing/2014/main" id="{5ED5C123-456B-033C-EFED-B39927218CF2}"/>
              </a:ext>
            </a:extLst>
          </p:cNvPr>
          <p:cNvPicPr>
            <a:picLocks noChangeAspect="1"/>
          </p:cNvPicPr>
          <p:nvPr/>
        </p:nvPicPr>
        <p:blipFill>
          <a:blip r:embed="rId8"/>
          <a:stretch>
            <a:fillRect/>
          </a:stretch>
        </p:blipFill>
        <p:spPr>
          <a:xfrm>
            <a:off x="8641343" y="5886402"/>
            <a:ext cx="2921179" cy="889663"/>
          </a:xfrm>
          <a:prstGeom prst="rect">
            <a:avLst/>
          </a:prstGeom>
        </p:spPr>
      </p:pic>
      <p:pic>
        <p:nvPicPr>
          <p:cNvPr id="2" name="Google Shape;131;p21">
            <a:extLst>
              <a:ext uri="{FF2B5EF4-FFF2-40B4-BE49-F238E27FC236}">
                <a16:creationId xmlns:a16="http://schemas.microsoft.com/office/drawing/2014/main" id="{1BB2A517-F706-B361-75ED-F41E4A7658DE}"/>
              </a:ext>
            </a:extLst>
          </p:cNvPr>
          <p:cNvPicPr preferRelativeResize="0"/>
          <p:nvPr/>
        </p:nvPicPr>
        <p:blipFill rotWithShape="1">
          <a:blip r:embed="rId9">
            <a:alphaModFix/>
          </a:blip>
          <a:srcRect/>
          <a:stretch/>
        </p:blipFill>
        <p:spPr>
          <a:xfrm>
            <a:off x="10933044" y="0"/>
            <a:ext cx="1258957" cy="831156"/>
          </a:xfrm>
          <a:prstGeom prst="rect">
            <a:avLst/>
          </a:prstGeom>
          <a:noFill/>
          <a:ln>
            <a:noFill/>
          </a:ln>
        </p:spPr>
      </p:pic>
      <p:sp>
        <p:nvSpPr>
          <p:cNvPr id="3" name="Google Shape;132;p21">
            <a:extLst>
              <a:ext uri="{FF2B5EF4-FFF2-40B4-BE49-F238E27FC236}">
                <a16:creationId xmlns:a16="http://schemas.microsoft.com/office/drawing/2014/main" id="{1305AB51-2BA3-E897-9665-95CC8E56A18A}"/>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0" name="Google Shape;138;p21">
            <a:extLst>
              <a:ext uri="{FF2B5EF4-FFF2-40B4-BE49-F238E27FC236}">
                <a16:creationId xmlns:a16="http://schemas.microsoft.com/office/drawing/2014/main" id="{0B10096A-AF33-5483-9CC6-1E5471E5E311}"/>
              </a:ext>
            </a:extLst>
          </p:cNvPr>
          <p:cNvPicPr preferRelativeResize="0"/>
          <p:nvPr/>
        </p:nvPicPr>
        <p:blipFill rotWithShape="1">
          <a:blip r:embed="rId10">
            <a:alphaModFix/>
          </a:blip>
          <a:srcRect l="15755" t="60877" r="14528" b="18594"/>
          <a:stretch/>
        </p:blipFill>
        <p:spPr>
          <a:xfrm>
            <a:off x="211053" y="64000"/>
            <a:ext cx="1774774" cy="689577"/>
          </a:xfrm>
          <a:prstGeom prst="rect">
            <a:avLst/>
          </a:prstGeom>
          <a:noFill/>
          <a:ln>
            <a:noFill/>
          </a:ln>
        </p:spPr>
      </p:pic>
      <p:pic>
        <p:nvPicPr>
          <p:cNvPr id="11" name="Google Shape;231;p22">
            <a:extLst>
              <a:ext uri="{FF2B5EF4-FFF2-40B4-BE49-F238E27FC236}">
                <a16:creationId xmlns:a16="http://schemas.microsoft.com/office/drawing/2014/main" id="{A98F3BDA-7068-0BE9-69CC-506655C2FEDC}"/>
              </a:ext>
            </a:extLst>
          </p:cNvPr>
          <p:cNvPicPr preferRelativeResize="0"/>
          <p:nvPr/>
        </p:nvPicPr>
        <p:blipFill rotWithShape="1">
          <a:blip r:embed="rId11">
            <a:alphaModFix/>
          </a:blip>
          <a:srcRect/>
          <a:stretch/>
        </p:blipFill>
        <p:spPr>
          <a:xfrm flipH="1">
            <a:off x="11314728" y="128900"/>
            <a:ext cx="652070" cy="554000"/>
          </a:xfrm>
          <a:prstGeom prst="rect">
            <a:avLst/>
          </a:prstGeom>
          <a:noFill/>
          <a:ln>
            <a:noFill/>
          </a:ln>
        </p:spPr>
      </p:pic>
      <p:sp>
        <p:nvSpPr>
          <p:cNvPr id="12" name="Google Shape;133;p21">
            <a:extLst>
              <a:ext uri="{FF2B5EF4-FFF2-40B4-BE49-F238E27FC236}">
                <a16:creationId xmlns:a16="http://schemas.microsoft.com/office/drawing/2014/main" id="{B2EAAD95-1049-C2E3-E8A0-054C45D3AE84}"/>
              </a:ext>
            </a:extLst>
          </p:cNvPr>
          <p:cNvSpPr txBox="1"/>
          <p:nvPr/>
        </p:nvSpPr>
        <p:spPr>
          <a:xfrm>
            <a:off x="1645200" y="148945"/>
            <a:ext cx="89016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Why now - South East Pacific Region?</a:t>
            </a:r>
          </a:p>
        </p:txBody>
      </p:sp>
      <p:sp>
        <p:nvSpPr>
          <p:cNvPr id="4" name="TextBox 3">
            <a:extLst>
              <a:ext uri="{FF2B5EF4-FFF2-40B4-BE49-F238E27FC236}">
                <a16:creationId xmlns:a16="http://schemas.microsoft.com/office/drawing/2014/main" id="{0D322E1C-090A-B997-D6A5-975327C6719B}"/>
              </a:ext>
            </a:extLst>
          </p:cNvPr>
          <p:cNvSpPr txBox="1"/>
          <p:nvPr/>
        </p:nvSpPr>
        <p:spPr>
          <a:xfrm>
            <a:off x="9129379" y="5637185"/>
            <a:ext cx="2568495" cy="276999"/>
          </a:xfrm>
          <a:prstGeom prst="rect">
            <a:avLst/>
          </a:prstGeom>
          <a:noFill/>
        </p:spPr>
        <p:txBody>
          <a:bodyPr wrap="square">
            <a:spAutoFit/>
          </a:bodyPr>
          <a:lstStyle/>
          <a:p>
            <a:r>
              <a:rPr lang="es-ES_tradnl" sz="1200" b="1"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amy.williamson@berkeley.edu</a:t>
            </a:r>
            <a:r>
              <a:rPr lang="es-ES_tradnl"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5361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80F8D4B8-3D85-3C71-D28A-F77C3CB55EDE}"/>
            </a:ext>
          </a:extLst>
        </p:cNvPr>
        <p:cNvGrpSpPr/>
        <p:nvPr/>
      </p:nvGrpSpPr>
      <p:grpSpPr>
        <a:xfrm>
          <a:off x="0" y="0"/>
          <a:ext cx="0" cy="0"/>
          <a:chOff x="0" y="0"/>
          <a:chExt cx="0" cy="0"/>
        </a:xfrm>
      </p:grpSpPr>
      <p:pic>
        <p:nvPicPr>
          <p:cNvPr id="219" name="Google Shape;219;p22">
            <a:extLst>
              <a:ext uri="{FF2B5EF4-FFF2-40B4-BE49-F238E27FC236}">
                <a16:creationId xmlns:a16="http://schemas.microsoft.com/office/drawing/2014/main" id="{6F7D7635-8A23-1986-BA2A-74FAE9715058}"/>
              </a:ext>
            </a:extLst>
          </p:cNvPr>
          <p:cNvPicPr preferRelativeResize="0"/>
          <p:nvPr/>
        </p:nvPicPr>
        <p:blipFill rotWithShape="1">
          <a:blip r:embed="rId3">
            <a:alphaModFix/>
          </a:blip>
          <a:srcRect/>
          <a:stretch/>
        </p:blipFill>
        <p:spPr>
          <a:xfrm flipH="1">
            <a:off x="11080875" y="17463"/>
            <a:ext cx="914400" cy="776875"/>
          </a:xfrm>
          <a:prstGeom prst="rect">
            <a:avLst/>
          </a:prstGeom>
          <a:noFill/>
          <a:ln>
            <a:noFill/>
          </a:ln>
        </p:spPr>
      </p:pic>
      <p:pic>
        <p:nvPicPr>
          <p:cNvPr id="228" name="Google Shape;228;p22">
            <a:extLst>
              <a:ext uri="{FF2B5EF4-FFF2-40B4-BE49-F238E27FC236}">
                <a16:creationId xmlns:a16="http://schemas.microsoft.com/office/drawing/2014/main" id="{4435B60F-178E-4442-9B60-39F25A40AD3C}"/>
              </a:ext>
            </a:extLst>
          </p:cNvPr>
          <p:cNvPicPr preferRelativeResize="0"/>
          <p:nvPr/>
        </p:nvPicPr>
        <p:blipFill rotWithShape="1">
          <a:blip r:embed="rId4">
            <a:alphaModFix/>
          </a:blip>
          <a:srcRect/>
          <a:stretch/>
        </p:blipFill>
        <p:spPr>
          <a:xfrm>
            <a:off x="10933044" y="0"/>
            <a:ext cx="1258957" cy="831156"/>
          </a:xfrm>
          <a:prstGeom prst="rect">
            <a:avLst/>
          </a:prstGeom>
          <a:noFill/>
          <a:ln>
            <a:noFill/>
          </a:ln>
        </p:spPr>
      </p:pic>
      <p:sp>
        <p:nvSpPr>
          <p:cNvPr id="229" name="Google Shape;229;p22">
            <a:extLst>
              <a:ext uri="{FF2B5EF4-FFF2-40B4-BE49-F238E27FC236}">
                <a16:creationId xmlns:a16="http://schemas.microsoft.com/office/drawing/2014/main" id="{FA5368A3-53C8-3FA7-3F3E-DB12D1E13A7D}"/>
              </a:ext>
            </a:extLst>
          </p:cNvPr>
          <p:cNvSpPr/>
          <p:nvPr/>
        </p:nvSpPr>
        <p:spPr>
          <a:xfrm>
            <a:off x="-13801" y="-4364"/>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0" name="Google Shape;230;p22">
            <a:extLst>
              <a:ext uri="{FF2B5EF4-FFF2-40B4-BE49-F238E27FC236}">
                <a16:creationId xmlns:a16="http://schemas.microsoft.com/office/drawing/2014/main" id="{39CEB35C-338A-5F5B-D657-E27CEE021494}"/>
              </a:ext>
            </a:extLst>
          </p:cNvPr>
          <p:cNvSpPr txBox="1"/>
          <p:nvPr/>
        </p:nvSpPr>
        <p:spPr>
          <a:xfrm>
            <a:off x="1627887" y="128921"/>
            <a:ext cx="9294074"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Why now - Caribbean Sea?</a:t>
            </a:r>
          </a:p>
        </p:txBody>
      </p:sp>
      <p:pic>
        <p:nvPicPr>
          <p:cNvPr id="232" name="Google Shape;232;p22">
            <a:extLst>
              <a:ext uri="{FF2B5EF4-FFF2-40B4-BE49-F238E27FC236}">
                <a16:creationId xmlns:a16="http://schemas.microsoft.com/office/drawing/2014/main" id="{00882C23-30CE-2A66-4C65-4F242FF5ED2F}"/>
              </a:ext>
            </a:extLst>
          </p:cNvPr>
          <p:cNvPicPr preferRelativeResize="0"/>
          <p:nvPr/>
        </p:nvPicPr>
        <p:blipFill>
          <a:blip r:embed="rId5">
            <a:alphaModFix/>
          </a:blip>
          <a:stretch>
            <a:fillRect/>
          </a:stretch>
        </p:blipFill>
        <p:spPr>
          <a:xfrm>
            <a:off x="9486274" y="6211031"/>
            <a:ext cx="1898469" cy="545188"/>
          </a:xfrm>
          <a:prstGeom prst="rect">
            <a:avLst/>
          </a:prstGeom>
          <a:noFill/>
          <a:ln>
            <a:noFill/>
          </a:ln>
        </p:spPr>
      </p:pic>
      <p:pic>
        <p:nvPicPr>
          <p:cNvPr id="233" name="Google Shape;233;p22">
            <a:extLst>
              <a:ext uri="{FF2B5EF4-FFF2-40B4-BE49-F238E27FC236}">
                <a16:creationId xmlns:a16="http://schemas.microsoft.com/office/drawing/2014/main" id="{3C5F1127-5395-C83A-AC93-119CA5F3E1FD}"/>
              </a:ext>
            </a:extLst>
          </p:cNvPr>
          <p:cNvPicPr preferRelativeResize="0"/>
          <p:nvPr/>
        </p:nvPicPr>
        <p:blipFill rotWithShape="1">
          <a:blip r:embed="rId6">
            <a:alphaModFix/>
          </a:blip>
          <a:srcRect l="15755" t="60877" r="14528" b="18594"/>
          <a:stretch/>
        </p:blipFill>
        <p:spPr>
          <a:xfrm>
            <a:off x="185968" y="72406"/>
            <a:ext cx="1774774" cy="689577"/>
          </a:xfrm>
          <a:prstGeom prst="rect">
            <a:avLst/>
          </a:prstGeom>
          <a:noFill/>
          <a:ln>
            <a:noFill/>
          </a:ln>
        </p:spPr>
      </p:pic>
      <p:pic>
        <p:nvPicPr>
          <p:cNvPr id="3" name="Google Shape;231;p22">
            <a:extLst>
              <a:ext uri="{FF2B5EF4-FFF2-40B4-BE49-F238E27FC236}">
                <a16:creationId xmlns:a16="http://schemas.microsoft.com/office/drawing/2014/main" id="{8B6D85F5-6774-5E7D-0CB5-689305CC4EA2}"/>
              </a:ext>
            </a:extLst>
          </p:cNvPr>
          <p:cNvPicPr preferRelativeResize="0"/>
          <p:nvPr/>
        </p:nvPicPr>
        <p:blipFill rotWithShape="1">
          <a:blip r:embed="rId7">
            <a:alphaModFix/>
          </a:blip>
          <a:srcRect/>
          <a:stretch/>
        </p:blipFill>
        <p:spPr>
          <a:xfrm flipH="1">
            <a:off x="11058708" y="184721"/>
            <a:ext cx="652070" cy="554000"/>
          </a:xfrm>
          <a:prstGeom prst="rect">
            <a:avLst/>
          </a:prstGeom>
          <a:noFill/>
          <a:ln>
            <a:noFill/>
          </a:ln>
        </p:spPr>
      </p:pic>
      <p:pic>
        <p:nvPicPr>
          <p:cNvPr id="4" name="Picture 3">
            <a:extLst>
              <a:ext uri="{FF2B5EF4-FFF2-40B4-BE49-F238E27FC236}">
                <a16:creationId xmlns:a16="http://schemas.microsoft.com/office/drawing/2014/main" id="{46890453-16F5-90AF-50D5-38CB54B9D344}"/>
              </a:ext>
            </a:extLst>
          </p:cNvPr>
          <p:cNvPicPr>
            <a:picLocks noChangeAspect="1"/>
          </p:cNvPicPr>
          <p:nvPr/>
        </p:nvPicPr>
        <p:blipFill>
          <a:blip r:embed="rId8"/>
          <a:srcRect t="13135" r="12797" b="8375"/>
          <a:stretch/>
        </p:blipFill>
        <p:spPr>
          <a:xfrm>
            <a:off x="4267200" y="1654078"/>
            <a:ext cx="3657600" cy="3465068"/>
          </a:xfrm>
          <a:prstGeom prst="rect">
            <a:avLst/>
          </a:prstGeom>
        </p:spPr>
      </p:pic>
      <p:pic>
        <p:nvPicPr>
          <p:cNvPr id="6" name="Picture 5">
            <a:extLst>
              <a:ext uri="{FF2B5EF4-FFF2-40B4-BE49-F238E27FC236}">
                <a16:creationId xmlns:a16="http://schemas.microsoft.com/office/drawing/2014/main" id="{DCBBF1C5-76A4-3DA0-BF8F-00466D9D1237}"/>
              </a:ext>
            </a:extLst>
          </p:cNvPr>
          <p:cNvPicPr>
            <a:picLocks noChangeAspect="1"/>
          </p:cNvPicPr>
          <p:nvPr/>
        </p:nvPicPr>
        <p:blipFill>
          <a:blip r:embed="rId9"/>
          <a:stretch>
            <a:fillRect/>
          </a:stretch>
        </p:blipFill>
        <p:spPr>
          <a:xfrm>
            <a:off x="8077511" y="1654078"/>
            <a:ext cx="3917764" cy="3802342"/>
          </a:xfrm>
          <a:prstGeom prst="rect">
            <a:avLst/>
          </a:prstGeom>
        </p:spPr>
      </p:pic>
      <p:pic>
        <p:nvPicPr>
          <p:cNvPr id="8" name="Picture 7">
            <a:extLst>
              <a:ext uri="{FF2B5EF4-FFF2-40B4-BE49-F238E27FC236}">
                <a16:creationId xmlns:a16="http://schemas.microsoft.com/office/drawing/2014/main" id="{E508ECA4-6F79-FC3E-61ED-8EB60775B3B0}"/>
              </a:ext>
            </a:extLst>
          </p:cNvPr>
          <p:cNvPicPr>
            <a:picLocks noChangeAspect="1"/>
          </p:cNvPicPr>
          <p:nvPr/>
        </p:nvPicPr>
        <p:blipFill>
          <a:blip r:embed="rId10"/>
          <a:stretch>
            <a:fillRect/>
          </a:stretch>
        </p:blipFill>
        <p:spPr>
          <a:xfrm>
            <a:off x="131942" y="1654080"/>
            <a:ext cx="3917764" cy="3802340"/>
          </a:xfrm>
          <a:prstGeom prst="rect">
            <a:avLst/>
          </a:prstGeom>
        </p:spPr>
      </p:pic>
      <p:sp>
        <p:nvSpPr>
          <p:cNvPr id="10" name="TextBox 9">
            <a:extLst>
              <a:ext uri="{FF2B5EF4-FFF2-40B4-BE49-F238E27FC236}">
                <a16:creationId xmlns:a16="http://schemas.microsoft.com/office/drawing/2014/main" id="{CBBFA782-0B3D-CAB9-2A29-38677CB68BC7}"/>
              </a:ext>
            </a:extLst>
          </p:cNvPr>
          <p:cNvSpPr txBox="1"/>
          <p:nvPr/>
        </p:nvSpPr>
        <p:spPr>
          <a:xfrm>
            <a:off x="0" y="6230672"/>
            <a:ext cx="4562180" cy="384719"/>
          </a:xfrm>
          <a:prstGeom prst="rect">
            <a:avLst/>
          </a:prstGeom>
          <a:noFill/>
          <a:ln>
            <a:noFill/>
          </a:ln>
        </p:spPr>
        <p:txBody>
          <a:bodyPr spcFirstLastPara="1" wrap="square" lIns="91425" tIns="45700" rIns="91425" bIns="45700" anchor="ctr" anchorCtr="0">
            <a:noAutofit/>
          </a:bodyPr>
          <a:lstStyle>
            <a:defPPr>
              <a:defRPr lang="en-US"/>
            </a:defPPr>
            <a:lvl1pPr marR="0" lvl="0" indent="0" algn="ctr" fontAlgn="auto">
              <a:lnSpc>
                <a:spcPct val="100000"/>
              </a:lnSpc>
              <a:spcBef>
                <a:spcPts val="0"/>
              </a:spcBef>
              <a:spcAft>
                <a:spcPts val="0"/>
              </a:spcAft>
              <a:buClr>
                <a:srgbClr val="000000"/>
              </a:buClr>
              <a:buSzPts val="3600"/>
              <a:buFont typeface="Arial"/>
              <a:buNone/>
              <a:tabLst/>
              <a:defRPr kumimoji="0" sz="2000" b="0" i="0" u="none" strike="noStrike" cap="none" spc="0" normalizeH="0" baseline="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algn="l"/>
            <a:r>
              <a:rPr lang="en-US" b="1" dirty="0">
                <a:solidFill>
                  <a:srgbClr val="0070C0"/>
                </a:solidFill>
              </a:rPr>
              <a:t>Dr Elizabeth A </a:t>
            </a:r>
            <a:r>
              <a:rPr lang="en-US" b="1" dirty="0" err="1">
                <a:solidFill>
                  <a:srgbClr val="0070C0"/>
                </a:solidFill>
              </a:rPr>
              <a:t>Vanacore</a:t>
            </a:r>
            <a:r>
              <a:rPr lang="en-US" b="1" dirty="0">
                <a:solidFill>
                  <a:srgbClr val="0070C0"/>
                </a:solidFill>
              </a:rPr>
              <a:t>, </a:t>
            </a:r>
          </a:p>
          <a:p>
            <a:pPr algn="l"/>
            <a:r>
              <a:rPr lang="en-US" b="1" dirty="0">
                <a:solidFill>
                  <a:srgbClr val="0070C0"/>
                </a:solidFill>
              </a:rPr>
              <a:t>Chair Task Team CARIBE WAVE 2</a:t>
            </a:r>
            <a:endParaRPr lang="es-ES_tradnl" b="1" dirty="0">
              <a:solidFill>
                <a:srgbClr val="0070C0"/>
              </a:solidFill>
            </a:endParaRPr>
          </a:p>
        </p:txBody>
      </p:sp>
      <p:sp>
        <p:nvSpPr>
          <p:cNvPr id="2" name="TextBox 1">
            <a:extLst>
              <a:ext uri="{FF2B5EF4-FFF2-40B4-BE49-F238E27FC236}">
                <a16:creationId xmlns:a16="http://schemas.microsoft.com/office/drawing/2014/main" id="{BB630449-F0B7-E79E-0742-B84AB7E7E98F}"/>
              </a:ext>
            </a:extLst>
          </p:cNvPr>
          <p:cNvSpPr txBox="1"/>
          <p:nvPr/>
        </p:nvSpPr>
        <p:spPr>
          <a:xfrm>
            <a:off x="2801729" y="5539164"/>
            <a:ext cx="6946389" cy="461665"/>
          </a:xfrm>
          <a:prstGeom prst="rect">
            <a:avLst/>
          </a:prstGeom>
          <a:noFill/>
        </p:spPr>
        <p:txBody>
          <a:bodyPr wrap="square" rtlCol="0">
            <a:spAutoFit/>
          </a:bodyPr>
          <a:lstStyle>
            <a:defPPr>
              <a:defRPr lang="en-US"/>
            </a:defPPr>
            <a:lvl1pPr algn="ctr">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Detection Times for Earthquakes (at 4th station)</a:t>
            </a:r>
          </a:p>
        </p:txBody>
      </p:sp>
      <p:sp>
        <p:nvSpPr>
          <p:cNvPr id="5" name="TextBox 4">
            <a:extLst>
              <a:ext uri="{FF2B5EF4-FFF2-40B4-BE49-F238E27FC236}">
                <a16:creationId xmlns:a16="http://schemas.microsoft.com/office/drawing/2014/main" id="{D851B0F4-22EF-F65C-B035-B577D8BA7991}"/>
              </a:ext>
            </a:extLst>
          </p:cNvPr>
          <p:cNvSpPr txBox="1"/>
          <p:nvPr/>
        </p:nvSpPr>
        <p:spPr>
          <a:xfrm>
            <a:off x="4221805" y="863459"/>
            <a:ext cx="3761221" cy="769441"/>
          </a:xfrm>
          <a:prstGeom prst="rect">
            <a:avLst/>
          </a:prstGeom>
          <a:noFill/>
        </p:spPr>
        <p:txBody>
          <a:bodyPr wrap="square" rtlCol="0">
            <a:spAutoFit/>
          </a:bodyPr>
          <a:lstStyle>
            <a:defPPr>
              <a:defRPr lang="en-US"/>
            </a:defPPr>
            <a:lvl1pPr>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Optimistic</a:t>
            </a:r>
          </a:p>
          <a:p>
            <a:pPr algn="ctr"/>
            <a:r>
              <a:rPr lang="en-US" dirty="0"/>
              <a:t>all existing cables SMART</a:t>
            </a:r>
          </a:p>
        </p:txBody>
      </p:sp>
      <p:sp>
        <p:nvSpPr>
          <p:cNvPr id="7" name="TextBox 6">
            <a:extLst>
              <a:ext uri="{FF2B5EF4-FFF2-40B4-BE49-F238E27FC236}">
                <a16:creationId xmlns:a16="http://schemas.microsoft.com/office/drawing/2014/main" id="{8636637A-4DF3-E2B5-B314-87F8DDA63D1C}"/>
              </a:ext>
            </a:extLst>
          </p:cNvPr>
          <p:cNvSpPr txBox="1"/>
          <p:nvPr/>
        </p:nvSpPr>
        <p:spPr>
          <a:xfrm>
            <a:off x="591054" y="903406"/>
            <a:ext cx="2999539" cy="830997"/>
          </a:xfrm>
          <a:prstGeom prst="rect">
            <a:avLst/>
          </a:prstGeom>
          <a:noFill/>
        </p:spPr>
        <p:txBody>
          <a:bodyPr wrap="square" rtlCol="0">
            <a:spAutoFit/>
          </a:bodyPr>
          <a:lstStyle>
            <a:defPPr>
              <a:defRPr lang="en-US"/>
            </a:defPPr>
            <a:lvl1pPr>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Detection times</a:t>
            </a:r>
          </a:p>
          <a:p>
            <a:r>
              <a:rPr lang="en-US" dirty="0"/>
              <a:t>Existing, NO SMART</a:t>
            </a:r>
          </a:p>
        </p:txBody>
      </p:sp>
      <p:sp>
        <p:nvSpPr>
          <p:cNvPr id="9" name="TextBox 8">
            <a:extLst>
              <a:ext uri="{FF2B5EF4-FFF2-40B4-BE49-F238E27FC236}">
                <a16:creationId xmlns:a16="http://schemas.microsoft.com/office/drawing/2014/main" id="{8A248922-0638-F5C5-268B-673DA2A3BE18}"/>
              </a:ext>
            </a:extLst>
          </p:cNvPr>
          <p:cNvSpPr txBox="1"/>
          <p:nvPr/>
        </p:nvSpPr>
        <p:spPr>
          <a:xfrm>
            <a:off x="8615972" y="903405"/>
            <a:ext cx="2840842" cy="830997"/>
          </a:xfrm>
          <a:prstGeom prst="rect">
            <a:avLst/>
          </a:prstGeom>
          <a:noFill/>
        </p:spPr>
        <p:txBody>
          <a:bodyPr wrap="square" rtlCol="0">
            <a:spAutoFit/>
          </a:bodyPr>
          <a:lstStyle>
            <a:defPPr>
              <a:defRPr lang="en-US"/>
            </a:defPPr>
            <a:lvl1pPr algn="ctr">
              <a:defRPr sz="20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Detection times</a:t>
            </a:r>
          </a:p>
          <a:p>
            <a:r>
              <a:rPr lang="en-US" dirty="0"/>
              <a:t>EXISTING + SMART</a:t>
            </a:r>
          </a:p>
        </p:txBody>
      </p:sp>
      <p:sp>
        <p:nvSpPr>
          <p:cNvPr id="11" name="TextBox 10">
            <a:extLst>
              <a:ext uri="{FF2B5EF4-FFF2-40B4-BE49-F238E27FC236}">
                <a16:creationId xmlns:a16="http://schemas.microsoft.com/office/drawing/2014/main" id="{18688D01-AF5F-ECE4-56A3-290E22793D99}"/>
              </a:ext>
            </a:extLst>
          </p:cNvPr>
          <p:cNvSpPr txBox="1"/>
          <p:nvPr/>
        </p:nvSpPr>
        <p:spPr>
          <a:xfrm>
            <a:off x="1288691" y="3244334"/>
            <a:ext cx="678391" cy="369332"/>
          </a:xfrm>
          <a:prstGeom prst="rect">
            <a:avLst/>
          </a:prstGeom>
          <a:noFill/>
        </p:spPr>
        <p:txBody>
          <a:bodyPr wrap="none" rtlCol="0">
            <a:spAutoFit/>
          </a:bodyPr>
          <a:lstStyle/>
          <a:p>
            <a:r>
              <a:rPr lang="en-US" dirty="0"/>
              <a:t>100 s</a:t>
            </a:r>
          </a:p>
        </p:txBody>
      </p:sp>
      <p:sp>
        <p:nvSpPr>
          <p:cNvPr id="12" name="TextBox 11">
            <a:extLst>
              <a:ext uri="{FF2B5EF4-FFF2-40B4-BE49-F238E27FC236}">
                <a16:creationId xmlns:a16="http://schemas.microsoft.com/office/drawing/2014/main" id="{4AB870AB-CD44-2211-6769-235BA0901EEB}"/>
              </a:ext>
            </a:extLst>
          </p:cNvPr>
          <p:cNvSpPr txBox="1"/>
          <p:nvPr/>
        </p:nvSpPr>
        <p:spPr>
          <a:xfrm>
            <a:off x="9186746" y="3201946"/>
            <a:ext cx="561372" cy="369332"/>
          </a:xfrm>
          <a:prstGeom prst="rect">
            <a:avLst/>
          </a:prstGeom>
          <a:noFill/>
        </p:spPr>
        <p:txBody>
          <a:bodyPr wrap="none" rtlCol="0">
            <a:spAutoFit/>
          </a:bodyPr>
          <a:lstStyle/>
          <a:p>
            <a:r>
              <a:rPr lang="en-US" dirty="0"/>
              <a:t>30 s</a:t>
            </a:r>
          </a:p>
        </p:txBody>
      </p:sp>
      <p:sp>
        <p:nvSpPr>
          <p:cNvPr id="14" name="TextBox 13">
            <a:extLst>
              <a:ext uri="{FF2B5EF4-FFF2-40B4-BE49-F238E27FC236}">
                <a16:creationId xmlns:a16="http://schemas.microsoft.com/office/drawing/2014/main" id="{CE654FEC-2BDE-7D01-D7A3-790285048B73}"/>
              </a:ext>
            </a:extLst>
          </p:cNvPr>
          <p:cNvSpPr txBox="1"/>
          <p:nvPr/>
        </p:nvSpPr>
        <p:spPr>
          <a:xfrm>
            <a:off x="9186746" y="5876438"/>
            <a:ext cx="5029462" cy="276999"/>
          </a:xfrm>
          <a:prstGeom prst="rect">
            <a:avLst/>
          </a:prstGeom>
          <a:noFill/>
        </p:spPr>
        <p:txBody>
          <a:bodyPr wrap="square">
            <a:spAutoFit/>
          </a:bodyPr>
          <a:lstStyle>
            <a:defPPr>
              <a:defRPr lang="en-US"/>
            </a:defPPr>
            <a:lvl1pPr>
              <a:defRPr sz="120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stStyle>
          <a:p>
            <a:r>
              <a:rPr lang="es-ES_tradnl" dirty="0" err="1"/>
              <a:t>elizabeth.vanacore@upr.edu</a:t>
            </a:r>
            <a:r>
              <a:rPr lang="es-ES_tradnl" dirty="0"/>
              <a:t> </a:t>
            </a:r>
          </a:p>
        </p:txBody>
      </p:sp>
    </p:spTree>
    <p:extLst>
      <p:ext uri="{BB962C8B-B14F-4D97-AF65-F5344CB8AC3E}">
        <p14:creationId xmlns:p14="http://schemas.microsoft.com/office/powerpoint/2010/main" val="1991653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35F188E5-70E5-14FA-8A32-E704E5E188B9}"/>
            </a:ext>
          </a:extLst>
        </p:cNvPr>
        <p:cNvGrpSpPr/>
        <p:nvPr/>
      </p:nvGrpSpPr>
      <p:grpSpPr>
        <a:xfrm>
          <a:off x="0" y="0"/>
          <a:ext cx="0" cy="0"/>
          <a:chOff x="0" y="0"/>
          <a:chExt cx="0" cy="0"/>
        </a:xfrm>
      </p:grpSpPr>
      <p:pic>
        <p:nvPicPr>
          <p:cNvPr id="131" name="Google Shape;131;p21">
            <a:extLst>
              <a:ext uri="{FF2B5EF4-FFF2-40B4-BE49-F238E27FC236}">
                <a16:creationId xmlns:a16="http://schemas.microsoft.com/office/drawing/2014/main" id="{87D8C0E5-391C-8320-5781-803178627006}"/>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a:extLst>
              <a:ext uri="{FF2B5EF4-FFF2-40B4-BE49-F238E27FC236}">
                <a16:creationId xmlns:a16="http://schemas.microsoft.com/office/drawing/2014/main" id="{16291033-3E1C-547A-16D0-6D9CBFC7629C}"/>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Calibri"/>
              <a:ea typeface="Calibri"/>
              <a:cs typeface="Calibri"/>
              <a:sym typeface="Calibri"/>
            </a:endParaRPr>
          </a:p>
        </p:txBody>
      </p:sp>
      <p:sp>
        <p:nvSpPr>
          <p:cNvPr id="133" name="Google Shape;133;p21">
            <a:extLst>
              <a:ext uri="{FF2B5EF4-FFF2-40B4-BE49-F238E27FC236}">
                <a16:creationId xmlns:a16="http://schemas.microsoft.com/office/drawing/2014/main" id="{BE866E70-6D17-3FC2-B2E6-960A9C5C2EF5}"/>
              </a:ext>
            </a:extLst>
          </p:cNvPr>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lang="en-US" sz="3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Seismic Instrument Noise and Performance</a:t>
            </a:r>
            <a:endParaRPr kumimoji="0" sz="3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8" name="Google Shape;138;p21">
            <a:extLst>
              <a:ext uri="{FF2B5EF4-FFF2-40B4-BE49-F238E27FC236}">
                <a16:creationId xmlns:a16="http://schemas.microsoft.com/office/drawing/2014/main" id="{FF3F1D6B-06BE-148B-4AEB-BD9796350391}"/>
              </a:ext>
            </a:extLst>
          </p:cNvPr>
          <p:cNvPicPr preferRelativeResize="0"/>
          <p:nvPr/>
        </p:nvPicPr>
        <p:blipFill rotWithShape="1">
          <a:blip r:embed="rId4">
            <a:alphaModFix/>
          </a:blip>
          <a:srcRect l="15755" t="60877" r="14528" b="18594"/>
          <a:stretch/>
        </p:blipFill>
        <p:spPr>
          <a:xfrm>
            <a:off x="211053" y="64000"/>
            <a:ext cx="1774774" cy="689577"/>
          </a:xfrm>
          <a:prstGeom prst="rect">
            <a:avLst/>
          </a:prstGeom>
          <a:noFill/>
          <a:ln>
            <a:noFill/>
          </a:ln>
        </p:spPr>
      </p:pic>
      <p:pic>
        <p:nvPicPr>
          <p:cNvPr id="3" name="Google Shape;231;p22">
            <a:extLst>
              <a:ext uri="{FF2B5EF4-FFF2-40B4-BE49-F238E27FC236}">
                <a16:creationId xmlns:a16="http://schemas.microsoft.com/office/drawing/2014/main" id="{E7D3FB6F-E7F6-F456-7EEA-9497D7EDE7EC}"/>
              </a:ext>
            </a:extLst>
          </p:cNvPr>
          <p:cNvPicPr preferRelativeResize="0"/>
          <p:nvPr/>
        </p:nvPicPr>
        <p:blipFill rotWithShape="1">
          <a:blip r:embed="rId5">
            <a:alphaModFix/>
          </a:blip>
          <a:srcRect/>
          <a:stretch/>
        </p:blipFill>
        <p:spPr>
          <a:xfrm flipH="1">
            <a:off x="11314728" y="128900"/>
            <a:ext cx="652070" cy="554000"/>
          </a:xfrm>
          <a:prstGeom prst="rect">
            <a:avLst/>
          </a:prstGeom>
          <a:noFill/>
          <a:ln>
            <a:noFill/>
          </a:ln>
        </p:spPr>
      </p:pic>
      <p:pic>
        <p:nvPicPr>
          <p:cNvPr id="4" name="Picture 3">
            <a:extLst>
              <a:ext uri="{FF2B5EF4-FFF2-40B4-BE49-F238E27FC236}">
                <a16:creationId xmlns:a16="http://schemas.microsoft.com/office/drawing/2014/main" id="{5105BE63-6081-5C6E-EF72-475AA2BA733B}"/>
              </a:ext>
            </a:extLst>
          </p:cNvPr>
          <p:cNvPicPr>
            <a:picLocks noChangeAspect="1"/>
          </p:cNvPicPr>
          <p:nvPr/>
        </p:nvPicPr>
        <p:blipFill>
          <a:blip r:embed="rId6"/>
          <a:stretch>
            <a:fillRect/>
          </a:stretch>
        </p:blipFill>
        <p:spPr>
          <a:xfrm>
            <a:off x="0" y="837367"/>
            <a:ext cx="3803579" cy="1990658"/>
          </a:xfrm>
          <a:prstGeom prst="rect">
            <a:avLst/>
          </a:prstGeom>
        </p:spPr>
      </p:pic>
      <p:sp>
        <p:nvSpPr>
          <p:cNvPr id="6" name="TextBox 5">
            <a:extLst>
              <a:ext uri="{FF2B5EF4-FFF2-40B4-BE49-F238E27FC236}">
                <a16:creationId xmlns:a16="http://schemas.microsoft.com/office/drawing/2014/main" id="{D5AB2365-8B26-1364-B1EE-B140996D4339}"/>
              </a:ext>
            </a:extLst>
          </p:cNvPr>
          <p:cNvSpPr txBox="1"/>
          <p:nvPr/>
        </p:nvSpPr>
        <p:spPr>
          <a:xfrm>
            <a:off x="0" y="2520248"/>
            <a:ext cx="1704814" cy="276999"/>
          </a:xfrm>
          <a:prstGeom prst="rect">
            <a:avLst/>
          </a:prstGeom>
          <a:noFill/>
        </p:spPr>
        <p:txBody>
          <a:bodyPr wrap="square">
            <a:spAutoFit/>
          </a:bodyPr>
          <a:lstStyle/>
          <a:p>
            <a:r>
              <a:rPr lang="en-US" sz="1200" dirty="0" err="1"/>
              <a:t>Barcheck</a:t>
            </a:r>
            <a:r>
              <a:rPr lang="en-US" sz="1200" dirty="0"/>
              <a:t> et al., 2020</a:t>
            </a:r>
          </a:p>
        </p:txBody>
      </p:sp>
      <p:sp>
        <p:nvSpPr>
          <p:cNvPr id="8" name="TextBox 7">
            <a:extLst>
              <a:ext uri="{FF2B5EF4-FFF2-40B4-BE49-F238E27FC236}">
                <a16:creationId xmlns:a16="http://schemas.microsoft.com/office/drawing/2014/main" id="{2CB71A04-805C-346A-B391-6EF658EF1257}"/>
              </a:ext>
            </a:extLst>
          </p:cNvPr>
          <p:cNvSpPr txBox="1"/>
          <p:nvPr/>
        </p:nvSpPr>
        <p:spPr>
          <a:xfrm>
            <a:off x="-18080" y="2828025"/>
            <a:ext cx="4109633" cy="584775"/>
          </a:xfrm>
          <a:prstGeom prst="rect">
            <a:avLst/>
          </a:prstGeom>
          <a:noFill/>
        </p:spPr>
        <p:txBody>
          <a:bodyPr wrap="square">
            <a:spAutoFit/>
          </a:bodyPr>
          <a:lstStyle/>
          <a:p>
            <a:pPr algn="ctr"/>
            <a:r>
              <a:rPr lang="en-US" sz="1600" dirty="0"/>
              <a:t>OBS data are noisy compared to land, in part due to compliance and tilt noise.</a:t>
            </a:r>
          </a:p>
        </p:txBody>
      </p:sp>
      <p:pic>
        <p:nvPicPr>
          <p:cNvPr id="9" name="Picture 8">
            <a:extLst>
              <a:ext uri="{FF2B5EF4-FFF2-40B4-BE49-F238E27FC236}">
                <a16:creationId xmlns:a16="http://schemas.microsoft.com/office/drawing/2014/main" id="{4486A205-7661-425A-C363-88836D50D73B}"/>
              </a:ext>
            </a:extLst>
          </p:cNvPr>
          <p:cNvPicPr>
            <a:picLocks noChangeAspect="1"/>
          </p:cNvPicPr>
          <p:nvPr/>
        </p:nvPicPr>
        <p:blipFill>
          <a:blip r:embed="rId7"/>
          <a:stretch>
            <a:fillRect/>
          </a:stretch>
        </p:blipFill>
        <p:spPr>
          <a:xfrm>
            <a:off x="4202570" y="1041745"/>
            <a:ext cx="3293567" cy="1931457"/>
          </a:xfrm>
          <a:prstGeom prst="rect">
            <a:avLst/>
          </a:prstGeom>
        </p:spPr>
      </p:pic>
      <p:sp>
        <p:nvSpPr>
          <p:cNvPr id="11" name="TextBox 10">
            <a:extLst>
              <a:ext uri="{FF2B5EF4-FFF2-40B4-BE49-F238E27FC236}">
                <a16:creationId xmlns:a16="http://schemas.microsoft.com/office/drawing/2014/main" id="{40CA3F1D-B0B7-0167-4C5C-91E6D97DDE6D}"/>
              </a:ext>
            </a:extLst>
          </p:cNvPr>
          <p:cNvSpPr txBox="1"/>
          <p:nvPr/>
        </p:nvSpPr>
        <p:spPr>
          <a:xfrm>
            <a:off x="4109633" y="2828025"/>
            <a:ext cx="3990816" cy="830997"/>
          </a:xfrm>
          <a:prstGeom prst="rect">
            <a:avLst/>
          </a:prstGeom>
          <a:noFill/>
        </p:spPr>
        <p:txBody>
          <a:bodyPr wrap="square">
            <a:spAutoFit/>
          </a:bodyPr>
          <a:lstStyle/>
          <a:p>
            <a:pPr algn="ctr"/>
            <a:r>
              <a:rPr lang="en-US" sz="1600" dirty="0" err="1"/>
              <a:t>Infragravity</a:t>
            </a:r>
            <a:r>
              <a:rPr lang="en-US" sz="1600" dirty="0"/>
              <a:t> waves induce compliance noise, identified through PZ coherence. </a:t>
            </a:r>
            <a:r>
              <a:rPr lang="en-US" sz="1600" i="1" dirty="0"/>
              <a:t>Depends on water depth.</a:t>
            </a:r>
          </a:p>
        </p:txBody>
      </p:sp>
      <p:pic>
        <p:nvPicPr>
          <p:cNvPr id="14" name="Picture 13">
            <a:extLst>
              <a:ext uri="{FF2B5EF4-FFF2-40B4-BE49-F238E27FC236}">
                <a16:creationId xmlns:a16="http://schemas.microsoft.com/office/drawing/2014/main" id="{B04B5116-D454-C482-3E36-8EA3FB750B5C}"/>
              </a:ext>
            </a:extLst>
          </p:cNvPr>
          <p:cNvPicPr>
            <a:picLocks noChangeAspect="1"/>
          </p:cNvPicPr>
          <p:nvPr/>
        </p:nvPicPr>
        <p:blipFill>
          <a:blip r:embed="rId8"/>
          <a:stretch>
            <a:fillRect/>
          </a:stretch>
        </p:blipFill>
        <p:spPr>
          <a:xfrm>
            <a:off x="7999713" y="1059906"/>
            <a:ext cx="4091551" cy="1895136"/>
          </a:xfrm>
          <a:prstGeom prst="rect">
            <a:avLst/>
          </a:prstGeom>
        </p:spPr>
      </p:pic>
      <p:sp>
        <p:nvSpPr>
          <p:cNvPr id="16" name="TextBox 15">
            <a:extLst>
              <a:ext uri="{FF2B5EF4-FFF2-40B4-BE49-F238E27FC236}">
                <a16:creationId xmlns:a16="http://schemas.microsoft.com/office/drawing/2014/main" id="{6CE9A69E-C01C-2D9E-E64D-742989FE5728}"/>
              </a:ext>
            </a:extLst>
          </p:cNvPr>
          <p:cNvSpPr txBox="1"/>
          <p:nvPr/>
        </p:nvSpPr>
        <p:spPr>
          <a:xfrm>
            <a:off x="7999712" y="2806647"/>
            <a:ext cx="4192287" cy="830997"/>
          </a:xfrm>
          <a:prstGeom prst="rect">
            <a:avLst/>
          </a:prstGeom>
          <a:noFill/>
        </p:spPr>
        <p:txBody>
          <a:bodyPr wrap="square">
            <a:spAutoFit/>
          </a:bodyPr>
          <a:lstStyle/>
          <a:p>
            <a:pPr algn="ctr"/>
            <a:r>
              <a:rPr lang="en-US" sz="1600" dirty="0"/>
              <a:t>Bottom currents cause tilt noise, identified through high ZH coherence. </a:t>
            </a:r>
            <a:r>
              <a:rPr lang="en-US" sz="1600" i="1" dirty="0"/>
              <a:t>Depends on instrument design</a:t>
            </a:r>
            <a:r>
              <a:rPr lang="en-US" sz="1600" dirty="0"/>
              <a:t>.</a:t>
            </a:r>
          </a:p>
        </p:txBody>
      </p:sp>
      <p:sp>
        <p:nvSpPr>
          <p:cNvPr id="18" name="TextBox 17">
            <a:extLst>
              <a:ext uri="{FF2B5EF4-FFF2-40B4-BE49-F238E27FC236}">
                <a16:creationId xmlns:a16="http://schemas.microsoft.com/office/drawing/2014/main" id="{7DE710B1-84E5-2A06-E8C8-114168F69508}"/>
              </a:ext>
            </a:extLst>
          </p:cNvPr>
          <p:cNvSpPr txBox="1"/>
          <p:nvPr/>
        </p:nvSpPr>
        <p:spPr>
          <a:xfrm>
            <a:off x="11123909" y="2647730"/>
            <a:ext cx="6129578" cy="246221"/>
          </a:xfrm>
          <a:prstGeom prst="rect">
            <a:avLst/>
          </a:prstGeom>
          <a:noFill/>
        </p:spPr>
        <p:txBody>
          <a:bodyPr wrap="square">
            <a:spAutoFit/>
          </a:bodyPr>
          <a:lstStyle/>
          <a:p>
            <a:r>
              <a:rPr lang="en-US" sz="1000" dirty="0"/>
              <a:t>Bell et al., 2015</a:t>
            </a:r>
          </a:p>
        </p:txBody>
      </p:sp>
      <p:sp>
        <p:nvSpPr>
          <p:cNvPr id="19" name="TextBox 18">
            <a:extLst>
              <a:ext uri="{FF2B5EF4-FFF2-40B4-BE49-F238E27FC236}">
                <a16:creationId xmlns:a16="http://schemas.microsoft.com/office/drawing/2014/main" id="{4A331FBE-D6E3-CE80-3DE4-11AF3F61A18A}"/>
              </a:ext>
            </a:extLst>
          </p:cNvPr>
          <p:cNvSpPr txBox="1"/>
          <p:nvPr/>
        </p:nvSpPr>
        <p:spPr>
          <a:xfrm>
            <a:off x="0" y="3639728"/>
            <a:ext cx="4109633" cy="400110"/>
          </a:xfrm>
          <a:prstGeom prst="rect">
            <a:avLst/>
          </a:prstGeom>
          <a:noFill/>
        </p:spPr>
        <p:txBody>
          <a:bodyPr wrap="square">
            <a:spAutoFit/>
          </a:bodyPr>
          <a:lstStyle/>
          <a:p>
            <a:r>
              <a:rPr lang="en-US" sz="2000" dirty="0"/>
              <a:t>Ongoing Projects Related to SMART:</a:t>
            </a:r>
          </a:p>
        </p:txBody>
      </p:sp>
      <p:pic>
        <p:nvPicPr>
          <p:cNvPr id="20" name="Picture 19">
            <a:extLst>
              <a:ext uri="{FF2B5EF4-FFF2-40B4-BE49-F238E27FC236}">
                <a16:creationId xmlns:a16="http://schemas.microsoft.com/office/drawing/2014/main" id="{FF1C55F7-38AE-B361-C868-F090ADF450CB}"/>
              </a:ext>
            </a:extLst>
          </p:cNvPr>
          <p:cNvPicPr>
            <a:picLocks noChangeAspect="1"/>
          </p:cNvPicPr>
          <p:nvPr/>
        </p:nvPicPr>
        <p:blipFill>
          <a:blip r:embed="rId9"/>
          <a:stretch>
            <a:fillRect/>
          </a:stretch>
        </p:blipFill>
        <p:spPr>
          <a:xfrm>
            <a:off x="205353" y="4083673"/>
            <a:ext cx="4931114" cy="1696507"/>
          </a:xfrm>
          <a:prstGeom prst="rect">
            <a:avLst/>
          </a:prstGeom>
        </p:spPr>
      </p:pic>
      <p:sp>
        <p:nvSpPr>
          <p:cNvPr id="21" name="TextBox 20">
            <a:extLst>
              <a:ext uri="{FF2B5EF4-FFF2-40B4-BE49-F238E27FC236}">
                <a16:creationId xmlns:a16="http://schemas.microsoft.com/office/drawing/2014/main" id="{2F501C09-9DAC-E31E-DF6D-6F09F635FA53}"/>
              </a:ext>
            </a:extLst>
          </p:cNvPr>
          <p:cNvSpPr txBox="1"/>
          <p:nvPr/>
        </p:nvSpPr>
        <p:spPr>
          <a:xfrm>
            <a:off x="-18080" y="5886803"/>
            <a:ext cx="5288867" cy="830997"/>
          </a:xfrm>
          <a:prstGeom prst="rect">
            <a:avLst/>
          </a:prstGeom>
          <a:noFill/>
        </p:spPr>
        <p:txBody>
          <a:bodyPr wrap="square">
            <a:spAutoFit/>
          </a:bodyPr>
          <a:lstStyle/>
          <a:p>
            <a:pPr algn="ctr"/>
            <a:r>
              <a:rPr lang="en-US" sz="1600" dirty="0"/>
              <a:t>Comparisons of seafloor seismic noise at a variety of different locations, instrumentation, and installations – eventually expanding to SMART nodes as data becomes available.</a:t>
            </a:r>
          </a:p>
        </p:txBody>
      </p:sp>
      <p:grpSp>
        <p:nvGrpSpPr>
          <p:cNvPr id="160" name="Group 159">
            <a:extLst>
              <a:ext uri="{FF2B5EF4-FFF2-40B4-BE49-F238E27FC236}">
                <a16:creationId xmlns:a16="http://schemas.microsoft.com/office/drawing/2014/main" id="{74683102-AB85-A6DC-86D0-337C6266846E}"/>
              </a:ext>
            </a:extLst>
          </p:cNvPr>
          <p:cNvGrpSpPr/>
          <p:nvPr/>
        </p:nvGrpSpPr>
        <p:grpSpPr>
          <a:xfrm>
            <a:off x="6312336" y="4351395"/>
            <a:ext cx="5445170" cy="1543464"/>
            <a:chOff x="104539" y="5180919"/>
            <a:chExt cx="10122486" cy="1665897"/>
          </a:xfrm>
        </p:grpSpPr>
        <p:pic>
          <p:nvPicPr>
            <p:cNvPr id="157" name="Picture 156" descr="A close-up of a graph&#10;&#10;Description automatically generated">
              <a:extLst>
                <a:ext uri="{FF2B5EF4-FFF2-40B4-BE49-F238E27FC236}">
                  <a16:creationId xmlns:a16="http://schemas.microsoft.com/office/drawing/2014/main" id="{C62BC83B-E7A0-3D33-7195-276603C6B0C2}"/>
                </a:ext>
              </a:extLst>
            </p:cNvPr>
            <p:cNvPicPr>
              <a:picLocks noChangeAspect="1"/>
            </p:cNvPicPr>
            <p:nvPr/>
          </p:nvPicPr>
          <p:blipFill>
            <a:blip r:embed="rId10"/>
            <a:srcRect l="506" t="62753" r="71217" b="1729"/>
            <a:stretch/>
          </p:blipFill>
          <p:spPr>
            <a:xfrm>
              <a:off x="104539" y="5189467"/>
              <a:ext cx="3486151" cy="1657349"/>
            </a:xfrm>
            <a:prstGeom prst="rect">
              <a:avLst/>
            </a:prstGeom>
          </p:spPr>
        </p:pic>
        <p:pic>
          <p:nvPicPr>
            <p:cNvPr id="158" name="Picture 157" descr="A close-up of a graph&#10;&#10;Description automatically generated">
              <a:extLst>
                <a:ext uri="{FF2B5EF4-FFF2-40B4-BE49-F238E27FC236}">
                  <a16:creationId xmlns:a16="http://schemas.microsoft.com/office/drawing/2014/main" id="{906134AF-B7BF-BD6A-792A-21741616D9C7}"/>
                </a:ext>
              </a:extLst>
            </p:cNvPr>
            <p:cNvPicPr>
              <a:picLocks noChangeAspect="1"/>
            </p:cNvPicPr>
            <p:nvPr/>
          </p:nvPicPr>
          <p:blipFill>
            <a:blip r:embed="rId10"/>
            <a:srcRect l="28784" t="62753" r="44562" b="1729"/>
            <a:stretch/>
          </p:blipFill>
          <p:spPr>
            <a:xfrm>
              <a:off x="3627724" y="5180919"/>
              <a:ext cx="3286125" cy="1657349"/>
            </a:xfrm>
            <a:prstGeom prst="rect">
              <a:avLst/>
            </a:prstGeom>
          </p:spPr>
        </p:pic>
        <p:pic>
          <p:nvPicPr>
            <p:cNvPr id="159" name="Picture 158" descr="A close-up of a graph&#10;&#10;Description automatically generated">
              <a:extLst>
                <a:ext uri="{FF2B5EF4-FFF2-40B4-BE49-F238E27FC236}">
                  <a16:creationId xmlns:a16="http://schemas.microsoft.com/office/drawing/2014/main" id="{72D8F06E-E63F-FED7-486B-7A2774D1CB57}"/>
                </a:ext>
              </a:extLst>
            </p:cNvPr>
            <p:cNvPicPr>
              <a:picLocks noChangeAspect="1"/>
            </p:cNvPicPr>
            <p:nvPr/>
          </p:nvPicPr>
          <p:blipFill>
            <a:blip r:embed="rId10"/>
            <a:srcRect l="55399" t="62753" r="18117" b="1729"/>
            <a:stretch/>
          </p:blipFill>
          <p:spPr>
            <a:xfrm>
              <a:off x="6961861" y="5189466"/>
              <a:ext cx="3265164" cy="1657349"/>
            </a:xfrm>
            <a:prstGeom prst="rect">
              <a:avLst/>
            </a:prstGeom>
          </p:spPr>
        </p:pic>
      </p:grpSp>
      <p:sp>
        <p:nvSpPr>
          <p:cNvPr id="162" name="TextBox 161">
            <a:extLst>
              <a:ext uri="{FF2B5EF4-FFF2-40B4-BE49-F238E27FC236}">
                <a16:creationId xmlns:a16="http://schemas.microsoft.com/office/drawing/2014/main" id="{F6AB78FC-CCA1-7CB8-6668-1CAF990E6997}"/>
              </a:ext>
            </a:extLst>
          </p:cNvPr>
          <p:cNvSpPr txBox="1"/>
          <p:nvPr/>
        </p:nvSpPr>
        <p:spPr>
          <a:xfrm>
            <a:off x="6468639" y="5888198"/>
            <a:ext cx="5288867" cy="830997"/>
          </a:xfrm>
          <a:prstGeom prst="rect">
            <a:avLst/>
          </a:prstGeom>
          <a:noFill/>
        </p:spPr>
        <p:txBody>
          <a:bodyPr wrap="square">
            <a:spAutoFit/>
          </a:bodyPr>
          <a:lstStyle/>
          <a:p>
            <a:pPr algn="ctr"/>
            <a:r>
              <a:rPr lang="en-US" sz="1600" dirty="0"/>
              <a:t>Comparisons of different noise removal techniques to improve data quality and extend methodologies to SMART cable data.</a:t>
            </a:r>
          </a:p>
        </p:txBody>
      </p:sp>
      <p:sp>
        <p:nvSpPr>
          <p:cNvPr id="163" name="TextBox 162">
            <a:extLst>
              <a:ext uri="{FF2B5EF4-FFF2-40B4-BE49-F238E27FC236}">
                <a16:creationId xmlns:a16="http://schemas.microsoft.com/office/drawing/2014/main" id="{3A9D5B88-3B6D-8946-020F-1EED86522E64}"/>
              </a:ext>
            </a:extLst>
          </p:cNvPr>
          <p:cNvSpPr txBox="1"/>
          <p:nvPr/>
        </p:nvSpPr>
        <p:spPr>
          <a:xfrm>
            <a:off x="6313398" y="4042139"/>
            <a:ext cx="1868331" cy="338554"/>
          </a:xfrm>
          <a:prstGeom prst="rect">
            <a:avLst/>
          </a:prstGeom>
          <a:noFill/>
        </p:spPr>
        <p:txBody>
          <a:bodyPr wrap="square">
            <a:spAutoFit/>
          </a:bodyPr>
          <a:lstStyle/>
          <a:p>
            <a:pPr algn="ctr"/>
            <a:r>
              <a:rPr lang="en-US" sz="1600" dirty="0"/>
              <a:t>Original</a:t>
            </a:r>
          </a:p>
        </p:txBody>
      </p:sp>
      <p:sp>
        <p:nvSpPr>
          <p:cNvPr id="164" name="TextBox 163">
            <a:extLst>
              <a:ext uri="{FF2B5EF4-FFF2-40B4-BE49-F238E27FC236}">
                <a16:creationId xmlns:a16="http://schemas.microsoft.com/office/drawing/2014/main" id="{CEF88D34-973A-993B-AF85-D22A594A6EC2}"/>
              </a:ext>
            </a:extLst>
          </p:cNvPr>
          <p:cNvSpPr txBox="1"/>
          <p:nvPr/>
        </p:nvSpPr>
        <p:spPr>
          <a:xfrm>
            <a:off x="8157239" y="4019501"/>
            <a:ext cx="1868331" cy="338554"/>
          </a:xfrm>
          <a:prstGeom prst="rect">
            <a:avLst/>
          </a:prstGeom>
          <a:noFill/>
        </p:spPr>
        <p:txBody>
          <a:bodyPr wrap="square">
            <a:spAutoFit/>
          </a:bodyPr>
          <a:lstStyle/>
          <a:p>
            <a:pPr algn="ctr"/>
            <a:r>
              <a:rPr lang="en-US" sz="1600" dirty="0" err="1"/>
              <a:t>ATaCR</a:t>
            </a:r>
            <a:endParaRPr lang="en-US" sz="1600" dirty="0"/>
          </a:p>
        </p:txBody>
      </p:sp>
      <p:sp>
        <p:nvSpPr>
          <p:cNvPr id="165" name="TextBox 164">
            <a:extLst>
              <a:ext uri="{FF2B5EF4-FFF2-40B4-BE49-F238E27FC236}">
                <a16:creationId xmlns:a16="http://schemas.microsoft.com/office/drawing/2014/main" id="{EBBFAD3A-2E10-6396-2679-7582EB72FC30}"/>
              </a:ext>
            </a:extLst>
          </p:cNvPr>
          <p:cNvSpPr txBox="1"/>
          <p:nvPr/>
        </p:nvSpPr>
        <p:spPr>
          <a:xfrm>
            <a:off x="9945128" y="4017982"/>
            <a:ext cx="1868331" cy="338554"/>
          </a:xfrm>
          <a:prstGeom prst="rect">
            <a:avLst/>
          </a:prstGeom>
          <a:noFill/>
        </p:spPr>
        <p:txBody>
          <a:bodyPr wrap="square">
            <a:spAutoFit/>
          </a:bodyPr>
          <a:lstStyle/>
          <a:p>
            <a:pPr algn="ctr"/>
            <a:r>
              <a:rPr lang="en-US" sz="1600" dirty="0" err="1"/>
              <a:t>NoiseCut</a:t>
            </a:r>
            <a:endParaRPr lang="en-US" sz="1600" dirty="0"/>
          </a:p>
        </p:txBody>
      </p:sp>
      <p:sp>
        <p:nvSpPr>
          <p:cNvPr id="5" name="TextBox 4">
            <a:extLst>
              <a:ext uri="{FF2B5EF4-FFF2-40B4-BE49-F238E27FC236}">
                <a16:creationId xmlns:a16="http://schemas.microsoft.com/office/drawing/2014/main" id="{9852E30D-0740-78A2-4F56-27772A859DD3}"/>
              </a:ext>
            </a:extLst>
          </p:cNvPr>
          <p:cNvSpPr txBox="1"/>
          <p:nvPr/>
        </p:nvSpPr>
        <p:spPr>
          <a:xfrm>
            <a:off x="4988684" y="6455091"/>
            <a:ext cx="2959909" cy="369332"/>
          </a:xfrm>
          <a:prstGeom prst="rect">
            <a:avLst/>
          </a:prstGeom>
          <a:noFill/>
        </p:spPr>
        <p:txBody>
          <a:bodyPr wrap="square">
            <a:spAutoFit/>
          </a:bodyPr>
          <a:lstStyle/>
          <a:p>
            <a:r>
              <a:rPr lang="es-ES_tradnl" dirty="0" err="1"/>
              <a:t>hajanisz@hawaii.edu</a:t>
            </a:r>
            <a:r>
              <a:rPr lang="es-ES_tradnl" dirty="0"/>
              <a:t> </a:t>
            </a:r>
          </a:p>
        </p:txBody>
      </p:sp>
    </p:spTree>
    <p:extLst>
      <p:ext uri="{BB962C8B-B14F-4D97-AF65-F5344CB8AC3E}">
        <p14:creationId xmlns:p14="http://schemas.microsoft.com/office/powerpoint/2010/main" val="426389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35F188E5-70E5-14FA-8A32-E704E5E188B9}"/>
            </a:ext>
          </a:extLst>
        </p:cNvPr>
        <p:cNvGrpSpPr/>
        <p:nvPr/>
      </p:nvGrpSpPr>
      <p:grpSpPr>
        <a:xfrm>
          <a:off x="0" y="0"/>
          <a:ext cx="0" cy="0"/>
          <a:chOff x="0" y="0"/>
          <a:chExt cx="0" cy="0"/>
        </a:xfrm>
      </p:grpSpPr>
      <p:pic>
        <p:nvPicPr>
          <p:cNvPr id="131" name="Google Shape;131;p21">
            <a:extLst>
              <a:ext uri="{FF2B5EF4-FFF2-40B4-BE49-F238E27FC236}">
                <a16:creationId xmlns:a16="http://schemas.microsoft.com/office/drawing/2014/main" id="{87D8C0E5-391C-8320-5781-803178627006}"/>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a:extLst>
              <a:ext uri="{FF2B5EF4-FFF2-40B4-BE49-F238E27FC236}">
                <a16:creationId xmlns:a16="http://schemas.microsoft.com/office/drawing/2014/main" id="{16291033-3E1C-547A-16D0-6D9CBFC7629C}"/>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Calibri"/>
              <a:ea typeface="Calibri"/>
              <a:cs typeface="Calibri"/>
              <a:sym typeface="Calibri"/>
            </a:endParaRPr>
          </a:p>
        </p:txBody>
      </p:sp>
      <p:sp>
        <p:nvSpPr>
          <p:cNvPr id="133" name="Google Shape;133;p21">
            <a:extLst>
              <a:ext uri="{FF2B5EF4-FFF2-40B4-BE49-F238E27FC236}">
                <a16:creationId xmlns:a16="http://schemas.microsoft.com/office/drawing/2014/main" id="{BE866E70-6D17-3FC2-B2E6-960A9C5C2EF5}"/>
              </a:ext>
            </a:extLst>
          </p:cNvPr>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lang="en-US" sz="3000" b="1" kern="0" noProof="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Tamtam SMART Cable </a:t>
            </a:r>
            <a:endParaRPr kumimoji="0" sz="3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8" name="Google Shape;138;p21">
            <a:extLst>
              <a:ext uri="{FF2B5EF4-FFF2-40B4-BE49-F238E27FC236}">
                <a16:creationId xmlns:a16="http://schemas.microsoft.com/office/drawing/2014/main" id="{FF3F1D6B-06BE-148B-4AEB-BD9796350391}"/>
              </a:ext>
            </a:extLst>
          </p:cNvPr>
          <p:cNvPicPr preferRelativeResize="0"/>
          <p:nvPr/>
        </p:nvPicPr>
        <p:blipFill rotWithShape="1">
          <a:blip r:embed="rId4">
            <a:alphaModFix/>
          </a:blip>
          <a:srcRect l="15755" t="60877" r="14528" b="18594"/>
          <a:stretch/>
        </p:blipFill>
        <p:spPr>
          <a:xfrm>
            <a:off x="211053" y="64000"/>
            <a:ext cx="1774774" cy="689577"/>
          </a:xfrm>
          <a:prstGeom prst="rect">
            <a:avLst/>
          </a:prstGeom>
          <a:noFill/>
          <a:ln>
            <a:noFill/>
          </a:ln>
        </p:spPr>
      </p:pic>
      <p:pic>
        <p:nvPicPr>
          <p:cNvPr id="2" name="Google Shape;137;p21">
            <a:extLst>
              <a:ext uri="{FF2B5EF4-FFF2-40B4-BE49-F238E27FC236}">
                <a16:creationId xmlns:a16="http://schemas.microsoft.com/office/drawing/2014/main" id="{DFD3EA87-8D9D-922D-2B9C-B81D8B535E86}"/>
              </a:ext>
            </a:extLst>
          </p:cNvPr>
          <p:cNvPicPr preferRelativeResize="0"/>
          <p:nvPr/>
        </p:nvPicPr>
        <p:blipFill>
          <a:blip r:embed="rId5">
            <a:alphaModFix/>
          </a:blip>
          <a:stretch>
            <a:fillRect/>
          </a:stretch>
        </p:blipFill>
        <p:spPr>
          <a:xfrm>
            <a:off x="9913017" y="6122798"/>
            <a:ext cx="2118300" cy="619497"/>
          </a:xfrm>
          <a:prstGeom prst="rect">
            <a:avLst/>
          </a:prstGeom>
          <a:noFill/>
          <a:ln>
            <a:noFill/>
          </a:ln>
        </p:spPr>
      </p:pic>
      <p:pic>
        <p:nvPicPr>
          <p:cNvPr id="3" name="Google Shape;231;p22">
            <a:extLst>
              <a:ext uri="{FF2B5EF4-FFF2-40B4-BE49-F238E27FC236}">
                <a16:creationId xmlns:a16="http://schemas.microsoft.com/office/drawing/2014/main" id="{E7D3FB6F-E7F6-F456-7EEA-9497D7EDE7EC}"/>
              </a:ext>
            </a:extLst>
          </p:cNvPr>
          <p:cNvPicPr preferRelativeResize="0"/>
          <p:nvPr/>
        </p:nvPicPr>
        <p:blipFill rotWithShape="1">
          <a:blip r:embed="rId6">
            <a:alphaModFix/>
          </a:blip>
          <a:srcRect/>
          <a:stretch/>
        </p:blipFill>
        <p:spPr>
          <a:xfrm flipH="1">
            <a:off x="11314728" y="128900"/>
            <a:ext cx="652070" cy="554000"/>
          </a:xfrm>
          <a:prstGeom prst="rect">
            <a:avLst/>
          </a:prstGeom>
          <a:noFill/>
          <a:ln>
            <a:noFill/>
          </a:ln>
        </p:spPr>
      </p:pic>
      <p:pic>
        <p:nvPicPr>
          <p:cNvPr id="10" name="Picture 9" descr="A map of the ocean&#10;&#10;Description automatically generated"/>
          <p:cNvPicPr>
            <a:picLocks noChangeAspect="1"/>
          </p:cNvPicPr>
          <p:nvPr/>
        </p:nvPicPr>
        <p:blipFill>
          <a:blip r:embed="rId7"/>
          <a:srcRect l="1488" t="1406" r="1488" b="1406"/>
          <a:stretch>
            <a:fillRect/>
          </a:stretch>
        </p:blipFill>
        <p:spPr>
          <a:xfrm>
            <a:off x="3421534" y="850472"/>
            <a:ext cx="5665728" cy="6007528"/>
          </a:xfrm>
          <a:prstGeom prst="rect">
            <a:avLst/>
          </a:prstGeom>
        </p:spPr>
      </p:pic>
      <p:pic>
        <p:nvPicPr>
          <p:cNvPr id="11" name="Picture 10" descr="FIG02_18.5x31.7_ver2.jpg"/>
          <p:cNvPicPr>
            <a:picLocks noChangeAspect="1"/>
          </p:cNvPicPr>
          <p:nvPr/>
        </p:nvPicPr>
        <p:blipFill>
          <a:blip r:embed="rId8" cstate="print"/>
          <a:stretch>
            <a:fillRect/>
          </a:stretch>
        </p:blipFill>
        <p:spPr>
          <a:xfrm>
            <a:off x="9084365" y="882416"/>
            <a:ext cx="3093987" cy="5301846"/>
          </a:xfrm>
          <a:prstGeom prst="rect">
            <a:avLst/>
          </a:prstGeom>
        </p:spPr>
      </p:pic>
      <p:sp>
        <p:nvSpPr>
          <p:cNvPr id="12" name="Rectangle 11"/>
          <p:cNvSpPr/>
          <p:nvPr/>
        </p:nvSpPr>
        <p:spPr>
          <a:xfrm>
            <a:off x="4753973" y="1630907"/>
            <a:ext cx="818865" cy="1501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62637" y="6045959"/>
            <a:ext cx="1205551" cy="14330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94922" y="5898108"/>
            <a:ext cx="1483055" cy="1342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a:spLocks noChangeAspect="1"/>
          </p:cNvSpPr>
          <p:nvPr/>
        </p:nvSpPr>
        <p:spPr>
          <a:xfrm>
            <a:off x="5562759" y="4085330"/>
            <a:ext cx="367439" cy="930222"/>
          </a:xfrm>
          <a:custGeom>
            <a:avLst/>
            <a:gdLst>
              <a:gd name="connsiteX0" fmla="*/ 510653 w 580029"/>
              <a:gd name="connsiteY0" fmla="*/ 0 h 1508077"/>
              <a:gd name="connsiteX1" fmla="*/ 476534 w 580029"/>
              <a:gd name="connsiteY1" fmla="*/ 116006 h 1508077"/>
              <a:gd name="connsiteX2" fmla="*/ 456062 w 580029"/>
              <a:gd name="connsiteY2" fmla="*/ 184244 h 1508077"/>
              <a:gd name="connsiteX3" fmla="*/ 449238 w 580029"/>
              <a:gd name="connsiteY3" fmla="*/ 313898 h 1508077"/>
              <a:gd name="connsiteX4" fmla="*/ 421943 w 580029"/>
              <a:gd name="connsiteY4" fmla="*/ 423080 h 1508077"/>
              <a:gd name="connsiteX5" fmla="*/ 469710 w 580029"/>
              <a:gd name="connsiteY5" fmla="*/ 573206 h 1508077"/>
              <a:gd name="connsiteX6" fmla="*/ 558420 w 580029"/>
              <a:gd name="connsiteY6" fmla="*/ 784746 h 1508077"/>
              <a:gd name="connsiteX7" fmla="*/ 565244 w 580029"/>
              <a:gd name="connsiteY7" fmla="*/ 975814 h 1508077"/>
              <a:gd name="connsiteX8" fmla="*/ 469710 w 580029"/>
              <a:gd name="connsiteY8" fmla="*/ 1132764 h 1508077"/>
              <a:gd name="connsiteX9" fmla="*/ 67101 w 580029"/>
              <a:gd name="connsiteY9" fmla="*/ 1453486 h 1508077"/>
              <a:gd name="connsiteX10" fmla="*/ 67101 w 580029"/>
              <a:gd name="connsiteY10" fmla="*/ 1460310 h 150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29" h="1508077">
                <a:moveTo>
                  <a:pt x="510653" y="0"/>
                </a:moveTo>
                <a:lnTo>
                  <a:pt x="476534" y="116006"/>
                </a:lnTo>
                <a:cubicBezTo>
                  <a:pt x="467436" y="146713"/>
                  <a:pt x="460611" y="151262"/>
                  <a:pt x="456062" y="184244"/>
                </a:cubicBezTo>
                <a:cubicBezTo>
                  <a:pt x="451513" y="217226"/>
                  <a:pt x="454924" y="274092"/>
                  <a:pt x="449238" y="313898"/>
                </a:cubicBezTo>
                <a:cubicBezTo>
                  <a:pt x="443552" y="353704"/>
                  <a:pt x="418531" y="379862"/>
                  <a:pt x="421943" y="423080"/>
                </a:cubicBezTo>
                <a:cubicBezTo>
                  <a:pt x="425355" y="466298"/>
                  <a:pt x="446964" y="512928"/>
                  <a:pt x="469710" y="573206"/>
                </a:cubicBezTo>
                <a:cubicBezTo>
                  <a:pt x="492456" y="633484"/>
                  <a:pt x="542498" y="717645"/>
                  <a:pt x="558420" y="784746"/>
                </a:cubicBezTo>
                <a:cubicBezTo>
                  <a:pt x="574342" y="851847"/>
                  <a:pt x="580029" y="917811"/>
                  <a:pt x="565244" y="975814"/>
                </a:cubicBezTo>
                <a:cubicBezTo>
                  <a:pt x="550459" y="1033817"/>
                  <a:pt x="552734" y="1053152"/>
                  <a:pt x="469710" y="1132764"/>
                </a:cubicBezTo>
                <a:cubicBezTo>
                  <a:pt x="386686" y="1212376"/>
                  <a:pt x="134202" y="1398895"/>
                  <a:pt x="67101" y="1453486"/>
                </a:cubicBezTo>
                <a:cubicBezTo>
                  <a:pt x="0" y="1508077"/>
                  <a:pt x="33550" y="1484193"/>
                  <a:pt x="67101" y="1460310"/>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5824342" y="4167797"/>
            <a:ext cx="73152" cy="7315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1" name="Oval 20"/>
          <p:cNvSpPr/>
          <p:nvPr/>
        </p:nvSpPr>
        <p:spPr>
          <a:xfrm>
            <a:off x="5804466" y="4359953"/>
            <a:ext cx="73152" cy="7315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2" name="Oval 21"/>
          <p:cNvSpPr/>
          <p:nvPr/>
        </p:nvSpPr>
        <p:spPr>
          <a:xfrm>
            <a:off x="5870728" y="4499101"/>
            <a:ext cx="73152" cy="7315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3" name="Oval 22"/>
          <p:cNvSpPr/>
          <p:nvPr/>
        </p:nvSpPr>
        <p:spPr>
          <a:xfrm>
            <a:off x="5870730" y="4711135"/>
            <a:ext cx="73152" cy="73152"/>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4" name="Content Placeholder 2"/>
          <p:cNvSpPr txBox="1">
            <a:spLocks/>
          </p:cNvSpPr>
          <p:nvPr/>
        </p:nvSpPr>
        <p:spPr>
          <a:xfrm>
            <a:off x="0" y="901148"/>
            <a:ext cx="3445565" cy="5956852"/>
          </a:xfrm>
          <a:prstGeom prst="rect">
            <a:avLst/>
          </a:prstGeom>
        </p:spPr>
        <p:txBody>
          <a:bodyPr vert="horz" lIns="91440" tIns="45720" rIns="91440" bIns="45720" rtlCol="0">
            <a:normAutofit/>
          </a:bodyPr>
          <a:lstStyle/>
          <a:p>
            <a:pPr marR="0" lvl="0" algn="l" defTabSz="914400" rtl="0" eaLnBrk="1" fontAlgn="auto" latinLnBrk="0" hangingPunct="1">
              <a:lnSpc>
                <a:spcPct val="100000"/>
              </a:lnSpc>
              <a:spcAft>
                <a:spcPts val="0"/>
              </a:spcAft>
              <a:buClrTx/>
              <a:buSzTx/>
              <a:tabLst/>
              <a:defRPr/>
            </a:pPr>
            <a:r>
              <a:rPr lang="en-US" sz="1600" dirty="0">
                <a:latin typeface="Arial" pitchFamily="34" charset="0"/>
                <a:cs typeface="Arial" pitchFamily="34" charset="0"/>
              </a:rPr>
              <a:t>Cable </a:t>
            </a:r>
            <a:r>
              <a:rPr kumimoji="0" lang="en-US" sz="1600" b="0" i="0" u="none" strike="noStrike" kern="1200" cap="none" spc="0" normalizeH="0" baseline="0" noProof="0" dirty="0">
                <a:ln>
                  <a:noFill/>
                </a:ln>
                <a:solidFill>
                  <a:schemeClr val="tx1"/>
                </a:solidFill>
                <a:effectLst/>
                <a:uLnTx/>
                <a:uFillTx/>
                <a:latin typeface="Arial" pitchFamily="34" charset="0"/>
                <a:cs typeface="Arial" pitchFamily="34" charset="0"/>
              </a:rPr>
              <a:t>Route</a:t>
            </a:r>
            <a:endParaRPr lang="en-US" sz="1600" dirty="0">
              <a:latin typeface="Arial" pitchFamily="34" charset="0"/>
              <a:cs typeface="Arial" pitchFamily="34" charset="0"/>
            </a:endParaRPr>
          </a:p>
          <a:p>
            <a:pPr marL="115888" marR="0" lvl="0" indent="-115888" algn="l" defTabSz="914400" rtl="0" eaLnBrk="1" fontAlgn="auto" latinLnBrk="0" hangingPunct="1">
              <a:lnSpc>
                <a:spcPct val="100000"/>
              </a:lnSpc>
              <a:spcAft>
                <a:spcPts val="0"/>
              </a:spcAft>
              <a:buClrTx/>
              <a:buSzTx/>
              <a:buFont typeface="Arial" pitchFamily="34" charset="0"/>
              <a:buChar char="•"/>
              <a:tabLst/>
              <a:defRPr/>
            </a:pPr>
            <a:r>
              <a:rPr lang="en-US" sz="1600" dirty="0">
                <a:latin typeface="Arial" pitchFamily="34" charset="0"/>
                <a:cs typeface="Arial" pitchFamily="34" charset="0"/>
              </a:rPr>
              <a:t>Port Vila, Vanuatu – </a:t>
            </a:r>
            <a:r>
              <a:rPr lang="en-US" sz="1600" dirty="0" err="1">
                <a:latin typeface="Arial" pitchFamily="34" charset="0"/>
                <a:cs typeface="Arial" pitchFamily="34" charset="0"/>
              </a:rPr>
              <a:t>Lifou</a:t>
            </a:r>
            <a:r>
              <a:rPr lang="en-US" sz="1600" dirty="0">
                <a:latin typeface="Arial" pitchFamily="34" charset="0"/>
                <a:cs typeface="Arial" pitchFamily="34" charset="0"/>
              </a:rPr>
              <a:t>, New Caledonia with four sensors</a:t>
            </a:r>
          </a:p>
          <a:p>
            <a:pPr marL="115888" marR="0" lvl="0" indent="-115888" algn="l" defTabSz="914400" rtl="0" eaLnBrk="1" fontAlgn="auto" latinLnBrk="0" hangingPunct="1">
              <a:lnSpc>
                <a:spcPct val="100000"/>
              </a:lnSpc>
              <a:spcAft>
                <a:spcPts val="0"/>
              </a:spcAft>
              <a:buClrTx/>
              <a:buSzTx/>
              <a:buFont typeface="Arial" pitchFamily="34" charset="0"/>
              <a:buChar char="•"/>
              <a:tabLst/>
              <a:defRPr/>
            </a:pPr>
            <a:r>
              <a:rPr lang="en-US" sz="1600" dirty="0">
                <a:latin typeface="Arial" pitchFamily="34" charset="0"/>
                <a:cs typeface="Arial" pitchFamily="34" charset="0"/>
              </a:rPr>
              <a:t>Vanuatu </a:t>
            </a:r>
            <a:r>
              <a:rPr lang="en-US" sz="1600" dirty="0" err="1">
                <a:latin typeface="Arial" pitchFamily="34" charset="0"/>
                <a:cs typeface="Arial" pitchFamily="34" charset="0"/>
              </a:rPr>
              <a:t>subduction</a:t>
            </a:r>
            <a:r>
              <a:rPr lang="en-US" sz="1600" dirty="0">
                <a:latin typeface="Arial" pitchFamily="34" charset="0"/>
                <a:cs typeface="Arial" pitchFamily="34" charset="0"/>
              </a:rPr>
              <a:t> zone with frequent </a:t>
            </a:r>
            <a:r>
              <a:rPr lang="en-US" sz="1600" dirty="0" err="1">
                <a:latin typeface="Arial" pitchFamily="34" charset="0"/>
                <a:cs typeface="Arial" pitchFamily="34" charset="0"/>
              </a:rPr>
              <a:t>tsunamigenic</a:t>
            </a:r>
            <a:r>
              <a:rPr lang="en-US" sz="1600" dirty="0">
                <a:latin typeface="Arial" pitchFamily="34" charset="0"/>
                <a:cs typeface="Arial" pitchFamily="34" charset="0"/>
              </a:rPr>
              <a:t> earthquakes </a:t>
            </a:r>
          </a:p>
          <a:p>
            <a:pPr marR="0" lvl="0" algn="l" defTabSz="914400" rtl="0" eaLnBrk="1" fontAlgn="auto" latinLnBrk="0" hangingPunct="1">
              <a:lnSpc>
                <a:spcPct val="100000"/>
              </a:lnSpc>
              <a:spcBef>
                <a:spcPts val="1000"/>
              </a:spcBef>
              <a:spcAft>
                <a:spcPts val="0"/>
              </a:spcAft>
              <a:buClrTx/>
              <a:buSzTx/>
              <a:tabLst/>
              <a:defRPr/>
            </a:pPr>
            <a:r>
              <a:rPr lang="en-US" sz="1600" dirty="0">
                <a:latin typeface="Arial" pitchFamily="34" charset="0"/>
                <a:cs typeface="Arial" pitchFamily="34" charset="0"/>
              </a:rPr>
              <a:t>Simulated Earthquake and Tsunami Dataset for System Optimization </a:t>
            </a:r>
          </a:p>
          <a:p>
            <a:pPr marL="115888" lvl="0" indent="-115888">
              <a:buFont typeface="Arial" pitchFamily="34" charset="0"/>
              <a:buChar char="•"/>
              <a:defRPr/>
            </a:pPr>
            <a:r>
              <a:rPr lang="en-US" sz="1600" dirty="0">
                <a:latin typeface="Arial" pitchFamily="34" charset="0"/>
                <a:cs typeface="Arial" pitchFamily="34" charset="0"/>
              </a:rPr>
              <a:t>2013 Mw 8.0 Santa Cruz Island Earthquake</a:t>
            </a:r>
          </a:p>
          <a:p>
            <a:pPr marL="115888" lvl="0" indent="-115888">
              <a:buFont typeface="Arial" pitchFamily="34" charset="0"/>
              <a:buChar char="•"/>
              <a:defRPr/>
            </a:pPr>
            <a:r>
              <a:rPr lang="en-US" sz="1600" dirty="0">
                <a:latin typeface="Arial" pitchFamily="34" charset="0"/>
                <a:cs typeface="Arial" pitchFamily="34" charset="0"/>
              </a:rPr>
              <a:t>2021 Mw 7.7 earthquake southeast of the Loyalty Islands</a:t>
            </a:r>
          </a:p>
          <a:p>
            <a:pPr marL="115888" lvl="0" indent="-115888">
              <a:buFont typeface="Arial" pitchFamily="34" charset="0"/>
              <a:buChar char="•"/>
              <a:defRPr/>
            </a:pPr>
            <a:r>
              <a:rPr lang="en-US" sz="1600" dirty="0">
                <a:latin typeface="Arial" pitchFamily="34" charset="0"/>
                <a:cs typeface="Arial" pitchFamily="34" charset="0"/>
              </a:rPr>
              <a:t>UNESCO IOC Mw 8.8 maximum earthquake scenario and five Mw 8.33 sub events (A, B, C, D, E)</a:t>
            </a:r>
          </a:p>
          <a:p>
            <a:pPr marL="115888" indent="-115888">
              <a:spcBef>
                <a:spcPts val="1200"/>
              </a:spcBef>
              <a:defRPr/>
            </a:pPr>
            <a:r>
              <a:rPr lang="en-US" sz="1600" dirty="0">
                <a:latin typeface="Arial" pitchFamily="34" charset="0"/>
                <a:cs typeface="Arial" pitchFamily="34" charset="0"/>
              </a:rPr>
              <a:t>Earthquake and Tsunami Modeling</a:t>
            </a:r>
          </a:p>
          <a:p>
            <a:pPr marL="115888" lvl="0" indent="-115888">
              <a:buFont typeface="Arial" pitchFamily="34" charset="0"/>
              <a:buChar char="•"/>
              <a:defRPr/>
            </a:pPr>
            <a:r>
              <a:rPr lang="en-US" sz="1600" dirty="0">
                <a:latin typeface="Arial" pitchFamily="34" charset="0"/>
                <a:cs typeface="Arial" pitchFamily="34" charset="0"/>
              </a:rPr>
              <a:t>Finite fault rupture models</a:t>
            </a:r>
          </a:p>
          <a:p>
            <a:pPr marL="115888" indent="-115888">
              <a:buFont typeface="Arial" pitchFamily="34" charset="0"/>
              <a:buChar char="•"/>
              <a:defRPr/>
            </a:pPr>
            <a:r>
              <a:rPr lang="en-US" sz="1600" dirty="0" err="1">
                <a:latin typeface="Arial" pitchFamily="34" charset="0"/>
                <a:cs typeface="Arial" pitchFamily="34" charset="0"/>
              </a:rPr>
              <a:t>Nonhydrostatic</a:t>
            </a:r>
            <a:r>
              <a:rPr lang="en-US" sz="1600" dirty="0">
                <a:latin typeface="Arial" pitchFamily="34" charset="0"/>
                <a:cs typeface="Arial" pitchFamily="34" charset="0"/>
              </a:rPr>
              <a:t> tsunami modeling from seafloor deformation</a:t>
            </a:r>
          </a:p>
          <a:p>
            <a:pPr marL="115888" indent="-115888">
              <a:buFont typeface="Arial" pitchFamily="34" charset="0"/>
              <a:buChar char="•"/>
              <a:defRPr/>
            </a:pPr>
            <a:r>
              <a:rPr lang="en-US" sz="1600" dirty="0">
                <a:latin typeface="Arial" pitchFamily="34" charset="0"/>
                <a:cs typeface="Arial" pitchFamily="34" charset="0"/>
              </a:rPr>
              <a:t>PREM and SYNGINE seismic wave simulator</a:t>
            </a:r>
          </a:p>
          <a:p>
            <a:pPr marL="115888" lvl="0" indent="-115888">
              <a:buFont typeface="Arial" pitchFamily="34" charset="0"/>
              <a:buChar char="•"/>
              <a:defRPr/>
            </a:pPr>
            <a:endParaRPr lang="en-US" sz="1600" dirty="0">
              <a:latin typeface="Arial" pitchFamily="34" charset="0"/>
              <a:cs typeface="Arial" pitchFamily="34" charset="0"/>
            </a:endParaRPr>
          </a:p>
        </p:txBody>
      </p:sp>
      <p:sp>
        <p:nvSpPr>
          <p:cNvPr id="26" name="Freeform 25"/>
          <p:cNvSpPr>
            <a:spLocks noChangeAspect="1"/>
          </p:cNvSpPr>
          <p:nvPr/>
        </p:nvSpPr>
        <p:spPr>
          <a:xfrm>
            <a:off x="9733722" y="5059366"/>
            <a:ext cx="145773" cy="439501"/>
          </a:xfrm>
          <a:custGeom>
            <a:avLst/>
            <a:gdLst>
              <a:gd name="connsiteX0" fmla="*/ 510653 w 580029"/>
              <a:gd name="connsiteY0" fmla="*/ 0 h 1508077"/>
              <a:gd name="connsiteX1" fmla="*/ 476534 w 580029"/>
              <a:gd name="connsiteY1" fmla="*/ 116006 h 1508077"/>
              <a:gd name="connsiteX2" fmla="*/ 456062 w 580029"/>
              <a:gd name="connsiteY2" fmla="*/ 184244 h 1508077"/>
              <a:gd name="connsiteX3" fmla="*/ 449238 w 580029"/>
              <a:gd name="connsiteY3" fmla="*/ 313898 h 1508077"/>
              <a:gd name="connsiteX4" fmla="*/ 421943 w 580029"/>
              <a:gd name="connsiteY4" fmla="*/ 423080 h 1508077"/>
              <a:gd name="connsiteX5" fmla="*/ 469710 w 580029"/>
              <a:gd name="connsiteY5" fmla="*/ 573206 h 1508077"/>
              <a:gd name="connsiteX6" fmla="*/ 558420 w 580029"/>
              <a:gd name="connsiteY6" fmla="*/ 784746 h 1508077"/>
              <a:gd name="connsiteX7" fmla="*/ 565244 w 580029"/>
              <a:gd name="connsiteY7" fmla="*/ 975814 h 1508077"/>
              <a:gd name="connsiteX8" fmla="*/ 469710 w 580029"/>
              <a:gd name="connsiteY8" fmla="*/ 1132764 h 1508077"/>
              <a:gd name="connsiteX9" fmla="*/ 67101 w 580029"/>
              <a:gd name="connsiteY9" fmla="*/ 1453486 h 1508077"/>
              <a:gd name="connsiteX10" fmla="*/ 67101 w 580029"/>
              <a:gd name="connsiteY10" fmla="*/ 1460310 h 150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29" h="1508077">
                <a:moveTo>
                  <a:pt x="510653" y="0"/>
                </a:moveTo>
                <a:lnTo>
                  <a:pt x="476534" y="116006"/>
                </a:lnTo>
                <a:cubicBezTo>
                  <a:pt x="467436" y="146713"/>
                  <a:pt x="460611" y="151262"/>
                  <a:pt x="456062" y="184244"/>
                </a:cubicBezTo>
                <a:cubicBezTo>
                  <a:pt x="451513" y="217226"/>
                  <a:pt x="454924" y="274092"/>
                  <a:pt x="449238" y="313898"/>
                </a:cubicBezTo>
                <a:cubicBezTo>
                  <a:pt x="443552" y="353704"/>
                  <a:pt x="418531" y="379862"/>
                  <a:pt x="421943" y="423080"/>
                </a:cubicBezTo>
                <a:cubicBezTo>
                  <a:pt x="425355" y="466298"/>
                  <a:pt x="446964" y="512928"/>
                  <a:pt x="469710" y="573206"/>
                </a:cubicBezTo>
                <a:cubicBezTo>
                  <a:pt x="492456" y="633484"/>
                  <a:pt x="542498" y="717645"/>
                  <a:pt x="558420" y="784746"/>
                </a:cubicBezTo>
                <a:cubicBezTo>
                  <a:pt x="574342" y="851847"/>
                  <a:pt x="580029" y="917811"/>
                  <a:pt x="565244" y="975814"/>
                </a:cubicBezTo>
                <a:cubicBezTo>
                  <a:pt x="550459" y="1033817"/>
                  <a:pt x="552734" y="1053152"/>
                  <a:pt x="469710" y="1132764"/>
                </a:cubicBezTo>
                <a:cubicBezTo>
                  <a:pt x="386686" y="1212376"/>
                  <a:pt x="134202" y="1398895"/>
                  <a:pt x="67101" y="1453486"/>
                </a:cubicBezTo>
                <a:cubicBezTo>
                  <a:pt x="0" y="1508077"/>
                  <a:pt x="33550" y="1484193"/>
                  <a:pt x="67101" y="1460310"/>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a:spLocks noChangeAspect="1"/>
          </p:cNvSpPr>
          <p:nvPr/>
        </p:nvSpPr>
        <p:spPr>
          <a:xfrm>
            <a:off x="11297479" y="5059367"/>
            <a:ext cx="139130" cy="419473"/>
          </a:xfrm>
          <a:custGeom>
            <a:avLst/>
            <a:gdLst>
              <a:gd name="connsiteX0" fmla="*/ 510653 w 580029"/>
              <a:gd name="connsiteY0" fmla="*/ 0 h 1508077"/>
              <a:gd name="connsiteX1" fmla="*/ 476534 w 580029"/>
              <a:gd name="connsiteY1" fmla="*/ 116006 h 1508077"/>
              <a:gd name="connsiteX2" fmla="*/ 456062 w 580029"/>
              <a:gd name="connsiteY2" fmla="*/ 184244 h 1508077"/>
              <a:gd name="connsiteX3" fmla="*/ 449238 w 580029"/>
              <a:gd name="connsiteY3" fmla="*/ 313898 h 1508077"/>
              <a:gd name="connsiteX4" fmla="*/ 421943 w 580029"/>
              <a:gd name="connsiteY4" fmla="*/ 423080 h 1508077"/>
              <a:gd name="connsiteX5" fmla="*/ 469710 w 580029"/>
              <a:gd name="connsiteY5" fmla="*/ 573206 h 1508077"/>
              <a:gd name="connsiteX6" fmla="*/ 558420 w 580029"/>
              <a:gd name="connsiteY6" fmla="*/ 784746 h 1508077"/>
              <a:gd name="connsiteX7" fmla="*/ 565244 w 580029"/>
              <a:gd name="connsiteY7" fmla="*/ 975814 h 1508077"/>
              <a:gd name="connsiteX8" fmla="*/ 469710 w 580029"/>
              <a:gd name="connsiteY8" fmla="*/ 1132764 h 1508077"/>
              <a:gd name="connsiteX9" fmla="*/ 67101 w 580029"/>
              <a:gd name="connsiteY9" fmla="*/ 1453486 h 1508077"/>
              <a:gd name="connsiteX10" fmla="*/ 67101 w 580029"/>
              <a:gd name="connsiteY10" fmla="*/ 1460310 h 150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29" h="1508077">
                <a:moveTo>
                  <a:pt x="510653" y="0"/>
                </a:moveTo>
                <a:lnTo>
                  <a:pt x="476534" y="116006"/>
                </a:lnTo>
                <a:cubicBezTo>
                  <a:pt x="467436" y="146713"/>
                  <a:pt x="460611" y="151262"/>
                  <a:pt x="456062" y="184244"/>
                </a:cubicBezTo>
                <a:cubicBezTo>
                  <a:pt x="451513" y="217226"/>
                  <a:pt x="454924" y="274092"/>
                  <a:pt x="449238" y="313898"/>
                </a:cubicBezTo>
                <a:cubicBezTo>
                  <a:pt x="443552" y="353704"/>
                  <a:pt x="418531" y="379862"/>
                  <a:pt x="421943" y="423080"/>
                </a:cubicBezTo>
                <a:cubicBezTo>
                  <a:pt x="425355" y="466298"/>
                  <a:pt x="446964" y="512928"/>
                  <a:pt x="469710" y="573206"/>
                </a:cubicBezTo>
                <a:cubicBezTo>
                  <a:pt x="492456" y="633484"/>
                  <a:pt x="542498" y="717645"/>
                  <a:pt x="558420" y="784746"/>
                </a:cubicBezTo>
                <a:cubicBezTo>
                  <a:pt x="574342" y="851847"/>
                  <a:pt x="580029" y="917811"/>
                  <a:pt x="565244" y="975814"/>
                </a:cubicBezTo>
                <a:cubicBezTo>
                  <a:pt x="550459" y="1033817"/>
                  <a:pt x="552734" y="1053152"/>
                  <a:pt x="469710" y="1132764"/>
                </a:cubicBezTo>
                <a:cubicBezTo>
                  <a:pt x="386686" y="1212376"/>
                  <a:pt x="134202" y="1398895"/>
                  <a:pt x="67101" y="1453486"/>
                </a:cubicBezTo>
                <a:cubicBezTo>
                  <a:pt x="0" y="1508077"/>
                  <a:pt x="33550" y="1484193"/>
                  <a:pt x="67101" y="1460310"/>
                </a:cubicBezTo>
              </a:path>
            </a:pathLst>
          </a:cu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9144000" y="927652"/>
            <a:ext cx="914033" cy="246221"/>
          </a:xfrm>
          <a:prstGeom prst="rect">
            <a:avLst/>
          </a:prstGeom>
          <a:noFill/>
        </p:spPr>
        <p:txBody>
          <a:bodyPr wrap="none" rtlCol="0">
            <a:spAutoFit/>
          </a:bodyPr>
          <a:lstStyle/>
          <a:p>
            <a:r>
              <a:rPr lang="en-US" sz="1000" b="1" dirty="0">
                <a:latin typeface="Arial" pitchFamily="34" charset="0"/>
                <a:cs typeface="Arial" pitchFamily="34" charset="0"/>
              </a:rPr>
              <a:t>2013 Mw 8.0</a:t>
            </a:r>
          </a:p>
        </p:txBody>
      </p:sp>
      <p:sp>
        <p:nvSpPr>
          <p:cNvPr id="28" name="TextBox 27"/>
          <p:cNvSpPr txBox="1"/>
          <p:nvPr/>
        </p:nvSpPr>
        <p:spPr>
          <a:xfrm>
            <a:off x="9124122" y="2160104"/>
            <a:ext cx="914033" cy="246221"/>
          </a:xfrm>
          <a:prstGeom prst="rect">
            <a:avLst/>
          </a:prstGeom>
          <a:noFill/>
        </p:spPr>
        <p:txBody>
          <a:bodyPr wrap="none" rtlCol="0">
            <a:spAutoFit/>
          </a:bodyPr>
          <a:lstStyle/>
          <a:p>
            <a:r>
              <a:rPr lang="en-US" sz="1000" b="1" dirty="0">
                <a:latin typeface="Arial" pitchFamily="34" charset="0"/>
                <a:cs typeface="Arial" pitchFamily="34" charset="0"/>
              </a:rPr>
              <a:t>2021 Mw 7.7</a:t>
            </a:r>
          </a:p>
        </p:txBody>
      </p:sp>
      <p:sp>
        <p:nvSpPr>
          <p:cNvPr id="29" name="TextBox 28"/>
          <p:cNvSpPr txBox="1"/>
          <p:nvPr/>
        </p:nvSpPr>
        <p:spPr>
          <a:xfrm>
            <a:off x="9137374" y="3438939"/>
            <a:ext cx="914033" cy="246221"/>
          </a:xfrm>
          <a:prstGeom prst="rect">
            <a:avLst/>
          </a:prstGeom>
          <a:noFill/>
        </p:spPr>
        <p:txBody>
          <a:bodyPr wrap="none" rtlCol="0">
            <a:spAutoFit/>
          </a:bodyPr>
          <a:lstStyle/>
          <a:p>
            <a:r>
              <a:rPr lang="en-US" sz="1000" b="1" dirty="0">
                <a:latin typeface="Arial" pitchFamily="34" charset="0"/>
                <a:cs typeface="Arial" pitchFamily="34" charset="0"/>
              </a:rPr>
              <a:t>2023 Mw 7.7</a:t>
            </a:r>
          </a:p>
        </p:txBody>
      </p:sp>
      <p:sp>
        <p:nvSpPr>
          <p:cNvPr id="30" name="TextBox 29"/>
          <p:cNvSpPr txBox="1"/>
          <p:nvPr/>
        </p:nvSpPr>
        <p:spPr>
          <a:xfrm>
            <a:off x="9130748" y="4684644"/>
            <a:ext cx="1449436" cy="246221"/>
          </a:xfrm>
          <a:prstGeom prst="rect">
            <a:avLst/>
          </a:prstGeom>
          <a:noFill/>
        </p:spPr>
        <p:txBody>
          <a:bodyPr wrap="none" rtlCol="0">
            <a:spAutoFit/>
          </a:bodyPr>
          <a:lstStyle/>
          <a:p>
            <a:r>
              <a:rPr lang="en-US" sz="1000" b="1" dirty="0">
                <a:latin typeface="Arial" pitchFamily="34" charset="0"/>
                <a:cs typeface="Arial" pitchFamily="34" charset="0"/>
              </a:rPr>
              <a:t>UNESCO IOC Mw 8.8</a:t>
            </a:r>
          </a:p>
        </p:txBody>
      </p:sp>
      <p:sp>
        <p:nvSpPr>
          <p:cNvPr id="31" name="TextBox 30"/>
          <p:cNvSpPr txBox="1"/>
          <p:nvPr/>
        </p:nvSpPr>
        <p:spPr>
          <a:xfrm>
            <a:off x="9528313" y="5029200"/>
            <a:ext cx="277640" cy="246221"/>
          </a:xfrm>
          <a:prstGeom prst="rect">
            <a:avLst/>
          </a:prstGeom>
          <a:noFill/>
        </p:spPr>
        <p:txBody>
          <a:bodyPr wrap="none" rtlCol="0">
            <a:spAutoFit/>
          </a:bodyPr>
          <a:lstStyle/>
          <a:p>
            <a:r>
              <a:rPr lang="en-US" sz="1000" dirty="0">
                <a:latin typeface="Arial" pitchFamily="34" charset="0"/>
                <a:cs typeface="Arial" pitchFamily="34" charset="0"/>
              </a:rPr>
              <a:t>A</a:t>
            </a:r>
          </a:p>
        </p:txBody>
      </p:sp>
      <p:sp>
        <p:nvSpPr>
          <p:cNvPr id="32" name="TextBox 31"/>
          <p:cNvSpPr txBox="1"/>
          <p:nvPr/>
        </p:nvSpPr>
        <p:spPr>
          <a:xfrm>
            <a:off x="9594575" y="5141844"/>
            <a:ext cx="277640" cy="246221"/>
          </a:xfrm>
          <a:prstGeom prst="rect">
            <a:avLst/>
          </a:prstGeom>
          <a:noFill/>
        </p:spPr>
        <p:txBody>
          <a:bodyPr wrap="none" rtlCol="0">
            <a:spAutoFit/>
          </a:bodyPr>
          <a:lstStyle/>
          <a:p>
            <a:r>
              <a:rPr lang="en-US" sz="1000" dirty="0">
                <a:latin typeface="Arial" pitchFamily="34" charset="0"/>
                <a:cs typeface="Arial" pitchFamily="34" charset="0"/>
              </a:rPr>
              <a:t>B</a:t>
            </a:r>
          </a:p>
        </p:txBody>
      </p:sp>
      <p:sp>
        <p:nvSpPr>
          <p:cNvPr id="33" name="TextBox 32"/>
          <p:cNvSpPr txBox="1"/>
          <p:nvPr/>
        </p:nvSpPr>
        <p:spPr>
          <a:xfrm>
            <a:off x="9654211" y="5267740"/>
            <a:ext cx="277640" cy="246221"/>
          </a:xfrm>
          <a:prstGeom prst="rect">
            <a:avLst/>
          </a:prstGeom>
          <a:noFill/>
        </p:spPr>
        <p:txBody>
          <a:bodyPr wrap="none" rtlCol="0">
            <a:spAutoFit/>
          </a:bodyPr>
          <a:lstStyle/>
          <a:p>
            <a:r>
              <a:rPr lang="en-US" sz="1000" dirty="0">
                <a:latin typeface="Arial" pitchFamily="34" charset="0"/>
                <a:cs typeface="Arial" pitchFamily="34" charset="0"/>
              </a:rPr>
              <a:t>C</a:t>
            </a:r>
          </a:p>
        </p:txBody>
      </p:sp>
      <p:sp>
        <p:nvSpPr>
          <p:cNvPr id="34" name="TextBox 33"/>
          <p:cNvSpPr txBox="1"/>
          <p:nvPr/>
        </p:nvSpPr>
        <p:spPr>
          <a:xfrm>
            <a:off x="9713847" y="5367132"/>
            <a:ext cx="277640" cy="246221"/>
          </a:xfrm>
          <a:prstGeom prst="rect">
            <a:avLst/>
          </a:prstGeom>
          <a:noFill/>
        </p:spPr>
        <p:txBody>
          <a:bodyPr wrap="none" rtlCol="0">
            <a:spAutoFit/>
          </a:bodyPr>
          <a:lstStyle/>
          <a:p>
            <a:r>
              <a:rPr lang="en-US" sz="1000" dirty="0">
                <a:latin typeface="Arial" pitchFamily="34" charset="0"/>
                <a:cs typeface="Arial" pitchFamily="34" charset="0"/>
              </a:rPr>
              <a:t>D</a:t>
            </a:r>
          </a:p>
        </p:txBody>
      </p:sp>
      <p:sp>
        <p:nvSpPr>
          <p:cNvPr id="35" name="TextBox 34"/>
          <p:cNvSpPr txBox="1"/>
          <p:nvPr/>
        </p:nvSpPr>
        <p:spPr>
          <a:xfrm>
            <a:off x="9780109" y="5466524"/>
            <a:ext cx="269626" cy="246221"/>
          </a:xfrm>
          <a:prstGeom prst="rect">
            <a:avLst/>
          </a:prstGeom>
          <a:noFill/>
        </p:spPr>
        <p:txBody>
          <a:bodyPr wrap="none" rtlCol="0">
            <a:spAutoFit/>
          </a:bodyPr>
          <a:lstStyle/>
          <a:p>
            <a:r>
              <a:rPr lang="en-US" sz="1000" dirty="0">
                <a:latin typeface="Arial" pitchFamily="34" charset="0"/>
                <a:cs typeface="Arial" pitchFamily="34" charset="0"/>
              </a:rPr>
              <a:t>E</a:t>
            </a:r>
          </a:p>
        </p:txBody>
      </p:sp>
      <p:sp>
        <p:nvSpPr>
          <p:cNvPr id="4" name="Oval 3">
            <a:extLst>
              <a:ext uri="{FF2B5EF4-FFF2-40B4-BE49-F238E27FC236}">
                <a16:creationId xmlns:a16="http://schemas.microsoft.com/office/drawing/2014/main" id="{6B9B5BEC-8E4E-C20B-F56A-D836B183EA25}"/>
              </a:ext>
            </a:extLst>
          </p:cNvPr>
          <p:cNvSpPr/>
          <p:nvPr/>
        </p:nvSpPr>
        <p:spPr>
          <a:xfrm>
            <a:off x="5151524" y="3771179"/>
            <a:ext cx="1189907" cy="1493775"/>
          </a:xfrm>
          <a:prstGeom prst="ellipse">
            <a:avLst/>
          </a:prstGeom>
          <a:noFill/>
          <a:ln w="7620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Tree>
    <p:extLst>
      <p:ext uri="{BB962C8B-B14F-4D97-AF65-F5344CB8AC3E}">
        <p14:creationId xmlns:p14="http://schemas.microsoft.com/office/powerpoint/2010/main" val="368193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F4821BA0-3A0B-77D8-7857-CEA193B5A568}"/>
            </a:ext>
          </a:extLst>
        </p:cNvPr>
        <p:cNvGrpSpPr/>
        <p:nvPr/>
      </p:nvGrpSpPr>
      <p:grpSpPr>
        <a:xfrm>
          <a:off x="0" y="0"/>
          <a:ext cx="0" cy="0"/>
          <a:chOff x="0" y="0"/>
          <a:chExt cx="0" cy="0"/>
        </a:xfrm>
      </p:grpSpPr>
      <p:pic>
        <p:nvPicPr>
          <p:cNvPr id="131" name="Google Shape;131;p21">
            <a:extLst>
              <a:ext uri="{FF2B5EF4-FFF2-40B4-BE49-F238E27FC236}">
                <a16:creationId xmlns:a16="http://schemas.microsoft.com/office/drawing/2014/main" id="{CD5D1C88-2A5A-1EE8-A594-8387F64808AB}"/>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a:extLst>
              <a:ext uri="{FF2B5EF4-FFF2-40B4-BE49-F238E27FC236}">
                <a16:creationId xmlns:a16="http://schemas.microsoft.com/office/drawing/2014/main" id="{08832C73-9005-D6C8-5684-2C3A630B21C5}"/>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4" name="Google Shape;134;p21">
            <a:extLst>
              <a:ext uri="{FF2B5EF4-FFF2-40B4-BE49-F238E27FC236}">
                <a16:creationId xmlns:a16="http://schemas.microsoft.com/office/drawing/2014/main" id="{4944F357-E0B3-66A0-795D-692A4CF7AFF8}"/>
              </a:ext>
            </a:extLst>
          </p:cNvPr>
          <p:cNvPicPr preferRelativeResize="0"/>
          <p:nvPr/>
        </p:nvPicPr>
        <p:blipFill rotWithShape="1">
          <a:blip r:embed="rId4">
            <a:alphaModFix/>
          </a:blip>
          <a:srcRect/>
          <a:stretch/>
        </p:blipFill>
        <p:spPr>
          <a:xfrm flipH="1">
            <a:off x="12918871" y="131788"/>
            <a:ext cx="652070" cy="554000"/>
          </a:xfrm>
          <a:prstGeom prst="rect">
            <a:avLst/>
          </a:prstGeom>
          <a:noFill/>
          <a:ln>
            <a:noFill/>
          </a:ln>
        </p:spPr>
      </p:pic>
      <p:pic>
        <p:nvPicPr>
          <p:cNvPr id="138" name="Google Shape;138;p21">
            <a:extLst>
              <a:ext uri="{FF2B5EF4-FFF2-40B4-BE49-F238E27FC236}">
                <a16:creationId xmlns:a16="http://schemas.microsoft.com/office/drawing/2014/main" id="{C1CFE980-5702-30D7-CEFD-170EF0DDD631}"/>
              </a:ext>
            </a:extLst>
          </p:cNvPr>
          <p:cNvPicPr preferRelativeResize="0"/>
          <p:nvPr/>
        </p:nvPicPr>
        <p:blipFill rotWithShape="1">
          <a:blip r:embed="rId5">
            <a:alphaModFix/>
          </a:blip>
          <a:srcRect l="15755" t="60877" r="14528" b="18594"/>
          <a:stretch/>
        </p:blipFill>
        <p:spPr>
          <a:xfrm>
            <a:off x="211053" y="64000"/>
            <a:ext cx="1774774" cy="689577"/>
          </a:xfrm>
          <a:prstGeom prst="rect">
            <a:avLst/>
          </a:prstGeom>
          <a:noFill/>
          <a:ln>
            <a:noFill/>
          </a:ln>
        </p:spPr>
      </p:pic>
      <p:pic>
        <p:nvPicPr>
          <p:cNvPr id="6" name="Google Shape;137;p21">
            <a:extLst>
              <a:ext uri="{FF2B5EF4-FFF2-40B4-BE49-F238E27FC236}">
                <a16:creationId xmlns:a16="http://schemas.microsoft.com/office/drawing/2014/main" id="{9225DB06-AD5A-941E-5285-72ECC4755DDF}"/>
              </a:ext>
            </a:extLst>
          </p:cNvPr>
          <p:cNvPicPr preferRelativeResize="0"/>
          <p:nvPr/>
        </p:nvPicPr>
        <p:blipFill>
          <a:blip r:embed="rId6">
            <a:alphaModFix/>
          </a:blip>
          <a:stretch>
            <a:fillRect/>
          </a:stretch>
        </p:blipFill>
        <p:spPr>
          <a:xfrm>
            <a:off x="9873894" y="6236753"/>
            <a:ext cx="2118300" cy="619497"/>
          </a:xfrm>
          <a:prstGeom prst="rect">
            <a:avLst/>
          </a:prstGeom>
          <a:noFill/>
          <a:ln>
            <a:noFill/>
          </a:ln>
        </p:spPr>
      </p:pic>
      <p:pic>
        <p:nvPicPr>
          <p:cNvPr id="2" name="Google Shape;231;p22">
            <a:extLst>
              <a:ext uri="{FF2B5EF4-FFF2-40B4-BE49-F238E27FC236}">
                <a16:creationId xmlns:a16="http://schemas.microsoft.com/office/drawing/2014/main" id="{6DB60F39-BFC8-A5FB-481A-5EF6D7AAFCAA}"/>
              </a:ext>
            </a:extLst>
          </p:cNvPr>
          <p:cNvPicPr preferRelativeResize="0"/>
          <p:nvPr/>
        </p:nvPicPr>
        <p:blipFill rotWithShape="1">
          <a:blip r:embed="rId4">
            <a:alphaModFix/>
          </a:blip>
          <a:srcRect/>
          <a:stretch/>
        </p:blipFill>
        <p:spPr>
          <a:xfrm flipH="1">
            <a:off x="11314728" y="128900"/>
            <a:ext cx="652070" cy="554000"/>
          </a:xfrm>
          <a:prstGeom prst="rect">
            <a:avLst/>
          </a:prstGeom>
          <a:noFill/>
          <a:ln>
            <a:noFill/>
          </a:ln>
        </p:spPr>
      </p:pic>
      <p:pic>
        <p:nvPicPr>
          <p:cNvPr id="3" name="Imagen 3">
            <a:extLst>
              <a:ext uri="{FF2B5EF4-FFF2-40B4-BE49-F238E27FC236}">
                <a16:creationId xmlns:a16="http://schemas.microsoft.com/office/drawing/2014/main" id="{12A84D33-4C66-D270-7C3F-29797A99034C}"/>
              </a:ext>
            </a:extLst>
          </p:cNvPr>
          <p:cNvPicPr>
            <a:picLocks noChangeAspect="1"/>
          </p:cNvPicPr>
          <p:nvPr/>
        </p:nvPicPr>
        <p:blipFill>
          <a:blip r:embed="rId7"/>
          <a:stretch>
            <a:fillRect/>
          </a:stretch>
        </p:blipFill>
        <p:spPr>
          <a:xfrm>
            <a:off x="140180" y="2114015"/>
            <a:ext cx="5595061" cy="4168251"/>
          </a:xfrm>
          <a:prstGeom prst="rect">
            <a:avLst/>
          </a:prstGeom>
        </p:spPr>
      </p:pic>
      <p:pic>
        <p:nvPicPr>
          <p:cNvPr id="4" name="Google Shape;746;p22" descr="C:\Users\182740721\Desktop\DP-Foto-1-1.png">
            <a:extLst>
              <a:ext uri="{FF2B5EF4-FFF2-40B4-BE49-F238E27FC236}">
                <a16:creationId xmlns:a16="http://schemas.microsoft.com/office/drawing/2014/main" id="{AF71DE1E-B6BD-6588-9509-AC0A8A94F6B1}"/>
              </a:ext>
            </a:extLst>
          </p:cNvPr>
          <p:cNvPicPr preferRelativeResize="0">
            <a:picLocks noChangeAspect="1"/>
          </p:cNvPicPr>
          <p:nvPr/>
        </p:nvPicPr>
        <p:blipFill rotWithShape="1">
          <a:blip r:embed="rId8">
            <a:alphaModFix/>
          </a:blip>
          <a:srcRect/>
          <a:stretch/>
        </p:blipFill>
        <p:spPr>
          <a:xfrm>
            <a:off x="6041428" y="937462"/>
            <a:ext cx="3524824" cy="2697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Google Shape;203;p26">
            <a:extLst>
              <a:ext uri="{FF2B5EF4-FFF2-40B4-BE49-F238E27FC236}">
                <a16:creationId xmlns:a16="http://schemas.microsoft.com/office/drawing/2014/main" id="{8406424B-F9C4-2781-46B0-1DD9E8C3C42D}"/>
              </a:ext>
            </a:extLst>
          </p:cNvPr>
          <p:cNvSpPr/>
          <p:nvPr/>
        </p:nvSpPr>
        <p:spPr>
          <a:xfrm>
            <a:off x="70090" y="1039621"/>
            <a:ext cx="5735240" cy="770846"/>
          </a:xfrm>
          <a:prstGeom prst="rect">
            <a:avLst/>
          </a:prstGeom>
          <a:solidFill>
            <a:srgbClr val="22B3E8"/>
          </a:solidFill>
          <a:ln>
            <a:noFill/>
          </a:ln>
        </p:spPr>
        <p:txBody>
          <a:bodyPr spcFirstLastPara="1" wrap="square" lIns="91425" tIns="45700" rIns="91425" bIns="45700" anchor="ctr" anchorCtr="0">
            <a:noAutofit/>
          </a:bodyPr>
          <a:lstStyle/>
          <a:p>
            <a:pPr marL="0" marR="0" lvl="0" indent="0"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Polar Connect, </a:t>
            </a:r>
            <a:r>
              <a:rPr lang="en-US" sz="20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Far North Fiber, </a:t>
            </a:r>
            <a:r>
              <a:rPr lang="en-US" sz="2000" kern="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Tussas</a:t>
            </a:r>
            <a:r>
              <a:rPr lang="en-US" sz="20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 PISCES, IRIS, IOMEA</a:t>
            </a:r>
            <a:endPar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 name="Google Shape;203;p26">
            <a:extLst>
              <a:ext uri="{FF2B5EF4-FFF2-40B4-BE49-F238E27FC236}">
                <a16:creationId xmlns:a16="http://schemas.microsoft.com/office/drawing/2014/main" id="{545FD370-11E9-B241-F4FF-D904273D9ACD}"/>
              </a:ext>
            </a:extLst>
          </p:cNvPr>
          <p:cNvSpPr/>
          <p:nvPr/>
        </p:nvSpPr>
        <p:spPr>
          <a:xfrm>
            <a:off x="9732262" y="1643185"/>
            <a:ext cx="2459738" cy="830999"/>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lang="en-US" sz="200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Antarctica Chile</a:t>
            </a: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Drake Passage</a:t>
            </a:r>
            <a:endParaRPr kumimoji="0" lang="en-US" sz="1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8" name="Google Shape;203;p26">
            <a:extLst>
              <a:ext uri="{FF2B5EF4-FFF2-40B4-BE49-F238E27FC236}">
                <a16:creationId xmlns:a16="http://schemas.microsoft.com/office/drawing/2014/main" id="{5E3AB752-BFEA-09E2-3CDC-15B08C7D65A9}"/>
              </a:ext>
            </a:extLst>
          </p:cNvPr>
          <p:cNvSpPr>
            <a:spLocks noChangeAspect="1"/>
          </p:cNvSpPr>
          <p:nvPr/>
        </p:nvSpPr>
        <p:spPr>
          <a:xfrm>
            <a:off x="5322214" y="5511420"/>
            <a:ext cx="2579027" cy="770846"/>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AUS/NZ Antarctica </a:t>
            </a: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NSF McMurdo</a:t>
            </a:r>
            <a:endParaRPr kumimoji="0" lang="en-US" sz="10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9" name="Google Shape;3737;p509">
            <a:extLst>
              <a:ext uri="{FF2B5EF4-FFF2-40B4-BE49-F238E27FC236}">
                <a16:creationId xmlns:a16="http://schemas.microsoft.com/office/drawing/2014/main" id="{A15AD383-81E6-0685-B78B-1F76BBE2F498}"/>
              </a:ext>
            </a:extLst>
          </p:cNvPr>
          <p:cNvPicPr preferRelativeResize="0"/>
          <p:nvPr/>
        </p:nvPicPr>
        <p:blipFill rotWithShape="1">
          <a:blip r:embed="rId9">
            <a:alphaModFix/>
          </a:blip>
          <a:srcRect/>
          <a:stretch/>
        </p:blipFill>
        <p:spPr>
          <a:xfrm>
            <a:off x="8014910" y="3620301"/>
            <a:ext cx="4036910" cy="2464028"/>
          </a:xfrm>
          <a:prstGeom prst="rect">
            <a:avLst/>
          </a:prstGeom>
          <a:noFill/>
          <a:ln>
            <a:noFill/>
          </a:ln>
        </p:spPr>
      </p:pic>
      <p:sp>
        <p:nvSpPr>
          <p:cNvPr id="11" name="Google Shape;112;p3">
            <a:extLst>
              <a:ext uri="{FF2B5EF4-FFF2-40B4-BE49-F238E27FC236}">
                <a16:creationId xmlns:a16="http://schemas.microsoft.com/office/drawing/2014/main" id="{D1A00277-FF66-B12C-1B13-1BCE5FCFD8D2}"/>
              </a:ext>
            </a:extLst>
          </p:cNvPr>
          <p:cNvSpPr txBox="1">
            <a:spLocks noGrp="1"/>
          </p:cNvSpPr>
          <p:nvPr>
            <p:ph type="title"/>
          </p:nvPr>
        </p:nvSpPr>
        <p:spPr>
          <a:xfrm>
            <a:off x="1699730" y="166079"/>
            <a:ext cx="9615314" cy="517618"/>
          </a:xfrm>
          <a:prstGeom prst="rect">
            <a:avLst/>
          </a:prstGeom>
          <a:noFill/>
          <a:ln>
            <a:noFill/>
          </a:ln>
        </p:spPr>
        <p:txBody>
          <a:bodyPr spcFirstLastPara="1" wrap="square" lIns="91425" tIns="45700" rIns="91425" bIns="45700" anchor="ctr" anchorCtr="0">
            <a:normAutofit fontScale="90000"/>
          </a:bodyPr>
          <a:lstStyle/>
          <a:p>
            <a:pPr lvl="0" algn="ctr">
              <a:buClr>
                <a:schemeClr val="lt1"/>
              </a:buClr>
              <a:buSzPts val="2600"/>
            </a:pPr>
            <a:r>
              <a:rPr lang="en-GB" sz="33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Global development: Polar and North Atlantic</a:t>
            </a:r>
            <a:endParaRPr lang="en-GB" sz="3300" b="1"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154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31" name="Google Shape;131;p21"/>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Calibri"/>
              <a:ea typeface="Calibri"/>
              <a:cs typeface="Calibri"/>
              <a:sym typeface="Calibri"/>
            </a:endParaRPr>
          </a:p>
        </p:txBody>
      </p:sp>
      <p:sp>
        <p:nvSpPr>
          <p:cNvPr id="133" name="Google Shape;133;p21"/>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 Summary- Call to action</a:t>
            </a:r>
            <a:endParaRPr kumimoji="0" sz="3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4" name="Google Shape;134;p21"/>
          <p:cNvPicPr preferRelativeResize="0"/>
          <p:nvPr/>
        </p:nvPicPr>
        <p:blipFill rotWithShape="1">
          <a:blip r:embed="rId4">
            <a:alphaModFix/>
          </a:blip>
          <a:srcRect/>
          <a:stretch/>
        </p:blipFill>
        <p:spPr>
          <a:xfrm flipH="1">
            <a:off x="13143528" y="64000"/>
            <a:ext cx="652070" cy="554000"/>
          </a:xfrm>
          <a:prstGeom prst="rect">
            <a:avLst/>
          </a:prstGeom>
          <a:noFill/>
          <a:ln>
            <a:noFill/>
          </a:ln>
        </p:spPr>
      </p:pic>
      <p:pic>
        <p:nvPicPr>
          <p:cNvPr id="137" name="Google Shape;137;p21"/>
          <p:cNvPicPr preferRelativeResize="0"/>
          <p:nvPr/>
        </p:nvPicPr>
        <p:blipFill>
          <a:blip r:embed="rId5">
            <a:alphaModFix/>
          </a:blip>
          <a:stretch>
            <a:fillRect/>
          </a:stretch>
        </p:blipFill>
        <p:spPr>
          <a:xfrm>
            <a:off x="13454335" y="5390720"/>
            <a:ext cx="2118300" cy="619497"/>
          </a:xfrm>
          <a:prstGeom prst="rect">
            <a:avLst/>
          </a:prstGeom>
          <a:noFill/>
          <a:ln>
            <a:noFill/>
          </a:ln>
        </p:spPr>
      </p:pic>
      <p:pic>
        <p:nvPicPr>
          <p:cNvPr id="138" name="Google Shape;138;p21"/>
          <p:cNvPicPr preferRelativeResize="0"/>
          <p:nvPr/>
        </p:nvPicPr>
        <p:blipFill rotWithShape="1">
          <a:blip r:embed="rId6">
            <a:alphaModFix/>
          </a:blip>
          <a:srcRect l="15755" t="60877" r="14528" b="18594"/>
          <a:stretch/>
        </p:blipFill>
        <p:spPr>
          <a:xfrm>
            <a:off x="211053" y="64000"/>
            <a:ext cx="1774774" cy="689577"/>
          </a:xfrm>
          <a:prstGeom prst="rect">
            <a:avLst/>
          </a:prstGeom>
          <a:noFill/>
          <a:ln>
            <a:noFill/>
          </a:ln>
        </p:spPr>
      </p:pic>
      <p:sp>
        <p:nvSpPr>
          <p:cNvPr id="18" name="Google Shape;71;p3">
            <a:extLst>
              <a:ext uri="{FF2B5EF4-FFF2-40B4-BE49-F238E27FC236}">
                <a16:creationId xmlns:a16="http://schemas.microsoft.com/office/drawing/2014/main" id="{6F61189F-4F19-8634-3202-1B1A570E5F24}"/>
              </a:ext>
            </a:extLst>
          </p:cNvPr>
          <p:cNvSpPr txBox="1"/>
          <p:nvPr/>
        </p:nvSpPr>
        <p:spPr>
          <a:xfrm>
            <a:off x="50100" y="939441"/>
            <a:ext cx="12155700"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7365D"/>
              </a:buClr>
              <a:buSzPts val="3000"/>
              <a:buFont typeface="Arial"/>
              <a:buNone/>
              <a:tabLst/>
              <a:defRPr/>
            </a:pPr>
            <a:r>
              <a:rPr kumimoji="0" lang="en-US" sz="2400" b="1" i="0" u="none" strike="noStrike" kern="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Global Array: Climate, Oceans, Sea Level, Earthquakes, Tsunamis </a:t>
            </a:r>
            <a:endParaRPr kumimoji="0" sz="2400" b="0" i="0" u="none" strike="noStrike" kern="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Google Shape;260;p28">
            <a:extLst>
              <a:ext uri="{FF2B5EF4-FFF2-40B4-BE49-F238E27FC236}">
                <a16:creationId xmlns:a16="http://schemas.microsoft.com/office/drawing/2014/main" id="{4C6549AB-8D7F-C172-C082-A5E2E93D4265}"/>
              </a:ext>
            </a:extLst>
          </p:cNvPr>
          <p:cNvSpPr txBox="1"/>
          <p:nvPr/>
        </p:nvSpPr>
        <p:spPr>
          <a:xfrm>
            <a:off x="4097494" y="1094459"/>
            <a:ext cx="7465028" cy="5284826"/>
          </a:xfrm>
          <a:prstGeom prst="rect">
            <a:avLst/>
          </a:prstGeom>
          <a:noFill/>
          <a:ln>
            <a:noFill/>
          </a:ln>
        </p:spPr>
        <p:txBody>
          <a:bodyPr spcFirstLastPara="1" wrap="square" lIns="91425" tIns="45700" rIns="91425" bIns="45700" anchor="t" anchorCtr="0">
            <a:noAutofit/>
          </a:bodyPr>
          <a:lstStyle/>
          <a:p>
            <a:pPr marL="107950">
              <a:spcBef>
                <a:spcPts val="600"/>
              </a:spcBef>
              <a:buClr>
                <a:srgbClr val="00B0F0"/>
              </a:buClr>
              <a:buSzPts val="1900"/>
              <a:defRPr/>
            </a:pPr>
            <a:endParaRPr kumimoji="0" lang="en-US" sz="2400" b="0" i="0" u="none" strike="noStrike" kern="0" cap="none" spc="0" normalizeH="0" baseline="0" noProof="0" dirty="0">
              <a:ln>
                <a:noFill/>
              </a:ln>
              <a:solidFill>
                <a:srgbClr val="002060"/>
              </a:solidFill>
              <a:effectLst/>
              <a:uLnTx/>
              <a:uFillTx/>
              <a:latin typeface="+mn-lt"/>
              <a:ea typeface="Open Sans" panose="020B0606030504020204" pitchFamily="34" charset="0"/>
              <a:cs typeface="Open Sans" panose="020B0606030504020204" pitchFamily="34" charset="0"/>
              <a:sym typeface="Arial"/>
            </a:endParaRP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M</a:t>
            </a:r>
            <a:r>
              <a:rPr kumimoji="0" lang="en-US" sz="2400" b="0" i="0" u="none" strike="noStrike" kern="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arriage</a:t>
            </a:r>
            <a:r>
              <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of science with telecom</a:t>
            </a: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O</a:t>
            </a:r>
            <a:r>
              <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 part of the global environmental monitoring system </a:t>
            </a: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G</a:t>
            </a:r>
            <a:r>
              <a:rPr kumimoji="0" lang="en-US" sz="2400" b="0" i="0" u="none" strike="noStrike" kern="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reater</a:t>
            </a:r>
            <a:r>
              <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understanding of our planet - undeniable humanitarian benefits</a:t>
            </a: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Integration of SMART Cables into the Pacific Tsunami Warning System (PTWS)</a:t>
            </a: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Establish a UNESCO-IOC SMART Cable Working Group. </a:t>
            </a:r>
            <a:endPar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457200" indent="-349250">
              <a:spcBef>
                <a:spcPts val="600"/>
              </a:spcBef>
              <a:buClr>
                <a:srgbClr val="00B0F0"/>
              </a:buClr>
              <a:buSzPts val="1900"/>
              <a:buFont typeface="Arial"/>
              <a:buChar char="●"/>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C</a:t>
            </a:r>
            <a:r>
              <a:rPr kumimoji="0" lang="en-US" sz="2400" b="0" i="0" u="none" strike="noStrike" kern="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hallenges</a:t>
            </a:r>
            <a:r>
              <a:rPr kumimoji="0" lang="en-US" sz="2400" b="0"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remain – first systems setting positive precedents</a:t>
            </a:r>
          </a:p>
          <a:p>
            <a:pPr marL="457200" marR="0" lvl="0" indent="-349250" algn="l" defTabSz="914400" rtl="0" eaLnBrk="1" fontAlgn="auto" latinLnBrk="0" hangingPunct="1">
              <a:lnSpc>
                <a:spcPct val="100000"/>
              </a:lnSpc>
              <a:spcBef>
                <a:spcPts val="600"/>
              </a:spcBef>
              <a:spcAft>
                <a:spcPts val="0"/>
              </a:spcAft>
              <a:buClr>
                <a:srgbClr val="00B0F0"/>
              </a:buClr>
              <a:buSzPts val="1900"/>
              <a:buFont typeface="Arial"/>
              <a:buChar char="●"/>
              <a:tabLst/>
              <a:defRPr/>
            </a:pPr>
            <a:endParaRPr kumimoji="0" lang="en-US" sz="2200" b="0" i="0" u="none" strike="noStrike" kern="0" cap="none" spc="0" normalizeH="0" baseline="0" noProof="0" dirty="0">
              <a:ln>
                <a:noFill/>
              </a:ln>
              <a:solidFill>
                <a:prstClr val="black"/>
              </a:solidFill>
              <a:effectLst/>
              <a:highlight>
                <a:srgbClr val="00FFFF"/>
              </a:highligh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 name="Google Shape;137;p21">
            <a:extLst>
              <a:ext uri="{FF2B5EF4-FFF2-40B4-BE49-F238E27FC236}">
                <a16:creationId xmlns:a16="http://schemas.microsoft.com/office/drawing/2014/main" id="{8E51F164-3476-959A-1303-2E8963D2B35A}"/>
              </a:ext>
            </a:extLst>
          </p:cNvPr>
          <p:cNvPicPr preferRelativeResize="0"/>
          <p:nvPr/>
        </p:nvPicPr>
        <p:blipFill>
          <a:blip r:embed="rId5">
            <a:alphaModFix/>
          </a:blip>
          <a:stretch>
            <a:fillRect/>
          </a:stretch>
        </p:blipFill>
        <p:spPr>
          <a:xfrm>
            <a:off x="9746574" y="5981078"/>
            <a:ext cx="2118300" cy="619497"/>
          </a:xfrm>
          <a:prstGeom prst="rect">
            <a:avLst/>
          </a:prstGeom>
          <a:noFill/>
          <a:ln>
            <a:noFill/>
          </a:ln>
        </p:spPr>
      </p:pic>
      <p:pic>
        <p:nvPicPr>
          <p:cNvPr id="3" name="Google Shape;231;p22">
            <a:extLst>
              <a:ext uri="{FF2B5EF4-FFF2-40B4-BE49-F238E27FC236}">
                <a16:creationId xmlns:a16="http://schemas.microsoft.com/office/drawing/2014/main" id="{4B5C7DA5-4F19-92D0-4CD4-936E13CC2A90}"/>
              </a:ext>
            </a:extLst>
          </p:cNvPr>
          <p:cNvPicPr preferRelativeResize="0"/>
          <p:nvPr/>
        </p:nvPicPr>
        <p:blipFill rotWithShape="1">
          <a:blip r:embed="rId4">
            <a:alphaModFix/>
          </a:blip>
          <a:srcRect/>
          <a:stretch/>
        </p:blipFill>
        <p:spPr>
          <a:xfrm flipH="1">
            <a:off x="11314728" y="128900"/>
            <a:ext cx="652070" cy="554000"/>
          </a:xfrm>
          <a:prstGeom prst="rect">
            <a:avLst/>
          </a:prstGeom>
          <a:noFill/>
          <a:ln>
            <a:noFill/>
          </a:ln>
        </p:spPr>
      </p:pic>
      <p:pic>
        <p:nvPicPr>
          <p:cNvPr id="11" name="Google Shape;77;p22">
            <a:extLst>
              <a:ext uri="{FF2B5EF4-FFF2-40B4-BE49-F238E27FC236}">
                <a16:creationId xmlns:a16="http://schemas.microsoft.com/office/drawing/2014/main" id="{FBAD38AA-A4DE-7ABF-ECC4-D68384866278}"/>
              </a:ext>
            </a:extLst>
          </p:cNvPr>
          <p:cNvPicPr preferRelativeResize="0">
            <a:picLocks noChangeAspect="1"/>
          </p:cNvPicPr>
          <p:nvPr/>
        </p:nvPicPr>
        <p:blipFill rotWithShape="1">
          <a:blip r:embed="rId7">
            <a:alphaModFix/>
          </a:blip>
          <a:srcRect/>
          <a:stretch/>
        </p:blipFill>
        <p:spPr>
          <a:xfrm>
            <a:off x="211052" y="1645920"/>
            <a:ext cx="3657600" cy="4733365"/>
          </a:xfrm>
          <a:prstGeom prst="rect">
            <a:avLst/>
          </a:prstGeom>
          <a:noFill/>
          <a:ln>
            <a:noFill/>
          </a:ln>
        </p:spPr>
      </p:pic>
    </p:spTree>
    <p:extLst>
      <p:ext uri="{BB962C8B-B14F-4D97-AF65-F5344CB8AC3E}">
        <p14:creationId xmlns:p14="http://schemas.microsoft.com/office/powerpoint/2010/main" val="66821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627A8D0B-774F-DE26-8A49-2B69AFA53356}"/>
            </a:ext>
          </a:extLst>
        </p:cNvPr>
        <p:cNvGrpSpPr/>
        <p:nvPr/>
      </p:nvGrpSpPr>
      <p:grpSpPr>
        <a:xfrm>
          <a:off x="0" y="0"/>
          <a:ext cx="0" cy="0"/>
          <a:chOff x="0" y="0"/>
          <a:chExt cx="0" cy="0"/>
        </a:xfrm>
      </p:grpSpPr>
      <p:pic>
        <p:nvPicPr>
          <p:cNvPr id="131" name="Google Shape;131;p21">
            <a:extLst>
              <a:ext uri="{FF2B5EF4-FFF2-40B4-BE49-F238E27FC236}">
                <a16:creationId xmlns:a16="http://schemas.microsoft.com/office/drawing/2014/main" id="{749B261C-47AC-F10E-D612-AF9308704FF5}"/>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a:extLst>
              <a:ext uri="{FF2B5EF4-FFF2-40B4-BE49-F238E27FC236}">
                <a16:creationId xmlns:a16="http://schemas.microsoft.com/office/drawing/2014/main" id="{60E31F9D-DE1D-468F-BB2D-3D2A8969B2F5}"/>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Calibri"/>
              <a:ea typeface="Calibri"/>
              <a:cs typeface="Calibri"/>
              <a:sym typeface="Calibri"/>
            </a:endParaRPr>
          </a:p>
        </p:txBody>
      </p:sp>
      <p:sp>
        <p:nvSpPr>
          <p:cNvPr id="133" name="Google Shape;133;p21">
            <a:extLst>
              <a:ext uri="{FF2B5EF4-FFF2-40B4-BE49-F238E27FC236}">
                <a16:creationId xmlns:a16="http://schemas.microsoft.com/office/drawing/2014/main" id="{82CD0148-F111-F68D-A9C2-2A3C81CECDAC}"/>
              </a:ext>
            </a:extLst>
          </p:cNvPr>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 Summary</a:t>
            </a:r>
            <a:endParaRPr kumimoji="0" sz="3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4" name="Google Shape;134;p21">
            <a:extLst>
              <a:ext uri="{FF2B5EF4-FFF2-40B4-BE49-F238E27FC236}">
                <a16:creationId xmlns:a16="http://schemas.microsoft.com/office/drawing/2014/main" id="{1C3F574F-16EA-4B20-30EA-F8BE0944BB2A}"/>
              </a:ext>
            </a:extLst>
          </p:cNvPr>
          <p:cNvPicPr preferRelativeResize="0"/>
          <p:nvPr/>
        </p:nvPicPr>
        <p:blipFill rotWithShape="1">
          <a:blip r:embed="rId4">
            <a:alphaModFix/>
          </a:blip>
          <a:srcRect/>
          <a:stretch/>
        </p:blipFill>
        <p:spPr>
          <a:xfrm flipH="1">
            <a:off x="13143528" y="64000"/>
            <a:ext cx="652070" cy="554000"/>
          </a:xfrm>
          <a:prstGeom prst="rect">
            <a:avLst/>
          </a:prstGeom>
          <a:noFill/>
          <a:ln>
            <a:noFill/>
          </a:ln>
        </p:spPr>
      </p:pic>
      <p:pic>
        <p:nvPicPr>
          <p:cNvPr id="137" name="Google Shape;137;p21">
            <a:extLst>
              <a:ext uri="{FF2B5EF4-FFF2-40B4-BE49-F238E27FC236}">
                <a16:creationId xmlns:a16="http://schemas.microsoft.com/office/drawing/2014/main" id="{37D46DED-1437-D998-4284-4023475DF33A}"/>
              </a:ext>
            </a:extLst>
          </p:cNvPr>
          <p:cNvPicPr preferRelativeResize="0"/>
          <p:nvPr/>
        </p:nvPicPr>
        <p:blipFill>
          <a:blip r:embed="rId5">
            <a:alphaModFix/>
          </a:blip>
          <a:stretch>
            <a:fillRect/>
          </a:stretch>
        </p:blipFill>
        <p:spPr>
          <a:xfrm>
            <a:off x="13454335" y="5390720"/>
            <a:ext cx="2118300" cy="619497"/>
          </a:xfrm>
          <a:prstGeom prst="rect">
            <a:avLst/>
          </a:prstGeom>
          <a:noFill/>
          <a:ln>
            <a:noFill/>
          </a:ln>
        </p:spPr>
      </p:pic>
      <p:pic>
        <p:nvPicPr>
          <p:cNvPr id="138" name="Google Shape;138;p21">
            <a:extLst>
              <a:ext uri="{FF2B5EF4-FFF2-40B4-BE49-F238E27FC236}">
                <a16:creationId xmlns:a16="http://schemas.microsoft.com/office/drawing/2014/main" id="{03D668FA-0541-E151-2052-45F41AF7F93F}"/>
              </a:ext>
            </a:extLst>
          </p:cNvPr>
          <p:cNvPicPr preferRelativeResize="0"/>
          <p:nvPr/>
        </p:nvPicPr>
        <p:blipFill rotWithShape="1">
          <a:blip r:embed="rId6">
            <a:alphaModFix/>
          </a:blip>
          <a:srcRect l="15755" t="60877" r="14528" b="18594"/>
          <a:stretch/>
        </p:blipFill>
        <p:spPr>
          <a:xfrm>
            <a:off x="211053" y="64000"/>
            <a:ext cx="1774774" cy="689577"/>
          </a:xfrm>
          <a:prstGeom prst="rect">
            <a:avLst/>
          </a:prstGeom>
          <a:noFill/>
          <a:ln>
            <a:noFill/>
          </a:ln>
        </p:spPr>
      </p:pic>
      <p:pic>
        <p:nvPicPr>
          <p:cNvPr id="2" name="Google Shape;137;p21">
            <a:extLst>
              <a:ext uri="{FF2B5EF4-FFF2-40B4-BE49-F238E27FC236}">
                <a16:creationId xmlns:a16="http://schemas.microsoft.com/office/drawing/2014/main" id="{C350CDC7-2779-5B84-E525-035DF6DFCF61}"/>
              </a:ext>
            </a:extLst>
          </p:cNvPr>
          <p:cNvPicPr preferRelativeResize="0"/>
          <p:nvPr/>
        </p:nvPicPr>
        <p:blipFill>
          <a:blip r:embed="rId5">
            <a:alphaModFix/>
          </a:blip>
          <a:stretch>
            <a:fillRect/>
          </a:stretch>
        </p:blipFill>
        <p:spPr>
          <a:xfrm>
            <a:off x="9746574" y="5981078"/>
            <a:ext cx="2118300" cy="619497"/>
          </a:xfrm>
          <a:prstGeom prst="rect">
            <a:avLst/>
          </a:prstGeom>
          <a:noFill/>
          <a:ln>
            <a:noFill/>
          </a:ln>
        </p:spPr>
      </p:pic>
      <p:pic>
        <p:nvPicPr>
          <p:cNvPr id="3" name="Google Shape;231;p22">
            <a:extLst>
              <a:ext uri="{FF2B5EF4-FFF2-40B4-BE49-F238E27FC236}">
                <a16:creationId xmlns:a16="http://schemas.microsoft.com/office/drawing/2014/main" id="{524203F7-A5C5-5CCF-4577-497D16B00E36}"/>
              </a:ext>
            </a:extLst>
          </p:cNvPr>
          <p:cNvPicPr preferRelativeResize="0"/>
          <p:nvPr/>
        </p:nvPicPr>
        <p:blipFill rotWithShape="1">
          <a:blip r:embed="rId4">
            <a:alphaModFix/>
          </a:blip>
          <a:srcRect/>
          <a:stretch/>
        </p:blipFill>
        <p:spPr>
          <a:xfrm flipH="1">
            <a:off x="11314728" y="128900"/>
            <a:ext cx="652070" cy="554000"/>
          </a:xfrm>
          <a:prstGeom prst="rect">
            <a:avLst/>
          </a:prstGeom>
          <a:noFill/>
          <a:ln>
            <a:noFill/>
          </a:ln>
        </p:spPr>
      </p:pic>
      <p:pic>
        <p:nvPicPr>
          <p:cNvPr id="5" name="Picture 4">
            <a:extLst>
              <a:ext uri="{FF2B5EF4-FFF2-40B4-BE49-F238E27FC236}">
                <a16:creationId xmlns:a16="http://schemas.microsoft.com/office/drawing/2014/main" id="{48BD5B63-BD12-C1F3-0B67-F4930ABA1453}"/>
              </a:ext>
            </a:extLst>
          </p:cNvPr>
          <p:cNvPicPr>
            <a:picLocks noChangeAspect="1"/>
          </p:cNvPicPr>
          <p:nvPr/>
        </p:nvPicPr>
        <p:blipFill>
          <a:blip r:embed="rId7"/>
          <a:srcRect t="13134" b="8808"/>
          <a:stretch/>
        </p:blipFill>
        <p:spPr>
          <a:xfrm>
            <a:off x="2209799" y="1662155"/>
            <a:ext cx="8337025" cy="4260829"/>
          </a:xfrm>
          <a:prstGeom prst="rect">
            <a:avLst/>
          </a:prstGeom>
        </p:spPr>
      </p:pic>
      <p:sp>
        <p:nvSpPr>
          <p:cNvPr id="4" name="Google Shape;260;p28">
            <a:extLst>
              <a:ext uri="{FF2B5EF4-FFF2-40B4-BE49-F238E27FC236}">
                <a16:creationId xmlns:a16="http://schemas.microsoft.com/office/drawing/2014/main" id="{482A86B3-CC2E-4E97-B7B9-E2D426AD196B}"/>
              </a:ext>
            </a:extLst>
          </p:cNvPr>
          <p:cNvSpPr txBox="1"/>
          <p:nvPr/>
        </p:nvSpPr>
        <p:spPr>
          <a:xfrm>
            <a:off x="2794210" y="682900"/>
            <a:ext cx="7126776" cy="1200288"/>
          </a:xfrm>
          <a:prstGeom prst="rect">
            <a:avLst/>
          </a:prstGeom>
          <a:noFill/>
          <a:ln>
            <a:noFill/>
          </a:ln>
        </p:spPr>
        <p:txBody>
          <a:bodyPr spcFirstLastPara="1" wrap="square" lIns="91425" tIns="45700" rIns="91425" bIns="45700" anchor="t" anchorCtr="0">
            <a:spAutoFit/>
          </a:bodyPr>
          <a:lstStyle>
            <a:defPPr>
              <a:defRPr lang="en-US"/>
            </a:defPPr>
            <a:lvl1pPr marR="0" lvl="0" indent="0" algn="ctr" fontAlgn="auto">
              <a:lnSpc>
                <a:spcPct val="100000"/>
              </a:lnSpc>
              <a:spcBef>
                <a:spcPts val="0"/>
              </a:spcBef>
              <a:spcAft>
                <a:spcPts val="0"/>
              </a:spcAft>
              <a:buClr>
                <a:srgbClr val="17365D"/>
              </a:buClr>
              <a:buSzPts val="3000"/>
              <a:buFont typeface="Arial"/>
              <a:buNone/>
              <a:tabLst/>
              <a:defRPr kumimoji="0" sz="2400" b="1" i="0" u="none" strike="noStrike" kern="0" cap="none" spc="0" normalizeH="0" baseline="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ym typeface="Arial"/>
            </a:endParaRPr>
          </a:p>
          <a:p>
            <a:r>
              <a:rPr lang="en-US" dirty="0">
                <a:sym typeface="Arial"/>
              </a:rPr>
              <a:t>Need Early involvement with projects </a:t>
            </a:r>
          </a:p>
          <a:p>
            <a:endParaRPr lang="en-US" dirty="0">
              <a:sym typeface="Arial"/>
            </a:endParaRPr>
          </a:p>
        </p:txBody>
      </p:sp>
      <p:sp>
        <p:nvSpPr>
          <p:cNvPr id="6" name="Google Shape;71;p3">
            <a:extLst>
              <a:ext uri="{FF2B5EF4-FFF2-40B4-BE49-F238E27FC236}">
                <a16:creationId xmlns:a16="http://schemas.microsoft.com/office/drawing/2014/main" id="{753FFC76-8B0F-A6DB-4C53-6CD4DC6A0F68}"/>
              </a:ext>
            </a:extLst>
          </p:cNvPr>
          <p:cNvSpPr txBox="1"/>
          <p:nvPr/>
        </p:nvSpPr>
        <p:spPr>
          <a:xfrm>
            <a:off x="2284813" y="6058778"/>
            <a:ext cx="7636173" cy="4617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7365D"/>
              </a:buClr>
              <a:buSzPts val="3000"/>
              <a:buFont typeface="Arial"/>
              <a:buNone/>
              <a:tabLst/>
              <a:defRPr/>
            </a:pPr>
            <a:r>
              <a:rPr kumimoji="0" lang="en-US" sz="2400" b="1" i="0" u="none" strike="noStrike" kern="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Wouldn’t it be nice to have this cable SMART?</a:t>
            </a:r>
            <a:endParaRPr kumimoji="0" sz="2400" b="0" i="0" u="none" strike="noStrike" kern="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7254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8"/>
          <p:cNvSpPr/>
          <p:nvPr/>
        </p:nvSpPr>
        <p:spPr>
          <a:xfrm>
            <a:off x="0" y="3632425"/>
            <a:ext cx="12192000" cy="2554500"/>
          </a:xfrm>
          <a:prstGeom prst="rect">
            <a:avLst/>
          </a:prstGeom>
          <a:solidFill>
            <a:srgbClr val="2E75B5"/>
          </a:solidFill>
          <a:ln>
            <a:noFill/>
          </a:ln>
        </p:spPr>
        <p:txBody>
          <a:bodyPr spcFirstLastPara="1" wrap="square" lIns="91425" tIns="91425" rIns="91425" bIns="91425" anchor="ctr" anchorCtr="0">
            <a:noAutofit/>
          </a:bodyPr>
          <a:lstStyle/>
          <a:p>
            <a:pPr marL="1828800" marR="0" lvl="0" indent="0" algn="ctr" rtl="0">
              <a:lnSpc>
                <a:spcPct val="100000"/>
              </a:lnSpc>
              <a:spcBef>
                <a:spcPts val="0"/>
              </a:spcBef>
              <a:spcAft>
                <a:spcPts val="0"/>
              </a:spcAft>
              <a:buClr>
                <a:srgbClr val="000000"/>
              </a:buClr>
              <a:buSzPts val="3000"/>
              <a:buFont typeface="Arial"/>
              <a:buNone/>
            </a:pPr>
            <a:endParaRPr sz="3000" b="1"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93" name="Google Shape;293;p18"/>
          <p:cNvPicPr preferRelativeResize="0"/>
          <p:nvPr/>
        </p:nvPicPr>
        <p:blipFill rotWithShape="1">
          <a:blip r:embed="rId3">
            <a:alphaModFix amt="95000"/>
          </a:blip>
          <a:srcRect t="14501" b="33333"/>
          <a:stretch/>
        </p:blipFill>
        <p:spPr>
          <a:xfrm>
            <a:off x="-17929" y="3633750"/>
            <a:ext cx="12192000" cy="3224248"/>
          </a:xfrm>
          <a:prstGeom prst="rect">
            <a:avLst/>
          </a:prstGeom>
          <a:noFill/>
          <a:ln>
            <a:noFill/>
          </a:ln>
        </p:spPr>
      </p:pic>
      <p:pic>
        <p:nvPicPr>
          <p:cNvPr id="294" name="Google Shape;294;p18"/>
          <p:cNvPicPr preferRelativeResize="0"/>
          <p:nvPr/>
        </p:nvPicPr>
        <p:blipFill rotWithShape="1">
          <a:blip r:embed="rId4">
            <a:alphaModFix/>
          </a:blip>
          <a:srcRect r="3605"/>
          <a:stretch/>
        </p:blipFill>
        <p:spPr>
          <a:xfrm>
            <a:off x="4197938" y="706550"/>
            <a:ext cx="3796127" cy="1448000"/>
          </a:xfrm>
          <a:prstGeom prst="rect">
            <a:avLst/>
          </a:prstGeom>
          <a:noFill/>
          <a:ln>
            <a:noFill/>
          </a:ln>
        </p:spPr>
      </p:pic>
      <p:sp>
        <p:nvSpPr>
          <p:cNvPr id="295" name="Google Shape;295;p18"/>
          <p:cNvSpPr txBox="1"/>
          <p:nvPr/>
        </p:nvSpPr>
        <p:spPr>
          <a:xfrm>
            <a:off x="9255597" y="5051703"/>
            <a:ext cx="22017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1600" b="1"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Scan to Join!</a:t>
            </a:r>
            <a:endParaRPr sz="1600" b="0"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96" name="Google Shape;296;p18"/>
          <p:cNvSpPr txBox="1"/>
          <p:nvPr/>
        </p:nvSpPr>
        <p:spPr>
          <a:xfrm>
            <a:off x="3555556" y="4726075"/>
            <a:ext cx="5160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800" b="1" i="0" u="sng"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hlinkClick r:id="rId5">
                  <a:extLst>
                    <a:ext uri="{A12FA001-AC4F-418D-AE19-62706E023703}">
                      <ahyp:hlinkClr xmlns:ahyp="http://schemas.microsoft.com/office/drawing/2018/hyperlinkcolor" val="tx"/>
                    </a:ext>
                  </a:extLst>
                </a:hlinkClick>
              </a:rPr>
              <a:t>ITU/WMO/UNESCO-IOC Joint Task Force</a:t>
            </a:r>
            <a:endParaRPr sz="18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97" name="Google Shape;297;p18"/>
          <p:cNvSpPr txBox="1"/>
          <p:nvPr/>
        </p:nvSpPr>
        <p:spPr>
          <a:xfrm>
            <a:off x="4721250" y="4218175"/>
            <a:ext cx="27495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b="1" i="0" u="sng"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hlinkClick r:id="rId6">
                  <a:extLst>
                    <a:ext uri="{A12FA001-AC4F-418D-AE19-62706E023703}">
                      <ahyp:hlinkClr xmlns:ahyp="http://schemas.microsoft.com/office/drawing/2018/hyperlinkcolor" val="tx"/>
                    </a:ext>
                  </a:extLst>
                </a:hlinkClick>
              </a:rPr>
              <a:t>SMARTCables.org</a:t>
            </a:r>
            <a:endParaRPr sz="2000" b="1" i="0" u="none" strike="noStrike" cap="none">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99" name="Google Shape;299;p18" descr="A picture containing text, outdoor, sign&#10;&#10;Description automatically generated"/>
          <p:cNvPicPr preferRelativeResize="0"/>
          <p:nvPr/>
        </p:nvPicPr>
        <p:blipFill rotWithShape="1">
          <a:blip r:embed="rId7">
            <a:alphaModFix/>
          </a:blip>
          <a:srcRect/>
          <a:stretch/>
        </p:blipFill>
        <p:spPr>
          <a:xfrm>
            <a:off x="6701230" y="2295574"/>
            <a:ext cx="1793413" cy="709464"/>
          </a:xfrm>
          <a:prstGeom prst="rect">
            <a:avLst/>
          </a:prstGeom>
          <a:noFill/>
          <a:ln>
            <a:noFill/>
          </a:ln>
        </p:spPr>
      </p:pic>
      <p:pic>
        <p:nvPicPr>
          <p:cNvPr id="300" name="Google Shape;300;p18"/>
          <p:cNvPicPr preferRelativeResize="0"/>
          <p:nvPr/>
        </p:nvPicPr>
        <p:blipFill rotWithShape="1">
          <a:blip r:embed="rId8">
            <a:alphaModFix/>
          </a:blip>
          <a:srcRect/>
          <a:stretch/>
        </p:blipFill>
        <p:spPr>
          <a:xfrm>
            <a:off x="2488888" y="2295574"/>
            <a:ext cx="3001884" cy="856625"/>
          </a:xfrm>
          <a:prstGeom prst="rect">
            <a:avLst/>
          </a:prstGeom>
          <a:noFill/>
          <a:ln>
            <a:noFill/>
          </a:ln>
        </p:spPr>
      </p:pic>
      <p:pic>
        <p:nvPicPr>
          <p:cNvPr id="301" name="Google Shape;301;p18"/>
          <p:cNvPicPr preferRelativeResize="0"/>
          <p:nvPr/>
        </p:nvPicPr>
        <p:blipFill rotWithShape="1">
          <a:blip r:embed="rId9">
            <a:alphaModFix/>
          </a:blip>
          <a:srcRect/>
          <a:stretch/>
        </p:blipFill>
        <p:spPr>
          <a:xfrm>
            <a:off x="9758380" y="3745341"/>
            <a:ext cx="1237938" cy="1237938"/>
          </a:xfrm>
          <a:prstGeom prst="rect">
            <a:avLst/>
          </a:prstGeom>
          <a:noFill/>
          <a:ln>
            <a:noFill/>
          </a:ln>
        </p:spPr>
      </p:pic>
      <p:pic>
        <p:nvPicPr>
          <p:cNvPr id="302" name="Google Shape;302;p18"/>
          <p:cNvPicPr preferRelativeResize="0"/>
          <p:nvPr/>
        </p:nvPicPr>
        <p:blipFill rotWithShape="1">
          <a:blip r:embed="rId10">
            <a:alphaModFix/>
          </a:blip>
          <a:srcRect/>
          <a:stretch/>
        </p:blipFill>
        <p:spPr>
          <a:xfrm>
            <a:off x="8806926" y="2198740"/>
            <a:ext cx="1917863" cy="857227"/>
          </a:xfrm>
          <a:prstGeom prst="rect">
            <a:avLst/>
          </a:prstGeom>
          <a:noFill/>
          <a:ln>
            <a:noFill/>
          </a:ln>
        </p:spPr>
      </p:pic>
      <p:sp>
        <p:nvSpPr>
          <p:cNvPr id="2" name="TextBox 1">
            <a:extLst>
              <a:ext uri="{FF2B5EF4-FFF2-40B4-BE49-F238E27FC236}">
                <a16:creationId xmlns:a16="http://schemas.microsoft.com/office/drawing/2014/main" id="{B9B0A5AB-DD77-C945-FF97-02F8239ACFFC}"/>
              </a:ext>
            </a:extLst>
          </p:cNvPr>
          <p:cNvSpPr txBox="1"/>
          <p:nvPr/>
        </p:nvSpPr>
        <p:spPr>
          <a:xfrm>
            <a:off x="1395662" y="5528496"/>
            <a:ext cx="9393295" cy="1015663"/>
          </a:xfrm>
          <a:prstGeom prst="rect">
            <a:avLst/>
          </a:prstGeom>
          <a:solidFill>
            <a:schemeClr val="lt1"/>
          </a:solidFill>
        </p:spPr>
        <p:txBody>
          <a:bodyPr wrap="square" rtlCol="0">
            <a:spAutoFit/>
          </a:bodyPr>
          <a:lstStyle/>
          <a:p>
            <a:pPr algn="ctr"/>
            <a:r>
              <a:rPr lang="es-ES" sz="2000" dirty="0" err="1">
                <a:latin typeface="Open Sans" panose="020B0606030504020204" pitchFamily="34" charset="0"/>
                <a:ea typeface="Open Sans" panose="020B0606030504020204" pitchFamily="34" charset="0"/>
                <a:cs typeface="Open Sans" panose="020B0606030504020204" pitchFamily="34" charset="0"/>
              </a:rPr>
              <a:t>Danke</a:t>
            </a:r>
            <a:r>
              <a:rPr lang="es-ES" sz="2000" dirty="0">
                <a:latin typeface="Open Sans" panose="020B0606030504020204" pitchFamily="34" charset="0"/>
                <a:ea typeface="Open Sans" panose="020B0606030504020204" pitchFamily="34" charset="0"/>
                <a:cs typeface="Open Sans" panose="020B0606030504020204" pitchFamily="34" charset="0"/>
              </a:rPr>
              <a:t>    Gracias  </a:t>
            </a:r>
            <a:r>
              <a:rPr lang="ja-JP" altLang="en-US" sz="2000">
                <a:latin typeface="Open Sans" panose="020B0606030504020204" pitchFamily="34" charset="0"/>
                <a:ea typeface="Open Sans" panose="020B0606030504020204" pitchFamily="34" charset="0"/>
                <a:cs typeface="Open Sans" panose="020B0606030504020204" pitchFamily="34" charset="0"/>
              </a:rPr>
              <a:t>ありがとう</a:t>
            </a:r>
            <a:r>
              <a:rPr lang="en-US" altLang="ja-JP" sz="2000" dirty="0">
                <a:latin typeface="Open Sans" panose="020B0606030504020204" pitchFamily="34" charset="0"/>
                <a:ea typeface="Open Sans" panose="020B0606030504020204" pitchFamily="34" charset="0"/>
                <a:cs typeface="Open Sans" panose="020B0606030504020204" pitchFamily="34" charset="0"/>
              </a:rPr>
              <a:t>   </a:t>
            </a:r>
            <a:r>
              <a:rPr lang="ja-JP" altLang="en-US" sz="2000" b="1">
                <a:latin typeface="Open Sans" panose="020B0606030504020204" pitchFamily="34" charset="0"/>
                <a:ea typeface="Open Sans" panose="020B0606030504020204" pitchFamily="34" charset="0"/>
                <a:cs typeface="Open Sans" panose="020B0606030504020204" pitchFamily="34" charset="0"/>
              </a:rPr>
              <a:t>谢谢</a:t>
            </a:r>
            <a:r>
              <a:rPr lang="en-US" altLang="ja-JP" sz="2000" dirty="0">
                <a:latin typeface="Open Sans" panose="020B0606030504020204" pitchFamily="34" charset="0"/>
                <a:ea typeface="Open Sans" panose="020B0606030504020204" pitchFamily="34" charset="0"/>
                <a:cs typeface="Open Sans" panose="020B0606030504020204" pitchFamily="34" charset="0"/>
              </a:rPr>
              <a:t>   </a:t>
            </a:r>
            <a:r>
              <a:rPr lang="en-US" sz="2000" b="1" dirty="0" err="1">
                <a:latin typeface="Open Sans" panose="020B0606030504020204" pitchFamily="34" charset="0"/>
                <a:ea typeface="Open Sans" panose="020B0606030504020204" pitchFamily="34" charset="0"/>
                <a:cs typeface="Open Sans" panose="020B0606030504020204" pitchFamily="34" charset="0"/>
              </a:rPr>
              <a:t>Xièxiè</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Arigatō</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Thank</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you</a:t>
            </a:r>
            <a:r>
              <a:rPr lang="es-ES" sz="2000" b="1" dirty="0">
                <a:ln>
                  <a:solidFill>
                    <a:srgbClr val="FFC000"/>
                  </a:solidFill>
                </a:ln>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Dhanyavaad</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s-ES" sz="2000" dirty="0" err="1">
                <a:latin typeface="Open Sans" panose="020B0606030504020204" pitchFamily="34" charset="0"/>
                <a:ea typeface="Open Sans" panose="020B0606030504020204" pitchFamily="34" charset="0"/>
                <a:cs typeface="Open Sans" panose="020B0606030504020204" pitchFamily="34" charset="0"/>
              </a:rPr>
              <a:t>Merci</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Tankyu</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es-ES" sz="2000" dirty="0" err="1">
                <a:latin typeface="Open Sans" panose="020B0606030504020204" pitchFamily="34" charset="0"/>
                <a:ea typeface="Open Sans" panose="020B0606030504020204" pitchFamily="34" charset="0"/>
                <a:cs typeface="Open Sans" panose="020B0606030504020204" pitchFamily="34" charset="0"/>
              </a:rPr>
              <a:t>tumas</a:t>
            </a:r>
            <a:r>
              <a:rPr lang="es-ES" sz="2000" dirty="0">
                <a:latin typeface="Open Sans" panose="020B0606030504020204" pitchFamily="34" charset="0"/>
                <a:ea typeface="Open Sans" panose="020B0606030504020204" pitchFamily="34" charset="0"/>
                <a:cs typeface="Open Sans" panose="020B0606030504020204" pitchFamily="34" charset="0"/>
              </a:rPr>
              <a:t>  </a:t>
            </a:r>
            <a:r>
              <a:rPr lang="id-ID" sz="2000" dirty="0">
                <a:latin typeface="Open Sans" panose="020B0606030504020204" pitchFamily="34" charset="0"/>
                <a:ea typeface="Open Sans" panose="020B0606030504020204" pitchFamily="34" charset="0"/>
                <a:cs typeface="Open Sans" panose="020B0606030504020204" pitchFamily="34" charset="0"/>
              </a:rPr>
              <a:t>Terima kasih   </a:t>
            </a:r>
            <a:r>
              <a:rPr lang="en-US" sz="2000" dirty="0" err="1">
                <a:latin typeface="Open Sans" panose="020B0606030504020204" pitchFamily="34" charset="0"/>
                <a:ea typeface="Open Sans" panose="020B0606030504020204" pitchFamily="34" charset="0"/>
                <a:cs typeface="Open Sans" panose="020B0606030504020204" pitchFamily="34" charset="0"/>
              </a:rPr>
              <a:t>Takk</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it-IT" sz="2000" dirty="0">
                <a:latin typeface="Open Sans" panose="020B0606030504020204" pitchFamily="34" charset="0"/>
                <a:ea typeface="Open Sans" panose="020B0606030504020204" pitchFamily="34" charset="0"/>
                <a:cs typeface="Open Sans" panose="020B0606030504020204" pitchFamily="34" charset="0"/>
              </a:rPr>
              <a:t>Grazie    </a:t>
            </a:r>
            <a:r>
              <a:rPr lang="it-IT" sz="2000" dirty="0" err="1">
                <a:latin typeface="Open Sans" panose="020B0606030504020204" pitchFamily="34" charset="0"/>
                <a:ea typeface="Open Sans" panose="020B0606030504020204" pitchFamily="34" charset="0"/>
                <a:cs typeface="Open Sans" panose="020B0606030504020204" pitchFamily="34" charset="0"/>
              </a:rPr>
              <a:t>Mālō</a:t>
            </a:r>
            <a:r>
              <a:rPr lang="it-IT" sz="2000" dirty="0">
                <a:latin typeface="Open Sans" panose="020B0606030504020204" pitchFamily="34" charset="0"/>
                <a:ea typeface="Open Sans" panose="020B0606030504020204" pitchFamily="34" charset="0"/>
                <a:cs typeface="Open Sans" panose="020B0606030504020204" pitchFamily="34" charset="0"/>
              </a:rPr>
              <a:t> '</a:t>
            </a:r>
            <a:r>
              <a:rPr lang="it-IT" sz="2000" dirty="0" err="1">
                <a:latin typeface="Open Sans" panose="020B0606030504020204" pitchFamily="34" charset="0"/>
                <a:ea typeface="Open Sans" panose="020B0606030504020204" pitchFamily="34" charset="0"/>
                <a:cs typeface="Open Sans" panose="020B0606030504020204" pitchFamily="34" charset="0"/>
              </a:rPr>
              <a:t>aupito</a:t>
            </a:r>
            <a:r>
              <a:rPr lang="it-IT" sz="2000" dirty="0">
                <a:latin typeface="Open Sans" panose="020B0606030504020204" pitchFamily="34" charset="0"/>
                <a:ea typeface="Open Sans" panose="020B0606030504020204" pitchFamily="34" charset="0"/>
                <a:cs typeface="Open Sans" panose="020B0606030504020204" pitchFamily="34" charset="0"/>
              </a:rPr>
              <a:t>   </a:t>
            </a:r>
            <a:r>
              <a:rPr lang="it-IT" sz="2000" dirty="0" err="1">
                <a:latin typeface="Open Sans" panose="020B0606030504020204" pitchFamily="34" charset="0"/>
                <a:ea typeface="Open Sans" panose="020B0606030504020204" pitchFamily="34" charset="0"/>
                <a:cs typeface="Open Sans" panose="020B0606030504020204" pitchFamily="34" charset="0"/>
              </a:rPr>
              <a:t>Kop</a:t>
            </a:r>
            <a:r>
              <a:rPr lang="it-IT" sz="2000" dirty="0">
                <a:latin typeface="Open Sans" panose="020B0606030504020204" pitchFamily="34" charset="0"/>
                <a:ea typeface="Open Sans" panose="020B0606030504020204" pitchFamily="34" charset="0"/>
                <a:cs typeface="Open Sans" panose="020B0606030504020204" pitchFamily="34" charset="0"/>
              </a:rPr>
              <a:t> </a:t>
            </a:r>
            <a:r>
              <a:rPr lang="it-IT" sz="2000" dirty="0" err="1">
                <a:latin typeface="Open Sans" panose="020B0606030504020204" pitchFamily="34" charset="0"/>
                <a:ea typeface="Open Sans" panose="020B0606030504020204" pitchFamily="34" charset="0"/>
                <a:cs typeface="Open Sans" panose="020B0606030504020204" pitchFamily="34" charset="0"/>
              </a:rPr>
              <a:t>koon</a:t>
            </a:r>
            <a:r>
              <a:rPr lang="it-IT" sz="2000" dirty="0">
                <a:latin typeface="Open Sans" panose="020B0606030504020204" pitchFamily="34" charset="0"/>
                <a:ea typeface="Open Sans" panose="020B0606030504020204" pitchFamily="34" charset="0"/>
                <a:cs typeface="Open Sans" panose="020B0606030504020204" pitchFamily="34" charset="0"/>
              </a:rPr>
              <a:t>   </a:t>
            </a:r>
            <a:r>
              <a:rPr lang="it-IT" sz="2000" dirty="0" err="1">
                <a:latin typeface="Open Sans" panose="020B0606030504020204" pitchFamily="34" charset="0"/>
                <a:ea typeface="Open Sans" panose="020B0606030504020204" pitchFamily="34" charset="0"/>
                <a:cs typeface="Open Sans" panose="020B0606030504020204" pitchFamily="34" charset="0"/>
              </a:rPr>
              <a:t>Salamat</a:t>
            </a:r>
            <a:r>
              <a:rPr lang="it-IT" sz="2000" dirty="0">
                <a:latin typeface="Open Sans" panose="020B0606030504020204" pitchFamily="34" charset="0"/>
                <a:ea typeface="Open Sans" panose="020B0606030504020204" pitchFamily="34" charset="0"/>
                <a:cs typeface="Open Sans" panose="020B0606030504020204" pitchFamily="34" charset="0"/>
              </a:rPr>
              <a:t> </a:t>
            </a:r>
            <a:r>
              <a:rPr lang="it-IT" sz="2000" dirty="0" err="1">
                <a:latin typeface="Open Sans" panose="020B0606030504020204" pitchFamily="34" charset="0"/>
                <a:ea typeface="Open Sans" panose="020B0606030504020204" pitchFamily="34" charset="0"/>
                <a:cs typeface="Open Sans" panose="020B0606030504020204" pitchFamily="34" charset="0"/>
              </a:rPr>
              <a:t>po</a:t>
            </a:r>
            <a:r>
              <a:rPr lang="it-IT" sz="2000" dirty="0">
                <a:latin typeface="Open Sans" panose="020B0606030504020204" pitchFamily="34" charset="0"/>
                <a:ea typeface="Open Sans" panose="020B0606030504020204" pitchFamily="34" charset="0"/>
                <a:cs typeface="Open Sans" panose="020B0606030504020204" pitchFamily="34" charset="0"/>
              </a:rPr>
              <a:t>   S' </a:t>
            </a:r>
            <a:r>
              <a:rPr lang="it-IT" sz="2000" dirty="0" err="1">
                <a:latin typeface="Open Sans" panose="020B0606030504020204" pitchFamily="34" charset="0"/>
                <a:ea typeface="Open Sans" panose="020B0606030504020204" pitchFamily="34" charset="0"/>
                <a:cs typeface="Open Sans" panose="020B0606030504020204" pitchFamily="34" charset="0"/>
              </a:rPr>
              <a:t>efharistó</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127"/>
        <p:cNvGrpSpPr/>
        <p:nvPr/>
      </p:nvGrpSpPr>
      <p:grpSpPr>
        <a:xfrm>
          <a:off x="0" y="0"/>
          <a:ext cx="0" cy="0"/>
          <a:chOff x="0" y="0"/>
          <a:chExt cx="0" cy="0"/>
        </a:xfrm>
      </p:grpSpPr>
      <p:sp>
        <p:nvSpPr>
          <p:cNvPr id="129" name="Google Shape;129;p21"/>
          <p:cNvSpPr txBox="1"/>
          <p:nvPr/>
        </p:nvSpPr>
        <p:spPr>
          <a:xfrm>
            <a:off x="9597739" y="1838400"/>
            <a:ext cx="2592600" cy="36317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Integrated Sensors:</a:t>
            </a:r>
            <a:endParaRPr sz="2000" b="0"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Temperature</a:t>
            </a:r>
            <a:endParaRPr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Pressure</a:t>
            </a:r>
            <a:endParaRPr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Seismic</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27000" marR="0" lvl="0" algn="l" rtl="0">
              <a:lnSpc>
                <a:spcPct val="100000"/>
              </a:lnSpc>
              <a:spcBef>
                <a:spcPts val="1000"/>
              </a:spcBef>
              <a:spcAft>
                <a:spcPts val="0"/>
              </a:spcAft>
              <a:buClr>
                <a:srgbClr val="00B0F0"/>
              </a:buClr>
              <a:buSzPts val="1600"/>
            </a:pPr>
            <a:br>
              <a:rPr lang="en-US" sz="2000" b="1" i="0" u="none" strike="noStrike" cap="none" dirty="0">
                <a:solidFill>
                  <a:srgbClr val="2E75B5"/>
                </a:solidFill>
                <a:latin typeface="Open Sans" panose="020B0606030504020204" pitchFamily="34" charset="0"/>
                <a:ea typeface="Open Sans" panose="020B0606030504020204" pitchFamily="34" charset="0"/>
                <a:cs typeface="Open Sans" panose="020B0606030504020204" pitchFamily="34" charset="0"/>
                <a:sym typeface="Arial"/>
              </a:rPr>
            </a:br>
            <a:r>
              <a:rPr lang="en-US"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Key point:</a:t>
            </a:r>
            <a:endParaRPr sz="2000" b="0"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100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Essential Ocean Variables</a:t>
            </a:r>
            <a:endParaRPr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31" name="Google Shape;131;p21"/>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32" name="Google Shape;132;p21"/>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33" name="Google Shape;133;p21"/>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How SMART Cables work?</a:t>
            </a:r>
            <a:endParaRPr sz="3000" b="0" i="0" u="none" strike="noStrike" cap="none"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34" name="Google Shape;134;p21"/>
          <p:cNvPicPr preferRelativeResize="0"/>
          <p:nvPr/>
        </p:nvPicPr>
        <p:blipFill rotWithShape="1">
          <a:blip r:embed="rId4">
            <a:alphaModFix/>
          </a:blip>
          <a:srcRect/>
          <a:stretch/>
        </p:blipFill>
        <p:spPr>
          <a:xfrm flipH="1">
            <a:off x="12918871" y="131788"/>
            <a:ext cx="652070" cy="554000"/>
          </a:xfrm>
          <a:prstGeom prst="rect">
            <a:avLst/>
          </a:prstGeom>
          <a:noFill/>
          <a:ln>
            <a:noFill/>
          </a:ln>
        </p:spPr>
      </p:pic>
      <p:sp>
        <p:nvSpPr>
          <p:cNvPr id="135" name="Google Shape;135;p21"/>
          <p:cNvSpPr txBox="1"/>
          <p:nvPr/>
        </p:nvSpPr>
        <p:spPr>
          <a:xfrm>
            <a:off x="0" y="1103655"/>
            <a:ext cx="121557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4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Shared Cable Infrastructure: Telecom + science</a:t>
            </a:r>
            <a:endParaRPr sz="24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p:txBody>
      </p:sp>
      <p:cxnSp>
        <p:nvCxnSpPr>
          <p:cNvPr id="136" name="Google Shape;136;p21"/>
          <p:cNvCxnSpPr>
            <a:cxnSpLocks/>
          </p:cNvCxnSpPr>
          <p:nvPr/>
        </p:nvCxnSpPr>
        <p:spPr>
          <a:xfrm>
            <a:off x="9475607" y="1768527"/>
            <a:ext cx="0" cy="4142678"/>
          </a:xfrm>
          <a:prstGeom prst="straightConnector1">
            <a:avLst/>
          </a:prstGeom>
          <a:noFill/>
          <a:ln w="19050" cap="flat" cmpd="sng">
            <a:solidFill>
              <a:srgbClr val="005890"/>
            </a:solidFill>
            <a:prstDash val="solid"/>
            <a:round/>
            <a:headEnd type="none" w="sm" len="sm"/>
            <a:tailEnd type="none" w="sm" len="sm"/>
          </a:ln>
        </p:spPr>
      </p:cxnSp>
      <p:pic>
        <p:nvPicPr>
          <p:cNvPr id="138" name="Google Shape;138;p21"/>
          <p:cNvPicPr preferRelativeResize="0"/>
          <p:nvPr/>
        </p:nvPicPr>
        <p:blipFill rotWithShape="1">
          <a:blip r:embed="rId5">
            <a:alphaModFix/>
          </a:blip>
          <a:srcRect l="15755" t="60877" r="14528" b="18594"/>
          <a:stretch/>
        </p:blipFill>
        <p:spPr>
          <a:xfrm>
            <a:off x="211053" y="64000"/>
            <a:ext cx="1774774" cy="689577"/>
          </a:xfrm>
          <a:prstGeom prst="rect">
            <a:avLst/>
          </a:prstGeom>
          <a:noFill/>
          <a:ln>
            <a:noFill/>
          </a:ln>
        </p:spPr>
      </p:pic>
      <p:grpSp>
        <p:nvGrpSpPr>
          <p:cNvPr id="11" name="Group 10">
            <a:extLst>
              <a:ext uri="{FF2B5EF4-FFF2-40B4-BE49-F238E27FC236}">
                <a16:creationId xmlns:a16="http://schemas.microsoft.com/office/drawing/2014/main" id="{2083D672-A304-4154-BF3F-7DCB04EFCB9D}"/>
              </a:ext>
            </a:extLst>
          </p:cNvPr>
          <p:cNvGrpSpPr>
            <a:grpSpLocks noChangeAspect="1"/>
          </p:cNvGrpSpPr>
          <p:nvPr/>
        </p:nvGrpSpPr>
        <p:grpSpPr>
          <a:xfrm>
            <a:off x="604027" y="2283803"/>
            <a:ext cx="4034637" cy="2169568"/>
            <a:chOff x="385627" y="2041077"/>
            <a:chExt cx="3200400" cy="1720969"/>
          </a:xfrm>
        </p:grpSpPr>
        <p:pic>
          <p:nvPicPr>
            <p:cNvPr id="2" name="Content Placeholder 3">
              <a:extLst>
                <a:ext uri="{FF2B5EF4-FFF2-40B4-BE49-F238E27FC236}">
                  <a16:creationId xmlns:a16="http://schemas.microsoft.com/office/drawing/2014/main" id="{E24951AD-082E-DABA-B398-A7E3F4EDCB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5627" y="2041077"/>
              <a:ext cx="3200400" cy="1720969"/>
            </a:xfrm>
            <a:prstGeom prst="rect">
              <a:avLst/>
            </a:prstGeom>
            <a:noFill/>
            <a:ln>
              <a:noFill/>
            </a:ln>
          </p:spPr>
        </p:pic>
        <p:sp>
          <p:nvSpPr>
            <p:cNvPr id="3" name="Freeform 2">
              <a:extLst>
                <a:ext uri="{FF2B5EF4-FFF2-40B4-BE49-F238E27FC236}">
                  <a16:creationId xmlns:a16="http://schemas.microsoft.com/office/drawing/2014/main" id="{118A33D3-EEE4-616E-D192-A89487A001C4}"/>
                </a:ext>
              </a:extLst>
            </p:cNvPr>
            <p:cNvSpPr>
              <a:spLocks noChangeAspect="1"/>
            </p:cNvSpPr>
            <p:nvPr/>
          </p:nvSpPr>
          <p:spPr>
            <a:xfrm>
              <a:off x="897736" y="2156469"/>
              <a:ext cx="270840" cy="621792"/>
            </a:xfrm>
            <a:custGeom>
              <a:avLst/>
              <a:gdLst>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61925 w 546100"/>
                <a:gd name="connsiteY140" fmla="*/ 577850 h 1527175"/>
                <a:gd name="connsiteX141" fmla="*/ 158750 w 546100"/>
                <a:gd name="connsiteY141" fmla="*/ 555625 h 1527175"/>
                <a:gd name="connsiteX142" fmla="*/ 155575 w 546100"/>
                <a:gd name="connsiteY142" fmla="*/ 530225 h 1527175"/>
                <a:gd name="connsiteX143" fmla="*/ 149225 w 546100"/>
                <a:gd name="connsiteY143" fmla="*/ 396875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136525 w 546100"/>
                <a:gd name="connsiteY147" fmla="*/ 285750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61925 w 546100"/>
                <a:gd name="connsiteY140" fmla="*/ 577850 h 1527175"/>
                <a:gd name="connsiteX141" fmla="*/ 158750 w 546100"/>
                <a:gd name="connsiteY141" fmla="*/ 555625 h 1527175"/>
                <a:gd name="connsiteX142" fmla="*/ 155575 w 546100"/>
                <a:gd name="connsiteY142" fmla="*/ 53022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136525 w 546100"/>
                <a:gd name="connsiteY147" fmla="*/ 285750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61925 w 546100"/>
                <a:gd name="connsiteY140" fmla="*/ 577850 h 1527175"/>
                <a:gd name="connsiteX141" fmla="*/ 158750 w 546100"/>
                <a:gd name="connsiteY141" fmla="*/ 55562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136525 w 546100"/>
                <a:gd name="connsiteY147" fmla="*/ 285750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61925 w 546100"/>
                <a:gd name="connsiteY140" fmla="*/ 577850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136525 w 546100"/>
                <a:gd name="connsiteY147" fmla="*/ 285750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136525 w 546100"/>
                <a:gd name="connsiteY147" fmla="*/ 285750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133350 w 546100"/>
                <a:gd name="connsiteY146" fmla="*/ 301625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136525 w 546100"/>
                <a:gd name="connsiteY145" fmla="*/ 31750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142875 w 546100"/>
                <a:gd name="connsiteY144" fmla="*/ 358775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111125 w 546100"/>
                <a:gd name="connsiteY143" fmla="*/ 425450 h 1527175"/>
                <a:gd name="connsiteX144" fmla="*/ 22225 w 546100"/>
                <a:gd name="connsiteY144" fmla="*/ 495300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133350 w 546100"/>
                <a:gd name="connsiteY142" fmla="*/ 536575 h 1527175"/>
                <a:gd name="connsiteX143" fmla="*/ 63500 w 546100"/>
                <a:gd name="connsiteY143" fmla="*/ 603250 h 1527175"/>
                <a:gd name="connsiteX144" fmla="*/ 22225 w 546100"/>
                <a:gd name="connsiteY144" fmla="*/ 495300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92075 w 546100"/>
                <a:gd name="connsiteY142" fmla="*/ 717550 h 1527175"/>
                <a:gd name="connsiteX143" fmla="*/ 63500 w 546100"/>
                <a:gd name="connsiteY143" fmla="*/ 603250 h 1527175"/>
                <a:gd name="connsiteX144" fmla="*/ 22225 w 546100"/>
                <a:gd name="connsiteY144" fmla="*/ 495300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33350 w 546100"/>
                <a:gd name="connsiteY141" fmla="*/ 574675 h 1527175"/>
                <a:gd name="connsiteX142" fmla="*/ 92075 w 546100"/>
                <a:gd name="connsiteY142" fmla="*/ 717550 h 1527175"/>
                <a:gd name="connsiteX143" fmla="*/ 44450 w 546100"/>
                <a:gd name="connsiteY143" fmla="*/ 587375 h 1527175"/>
                <a:gd name="connsiteX144" fmla="*/ 22225 w 546100"/>
                <a:gd name="connsiteY144" fmla="*/ 495300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30175 w 546100"/>
                <a:gd name="connsiteY140" fmla="*/ 612775 h 1527175"/>
                <a:gd name="connsiteX141" fmla="*/ 123825 w 546100"/>
                <a:gd name="connsiteY141" fmla="*/ 746125 h 1527175"/>
                <a:gd name="connsiteX142" fmla="*/ 92075 w 546100"/>
                <a:gd name="connsiteY142" fmla="*/ 717550 h 1527175"/>
                <a:gd name="connsiteX143" fmla="*/ 44450 w 546100"/>
                <a:gd name="connsiteY143" fmla="*/ 587375 h 1527175"/>
                <a:gd name="connsiteX144" fmla="*/ 22225 w 546100"/>
                <a:gd name="connsiteY144" fmla="*/ 495300 h 1527175"/>
                <a:gd name="connsiteX145" fmla="*/ 60325 w 546100"/>
                <a:gd name="connsiteY145" fmla="*/ 425450 h 1527175"/>
                <a:gd name="connsiteX146" fmla="*/ 82550 w 546100"/>
                <a:gd name="connsiteY146" fmla="*/ 349250 h 1527175"/>
                <a:gd name="connsiteX147" fmla="*/ 98425 w 546100"/>
                <a:gd name="connsiteY147" fmla="*/ 301625 h 1527175"/>
                <a:gd name="connsiteX148" fmla="*/ 146050 w 546100"/>
                <a:gd name="connsiteY148" fmla="*/ 279400 h 1527175"/>
                <a:gd name="connsiteX149" fmla="*/ 165100 w 546100"/>
                <a:gd name="connsiteY149" fmla="*/ 276225 h 1527175"/>
                <a:gd name="connsiteX150" fmla="*/ 190500 w 546100"/>
                <a:gd name="connsiteY150" fmla="*/ 269875 h 1527175"/>
                <a:gd name="connsiteX151" fmla="*/ 209550 w 546100"/>
                <a:gd name="connsiteY151" fmla="*/ 266700 h 1527175"/>
                <a:gd name="connsiteX152" fmla="*/ 228600 w 546100"/>
                <a:gd name="connsiteY152" fmla="*/ 260350 h 1527175"/>
                <a:gd name="connsiteX153" fmla="*/ 231775 w 546100"/>
                <a:gd name="connsiteY153" fmla="*/ 250825 h 1527175"/>
                <a:gd name="connsiteX154" fmla="*/ 219075 w 546100"/>
                <a:gd name="connsiteY154" fmla="*/ 222250 h 1527175"/>
                <a:gd name="connsiteX155" fmla="*/ 212725 w 546100"/>
                <a:gd name="connsiteY155" fmla="*/ 203200 h 1527175"/>
                <a:gd name="connsiteX156" fmla="*/ 209550 w 546100"/>
                <a:gd name="connsiteY156" fmla="*/ 177800 h 1527175"/>
                <a:gd name="connsiteX157" fmla="*/ 212725 w 546100"/>
                <a:gd name="connsiteY157" fmla="*/ 149225 h 1527175"/>
                <a:gd name="connsiteX158" fmla="*/ 215900 w 546100"/>
                <a:gd name="connsiteY158" fmla="*/ 107950 h 1527175"/>
                <a:gd name="connsiteX159" fmla="*/ 222250 w 546100"/>
                <a:gd name="connsiteY159" fmla="*/ 69850 h 1527175"/>
                <a:gd name="connsiteX160" fmla="*/ 225425 w 546100"/>
                <a:gd name="connsiteY160" fmla="*/ 50800 h 1527175"/>
                <a:gd name="connsiteX161" fmla="*/ 231775 w 546100"/>
                <a:gd name="connsiteY161" fmla="*/ 31750 h 1527175"/>
                <a:gd name="connsiteX162" fmla="*/ 250825 w 546100"/>
                <a:gd name="connsiteY162" fmla="*/ 19050 h 1527175"/>
                <a:gd name="connsiteX163" fmla="*/ 269875 w 546100"/>
                <a:gd name="connsiteY163" fmla="*/ 12700 h 1527175"/>
                <a:gd name="connsiteX164" fmla="*/ 279400 w 546100"/>
                <a:gd name="connsiteY164" fmla="*/ 9525 h 1527175"/>
                <a:gd name="connsiteX165" fmla="*/ 288925 w 546100"/>
                <a:gd name="connsiteY165"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23825 w 546100"/>
                <a:gd name="connsiteY140" fmla="*/ 746125 h 1527175"/>
                <a:gd name="connsiteX141" fmla="*/ 92075 w 546100"/>
                <a:gd name="connsiteY141" fmla="*/ 717550 h 1527175"/>
                <a:gd name="connsiteX142" fmla="*/ 44450 w 546100"/>
                <a:gd name="connsiteY142" fmla="*/ 587375 h 1527175"/>
                <a:gd name="connsiteX143" fmla="*/ 22225 w 546100"/>
                <a:gd name="connsiteY143" fmla="*/ 495300 h 1527175"/>
                <a:gd name="connsiteX144" fmla="*/ 60325 w 546100"/>
                <a:gd name="connsiteY144" fmla="*/ 425450 h 1527175"/>
                <a:gd name="connsiteX145" fmla="*/ 82550 w 546100"/>
                <a:gd name="connsiteY145" fmla="*/ 349250 h 1527175"/>
                <a:gd name="connsiteX146" fmla="*/ 98425 w 546100"/>
                <a:gd name="connsiteY146" fmla="*/ 301625 h 1527175"/>
                <a:gd name="connsiteX147" fmla="*/ 146050 w 546100"/>
                <a:gd name="connsiteY147" fmla="*/ 279400 h 1527175"/>
                <a:gd name="connsiteX148" fmla="*/ 165100 w 546100"/>
                <a:gd name="connsiteY148" fmla="*/ 276225 h 1527175"/>
                <a:gd name="connsiteX149" fmla="*/ 190500 w 546100"/>
                <a:gd name="connsiteY149" fmla="*/ 269875 h 1527175"/>
                <a:gd name="connsiteX150" fmla="*/ 209550 w 546100"/>
                <a:gd name="connsiteY150" fmla="*/ 266700 h 1527175"/>
                <a:gd name="connsiteX151" fmla="*/ 228600 w 546100"/>
                <a:gd name="connsiteY151" fmla="*/ 260350 h 1527175"/>
                <a:gd name="connsiteX152" fmla="*/ 231775 w 546100"/>
                <a:gd name="connsiteY152" fmla="*/ 250825 h 1527175"/>
                <a:gd name="connsiteX153" fmla="*/ 219075 w 546100"/>
                <a:gd name="connsiteY153" fmla="*/ 222250 h 1527175"/>
                <a:gd name="connsiteX154" fmla="*/ 212725 w 546100"/>
                <a:gd name="connsiteY154" fmla="*/ 203200 h 1527175"/>
                <a:gd name="connsiteX155" fmla="*/ 209550 w 546100"/>
                <a:gd name="connsiteY155" fmla="*/ 177800 h 1527175"/>
                <a:gd name="connsiteX156" fmla="*/ 212725 w 546100"/>
                <a:gd name="connsiteY156" fmla="*/ 149225 h 1527175"/>
                <a:gd name="connsiteX157" fmla="*/ 215900 w 546100"/>
                <a:gd name="connsiteY157" fmla="*/ 107950 h 1527175"/>
                <a:gd name="connsiteX158" fmla="*/ 222250 w 546100"/>
                <a:gd name="connsiteY158" fmla="*/ 69850 h 1527175"/>
                <a:gd name="connsiteX159" fmla="*/ 225425 w 546100"/>
                <a:gd name="connsiteY159" fmla="*/ 50800 h 1527175"/>
                <a:gd name="connsiteX160" fmla="*/ 231775 w 546100"/>
                <a:gd name="connsiteY160" fmla="*/ 31750 h 1527175"/>
                <a:gd name="connsiteX161" fmla="*/ 250825 w 546100"/>
                <a:gd name="connsiteY161" fmla="*/ 19050 h 1527175"/>
                <a:gd name="connsiteX162" fmla="*/ 269875 w 546100"/>
                <a:gd name="connsiteY162" fmla="*/ 12700 h 1527175"/>
                <a:gd name="connsiteX163" fmla="*/ 279400 w 546100"/>
                <a:gd name="connsiteY163" fmla="*/ 9525 h 1527175"/>
                <a:gd name="connsiteX164" fmla="*/ 288925 w 546100"/>
                <a:gd name="connsiteY164"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65100 w 546100"/>
                <a:gd name="connsiteY139" fmla="*/ 673100 h 1527175"/>
                <a:gd name="connsiteX140" fmla="*/ 123825 w 546100"/>
                <a:gd name="connsiteY140" fmla="*/ 746125 h 1527175"/>
                <a:gd name="connsiteX141" fmla="*/ 92075 w 546100"/>
                <a:gd name="connsiteY141" fmla="*/ 717550 h 1527175"/>
                <a:gd name="connsiteX142" fmla="*/ 44450 w 546100"/>
                <a:gd name="connsiteY142" fmla="*/ 587375 h 1527175"/>
                <a:gd name="connsiteX143" fmla="*/ 22225 w 546100"/>
                <a:gd name="connsiteY143" fmla="*/ 495300 h 1527175"/>
                <a:gd name="connsiteX144" fmla="*/ 47625 w 546100"/>
                <a:gd name="connsiteY144" fmla="*/ 422275 h 1527175"/>
                <a:gd name="connsiteX145" fmla="*/ 82550 w 546100"/>
                <a:gd name="connsiteY145" fmla="*/ 349250 h 1527175"/>
                <a:gd name="connsiteX146" fmla="*/ 98425 w 546100"/>
                <a:gd name="connsiteY146" fmla="*/ 301625 h 1527175"/>
                <a:gd name="connsiteX147" fmla="*/ 146050 w 546100"/>
                <a:gd name="connsiteY147" fmla="*/ 279400 h 1527175"/>
                <a:gd name="connsiteX148" fmla="*/ 165100 w 546100"/>
                <a:gd name="connsiteY148" fmla="*/ 276225 h 1527175"/>
                <a:gd name="connsiteX149" fmla="*/ 190500 w 546100"/>
                <a:gd name="connsiteY149" fmla="*/ 269875 h 1527175"/>
                <a:gd name="connsiteX150" fmla="*/ 209550 w 546100"/>
                <a:gd name="connsiteY150" fmla="*/ 266700 h 1527175"/>
                <a:gd name="connsiteX151" fmla="*/ 228600 w 546100"/>
                <a:gd name="connsiteY151" fmla="*/ 260350 h 1527175"/>
                <a:gd name="connsiteX152" fmla="*/ 231775 w 546100"/>
                <a:gd name="connsiteY152" fmla="*/ 250825 h 1527175"/>
                <a:gd name="connsiteX153" fmla="*/ 219075 w 546100"/>
                <a:gd name="connsiteY153" fmla="*/ 222250 h 1527175"/>
                <a:gd name="connsiteX154" fmla="*/ 212725 w 546100"/>
                <a:gd name="connsiteY154" fmla="*/ 203200 h 1527175"/>
                <a:gd name="connsiteX155" fmla="*/ 209550 w 546100"/>
                <a:gd name="connsiteY155" fmla="*/ 177800 h 1527175"/>
                <a:gd name="connsiteX156" fmla="*/ 212725 w 546100"/>
                <a:gd name="connsiteY156" fmla="*/ 149225 h 1527175"/>
                <a:gd name="connsiteX157" fmla="*/ 215900 w 546100"/>
                <a:gd name="connsiteY157" fmla="*/ 107950 h 1527175"/>
                <a:gd name="connsiteX158" fmla="*/ 222250 w 546100"/>
                <a:gd name="connsiteY158" fmla="*/ 69850 h 1527175"/>
                <a:gd name="connsiteX159" fmla="*/ 225425 w 546100"/>
                <a:gd name="connsiteY159" fmla="*/ 50800 h 1527175"/>
                <a:gd name="connsiteX160" fmla="*/ 231775 w 546100"/>
                <a:gd name="connsiteY160" fmla="*/ 31750 h 1527175"/>
                <a:gd name="connsiteX161" fmla="*/ 250825 w 546100"/>
                <a:gd name="connsiteY161" fmla="*/ 19050 h 1527175"/>
                <a:gd name="connsiteX162" fmla="*/ 269875 w 546100"/>
                <a:gd name="connsiteY162" fmla="*/ 12700 h 1527175"/>
                <a:gd name="connsiteX163" fmla="*/ 279400 w 546100"/>
                <a:gd name="connsiteY163" fmla="*/ 9525 h 1527175"/>
                <a:gd name="connsiteX164" fmla="*/ 288925 w 546100"/>
                <a:gd name="connsiteY164"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58750 w 546100"/>
                <a:gd name="connsiteY138" fmla="*/ 723900 h 1527175"/>
                <a:gd name="connsiteX139" fmla="*/ 123825 w 546100"/>
                <a:gd name="connsiteY139" fmla="*/ 746125 h 1527175"/>
                <a:gd name="connsiteX140" fmla="*/ 92075 w 546100"/>
                <a:gd name="connsiteY140" fmla="*/ 717550 h 1527175"/>
                <a:gd name="connsiteX141" fmla="*/ 44450 w 546100"/>
                <a:gd name="connsiteY141" fmla="*/ 587375 h 1527175"/>
                <a:gd name="connsiteX142" fmla="*/ 22225 w 546100"/>
                <a:gd name="connsiteY142" fmla="*/ 495300 h 1527175"/>
                <a:gd name="connsiteX143" fmla="*/ 47625 w 546100"/>
                <a:gd name="connsiteY143" fmla="*/ 422275 h 1527175"/>
                <a:gd name="connsiteX144" fmla="*/ 82550 w 546100"/>
                <a:gd name="connsiteY144" fmla="*/ 349250 h 1527175"/>
                <a:gd name="connsiteX145" fmla="*/ 98425 w 546100"/>
                <a:gd name="connsiteY145" fmla="*/ 301625 h 1527175"/>
                <a:gd name="connsiteX146" fmla="*/ 146050 w 546100"/>
                <a:gd name="connsiteY146" fmla="*/ 279400 h 1527175"/>
                <a:gd name="connsiteX147" fmla="*/ 165100 w 546100"/>
                <a:gd name="connsiteY147" fmla="*/ 276225 h 1527175"/>
                <a:gd name="connsiteX148" fmla="*/ 190500 w 546100"/>
                <a:gd name="connsiteY148" fmla="*/ 269875 h 1527175"/>
                <a:gd name="connsiteX149" fmla="*/ 209550 w 546100"/>
                <a:gd name="connsiteY149" fmla="*/ 266700 h 1527175"/>
                <a:gd name="connsiteX150" fmla="*/ 228600 w 546100"/>
                <a:gd name="connsiteY150" fmla="*/ 260350 h 1527175"/>
                <a:gd name="connsiteX151" fmla="*/ 231775 w 546100"/>
                <a:gd name="connsiteY151" fmla="*/ 250825 h 1527175"/>
                <a:gd name="connsiteX152" fmla="*/ 219075 w 546100"/>
                <a:gd name="connsiteY152" fmla="*/ 222250 h 1527175"/>
                <a:gd name="connsiteX153" fmla="*/ 212725 w 546100"/>
                <a:gd name="connsiteY153" fmla="*/ 203200 h 1527175"/>
                <a:gd name="connsiteX154" fmla="*/ 209550 w 546100"/>
                <a:gd name="connsiteY154" fmla="*/ 177800 h 1527175"/>
                <a:gd name="connsiteX155" fmla="*/ 212725 w 546100"/>
                <a:gd name="connsiteY155" fmla="*/ 149225 h 1527175"/>
                <a:gd name="connsiteX156" fmla="*/ 215900 w 546100"/>
                <a:gd name="connsiteY156" fmla="*/ 107950 h 1527175"/>
                <a:gd name="connsiteX157" fmla="*/ 222250 w 546100"/>
                <a:gd name="connsiteY157" fmla="*/ 69850 h 1527175"/>
                <a:gd name="connsiteX158" fmla="*/ 225425 w 546100"/>
                <a:gd name="connsiteY158" fmla="*/ 50800 h 1527175"/>
                <a:gd name="connsiteX159" fmla="*/ 231775 w 546100"/>
                <a:gd name="connsiteY159" fmla="*/ 31750 h 1527175"/>
                <a:gd name="connsiteX160" fmla="*/ 250825 w 546100"/>
                <a:gd name="connsiteY160" fmla="*/ 19050 h 1527175"/>
                <a:gd name="connsiteX161" fmla="*/ 269875 w 546100"/>
                <a:gd name="connsiteY161" fmla="*/ 12700 h 1527175"/>
                <a:gd name="connsiteX162" fmla="*/ 279400 w 546100"/>
                <a:gd name="connsiteY162" fmla="*/ 9525 h 1527175"/>
                <a:gd name="connsiteX163" fmla="*/ 288925 w 546100"/>
                <a:gd name="connsiteY163"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23875 w 546100"/>
                <a:gd name="connsiteY34" fmla="*/ 52387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23825 w 546100"/>
                <a:gd name="connsiteY138" fmla="*/ 746125 h 1527175"/>
                <a:gd name="connsiteX139" fmla="*/ 92075 w 546100"/>
                <a:gd name="connsiteY139" fmla="*/ 717550 h 1527175"/>
                <a:gd name="connsiteX140" fmla="*/ 44450 w 546100"/>
                <a:gd name="connsiteY140" fmla="*/ 587375 h 1527175"/>
                <a:gd name="connsiteX141" fmla="*/ 22225 w 546100"/>
                <a:gd name="connsiteY141" fmla="*/ 495300 h 1527175"/>
                <a:gd name="connsiteX142" fmla="*/ 47625 w 546100"/>
                <a:gd name="connsiteY142" fmla="*/ 422275 h 1527175"/>
                <a:gd name="connsiteX143" fmla="*/ 82550 w 546100"/>
                <a:gd name="connsiteY143" fmla="*/ 349250 h 1527175"/>
                <a:gd name="connsiteX144" fmla="*/ 98425 w 546100"/>
                <a:gd name="connsiteY144" fmla="*/ 301625 h 1527175"/>
                <a:gd name="connsiteX145" fmla="*/ 146050 w 546100"/>
                <a:gd name="connsiteY145" fmla="*/ 279400 h 1527175"/>
                <a:gd name="connsiteX146" fmla="*/ 165100 w 546100"/>
                <a:gd name="connsiteY146" fmla="*/ 276225 h 1527175"/>
                <a:gd name="connsiteX147" fmla="*/ 190500 w 546100"/>
                <a:gd name="connsiteY147" fmla="*/ 269875 h 1527175"/>
                <a:gd name="connsiteX148" fmla="*/ 209550 w 546100"/>
                <a:gd name="connsiteY148" fmla="*/ 266700 h 1527175"/>
                <a:gd name="connsiteX149" fmla="*/ 228600 w 546100"/>
                <a:gd name="connsiteY149" fmla="*/ 260350 h 1527175"/>
                <a:gd name="connsiteX150" fmla="*/ 231775 w 546100"/>
                <a:gd name="connsiteY150" fmla="*/ 250825 h 1527175"/>
                <a:gd name="connsiteX151" fmla="*/ 219075 w 546100"/>
                <a:gd name="connsiteY151" fmla="*/ 222250 h 1527175"/>
                <a:gd name="connsiteX152" fmla="*/ 212725 w 546100"/>
                <a:gd name="connsiteY152" fmla="*/ 203200 h 1527175"/>
                <a:gd name="connsiteX153" fmla="*/ 209550 w 546100"/>
                <a:gd name="connsiteY153" fmla="*/ 177800 h 1527175"/>
                <a:gd name="connsiteX154" fmla="*/ 212725 w 546100"/>
                <a:gd name="connsiteY154" fmla="*/ 149225 h 1527175"/>
                <a:gd name="connsiteX155" fmla="*/ 215900 w 546100"/>
                <a:gd name="connsiteY155" fmla="*/ 107950 h 1527175"/>
                <a:gd name="connsiteX156" fmla="*/ 222250 w 546100"/>
                <a:gd name="connsiteY156" fmla="*/ 69850 h 1527175"/>
                <a:gd name="connsiteX157" fmla="*/ 225425 w 546100"/>
                <a:gd name="connsiteY157" fmla="*/ 50800 h 1527175"/>
                <a:gd name="connsiteX158" fmla="*/ 231775 w 546100"/>
                <a:gd name="connsiteY158" fmla="*/ 31750 h 1527175"/>
                <a:gd name="connsiteX159" fmla="*/ 250825 w 546100"/>
                <a:gd name="connsiteY159" fmla="*/ 19050 h 1527175"/>
                <a:gd name="connsiteX160" fmla="*/ 269875 w 546100"/>
                <a:gd name="connsiteY160" fmla="*/ 12700 h 1527175"/>
                <a:gd name="connsiteX161" fmla="*/ 279400 w 546100"/>
                <a:gd name="connsiteY161" fmla="*/ 9525 h 1527175"/>
                <a:gd name="connsiteX162" fmla="*/ 288925 w 546100"/>
                <a:gd name="connsiteY162" fmla="*/ 0 h 1527175"/>
                <a:gd name="connsiteX0" fmla="*/ 288925 w 546100"/>
                <a:gd name="connsiteY0" fmla="*/ 0 h 1527175"/>
                <a:gd name="connsiteX1" fmla="*/ 288925 w 546100"/>
                <a:gd name="connsiteY1" fmla="*/ 0 h 1527175"/>
                <a:gd name="connsiteX2" fmla="*/ 314325 w 546100"/>
                <a:gd name="connsiteY2" fmla="*/ 9525 h 1527175"/>
                <a:gd name="connsiteX3" fmla="*/ 323850 w 546100"/>
                <a:gd name="connsiteY3" fmla="*/ 12700 h 1527175"/>
                <a:gd name="connsiteX4" fmla="*/ 333375 w 546100"/>
                <a:gd name="connsiteY4" fmla="*/ 19050 h 1527175"/>
                <a:gd name="connsiteX5" fmla="*/ 352425 w 546100"/>
                <a:gd name="connsiteY5" fmla="*/ 28575 h 1527175"/>
                <a:gd name="connsiteX6" fmla="*/ 358775 w 546100"/>
                <a:gd name="connsiteY6" fmla="*/ 38100 h 1527175"/>
                <a:gd name="connsiteX7" fmla="*/ 368300 w 546100"/>
                <a:gd name="connsiteY7" fmla="*/ 41275 h 1527175"/>
                <a:gd name="connsiteX8" fmla="*/ 371475 w 546100"/>
                <a:gd name="connsiteY8" fmla="*/ 50800 h 1527175"/>
                <a:gd name="connsiteX9" fmla="*/ 384175 w 546100"/>
                <a:gd name="connsiteY9" fmla="*/ 69850 h 1527175"/>
                <a:gd name="connsiteX10" fmla="*/ 393700 w 546100"/>
                <a:gd name="connsiteY10" fmla="*/ 98425 h 1527175"/>
                <a:gd name="connsiteX11" fmla="*/ 396875 w 546100"/>
                <a:gd name="connsiteY11" fmla="*/ 107950 h 1527175"/>
                <a:gd name="connsiteX12" fmla="*/ 390525 w 546100"/>
                <a:gd name="connsiteY12" fmla="*/ 161925 h 1527175"/>
                <a:gd name="connsiteX13" fmla="*/ 387350 w 546100"/>
                <a:gd name="connsiteY13" fmla="*/ 184150 h 1527175"/>
                <a:gd name="connsiteX14" fmla="*/ 381000 w 546100"/>
                <a:gd name="connsiteY14" fmla="*/ 222250 h 1527175"/>
                <a:gd name="connsiteX15" fmla="*/ 384175 w 546100"/>
                <a:gd name="connsiteY15" fmla="*/ 244475 h 1527175"/>
                <a:gd name="connsiteX16" fmla="*/ 387350 w 546100"/>
                <a:gd name="connsiteY16" fmla="*/ 254000 h 1527175"/>
                <a:gd name="connsiteX17" fmla="*/ 396875 w 546100"/>
                <a:gd name="connsiteY17" fmla="*/ 260350 h 1527175"/>
                <a:gd name="connsiteX18" fmla="*/ 403225 w 546100"/>
                <a:gd name="connsiteY18" fmla="*/ 269875 h 1527175"/>
                <a:gd name="connsiteX19" fmla="*/ 412750 w 546100"/>
                <a:gd name="connsiteY19" fmla="*/ 273050 h 1527175"/>
                <a:gd name="connsiteX20" fmla="*/ 422275 w 546100"/>
                <a:gd name="connsiteY20" fmla="*/ 279400 h 1527175"/>
                <a:gd name="connsiteX21" fmla="*/ 431800 w 546100"/>
                <a:gd name="connsiteY21" fmla="*/ 282575 h 1527175"/>
                <a:gd name="connsiteX22" fmla="*/ 441325 w 546100"/>
                <a:gd name="connsiteY22" fmla="*/ 288925 h 1527175"/>
                <a:gd name="connsiteX23" fmla="*/ 460375 w 546100"/>
                <a:gd name="connsiteY23" fmla="*/ 295275 h 1527175"/>
                <a:gd name="connsiteX24" fmla="*/ 488950 w 546100"/>
                <a:gd name="connsiteY24" fmla="*/ 304800 h 1527175"/>
                <a:gd name="connsiteX25" fmla="*/ 517525 w 546100"/>
                <a:gd name="connsiteY25" fmla="*/ 314325 h 1527175"/>
                <a:gd name="connsiteX26" fmla="*/ 527050 w 546100"/>
                <a:gd name="connsiteY26" fmla="*/ 317500 h 1527175"/>
                <a:gd name="connsiteX27" fmla="*/ 536575 w 546100"/>
                <a:gd name="connsiteY27" fmla="*/ 320675 h 1527175"/>
                <a:gd name="connsiteX28" fmla="*/ 542925 w 546100"/>
                <a:gd name="connsiteY28" fmla="*/ 339725 h 1527175"/>
                <a:gd name="connsiteX29" fmla="*/ 546100 w 546100"/>
                <a:gd name="connsiteY29" fmla="*/ 349250 h 1527175"/>
                <a:gd name="connsiteX30" fmla="*/ 542925 w 546100"/>
                <a:gd name="connsiteY30" fmla="*/ 390525 h 1527175"/>
                <a:gd name="connsiteX31" fmla="*/ 539750 w 546100"/>
                <a:gd name="connsiteY31" fmla="*/ 400050 h 1527175"/>
                <a:gd name="connsiteX32" fmla="*/ 533400 w 546100"/>
                <a:gd name="connsiteY32" fmla="*/ 460375 h 1527175"/>
                <a:gd name="connsiteX33" fmla="*/ 530225 w 546100"/>
                <a:gd name="connsiteY33" fmla="*/ 476250 h 1527175"/>
                <a:gd name="connsiteX34" fmla="*/ 539750 w 546100"/>
                <a:gd name="connsiteY34" fmla="*/ 530225 h 1527175"/>
                <a:gd name="connsiteX35" fmla="*/ 523875 w 546100"/>
                <a:gd name="connsiteY35" fmla="*/ 733425 h 1527175"/>
                <a:gd name="connsiteX36" fmla="*/ 517525 w 546100"/>
                <a:gd name="connsiteY36" fmla="*/ 879475 h 1527175"/>
                <a:gd name="connsiteX37" fmla="*/ 514350 w 546100"/>
                <a:gd name="connsiteY37" fmla="*/ 908050 h 1527175"/>
                <a:gd name="connsiteX38" fmla="*/ 508000 w 546100"/>
                <a:gd name="connsiteY38" fmla="*/ 965200 h 1527175"/>
                <a:gd name="connsiteX39" fmla="*/ 501650 w 546100"/>
                <a:gd name="connsiteY39" fmla="*/ 1038225 h 1527175"/>
                <a:gd name="connsiteX40" fmla="*/ 498475 w 546100"/>
                <a:gd name="connsiteY40" fmla="*/ 1076325 h 1527175"/>
                <a:gd name="connsiteX41" fmla="*/ 495300 w 546100"/>
                <a:gd name="connsiteY41" fmla="*/ 1165225 h 1527175"/>
                <a:gd name="connsiteX42" fmla="*/ 492125 w 546100"/>
                <a:gd name="connsiteY42" fmla="*/ 1190625 h 1527175"/>
                <a:gd name="connsiteX43" fmla="*/ 485775 w 546100"/>
                <a:gd name="connsiteY43" fmla="*/ 1250950 h 1527175"/>
                <a:gd name="connsiteX44" fmla="*/ 482600 w 546100"/>
                <a:gd name="connsiteY44" fmla="*/ 1308100 h 1527175"/>
                <a:gd name="connsiteX45" fmla="*/ 473075 w 546100"/>
                <a:gd name="connsiteY45" fmla="*/ 1311275 h 1527175"/>
                <a:gd name="connsiteX46" fmla="*/ 454025 w 546100"/>
                <a:gd name="connsiteY46" fmla="*/ 1314450 h 1527175"/>
                <a:gd name="connsiteX47" fmla="*/ 441325 w 546100"/>
                <a:gd name="connsiteY47" fmla="*/ 1317625 h 1527175"/>
                <a:gd name="connsiteX48" fmla="*/ 422275 w 546100"/>
                <a:gd name="connsiteY48" fmla="*/ 1323975 h 1527175"/>
                <a:gd name="connsiteX49" fmla="*/ 422275 w 546100"/>
                <a:gd name="connsiteY49" fmla="*/ 1346200 h 1527175"/>
                <a:gd name="connsiteX50" fmla="*/ 438150 w 546100"/>
                <a:gd name="connsiteY50" fmla="*/ 1371600 h 1527175"/>
                <a:gd name="connsiteX51" fmla="*/ 450850 w 546100"/>
                <a:gd name="connsiteY51" fmla="*/ 1374775 h 1527175"/>
                <a:gd name="connsiteX52" fmla="*/ 460375 w 546100"/>
                <a:gd name="connsiteY52" fmla="*/ 1393825 h 1527175"/>
                <a:gd name="connsiteX53" fmla="*/ 457200 w 546100"/>
                <a:gd name="connsiteY53" fmla="*/ 1409700 h 1527175"/>
                <a:gd name="connsiteX54" fmla="*/ 450850 w 546100"/>
                <a:gd name="connsiteY54" fmla="*/ 1419225 h 1527175"/>
                <a:gd name="connsiteX55" fmla="*/ 431800 w 546100"/>
                <a:gd name="connsiteY55" fmla="*/ 1435100 h 1527175"/>
                <a:gd name="connsiteX56" fmla="*/ 419100 w 546100"/>
                <a:gd name="connsiteY56" fmla="*/ 1454150 h 1527175"/>
                <a:gd name="connsiteX57" fmla="*/ 412750 w 546100"/>
                <a:gd name="connsiteY57" fmla="*/ 1463675 h 1527175"/>
                <a:gd name="connsiteX58" fmla="*/ 409575 w 546100"/>
                <a:gd name="connsiteY58" fmla="*/ 1473200 h 1527175"/>
                <a:gd name="connsiteX59" fmla="*/ 384175 w 546100"/>
                <a:gd name="connsiteY59" fmla="*/ 1482725 h 1527175"/>
                <a:gd name="connsiteX60" fmla="*/ 361950 w 546100"/>
                <a:gd name="connsiteY60" fmla="*/ 1485900 h 1527175"/>
                <a:gd name="connsiteX61" fmla="*/ 358775 w 546100"/>
                <a:gd name="connsiteY61" fmla="*/ 1473200 h 1527175"/>
                <a:gd name="connsiteX62" fmla="*/ 352425 w 546100"/>
                <a:gd name="connsiteY62" fmla="*/ 1454150 h 1527175"/>
                <a:gd name="connsiteX63" fmla="*/ 355600 w 546100"/>
                <a:gd name="connsiteY63" fmla="*/ 1409700 h 1527175"/>
                <a:gd name="connsiteX64" fmla="*/ 365125 w 546100"/>
                <a:gd name="connsiteY64" fmla="*/ 1377950 h 1527175"/>
                <a:gd name="connsiteX65" fmla="*/ 371475 w 546100"/>
                <a:gd name="connsiteY65" fmla="*/ 1343025 h 1527175"/>
                <a:gd name="connsiteX66" fmla="*/ 377825 w 546100"/>
                <a:gd name="connsiteY66" fmla="*/ 1320800 h 1527175"/>
                <a:gd name="connsiteX67" fmla="*/ 384175 w 546100"/>
                <a:gd name="connsiteY67" fmla="*/ 1295400 h 1527175"/>
                <a:gd name="connsiteX68" fmla="*/ 393700 w 546100"/>
                <a:gd name="connsiteY68" fmla="*/ 1266825 h 1527175"/>
                <a:gd name="connsiteX69" fmla="*/ 396875 w 546100"/>
                <a:gd name="connsiteY69" fmla="*/ 1257300 h 1527175"/>
                <a:gd name="connsiteX70" fmla="*/ 400050 w 546100"/>
                <a:gd name="connsiteY70" fmla="*/ 1244600 h 1527175"/>
                <a:gd name="connsiteX71" fmla="*/ 396875 w 546100"/>
                <a:gd name="connsiteY71" fmla="*/ 1184275 h 1527175"/>
                <a:gd name="connsiteX72" fmla="*/ 387350 w 546100"/>
                <a:gd name="connsiteY72" fmla="*/ 1152525 h 1527175"/>
                <a:gd name="connsiteX73" fmla="*/ 381000 w 546100"/>
                <a:gd name="connsiteY73" fmla="*/ 1139825 h 1527175"/>
                <a:gd name="connsiteX74" fmla="*/ 374650 w 546100"/>
                <a:gd name="connsiteY74" fmla="*/ 1120775 h 1527175"/>
                <a:gd name="connsiteX75" fmla="*/ 371475 w 546100"/>
                <a:gd name="connsiteY75" fmla="*/ 1111250 h 1527175"/>
                <a:gd name="connsiteX76" fmla="*/ 361950 w 546100"/>
                <a:gd name="connsiteY76" fmla="*/ 1057275 h 1527175"/>
                <a:gd name="connsiteX77" fmla="*/ 358775 w 546100"/>
                <a:gd name="connsiteY77" fmla="*/ 1047750 h 1527175"/>
                <a:gd name="connsiteX78" fmla="*/ 355600 w 546100"/>
                <a:gd name="connsiteY78" fmla="*/ 1025525 h 1527175"/>
                <a:gd name="connsiteX79" fmla="*/ 352425 w 546100"/>
                <a:gd name="connsiteY79" fmla="*/ 1000125 h 1527175"/>
                <a:gd name="connsiteX80" fmla="*/ 346075 w 546100"/>
                <a:gd name="connsiteY80" fmla="*/ 968375 h 1527175"/>
                <a:gd name="connsiteX81" fmla="*/ 342900 w 546100"/>
                <a:gd name="connsiteY81" fmla="*/ 958850 h 1527175"/>
                <a:gd name="connsiteX82" fmla="*/ 336550 w 546100"/>
                <a:gd name="connsiteY82" fmla="*/ 949325 h 1527175"/>
                <a:gd name="connsiteX83" fmla="*/ 327025 w 546100"/>
                <a:gd name="connsiteY83" fmla="*/ 955675 h 1527175"/>
                <a:gd name="connsiteX84" fmla="*/ 314325 w 546100"/>
                <a:gd name="connsiteY84" fmla="*/ 977900 h 1527175"/>
                <a:gd name="connsiteX85" fmla="*/ 304800 w 546100"/>
                <a:gd name="connsiteY85" fmla="*/ 987425 h 1527175"/>
                <a:gd name="connsiteX86" fmla="*/ 295275 w 546100"/>
                <a:gd name="connsiteY86" fmla="*/ 1006475 h 1527175"/>
                <a:gd name="connsiteX87" fmla="*/ 292100 w 546100"/>
                <a:gd name="connsiteY87" fmla="*/ 1016000 h 1527175"/>
                <a:gd name="connsiteX88" fmla="*/ 285750 w 546100"/>
                <a:gd name="connsiteY88" fmla="*/ 1025525 h 1527175"/>
                <a:gd name="connsiteX89" fmla="*/ 282575 w 546100"/>
                <a:gd name="connsiteY89" fmla="*/ 1035050 h 1527175"/>
                <a:gd name="connsiteX90" fmla="*/ 276225 w 546100"/>
                <a:gd name="connsiteY90" fmla="*/ 1044575 h 1527175"/>
                <a:gd name="connsiteX91" fmla="*/ 273050 w 546100"/>
                <a:gd name="connsiteY91" fmla="*/ 1054100 h 1527175"/>
                <a:gd name="connsiteX92" fmla="*/ 266700 w 546100"/>
                <a:gd name="connsiteY92" fmla="*/ 1063625 h 1527175"/>
                <a:gd name="connsiteX93" fmla="*/ 260350 w 546100"/>
                <a:gd name="connsiteY93" fmla="*/ 1082675 h 1527175"/>
                <a:gd name="connsiteX94" fmla="*/ 257175 w 546100"/>
                <a:gd name="connsiteY94" fmla="*/ 1092200 h 1527175"/>
                <a:gd name="connsiteX95" fmla="*/ 254000 w 546100"/>
                <a:gd name="connsiteY95" fmla="*/ 1108075 h 1527175"/>
                <a:gd name="connsiteX96" fmla="*/ 250825 w 546100"/>
                <a:gd name="connsiteY96" fmla="*/ 1117600 h 1527175"/>
                <a:gd name="connsiteX97" fmla="*/ 247650 w 546100"/>
                <a:gd name="connsiteY97" fmla="*/ 1130300 h 1527175"/>
                <a:gd name="connsiteX98" fmla="*/ 244475 w 546100"/>
                <a:gd name="connsiteY98" fmla="*/ 1139825 h 1527175"/>
                <a:gd name="connsiteX99" fmla="*/ 241300 w 546100"/>
                <a:gd name="connsiteY99" fmla="*/ 1155700 h 1527175"/>
                <a:gd name="connsiteX100" fmla="*/ 234950 w 546100"/>
                <a:gd name="connsiteY100" fmla="*/ 1181100 h 1527175"/>
                <a:gd name="connsiteX101" fmla="*/ 228600 w 546100"/>
                <a:gd name="connsiteY101" fmla="*/ 1209675 h 1527175"/>
                <a:gd name="connsiteX102" fmla="*/ 225425 w 546100"/>
                <a:gd name="connsiteY102" fmla="*/ 1219200 h 1527175"/>
                <a:gd name="connsiteX103" fmla="*/ 222250 w 546100"/>
                <a:gd name="connsiteY103" fmla="*/ 1238250 h 1527175"/>
                <a:gd name="connsiteX104" fmla="*/ 219075 w 546100"/>
                <a:gd name="connsiteY104" fmla="*/ 1250950 h 1527175"/>
                <a:gd name="connsiteX105" fmla="*/ 212725 w 546100"/>
                <a:gd name="connsiteY105" fmla="*/ 1308100 h 1527175"/>
                <a:gd name="connsiteX106" fmla="*/ 209550 w 546100"/>
                <a:gd name="connsiteY106" fmla="*/ 1393825 h 1527175"/>
                <a:gd name="connsiteX107" fmla="*/ 212725 w 546100"/>
                <a:gd name="connsiteY107" fmla="*/ 1412875 h 1527175"/>
                <a:gd name="connsiteX108" fmla="*/ 219075 w 546100"/>
                <a:gd name="connsiteY108" fmla="*/ 1492250 h 1527175"/>
                <a:gd name="connsiteX109" fmla="*/ 209550 w 546100"/>
                <a:gd name="connsiteY109" fmla="*/ 1498600 h 1527175"/>
                <a:gd name="connsiteX110" fmla="*/ 168275 w 546100"/>
                <a:gd name="connsiteY110" fmla="*/ 1504950 h 1527175"/>
                <a:gd name="connsiteX111" fmla="*/ 155575 w 546100"/>
                <a:gd name="connsiteY111" fmla="*/ 1508125 h 1527175"/>
                <a:gd name="connsiteX112" fmla="*/ 136525 w 546100"/>
                <a:gd name="connsiteY112" fmla="*/ 1511300 h 1527175"/>
                <a:gd name="connsiteX113" fmla="*/ 127000 w 546100"/>
                <a:gd name="connsiteY113" fmla="*/ 1514475 h 1527175"/>
                <a:gd name="connsiteX114" fmla="*/ 114300 w 546100"/>
                <a:gd name="connsiteY114" fmla="*/ 1517650 h 1527175"/>
                <a:gd name="connsiteX115" fmla="*/ 95250 w 546100"/>
                <a:gd name="connsiteY115" fmla="*/ 1524000 h 1527175"/>
                <a:gd name="connsiteX116" fmla="*/ 69850 w 546100"/>
                <a:gd name="connsiteY116" fmla="*/ 1527175 h 1527175"/>
                <a:gd name="connsiteX117" fmla="*/ 19050 w 546100"/>
                <a:gd name="connsiteY117" fmla="*/ 1524000 h 1527175"/>
                <a:gd name="connsiteX118" fmla="*/ 6350 w 546100"/>
                <a:gd name="connsiteY118" fmla="*/ 1520825 h 1527175"/>
                <a:gd name="connsiteX119" fmla="*/ 0 w 546100"/>
                <a:gd name="connsiteY119" fmla="*/ 1511300 h 1527175"/>
                <a:gd name="connsiteX120" fmla="*/ 3175 w 546100"/>
                <a:gd name="connsiteY120" fmla="*/ 1501775 h 1527175"/>
                <a:gd name="connsiteX121" fmla="*/ 41275 w 546100"/>
                <a:gd name="connsiteY121" fmla="*/ 1482725 h 1527175"/>
                <a:gd name="connsiteX122" fmla="*/ 60325 w 546100"/>
                <a:gd name="connsiteY122" fmla="*/ 1473200 h 1527175"/>
                <a:gd name="connsiteX123" fmla="*/ 79375 w 546100"/>
                <a:gd name="connsiteY123" fmla="*/ 1463675 h 1527175"/>
                <a:gd name="connsiteX124" fmla="*/ 95250 w 546100"/>
                <a:gd name="connsiteY124" fmla="*/ 1444625 h 1527175"/>
                <a:gd name="connsiteX125" fmla="*/ 101600 w 546100"/>
                <a:gd name="connsiteY125" fmla="*/ 1425575 h 1527175"/>
                <a:gd name="connsiteX126" fmla="*/ 104775 w 546100"/>
                <a:gd name="connsiteY126" fmla="*/ 1412875 h 1527175"/>
                <a:gd name="connsiteX127" fmla="*/ 111125 w 546100"/>
                <a:gd name="connsiteY127" fmla="*/ 1365250 h 1527175"/>
                <a:gd name="connsiteX128" fmla="*/ 111125 w 546100"/>
                <a:gd name="connsiteY128" fmla="*/ 1139825 h 1527175"/>
                <a:gd name="connsiteX129" fmla="*/ 117475 w 546100"/>
                <a:gd name="connsiteY129" fmla="*/ 1108075 h 1527175"/>
                <a:gd name="connsiteX130" fmla="*/ 123825 w 546100"/>
                <a:gd name="connsiteY130" fmla="*/ 1069975 h 1527175"/>
                <a:gd name="connsiteX131" fmla="*/ 127000 w 546100"/>
                <a:gd name="connsiteY131" fmla="*/ 1054100 h 1527175"/>
                <a:gd name="connsiteX132" fmla="*/ 136525 w 546100"/>
                <a:gd name="connsiteY132" fmla="*/ 942975 h 1527175"/>
                <a:gd name="connsiteX133" fmla="*/ 139700 w 546100"/>
                <a:gd name="connsiteY133" fmla="*/ 920750 h 1527175"/>
                <a:gd name="connsiteX134" fmla="*/ 142875 w 546100"/>
                <a:gd name="connsiteY134" fmla="*/ 873125 h 1527175"/>
                <a:gd name="connsiteX135" fmla="*/ 146050 w 546100"/>
                <a:gd name="connsiteY135" fmla="*/ 854075 h 1527175"/>
                <a:gd name="connsiteX136" fmla="*/ 152400 w 546100"/>
                <a:gd name="connsiteY136" fmla="*/ 803275 h 1527175"/>
                <a:gd name="connsiteX137" fmla="*/ 155575 w 546100"/>
                <a:gd name="connsiteY137" fmla="*/ 758825 h 1527175"/>
                <a:gd name="connsiteX138" fmla="*/ 123825 w 546100"/>
                <a:gd name="connsiteY138" fmla="*/ 746125 h 1527175"/>
                <a:gd name="connsiteX139" fmla="*/ 92075 w 546100"/>
                <a:gd name="connsiteY139" fmla="*/ 717550 h 1527175"/>
                <a:gd name="connsiteX140" fmla="*/ 44450 w 546100"/>
                <a:gd name="connsiteY140" fmla="*/ 587375 h 1527175"/>
                <a:gd name="connsiteX141" fmla="*/ 22225 w 546100"/>
                <a:gd name="connsiteY141" fmla="*/ 495300 h 1527175"/>
                <a:gd name="connsiteX142" fmla="*/ 47625 w 546100"/>
                <a:gd name="connsiteY142" fmla="*/ 422275 h 1527175"/>
                <a:gd name="connsiteX143" fmla="*/ 82550 w 546100"/>
                <a:gd name="connsiteY143" fmla="*/ 349250 h 1527175"/>
                <a:gd name="connsiteX144" fmla="*/ 98425 w 546100"/>
                <a:gd name="connsiteY144" fmla="*/ 301625 h 1527175"/>
                <a:gd name="connsiteX145" fmla="*/ 146050 w 546100"/>
                <a:gd name="connsiteY145" fmla="*/ 279400 h 1527175"/>
                <a:gd name="connsiteX146" fmla="*/ 165100 w 546100"/>
                <a:gd name="connsiteY146" fmla="*/ 276225 h 1527175"/>
                <a:gd name="connsiteX147" fmla="*/ 190500 w 546100"/>
                <a:gd name="connsiteY147" fmla="*/ 269875 h 1527175"/>
                <a:gd name="connsiteX148" fmla="*/ 209550 w 546100"/>
                <a:gd name="connsiteY148" fmla="*/ 266700 h 1527175"/>
                <a:gd name="connsiteX149" fmla="*/ 228600 w 546100"/>
                <a:gd name="connsiteY149" fmla="*/ 260350 h 1527175"/>
                <a:gd name="connsiteX150" fmla="*/ 231775 w 546100"/>
                <a:gd name="connsiteY150" fmla="*/ 250825 h 1527175"/>
                <a:gd name="connsiteX151" fmla="*/ 219075 w 546100"/>
                <a:gd name="connsiteY151" fmla="*/ 222250 h 1527175"/>
                <a:gd name="connsiteX152" fmla="*/ 212725 w 546100"/>
                <a:gd name="connsiteY152" fmla="*/ 203200 h 1527175"/>
                <a:gd name="connsiteX153" fmla="*/ 209550 w 546100"/>
                <a:gd name="connsiteY153" fmla="*/ 177800 h 1527175"/>
                <a:gd name="connsiteX154" fmla="*/ 212725 w 546100"/>
                <a:gd name="connsiteY154" fmla="*/ 149225 h 1527175"/>
                <a:gd name="connsiteX155" fmla="*/ 215900 w 546100"/>
                <a:gd name="connsiteY155" fmla="*/ 107950 h 1527175"/>
                <a:gd name="connsiteX156" fmla="*/ 222250 w 546100"/>
                <a:gd name="connsiteY156" fmla="*/ 69850 h 1527175"/>
                <a:gd name="connsiteX157" fmla="*/ 225425 w 546100"/>
                <a:gd name="connsiteY157" fmla="*/ 50800 h 1527175"/>
                <a:gd name="connsiteX158" fmla="*/ 231775 w 546100"/>
                <a:gd name="connsiteY158" fmla="*/ 31750 h 1527175"/>
                <a:gd name="connsiteX159" fmla="*/ 250825 w 546100"/>
                <a:gd name="connsiteY159" fmla="*/ 19050 h 1527175"/>
                <a:gd name="connsiteX160" fmla="*/ 269875 w 546100"/>
                <a:gd name="connsiteY160" fmla="*/ 12700 h 1527175"/>
                <a:gd name="connsiteX161" fmla="*/ 279400 w 546100"/>
                <a:gd name="connsiteY161" fmla="*/ 9525 h 1527175"/>
                <a:gd name="connsiteX162" fmla="*/ 288925 w 546100"/>
                <a:gd name="connsiteY162" fmla="*/ 0 h 1527175"/>
                <a:gd name="connsiteX0" fmla="*/ 288925 w 547193"/>
                <a:gd name="connsiteY0" fmla="*/ 0 h 1527175"/>
                <a:gd name="connsiteX1" fmla="*/ 288925 w 547193"/>
                <a:gd name="connsiteY1" fmla="*/ 0 h 1527175"/>
                <a:gd name="connsiteX2" fmla="*/ 314325 w 547193"/>
                <a:gd name="connsiteY2" fmla="*/ 9525 h 1527175"/>
                <a:gd name="connsiteX3" fmla="*/ 323850 w 547193"/>
                <a:gd name="connsiteY3" fmla="*/ 12700 h 1527175"/>
                <a:gd name="connsiteX4" fmla="*/ 333375 w 547193"/>
                <a:gd name="connsiteY4" fmla="*/ 19050 h 1527175"/>
                <a:gd name="connsiteX5" fmla="*/ 352425 w 547193"/>
                <a:gd name="connsiteY5" fmla="*/ 28575 h 1527175"/>
                <a:gd name="connsiteX6" fmla="*/ 358775 w 547193"/>
                <a:gd name="connsiteY6" fmla="*/ 38100 h 1527175"/>
                <a:gd name="connsiteX7" fmla="*/ 368300 w 547193"/>
                <a:gd name="connsiteY7" fmla="*/ 41275 h 1527175"/>
                <a:gd name="connsiteX8" fmla="*/ 371475 w 547193"/>
                <a:gd name="connsiteY8" fmla="*/ 50800 h 1527175"/>
                <a:gd name="connsiteX9" fmla="*/ 384175 w 547193"/>
                <a:gd name="connsiteY9" fmla="*/ 69850 h 1527175"/>
                <a:gd name="connsiteX10" fmla="*/ 393700 w 547193"/>
                <a:gd name="connsiteY10" fmla="*/ 98425 h 1527175"/>
                <a:gd name="connsiteX11" fmla="*/ 396875 w 547193"/>
                <a:gd name="connsiteY11" fmla="*/ 107950 h 1527175"/>
                <a:gd name="connsiteX12" fmla="*/ 390525 w 547193"/>
                <a:gd name="connsiteY12" fmla="*/ 161925 h 1527175"/>
                <a:gd name="connsiteX13" fmla="*/ 387350 w 547193"/>
                <a:gd name="connsiteY13" fmla="*/ 184150 h 1527175"/>
                <a:gd name="connsiteX14" fmla="*/ 381000 w 547193"/>
                <a:gd name="connsiteY14" fmla="*/ 222250 h 1527175"/>
                <a:gd name="connsiteX15" fmla="*/ 384175 w 547193"/>
                <a:gd name="connsiteY15" fmla="*/ 244475 h 1527175"/>
                <a:gd name="connsiteX16" fmla="*/ 387350 w 547193"/>
                <a:gd name="connsiteY16" fmla="*/ 254000 h 1527175"/>
                <a:gd name="connsiteX17" fmla="*/ 396875 w 547193"/>
                <a:gd name="connsiteY17" fmla="*/ 260350 h 1527175"/>
                <a:gd name="connsiteX18" fmla="*/ 403225 w 547193"/>
                <a:gd name="connsiteY18" fmla="*/ 269875 h 1527175"/>
                <a:gd name="connsiteX19" fmla="*/ 412750 w 547193"/>
                <a:gd name="connsiteY19" fmla="*/ 273050 h 1527175"/>
                <a:gd name="connsiteX20" fmla="*/ 422275 w 547193"/>
                <a:gd name="connsiteY20" fmla="*/ 279400 h 1527175"/>
                <a:gd name="connsiteX21" fmla="*/ 431800 w 547193"/>
                <a:gd name="connsiteY21" fmla="*/ 282575 h 1527175"/>
                <a:gd name="connsiteX22" fmla="*/ 441325 w 547193"/>
                <a:gd name="connsiteY22" fmla="*/ 288925 h 1527175"/>
                <a:gd name="connsiteX23" fmla="*/ 460375 w 547193"/>
                <a:gd name="connsiteY23" fmla="*/ 295275 h 1527175"/>
                <a:gd name="connsiteX24" fmla="*/ 488950 w 547193"/>
                <a:gd name="connsiteY24" fmla="*/ 304800 h 1527175"/>
                <a:gd name="connsiteX25" fmla="*/ 517525 w 547193"/>
                <a:gd name="connsiteY25" fmla="*/ 314325 h 1527175"/>
                <a:gd name="connsiteX26" fmla="*/ 527050 w 547193"/>
                <a:gd name="connsiteY26" fmla="*/ 317500 h 1527175"/>
                <a:gd name="connsiteX27" fmla="*/ 536575 w 547193"/>
                <a:gd name="connsiteY27" fmla="*/ 320675 h 1527175"/>
                <a:gd name="connsiteX28" fmla="*/ 542925 w 547193"/>
                <a:gd name="connsiteY28" fmla="*/ 339725 h 1527175"/>
                <a:gd name="connsiteX29" fmla="*/ 546100 w 547193"/>
                <a:gd name="connsiteY29" fmla="*/ 349250 h 1527175"/>
                <a:gd name="connsiteX30" fmla="*/ 542925 w 547193"/>
                <a:gd name="connsiteY30" fmla="*/ 390525 h 1527175"/>
                <a:gd name="connsiteX31" fmla="*/ 539750 w 547193"/>
                <a:gd name="connsiteY31" fmla="*/ 400050 h 1527175"/>
                <a:gd name="connsiteX32" fmla="*/ 533400 w 547193"/>
                <a:gd name="connsiteY32" fmla="*/ 460375 h 1527175"/>
                <a:gd name="connsiteX33" fmla="*/ 546100 w 547193"/>
                <a:gd name="connsiteY33" fmla="*/ 482600 h 1527175"/>
                <a:gd name="connsiteX34" fmla="*/ 539750 w 547193"/>
                <a:gd name="connsiteY34" fmla="*/ 530225 h 1527175"/>
                <a:gd name="connsiteX35" fmla="*/ 523875 w 547193"/>
                <a:gd name="connsiteY35" fmla="*/ 733425 h 1527175"/>
                <a:gd name="connsiteX36" fmla="*/ 517525 w 547193"/>
                <a:gd name="connsiteY36" fmla="*/ 879475 h 1527175"/>
                <a:gd name="connsiteX37" fmla="*/ 514350 w 547193"/>
                <a:gd name="connsiteY37" fmla="*/ 908050 h 1527175"/>
                <a:gd name="connsiteX38" fmla="*/ 508000 w 547193"/>
                <a:gd name="connsiteY38" fmla="*/ 965200 h 1527175"/>
                <a:gd name="connsiteX39" fmla="*/ 501650 w 547193"/>
                <a:gd name="connsiteY39" fmla="*/ 1038225 h 1527175"/>
                <a:gd name="connsiteX40" fmla="*/ 498475 w 547193"/>
                <a:gd name="connsiteY40" fmla="*/ 1076325 h 1527175"/>
                <a:gd name="connsiteX41" fmla="*/ 495300 w 547193"/>
                <a:gd name="connsiteY41" fmla="*/ 1165225 h 1527175"/>
                <a:gd name="connsiteX42" fmla="*/ 492125 w 547193"/>
                <a:gd name="connsiteY42" fmla="*/ 1190625 h 1527175"/>
                <a:gd name="connsiteX43" fmla="*/ 485775 w 547193"/>
                <a:gd name="connsiteY43" fmla="*/ 1250950 h 1527175"/>
                <a:gd name="connsiteX44" fmla="*/ 482600 w 547193"/>
                <a:gd name="connsiteY44" fmla="*/ 1308100 h 1527175"/>
                <a:gd name="connsiteX45" fmla="*/ 473075 w 547193"/>
                <a:gd name="connsiteY45" fmla="*/ 1311275 h 1527175"/>
                <a:gd name="connsiteX46" fmla="*/ 454025 w 547193"/>
                <a:gd name="connsiteY46" fmla="*/ 1314450 h 1527175"/>
                <a:gd name="connsiteX47" fmla="*/ 441325 w 547193"/>
                <a:gd name="connsiteY47" fmla="*/ 1317625 h 1527175"/>
                <a:gd name="connsiteX48" fmla="*/ 422275 w 547193"/>
                <a:gd name="connsiteY48" fmla="*/ 1323975 h 1527175"/>
                <a:gd name="connsiteX49" fmla="*/ 422275 w 547193"/>
                <a:gd name="connsiteY49" fmla="*/ 1346200 h 1527175"/>
                <a:gd name="connsiteX50" fmla="*/ 438150 w 547193"/>
                <a:gd name="connsiteY50" fmla="*/ 1371600 h 1527175"/>
                <a:gd name="connsiteX51" fmla="*/ 450850 w 547193"/>
                <a:gd name="connsiteY51" fmla="*/ 1374775 h 1527175"/>
                <a:gd name="connsiteX52" fmla="*/ 460375 w 547193"/>
                <a:gd name="connsiteY52" fmla="*/ 1393825 h 1527175"/>
                <a:gd name="connsiteX53" fmla="*/ 457200 w 547193"/>
                <a:gd name="connsiteY53" fmla="*/ 1409700 h 1527175"/>
                <a:gd name="connsiteX54" fmla="*/ 450850 w 547193"/>
                <a:gd name="connsiteY54" fmla="*/ 1419225 h 1527175"/>
                <a:gd name="connsiteX55" fmla="*/ 431800 w 547193"/>
                <a:gd name="connsiteY55" fmla="*/ 1435100 h 1527175"/>
                <a:gd name="connsiteX56" fmla="*/ 419100 w 547193"/>
                <a:gd name="connsiteY56" fmla="*/ 1454150 h 1527175"/>
                <a:gd name="connsiteX57" fmla="*/ 412750 w 547193"/>
                <a:gd name="connsiteY57" fmla="*/ 1463675 h 1527175"/>
                <a:gd name="connsiteX58" fmla="*/ 409575 w 547193"/>
                <a:gd name="connsiteY58" fmla="*/ 1473200 h 1527175"/>
                <a:gd name="connsiteX59" fmla="*/ 384175 w 547193"/>
                <a:gd name="connsiteY59" fmla="*/ 1482725 h 1527175"/>
                <a:gd name="connsiteX60" fmla="*/ 361950 w 547193"/>
                <a:gd name="connsiteY60" fmla="*/ 1485900 h 1527175"/>
                <a:gd name="connsiteX61" fmla="*/ 358775 w 547193"/>
                <a:gd name="connsiteY61" fmla="*/ 1473200 h 1527175"/>
                <a:gd name="connsiteX62" fmla="*/ 352425 w 547193"/>
                <a:gd name="connsiteY62" fmla="*/ 1454150 h 1527175"/>
                <a:gd name="connsiteX63" fmla="*/ 355600 w 547193"/>
                <a:gd name="connsiteY63" fmla="*/ 1409700 h 1527175"/>
                <a:gd name="connsiteX64" fmla="*/ 365125 w 547193"/>
                <a:gd name="connsiteY64" fmla="*/ 1377950 h 1527175"/>
                <a:gd name="connsiteX65" fmla="*/ 371475 w 547193"/>
                <a:gd name="connsiteY65" fmla="*/ 1343025 h 1527175"/>
                <a:gd name="connsiteX66" fmla="*/ 377825 w 547193"/>
                <a:gd name="connsiteY66" fmla="*/ 1320800 h 1527175"/>
                <a:gd name="connsiteX67" fmla="*/ 384175 w 547193"/>
                <a:gd name="connsiteY67" fmla="*/ 1295400 h 1527175"/>
                <a:gd name="connsiteX68" fmla="*/ 393700 w 547193"/>
                <a:gd name="connsiteY68" fmla="*/ 1266825 h 1527175"/>
                <a:gd name="connsiteX69" fmla="*/ 396875 w 547193"/>
                <a:gd name="connsiteY69" fmla="*/ 1257300 h 1527175"/>
                <a:gd name="connsiteX70" fmla="*/ 400050 w 547193"/>
                <a:gd name="connsiteY70" fmla="*/ 1244600 h 1527175"/>
                <a:gd name="connsiteX71" fmla="*/ 396875 w 547193"/>
                <a:gd name="connsiteY71" fmla="*/ 1184275 h 1527175"/>
                <a:gd name="connsiteX72" fmla="*/ 387350 w 547193"/>
                <a:gd name="connsiteY72" fmla="*/ 1152525 h 1527175"/>
                <a:gd name="connsiteX73" fmla="*/ 381000 w 547193"/>
                <a:gd name="connsiteY73" fmla="*/ 1139825 h 1527175"/>
                <a:gd name="connsiteX74" fmla="*/ 374650 w 547193"/>
                <a:gd name="connsiteY74" fmla="*/ 1120775 h 1527175"/>
                <a:gd name="connsiteX75" fmla="*/ 371475 w 547193"/>
                <a:gd name="connsiteY75" fmla="*/ 1111250 h 1527175"/>
                <a:gd name="connsiteX76" fmla="*/ 361950 w 547193"/>
                <a:gd name="connsiteY76" fmla="*/ 1057275 h 1527175"/>
                <a:gd name="connsiteX77" fmla="*/ 358775 w 547193"/>
                <a:gd name="connsiteY77" fmla="*/ 1047750 h 1527175"/>
                <a:gd name="connsiteX78" fmla="*/ 355600 w 547193"/>
                <a:gd name="connsiteY78" fmla="*/ 1025525 h 1527175"/>
                <a:gd name="connsiteX79" fmla="*/ 352425 w 547193"/>
                <a:gd name="connsiteY79" fmla="*/ 1000125 h 1527175"/>
                <a:gd name="connsiteX80" fmla="*/ 346075 w 547193"/>
                <a:gd name="connsiteY80" fmla="*/ 968375 h 1527175"/>
                <a:gd name="connsiteX81" fmla="*/ 342900 w 547193"/>
                <a:gd name="connsiteY81" fmla="*/ 958850 h 1527175"/>
                <a:gd name="connsiteX82" fmla="*/ 336550 w 547193"/>
                <a:gd name="connsiteY82" fmla="*/ 949325 h 1527175"/>
                <a:gd name="connsiteX83" fmla="*/ 327025 w 547193"/>
                <a:gd name="connsiteY83" fmla="*/ 955675 h 1527175"/>
                <a:gd name="connsiteX84" fmla="*/ 314325 w 547193"/>
                <a:gd name="connsiteY84" fmla="*/ 977900 h 1527175"/>
                <a:gd name="connsiteX85" fmla="*/ 304800 w 547193"/>
                <a:gd name="connsiteY85" fmla="*/ 987425 h 1527175"/>
                <a:gd name="connsiteX86" fmla="*/ 295275 w 547193"/>
                <a:gd name="connsiteY86" fmla="*/ 1006475 h 1527175"/>
                <a:gd name="connsiteX87" fmla="*/ 292100 w 547193"/>
                <a:gd name="connsiteY87" fmla="*/ 1016000 h 1527175"/>
                <a:gd name="connsiteX88" fmla="*/ 285750 w 547193"/>
                <a:gd name="connsiteY88" fmla="*/ 1025525 h 1527175"/>
                <a:gd name="connsiteX89" fmla="*/ 282575 w 547193"/>
                <a:gd name="connsiteY89" fmla="*/ 1035050 h 1527175"/>
                <a:gd name="connsiteX90" fmla="*/ 276225 w 547193"/>
                <a:gd name="connsiteY90" fmla="*/ 1044575 h 1527175"/>
                <a:gd name="connsiteX91" fmla="*/ 273050 w 547193"/>
                <a:gd name="connsiteY91" fmla="*/ 1054100 h 1527175"/>
                <a:gd name="connsiteX92" fmla="*/ 266700 w 547193"/>
                <a:gd name="connsiteY92" fmla="*/ 1063625 h 1527175"/>
                <a:gd name="connsiteX93" fmla="*/ 260350 w 547193"/>
                <a:gd name="connsiteY93" fmla="*/ 1082675 h 1527175"/>
                <a:gd name="connsiteX94" fmla="*/ 257175 w 547193"/>
                <a:gd name="connsiteY94" fmla="*/ 1092200 h 1527175"/>
                <a:gd name="connsiteX95" fmla="*/ 254000 w 547193"/>
                <a:gd name="connsiteY95" fmla="*/ 1108075 h 1527175"/>
                <a:gd name="connsiteX96" fmla="*/ 250825 w 547193"/>
                <a:gd name="connsiteY96" fmla="*/ 1117600 h 1527175"/>
                <a:gd name="connsiteX97" fmla="*/ 247650 w 547193"/>
                <a:gd name="connsiteY97" fmla="*/ 1130300 h 1527175"/>
                <a:gd name="connsiteX98" fmla="*/ 244475 w 547193"/>
                <a:gd name="connsiteY98" fmla="*/ 1139825 h 1527175"/>
                <a:gd name="connsiteX99" fmla="*/ 241300 w 547193"/>
                <a:gd name="connsiteY99" fmla="*/ 1155700 h 1527175"/>
                <a:gd name="connsiteX100" fmla="*/ 234950 w 547193"/>
                <a:gd name="connsiteY100" fmla="*/ 1181100 h 1527175"/>
                <a:gd name="connsiteX101" fmla="*/ 228600 w 547193"/>
                <a:gd name="connsiteY101" fmla="*/ 1209675 h 1527175"/>
                <a:gd name="connsiteX102" fmla="*/ 225425 w 547193"/>
                <a:gd name="connsiteY102" fmla="*/ 1219200 h 1527175"/>
                <a:gd name="connsiteX103" fmla="*/ 222250 w 547193"/>
                <a:gd name="connsiteY103" fmla="*/ 1238250 h 1527175"/>
                <a:gd name="connsiteX104" fmla="*/ 219075 w 547193"/>
                <a:gd name="connsiteY104" fmla="*/ 1250950 h 1527175"/>
                <a:gd name="connsiteX105" fmla="*/ 212725 w 547193"/>
                <a:gd name="connsiteY105" fmla="*/ 1308100 h 1527175"/>
                <a:gd name="connsiteX106" fmla="*/ 209550 w 547193"/>
                <a:gd name="connsiteY106" fmla="*/ 1393825 h 1527175"/>
                <a:gd name="connsiteX107" fmla="*/ 212725 w 547193"/>
                <a:gd name="connsiteY107" fmla="*/ 1412875 h 1527175"/>
                <a:gd name="connsiteX108" fmla="*/ 219075 w 547193"/>
                <a:gd name="connsiteY108" fmla="*/ 1492250 h 1527175"/>
                <a:gd name="connsiteX109" fmla="*/ 209550 w 547193"/>
                <a:gd name="connsiteY109" fmla="*/ 1498600 h 1527175"/>
                <a:gd name="connsiteX110" fmla="*/ 168275 w 547193"/>
                <a:gd name="connsiteY110" fmla="*/ 1504950 h 1527175"/>
                <a:gd name="connsiteX111" fmla="*/ 155575 w 547193"/>
                <a:gd name="connsiteY111" fmla="*/ 1508125 h 1527175"/>
                <a:gd name="connsiteX112" fmla="*/ 136525 w 547193"/>
                <a:gd name="connsiteY112" fmla="*/ 1511300 h 1527175"/>
                <a:gd name="connsiteX113" fmla="*/ 127000 w 547193"/>
                <a:gd name="connsiteY113" fmla="*/ 1514475 h 1527175"/>
                <a:gd name="connsiteX114" fmla="*/ 114300 w 547193"/>
                <a:gd name="connsiteY114" fmla="*/ 1517650 h 1527175"/>
                <a:gd name="connsiteX115" fmla="*/ 95250 w 547193"/>
                <a:gd name="connsiteY115" fmla="*/ 1524000 h 1527175"/>
                <a:gd name="connsiteX116" fmla="*/ 69850 w 547193"/>
                <a:gd name="connsiteY116" fmla="*/ 1527175 h 1527175"/>
                <a:gd name="connsiteX117" fmla="*/ 19050 w 547193"/>
                <a:gd name="connsiteY117" fmla="*/ 1524000 h 1527175"/>
                <a:gd name="connsiteX118" fmla="*/ 6350 w 547193"/>
                <a:gd name="connsiteY118" fmla="*/ 1520825 h 1527175"/>
                <a:gd name="connsiteX119" fmla="*/ 0 w 547193"/>
                <a:gd name="connsiteY119" fmla="*/ 1511300 h 1527175"/>
                <a:gd name="connsiteX120" fmla="*/ 3175 w 547193"/>
                <a:gd name="connsiteY120" fmla="*/ 1501775 h 1527175"/>
                <a:gd name="connsiteX121" fmla="*/ 41275 w 547193"/>
                <a:gd name="connsiteY121" fmla="*/ 1482725 h 1527175"/>
                <a:gd name="connsiteX122" fmla="*/ 60325 w 547193"/>
                <a:gd name="connsiteY122" fmla="*/ 1473200 h 1527175"/>
                <a:gd name="connsiteX123" fmla="*/ 79375 w 547193"/>
                <a:gd name="connsiteY123" fmla="*/ 1463675 h 1527175"/>
                <a:gd name="connsiteX124" fmla="*/ 95250 w 547193"/>
                <a:gd name="connsiteY124" fmla="*/ 1444625 h 1527175"/>
                <a:gd name="connsiteX125" fmla="*/ 101600 w 547193"/>
                <a:gd name="connsiteY125" fmla="*/ 1425575 h 1527175"/>
                <a:gd name="connsiteX126" fmla="*/ 104775 w 547193"/>
                <a:gd name="connsiteY126" fmla="*/ 1412875 h 1527175"/>
                <a:gd name="connsiteX127" fmla="*/ 111125 w 547193"/>
                <a:gd name="connsiteY127" fmla="*/ 1365250 h 1527175"/>
                <a:gd name="connsiteX128" fmla="*/ 111125 w 547193"/>
                <a:gd name="connsiteY128" fmla="*/ 1139825 h 1527175"/>
                <a:gd name="connsiteX129" fmla="*/ 117475 w 547193"/>
                <a:gd name="connsiteY129" fmla="*/ 1108075 h 1527175"/>
                <a:gd name="connsiteX130" fmla="*/ 123825 w 547193"/>
                <a:gd name="connsiteY130" fmla="*/ 1069975 h 1527175"/>
                <a:gd name="connsiteX131" fmla="*/ 127000 w 547193"/>
                <a:gd name="connsiteY131" fmla="*/ 1054100 h 1527175"/>
                <a:gd name="connsiteX132" fmla="*/ 136525 w 547193"/>
                <a:gd name="connsiteY132" fmla="*/ 942975 h 1527175"/>
                <a:gd name="connsiteX133" fmla="*/ 139700 w 547193"/>
                <a:gd name="connsiteY133" fmla="*/ 920750 h 1527175"/>
                <a:gd name="connsiteX134" fmla="*/ 142875 w 547193"/>
                <a:gd name="connsiteY134" fmla="*/ 873125 h 1527175"/>
                <a:gd name="connsiteX135" fmla="*/ 146050 w 547193"/>
                <a:gd name="connsiteY135" fmla="*/ 854075 h 1527175"/>
                <a:gd name="connsiteX136" fmla="*/ 152400 w 547193"/>
                <a:gd name="connsiteY136" fmla="*/ 803275 h 1527175"/>
                <a:gd name="connsiteX137" fmla="*/ 155575 w 547193"/>
                <a:gd name="connsiteY137" fmla="*/ 758825 h 1527175"/>
                <a:gd name="connsiteX138" fmla="*/ 123825 w 547193"/>
                <a:gd name="connsiteY138" fmla="*/ 746125 h 1527175"/>
                <a:gd name="connsiteX139" fmla="*/ 92075 w 547193"/>
                <a:gd name="connsiteY139" fmla="*/ 717550 h 1527175"/>
                <a:gd name="connsiteX140" fmla="*/ 44450 w 547193"/>
                <a:gd name="connsiteY140" fmla="*/ 587375 h 1527175"/>
                <a:gd name="connsiteX141" fmla="*/ 22225 w 547193"/>
                <a:gd name="connsiteY141" fmla="*/ 495300 h 1527175"/>
                <a:gd name="connsiteX142" fmla="*/ 47625 w 547193"/>
                <a:gd name="connsiteY142" fmla="*/ 422275 h 1527175"/>
                <a:gd name="connsiteX143" fmla="*/ 82550 w 547193"/>
                <a:gd name="connsiteY143" fmla="*/ 349250 h 1527175"/>
                <a:gd name="connsiteX144" fmla="*/ 98425 w 547193"/>
                <a:gd name="connsiteY144" fmla="*/ 301625 h 1527175"/>
                <a:gd name="connsiteX145" fmla="*/ 146050 w 547193"/>
                <a:gd name="connsiteY145" fmla="*/ 279400 h 1527175"/>
                <a:gd name="connsiteX146" fmla="*/ 165100 w 547193"/>
                <a:gd name="connsiteY146" fmla="*/ 276225 h 1527175"/>
                <a:gd name="connsiteX147" fmla="*/ 190500 w 547193"/>
                <a:gd name="connsiteY147" fmla="*/ 269875 h 1527175"/>
                <a:gd name="connsiteX148" fmla="*/ 209550 w 547193"/>
                <a:gd name="connsiteY148" fmla="*/ 266700 h 1527175"/>
                <a:gd name="connsiteX149" fmla="*/ 228600 w 547193"/>
                <a:gd name="connsiteY149" fmla="*/ 260350 h 1527175"/>
                <a:gd name="connsiteX150" fmla="*/ 231775 w 547193"/>
                <a:gd name="connsiteY150" fmla="*/ 250825 h 1527175"/>
                <a:gd name="connsiteX151" fmla="*/ 219075 w 547193"/>
                <a:gd name="connsiteY151" fmla="*/ 222250 h 1527175"/>
                <a:gd name="connsiteX152" fmla="*/ 212725 w 547193"/>
                <a:gd name="connsiteY152" fmla="*/ 203200 h 1527175"/>
                <a:gd name="connsiteX153" fmla="*/ 209550 w 547193"/>
                <a:gd name="connsiteY153" fmla="*/ 177800 h 1527175"/>
                <a:gd name="connsiteX154" fmla="*/ 212725 w 547193"/>
                <a:gd name="connsiteY154" fmla="*/ 149225 h 1527175"/>
                <a:gd name="connsiteX155" fmla="*/ 215900 w 547193"/>
                <a:gd name="connsiteY155" fmla="*/ 107950 h 1527175"/>
                <a:gd name="connsiteX156" fmla="*/ 222250 w 547193"/>
                <a:gd name="connsiteY156" fmla="*/ 69850 h 1527175"/>
                <a:gd name="connsiteX157" fmla="*/ 225425 w 547193"/>
                <a:gd name="connsiteY157" fmla="*/ 50800 h 1527175"/>
                <a:gd name="connsiteX158" fmla="*/ 231775 w 547193"/>
                <a:gd name="connsiteY158" fmla="*/ 31750 h 1527175"/>
                <a:gd name="connsiteX159" fmla="*/ 250825 w 547193"/>
                <a:gd name="connsiteY159" fmla="*/ 19050 h 1527175"/>
                <a:gd name="connsiteX160" fmla="*/ 269875 w 547193"/>
                <a:gd name="connsiteY160" fmla="*/ 12700 h 1527175"/>
                <a:gd name="connsiteX161" fmla="*/ 279400 w 547193"/>
                <a:gd name="connsiteY161" fmla="*/ 9525 h 1527175"/>
                <a:gd name="connsiteX162" fmla="*/ 288925 w 547193"/>
                <a:gd name="connsiteY162" fmla="*/ 0 h 1527175"/>
                <a:gd name="connsiteX0" fmla="*/ 288925 w 552588"/>
                <a:gd name="connsiteY0" fmla="*/ 0 h 1527175"/>
                <a:gd name="connsiteX1" fmla="*/ 288925 w 552588"/>
                <a:gd name="connsiteY1" fmla="*/ 0 h 1527175"/>
                <a:gd name="connsiteX2" fmla="*/ 314325 w 552588"/>
                <a:gd name="connsiteY2" fmla="*/ 9525 h 1527175"/>
                <a:gd name="connsiteX3" fmla="*/ 323850 w 552588"/>
                <a:gd name="connsiteY3" fmla="*/ 12700 h 1527175"/>
                <a:gd name="connsiteX4" fmla="*/ 333375 w 552588"/>
                <a:gd name="connsiteY4" fmla="*/ 19050 h 1527175"/>
                <a:gd name="connsiteX5" fmla="*/ 352425 w 552588"/>
                <a:gd name="connsiteY5" fmla="*/ 28575 h 1527175"/>
                <a:gd name="connsiteX6" fmla="*/ 358775 w 552588"/>
                <a:gd name="connsiteY6" fmla="*/ 38100 h 1527175"/>
                <a:gd name="connsiteX7" fmla="*/ 368300 w 552588"/>
                <a:gd name="connsiteY7" fmla="*/ 41275 h 1527175"/>
                <a:gd name="connsiteX8" fmla="*/ 371475 w 552588"/>
                <a:gd name="connsiteY8" fmla="*/ 50800 h 1527175"/>
                <a:gd name="connsiteX9" fmla="*/ 384175 w 552588"/>
                <a:gd name="connsiteY9" fmla="*/ 69850 h 1527175"/>
                <a:gd name="connsiteX10" fmla="*/ 393700 w 552588"/>
                <a:gd name="connsiteY10" fmla="*/ 98425 h 1527175"/>
                <a:gd name="connsiteX11" fmla="*/ 396875 w 552588"/>
                <a:gd name="connsiteY11" fmla="*/ 107950 h 1527175"/>
                <a:gd name="connsiteX12" fmla="*/ 390525 w 552588"/>
                <a:gd name="connsiteY12" fmla="*/ 161925 h 1527175"/>
                <a:gd name="connsiteX13" fmla="*/ 387350 w 552588"/>
                <a:gd name="connsiteY13" fmla="*/ 184150 h 1527175"/>
                <a:gd name="connsiteX14" fmla="*/ 381000 w 552588"/>
                <a:gd name="connsiteY14" fmla="*/ 222250 h 1527175"/>
                <a:gd name="connsiteX15" fmla="*/ 384175 w 552588"/>
                <a:gd name="connsiteY15" fmla="*/ 244475 h 1527175"/>
                <a:gd name="connsiteX16" fmla="*/ 387350 w 552588"/>
                <a:gd name="connsiteY16" fmla="*/ 254000 h 1527175"/>
                <a:gd name="connsiteX17" fmla="*/ 396875 w 552588"/>
                <a:gd name="connsiteY17" fmla="*/ 260350 h 1527175"/>
                <a:gd name="connsiteX18" fmla="*/ 403225 w 552588"/>
                <a:gd name="connsiteY18" fmla="*/ 269875 h 1527175"/>
                <a:gd name="connsiteX19" fmla="*/ 412750 w 552588"/>
                <a:gd name="connsiteY19" fmla="*/ 273050 h 1527175"/>
                <a:gd name="connsiteX20" fmla="*/ 422275 w 552588"/>
                <a:gd name="connsiteY20" fmla="*/ 279400 h 1527175"/>
                <a:gd name="connsiteX21" fmla="*/ 431800 w 552588"/>
                <a:gd name="connsiteY21" fmla="*/ 282575 h 1527175"/>
                <a:gd name="connsiteX22" fmla="*/ 441325 w 552588"/>
                <a:gd name="connsiteY22" fmla="*/ 288925 h 1527175"/>
                <a:gd name="connsiteX23" fmla="*/ 460375 w 552588"/>
                <a:gd name="connsiteY23" fmla="*/ 295275 h 1527175"/>
                <a:gd name="connsiteX24" fmla="*/ 488950 w 552588"/>
                <a:gd name="connsiteY24" fmla="*/ 304800 h 1527175"/>
                <a:gd name="connsiteX25" fmla="*/ 517525 w 552588"/>
                <a:gd name="connsiteY25" fmla="*/ 314325 h 1527175"/>
                <a:gd name="connsiteX26" fmla="*/ 527050 w 552588"/>
                <a:gd name="connsiteY26" fmla="*/ 317500 h 1527175"/>
                <a:gd name="connsiteX27" fmla="*/ 536575 w 552588"/>
                <a:gd name="connsiteY27" fmla="*/ 320675 h 1527175"/>
                <a:gd name="connsiteX28" fmla="*/ 542925 w 552588"/>
                <a:gd name="connsiteY28" fmla="*/ 339725 h 1527175"/>
                <a:gd name="connsiteX29" fmla="*/ 546100 w 552588"/>
                <a:gd name="connsiteY29" fmla="*/ 349250 h 1527175"/>
                <a:gd name="connsiteX30" fmla="*/ 542925 w 552588"/>
                <a:gd name="connsiteY30" fmla="*/ 390525 h 1527175"/>
                <a:gd name="connsiteX31" fmla="*/ 539750 w 552588"/>
                <a:gd name="connsiteY31" fmla="*/ 400050 h 1527175"/>
                <a:gd name="connsiteX32" fmla="*/ 552450 w 552588"/>
                <a:gd name="connsiteY32" fmla="*/ 463550 h 1527175"/>
                <a:gd name="connsiteX33" fmla="*/ 546100 w 552588"/>
                <a:gd name="connsiteY33" fmla="*/ 482600 h 1527175"/>
                <a:gd name="connsiteX34" fmla="*/ 539750 w 552588"/>
                <a:gd name="connsiteY34" fmla="*/ 530225 h 1527175"/>
                <a:gd name="connsiteX35" fmla="*/ 523875 w 552588"/>
                <a:gd name="connsiteY35" fmla="*/ 733425 h 1527175"/>
                <a:gd name="connsiteX36" fmla="*/ 517525 w 552588"/>
                <a:gd name="connsiteY36" fmla="*/ 879475 h 1527175"/>
                <a:gd name="connsiteX37" fmla="*/ 514350 w 552588"/>
                <a:gd name="connsiteY37" fmla="*/ 908050 h 1527175"/>
                <a:gd name="connsiteX38" fmla="*/ 508000 w 552588"/>
                <a:gd name="connsiteY38" fmla="*/ 965200 h 1527175"/>
                <a:gd name="connsiteX39" fmla="*/ 501650 w 552588"/>
                <a:gd name="connsiteY39" fmla="*/ 1038225 h 1527175"/>
                <a:gd name="connsiteX40" fmla="*/ 498475 w 552588"/>
                <a:gd name="connsiteY40" fmla="*/ 1076325 h 1527175"/>
                <a:gd name="connsiteX41" fmla="*/ 495300 w 552588"/>
                <a:gd name="connsiteY41" fmla="*/ 1165225 h 1527175"/>
                <a:gd name="connsiteX42" fmla="*/ 492125 w 552588"/>
                <a:gd name="connsiteY42" fmla="*/ 1190625 h 1527175"/>
                <a:gd name="connsiteX43" fmla="*/ 485775 w 552588"/>
                <a:gd name="connsiteY43" fmla="*/ 1250950 h 1527175"/>
                <a:gd name="connsiteX44" fmla="*/ 482600 w 552588"/>
                <a:gd name="connsiteY44" fmla="*/ 1308100 h 1527175"/>
                <a:gd name="connsiteX45" fmla="*/ 473075 w 552588"/>
                <a:gd name="connsiteY45" fmla="*/ 1311275 h 1527175"/>
                <a:gd name="connsiteX46" fmla="*/ 454025 w 552588"/>
                <a:gd name="connsiteY46" fmla="*/ 1314450 h 1527175"/>
                <a:gd name="connsiteX47" fmla="*/ 441325 w 552588"/>
                <a:gd name="connsiteY47" fmla="*/ 1317625 h 1527175"/>
                <a:gd name="connsiteX48" fmla="*/ 422275 w 552588"/>
                <a:gd name="connsiteY48" fmla="*/ 1323975 h 1527175"/>
                <a:gd name="connsiteX49" fmla="*/ 422275 w 552588"/>
                <a:gd name="connsiteY49" fmla="*/ 1346200 h 1527175"/>
                <a:gd name="connsiteX50" fmla="*/ 438150 w 552588"/>
                <a:gd name="connsiteY50" fmla="*/ 1371600 h 1527175"/>
                <a:gd name="connsiteX51" fmla="*/ 450850 w 552588"/>
                <a:gd name="connsiteY51" fmla="*/ 1374775 h 1527175"/>
                <a:gd name="connsiteX52" fmla="*/ 460375 w 552588"/>
                <a:gd name="connsiteY52" fmla="*/ 1393825 h 1527175"/>
                <a:gd name="connsiteX53" fmla="*/ 457200 w 552588"/>
                <a:gd name="connsiteY53" fmla="*/ 1409700 h 1527175"/>
                <a:gd name="connsiteX54" fmla="*/ 450850 w 552588"/>
                <a:gd name="connsiteY54" fmla="*/ 1419225 h 1527175"/>
                <a:gd name="connsiteX55" fmla="*/ 431800 w 552588"/>
                <a:gd name="connsiteY55" fmla="*/ 1435100 h 1527175"/>
                <a:gd name="connsiteX56" fmla="*/ 419100 w 552588"/>
                <a:gd name="connsiteY56" fmla="*/ 1454150 h 1527175"/>
                <a:gd name="connsiteX57" fmla="*/ 412750 w 552588"/>
                <a:gd name="connsiteY57" fmla="*/ 1463675 h 1527175"/>
                <a:gd name="connsiteX58" fmla="*/ 409575 w 552588"/>
                <a:gd name="connsiteY58" fmla="*/ 1473200 h 1527175"/>
                <a:gd name="connsiteX59" fmla="*/ 384175 w 552588"/>
                <a:gd name="connsiteY59" fmla="*/ 1482725 h 1527175"/>
                <a:gd name="connsiteX60" fmla="*/ 361950 w 552588"/>
                <a:gd name="connsiteY60" fmla="*/ 1485900 h 1527175"/>
                <a:gd name="connsiteX61" fmla="*/ 358775 w 552588"/>
                <a:gd name="connsiteY61" fmla="*/ 1473200 h 1527175"/>
                <a:gd name="connsiteX62" fmla="*/ 352425 w 552588"/>
                <a:gd name="connsiteY62" fmla="*/ 1454150 h 1527175"/>
                <a:gd name="connsiteX63" fmla="*/ 355600 w 552588"/>
                <a:gd name="connsiteY63" fmla="*/ 1409700 h 1527175"/>
                <a:gd name="connsiteX64" fmla="*/ 365125 w 552588"/>
                <a:gd name="connsiteY64" fmla="*/ 1377950 h 1527175"/>
                <a:gd name="connsiteX65" fmla="*/ 371475 w 552588"/>
                <a:gd name="connsiteY65" fmla="*/ 1343025 h 1527175"/>
                <a:gd name="connsiteX66" fmla="*/ 377825 w 552588"/>
                <a:gd name="connsiteY66" fmla="*/ 1320800 h 1527175"/>
                <a:gd name="connsiteX67" fmla="*/ 384175 w 552588"/>
                <a:gd name="connsiteY67" fmla="*/ 1295400 h 1527175"/>
                <a:gd name="connsiteX68" fmla="*/ 393700 w 552588"/>
                <a:gd name="connsiteY68" fmla="*/ 1266825 h 1527175"/>
                <a:gd name="connsiteX69" fmla="*/ 396875 w 552588"/>
                <a:gd name="connsiteY69" fmla="*/ 1257300 h 1527175"/>
                <a:gd name="connsiteX70" fmla="*/ 400050 w 552588"/>
                <a:gd name="connsiteY70" fmla="*/ 1244600 h 1527175"/>
                <a:gd name="connsiteX71" fmla="*/ 396875 w 552588"/>
                <a:gd name="connsiteY71" fmla="*/ 1184275 h 1527175"/>
                <a:gd name="connsiteX72" fmla="*/ 387350 w 552588"/>
                <a:gd name="connsiteY72" fmla="*/ 1152525 h 1527175"/>
                <a:gd name="connsiteX73" fmla="*/ 381000 w 552588"/>
                <a:gd name="connsiteY73" fmla="*/ 1139825 h 1527175"/>
                <a:gd name="connsiteX74" fmla="*/ 374650 w 552588"/>
                <a:gd name="connsiteY74" fmla="*/ 1120775 h 1527175"/>
                <a:gd name="connsiteX75" fmla="*/ 371475 w 552588"/>
                <a:gd name="connsiteY75" fmla="*/ 1111250 h 1527175"/>
                <a:gd name="connsiteX76" fmla="*/ 361950 w 552588"/>
                <a:gd name="connsiteY76" fmla="*/ 1057275 h 1527175"/>
                <a:gd name="connsiteX77" fmla="*/ 358775 w 552588"/>
                <a:gd name="connsiteY77" fmla="*/ 1047750 h 1527175"/>
                <a:gd name="connsiteX78" fmla="*/ 355600 w 552588"/>
                <a:gd name="connsiteY78" fmla="*/ 1025525 h 1527175"/>
                <a:gd name="connsiteX79" fmla="*/ 352425 w 552588"/>
                <a:gd name="connsiteY79" fmla="*/ 1000125 h 1527175"/>
                <a:gd name="connsiteX80" fmla="*/ 346075 w 552588"/>
                <a:gd name="connsiteY80" fmla="*/ 968375 h 1527175"/>
                <a:gd name="connsiteX81" fmla="*/ 342900 w 552588"/>
                <a:gd name="connsiteY81" fmla="*/ 958850 h 1527175"/>
                <a:gd name="connsiteX82" fmla="*/ 336550 w 552588"/>
                <a:gd name="connsiteY82" fmla="*/ 949325 h 1527175"/>
                <a:gd name="connsiteX83" fmla="*/ 327025 w 552588"/>
                <a:gd name="connsiteY83" fmla="*/ 955675 h 1527175"/>
                <a:gd name="connsiteX84" fmla="*/ 314325 w 552588"/>
                <a:gd name="connsiteY84" fmla="*/ 977900 h 1527175"/>
                <a:gd name="connsiteX85" fmla="*/ 304800 w 552588"/>
                <a:gd name="connsiteY85" fmla="*/ 987425 h 1527175"/>
                <a:gd name="connsiteX86" fmla="*/ 295275 w 552588"/>
                <a:gd name="connsiteY86" fmla="*/ 1006475 h 1527175"/>
                <a:gd name="connsiteX87" fmla="*/ 292100 w 552588"/>
                <a:gd name="connsiteY87" fmla="*/ 1016000 h 1527175"/>
                <a:gd name="connsiteX88" fmla="*/ 285750 w 552588"/>
                <a:gd name="connsiteY88" fmla="*/ 1025525 h 1527175"/>
                <a:gd name="connsiteX89" fmla="*/ 282575 w 552588"/>
                <a:gd name="connsiteY89" fmla="*/ 1035050 h 1527175"/>
                <a:gd name="connsiteX90" fmla="*/ 276225 w 552588"/>
                <a:gd name="connsiteY90" fmla="*/ 1044575 h 1527175"/>
                <a:gd name="connsiteX91" fmla="*/ 273050 w 552588"/>
                <a:gd name="connsiteY91" fmla="*/ 1054100 h 1527175"/>
                <a:gd name="connsiteX92" fmla="*/ 266700 w 552588"/>
                <a:gd name="connsiteY92" fmla="*/ 1063625 h 1527175"/>
                <a:gd name="connsiteX93" fmla="*/ 260350 w 552588"/>
                <a:gd name="connsiteY93" fmla="*/ 1082675 h 1527175"/>
                <a:gd name="connsiteX94" fmla="*/ 257175 w 552588"/>
                <a:gd name="connsiteY94" fmla="*/ 1092200 h 1527175"/>
                <a:gd name="connsiteX95" fmla="*/ 254000 w 552588"/>
                <a:gd name="connsiteY95" fmla="*/ 1108075 h 1527175"/>
                <a:gd name="connsiteX96" fmla="*/ 250825 w 552588"/>
                <a:gd name="connsiteY96" fmla="*/ 1117600 h 1527175"/>
                <a:gd name="connsiteX97" fmla="*/ 247650 w 552588"/>
                <a:gd name="connsiteY97" fmla="*/ 1130300 h 1527175"/>
                <a:gd name="connsiteX98" fmla="*/ 244475 w 552588"/>
                <a:gd name="connsiteY98" fmla="*/ 1139825 h 1527175"/>
                <a:gd name="connsiteX99" fmla="*/ 241300 w 552588"/>
                <a:gd name="connsiteY99" fmla="*/ 1155700 h 1527175"/>
                <a:gd name="connsiteX100" fmla="*/ 234950 w 552588"/>
                <a:gd name="connsiteY100" fmla="*/ 1181100 h 1527175"/>
                <a:gd name="connsiteX101" fmla="*/ 228600 w 552588"/>
                <a:gd name="connsiteY101" fmla="*/ 1209675 h 1527175"/>
                <a:gd name="connsiteX102" fmla="*/ 225425 w 552588"/>
                <a:gd name="connsiteY102" fmla="*/ 1219200 h 1527175"/>
                <a:gd name="connsiteX103" fmla="*/ 222250 w 552588"/>
                <a:gd name="connsiteY103" fmla="*/ 1238250 h 1527175"/>
                <a:gd name="connsiteX104" fmla="*/ 219075 w 552588"/>
                <a:gd name="connsiteY104" fmla="*/ 1250950 h 1527175"/>
                <a:gd name="connsiteX105" fmla="*/ 212725 w 552588"/>
                <a:gd name="connsiteY105" fmla="*/ 1308100 h 1527175"/>
                <a:gd name="connsiteX106" fmla="*/ 209550 w 552588"/>
                <a:gd name="connsiteY106" fmla="*/ 1393825 h 1527175"/>
                <a:gd name="connsiteX107" fmla="*/ 212725 w 552588"/>
                <a:gd name="connsiteY107" fmla="*/ 1412875 h 1527175"/>
                <a:gd name="connsiteX108" fmla="*/ 219075 w 552588"/>
                <a:gd name="connsiteY108" fmla="*/ 1492250 h 1527175"/>
                <a:gd name="connsiteX109" fmla="*/ 209550 w 552588"/>
                <a:gd name="connsiteY109" fmla="*/ 1498600 h 1527175"/>
                <a:gd name="connsiteX110" fmla="*/ 168275 w 552588"/>
                <a:gd name="connsiteY110" fmla="*/ 1504950 h 1527175"/>
                <a:gd name="connsiteX111" fmla="*/ 155575 w 552588"/>
                <a:gd name="connsiteY111" fmla="*/ 1508125 h 1527175"/>
                <a:gd name="connsiteX112" fmla="*/ 136525 w 552588"/>
                <a:gd name="connsiteY112" fmla="*/ 1511300 h 1527175"/>
                <a:gd name="connsiteX113" fmla="*/ 127000 w 552588"/>
                <a:gd name="connsiteY113" fmla="*/ 1514475 h 1527175"/>
                <a:gd name="connsiteX114" fmla="*/ 114300 w 552588"/>
                <a:gd name="connsiteY114" fmla="*/ 1517650 h 1527175"/>
                <a:gd name="connsiteX115" fmla="*/ 95250 w 552588"/>
                <a:gd name="connsiteY115" fmla="*/ 1524000 h 1527175"/>
                <a:gd name="connsiteX116" fmla="*/ 69850 w 552588"/>
                <a:gd name="connsiteY116" fmla="*/ 1527175 h 1527175"/>
                <a:gd name="connsiteX117" fmla="*/ 19050 w 552588"/>
                <a:gd name="connsiteY117" fmla="*/ 1524000 h 1527175"/>
                <a:gd name="connsiteX118" fmla="*/ 6350 w 552588"/>
                <a:gd name="connsiteY118" fmla="*/ 1520825 h 1527175"/>
                <a:gd name="connsiteX119" fmla="*/ 0 w 552588"/>
                <a:gd name="connsiteY119" fmla="*/ 1511300 h 1527175"/>
                <a:gd name="connsiteX120" fmla="*/ 3175 w 552588"/>
                <a:gd name="connsiteY120" fmla="*/ 1501775 h 1527175"/>
                <a:gd name="connsiteX121" fmla="*/ 41275 w 552588"/>
                <a:gd name="connsiteY121" fmla="*/ 1482725 h 1527175"/>
                <a:gd name="connsiteX122" fmla="*/ 60325 w 552588"/>
                <a:gd name="connsiteY122" fmla="*/ 1473200 h 1527175"/>
                <a:gd name="connsiteX123" fmla="*/ 79375 w 552588"/>
                <a:gd name="connsiteY123" fmla="*/ 1463675 h 1527175"/>
                <a:gd name="connsiteX124" fmla="*/ 95250 w 552588"/>
                <a:gd name="connsiteY124" fmla="*/ 1444625 h 1527175"/>
                <a:gd name="connsiteX125" fmla="*/ 101600 w 552588"/>
                <a:gd name="connsiteY125" fmla="*/ 1425575 h 1527175"/>
                <a:gd name="connsiteX126" fmla="*/ 104775 w 552588"/>
                <a:gd name="connsiteY126" fmla="*/ 1412875 h 1527175"/>
                <a:gd name="connsiteX127" fmla="*/ 111125 w 552588"/>
                <a:gd name="connsiteY127" fmla="*/ 1365250 h 1527175"/>
                <a:gd name="connsiteX128" fmla="*/ 111125 w 552588"/>
                <a:gd name="connsiteY128" fmla="*/ 1139825 h 1527175"/>
                <a:gd name="connsiteX129" fmla="*/ 117475 w 552588"/>
                <a:gd name="connsiteY129" fmla="*/ 1108075 h 1527175"/>
                <a:gd name="connsiteX130" fmla="*/ 123825 w 552588"/>
                <a:gd name="connsiteY130" fmla="*/ 1069975 h 1527175"/>
                <a:gd name="connsiteX131" fmla="*/ 127000 w 552588"/>
                <a:gd name="connsiteY131" fmla="*/ 1054100 h 1527175"/>
                <a:gd name="connsiteX132" fmla="*/ 136525 w 552588"/>
                <a:gd name="connsiteY132" fmla="*/ 942975 h 1527175"/>
                <a:gd name="connsiteX133" fmla="*/ 139700 w 552588"/>
                <a:gd name="connsiteY133" fmla="*/ 920750 h 1527175"/>
                <a:gd name="connsiteX134" fmla="*/ 142875 w 552588"/>
                <a:gd name="connsiteY134" fmla="*/ 873125 h 1527175"/>
                <a:gd name="connsiteX135" fmla="*/ 146050 w 552588"/>
                <a:gd name="connsiteY135" fmla="*/ 854075 h 1527175"/>
                <a:gd name="connsiteX136" fmla="*/ 152400 w 552588"/>
                <a:gd name="connsiteY136" fmla="*/ 803275 h 1527175"/>
                <a:gd name="connsiteX137" fmla="*/ 155575 w 552588"/>
                <a:gd name="connsiteY137" fmla="*/ 758825 h 1527175"/>
                <a:gd name="connsiteX138" fmla="*/ 123825 w 552588"/>
                <a:gd name="connsiteY138" fmla="*/ 746125 h 1527175"/>
                <a:gd name="connsiteX139" fmla="*/ 92075 w 552588"/>
                <a:gd name="connsiteY139" fmla="*/ 717550 h 1527175"/>
                <a:gd name="connsiteX140" fmla="*/ 44450 w 552588"/>
                <a:gd name="connsiteY140" fmla="*/ 587375 h 1527175"/>
                <a:gd name="connsiteX141" fmla="*/ 22225 w 552588"/>
                <a:gd name="connsiteY141" fmla="*/ 495300 h 1527175"/>
                <a:gd name="connsiteX142" fmla="*/ 47625 w 552588"/>
                <a:gd name="connsiteY142" fmla="*/ 422275 h 1527175"/>
                <a:gd name="connsiteX143" fmla="*/ 82550 w 552588"/>
                <a:gd name="connsiteY143" fmla="*/ 349250 h 1527175"/>
                <a:gd name="connsiteX144" fmla="*/ 98425 w 552588"/>
                <a:gd name="connsiteY144" fmla="*/ 301625 h 1527175"/>
                <a:gd name="connsiteX145" fmla="*/ 146050 w 552588"/>
                <a:gd name="connsiteY145" fmla="*/ 279400 h 1527175"/>
                <a:gd name="connsiteX146" fmla="*/ 165100 w 552588"/>
                <a:gd name="connsiteY146" fmla="*/ 276225 h 1527175"/>
                <a:gd name="connsiteX147" fmla="*/ 190500 w 552588"/>
                <a:gd name="connsiteY147" fmla="*/ 269875 h 1527175"/>
                <a:gd name="connsiteX148" fmla="*/ 209550 w 552588"/>
                <a:gd name="connsiteY148" fmla="*/ 266700 h 1527175"/>
                <a:gd name="connsiteX149" fmla="*/ 228600 w 552588"/>
                <a:gd name="connsiteY149" fmla="*/ 260350 h 1527175"/>
                <a:gd name="connsiteX150" fmla="*/ 231775 w 552588"/>
                <a:gd name="connsiteY150" fmla="*/ 250825 h 1527175"/>
                <a:gd name="connsiteX151" fmla="*/ 219075 w 552588"/>
                <a:gd name="connsiteY151" fmla="*/ 222250 h 1527175"/>
                <a:gd name="connsiteX152" fmla="*/ 212725 w 552588"/>
                <a:gd name="connsiteY152" fmla="*/ 203200 h 1527175"/>
                <a:gd name="connsiteX153" fmla="*/ 209550 w 552588"/>
                <a:gd name="connsiteY153" fmla="*/ 177800 h 1527175"/>
                <a:gd name="connsiteX154" fmla="*/ 212725 w 552588"/>
                <a:gd name="connsiteY154" fmla="*/ 149225 h 1527175"/>
                <a:gd name="connsiteX155" fmla="*/ 215900 w 552588"/>
                <a:gd name="connsiteY155" fmla="*/ 107950 h 1527175"/>
                <a:gd name="connsiteX156" fmla="*/ 222250 w 552588"/>
                <a:gd name="connsiteY156" fmla="*/ 69850 h 1527175"/>
                <a:gd name="connsiteX157" fmla="*/ 225425 w 552588"/>
                <a:gd name="connsiteY157" fmla="*/ 50800 h 1527175"/>
                <a:gd name="connsiteX158" fmla="*/ 231775 w 552588"/>
                <a:gd name="connsiteY158" fmla="*/ 31750 h 1527175"/>
                <a:gd name="connsiteX159" fmla="*/ 250825 w 552588"/>
                <a:gd name="connsiteY159" fmla="*/ 19050 h 1527175"/>
                <a:gd name="connsiteX160" fmla="*/ 269875 w 552588"/>
                <a:gd name="connsiteY160" fmla="*/ 12700 h 1527175"/>
                <a:gd name="connsiteX161" fmla="*/ 279400 w 552588"/>
                <a:gd name="connsiteY161" fmla="*/ 9525 h 1527175"/>
                <a:gd name="connsiteX162" fmla="*/ 288925 w 552588"/>
                <a:gd name="connsiteY162" fmla="*/ 0 h 1527175"/>
                <a:gd name="connsiteX0" fmla="*/ 288925 w 559070"/>
                <a:gd name="connsiteY0" fmla="*/ 0 h 1527175"/>
                <a:gd name="connsiteX1" fmla="*/ 288925 w 559070"/>
                <a:gd name="connsiteY1" fmla="*/ 0 h 1527175"/>
                <a:gd name="connsiteX2" fmla="*/ 314325 w 559070"/>
                <a:gd name="connsiteY2" fmla="*/ 9525 h 1527175"/>
                <a:gd name="connsiteX3" fmla="*/ 323850 w 559070"/>
                <a:gd name="connsiteY3" fmla="*/ 12700 h 1527175"/>
                <a:gd name="connsiteX4" fmla="*/ 333375 w 559070"/>
                <a:gd name="connsiteY4" fmla="*/ 19050 h 1527175"/>
                <a:gd name="connsiteX5" fmla="*/ 352425 w 559070"/>
                <a:gd name="connsiteY5" fmla="*/ 28575 h 1527175"/>
                <a:gd name="connsiteX6" fmla="*/ 358775 w 559070"/>
                <a:gd name="connsiteY6" fmla="*/ 38100 h 1527175"/>
                <a:gd name="connsiteX7" fmla="*/ 368300 w 559070"/>
                <a:gd name="connsiteY7" fmla="*/ 41275 h 1527175"/>
                <a:gd name="connsiteX8" fmla="*/ 371475 w 559070"/>
                <a:gd name="connsiteY8" fmla="*/ 50800 h 1527175"/>
                <a:gd name="connsiteX9" fmla="*/ 384175 w 559070"/>
                <a:gd name="connsiteY9" fmla="*/ 69850 h 1527175"/>
                <a:gd name="connsiteX10" fmla="*/ 393700 w 559070"/>
                <a:gd name="connsiteY10" fmla="*/ 98425 h 1527175"/>
                <a:gd name="connsiteX11" fmla="*/ 396875 w 559070"/>
                <a:gd name="connsiteY11" fmla="*/ 107950 h 1527175"/>
                <a:gd name="connsiteX12" fmla="*/ 390525 w 559070"/>
                <a:gd name="connsiteY12" fmla="*/ 161925 h 1527175"/>
                <a:gd name="connsiteX13" fmla="*/ 387350 w 559070"/>
                <a:gd name="connsiteY13" fmla="*/ 184150 h 1527175"/>
                <a:gd name="connsiteX14" fmla="*/ 381000 w 559070"/>
                <a:gd name="connsiteY14" fmla="*/ 222250 h 1527175"/>
                <a:gd name="connsiteX15" fmla="*/ 384175 w 559070"/>
                <a:gd name="connsiteY15" fmla="*/ 244475 h 1527175"/>
                <a:gd name="connsiteX16" fmla="*/ 387350 w 559070"/>
                <a:gd name="connsiteY16" fmla="*/ 254000 h 1527175"/>
                <a:gd name="connsiteX17" fmla="*/ 396875 w 559070"/>
                <a:gd name="connsiteY17" fmla="*/ 260350 h 1527175"/>
                <a:gd name="connsiteX18" fmla="*/ 403225 w 559070"/>
                <a:gd name="connsiteY18" fmla="*/ 269875 h 1527175"/>
                <a:gd name="connsiteX19" fmla="*/ 412750 w 559070"/>
                <a:gd name="connsiteY19" fmla="*/ 273050 h 1527175"/>
                <a:gd name="connsiteX20" fmla="*/ 422275 w 559070"/>
                <a:gd name="connsiteY20" fmla="*/ 279400 h 1527175"/>
                <a:gd name="connsiteX21" fmla="*/ 431800 w 559070"/>
                <a:gd name="connsiteY21" fmla="*/ 282575 h 1527175"/>
                <a:gd name="connsiteX22" fmla="*/ 441325 w 559070"/>
                <a:gd name="connsiteY22" fmla="*/ 288925 h 1527175"/>
                <a:gd name="connsiteX23" fmla="*/ 460375 w 559070"/>
                <a:gd name="connsiteY23" fmla="*/ 295275 h 1527175"/>
                <a:gd name="connsiteX24" fmla="*/ 488950 w 559070"/>
                <a:gd name="connsiteY24" fmla="*/ 304800 h 1527175"/>
                <a:gd name="connsiteX25" fmla="*/ 517525 w 559070"/>
                <a:gd name="connsiteY25" fmla="*/ 314325 h 1527175"/>
                <a:gd name="connsiteX26" fmla="*/ 527050 w 559070"/>
                <a:gd name="connsiteY26" fmla="*/ 317500 h 1527175"/>
                <a:gd name="connsiteX27" fmla="*/ 536575 w 559070"/>
                <a:gd name="connsiteY27" fmla="*/ 320675 h 1527175"/>
                <a:gd name="connsiteX28" fmla="*/ 542925 w 559070"/>
                <a:gd name="connsiteY28" fmla="*/ 339725 h 1527175"/>
                <a:gd name="connsiteX29" fmla="*/ 546100 w 559070"/>
                <a:gd name="connsiteY29" fmla="*/ 349250 h 1527175"/>
                <a:gd name="connsiteX30" fmla="*/ 542925 w 559070"/>
                <a:gd name="connsiteY30" fmla="*/ 390525 h 1527175"/>
                <a:gd name="connsiteX31" fmla="*/ 558800 w 559070"/>
                <a:gd name="connsiteY31" fmla="*/ 403225 h 1527175"/>
                <a:gd name="connsiteX32" fmla="*/ 552450 w 559070"/>
                <a:gd name="connsiteY32" fmla="*/ 463550 h 1527175"/>
                <a:gd name="connsiteX33" fmla="*/ 546100 w 559070"/>
                <a:gd name="connsiteY33" fmla="*/ 482600 h 1527175"/>
                <a:gd name="connsiteX34" fmla="*/ 539750 w 559070"/>
                <a:gd name="connsiteY34" fmla="*/ 530225 h 1527175"/>
                <a:gd name="connsiteX35" fmla="*/ 523875 w 559070"/>
                <a:gd name="connsiteY35" fmla="*/ 733425 h 1527175"/>
                <a:gd name="connsiteX36" fmla="*/ 517525 w 559070"/>
                <a:gd name="connsiteY36" fmla="*/ 879475 h 1527175"/>
                <a:gd name="connsiteX37" fmla="*/ 514350 w 559070"/>
                <a:gd name="connsiteY37" fmla="*/ 908050 h 1527175"/>
                <a:gd name="connsiteX38" fmla="*/ 508000 w 559070"/>
                <a:gd name="connsiteY38" fmla="*/ 965200 h 1527175"/>
                <a:gd name="connsiteX39" fmla="*/ 501650 w 559070"/>
                <a:gd name="connsiteY39" fmla="*/ 1038225 h 1527175"/>
                <a:gd name="connsiteX40" fmla="*/ 498475 w 559070"/>
                <a:gd name="connsiteY40" fmla="*/ 1076325 h 1527175"/>
                <a:gd name="connsiteX41" fmla="*/ 495300 w 559070"/>
                <a:gd name="connsiteY41" fmla="*/ 1165225 h 1527175"/>
                <a:gd name="connsiteX42" fmla="*/ 492125 w 559070"/>
                <a:gd name="connsiteY42" fmla="*/ 1190625 h 1527175"/>
                <a:gd name="connsiteX43" fmla="*/ 485775 w 559070"/>
                <a:gd name="connsiteY43" fmla="*/ 1250950 h 1527175"/>
                <a:gd name="connsiteX44" fmla="*/ 482600 w 559070"/>
                <a:gd name="connsiteY44" fmla="*/ 1308100 h 1527175"/>
                <a:gd name="connsiteX45" fmla="*/ 473075 w 559070"/>
                <a:gd name="connsiteY45" fmla="*/ 1311275 h 1527175"/>
                <a:gd name="connsiteX46" fmla="*/ 454025 w 559070"/>
                <a:gd name="connsiteY46" fmla="*/ 1314450 h 1527175"/>
                <a:gd name="connsiteX47" fmla="*/ 441325 w 559070"/>
                <a:gd name="connsiteY47" fmla="*/ 1317625 h 1527175"/>
                <a:gd name="connsiteX48" fmla="*/ 422275 w 559070"/>
                <a:gd name="connsiteY48" fmla="*/ 1323975 h 1527175"/>
                <a:gd name="connsiteX49" fmla="*/ 422275 w 559070"/>
                <a:gd name="connsiteY49" fmla="*/ 1346200 h 1527175"/>
                <a:gd name="connsiteX50" fmla="*/ 438150 w 559070"/>
                <a:gd name="connsiteY50" fmla="*/ 1371600 h 1527175"/>
                <a:gd name="connsiteX51" fmla="*/ 450850 w 559070"/>
                <a:gd name="connsiteY51" fmla="*/ 1374775 h 1527175"/>
                <a:gd name="connsiteX52" fmla="*/ 460375 w 559070"/>
                <a:gd name="connsiteY52" fmla="*/ 1393825 h 1527175"/>
                <a:gd name="connsiteX53" fmla="*/ 457200 w 559070"/>
                <a:gd name="connsiteY53" fmla="*/ 1409700 h 1527175"/>
                <a:gd name="connsiteX54" fmla="*/ 450850 w 559070"/>
                <a:gd name="connsiteY54" fmla="*/ 1419225 h 1527175"/>
                <a:gd name="connsiteX55" fmla="*/ 431800 w 559070"/>
                <a:gd name="connsiteY55" fmla="*/ 1435100 h 1527175"/>
                <a:gd name="connsiteX56" fmla="*/ 419100 w 559070"/>
                <a:gd name="connsiteY56" fmla="*/ 1454150 h 1527175"/>
                <a:gd name="connsiteX57" fmla="*/ 412750 w 559070"/>
                <a:gd name="connsiteY57" fmla="*/ 1463675 h 1527175"/>
                <a:gd name="connsiteX58" fmla="*/ 409575 w 559070"/>
                <a:gd name="connsiteY58" fmla="*/ 1473200 h 1527175"/>
                <a:gd name="connsiteX59" fmla="*/ 384175 w 559070"/>
                <a:gd name="connsiteY59" fmla="*/ 1482725 h 1527175"/>
                <a:gd name="connsiteX60" fmla="*/ 361950 w 559070"/>
                <a:gd name="connsiteY60" fmla="*/ 1485900 h 1527175"/>
                <a:gd name="connsiteX61" fmla="*/ 358775 w 559070"/>
                <a:gd name="connsiteY61" fmla="*/ 1473200 h 1527175"/>
                <a:gd name="connsiteX62" fmla="*/ 352425 w 559070"/>
                <a:gd name="connsiteY62" fmla="*/ 1454150 h 1527175"/>
                <a:gd name="connsiteX63" fmla="*/ 355600 w 559070"/>
                <a:gd name="connsiteY63" fmla="*/ 1409700 h 1527175"/>
                <a:gd name="connsiteX64" fmla="*/ 365125 w 559070"/>
                <a:gd name="connsiteY64" fmla="*/ 1377950 h 1527175"/>
                <a:gd name="connsiteX65" fmla="*/ 371475 w 559070"/>
                <a:gd name="connsiteY65" fmla="*/ 1343025 h 1527175"/>
                <a:gd name="connsiteX66" fmla="*/ 377825 w 559070"/>
                <a:gd name="connsiteY66" fmla="*/ 1320800 h 1527175"/>
                <a:gd name="connsiteX67" fmla="*/ 384175 w 559070"/>
                <a:gd name="connsiteY67" fmla="*/ 1295400 h 1527175"/>
                <a:gd name="connsiteX68" fmla="*/ 393700 w 559070"/>
                <a:gd name="connsiteY68" fmla="*/ 1266825 h 1527175"/>
                <a:gd name="connsiteX69" fmla="*/ 396875 w 559070"/>
                <a:gd name="connsiteY69" fmla="*/ 1257300 h 1527175"/>
                <a:gd name="connsiteX70" fmla="*/ 400050 w 559070"/>
                <a:gd name="connsiteY70" fmla="*/ 1244600 h 1527175"/>
                <a:gd name="connsiteX71" fmla="*/ 396875 w 559070"/>
                <a:gd name="connsiteY71" fmla="*/ 1184275 h 1527175"/>
                <a:gd name="connsiteX72" fmla="*/ 387350 w 559070"/>
                <a:gd name="connsiteY72" fmla="*/ 1152525 h 1527175"/>
                <a:gd name="connsiteX73" fmla="*/ 381000 w 559070"/>
                <a:gd name="connsiteY73" fmla="*/ 1139825 h 1527175"/>
                <a:gd name="connsiteX74" fmla="*/ 374650 w 559070"/>
                <a:gd name="connsiteY74" fmla="*/ 1120775 h 1527175"/>
                <a:gd name="connsiteX75" fmla="*/ 371475 w 559070"/>
                <a:gd name="connsiteY75" fmla="*/ 1111250 h 1527175"/>
                <a:gd name="connsiteX76" fmla="*/ 361950 w 559070"/>
                <a:gd name="connsiteY76" fmla="*/ 1057275 h 1527175"/>
                <a:gd name="connsiteX77" fmla="*/ 358775 w 559070"/>
                <a:gd name="connsiteY77" fmla="*/ 1047750 h 1527175"/>
                <a:gd name="connsiteX78" fmla="*/ 355600 w 559070"/>
                <a:gd name="connsiteY78" fmla="*/ 1025525 h 1527175"/>
                <a:gd name="connsiteX79" fmla="*/ 352425 w 559070"/>
                <a:gd name="connsiteY79" fmla="*/ 1000125 h 1527175"/>
                <a:gd name="connsiteX80" fmla="*/ 346075 w 559070"/>
                <a:gd name="connsiteY80" fmla="*/ 968375 h 1527175"/>
                <a:gd name="connsiteX81" fmla="*/ 342900 w 559070"/>
                <a:gd name="connsiteY81" fmla="*/ 958850 h 1527175"/>
                <a:gd name="connsiteX82" fmla="*/ 336550 w 559070"/>
                <a:gd name="connsiteY82" fmla="*/ 949325 h 1527175"/>
                <a:gd name="connsiteX83" fmla="*/ 327025 w 559070"/>
                <a:gd name="connsiteY83" fmla="*/ 955675 h 1527175"/>
                <a:gd name="connsiteX84" fmla="*/ 314325 w 559070"/>
                <a:gd name="connsiteY84" fmla="*/ 977900 h 1527175"/>
                <a:gd name="connsiteX85" fmla="*/ 304800 w 559070"/>
                <a:gd name="connsiteY85" fmla="*/ 987425 h 1527175"/>
                <a:gd name="connsiteX86" fmla="*/ 295275 w 559070"/>
                <a:gd name="connsiteY86" fmla="*/ 1006475 h 1527175"/>
                <a:gd name="connsiteX87" fmla="*/ 292100 w 559070"/>
                <a:gd name="connsiteY87" fmla="*/ 1016000 h 1527175"/>
                <a:gd name="connsiteX88" fmla="*/ 285750 w 559070"/>
                <a:gd name="connsiteY88" fmla="*/ 1025525 h 1527175"/>
                <a:gd name="connsiteX89" fmla="*/ 282575 w 559070"/>
                <a:gd name="connsiteY89" fmla="*/ 1035050 h 1527175"/>
                <a:gd name="connsiteX90" fmla="*/ 276225 w 559070"/>
                <a:gd name="connsiteY90" fmla="*/ 1044575 h 1527175"/>
                <a:gd name="connsiteX91" fmla="*/ 273050 w 559070"/>
                <a:gd name="connsiteY91" fmla="*/ 1054100 h 1527175"/>
                <a:gd name="connsiteX92" fmla="*/ 266700 w 559070"/>
                <a:gd name="connsiteY92" fmla="*/ 1063625 h 1527175"/>
                <a:gd name="connsiteX93" fmla="*/ 260350 w 559070"/>
                <a:gd name="connsiteY93" fmla="*/ 1082675 h 1527175"/>
                <a:gd name="connsiteX94" fmla="*/ 257175 w 559070"/>
                <a:gd name="connsiteY94" fmla="*/ 1092200 h 1527175"/>
                <a:gd name="connsiteX95" fmla="*/ 254000 w 559070"/>
                <a:gd name="connsiteY95" fmla="*/ 1108075 h 1527175"/>
                <a:gd name="connsiteX96" fmla="*/ 250825 w 559070"/>
                <a:gd name="connsiteY96" fmla="*/ 1117600 h 1527175"/>
                <a:gd name="connsiteX97" fmla="*/ 247650 w 559070"/>
                <a:gd name="connsiteY97" fmla="*/ 1130300 h 1527175"/>
                <a:gd name="connsiteX98" fmla="*/ 244475 w 559070"/>
                <a:gd name="connsiteY98" fmla="*/ 1139825 h 1527175"/>
                <a:gd name="connsiteX99" fmla="*/ 241300 w 559070"/>
                <a:gd name="connsiteY99" fmla="*/ 1155700 h 1527175"/>
                <a:gd name="connsiteX100" fmla="*/ 234950 w 559070"/>
                <a:gd name="connsiteY100" fmla="*/ 1181100 h 1527175"/>
                <a:gd name="connsiteX101" fmla="*/ 228600 w 559070"/>
                <a:gd name="connsiteY101" fmla="*/ 1209675 h 1527175"/>
                <a:gd name="connsiteX102" fmla="*/ 225425 w 559070"/>
                <a:gd name="connsiteY102" fmla="*/ 1219200 h 1527175"/>
                <a:gd name="connsiteX103" fmla="*/ 222250 w 559070"/>
                <a:gd name="connsiteY103" fmla="*/ 1238250 h 1527175"/>
                <a:gd name="connsiteX104" fmla="*/ 219075 w 559070"/>
                <a:gd name="connsiteY104" fmla="*/ 1250950 h 1527175"/>
                <a:gd name="connsiteX105" fmla="*/ 212725 w 559070"/>
                <a:gd name="connsiteY105" fmla="*/ 1308100 h 1527175"/>
                <a:gd name="connsiteX106" fmla="*/ 209550 w 559070"/>
                <a:gd name="connsiteY106" fmla="*/ 1393825 h 1527175"/>
                <a:gd name="connsiteX107" fmla="*/ 212725 w 559070"/>
                <a:gd name="connsiteY107" fmla="*/ 1412875 h 1527175"/>
                <a:gd name="connsiteX108" fmla="*/ 219075 w 559070"/>
                <a:gd name="connsiteY108" fmla="*/ 1492250 h 1527175"/>
                <a:gd name="connsiteX109" fmla="*/ 209550 w 559070"/>
                <a:gd name="connsiteY109" fmla="*/ 1498600 h 1527175"/>
                <a:gd name="connsiteX110" fmla="*/ 168275 w 559070"/>
                <a:gd name="connsiteY110" fmla="*/ 1504950 h 1527175"/>
                <a:gd name="connsiteX111" fmla="*/ 155575 w 559070"/>
                <a:gd name="connsiteY111" fmla="*/ 1508125 h 1527175"/>
                <a:gd name="connsiteX112" fmla="*/ 136525 w 559070"/>
                <a:gd name="connsiteY112" fmla="*/ 1511300 h 1527175"/>
                <a:gd name="connsiteX113" fmla="*/ 127000 w 559070"/>
                <a:gd name="connsiteY113" fmla="*/ 1514475 h 1527175"/>
                <a:gd name="connsiteX114" fmla="*/ 114300 w 559070"/>
                <a:gd name="connsiteY114" fmla="*/ 1517650 h 1527175"/>
                <a:gd name="connsiteX115" fmla="*/ 95250 w 559070"/>
                <a:gd name="connsiteY115" fmla="*/ 1524000 h 1527175"/>
                <a:gd name="connsiteX116" fmla="*/ 69850 w 559070"/>
                <a:gd name="connsiteY116" fmla="*/ 1527175 h 1527175"/>
                <a:gd name="connsiteX117" fmla="*/ 19050 w 559070"/>
                <a:gd name="connsiteY117" fmla="*/ 1524000 h 1527175"/>
                <a:gd name="connsiteX118" fmla="*/ 6350 w 559070"/>
                <a:gd name="connsiteY118" fmla="*/ 1520825 h 1527175"/>
                <a:gd name="connsiteX119" fmla="*/ 0 w 559070"/>
                <a:gd name="connsiteY119" fmla="*/ 1511300 h 1527175"/>
                <a:gd name="connsiteX120" fmla="*/ 3175 w 559070"/>
                <a:gd name="connsiteY120" fmla="*/ 1501775 h 1527175"/>
                <a:gd name="connsiteX121" fmla="*/ 41275 w 559070"/>
                <a:gd name="connsiteY121" fmla="*/ 1482725 h 1527175"/>
                <a:gd name="connsiteX122" fmla="*/ 60325 w 559070"/>
                <a:gd name="connsiteY122" fmla="*/ 1473200 h 1527175"/>
                <a:gd name="connsiteX123" fmla="*/ 79375 w 559070"/>
                <a:gd name="connsiteY123" fmla="*/ 1463675 h 1527175"/>
                <a:gd name="connsiteX124" fmla="*/ 95250 w 559070"/>
                <a:gd name="connsiteY124" fmla="*/ 1444625 h 1527175"/>
                <a:gd name="connsiteX125" fmla="*/ 101600 w 559070"/>
                <a:gd name="connsiteY125" fmla="*/ 1425575 h 1527175"/>
                <a:gd name="connsiteX126" fmla="*/ 104775 w 559070"/>
                <a:gd name="connsiteY126" fmla="*/ 1412875 h 1527175"/>
                <a:gd name="connsiteX127" fmla="*/ 111125 w 559070"/>
                <a:gd name="connsiteY127" fmla="*/ 1365250 h 1527175"/>
                <a:gd name="connsiteX128" fmla="*/ 111125 w 559070"/>
                <a:gd name="connsiteY128" fmla="*/ 1139825 h 1527175"/>
                <a:gd name="connsiteX129" fmla="*/ 117475 w 559070"/>
                <a:gd name="connsiteY129" fmla="*/ 1108075 h 1527175"/>
                <a:gd name="connsiteX130" fmla="*/ 123825 w 559070"/>
                <a:gd name="connsiteY130" fmla="*/ 1069975 h 1527175"/>
                <a:gd name="connsiteX131" fmla="*/ 127000 w 559070"/>
                <a:gd name="connsiteY131" fmla="*/ 1054100 h 1527175"/>
                <a:gd name="connsiteX132" fmla="*/ 136525 w 559070"/>
                <a:gd name="connsiteY132" fmla="*/ 942975 h 1527175"/>
                <a:gd name="connsiteX133" fmla="*/ 139700 w 559070"/>
                <a:gd name="connsiteY133" fmla="*/ 920750 h 1527175"/>
                <a:gd name="connsiteX134" fmla="*/ 142875 w 559070"/>
                <a:gd name="connsiteY134" fmla="*/ 873125 h 1527175"/>
                <a:gd name="connsiteX135" fmla="*/ 146050 w 559070"/>
                <a:gd name="connsiteY135" fmla="*/ 854075 h 1527175"/>
                <a:gd name="connsiteX136" fmla="*/ 152400 w 559070"/>
                <a:gd name="connsiteY136" fmla="*/ 803275 h 1527175"/>
                <a:gd name="connsiteX137" fmla="*/ 155575 w 559070"/>
                <a:gd name="connsiteY137" fmla="*/ 758825 h 1527175"/>
                <a:gd name="connsiteX138" fmla="*/ 123825 w 559070"/>
                <a:gd name="connsiteY138" fmla="*/ 746125 h 1527175"/>
                <a:gd name="connsiteX139" fmla="*/ 92075 w 559070"/>
                <a:gd name="connsiteY139" fmla="*/ 717550 h 1527175"/>
                <a:gd name="connsiteX140" fmla="*/ 44450 w 559070"/>
                <a:gd name="connsiteY140" fmla="*/ 587375 h 1527175"/>
                <a:gd name="connsiteX141" fmla="*/ 22225 w 559070"/>
                <a:gd name="connsiteY141" fmla="*/ 495300 h 1527175"/>
                <a:gd name="connsiteX142" fmla="*/ 47625 w 559070"/>
                <a:gd name="connsiteY142" fmla="*/ 422275 h 1527175"/>
                <a:gd name="connsiteX143" fmla="*/ 82550 w 559070"/>
                <a:gd name="connsiteY143" fmla="*/ 349250 h 1527175"/>
                <a:gd name="connsiteX144" fmla="*/ 98425 w 559070"/>
                <a:gd name="connsiteY144" fmla="*/ 301625 h 1527175"/>
                <a:gd name="connsiteX145" fmla="*/ 146050 w 559070"/>
                <a:gd name="connsiteY145" fmla="*/ 279400 h 1527175"/>
                <a:gd name="connsiteX146" fmla="*/ 165100 w 559070"/>
                <a:gd name="connsiteY146" fmla="*/ 276225 h 1527175"/>
                <a:gd name="connsiteX147" fmla="*/ 190500 w 559070"/>
                <a:gd name="connsiteY147" fmla="*/ 269875 h 1527175"/>
                <a:gd name="connsiteX148" fmla="*/ 209550 w 559070"/>
                <a:gd name="connsiteY148" fmla="*/ 266700 h 1527175"/>
                <a:gd name="connsiteX149" fmla="*/ 228600 w 559070"/>
                <a:gd name="connsiteY149" fmla="*/ 260350 h 1527175"/>
                <a:gd name="connsiteX150" fmla="*/ 231775 w 559070"/>
                <a:gd name="connsiteY150" fmla="*/ 250825 h 1527175"/>
                <a:gd name="connsiteX151" fmla="*/ 219075 w 559070"/>
                <a:gd name="connsiteY151" fmla="*/ 222250 h 1527175"/>
                <a:gd name="connsiteX152" fmla="*/ 212725 w 559070"/>
                <a:gd name="connsiteY152" fmla="*/ 203200 h 1527175"/>
                <a:gd name="connsiteX153" fmla="*/ 209550 w 559070"/>
                <a:gd name="connsiteY153" fmla="*/ 177800 h 1527175"/>
                <a:gd name="connsiteX154" fmla="*/ 212725 w 559070"/>
                <a:gd name="connsiteY154" fmla="*/ 149225 h 1527175"/>
                <a:gd name="connsiteX155" fmla="*/ 215900 w 559070"/>
                <a:gd name="connsiteY155" fmla="*/ 107950 h 1527175"/>
                <a:gd name="connsiteX156" fmla="*/ 222250 w 559070"/>
                <a:gd name="connsiteY156" fmla="*/ 69850 h 1527175"/>
                <a:gd name="connsiteX157" fmla="*/ 225425 w 559070"/>
                <a:gd name="connsiteY157" fmla="*/ 50800 h 1527175"/>
                <a:gd name="connsiteX158" fmla="*/ 231775 w 559070"/>
                <a:gd name="connsiteY158" fmla="*/ 31750 h 1527175"/>
                <a:gd name="connsiteX159" fmla="*/ 250825 w 559070"/>
                <a:gd name="connsiteY159" fmla="*/ 19050 h 1527175"/>
                <a:gd name="connsiteX160" fmla="*/ 269875 w 559070"/>
                <a:gd name="connsiteY160" fmla="*/ 12700 h 1527175"/>
                <a:gd name="connsiteX161" fmla="*/ 279400 w 559070"/>
                <a:gd name="connsiteY161" fmla="*/ 9525 h 1527175"/>
                <a:gd name="connsiteX162" fmla="*/ 288925 w 559070"/>
                <a:gd name="connsiteY162" fmla="*/ 0 h 1527175"/>
                <a:gd name="connsiteX0" fmla="*/ 288925 w 565576"/>
                <a:gd name="connsiteY0" fmla="*/ 0 h 1527175"/>
                <a:gd name="connsiteX1" fmla="*/ 288925 w 565576"/>
                <a:gd name="connsiteY1" fmla="*/ 0 h 1527175"/>
                <a:gd name="connsiteX2" fmla="*/ 314325 w 565576"/>
                <a:gd name="connsiteY2" fmla="*/ 9525 h 1527175"/>
                <a:gd name="connsiteX3" fmla="*/ 323850 w 565576"/>
                <a:gd name="connsiteY3" fmla="*/ 12700 h 1527175"/>
                <a:gd name="connsiteX4" fmla="*/ 333375 w 565576"/>
                <a:gd name="connsiteY4" fmla="*/ 19050 h 1527175"/>
                <a:gd name="connsiteX5" fmla="*/ 352425 w 565576"/>
                <a:gd name="connsiteY5" fmla="*/ 28575 h 1527175"/>
                <a:gd name="connsiteX6" fmla="*/ 358775 w 565576"/>
                <a:gd name="connsiteY6" fmla="*/ 38100 h 1527175"/>
                <a:gd name="connsiteX7" fmla="*/ 368300 w 565576"/>
                <a:gd name="connsiteY7" fmla="*/ 41275 h 1527175"/>
                <a:gd name="connsiteX8" fmla="*/ 371475 w 565576"/>
                <a:gd name="connsiteY8" fmla="*/ 50800 h 1527175"/>
                <a:gd name="connsiteX9" fmla="*/ 384175 w 565576"/>
                <a:gd name="connsiteY9" fmla="*/ 69850 h 1527175"/>
                <a:gd name="connsiteX10" fmla="*/ 393700 w 565576"/>
                <a:gd name="connsiteY10" fmla="*/ 98425 h 1527175"/>
                <a:gd name="connsiteX11" fmla="*/ 396875 w 565576"/>
                <a:gd name="connsiteY11" fmla="*/ 107950 h 1527175"/>
                <a:gd name="connsiteX12" fmla="*/ 390525 w 565576"/>
                <a:gd name="connsiteY12" fmla="*/ 161925 h 1527175"/>
                <a:gd name="connsiteX13" fmla="*/ 387350 w 565576"/>
                <a:gd name="connsiteY13" fmla="*/ 184150 h 1527175"/>
                <a:gd name="connsiteX14" fmla="*/ 381000 w 565576"/>
                <a:gd name="connsiteY14" fmla="*/ 222250 h 1527175"/>
                <a:gd name="connsiteX15" fmla="*/ 384175 w 565576"/>
                <a:gd name="connsiteY15" fmla="*/ 244475 h 1527175"/>
                <a:gd name="connsiteX16" fmla="*/ 387350 w 565576"/>
                <a:gd name="connsiteY16" fmla="*/ 254000 h 1527175"/>
                <a:gd name="connsiteX17" fmla="*/ 396875 w 565576"/>
                <a:gd name="connsiteY17" fmla="*/ 260350 h 1527175"/>
                <a:gd name="connsiteX18" fmla="*/ 403225 w 565576"/>
                <a:gd name="connsiteY18" fmla="*/ 269875 h 1527175"/>
                <a:gd name="connsiteX19" fmla="*/ 412750 w 565576"/>
                <a:gd name="connsiteY19" fmla="*/ 273050 h 1527175"/>
                <a:gd name="connsiteX20" fmla="*/ 422275 w 565576"/>
                <a:gd name="connsiteY20" fmla="*/ 279400 h 1527175"/>
                <a:gd name="connsiteX21" fmla="*/ 431800 w 565576"/>
                <a:gd name="connsiteY21" fmla="*/ 282575 h 1527175"/>
                <a:gd name="connsiteX22" fmla="*/ 441325 w 565576"/>
                <a:gd name="connsiteY22" fmla="*/ 288925 h 1527175"/>
                <a:gd name="connsiteX23" fmla="*/ 460375 w 565576"/>
                <a:gd name="connsiteY23" fmla="*/ 295275 h 1527175"/>
                <a:gd name="connsiteX24" fmla="*/ 488950 w 565576"/>
                <a:gd name="connsiteY24" fmla="*/ 304800 h 1527175"/>
                <a:gd name="connsiteX25" fmla="*/ 517525 w 565576"/>
                <a:gd name="connsiteY25" fmla="*/ 314325 h 1527175"/>
                <a:gd name="connsiteX26" fmla="*/ 527050 w 565576"/>
                <a:gd name="connsiteY26" fmla="*/ 317500 h 1527175"/>
                <a:gd name="connsiteX27" fmla="*/ 536575 w 565576"/>
                <a:gd name="connsiteY27" fmla="*/ 320675 h 1527175"/>
                <a:gd name="connsiteX28" fmla="*/ 542925 w 565576"/>
                <a:gd name="connsiteY28" fmla="*/ 339725 h 1527175"/>
                <a:gd name="connsiteX29" fmla="*/ 546100 w 565576"/>
                <a:gd name="connsiteY29" fmla="*/ 349250 h 1527175"/>
                <a:gd name="connsiteX30" fmla="*/ 565150 w 565576"/>
                <a:gd name="connsiteY30" fmla="*/ 384175 h 1527175"/>
                <a:gd name="connsiteX31" fmla="*/ 558800 w 565576"/>
                <a:gd name="connsiteY31" fmla="*/ 403225 h 1527175"/>
                <a:gd name="connsiteX32" fmla="*/ 552450 w 565576"/>
                <a:gd name="connsiteY32" fmla="*/ 463550 h 1527175"/>
                <a:gd name="connsiteX33" fmla="*/ 546100 w 565576"/>
                <a:gd name="connsiteY33" fmla="*/ 482600 h 1527175"/>
                <a:gd name="connsiteX34" fmla="*/ 539750 w 565576"/>
                <a:gd name="connsiteY34" fmla="*/ 530225 h 1527175"/>
                <a:gd name="connsiteX35" fmla="*/ 523875 w 565576"/>
                <a:gd name="connsiteY35" fmla="*/ 733425 h 1527175"/>
                <a:gd name="connsiteX36" fmla="*/ 517525 w 565576"/>
                <a:gd name="connsiteY36" fmla="*/ 879475 h 1527175"/>
                <a:gd name="connsiteX37" fmla="*/ 514350 w 565576"/>
                <a:gd name="connsiteY37" fmla="*/ 908050 h 1527175"/>
                <a:gd name="connsiteX38" fmla="*/ 508000 w 565576"/>
                <a:gd name="connsiteY38" fmla="*/ 965200 h 1527175"/>
                <a:gd name="connsiteX39" fmla="*/ 501650 w 565576"/>
                <a:gd name="connsiteY39" fmla="*/ 1038225 h 1527175"/>
                <a:gd name="connsiteX40" fmla="*/ 498475 w 565576"/>
                <a:gd name="connsiteY40" fmla="*/ 1076325 h 1527175"/>
                <a:gd name="connsiteX41" fmla="*/ 495300 w 565576"/>
                <a:gd name="connsiteY41" fmla="*/ 1165225 h 1527175"/>
                <a:gd name="connsiteX42" fmla="*/ 492125 w 565576"/>
                <a:gd name="connsiteY42" fmla="*/ 1190625 h 1527175"/>
                <a:gd name="connsiteX43" fmla="*/ 485775 w 565576"/>
                <a:gd name="connsiteY43" fmla="*/ 1250950 h 1527175"/>
                <a:gd name="connsiteX44" fmla="*/ 482600 w 565576"/>
                <a:gd name="connsiteY44" fmla="*/ 1308100 h 1527175"/>
                <a:gd name="connsiteX45" fmla="*/ 473075 w 565576"/>
                <a:gd name="connsiteY45" fmla="*/ 1311275 h 1527175"/>
                <a:gd name="connsiteX46" fmla="*/ 454025 w 565576"/>
                <a:gd name="connsiteY46" fmla="*/ 1314450 h 1527175"/>
                <a:gd name="connsiteX47" fmla="*/ 441325 w 565576"/>
                <a:gd name="connsiteY47" fmla="*/ 1317625 h 1527175"/>
                <a:gd name="connsiteX48" fmla="*/ 422275 w 565576"/>
                <a:gd name="connsiteY48" fmla="*/ 1323975 h 1527175"/>
                <a:gd name="connsiteX49" fmla="*/ 422275 w 565576"/>
                <a:gd name="connsiteY49" fmla="*/ 1346200 h 1527175"/>
                <a:gd name="connsiteX50" fmla="*/ 438150 w 565576"/>
                <a:gd name="connsiteY50" fmla="*/ 1371600 h 1527175"/>
                <a:gd name="connsiteX51" fmla="*/ 450850 w 565576"/>
                <a:gd name="connsiteY51" fmla="*/ 1374775 h 1527175"/>
                <a:gd name="connsiteX52" fmla="*/ 460375 w 565576"/>
                <a:gd name="connsiteY52" fmla="*/ 1393825 h 1527175"/>
                <a:gd name="connsiteX53" fmla="*/ 457200 w 565576"/>
                <a:gd name="connsiteY53" fmla="*/ 1409700 h 1527175"/>
                <a:gd name="connsiteX54" fmla="*/ 450850 w 565576"/>
                <a:gd name="connsiteY54" fmla="*/ 1419225 h 1527175"/>
                <a:gd name="connsiteX55" fmla="*/ 431800 w 565576"/>
                <a:gd name="connsiteY55" fmla="*/ 1435100 h 1527175"/>
                <a:gd name="connsiteX56" fmla="*/ 419100 w 565576"/>
                <a:gd name="connsiteY56" fmla="*/ 1454150 h 1527175"/>
                <a:gd name="connsiteX57" fmla="*/ 412750 w 565576"/>
                <a:gd name="connsiteY57" fmla="*/ 1463675 h 1527175"/>
                <a:gd name="connsiteX58" fmla="*/ 409575 w 565576"/>
                <a:gd name="connsiteY58" fmla="*/ 1473200 h 1527175"/>
                <a:gd name="connsiteX59" fmla="*/ 384175 w 565576"/>
                <a:gd name="connsiteY59" fmla="*/ 1482725 h 1527175"/>
                <a:gd name="connsiteX60" fmla="*/ 361950 w 565576"/>
                <a:gd name="connsiteY60" fmla="*/ 1485900 h 1527175"/>
                <a:gd name="connsiteX61" fmla="*/ 358775 w 565576"/>
                <a:gd name="connsiteY61" fmla="*/ 1473200 h 1527175"/>
                <a:gd name="connsiteX62" fmla="*/ 352425 w 565576"/>
                <a:gd name="connsiteY62" fmla="*/ 1454150 h 1527175"/>
                <a:gd name="connsiteX63" fmla="*/ 355600 w 565576"/>
                <a:gd name="connsiteY63" fmla="*/ 1409700 h 1527175"/>
                <a:gd name="connsiteX64" fmla="*/ 365125 w 565576"/>
                <a:gd name="connsiteY64" fmla="*/ 1377950 h 1527175"/>
                <a:gd name="connsiteX65" fmla="*/ 371475 w 565576"/>
                <a:gd name="connsiteY65" fmla="*/ 1343025 h 1527175"/>
                <a:gd name="connsiteX66" fmla="*/ 377825 w 565576"/>
                <a:gd name="connsiteY66" fmla="*/ 1320800 h 1527175"/>
                <a:gd name="connsiteX67" fmla="*/ 384175 w 565576"/>
                <a:gd name="connsiteY67" fmla="*/ 1295400 h 1527175"/>
                <a:gd name="connsiteX68" fmla="*/ 393700 w 565576"/>
                <a:gd name="connsiteY68" fmla="*/ 1266825 h 1527175"/>
                <a:gd name="connsiteX69" fmla="*/ 396875 w 565576"/>
                <a:gd name="connsiteY69" fmla="*/ 1257300 h 1527175"/>
                <a:gd name="connsiteX70" fmla="*/ 400050 w 565576"/>
                <a:gd name="connsiteY70" fmla="*/ 1244600 h 1527175"/>
                <a:gd name="connsiteX71" fmla="*/ 396875 w 565576"/>
                <a:gd name="connsiteY71" fmla="*/ 1184275 h 1527175"/>
                <a:gd name="connsiteX72" fmla="*/ 387350 w 565576"/>
                <a:gd name="connsiteY72" fmla="*/ 1152525 h 1527175"/>
                <a:gd name="connsiteX73" fmla="*/ 381000 w 565576"/>
                <a:gd name="connsiteY73" fmla="*/ 1139825 h 1527175"/>
                <a:gd name="connsiteX74" fmla="*/ 374650 w 565576"/>
                <a:gd name="connsiteY74" fmla="*/ 1120775 h 1527175"/>
                <a:gd name="connsiteX75" fmla="*/ 371475 w 565576"/>
                <a:gd name="connsiteY75" fmla="*/ 1111250 h 1527175"/>
                <a:gd name="connsiteX76" fmla="*/ 361950 w 565576"/>
                <a:gd name="connsiteY76" fmla="*/ 1057275 h 1527175"/>
                <a:gd name="connsiteX77" fmla="*/ 358775 w 565576"/>
                <a:gd name="connsiteY77" fmla="*/ 1047750 h 1527175"/>
                <a:gd name="connsiteX78" fmla="*/ 355600 w 565576"/>
                <a:gd name="connsiteY78" fmla="*/ 1025525 h 1527175"/>
                <a:gd name="connsiteX79" fmla="*/ 352425 w 565576"/>
                <a:gd name="connsiteY79" fmla="*/ 1000125 h 1527175"/>
                <a:gd name="connsiteX80" fmla="*/ 346075 w 565576"/>
                <a:gd name="connsiteY80" fmla="*/ 968375 h 1527175"/>
                <a:gd name="connsiteX81" fmla="*/ 342900 w 565576"/>
                <a:gd name="connsiteY81" fmla="*/ 958850 h 1527175"/>
                <a:gd name="connsiteX82" fmla="*/ 336550 w 565576"/>
                <a:gd name="connsiteY82" fmla="*/ 949325 h 1527175"/>
                <a:gd name="connsiteX83" fmla="*/ 327025 w 565576"/>
                <a:gd name="connsiteY83" fmla="*/ 955675 h 1527175"/>
                <a:gd name="connsiteX84" fmla="*/ 314325 w 565576"/>
                <a:gd name="connsiteY84" fmla="*/ 977900 h 1527175"/>
                <a:gd name="connsiteX85" fmla="*/ 304800 w 565576"/>
                <a:gd name="connsiteY85" fmla="*/ 987425 h 1527175"/>
                <a:gd name="connsiteX86" fmla="*/ 295275 w 565576"/>
                <a:gd name="connsiteY86" fmla="*/ 1006475 h 1527175"/>
                <a:gd name="connsiteX87" fmla="*/ 292100 w 565576"/>
                <a:gd name="connsiteY87" fmla="*/ 1016000 h 1527175"/>
                <a:gd name="connsiteX88" fmla="*/ 285750 w 565576"/>
                <a:gd name="connsiteY88" fmla="*/ 1025525 h 1527175"/>
                <a:gd name="connsiteX89" fmla="*/ 282575 w 565576"/>
                <a:gd name="connsiteY89" fmla="*/ 1035050 h 1527175"/>
                <a:gd name="connsiteX90" fmla="*/ 276225 w 565576"/>
                <a:gd name="connsiteY90" fmla="*/ 1044575 h 1527175"/>
                <a:gd name="connsiteX91" fmla="*/ 273050 w 565576"/>
                <a:gd name="connsiteY91" fmla="*/ 1054100 h 1527175"/>
                <a:gd name="connsiteX92" fmla="*/ 266700 w 565576"/>
                <a:gd name="connsiteY92" fmla="*/ 1063625 h 1527175"/>
                <a:gd name="connsiteX93" fmla="*/ 260350 w 565576"/>
                <a:gd name="connsiteY93" fmla="*/ 1082675 h 1527175"/>
                <a:gd name="connsiteX94" fmla="*/ 257175 w 565576"/>
                <a:gd name="connsiteY94" fmla="*/ 1092200 h 1527175"/>
                <a:gd name="connsiteX95" fmla="*/ 254000 w 565576"/>
                <a:gd name="connsiteY95" fmla="*/ 1108075 h 1527175"/>
                <a:gd name="connsiteX96" fmla="*/ 250825 w 565576"/>
                <a:gd name="connsiteY96" fmla="*/ 1117600 h 1527175"/>
                <a:gd name="connsiteX97" fmla="*/ 247650 w 565576"/>
                <a:gd name="connsiteY97" fmla="*/ 1130300 h 1527175"/>
                <a:gd name="connsiteX98" fmla="*/ 244475 w 565576"/>
                <a:gd name="connsiteY98" fmla="*/ 1139825 h 1527175"/>
                <a:gd name="connsiteX99" fmla="*/ 241300 w 565576"/>
                <a:gd name="connsiteY99" fmla="*/ 1155700 h 1527175"/>
                <a:gd name="connsiteX100" fmla="*/ 234950 w 565576"/>
                <a:gd name="connsiteY100" fmla="*/ 1181100 h 1527175"/>
                <a:gd name="connsiteX101" fmla="*/ 228600 w 565576"/>
                <a:gd name="connsiteY101" fmla="*/ 1209675 h 1527175"/>
                <a:gd name="connsiteX102" fmla="*/ 225425 w 565576"/>
                <a:gd name="connsiteY102" fmla="*/ 1219200 h 1527175"/>
                <a:gd name="connsiteX103" fmla="*/ 222250 w 565576"/>
                <a:gd name="connsiteY103" fmla="*/ 1238250 h 1527175"/>
                <a:gd name="connsiteX104" fmla="*/ 219075 w 565576"/>
                <a:gd name="connsiteY104" fmla="*/ 1250950 h 1527175"/>
                <a:gd name="connsiteX105" fmla="*/ 212725 w 565576"/>
                <a:gd name="connsiteY105" fmla="*/ 1308100 h 1527175"/>
                <a:gd name="connsiteX106" fmla="*/ 209550 w 565576"/>
                <a:gd name="connsiteY106" fmla="*/ 1393825 h 1527175"/>
                <a:gd name="connsiteX107" fmla="*/ 212725 w 565576"/>
                <a:gd name="connsiteY107" fmla="*/ 1412875 h 1527175"/>
                <a:gd name="connsiteX108" fmla="*/ 219075 w 565576"/>
                <a:gd name="connsiteY108" fmla="*/ 1492250 h 1527175"/>
                <a:gd name="connsiteX109" fmla="*/ 209550 w 565576"/>
                <a:gd name="connsiteY109" fmla="*/ 1498600 h 1527175"/>
                <a:gd name="connsiteX110" fmla="*/ 168275 w 565576"/>
                <a:gd name="connsiteY110" fmla="*/ 1504950 h 1527175"/>
                <a:gd name="connsiteX111" fmla="*/ 155575 w 565576"/>
                <a:gd name="connsiteY111" fmla="*/ 1508125 h 1527175"/>
                <a:gd name="connsiteX112" fmla="*/ 136525 w 565576"/>
                <a:gd name="connsiteY112" fmla="*/ 1511300 h 1527175"/>
                <a:gd name="connsiteX113" fmla="*/ 127000 w 565576"/>
                <a:gd name="connsiteY113" fmla="*/ 1514475 h 1527175"/>
                <a:gd name="connsiteX114" fmla="*/ 114300 w 565576"/>
                <a:gd name="connsiteY114" fmla="*/ 1517650 h 1527175"/>
                <a:gd name="connsiteX115" fmla="*/ 95250 w 565576"/>
                <a:gd name="connsiteY115" fmla="*/ 1524000 h 1527175"/>
                <a:gd name="connsiteX116" fmla="*/ 69850 w 565576"/>
                <a:gd name="connsiteY116" fmla="*/ 1527175 h 1527175"/>
                <a:gd name="connsiteX117" fmla="*/ 19050 w 565576"/>
                <a:gd name="connsiteY117" fmla="*/ 1524000 h 1527175"/>
                <a:gd name="connsiteX118" fmla="*/ 6350 w 565576"/>
                <a:gd name="connsiteY118" fmla="*/ 1520825 h 1527175"/>
                <a:gd name="connsiteX119" fmla="*/ 0 w 565576"/>
                <a:gd name="connsiteY119" fmla="*/ 1511300 h 1527175"/>
                <a:gd name="connsiteX120" fmla="*/ 3175 w 565576"/>
                <a:gd name="connsiteY120" fmla="*/ 1501775 h 1527175"/>
                <a:gd name="connsiteX121" fmla="*/ 41275 w 565576"/>
                <a:gd name="connsiteY121" fmla="*/ 1482725 h 1527175"/>
                <a:gd name="connsiteX122" fmla="*/ 60325 w 565576"/>
                <a:gd name="connsiteY122" fmla="*/ 1473200 h 1527175"/>
                <a:gd name="connsiteX123" fmla="*/ 79375 w 565576"/>
                <a:gd name="connsiteY123" fmla="*/ 1463675 h 1527175"/>
                <a:gd name="connsiteX124" fmla="*/ 95250 w 565576"/>
                <a:gd name="connsiteY124" fmla="*/ 1444625 h 1527175"/>
                <a:gd name="connsiteX125" fmla="*/ 101600 w 565576"/>
                <a:gd name="connsiteY125" fmla="*/ 1425575 h 1527175"/>
                <a:gd name="connsiteX126" fmla="*/ 104775 w 565576"/>
                <a:gd name="connsiteY126" fmla="*/ 1412875 h 1527175"/>
                <a:gd name="connsiteX127" fmla="*/ 111125 w 565576"/>
                <a:gd name="connsiteY127" fmla="*/ 1365250 h 1527175"/>
                <a:gd name="connsiteX128" fmla="*/ 111125 w 565576"/>
                <a:gd name="connsiteY128" fmla="*/ 1139825 h 1527175"/>
                <a:gd name="connsiteX129" fmla="*/ 117475 w 565576"/>
                <a:gd name="connsiteY129" fmla="*/ 1108075 h 1527175"/>
                <a:gd name="connsiteX130" fmla="*/ 123825 w 565576"/>
                <a:gd name="connsiteY130" fmla="*/ 1069975 h 1527175"/>
                <a:gd name="connsiteX131" fmla="*/ 127000 w 565576"/>
                <a:gd name="connsiteY131" fmla="*/ 1054100 h 1527175"/>
                <a:gd name="connsiteX132" fmla="*/ 136525 w 565576"/>
                <a:gd name="connsiteY132" fmla="*/ 942975 h 1527175"/>
                <a:gd name="connsiteX133" fmla="*/ 139700 w 565576"/>
                <a:gd name="connsiteY133" fmla="*/ 920750 h 1527175"/>
                <a:gd name="connsiteX134" fmla="*/ 142875 w 565576"/>
                <a:gd name="connsiteY134" fmla="*/ 873125 h 1527175"/>
                <a:gd name="connsiteX135" fmla="*/ 146050 w 565576"/>
                <a:gd name="connsiteY135" fmla="*/ 854075 h 1527175"/>
                <a:gd name="connsiteX136" fmla="*/ 152400 w 565576"/>
                <a:gd name="connsiteY136" fmla="*/ 803275 h 1527175"/>
                <a:gd name="connsiteX137" fmla="*/ 155575 w 565576"/>
                <a:gd name="connsiteY137" fmla="*/ 758825 h 1527175"/>
                <a:gd name="connsiteX138" fmla="*/ 123825 w 565576"/>
                <a:gd name="connsiteY138" fmla="*/ 746125 h 1527175"/>
                <a:gd name="connsiteX139" fmla="*/ 92075 w 565576"/>
                <a:gd name="connsiteY139" fmla="*/ 717550 h 1527175"/>
                <a:gd name="connsiteX140" fmla="*/ 44450 w 565576"/>
                <a:gd name="connsiteY140" fmla="*/ 587375 h 1527175"/>
                <a:gd name="connsiteX141" fmla="*/ 22225 w 565576"/>
                <a:gd name="connsiteY141" fmla="*/ 495300 h 1527175"/>
                <a:gd name="connsiteX142" fmla="*/ 47625 w 565576"/>
                <a:gd name="connsiteY142" fmla="*/ 422275 h 1527175"/>
                <a:gd name="connsiteX143" fmla="*/ 82550 w 565576"/>
                <a:gd name="connsiteY143" fmla="*/ 349250 h 1527175"/>
                <a:gd name="connsiteX144" fmla="*/ 98425 w 565576"/>
                <a:gd name="connsiteY144" fmla="*/ 301625 h 1527175"/>
                <a:gd name="connsiteX145" fmla="*/ 146050 w 565576"/>
                <a:gd name="connsiteY145" fmla="*/ 279400 h 1527175"/>
                <a:gd name="connsiteX146" fmla="*/ 165100 w 565576"/>
                <a:gd name="connsiteY146" fmla="*/ 276225 h 1527175"/>
                <a:gd name="connsiteX147" fmla="*/ 190500 w 565576"/>
                <a:gd name="connsiteY147" fmla="*/ 269875 h 1527175"/>
                <a:gd name="connsiteX148" fmla="*/ 209550 w 565576"/>
                <a:gd name="connsiteY148" fmla="*/ 266700 h 1527175"/>
                <a:gd name="connsiteX149" fmla="*/ 228600 w 565576"/>
                <a:gd name="connsiteY149" fmla="*/ 260350 h 1527175"/>
                <a:gd name="connsiteX150" fmla="*/ 231775 w 565576"/>
                <a:gd name="connsiteY150" fmla="*/ 250825 h 1527175"/>
                <a:gd name="connsiteX151" fmla="*/ 219075 w 565576"/>
                <a:gd name="connsiteY151" fmla="*/ 222250 h 1527175"/>
                <a:gd name="connsiteX152" fmla="*/ 212725 w 565576"/>
                <a:gd name="connsiteY152" fmla="*/ 203200 h 1527175"/>
                <a:gd name="connsiteX153" fmla="*/ 209550 w 565576"/>
                <a:gd name="connsiteY153" fmla="*/ 177800 h 1527175"/>
                <a:gd name="connsiteX154" fmla="*/ 212725 w 565576"/>
                <a:gd name="connsiteY154" fmla="*/ 149225 h 1527175"/>
                <a:gd name="connsiteX155" fmla="*/ 215900 w 565576"/>
                <a:gd name="connsiteY155" fmla="*/ 107950 h 1527175"/>
                <a:gd name="connsiteX156" fmla="*/ 222250 w 565576"/>
                <a:gd name="connsiteY156" fmla="*/ 69850 h 1527175"/>
                <a:gd name="connsiteX157" fmla="*/ 225425 w 565576"/>
                <a:gd name="connsiteY157" fmla="*/ 50800 h 1527175"/>
                <a:gd name="connsiteX158" fmla="*/ 231775 w 565576"/>
                <a:gd name="connsiteY158" fmla="*/ 31750 h 1527175"/>
                <a:gd name="connsiteX159" fmla="*/ 250825 w 565576"/>
                <a:gd name="connsiteY159" fmla="*/ 19050 h 1527175"/>
                <a:gd name="connsiteX160" fmla="*/ 269875 w 565576"/>
                <a:gd name="connsiteY160" fmla="*/ 12700 h 1527175"/>
                <a:gd name="connsiteX161" fmla="*/ 279400 w 565576"/>
                <a:gd name="connsiteY161" fmla="*/ 9525 h 1527175"/>
                <a:gd name="connsiteX162" fmla="*/ 288925 w 565576"/>
                <a:gd name="connsiteY162" fmla="*/ 0 h 1527175"/>
                <a:gd name="connsiteX0" fmla="*/ 288925 w 667379"/>
                <a:gd name="connsiteY0" fmla="*/ 0 h 1527175"/>
                <a:gd name="connsiteX1" fmla="*/ 288925 w 667379"/>
                <a:gd name="connsiteY1" fmla="*/ 0 h 1527175"/>
                <a:gd name="connsiteX2" fmla="*/ 314325 w 667379"/>
                <a:gd name="connsiteY2" fmla="*/ 9525 h 1527175"/>
                <a:gd name="connsiteX3" fmla="*/ 323850 w 667379"/>
                <a:gd name="connsiteY3" fmla="*/ 12700 h 1527175"/>
                <a:gd name="connsiteX4" fmla="*/ 333375 w 667379"/>
                <a:gd name="connsiteY4" fmla="*/ 19050 h 1527175"/>
                <a:gd name="connsiteX5" fmla="*/ 352425 w 667379"/>
                <a:gd name="connsiteY5" fmla="*/ 28575 h 1527175"/>
                <a:gd name="connsiteX6" fmla="*/ 358775 w 667379"/>
                <a:gd name="connsiteY6" fmla="*/ 38100 h 1527175"/>
                <a:gd name="connsiteX7" fmla="*/ 368300 w 667379"/>
                <a:gd name="connsiteY7" fmla="*/ 41275 h 1527175"/>
                <a:gd name="connsiteX8" fmla="*/ 371475 w 667379"/>
                <a:gd name="connsiteY8" fmla="*/ 50800 h 1527175"/>
                <a:gd name="connsiteX9" fmla="*/ 384175 w 667379"/>
                <a:gd name="connsiteY9" fmla="*/ 69850 h 1527175"/>
                <a:gd name="connsiteX10" fmla="*/ 393700 w 667379"/>
                <a:gd name="connsiteY10" fmla="*/ 98425 h 1527175"/>
                <a:gd name="connsiteX11" fmla="*/ 396875 w 667379"/>
                <a:gd name="connsiteY11" fmla="*/ 107950 h 1527175"/>
                <a:gd name="connsiteX12" fmla="*/ 390525 w 667379"/>
                <a:gd name="connsiteY12" fmla="*/ 161925 h 1527175"/>
                <a:gd name="connsiteX13" fmla="*/ 387350 w 667379"/>
                <a:gd name="connsiteY13" fmla="*/ 184150 h 1527175"/>
                <a:gd name="connsiteX14" fmla="*/ 381000 w 667379"/>
                <a:gd name="connsiteY14" fmla="*/ 222250 h 1527175"/>
                <a:gd name="connsiteX15" fmla="*/ 384175 w 667379"/>
                <a:gd name="connsiteY15" fmla="*/ 244475 h 1527175"/>
                <a:gd name="connsiteX16" fmla="*/ 387350 w 667379"/>
                <a:gd name="connsiteY16" fmla="*/ 254000 h 1527175"/>
                <a:gd name="connsiteX17" fmla="*/ 396875 w 667379"/>
                <a:gd name="connsiteY17" fmla="*/ 260350 h 1527175"/>
                <a:gd name="connsiteX18" fmla="*/ 403225 w 667379"/>
                <a:gd name="connsiteY18" fmla="*/ 269875 h 1527175"/>
                <a:gd name="connsiteX19" fmla="*/ 412750 w 667379"/>
                <a:gd name="connsiteY19" fmla="*/ 273050 h 1527175"/>
                <a:gd name="connsiteX20" fmla="*/ 422275 w 667379"/>
                <a:gd name="connsiteY20" fmla="*/ 279400 h 1527175"/>
                <a:gd name="connsiteX21" fmla="*/ 431800 w 667379"/>
                <a:gd name="connsiteY21" fmla="*/ 282575 h 1527175"/>
                <a:gd name="connsiteX22" fmla="*/ 441325 w 667379"/>
                <a:gd name="connsiteY22" fmla="*/ 288925 h 1527175"/>
                <a:gd name="connsiteX23" fmla="*/ 460375 w 667379"/>
                <a:gd name="connsiteY23" fmla="*/ 295275 h 1527175"/>
                <a:gd name="connsiteX24" fmla="*/ 488950 w 667379"/>
                <a:gd name="connsiteY24" fmla="*/ 304800 h 1527175"/>
                <a:gd name="connsiteX25" fmla="*/ 517525 w 667379"/>
                <a:gd name="connsiteY25" fmla="*/ 314325 h 1527175"/>
                <a:gd name="connsiteX26" fmla="*/ 527050 w 667379"/>
                <a:gd name="connsiteY26" fmla="*/ 317500 h 1527175"/>
                <a:gd name="connsiteX27" fmla="*/ 536575 w 667379"/>
                <a:gd name="connsiteY27" fmla="*/ 320675 h 1527175"/>
                <a:gd name="connsiteX28" fmla="*/ 542925 w 667379"/>
                <a:gd name="connsiteY28" fmla="*/ 339725 h 1527175"/>
                <a:gd name="connsiteX29" fmla="*/ 546100 w 667379"/>
                <a:gd name="connsiteY29" fmla="*/ 349250 h 1527175"/>
                <a:gd name="connsiteX30" fmla="*/ 565150 w 667379"/>
                <a:gd name="connsiteY30" fmla="*/ 384175 h 1527175"/>
                <a:gd name="connsiteX31" fmla="*/ 558800 w 667379"/>
                <a:gd name="connsiteY31" fmla="*/ 403225 h 1527175"/>
                <a:gd name="connsiteX32" fmla="*/ 552450 w 667379"/>
                <a:gd name="connsiteY32" fmla="*/ 463550 h 1527175"/>
                <a:gd name="connsiteX33" fmla="*/ 546100 w 667379"/>
                <a:gd name="connsiteY33" fmla="*/ 482600 h 1527175"/>
                <a:gd name="connsiteX34" fmla="*/ 666750 w 667379"/>
                <a:gd name="connsiteY34" fmla="*/ 530225 h 1527175"/>
                <a:gd name="connsiteX35" fmla="*/ 523875 w 667379"/>
                <a:gd name="connsiteY35" fmla="*/ 733425 h 1527175"/>
                <a:gd name="connsiteX36" fmla="*/ 517525 w 667379"/>
                <a:gd name="connsiteY36" fmla="*/ 879475 h 1527175"/>
                <a:gd name="connsiteX37" fmla="*/ 514350 w 667379"/>
                <a:gd name="connsiteY37" fmla="*/ 908050 h 1527175"/>
                <a:gd name="connsiteX38" fmla="*/ 508000 w 667379"/>
                <a:gd name="connsiteY38" fmla="*/ 965200 h 1527175"/>
                <a:gd name="connsiteX39" fmla="*/ 501650 w 667379"/>
                <a:gd name="connsiteY39" fmla="*/ 1038225 h 1527175"/>
                <a:gd name="connsiteX40" fmla="*/ 498475 w 667379"/>
                <a:gd name="connsiteY40" fmla="*/ 1076325 h 1527175"/>
                <a:gd name="connsiteX41" fmla="*/ 495300 w 667379"/>
                <a:gd name="connsiteY41" fmla="*/ 1165225 h 1527175"/>
                <a:gd name="connsiteX42" fmla="*/ 492125 w 667379"/>
                <a:gd name="connsiteY42" fmla="*/ 1190625 h 1527175"/>
                <a:gd name="connsiteX43" fmla="*/ 485775 w 667379"/>
                <a:gd name="connsiteY43" fmla="*/ 1250950 h 1527175"/>
                <a:gd name="connsiteX44" fmla="*/ 482600 w 667379"/>
                <a:gd name="connsiteY44" fmla="*/ 1308100 h 1527175"/>
                <a:gd name="connsiteX45" fmla="*/ 473075 w 667379"/>
                <a:gd name="connsiteY45" fmla="*/ 1311275 h 1527175"/>
                <a:gd name="connsiteX46" fmla="*/ 454025 w 667379"/>
                <a:gd name="connsiteY46" fmla="*/ 1314450 h 1527175"/>
                <a:gd name="connsiteX47" fmla="*/ 441325 w 667379"/>
                <a:gd name="connsiteY47" fmla="*/ 1317625 h 1527175"/>
                <a:gd name="connsiteX48" fmla="*/ 422275 w 667379"/>
                <a:gd name="connsiteY48" fmla="*/ 1323975 h 1527175"/>
                <a:gd name="connsiteX49" fmla="*/ 422275 w 667379"/>
                <a:gd name="connsiteY49" fmla="*/ 1346200 h 1527175"/>
                <a:gd name="connsiteX50" fmla="*/ 438150 w 667379"/>
                <a:gd name="connsiteY50" fmla="*/ 1371600 h 1527175"/>
                <a:gd name="connsiteX51" fmla="*/ 450850 w 667379"/>
                <a:gd name="connsiteY51" fmla="*/ 1374775 h 1527175"/>
                <a:gd name="connsiteX52" fmla="*/ 460375 w 667379"/>
                <a:gd name="connsiteY52" fmla="*/ 1393825 h 1527175"/>
                <a:gd name="connsiteX53" fmla="*/ 457200 w 667379"/>
                <a:gd name="connsiteY53" fmla="*/ 1409700 h 1527175"/>
                <a:gd name="connsiteX54" fmla="*/ 450850 w 667379"/>
                <a:gd name="connsiteY54" fmla="*/ 1419225 h 1527175"/>
                <a:gd name="connsiteX55" fmla="*/ 431800 w 667379"/>
                <a:gd name="connsiteY55" fmla="*/ 1435100 h 1527175"/>
                <a:gd name="connsiteX56" fmla="*/ 419100 w 667379"/>
                <a:gd name="connsiteY56" fmla="*/ 1454150 h 1527175"/>
                <a:gd name="connsiteX57" fmla="*/ 412750 w 667379"/>
                <a:gd name="connsiteY57" fmla="*/ 1463675 h 1527175"/>
                <a:gd name="connsiteX58" fmla="*/ 409575 w 667379"/>
                <a:gd name="connsiteY58" fmla="*/ 1473200 h 1527175"/>
                <a:gd name="connsiteX59" fmla="*/ 384175 w 667379"/>
                <a:gd name="connsiteY59" fmla="*/ 1482725 h 1527175"/>
                <a:gd name="connsiteX60" fmla="*/ 361950 w 667379"/>
                <a:gd name="connsiteY60" fmla="*/ 1485900 h 1527175"/>
                <a:gd name="connsiteX61" fmla="*/ 358775 w 667379"/>
                <a:gd name="connsiteY61" fmla="*/ 1473200 h 1527175"/>
                <a:gd name="connsiteX62" fmla="*/ 352425 w 667379"/>
                <a:gd name="connsiteY62" fmla="*/ 1454150 h 1527175"/>
                <a:gd name="connsiteX63" fmla="*/ 355600 w 667379"/>
                <a:gd name="connsiteY63" fmla="*/ 1409700 h 1527175"/>
                <a:gd name="connsiteX64" fmla="*/ 365125 w 667379"/>
                <a:gd name="connsiteY64" fmla="*/ 1377950 h 1527175"/>
                <a:gd name="connsiteX65" fmla="*/ 371475 w 667379"/>
                <a:gd name="connsiteY65" fmla="*/ 1343025 h 1527175"/>
                <a:gd name="connsiteX66" fmla="*/ 377825 w 667379"/>
                <a:gd name="connsiteY66" fmla="*/ 1320800 h 1527175"/>
                <a:gd name="connsiteX67" fmla="*/ 384175 w 667379"/>
                <a:gd name="connsiteY67" fmla="*/ 1295400 h 1527175"/>
                <a:gd name="connsiteX68" fmla="*/ 393700 w 667379"/>
                <a:gd name="connsiteY68" fmla="*/ 1266825 h 1527175"/>
                <a:gd name="connsiteX69" fmla="*/ 396875 w 667379"/>
                <a:gd name="connsiteY69" fmla="*/ 1257300 h 1527175"/>
                <a:gd name="connsiteX70" fmla="*/ 400050 w 667379"/>
                <a:gd name="connsiteY70" fmla="*/ 1244600 h 1527175"/>
                <a:gd name="connsiteX71" fmla="*/ 396875 w 667379"/>
                <a:gd name="connsiteY71" fmla="*/ 1184275 h 1527175"/>
                <a:gd name="connsiteX72" fmla="*/ 387350 w 667379"/>
                <a:gd name="connsiteY72" fmla="*/ 1152525 h 1527175"/>
                <a:gd name="connsiteX73" fmla="*/ 381000 w 667379"/>
                <a:gd name="connsiteY73" fmla="*/ 1139825 h 1527175"/>
                <a:gd name="connsiteX74" fmla="*/ 374650 w 667379"/>
                <a:gd name="connsiteY74" fmla="*/ 1120775 h 1527175"/>
                <a:gd name="connsiteX75" fmla="*/ 371475 w 667379"/>
                <a:gd name="connsiteY75" fmla="*/ 1111250 h 1527175"/>
                <a:gd name="connsiteX76" fmla="*/ 361950 w 667379"/>
                <a:gd name="connsiteY76" fmla="*/ 1057275 h 1527175"/>
                <a:gd name="connsiteX77" fmla="*/ 358775 w 667379"/>
                <a:gd name="connsiteY77" fmla="*/ 1047750 h 1527175"/>
                <a:gd name="connsiteX78" fmla="*/ 355600 w 667379"/>
                <a:gd name="connsiteY78" fmla="*/ 1025525 h 1527175"/>
                <a:gd name="connsiteX79" fmla="*/ 352425 w 667379"/>
                <a:gd name="connsiteY79" fmla="*/ 1000125 h 1527175"/>
                <a:gd name="connsiteX80" fmla="*/ 346075 w 667379"/>
                <a:gd name="connsiteY80" fmla="*/ 968375 h 1527175"/>
                <a:gd name="connsiteX81" fmla="*/ 342900 w 667379"/>
                <a:gd name="connsiteY81" fmla="*/ 958850 h 1527175"/>
                <a:gd name="connsiteX82" fmla="*/ 336550 w 667379"/>
                <a:gd name="connsiteY82" fmla="*/ 949325 h 1527175"/>
                <a:gd name="connsiteX83" fmla="*/ 327025 w 667379"/>
                <a:gd name="connsiteY83" fmla="*/ 955675 h 1527175"/>
                <a:gd name="connsiteX84" fmla="*/ 314325 w 667379"/>
                <a:gd name="connsiteY84" fmla="*/ 977900 h 1527175"/>
                <a:gd name="connsiteX85" fmla="*/ 304800 w 667379"/>
                <a:gd name="connsiteY85" fmla="*/ 987425 h 1527175"/>
                <a:gd name="connsiteX86" fmla="*/ 295275 w 667379"/>
                <a:gd name="connsiteY86" fmla="*/ 1006475 h 1527175"/>
                <a:gd name="connsiteX87" fmla="*/ 292100 w 667379"/>
                <a:gd name="connsiteY87" fmla="*/ 1016000 h 1527175"/>
                <a:gd name="connsiteX88" fmla="*/ 285750 w 667379"/>
                <a:gd name="connsiteY88" fmla="*/ 1025525 h 1527175"/>
                <a:gd name="connsiteX89" fmla="*/ 282575 w 667379"/>
                <a:gd name="connsiteY89" fmla="*/ 1035050 h 1527175"/>
                <a:gd name="connsiteX90" fmla="*/ 276225 w 667379"/>
                <a:gd name="connsiteY90" fmla="*/ 1044575 h 1527175"/>
                <a:gd name="connsiteX91" fmla="*/ 273050 w 667379"/>
                <a:gd name="connsiteY91" fmla="*/ 1054100 h 1527175"/>
                <a:gd name="connsiteX92" fmla="*/ 266700 w 667379"/>
                <a:gd name="connsiteY92" fmla="*/ 1063625 h 1527175"/>
                <a:gd name="connsiteX93" fmla="*/ 260350 w 667379"/>
                <a:gd name="connsiteY93" fmla="*/ 1082675 h 1527175"/>
                <a:gd name="connsiteX94" fmla="*/ 257175 w 667379"/>
                <a:gd name="connsiteY94" fmla="*/ 1092200 h 1527175"/>
                <a:gd name="connsiteX95" fmla="*/ 254000 w 667379"/>
                <a:gd name="connsiteY95" fmla="*/ 1108075 h 1527175"/>
                <a:gd name="connsiteX96" fmla="*/ 250825 w 667379"/>
                <a:gd name="connsiteY96" fmla="*/ 1117600 h 1527175"/>
                <a:gd name="connsiteX97" fmla="*/ 247650 w 667379"/>
                <a:gd name="connsiteY97" fmla="*/ 1130300 h 1527175"/>
                <a:gd name="connsiteX98" fmla="*/ 244475 w 667379"/>
                <a:gd name="connsiteY98" fmla="*/ 1139825 h 1527175"/>
                <a:gd name="connsiteX99" fmla="*/ 241300 w 667379"/>
                <a:gd name="connsiteY99" fmla="*/ 1155700 h 1527175"/>
                <a:gd name="connsiteX100" fmla="*/ 234950 w 667379"/>
                <a:gd name="connsiteY100" fmla="*/ 1181100 h 1527175"/>
                <a:gd name="connsiteX101" fmla="*/ 228600 w 667379"/>
                <a:gd name="connsiteY101" fmla="*/ 1209675 h 1527175"/>
                <a:gd name="connsiteX102" fmla="*/ 225425 w 667379"/>
                <a:gd name="connsiteY102" fmla="*/ 1219200 h 1527175"/>
                <a:gd name="connsiteX103" fmla="*/ 222250 w 667379"/>
                <a:gd name="connsiteY103" fmla="*/ 1238250 h 1527175"/>
                <a:gd name="connsiteX104" fmla="*/ 219075 w 667379"/>
                <a:gd name="connsiteY104" fmla="*/ 1250950 h 1527175"/>
                <a:gd name="connsiteX105" fmla="*/ 212725 w 667379"/>
                <a:gd name="connsiteY105" fmla="*/ 1308100 h 1527175"/>
                <a:gd name="connsiteX106" fmla="*/ 209550 w 667379"/>
                <a:gd name="connsiteY106" fmla="*/ 1393825 h 1527175"/>
                <a:gd name="connsiteX107" fmla="*/ 212725 w 667379"/>
                <a:gd name="connsiteY107" fmla="*/ 1412875 h 1527175"/>
                <a:gd name="connsiteX108" fmla="*/ 219075 w 667379"/>
                <a:gd name="connsiteY108" fmla="*/ 1492250 h 1527175"/>
                <a:gd name="connsiteX109" fmla="*/ 209550 w 667379"/>
                <a:gd name="connsiteY109" fmla="*/ 1498600 h 1527175"/>
                <a:gd name="connsiteX110" fmla="*/ 168275 w 667379"/>
                <a:gd name="connsiteY110" fmla="*/ 1504950 h 1527175"/>
                <a:gd name="connsiteX111" fmla="*/ 155575 w 667379"/>
                <a:gd name="connsiteY111" fmla="*/ 1508125 h 1527175"/>
                <a:gd name="connsiteX112" fmla="*/ 136525 w 667379"/>
                <a:gd name="connsiteY112" fmla="*/ 1511300 h 1527175"/>
                <a:gd name="connsiteX113" fmla="*/ 127000 w 667379"/>
                <a:gd name="connsiteY113" fmla="*/ 1514475 h 1527175"/>
                <a:gd name="connsiteX114" fmla="*/ 114300 w 667379"/>
                <a:gd name="connsiteY114" fmla="*/ 1517650 h 1527175"/>
                <a:gd name="connsiteX115" fmla="*/ 95250 w 667379"/>
                <a:gd name="connsiteY115" fmla="*/ 1524000 h 1527175"/>
                <a:gd name="connsiteX116" fmla="*/ 69850 w 667379"/>
                <a:gd name="connsiteY116" fmla="*/ 1527175 h 1527175"/>
                <a:gd name="connsiteX117" fmla="*/ 19050 w 667379"/>
                <a:gd name="connsiteY117" fmla="*/ 1524000 h 1527175"/>
                <a:gd name="connsiteX118" fmla="*/ 6350 w 667379"/>
                <a:gd name="connsiteY118" fmla="*/ 1520825 h 1527175"/>
                <a:gd name="connsiteX119" fmla="*/ 0 w 667379"/>
                <a:gd name="connsiteY119" fmla="*/ 1511300 h 1527175"/>
                <a:gd name="connsiteX120" fmla="*/ 3175 w 667379"/>
                <a:gd name="connsiteY120" fmla="*/ 1501775 h 1527175"/>
                <a:gd name="connsiteX121" fmla="*/ 41275 w 667379"/>
                <a:gd name="connsiteY121" fmla="*/ 1482725 h 1527175"/>
                <a:gd name="connsiteX122" fmla="*/ 60325 w 667379"/>
                <a:gd name="connsiteY122" fmla="*/ 1473200 h 1527175"/>
                <a:gd name="connsiteX123" fmla="*/ 79375 w 667379"/>
                <a:gd name="connsiteY123" fmla="*/ 1463675 h 1527175"/>
                <a:gd name="connsiteX124" fmla="*/ 95250 w 667379"/>
                <a:gd name="connsiteY124" fmla="*/ 1444625 h 1527175"/>
                <a:gd name="connsiteX125" fmla="*/ 101600 w 667379"/>
                <a:gd name="connsiteY125" fmla="*/ 1425575 h 1527175"/>
                <a:gd name="connsiteX126" fmla="*/ 104775 w 667379"/>
                <a:gd name="connsiteY126" fmla="*/ 1412875 h 1527175"/>
                <a:gd name="connsiteX127" fmla="*/ 111125 w 667379"/>
                <a:gd name="connsiteY127" fmla="*/ 1365250 h 1527175"/>
                <a:gd name="connsiteX128" fmla="*/ 111125 w 667379"/>
                <a:gd name="connsiteY128" fmla="*/ 1139825 h 1527175"/>
                <a:gd name="connsiteX129" fmla="*/ 117475 w 667379"/>
                <a:gd name="connsiteY129" fmla="*/ 1108075 h 1527175"/>
                <a:gd name="connsiteX130" fmla="*/ 123825 w 667379"/>
                <a:gd name="connsiteY130" fmla="*/ 1069975 h 1527175"/>
                <a:gd name="connsiteX131" fmla="*/ 127000 w 667379"/>
                <a:gd name="connsiteY131" fmla="*/ 1054100 h 1527175"/>
                <a:gd name="connsiteX132" fmla="*/ 136525 w 667379"/>
                <a:gd name="connsiteY132" fmla="*/ 942975 h 1527175"/>
                <a:gd name="connsiteX133" fmla="*/ 139700 w 667379"/>
                <a:gd name="connsiteY133" fmla="*/ 920750 h 1527175"/>
                <a:gd name="connsiteX134" fmla="*/ 142875 w 667379"/>
                <a:gd name="connsiteY134" fmla="*/ 873125 h 1527175"/>
                <a:gd name="connsiteX135" fmla="*/ 146050 w 667379"/>
                <a:gd name="connsiteY135" fmla="*/ 854075 h 1527175"/>
                <a:gd name="connsiteX136" fmla="*/ 152400 w 667379"/>
                <a:gd name="connsiteY136" fmla="*/ 803275 h 1527175"/>
                <a:gd name="connsiteX137" fmla="*/ 155575 w 667379"/>
                <a:gd name="connsiteY137" fmla="*/ 758825 h 1527175"/>
                <a:gd name="connsiteX138" fmla="*/ 123825 w 667379"/>
                <a:gd name="connsiteY138" fmla="*/ 746125 h 1527175"/>
                <a:gd name="connsiteX139" fmla="*/ 92075 w 667379"/>
                <a:gd name="connsiteY139" fmla="*/ 717550 h 1527175"/>
                <a:gd name="connsiteX140" fmla="*/ 44450 w 667379"/>
                <a:gd name="connsiteY140" fmla="*/ 587375 h 1527175"/>
                <a:gd name="connsiteX141" fmla="*/ 22225 w 667379"/>
                <a:gd name="connsiteY141" fmla="*/ 495300 h 1527175"/>
                <a:gd name="connsiteX142" fmla="*/ 47625 w 667379"/>
                <a:gd name="connsiteY142" fmla="*/ 422275 h 1527175"/>
                <a:gd name="connsiteX143" fmla="*/ 82550 w 667379"/>
                <a:gd name="connsiteY143" fmla="*/ 349250 h 1527175"/>
                <a:gd name="connsiteX144" fmla="*/ 98425 w 667379"/>
                <a:gd name="connsiteY144" fmla="*/ 301625 h 1527175"/>
                <a:gd name="connsiteX145" fmla="*/ 146050 w 667379"/>
                <a:gd name="connsiteY145" fmla="*/ 279400 h 1527175"/>
                <a:gd name="connsiteX146" fmla="*/ 165100 w 667379"/>
                <a:gd name="connsiteY146" fmla="*/ 276225 h 1527175"/>
                <a:gd name="connsiteX147" fmla="*/ 190500 w 667379"/>
                <a:gd name="connsiteY147" fmla="*/ 269875 h 1527175"/>
                <a:gd name="connsiteX148" fmla="*/ 209550 w 667379"/>
                <a:gd name="connsiteY148" fmla="*/ 266700 h 1527175"/>
                <a:gd name="connsiteX149" fmla="*/ 228600 w 667379"/>
                <a:gd name="connsiteY149" fmla="*/ 260350 h 1527175"/>
                <a:gd name="connsiteX150" fmla="*/ 231775 w 667379"/>
                <a:gd name="connsiteY150" fmla="*/ 250825 h 1527175"/>
                <a:gd name="connsiteX151" fmla="*/ 219075 w 667379"/>
                <a:gd name="connsiteY151" fmla="*/ 222250 h 1527175"/>
                <a:gd name="connsiteX152" fmla="*/ 212725 w 667379"/>
                <a:gd name="connsiteY152" fmla="*/ 203200 h 1527175"/>
                <a:gd name="connsiteX153" fmla="*/ 209550 w 667379"/>
                <a:gd name="connsiteY153" fmla="*/ 177800 h 1527175"/>
                <a:gd name="connsiteX154" fmla="*/ 212725 w 667379"/>
                <a:gd name="connsiteY154" fmla="*/ 149225 h 1527175"/>
                <a:gd name="connsiteX155" fmla="*/ 215900 w 667379"/>
                <a:gd name="connsiteY155" fmla="*/ 107950 h 1527175"/>
                <a:gd name="connsiteX156" fmla="*/ 222250 w 667379"/>
                <a:gd name="connsiteY156" fmla="*/ 69850 h 1527175"/>
                <a:gd name="connsiteX157" fmla="*/ 225425 w 667379"/>
                <a:gd name="connsiteY157" fmla="*/ 50800 h 1527175"/>
                <a:gd name="connsiteX158" fmla="*/ 231775 w 667379"/>
                <a:gd name="connsiteY158" fmla="*/ 31750 h 1527175"/>
                <a:gd name="connsiteX159" fmla="*/ 250825 w 667379"/>
                <a:gd name="connsiteY159" fmla="*/ 19050 h 1527175"/>
                <a:gd name="connsiteX160" fmla="*/ 269875 w 667379"/>
                <a:gd name="connsiteY160" fmla="*/ 12700 h 1527175"/>
                <a:gd name="connsiteX161" fmla="*/ 279400 w 667379"/>
                <a:gd name="connsiteY161" fmla="*/ 9525 h 1527175"/>
                <a:gd name="connsiteX162" fmla="*/ 288925 w 667379"/>
                <a:gd name="connsiteY162" fmla="*/ 0 h 1527175"/>
                <a:gd name="connsiteX0" fmla="*/ 288925 w 667379"/>
                <a:gd name="connsiteY0" fmla="*/ 0 h 1527175"/>
                <a:gd name="connsiteX1" fmla="*/ 288925 w 667379"/>
                <a:gd name="connsiteY1" fmla="*/ 0 h 1527175"/>
                <a:gd name="connsiteX2" fmla="*/ 314325 w 667379"/>
                <a:gd name="connsiteY2" fmla="*/ 9525 h 1527175"/>
                <a:gd name="connsiteX3" fmla="*/ 323850 w 667379"/>
                <a:gd name="connsiteY3" fmla="*/ 12700 h 1527175"/>
                <a:gd name="connsiteX4" fmla="*/ 333375 w 667379"/>
                <a:gd name="connsiteY4" fmla="*/ 19050 h 1527175"/>
                <a:gd name="connsiteX5" fmla="*/ 352425 w 667379"/>
                <a:gd name="connsiteY5" fmla="*/ 28575 h 1527175"/>
                <a:gd name="connsiteX6" fmla="*/ 358775 w 667379"/>
                <a:gd name="connsiteY6" fmla="*/ 38100 h 1527175"/>
                <a:gd name="connsiteX7" fmla="*/ 368300 w 667379"/>
                <a:gd name="connsiteY7" fmla="*/ 41275 h 1527175"/>
                <a:gd name="connsiteX8" fmla="*/ 371475 w 667379"/>
                <a:gd name="connsiteY8" fmla="*/ 50800 h 1527175"/>
                <a:gd name="connsiteX9" fmla="*/ 384175 w 667379"/>
                <a:gd name="connsiteY9" fmla="*/ 69850 h 1527175"/>
                <a:gd name="connsiteX10" fmla="*/ 393700 w 667379"/>
                <a:gd name="connsiteY10" fmla="*/ 98425 h 1527175"/>
                <a:gd name="connsiteX11" fmla="*/ 396875 w 667379"/>
                <a:gd name="connsiteY11" fmla="*/ 107950 h 1527175"/>
                <a:gd name="connsiteX12" fmla="*/ 390525 w 667379"/>
                <a:gd name="connsiteY12" fmla="*/ 161925 h 1527175"/>
                <a:gd name="connsiteX13" fmla="*/ 387350 w 667379"/>
                <a:gd name="connsiteY13" fmla="*/ 184150 h 1527175"/>
                <a:gd name="connsiteX14" fmla="*/ 381000 w 667379"/>
                <a:gd name="connsiteY14" fmla="*/ 222250 h 1527175"/>
                <a:gd name="connsiteX15" fmla="*/ 384175 w 667379"/>
                <a:gd name="connsiteY15" fmla="*/ 244475 h 1527175"/>
                <a:gd name="connsiteX16" fmla="*/ 387350 w 667379"/>
                <a:gd name="connsiteY16" fmla="*/ 254000 h 1527175"/>
                <a:gd name="connsiteX17" fmla="*/ 396875 w 667379"/>
                <a:gd name="connsiteY17" fmla="*/ 260350 h 1527175"/>
                <a:gd name="connsiteX18" fmla="*/ 403225 w 667379"/>
                <a:gd name="connsiteY18" fmla="*/ 269875 h 1527175"/>
                <a:gd name="connsiteX19" fmla="*/ 412750 w 667379"/>
                <a:gd name="connsiteY19" fmla="*/ 273050 h 1527175"/>
                <a:gd name="connsiteX20" fmla="*/ 422275 w 667379"/>
                <a:gd name="connsiteY20" fmla="*/ 279400 h 1527175"/>
                <a:gd name="connsiteX21" fmla="*/ 431800 w 667379"/>
                <a:gd name="connsiteY21" fmla="*/ 282575 h 1527175"/>
                <a:gd name="connsiteX22" fmla="*/ 441325 w 667379"/>
                <a:gd name="connsiteY22" fmla="*/ 288925 h 1527175"/>
                <a:gd name="connsiteX23" fmla="*/ 460375 w 667379"/>
                <a:gd name="connsiteY23" fmla="*/ 295275 h 1527175"/>
                <a:gd name="connsiteX24" fmla="*/ 488950 w 667379"/>
                <a:gd name="connsiteY24" fmla="*/ 304800 h 1527175"/>
                <a:gd name="connsiteX25" fmla="*/ 517525 w 667379"/>
                <a:gd name="connsiteY25" fmla="*/ 314325 h 1527175"/>
                <a:gd name="connsiteX26" fmla="*/ 527050 w 667379"/>
                <a:gd name="connsiteY26" fmla="*/ 317500 h 1527175"/>
                <a:gd name="connsiteX27" fmla="*/ 536575 w 667379"/>
                <a:gd name="connsiteY27" fmla="*/ 320675 h 1527175"/>
                <a:gd name="connsiteX28" fmla="*/ 542925 w 667379"/>
                <a:gd name="connsiteY28" fmla="*/ 339725 h 1527175"/>
                <a:gd name="connsiteX29" fmla="*/ 546100 w 667379"/>
                <a:gd name="connsiteY29" fmla="*/ 349250 h 1527175"/>
                <a:gd name="connsiteX30" fmla="*/ 565150 w 667379"/>
                <a:gd name="connsiteY30" fmla="*/ 384175 h 1527175"/>
                <a:gd name="connsiteX31" fmla="*/ 558800 w 667379"/>
                <a:gd name="connsiteY31" fmla="*/ 403225 h 1527175"/>
                <a:gd name="connsiteX32" fmla="*/ 552450 w 667379"/>
                <a:gd name="connsiteY32" fmla="*/ 463550 h 1527175"/>
                <a:gd name="connsiteX33" fmla="*/ 546100 w 667379"/>
                <a:gd name="connsiteY33" fmla="*/ 482600 h 1527175"/>
                <a:gd name="connsiteX34" fmla="*/ 666750 w 667379"/>
                <a:gd name="connsiteY34" fmla="*/ 530225 h 1527175"/>
                <a:gd name="connsiteX35" fmla="*/ 552450 w 667379"/>
                <a:gd name="connsiteY35" fmla="*/ 746125 h 1527175"/>
                <a:gd name="connsiteX36" fmla="*/ 517525 w 667379"/>
                <a:gd name="connsiteY36" fmla="*/ 879475 h 1527175"/>
                <a:gd name="connsiteX37" fmla="*/ 514350 w 667379"/>
                <a:gd name="connsiteY37" fmla="*/ 908050 h 1527175"/>
                <a:gd name="connsiteX38" fmla="*/ 508000 w 667379"/>
                <a:gd name="connsiteY38" fmla="*/ 965200 h 1527175"/>
                <a:gd name="connsiteX39" fmla="*/ 501650 w 667379"/>
                <a:gd name="connsiteY39" fmla="*/ 1038225 h 1527175"/>
                <a:gd name="connsiteX40" fmla="*/ 498475 w 667379"/>
                <a:gd name="connsiteY40" fmla="*/ 1076325 h 1527175"/>
                <a:gd name="connsiteX41" fmla="*/ 495300 w 667379"/>
                <a:gd name="connsiteY41" fmla="*/ 1165225 h 1527175"/>
                <a:gd name="connsiteX42" fmla="*/ 492125 w 667379"/>
                <a:gd name="connsiteY42" fmla="*/ 1190625 h 1527175"/>
                <a:gd name="connsiteX43" fmla="*/ 485775 w 667379"/>
                <a:gd name="connsiteY43" fmla="*/ 1250950 h 1527175"/>
                <a:gd name="connsiteX44" fmla="*/ 482600 w 667379"/>
                <a:gd name="connsiteY44" fmla="*/ 1308100 h 1527175"/>
                <a:gd name="connsiteX45" fmla="*/ 473075 w 667379"/>
                <a:gd name="connsiteY45" fmla="*/ 1311275 h 1527175"/>
                <a:gd name="connsiteX46" fmla="*/ 454025 w 667379"/>
                <a:gd name="connsiteY46" fmla="*/ 1314450 h 1527175"/>
                <a:gd name="connsiteX47" fmla="*/ 441325 w 667379"/>
                <a:gd name="connsiteY47" fmla="*/ 1317625 h 1527175"/>
                <a:gd name="connsiteX48" fmla="*/ 422275 w 667379"/>
                <a:gd name="connsiteY48" fmla="*/ 1323975 h 1527175"/>
                <a:gd name="connsiteX49" fmla="*/ 422275 w 667379"/>
                <a:gd name="connsiteY49" fmla="*/ 1346200 h 1527175"/>
                <a:gd name="connsiteX50" fmla="*/ 438150 w 667379"/>
                <a:gd name="connsiteY50" fmla="*/ 1371600 h 1527175"/>
                <a:gd name="connsiteX51" fmla="*/ 450850 w 667379"/>
                <a:gd name="connsiteY51" fmla="*/ 1374775 h 1527175"/>
                <a:gd name="connsiteX52" fmla="*/ 460375 w 667379"/>
                <a:gd name="connsiteY52" fmla="*/ 1393825 h 1527175"/>
                <a:gd name="connsiteX53" fmla="*/ 457200 w 667379"/>
                <a:gd name="connsiteY53" fmla="*/ 1409700 h 1527175"/>
                <a:gd name="connsiteX54" fmla="*/ 450850 w 667379"/>
                <a:gd name="connsiteY54" fmla="*/ 1419225 h 1527175"/>
                <a:gd name="connsiteX55" fmla="*/ 431800 w 667379"/>
                <a:gd name="connsiteY55" fmla="*/ 1435100 h 1527175"/>
                <a:gd name="connsiteX56" fmla="*/ 419100 w 667379"/>
                <a:gd name="connsiteY56" fmla="*/ 1454150 h 1527175"/>
                <a:gd name="connsiteX57" fmla="*/ 412750 w 667379"/>
                <a:gd name="connsiteY57" fmla="*/ 1463675 h 1527175"/>
                <a:gd name="connsiteX58" fmla="*/ 409575 w 667379"/>
                <a:gd name="connsiteY58" fmla="*/ 1473200 h 1527175"/>
                <a:gd name="connsiteX59" fmla="*/ 384175 w 667379"/>
                <a:gd name="connsiteY59" fmla="*/ 1482725 h 1527175"/>
                <a:gd name="connsiteX60" fmla="*/ 361950 w 667379"/>
                <a:gd name="connsiteY60" fmla="*/ 1485900 h 1527175"/>
                <a:gd name="connsiteX61" fmla="*/ 358775 w 667379"/>
                <a:gd name="connsiteY61" fmla="*/ 1473200 h 1527175"/>
                <a:gd name="connsiteX62" fmla="*/ 352425 w 667379"/>
                <a:gd name="connsiteY62" fmla="*/ 1454150 h 1527175"/>
                <a:gd name="connsiteX63" fmla="*/ 355600 w 667379"/>
                <a:gd name="connsiteY63" fmla="*/ 1409700 h 1527175"/>
                <a:gd name="connsiteX64" fmla="*/ 365125 w 667379"/>
                <a:gd name="connsiteY64" fmla="*/ 1377950 h 1527175"/>
                <a:gd name="connsiteX65" fmla="*/ 371475 w 667379"/>
                <a:gd name="connsiteY65" fmla="*/ 1343025 h 1527175"/>
                <a:gd name="connsiteX66" fmla="*/ 377825 w 667379"/>
                <a:gd name="connsiteY66" fmla="*/ 1320800 h 1527175"/>
                <a:gd name="connsiteX67" fmla="*/ 384175 w 667379"/>
                <a:gd name="connsiteY67" fmla="*/ 1295400 h 1527175"/>
                <a:gd name="connsiteX68" fmla="*/ 393700 w 667379"/>
                <a:gd name="connsiteY68" fmla="*/ 1266825 h 1527175"/>
                <a:gd name="connsiteX69" fmla="*/ 396875 w 667379"/>
                <a:gd name="connsiteY69" fmla="*/ 1257300 h 1527175"/>
                <a:gd name="connsiteX70" fmla="*/ 400050 w 667379"/>
                <a:gd name="connsiteY70" fmla="*/ 1244600 h 1527175"/>
                <a:gd name="connsiteX71" fmla="*/ 396875 w 667379"/>
                <a:gd name="connsiteY71" fmla="*/ 1184275 h 1527175"/>
                <a:gd name="connsiteX72" fmla="*/ 387350 w 667379"/>
                <a:gd name="connsiteY72" fmla="*/ 1152525 h 1527175"/>
                <a:gd name="connsiteX73" fmla="*/ 381000 w 667379"/>
                <a:gd name="connsiteY73" fmla="*/ 1139825 h 1527175"/>
                <a:gd name="connsiteX74" fmla="*/ 374650 w 667379"/>
                <a:gd name="connsiteY74" fmla="*/ 1120775 h 1527175"/>
                <a:gd name="connsiteX75" fmla="*/ 371475 w 667379"/>
                <a:gd name="connsiteY75" fmla="*/ 1111250 h 1527175"/>
                <a:gd name="connsiteX76" fmla="*/ 361950 w 667379"/>
                <a:gd name="connsiteY76" fmla="*/ 1057275 h 1527175"/>
                <a:gd name="connsiteX77" fmla="*/ 358775 w 667379"/>
                <a:gd name="connsiteY77" fmla="*/ 1047750 h 1527175"/>
                <a:gd name="connsiteX78" fmla="*/ 355600 w 667379"/>
                <a:gd name="connsiteY78" fmla="*/ 1025525 h 1527175"/>
                <a:gd name="connsiteX79" fmla="*/ 352425 w 667379"/>
                <a:gd name="connsiteY79" fmla="*/ 1000125 h 1527175"/>
                <a:gd name="connsiteX80" fmla="*/ 346075 w 667379"/>
                <a:gd name="connsiteY80" fmla="*/ 968375 h 1527175"/>
                <a:gd name="connsiteX81" fmla="*/ 342900 w 667379"/>
                <a:gd name="connsiteY81" fmla="*/ 958850 h 1527175"/>
                <a:gd name="connsiteX82" fmla="*/ 336550 w 667379"/>
                <a:gd name="connsiteY82" fmla="*/ 949325 h 1527175"/>
                <a:gd name="connsiteX83" fmla="*/ 327025 w 667379"/>
                <a:gd name="connsiteY83" fmla="*/ 955675 h 1527175"/>
                <a:gd name="connsiteX84" fmla="*/ 314325 w 667379"/>
                <a:gd name="connsiteY84" fmla="*/ 977900 h 1527175"/>
                <a:gd name="connsiteX85" fmla="*/ 304800 w 667379"/>
                <a:gd name="connsiteY85" fmla="*/ 987425 h 1527175"/>
                <a:gd name="connsiteX86" fmla="*/ 295275 w 667379"/>
                <a:gd name="connsiteY86" fmla="*/ 1006475 h 1527175"/>
                <a:gd name="connsiteX87" fmla="*/ 292100 w 667379"/>
                <a:gd name="connsiteY87" fmla="*/ 1016000 h 1527175"/>
                <a:gd name="connsiteX88" fmla="*/ 285750 w 667379"/>
                <a:gd name="connsiteY88" fmla="*/ 1025525 h 1527175"/>
                <a:gd name="connsiteX89" fmla="*/ 282575 w 667379"/>
                <a:gd name="connsiteY89" fmla="*/ 1035050 h 1527175"/>
                <a:gd name="connsiteX90" fmla="*/ 276225 w 667379"/>
                <a:gd name="connsiteY90" fmla="*/ 1044575 h 1527175"/>
                <a:gd name="connsiteX91" fmla="*/ 273050 w 667379"/>
                <a:gd name="connsiteY91" fmla="*/ 1054100 h 1527175"/>
                <a:gd name="connsiteX92" fmla="*/ 266700 w 667379"/>
                <a:gd name="connsiteY92" fmla="*/ 1063625 h 1527175"/>
                <a:gd name="connsiteX93" fmla="*/ 260350 w 667379"/>
                <a:gd name="connsiteY93" fmla="*/ 1082675 h 1527175"/>
                <a:gd name="connsiteX94" fmla="*/ 257175 w 667379"/>
                <a:gd name="connsiteY94" fmla="*/ 1092200 h 1527175"/>
                <a:gd name="connsiteX95" fmla="*/ 254000 w 667379"/>
                <a:gd name="connsiteY95" fmla="*/ 1108075 h 1527175"/>
                <a:gd name="connsiteX96" fmla="*/ 250825 w 667379"/>
                <a:gd name="connsiteY96" fmla="*/ 1117600 h 1527175"/>
                <a:gd name="connsiteX97" fmla="*/ 247650 w 667379"/>
                <a:gd name="connsiteY97" fmla="*/ 1130300 h 1527175"/>
                <a:gd name="connsiteX98" fmla="*/ 244475 w 667379"/>
                <a:gd name="connsiteY98" fmla="*/ 1139825 h 1527175"/>
                <a:gd name="connsiteX99" fmla="*/ 241300 w 667379"/>
                <a:gd name="connsiteY99" fmla="*/ 1155700 h 1527175"/>
                <a:gd name="connsiteX100" fmla="*/ 234950 w 667379"/>
                <a:gd name="connsiteY100" fmla="*/ 1181100 h 1527175"/>
                <a:gd name="connsiteX101" fmla="*/ 228600 w 667379"/>
                <a:gd name="connsiteY101" fmla="*/ 1209675 h 1527175"/>
                <a:gd name="connsiteX102" fmla="*/ 225425 w 667379"/>
                <a:gd name="connsiteY102" fmla="*/ 1219200 h 1527175"/>
                <a:gd name="connsiteX103" fmla="*/ 222250 w 667379"/>
                <a:gd name="connsiteY103" fmla="*/ 1238250 h 1527175"/>
                <a:gd name="connsiteX104" fmla="*/ 219075 w 667379"/>
                <a:gd name="connsiteY104" fmla="*/ 1250950 h 1527175"/>
                <a:gd name="connsiteX105" fmla="*/ 212725 w 667379"/>
                <a:gd name="connsiteY105" fmla="*/ 1308100 h 1527175"/>
                <a:gd name="connsiteX106" fmla="*/ 209550 w 667379"/>
                <a:gd name="connsiteY106" fmla="*/ 1393825 h 1527175"/>
                <a:gd name="connsiteX107" fmla="*/ 212725 w 667379"/>
                <a:gd name="connsiteY107" fmla="*/ 1412875 h 1527175"/>
                <a:gd name="connsiteX108" fmla="*/ 219075 w 667379"/>
                <a:gd name="connsiteY108" fmla="*/ 1492250 h 1527175"/>
                <a:gd name="connsiteX109" fmla="*/ 209550 w 667379"/>
                <a:gd name="connsiteY109" fmla="*/ 1498600 h 1527175"/>
                <a:gd name="connsiteX110" fmla="*/ 168275 w 667379"/>
                <a:gd name="connsiteY110" fmla="*/ 1504950 h 1527175"/>
                <a:gd name="connsiteX111" fmla="*/ 155575 w 667379"/>
                <a:gd name="connsiteY111" fmla="*/ 1508125 h 1527175"/>
                <a:gd name="connsiteX112" fmla="*/ 136525 w 667379"/>
                <a:gd name="connsiteY112" fmla="*/ 1511300 h 1527175"/>
                <a:gd name="connsiteX113" fmla="*/ 127000 w 667379"/>
                <a:gd name="connsiteY113" fmla="*/ 1514475 h 1527175"/>
                <a:gd name="connsiteX114" fmla="*/ 114300 w 667379"/>
                <a:gd name="connsiteY114" fmla="*/ 1517650 h 1527175"/>
                <a:gd name="connsiteX115" fmla="*/ 95250 w 667379"/>
                <a:gd name="connsiteY115" fmla="*/ 1524000 h 1527175"/>
                <a:gd name="connsiteX116" fmla="*/ 69850 w 667379"/>
                <a:gd name="connsiteY116" fmla="*/ 1527175 h 1527175"/>
                <a:gd name="connsiteX117" fmla="*/ 19050 w 667379"/>
                <a:gd name="connsiteY117" fmla="*/ 1524000 h 1527175"/>
                <a:gd name="connsiteX118" fmla="*/ 6350 w 667379"/>
                <a:gd name="connsiteY118" fmla="*/ 1520825 h 1527175"/>
                <a:gd name="connsiteX119" fmla="*/ 0 w 667379"/>
                <a:gd name="connsiteY119" fmla="*/ 1511300 h 1527175"/>
                <a:gd name="connsiteX120" fmla="*/ 3175 w 667379"/>
                <a:gd name="connsiteY120" fmla="*/ 1501775 h 1527175"/>
                <a:gd name="connsiteX121" fmla="*/ 41275 w 667379"/>
                <a:gd name="connsiteY121" fmla="*/ 1482725 h 1527175"/>
                <a:gd name="connsiteX122" fmla="*/ 60325 w 667379"/>
                <a:gd name="connsiteY122" fmla="*/ 1473200 h 1527175"/>
                <a:gd name="connsiteX123" fmla="*/ 79375 w 667379"/>
                <a:gd name="connsiteY123" fmla="*/ 1463675 h 1527175"/>
                <a:gd name="connsiteX124" fmla="*/ 95250 w 667379"/>
                <a:gd name="connsiteY124" fmla="*/ 1444625 h 1527175"/>
                <a:gd name="connsiteX125" fmla="*/ 101600 w 667379"/>
                <a:gd name="connsiteY125" fmla="*/ 1425575 h 1527175"/>
                <a:gd name="connsiteX126" fmla="*/ 104775 w 667379"/>
                <a:gd name="connsiteY126" fmla="*/ 1412875 h 1527175"/>
                <a:gd name="connsiteX127" fmla="*/ 111125 w 667379"/>
                <a:gd name="connsiteY127" fmla="*/ 1365250 h 1527175"/>
                <a:gd name="connsiteX128" fmla="*/ 111125 w 667379"/>
                <a:gd name="connsiteY128" fmla="*/ 1139825 h 1527175"/>
                <a:gd name="connsiteX129" fmla="*/ 117475 w 667379"/>
                <a:gd name="connsiteY129" fmla="*/ 1108075 h 1527175"/>
                <a:gd name="connsiteX130" fmla="*/ 123825 w 667379"/>
                <a:gd name="connsiteY130" fmla="*/ 1069975 h 1527175"/>
                <a:gd name="connsiteX131" fmla="*/ 127000 w 667379"/>
                <a:gd name="connsiteY131" fmla="*/ 1054100 h 1527175"/>
                <a:gd name="connsiteX132" fmla="*/ 136525 w 667379"/>
                <a:gd name="connsiteY132" fmla="*/ 942975 h 1527175"/>
                <a:gd name="connsiteX133" fmla="*/ 139700 w 667379"/>
                <a:gd name="connsiteY133" fmla="*/ 920750 h 1527175"/>
                <a:gd name="connsiteX134" fmla="*/ 142875 w 667379"/>
                <a:gd name="connsiteY134" fmla="*/ 873125 h 1527175"/>
                <a:gd name="connsiteX135" fmla="*/ 146050 w 667379"/>
                <a:gd name="connsiteY135" fmla="*/ 854075 h 1527175"/>
                <a:gd name="connsiteX136" fmla="*/ 152400 w 667379"/>
                <a:gd name="connsiteY136" fmla="*/ 803275 h 1527175"/>
                <a:gd name="connsiteX137" fmla="*/ 155575 w 667379"/>
                <a:gd name="connsiteY137" fmla="*/ 758825 h 1527175"/>
                <a:gd name="connsiteX138" fmla="*/ 123825 w 667379"/>
                <a:gd name="connsiteY138" fmla="*/ 746125 h 1527175"/>
                <a:gd name="connsiteX139" fmla="*/ 92075 w 667379"/>
                <a:gd name="connsiteY139" fmla="*/ 717550 h 1527175"/>
                <a:gd name="connsiteX140" fmla="*/ 44450 w 667379"/>
                <a:gd name="connsiteY140" fmla="*/ 587375 h 1527175"/>
                <a:gd name="connsiteX141" fmla="*/ 22225 w 667379"/>
                <a:gd name="connsiteY141" fmla="*/ 495300 h 1527175"/>
                <a:gd name="connsiteX142" fmla="*/ 47625 w 667379"/>
                <a:gd name="connsiteY142" fmla="*/ 422275 h 1527175"/>
                <a:gd name="connsiteX143" fmla="*/ 82550 w 667379"/>
                <a:gd name="connsiteY143" fmla="*/ 349250 h 1527175"/>
                <a:gd name="connsiteX144" fmla="*/ 98425 w 667379"/>
                <a:gd name="connsiteY144" fmla="*/ 301625 h 1527175"/>
                <a:gd name="connsiteX145" fmla="*/ 146050 w 667379"/>
                <a:gd name="connsiteY145" fmla="*/ 279400 h 1527175"/>
                <a:gd name="connsiteX146" fmla="*/ 165100 w 667379"/>
                <a:gd name="connsiteY146" fmla="*/ 276225 h 1527175"/>
                <a:gd name="connsiteX147" fmla="*/ 190500 w 667379"/>
                <a:gd name="connsiteY147" fmla="*/ 269875 h 1527175"/>
                <a:gd name="connsiteX148" fmla="*/ 209550 w 667379"/>
                <a:gd name="connsiteY148" fmla="*/ 266700 h 1527175"/>
                <a:gd name="connsiteX149" fmla="*/ 228600 w 667379"/>
                <a:gd name="connsiteY149" fmla="*/ 260350 h 1527175"/>
                <a:gd name="connsiteX150" fmla="*/ 231775 w 667379"/>
                <a:gd name="connsiteY150" fmla="*/ 250825 h 1527175"/>
                <a:gd name="connsiteX151" fmla="*/ 219075 w 667379"/>
                <a:gd name="connsiteY151" fmla="*/ 222250 h 1527175"/>
                <a:gd name="connsiteX152" fmla="*/ 212725 w 667379"/>
                <a:gd name="connsiteY152" fmla="*/ 203200 h 1527175"/>
                <a:gd name="connsiteX153" fmla="*/ 209550 w 667379"/>
                <a:gd name="connsiteY153" fmla="*/ 177800 h 1527175"/>
                <a:gd name="connsiteX154" fmla="*/ 212725 w 667379"/>
                <a:gd name="connsiteY154" fmla="*/ 149225 h 1527175"/>
                <a:gd name="connsiteX155" fmla="*/ 215900 w 667379"/>
                <a:gd name="connsiteY155" fmla="*/ 107950 h 1527175"/>
                <a:gd name="connsiteX156" fmla="*/ 222250 w 667379"/>
                <a:gd name="connsiteY156" fmla="*/ 69850 h 1527175"/>
                <a:gd name="connsiteX157" fmla="*/ 225425 w 667379"/>
                <a:gd name="connsiteY157" fmla="*/ 50800 h 1527175"/>
                <a:gd name="connsiteX158" fmla="*/ 231775 w 667379"/>
                <a:gd name="connsiteY158" fmla="*/ 31750 h 1527175"/>
                <a:gd name="connsiteX159" fmla="*/ 250825 w 667379"/>
                <a:gd name="connsiteY159" fmla="*/ 19050 h 1527175"/>
                <a:gd name="connsiteX160" fmla="*/ 269875 w 667379"/>
                <a:gd name="connsiteY160" fmla="*/ 12700 h 1527175"/>
                <a:gd name="connsiteX161" fmla="*/ 279400 w 667379"/>
                <a:gd name="connsiteY161" fmla="*/ 9525 h 1527175"/>
                <a:gd name="connsiteX162" fmla="*/ 288925 w 667379"/>
                <a:gd name="connsiteY162" fmla="*/ 0 h 1527175"/>
                <a:gd name="connsiteX0" fmla="*/ 288925 w 670679"/>
                <a:gd name="connsiteY0" fmla="*/ 0 h 1527175"/>
                <a:gd name="connsiteX1" fmla="*/ 288925 w 670679"/>
                <a:gd name="connsiteY1" fmla="*/ 0 h 1527175"/>
                <a:gd name="connsiteX2" fmla="*/ 314325 w 670679"/>
                <a:gd name="connsiteY2" fmla="*/ 9525 h 1527175"/>
                <a:gd name="connsiteX3" fmla="*/ 323850 w 670679"/>
                <a:gd name="connsiteY3" fmla="*/ 12700 h 1527175"/>
                <a:gd name="connsiteX4" fmla="*/ 333375 w 670679"/>
                <a:gd name="connsiteY4" fmla="*/ 19050 h 1527175"/>
                <a:gd name="connsiteX5" fmla="*/ 352425 w 670679"/>
                <a:gd name="connsiteY5" fmla="*/ 28575 h 1527175"/>
                <a:gd name="connsiteX6" fmla="*/ 358775 w 670679"/>
                <a:gd name="connsiteY6" fmla="*/ 38100 h 1527175"/>
                <a:gd name="connsiteX7" fmla="*/ 368300 w 670679"/>
                <a:gd name="connsiteY7" fmla="*/ 41275 h 1527175"/>
                <a:gd name="connsiteX8" fmla="*/ 371475 w 670679"/>
                <a:gd name="connsiteY8" fmla="*/ 50800 h 1527175"/>
                <a:gd name="connsiteX9" fmla="*/ 384175 w 670679"/>
                <a:gd name="connsiteY9" fmla="*/ 69850 h 1527175"/>
                <a:gd name="connsiteX10" fmla="*/ 393700 w 670679"/>
                <a:gd name="connsiteY10" fmla="*/ 98425 h 1527175"/>
                <a:gd name="connsiteX11" fmla="*/ 396875 w 670679"/>
                <a:gd name="connsiteY11" fmla="*/ 107950 h 1527175"/>
                <a:gd name="connsiteX12" fmla="*/ 390525 w 670679"/>
                <a:gd name="connsiteY12" fmla="*/ 161925 h 1527175"/>
                <a:gd name="connsiteX13" fmla="*/ 387350 w 670679"/>
                <a:gd name="connsiteY13" fmla="*/ 184150 h 1527175"/>
                <a:gd name="connsiteX14" fmla="*/ 381000 w 670679"/>
                <a:gd name="connsiteY14" fmla="*/ 222250 h 1527175"/>
                <a:gd name="connsiteX15" fmla="*/ 384175 w 670679"/>
                <a:gd name="connsiteY15" fmla="*/ 244475 h 1527175"/>
                <a:gd name="connsiteX16" fmla="*/ 387350 w 670679"/>
                <a:gd name="connsiteY16" fmla="*/ 254000 h 1527175"/>
                <a:gd name="connsiteX17" fmla="*/ 396875 w 670679"/>
                <a:gd name="connsiteY17" fmla="*/ 260350 h 1527175"/>
                <a:gd name="connsiteX18" fmla="*/ 403225 w 670679"/>
                <a:gd name="connsiteY18" fmla="*/ 269875 h 1527175"/>
                <a:gd name="connsiteX19" fmla="*/ 412750 w 670679"/>
                <a:gd name="connsiteY19" fmla="*/ 273050 h 1527175"/>
                <a:gd name="connsiteX20" fmla="*/ 422275 w 670679"/>
                <a:gd name="connsiteY20" fmla="*/ 279400 h 1527175"/>
                <a:gd name="connsiteX21" fmla="*/ 431800 w 670679"/>
                <a:gd name="connsiteY21" fmla="*/ 282575 h 1527175"/>
                <a:gd name="connsiteX22" fmla="*/ 441325 w 670679"/>
                <a:gd name="connsiteY22" fmla="*/ 288925 h 1527175"/>
                <a:gd name="connsiteX23" fmla="*/ 460375 w 670679"/>
                <a:gd name="connsiteY23" fmla="*/ 295275 h 1527175"/>
                <a:gd name="connsiteX24" fmla="*/ 488950 w 670679"/>
                <a:gd name="connsiteY24" fmla="*/ 304800 h 1527175"/>
                <a:gd name="connsiteX25" fmla="*/ 517525 w 670679"/>
                <a:gd name="connsiteY25" fmla="*/ 314325 h 1527175"/>
                <a:gd name="connsiteX26" fmla="*/ 527050 w 670679"/>
                <a:gd name="connsiteY26" fmla="*/ 317500 h 1527175"/>
                <a:gd name="connsiteX27" fmla="*/ 536575 w 670679"/>
                <a:gd name="connsiteY27" fmla="*/ 320675 h 1527175"/>
                <a:gd name="connsiteX28" fmla="*/ 542925 w 670679"/>
                <a:gd name="connsiteY28" fmla="*/ 339725 h 1527175"/>
                <a:gd name="connsiteX29" fmla="*/ 546100 w 670679"/>
                <a:gd name="connsiteY29" fmla="*/ 349250 h 1527175"/>
                <a:gd name="connsiteX30" fmla="*/ 565150 w 670679"/>
                <a:gd name="connsiteY30" fmla="*/ 384175 h 1527175"/>
                <a:gd name="connsiteX31" fmla="*/ 558800 w 670679"/>
                <a:gd name="connsiteY31" fmla="*/ 403225 h 1527175"/>
                <a:gd name="connsiteX32" fmla="*/ 552450 w 670679"/>
                <a:gd name="connsiteY32" fmla="*/ 463550 h 1527175"/>
                <a:gd name="connsiteX33" fmla="*/ 647700 w 670679"/>
                <a:gd name="connsiteY33" fmla="*/ 476250 h 1527175"/>
                <a:gd name="connsiteX34" fmla="*/ 666750 w 670679"/>
                <a:gd name="connsiteY34" fmla="*/ 530225 h 1527175"/>
                <a:gd name="connsiteX35" fmla="*/ 552450 w 670679"/>
                <a:gd name="connsiteY35" fmla="*/ 746125 h 1527175"/>
                <a:gd name="connsiteX36" fmla="*/ 517525 w 670679"/>
                <a:gd name="connsiteY36" fmla="*/ 879475 h 1527175"/>
                <a:gd name="connsiteX37" fmla="*/ 514350 w 670679"/>
                <a:gd name="connsiteY37" fmla="*/ 908050 h 1527175"/>
                <a:gd name="connsiteX38" fmla="*/ 508000 w 670679"/>
                <a:gd name="connsiteY38" fmla="*/ 965200 h 1527175"/>
                <a:gd name="connsiteX39" fmla="*/ 501650 w 670679"/>
                <a:gd name="connsiteY39" fmla="*/ 1038225 h 1527175"/>
                <a:gd name="connsiteX40" fmla="*/ 498475 w 670679"/>
                <a:gd name="connsiteY40" fmla="*/ 1076325 h 1527175"/>
                <a:gd name="connsiteX41" fmla="*/ 495300 w 670679"/>
                <a:gd name="connsiteY41" fmla="*/ 1165225 h 1527175"/>
                <a:gd name="connsiteX42" fmla="*/ 492125 w 670679"/>
                <a:gd name="connsiteY42" fmla="*/ 1190625 h 1527175"/>
                <a:gd name="connsiteX43" fmla="*/ 485775 w 670679"/>
                <a:gd name="connsiteY43" fmla="*/ 1250950 h 1527175"/>
                <a:gd name="connsiteX44" fmla="*/ 482600 w 670679"/>
                <a:gd name="connsiteY44" fmla="*/ 1308100 h 1527175"/>
                <a:gd name="connsiteX45" fmla="*/ 473075 w 670679"/>
                <a:gd name="connsiteY45" fmla="*/ 1311275 h 1527175"/>
                <a:gd name="connsiteX46" fmla="*/ 454025 w 670679"/>
                <a:gd name="connsiteY46" fmla="*/ 1314450 h 1527175"/>
                <a:gd name="connsiteX47" fmla="*/ 441325 w 670679"/>
                <a:gd name="connsiteY47" fmla="*/ 1317625 h 1527175"/>
                <a:gd name="connsiteX48" fmla="*/ 422275 w 670679"/>
                <a:gd name="connsiteY48" fmla="*/ 1323975 h 1527175"/>
                <a:gd name="connsiteX49" fmla="*/ 422275 w 670679"/>
                <a:gd name="connsiteY49" fmla="*/ 1346200 h 1527175"/>
                <a:gd name="connsiteX50" fmla="*/ 438150 w 670679"/>
                <a:gd name="connsiteY50" fmla="*/ 1371600 h 1527175"/>
                <a:gd name="connsiteX51" fmla="*/ 450850 w 670679"/>
                <a:gd name="connsiteY51" fmla="*/ 1374775 h 1527175"/>
                <a:gd name="connsiteX52" fmla="*/ 460375 w 670679"/>
                <a:gd name="connsiteY52" fmla="*/ 1393825 h 1527175"/>
                <a:gd name="connsiteX53" fmla="*/ 457200 w 670679"/>
                <a:gd name="connsiteY53" fmla="*/ 1409700 h 1527175"/>
                <a:gd name="connsiteX54" fmla="*/ 450850 w 670679"/>
                <a:gd name="connsiteY54" fmla="*/ 1419225 h 1527175"/>
                <a:gd name="connsiteX55" fmla="*/ 431800 w 670679"/>
                <a:gd name="connsiteY55" fmla="*/ 1435100 h 1527175"/>
                <a:gd name="connsiteX56" fmla="*/ 419100 w 670679"/>
                <a:gd name="connsiteY56" fmla="*/ 1454150 h 1527175"/>
                <a:gd name="connsiteX57" fmla="*/ 412750 w 670679"/>
                <a:gd name="connsiteY57" fmla="*/ 1463675 h 1527175"/>
                <a:gd name="connsiteX58" fmla="*/ 409575 w 670679"/>
                <a:gd name="connsiteY58" fmla="*/ 1473200 h 1527175"/>
                <a:gd name="connsiteX59" fmla="*/ 384175 w 670679"/>
                <a:gd name="connsiteY59" fmla="*/ 1482725 h 1527175"/>
                <a:gd name="connsiteX60" fmla="*/ 361950 w 670679"/>
                <a:gd name="connsiteY60" fmla="*/ 1485900 h 1527175"/>
                <a:gd name="connsiteX61" fmla="*/ 358775 w 670679"/>
                <a:gd name="connsiteY61" fmla="*/ 1473200 h 1527175"/>
                <a:gd name="connsiteX62" fmla="*/ 352425 w 670679"/>
                <a:gd name="connsiteY62" fmla="*/ 1454150 h 1527175"/>
                <a:gd name="connsiteX63" fmla="*/ 355600 w 670679"/>
                <a:gd name="connsiteY63" fmla="*/ 1409700 h 1527175"/>
                <a:gd name="connsiteX64" fmla="*/ 365125 w 670679"/>
                <a:gd name="connsiteY64" fmla="*/ 1377950 h 1527175"/>
                <a:gd name="connsiteX65" fmla="*/ 371475 w 670679"/>
                <a:gd name="connsiteY65" fmla="*/ 1343025 h 1527175"/>
                <a:gd name="connsiteX66" fmla="*/ 377825 w 670679"/>
                <a:gd name="connsiteY66" fmla="*/ 1320800 h 1527175"/>
                <a:gd name="connsiteX67" fmla="*/ 384175 w 670679"/>
                <a:gd name="connsiteY67" fmla="*/ 1295400 h 1527175"/>
                <a:gd name="connsiteX68" fmla="*/ 393700 w 670679"/>
                <a:gd name="connsiteY68" fmla="*/ 1266825 h 1527175"/>
                <a:gd name="connsiteX69" fmla="*/ 396875 w 670679"/>
                <a:gd name="connsiteY69" fmla="*/ 1257300 h 1527175"/>
                <a:gd name="connsiteX70" fmla="*/ 400050 w 670679"/>
                <a:gd name="connsiteY70" fmla="*/ 1244600 h 1527175"/>
                <a:gd name="connsiteX71" fmla="*/ 396875 w 670679"/>
                <a:gd name="connsiteY71" fmla="*/ 1184275 h 1527175"/>
                <a:gd name="connsiteX72" fmla="*/ 387350 w 670679"/>
                <a:gd name="connsiteY72" fmla="*/ 1152525 h 1527175"/>
                <a:gd name="connsiteX73" fmla="*/ 381000 w 670679"/>
                <a:gd name="connsiteY73" fmla="*/ 1139825 h 1527175"/>
                <a:gd name="connsiteX74" fmla="*/ 374650 w 670679"/>
                <a:gd name="connsiteY74" fmla="*/ 1120775 h 1527175"/>
                <a:gd name="connsiteX75" fmla="*/ 371475 w 670679"/>
                <a:gd name="connsiteY75" fmla="*/ 1111250 h 1527175"/>
                <a:gd name="connsiteX76" fmla="*/ 361950 w 670679"/>
                <a:gd name="connsiteY76" fmla="*/ 1057275 h 1527175"/>
                <a:gd name="connsiteX77" fmla="*/ 358775 w 670679"/>
                <a:gd name="connsiteY77" fmla="*/ 1047750 h 1527175"/>
                <a:gd name="connsiteX78" fmla="*/ 355600 w 670679"/>
                <a:gd name="connsiteY78" fmla="*/ 1025525 h 1527175"/>
                <a:gd name="connsiteX79" fmla="*/ 352425 w 670679"/>
                <a:gd name="connsiteY79" fmla="*/ 1000125 h 1527175"/>
                <a:gd name="connsiteX80" fmla="*/ 346075 w 670679"/>
                <a:gd name="connsiteY80" fmla="*/ 968375 h 1527175"/>
                <a:gd name="connsiteX81" fmla="*/ 342900 w 670679"/>
                <a:gd name="connsiteY81" fmla="*/ 958850 h 1527175"/>
                <a:gd name="connsiteX82" fmla="*/ 336550 w 670679"/>
                <a:gd name="connsiteY82" fmla="*/ 949325 h 1527175"/>
                <a:gd name="connsiteX83" fmla="*/ 327025 w 670679"/>
                <a:gd name="connsiteY83" fmla="*/ 955675 h 1527175"/>
                <a:gd name="connsiteX84" fmla="*/ 314325 w 670679"/>
                <a:gd name="connsiteY84" fmla="*/ 977900 h 1527175"/>
                <a:gd name="connsiteX85" fmla="*/ 304800 w 670679"/>
                <a:gd name="connsiteY85" fmla="*/ 987425 h 1527175"/>
                <a:gd name="connsiteX86" fmla="*/ 295275 w 670679"/>
                <a:gd name="connsiteY86" fmla="*/ 1006475 h 1527175"/>
                <a:gd name="connsiteX87" fmla="*/ 292100 w 670679"/>
                <a:gd name="connsiteY87" fmla="*/ 1016000 h 1527175"/>
                <a:gd name="connsiteX88" fmla="*/ 285750 w 670679"/>
                <a:gd name="connsiteY88" fmla="*/ 1025525 h 1527175"/>
                <a:gd name="connsiteX89" fmla="*/ 282575 w 670679"/>
                <a:gd name="connsiteY89" fmla="*/ 1035050 h 1527175"/>
                <a:gd name="connsiteX90" fmla="*/ 276225 w 670679"/>
                <a:gd name="connsiteY90" fmla="*/ 1044575 h 1527175"/>
                <a:gd name="connsiteX91" fmla="*/ 273050 w 670679"/>
                <a:gd name="connsiteY91" fmla="*/ 1054100 h 1527175"/>
                <a:gd name="connsiteX92" fmla="*/ 266700 w 670679"/>
                <a:gd name="connsiteY92" fmla="*/ 1063625 h 1527175"/>
                <a:gd name="connsiteX93" fmla="*/ 260350 w 670679"/>
                <a:gd name="connsiteY93" fmla="*/ 1082675 h 1527175"/>
                <a:gd name="connsiteX94" fmla="*/ 257175 w 670679"/>
                <a:gd name="connsiteY94" fmla="*/ 1092200 h 1527175"/>
                <a:gd name="connsiteX95" fmla="*/ 254000 w 670679"/>
                <a:gd name="connsiteY95" fmla="*/ 1108075 h 1527175"/>
                <a:gd name="connsiteX96" fmla="*/ 250825 w 670679"/>
                <a:gd name="connsiteY96" fmla="*/ 1117600 h 1527175"/>
                <a:gd name="connsiteX97" fmla="*/ 247650 w 670679"/>
                <a:gd name="connsiteY97" fmla="*/ 1130300 h 1527175"/>
                <a:gd name="connsiteX98" fmla="*/ 244475 w 670679"/>
                <a:gd name="connsiteY98" fmla="*/ 1139825 h 1527175"/>
                <a:gd name="connsiteX99" fmla="*/ 241300 w 670679"/>
                <a:gd name="connsiteY99" fmla="*/ 1155700 h 1527175"/>
                <a:gd name="connsiteX100" fmla="*/ 234950 w 670679"/>
                <a:gd name="connsiteY100" fmla="*/ 1181100 h 1527175"/>
                <a:gd name="connsiteX101" fmla="*/ 228600 w 670679"/>
                <a:gd name="connsiteY101" fmla="*/ 1209675 h 1527175"/>
                <a:gd name="connsiteX102" fmla="*/ 225425 w 670679"/>
                <a:gd name="connsiteY102" fmla="*/ 1219200 h 1527175"/>
                <a:gd name="connsiteX103" fmla="*/ 222250 w 670679"/>
                <a:gd name="connsiteY103" fmla="*/ 1238250 h 1527175"/>
                <a:gd name="connsiteX104" fmla="*/ 219075 w 670679"/>
                <a:gd name="connsiteY104" fmla="*/ 1250950 h 1527175"/>
                <a:gd name="connsiteX105" fmla="*/ 212725 w 670679"/>
                <a:gd name="connsiteY105" fmla="*/ 1308100 h 1527175"/>
                <a:gd name="connsiteX106" fmla="*/ 209550 w 670679"/>
                <a:gd name="connsiteY106" fmla="*/ 1393825 h 1527175"/>
                <a:gd name="connsiteX107" fmla="*/ 212725 w 670679"/>
                <a:gd name="connsiteY107" fmla="*/ 1412875 h 1527175"/>
                <a:gd name="connsiteX108" fmla="*/ 219075 w 670679"/>
                <a:gd name="connsiteY108" fmla="*/ 1492250 h 1527175"/>
                <a:gd name="connsiteX109" fmla="*/ 209550 w 670679"/>
                <a:gd name="connsiteY109" fmla="*/ 1498600 h 1527175"/>
                <a:gd name="connsiteX110" fmla="*/ 168275 w 670679"/>
                <a:gd name="connsiteY110" fmla="*/ 1504950 h 1527175"/>
                <a:gd name="connsiteX111" fmla="*/ 155575 w 670679"/>
                <a:gd name="connsiteY111" fmla="*/ 1508125 h 1527175"/>
                <a:gd name="connsiteX112" fmla="*/ 136525 w 670679"/>
                <a:gd name="connsiteY112" fmla="*/ 1511300 h 1527175"/>
                <a:gd name="connsiteX113" fmla="*/ 127000 w 670679"/>
                <a:gd name="connsiteY113" fmla="*/ 1514475 h 1527175"/>
                <a:gd name="connsiteX114" fmla="*/ 114300 w 670679"/>
                <a:gd name="connsiteY114" fmla="*/ 1517650 h 1527175"/>
                <a:gd name="connsiteX115" fmla="*/ 95250 w 670679"/>
                <a:gd name="connsiteY115" fmla="*/ 1524000 h 1527175"/>
                <a:gd name="connsiteX116" fmla="*/ 69850 w 670679"/>
                <a:gd name="connsiteY116" fmla="*/ 1527175 h 1527175"/>
                <a:gd name="connsiteX117" fmla="*/ 19050 w 670679"/>
                <a:gd name="connsiteY117" fmla="*/ 1524000 h 1527175"/>
                <a:gd name="connsiteX118" fmla="*/ 6350 w 670679"/>
                <a:gd name="connsiteY118" fmla="*/ 1520825 h 1527175"/>
                <a:gd name="connsiteX119" fmla="*/ 0 w 670679"/>
                <a:gd name="connsiteY119" fmla="*/ 1511300 h 1527175"/>
                <a:gd name="connsiteX120" fmla="*/ 3175 w 670679"/>
                <a:gd name="connsiteY120" fmla="*/ 1501775 h 1527175"/>
                <a:gd name="connsiteX121" fmla="*/ 41275 w 670679"/>
                <a:gd name="connsiteY121" fmla="*/ 1482725 h 1527175"/>
                <a:gd name="connsiteX122" fmla="*/ 60325 w 670679"/>
                <a:gd name="connsiteY122" fmla="*/ 1473200 h 1527175"/>
                <a:gd name="connsiteX123" fmla="*/ 79375 w 670679"/>
                <a:gd name="connsiteY123" fmla="*/ 1463675 h 1527175"/>
                <a:gd name="connsiteX124" fmla="*/ 95250 w 670679"/>
                <a:gd name="connsiteY124" fmla="*/ 1444625 h 1527175"/>
                <a:gd name="connsiteX125" fmla="*/ 101600 w 670679"/>
                <a:gd name="connsiteY125" fmla="*/ 1425575 h 1527175"/>
                <a:gd name="connsiteX126" fmla="*/ 104775 w 670679"/>
                <a:gd name="connsiteY126" fmla="*/ 1412875 h 1527175"/>
                <a:gd name="connsiteX127" fmla="*/ 111125 w 670679"/>
                <a:gd name="connsiteY127" fmla="*/ 1365250 h 1527175"/>
                <a:gd name="connsiteX128" fmla="*/ 111125 w 670679"/>
                <a:gd name="connsiteY128" fmla="*/ 1139825 h 1527175"/>
                <a:gd name="connsiteX129" fmla="*/ 117475 w 670679"/>
                <a:gd name="connsiteY129" fmla="*/ 1108075 h 1527175"/>
                <a:gd name="connsiteX130" fmla="*/ 123825 w 670679"/>
                <a:gd name="connsiteY130" fmla="*/ 1069975 h 1527175"/>
                <a:gd name="connsiteX131" fmla="*/ 127000 w 670679"/>
                <a:gd name="connsiteY131" fmla="*/ 1054100 h 1527175"/>
                <a:gd name="connsiteX132" fmla="*/ 136525 w 670679"/>
                <a:gd name="connsiteY132" fmla="*/ 942975 h 1527175"/>
                <a:gd name="connsiteX133" fmla="*/ 139700 w 670679"/>
                <a:gd name="connsiteY133" fmla="*/ 920750 h 1527175"/>
                <a:gd name="connsiteX134" fmla="*/ 142875 w 670679"/>
                <a:gd name="connsiteY134" fmla="*/ 873125 h 1527175"/>
                <a:gd name="connsiteX135" fmla="*/ 146050 w 670679"/>
                <a:gd name="connsiteY135" fmla="*/ 854075 h 1527175"/>
                <a:gd name="connsiteX136" fmla="*/ 152400 w 670679"/>
                <a:gd name="connsiteY136" fmla="*/ 803275 h 1527175"/>
                <a:gd name="connsiteX137" fmla="*/ 155575 w 670679"/>
                <a:gd name="connsiteY137" fmla="*/ 758825 h 1527175"/>
                <a:gd name="connsiteX138" fmla="*/ 123825 w 670679"/>
                <a:gd name="connsiteY138" fmla="*/ 746125 h 1527175"/>
                <a:gd name="connsiteX139" fmla="*/ 92075 w 670679"/>
                <a:gd name="connsiteY139" fmla="*/ 717550 h 1527175"/>
                <a:gd name="connsiteX140" fmla="*/ 44450 w 670679"/>
                <a:gd name="connsiteY140" fmla="*/ 587375 h 1527175"/>
                <a:gd name="connsiteX141" fmla="*/ 22225 w 670679"/>
                <a:gd name="connsiteY141" fmla="*/ 495300 h 1527175"/>
                <a:gd name="connsiteX142" fmla="*/ 47625 w 670679"/>
                <a:gd name="connsiteY142" fmla="*/ 422275 h 1527175"/>
                <a:gd name="connsiteX143" fmla="*/ 82550 w 670679"/>
                <a:gd name="connsiteY143" fmla="*/ 349250 h 1527175"/>
                <a:gd name="connsiteX144" fmla="*/ 98425 w 670679"/>
                <a:gd name="connsiteY144" fmla="*/ 301625 h 1527175"/>
                <a:gd name="connsiteX145" fmla="*/ 146050 w 670679"/>
                <a:gd name="connsiteY145" fmla="*/ 279400 h 1527175"/>
                <a:gd name="connsiteX146" fmla="*/ 165100 w 670679"/>
                <a:gd name="connsiteY146" fmla="*/ 276225 h 1527175"/>
                <a:gd name="connsiteX147" fmla="*/ 190500 w 670679"/>
                <a:gd name="connsiteY147" fmla="*/ 269875 h 1527175"/>
                <a:gd name="connsiteX148" fmla="*/ 209550 w 670679"/>
                <a:gd name="connsiteY148" fmla="*/ 266700 h 1527175"/>
                <a:gd name="connsiteX149" fmla="*/ 228600 w 670679"/>
                <a:gd name="connsiteY149" fmla="*/ 260350 h 1527175"/>
                <a:gd name="connsiteX150" fmla="*/ 231775 w 670679"/>
                <a:gd name="connsiteY150" fmla="*/ 250825 h 1527175"/>
                <a:gd name="connsiteX151" fmla="*/ 219075 w 670679"/>
                <a:gd name="connsiteY151" fmla="*/ 222250 h 1527175"/>
                <a:gd name="connsiteX152" fmla="*/ 212725 w 670679"/>
                <a:gd name="connsiteY152" fmla="*/ 203200 h 1527175"/>
                <a:gd name="connsiteX153" fmla="*/ 209550 w 670679"/>
                <a:gd name="connsiteY153" fmla="*/ 177800 h 1527175"/>
                <a:gd name="connsiteX154" fmla="*/ 212725 w 670679"/>
                <a:gd name="connsiteY154" fmla="*/ 149225 h 1527175"/>
                <a:gd name="connsiteX155" fmla="*/ 215900 w 670679"/>
                <a:gd name="connsiteY155" fmla="*/ 107950 h 1527175"/>
                <a:gd name="connsiteX156" fmla="*/ 222250 w 670679"/>
                <a:gd name="connsiteY156" fmla="*/ 69850 h 1527175"/>
                <a:gd name="connsiteX157" fmla="*/ 225425 w 670679"/>
                <a:gd name="connsiteY157" fmla="*/ 50800 h 1527175"/>
                <a:gd name="connsiteX158" fmla="*/ 231775 w 670679"/>
                <a:gd name="connsiteY158" fmla="*/ 31750 h 1527175"/>
                <a:gd name="connsiteX159" fmla="*/ 250825 w 670679"/>
                <a:gd name="connsiteY159" fmla="*/ 19050 h 1527175"/>
                <a:gd name="connsiteX160" fmla="*/ 269875 w 670679"/>
                <a:gd name="connsiteY160" fmla="*/ 12700 h 1527175"/>
                <a:gd name="connsiteX161" fmla="*/ 279400 w 670679"/>
                <a:gd name="connsiteY161" fmla="*/ 9525 h 1527175"/>
                <a:gd name="connsiteX162" fmla="*/ 288925 w 670679"/>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65150 w 669420"/>
                <a:gd name="connsiteY30" fmla="*/ 384175 h 1527175"/>
                <a:gd name="connsiteX31" fmla="*/ 558800 w 669420"/>
                <a:gd name="connsiteY31" fmla="*/ 403225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400050 w 669420"/>
                <a:gd name="connsiteY70" fmla="*/ 1244600 h 1527175"/>
                <a:gd name="connsiteX71" fmla="*/ 396875 w 669420"/>
                <a:gd name="connsiteY71" fmla="*/ 1184275 h 1527175"/>
                <a:gd name="connsiteX72" fmla="*/ 387350 w 669420"/>
                <a:gd name="connsiteY72" fmla="*/ 1152525 h 1527175"/>
                <a:gd name="connsiteX73" fmla="*/ 381000 w 669420"/>
                <a:gd name="connsiteY73" fmla="*/ 1139825 h 1527175"/>
                <a:gd name="connsiteX74" fmla="*/ 374650 w 669420"/>
                <a:gd name="connsiteY74" fmla="*/ 1120775 h 1527175"/>
                <a:gd name="connsiteX75" fmla="*/ 371475 w 669420"/>
                <a:gd name="connsiteY75" fmla="*/ 1111250 h 1527175"/>
                <a:gd name="connsiteX76" fmla="*/ 361950 w 669420"/>
                <a:gd name="connsiteY76" fmla="*/ 1057275 h 1527175"/>
                <a:gd name="connsiteX77" fmla="*/ 358775 w 669420"/>
                <a:gd name="connsiteY77" fmla="*/ 1047750 h 1527175"/>
                <a:gd name="connsiteX78" fmla="*/ 355600 w 669420"/>
                <a:gd name="connsiteY78" fmla="*/ 1025525 h 1527175"/>
                <a:gd name="connsiteX79" fmla="*/ 352425 w 669420"/>
                <a:gd name="connsiteY79" fmla="*/ 1000125 h 1527175"/>
                <a:gd name="connsiteX80" fmla="*/ 346075 w 669420"/>
                <a:gd name="connsiteY80" fmla="*/ 968375 h 1527175"/>
                <a:gd name="connsiteX81" fmla="*/ 342900 w 669420"/>
                <a:gd name="connsiteY81" fmla="*/ 958850 h 1527175"/>
                <a:gd name="connsiteX82" fmla="*/ 336550 w 669420"/>
                <a:gd name="connsiteY82" fmla="*/ 949325 h 1527175"/>
                <a:gd name="connsiteX83" fmla="*/ 327025 w 669420"/>
                <a:gd name="connsiteY83" fmla="*/ 955675 h 1527175"/>
                <a:gd name="connsiteX84" fmla="*/ 314325 w 669420"/>
                <a:gd name="connsiteY84" fmla="*/ 977900 h 1527175"/>
                <a:gd name="connsiteX85" fmla="*/ 304800 w 669420"/>
                <a:gd name="connsiteY85" fmla="*/ 987425 h 1527175"/>
                <a:gd name="connsiteX86" fmla="*/ 295275 w 669420"/>
                <a:gd name="connsiteY86" fmla="*/ 1006475 h 1527175"/>
                <a:gd name="connsiteX87" fmla="*/ 292100 w 669420"/>
                <a:gd name="connsiteY87" fmla="*/ 1016000 h 1527175"/>
                <a:gd name="connsiteX88" fmla="*/ 285750 w 669420"/>
                <a:gd name="connsiteY88" fmla="*/ 1025525 h 1527175"/>
                <a:gd name="connsiteX89" fmla="*/ 282575 w 669420"/>
                <a:gd name="connsiteY89" fmla="*/ 1035050 h 1527175"/>
                <a:gd name="connsiteX90" fmla="*/ 276225 w 669420"/>
                <a:gd name="connsiteY90" fmla="*/ 1044575 h 1527175"/>
                <a:gd name="connsiteX91" fmla="*/ 273050 w 669420"/>
                <a:gd name="connsiteY91" fmla="*/ 1054100 h 1527175"/>
                <a:gd name="connsiteX92" fmla="*/ 266700 w 669420"/>
                <a:gd name="connsiteY92" fmla="*/ 1063625 h 1527175"/>
                <a:gd name="connsiteX93" fmla="*/ 260350 w 669420"/>
                <a:gd name="connsiteY93" fmla="*/ 1082675 h 1527175"/>
                <a:gd name="connsiteX94" fmla="*/ 257175 w 669420"/>
                <a:gd name="connsiteY94" fmla="*/ 1092200 h 1527175"/>
                <a:gd name="connsiteX95" fmla="*/ 254000 w 669420"/>
                <a:gd name="connsiteY95" fmla="*/ 1108075 h 1527175"/>
                <a:gd name="connsiteX96" fmla="*/ 250825 w 669420"/>
                <a:gd name="connsiteY96" fmla="*/ 1117600 h 1527175"/>
                <a:gd name="connsiteX97" fmla="*/ 247650 w 669420"/>
                <a:gd name="connsiteY97" fmla="*/ 1130300 h 1527175"/>
                <a:gd name="connsiteX98" fmla="*/ 244475 w 669420"/>
                <a:gd name="connsiteY98" fmla="*/ 1139825 h 1527175"/>
                <a:gd name="connsiteX99" fmla="*/ 241300 w 669420"/>
                <a:gd name="connsiteY99" fmla="*/ 1155700 h 1527175"/>
                <a:gd name="connsiteX100" fmla="*/ 234950 w 669420"/>
                <a:gd name="connsiteY100" fmla="*/ 1181100 h 1527175"/>
                <a:gd name="connsiteX101" fmla="*/ 228600 w 669420"/>
                <a:gd name="connsiteY101" fmla="*/ 1209675 h 1527175"/>
                <a:gd name="connsiteX102" fmla="*/ 225425 w 669420"/>
                <a:gd name="connsiteY102" fmla="*/ 1219200 h 1527175"/>
                <a:gd name="connsiteX103" fmla="*/ 222250 w 669420"/>
                <a:gd name="connsiteY103" fmla="*/ 1238250 h 1527175"/>
                <a:gd name="connsiteX104" fmla="*/ 219075 w 669420"/>
                <a:gd name="connsiteY104" fmla="*/ 1250950 h 1527175"/>
                <a:gd name="connsiteX105" fmla="*/ 212725 w 669420"/>
                <a:gd name="connsiteY105" fmla="*/ 1308100 h 1527175"/>
                <a:gd name="connsiteX106" fmla="*/ 209550 w 669420"/>
                <a:gd name="connsiteY106" fmla="*/ 1393825 h 1527175"/>
                <a:gd name="connsiteX107" fmla="*/ 212725 w 669420"/>
                <a:gd name="connsiteY107" fmla="*/ 1412875 h 1527175"/>
                <a:gd name="connsiteX108" fmla="*/ 219075 w 669420"/>
                <a:gd name="connsiteY108" fmla="*/ 1492250 h 1527175"/>
                <a:gd name="connsiteX109" fmla="*/ 209550 w 669420"/>
                <a:gd name="connsiteY109" fmla="*/ 1498600 h 1527175"/>
                <a:gd name="connsiteX110" fmla="*/ 168275 w 669420"/>
                <a:gd name="connsiteY110" fmla="*/ 1504950 h 1527175"/>
                <a:gd name="connsiteX111" fmla="*/ 155575 w 669420"/>
                <a:gd name="connsiteY111" fmla="*/ 1508125 h 1527175"/>
                <a:gd name="connsiteX112" fmla="*/ 136525 w 669420"/>
                <a:gd name="connsiteY112" fmla="*/ 1511300 h 1527175"/>
                <a:gd name="connsiteX113" fmla="*/ 127000 w 669420"/>
                <a:gd name="connsiteY113" fmla="*/ 1514475 h 1527175"/>
                <a:gd name="connsiteX114" fmla="*/ 114300 w 669420"/>
                <a:gd name="connsiteY114" fmla="*/ 1517650 h 1527175"/>
                <a:gd name="connsiteX115" fmla="*/ 95250 w 669420"/>
                <a:gd name="connsiteY115" fmla="*/ 1524000 h 1527175"/>
                <a:gd name="connsiteX116" fmla="*/ 69850 w 669420"/>
                <a:gd name="connsiteY116" fmla="*/ 1527175 h 1527175"/>
                <a:gd name="connsiteX117" fmla="*/ 19050 w 669420"/>
                <a:gd name="connsiteY117" fmla="*/ 1524000 h 1527175"/>
                <a:gd name="connsiteX118" fmla="*/ 6350 w 669420"/>
                <a:gd name="connsiteY118" fmla="*/ 1520825 h 1527175"/>
                <a:gd name="connsiteX119" fmla="*/ 0 w 669420"/>
                <a:gd name="connsiteY119" fmla="*/ 1511300 h 1527175"/>
                <a:gd name="connsiteX120" fmla="*/ 3175 w 669420"/>
                <a:gd name="connsiteY120" fmla="*/ 1501775 h 1527175"/>
                <a:gd name="connsiteX121" fmla="*/ 41275 w 669420"/>
                <a:gd name="connsiteY121" fmla="*/ 1482725 h 1527175"/>
                <a:gd name="connsiteX122" fmla="*/ 60325 w 669420"/>
                <a:gd name="connsiteY122" fmla="*/ 1473200 h 1527175"/>
                <a:gd name="connsiteX123" fmla="*/ 79375 w 669420"/>
                <a:gd name="connsiteY123" fmla="*/ 1463675 h 1527175"/>
                <a:gd name="connsiteX124" fmla="*/ 95250 w 669420"/>
                <a:gd name="connsiteY124" fmla="*/ 1444625 h 1527175"/>
                <a:gd name="connsiteX125" fmla="*/ 101600 w 669420"/>
                <a:gd name="connsiteY125" fmla="*/ 1425575 h 1527175"/>
                <a:gd name="connsiteX126" fmla="*/ 104775 w 669420"/>
                <a:gd name="connsiteY126" fmla="*/ 1412875 h 1527175"/>
                <a:gd name="connsiteX127" fmla="*/ 111125 w 669420"/>
                <a:gd name="connsiteY127" fmla="*/ 1365250 h 1527175"/>
                <a:gd name="connsiteX128" fmla="*/ 111125 w 669420"/>
                <a:gd name="connsiteY128" fmla="*/ 1139825 h 1527175"/>
                <a:gd name="connsiteX129" fmla="*/ 117475 w 669420"/>
                <a:gd name="connsiteY129" fmla="*/ 1108075 h 1527175"/>
                <a:gd name="connsiteX130" fmla="*/ 123825 w 669420"/>
                <a:gd name="connsiteY130" fmla="*/ 1069975 h 1527175"/>
                <a:gd name="connsiteX131" fmla="*/ 127000 w 669420"/>
                <a:gd name="connsiteY131" fmla="*/ 1054100 h 1527175"/>
                <a:gd name="connsiteX132" fmla="*/ 136525 w 669420"/>
                <a:gd name="connsiteY132" fmla="*/ 942975 h 1527175"/>
                <a:gd name="connsiteX133" fmla="*/ 139700 w 669420"/>
                <a:gd name="connsiteY133" fmla="*/ 920750 h 1527175"/>
                <a:gd name="connsiteX134" fmla="*/ 142875 w 669420"/>
                <a:gd name="connsiteY134" fmla="*/ 873125 h 1527175"/>
                <a:gd name="connsiteX135" fmla="*/ 146050 w 669420"/>
                <a:gd name="connsiteY135" fmla="*/ 854075 h 1527175"/>
                <a:gd name="connsiteX136" fmla="*/ 152400 w 669420"/>
                <a:gd name="connsiteY136" fmla="*/ 803275 h 1527175"/>
                <a:gd name="connsiteX137" fmla="*/ 155575 w 669420"/>
                <a:gd name="connsiteY137" fmla="*/ 758825 h 1527175"/>
                <a:gd name="connsiteX138" fmla="*/ 123825 w 669420"/>
                <a:gd name="connsiteY138" fmla="*/ 746125 h 1527175"/>
                <a:gd name="connsiteX139" fmla="*/ 92075 w 669420"/>
                <a:gd name="connsiteY139" fmla="*/ 717550 h 1527175"/>
                <a:gd name="connsiteX140" fmla="*/ 44450 w 669420"/>
                <a:gd name="connsiteY140" fmla="*/ 587375 h 1527175"/>
                <a:gd name="connsiteX141" fmla="*/ 22225 w 669420"/>
                <a:gd name="connsiteY141" fmla="*/ 495300 h 1527175"/>
                <a:gd name="connsiteX142" fmla="*/ 47625 w 669420"/>
                <a:gd name="connsiteY142" fmla="*/ 422275 h 1527175"/>
                <a:gd name="connsiteX143" fmla="*/ 82550 w 669420"/>
                <a:gd name="connsiteY143" fmla="*/ 349250 h 1527175"/>
                <a:gd name="connsiteX144" fmla="*/ 98425 w 669420"/>
                <a:gd name="connsiteY144" fmla="*/ 301625 h 1527175"/>
                <a:gd name="connsiteX145" fmla="*/ 146050 w 669420"/>
                <a:gd name="connsiteY145" fmla="*/ 279400 h 1527175"/>
                <a:gd name="connsiteX146" fmla="*/ 165100 w 669420"/>
                <a:gd name="connsiteY146" fmla="*/ 276225 h 1527175"/>
                <a:gd name="connsiteX147" fmla="*/ 190500 w 669420"/>
                <a:gd name="connsiteY147" fmla="*/ 269875 h 1527175"/>
                <a:gd name="connsiteX148" fmla="*/ 209550 w 669420"/>
                <a:gd name="connsiteY148" fmla="*/ 266700 h 1527175"/>
                <a:gd name="connsiteX149" fmla="*/ 228600 w 669420"/>
                <a:gd name="connsiteY149" fmla="*/ 260350 h 1527175"/>
                <a:gd name="connsiteX150" fmla="*/ 231775 w 669420"/>
                <a:gd name="connsiteY150" fmla="*/ 250825 h 1527175"/>
                <a:gd name="connsiteX151" fmla="*/ 219075 w 669420"/>
                <a:gd name="connsiteY151" fmla="*/ 222250 h 1527175"/>
                <a:gd name="connsiteX152" fmla="*/ 212725 w 669420"/>
                <a:gd name="connsiteY152" fmla="*/ 203200 h 1527175"/>
                <a:gd name="connsiteX153" fmla="*/ 209550 w 669420"/>
                <a:gd name="connsiteY153" fmla="*/ 177800 h 1527175"/>
                <a:gd name="connsiteX154" fmla="*/ 212725 w 669420"/>
                <a:gd name="connsiteY154" fmla="*/ 149225 h 1527175"/>
                <a:gd name="connsiteX155" fmla="*/ 215900 w 669420"/>
                <a:gd name="connsiteY155" fmla="*/ 107950 h 1527175"/>
                <a:gd name="connsiteX156" fmla="*/ 222250 w 669420"/>
                <a:gd name="connsiteY156" fmla="*/ 69850 h 1527175"/>
                <a:gd name="connsiteX157" fmla="*/ 225425 w 669420"/>
                <a:gd name="connsiteY157" fmla="*/ 50800 h 1527175"/>
                <a:gd name="connsiteX158" fmla="*/ 231775 w 669420"/>
                <a:gd name="connsiteY158" fmla="*/ 31750 h 1527175"/>
                <a:gd name="connsiteX159" fmla="*/ 250825 w 669420"/>
                <a:gd name="connsiteY159" fmla="*/ 19050 h 1527175"/>
                <a:gd name="connsiteX160" fmla="*/ 269875 w 669420"/>
                <a:gd name="connsiteY160" fmla="*/ 12700 h 1527175"/>
                <a:gd name="connsiteX161" fmla="*/ 279400 w 669420"/>
                <a:gd name="connsiteY161" fmla="*/ 9525 h 1527175"/>
                <a:gd name="connsiteX162" fmla="*/ 288925 w 669420"/>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65150 w 669420"/>
                <a:gd name="connsiteY30" fmla="*/ 384175 h 1527175"/>
                <a:gd name="connsiteX31" fmla="*/ 590550 w 669420"/>
                <a:gd name="connsiteY31" fmla="*/ 400050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400050 w 669420"/>
                <a:gd name="connsiteY70" fmla="*/ 1244600 h 1527175"/>
                <a:gd name="connsiteX71" fmla="*/ 396875 w 669420"/>
                <a:gd name="connsiteY71" fmla="*/ 1184275 h 1527175"/>
                <a:gd name="connsiteX72" fmla="*/ 387350 w 669420"/>
                <a:gd name="connsiteY72" fmla="*/ 1152525 h 1527175"/>
                <a:gd name="connsiteX73" fmla="*/ 381000 w 669420"/>
                <a:gd name="connsiteY73" fmla="*/ 1139825 h 1527175"/>
                <a:gd name="connsiteX74" fmla="*/ 374650 w 669420"/>
                <a:gd name="connsiteY74" fmla="*/ 1120775 h 1527175"/>
                <a:gd name="connsiteX75" fmla="*/ 371475 w 669420"/>
                <a:gd name="connsiteY75" fmla="*/ 1111250 h 1527175"/>
                <a:gd name="connsiteX76" fmla="*/ 361950 w 669420"/>
                <a:gd name="connsiteY76" fmla="*/ 1057275 h 1527175"/>
                <a:gd name="connsiteX77" fmla="*/ 358775 w 669420"/>
                <a:gd name="connsiteY77" fmla="*/ 1047750 h 1527175"/>
                <a:gd name="connsiteX78" fmla="*/ 355600 w 669420"/>
                <a:gd name="connsiteY78" fmla="*/ 1025525 h 1527175"/>
                <a:gd name="connsiteX79" fmla="*/ 352425 w 669420"/>
                <a:gd name="connsiteY79" fmla="*/ 1000125 h 1527175"/>
                <a:gd name="connsiteX80" fmla="*/ 346075 w 669420"/>
                <a:gd name="connsiteY80" fmla="*/ 968375 h 1527175"/>
                <a:gd name="connsiteX81" fmla="*/ 342900 w 669420"/>
                <a:gd name="connsiteY81" fmla="*/ 958850 h 1527175"/>
                <a:gd name="connsiteX82" fmla="*/ 336550 w 669420"/>
                <a:gd name="connsiteY82" fmla="*/ 949325 h 1527175"/>
                <a:gd name="connsiteX83" fmla="*/ 327025 w 669420"/>
                <a:gd name="connsiteY83" fmla="*/ 955675 h 1527175"/>
                <a:gd name="connsiteX84" fmla="*/ 314325 w 669420"/>
                <a:gd name="connsiteY84" fmla="*/ 977900 h 1527175"/>
                <a:gd name="connsiteX85" fmla="*/ 304800 w 669420"/>
                <a:gd name="connsiteY85" fmla="*/ 987425 h 1527175"/>
                <a:gd name="connsiteX86" fmla="*/ 295275 w 669420"/>
                <a:gd name="connsiteY86" fmla="*/ 1006475 h 1527175"/>
                <a:gd name="connsiteX87" fmla="*/ 292100 w 669420"/>
                <a:gd name="connsiteY87" fmla="*/ 1016000 h 1527175"/>
                <a:gd name="connsiteX88" fmla="*/ 285750 w 669420"/>
                <a:gd name="connsiteY88" fmla="*/ 1025525 h 1527175"/>
                <a:gd name="connsiteX89" fmla="*/ 282575 w 669420"/>
                <a:gd name="connsiteY89" fmla="*/ 1035050 h 1527175"/>
                <a:gd name="connsiteX90" fmla="*/ 276225 w 669420"/>
                <a:gd name="connsiteY90" fmla="*/ 1044575 h 1527175"/>
                <a:gd name="connsiteX91" fmla="*/ 273050 w 669420"/>
                <a:gd name="connsiteY91" fmla="*/ 1054100 h 1527175"/>
                <a:gd name="connsiteX92" fmla="*/ 266700 w 669420"/>
                <a:gd name="connsiteY92" fmla="*/ 1063625 h 1527175"/>
                <a:gd name="connsiteX93" fmla="*/ 260350 w 669420"/>
                <a:gd name="connsiteY93" fmla="*/ 1082675 h 1527175"/>
                <a:gd name="connsiteX94" fmla="*/ 257175 w 669420"/>
                <a:gd name="connsiteY94" fmla="*/ 1092200 h 1527175"/>
                <a:gd name="connsiteX95" fmla="*/ 254000 w 669420"/>
                <a:gd name="connsiteY95" fmla="*/ 1108075 h 1527175"/>
                <a:gd name="connsiteX96" fmla="*/ 250825 w 669420"/>
                <a:gd name="connsiteY96" fmla="*/ 1117600 h 1527175"/>
                <a:gd name="connsiteX97" fmla="*/ 247650 w 669420"/>
                <a:gd name="connsiteY97" fmla="*/ 1130300 h 1527175"/>
                <a:gd name="connsiteX98" fmla="*/ 244475 w 669420"/>
                <a:gd name="connsiteY98" fmla="*/ 1139825 h 1527175"/>
                <a:gd name="connsiteX99" fmla="*/ 241300 w 669420"/>
                <a:gd name="connsiteY99" fmla="*/ 1155700 h 1527175"/>
                <a:gd name="connsiteX100" fmla="*/ 234950 w 669420"/>
                <a:gd name="connsiteY100" fmla="*/ 1181100 h 1527175"/>
                <a:gd name="connsiteX101" fmla="*/ 228600 w 669420"/>
                <a:gd name="connsiteY101" fmla="*/ 1209675 h 1527175"/>
                <a:gd name="connsiteX102" fmla="*/ 225425 w 669420"/>
                <a:gd name="connsiteY102" fmla="*/ 1219200 h 1527175"/>
                <a:gd name="connsiteX103" fmla="*/ 222250 w 669420"/>
                <a:gd name="connsiteY103" fmla="*/ 1238250 h 1527175"/>
                <a:gd name="connsiteX104" fmla="*/ 219075 w 669420"/>
                <a:gd name="connsiteY104" fmla="*/ 1250950 h 1527175"/>
                <a:gd name="connsiteX105" fmla="*/ 212725 w 669420"/>
                <a:gd name="connsiteY105" fmla="*/ 1308100 h 1527175"/>
                <a:gd name="connsiteX106" fmla="*/ 209550 w 669420"/>
                <a:gd name="connsiteY106" fmla="*/ 1393825 h 1527175"/>
                <a:gd name="connsiteX107" fmla="*/ 212725 w 669420"/>
                <a:gd name="connsiteY107" fmla="*/ 1412875 h 1527175"/>
                <a:gd name="connsiteX108" fmla="*/ 219075 w 669420"/>
                <a:gd name="connsiteY108" fmla="*/ 1492250 h 1527175"/>
                <a:gd name="connsiteX109" fmla="*/ 209550 w 669420"/>
                <a:gd name="connsiteY109" fmla="*/ 1498600 h 1527175"/>
                <a:gd name="connsiteX110" fmla="*/ 168275 w 669420"/>
                <a:gd name="connsiteY110" fmla="*/ 1504950 h 1527175"/>
                <a:gd name="connsiteX111" fmla="*/ 155575 w 669420"/>
                <a:gd name="connsiteY111" fmla="*/ 1508125 h 1527175"/>
                <a:gd name="connsiteX112" fmla="*/ 136525 w 669420"/>
                <a:gd name="connsiteY112" fmla="*/ 1511300 h 1527175"/>
                <a:gd name="connsiteX113" fmla="*/ 127000 w 669420"/>
                <a:gd name="connsiteY113" fmla="*/ 1514475 h 1527175"/>
                <a:gd name="connsiteX114" fmla="*/ 114300 w 669420"/>
                <a:gd name="connsiteY114" fmla="*/ 1517650 h 1527175"/>
                <a:gd name="connsiteX115" fmla="*/ 95250 w 669420"/>
                <a:gd name="connsiteY115" fmla="*/ 1524000 h 1527175"/>
                <a:gd name="connsiteX116" fmla="*/ 69850 w 669420"/>
                <a:gd name="connsiteY116" fmla="*/ 1527175 h 1527175"/>
                <a:gd name="connsiteX117" fmla="*/ 19050 w 669420"/>
                <a:gd name="connsiteY117" fmla="*/ 1524000 h 1527175"/>
                <a:gd name="connsiteX118" fmla="*/ 6350 w 669420"/>
                <a:gd name="connsiteY118" fmla="*/ 1520825 h 1527175"/>
                <a:gd name="connsiteX119" fmla="*/ 0 w 669420"/>
                <a:gd name="connsiteY119" fmla="*/ 1511300 h 1527175"/>
                <a:gd name="connsiteX120" fmla="*/ 3175 w 669420"/>
                <a:gd name="connsiteY120" fmla="*/ 1501775 h 1527175"/>
                <a:gd name="connsiteX121" fmla="*/ 41275 w 669420"/>
                <a:gd name="connsiteY121" fmla="*/ 1482725 h 1527175"/>
                <a:gd name="connsiteX122" fmla="*/ 60325 w 669420"/>
                <a:gd name="connsiteY122" fmla="*/ 1473200 h 1527175"/>
                <a:gd name="connsiteX123" fmla="*/ 79375 w 669420"/>
                <a:gd name="connsiteY123" fmla="*/ 1463675 h 1527175"/>
                <a:gd name="connsiteX124" fmla="*/ 95250 w 669420"/>
                <a:gd name="connsiteY124" fmla="*/ 1444625 h 1527175"/>
                <a:gd name="connsiteX125" fmla="*/ 101600 w 669420"/>
                <a:gd name="connsiteY125" fmla="*/ 1425575 h 1527175"/>
                <a:gd name="connsiteX126" fmla="*/ 104775 w 669420"/>
                <a:gd name="connsiteY126" fmla="*/ 1412875 h 1527175"/>
                <a:gd name="connsiteX127" fmla="*/ 111125 w 669420"/>
                <a:gd name="connsiteY127" fmla="*/ 1365250 h 1527175"/>
                <a:gd name="connsiteX128" fmla="*/ 111125 w 669420"/>
                <a:gd name="connsiteY128" fmla="*/ 1139825 h 1527175"/>
                <a:gd name="connsiteX129" fmla="*/ 117475 w 669420"/>
                <a:gd name="connsiteY129" fmla="*/ 1108075 h 1527175"/>
                <a:gd name="connsiteX130" fmla="*/ 123825 w 669420"/>
                <a:gd name="connsiteY130" fmla="*/ 1069975 h 1527175"/>
                <a:gd name="connsiteX131" fmla="*/ 127000 w 669420"/>
                <a:gd name="connsiteY131" fmla="*/ 1054100 h 1527175"/>
                <a:gd name="connsiteX132" fmla="*/ 136525 w 669420"/>
                <a:gd name="connsiteY132" fmla="*/ 942975 h 1527175"/>
                <a:gd name="connsiteX133" fmla="*/ 139700 w 669420"/>
                <a:gd name="connsiteY133" fmla="*/ 920750 h 1527175"/>
                <a:gd name="connsiteX134" fmla="*/ 142875 w 669420"/>
                <a:gd name="connsiteY134" fmla="*/ 873125 h 1527175"/>
                <a:gd name="connsiteX135" fmla="*/ 146050 w 669420"/>
                <a:gd name="connsiteY135" fmla="*/ 854075 h 1527175"/>
                <a:gd name="connsiteX136" fmla="*/ 152400 w 669420"/>
                <a:gd name="connsiteY136" fmla="*/ 803275 h 1527175"/>
                <a:gd name="connsiteX137" fmla="*/ 155575 w 669420"/>
                <a:gd name="connsiteY137" fmla="*/ 758825 h 1527175"/>
                <a:gd name="connsiteX138" fmla="*/ 123825 w 669420"/>
                <a:gd name="connsiteY138" fmla="*/ 746125 h 1527175"/>
                <a:gd name="connsiteX139" fmla="*/ 92075 w 669420"/>
                <a:gd name="connsiteY139" fmla="*/ 717550 h 1527175"/>
                <a:gd name="connsiteX140" fmla="*/ 44450 w 669420"/>
                <a:gd name="connsiteY140" fmla="*/ 587375 h 1527175"/>
                <a:gd name="connsiteX141" fmla="*/ 22225 w 669420"/>
                <a:gd name="connsiteY141" fmla="*/ 495300 h 1527175"/>
                <a:gd name="connsiteX142" fmla="*/ 47625 w 669420"/>
                <a:gd name="connsiteY142" fmla="*/ 422275 h 1527175"/>
                <a:gd name="connsiteX143" fmla="*/ 82550 w 669420"/>
                <a:gd name="connsiteY143" fmla="*/ 349250 h 1527175"/>
                <a:gd name="connsiteX144" fmla="*/ 98425 w 669420"/>
                <a:gd name="connsiteY144" fmla="*/ 301625 h 1527175"/>
                <a:gd name="connsiteX145" fmla="*/ 146050 w 669420"/>
                <a:gd name="connsiteY145" fmla="*/ 279400 h 1527175"/>
                <a:gd name="connsiteX146" fmla="*/ 165100 w 669420"/>
                <a:gd name="connsiteY146" fmla="*/ 276225 h 1527175"/>
                <a:gd name="connsiteX147" fmla="*/ 190500 w 669420"/>
                <a:gd name="connsiteY147" fmla="*/ 269875 h 1527175"/>
                <a:gd name="connsiteX148" fmla="*/ 209550 w 669420"/>
                <a:gd name="connsiteY148" fmla="*/ 266700 h 1527175"/>
                <a:gd name="connsiteX149" fmla="*/ 228600 w 669420"/>
                <a:gd name="connsiteY149" fmla="*/ 260350 h 1527175"/>
                <a:gd name="connsiteX150" fmla="*/ 231775 w 669420"/>
                <a:gd name="connsiteY150" fmla="*/ 250825 h 1527175"/>
                <a:gd name="connsiteX151" fmla="*/ 219075 w 669420"/>
                <a:gd name="connsiteY151" fmla="*/ 222250 h 1527175"/>
                <a:gd name="connsiteX152" fmla="*/ 212725 w 669420"/>
                <a:gd name="connsiteY152" fmla="*/ 203200 h 1527175"/>
                <a:gd name="connsiteX153" fmla="*/ 209550 w 669420"/>
                <a:gd name="connsiteY153" fmla="*/ 177800 h 1527175"/>
                <a:gd name="connsiteX154" fmla="*/ 212725 w 669420"/>
                <a:gd name="connsiteY154" fmla="*/ 149225 h 1527175"/>
                <a:gd name="connsiteX155" fmla="*/ 215900 w 669420"/>
                <a:gd name="connsiteY155" fmla="*/ 107950 h 1527175"/>
                <a:gd name="connsiteX156" fmla="*/ 222250 w 669420"/>
                <a:gd name="connsiteY156" fmla="*/ 69850 h 1527175"/>
                <a:gd name="connsiteX157" fmla="*/ 225425 w 669420"/>
                <a:gd name="connsiteY157" fmla="*/ 50800 h 1527175"/>
                <a:gd name="connsiteX158" fmla="*/ 231775 w 669420"/>
                <a:gd name="connsiteY158" fmla="*/ 31750 h 1527175"/>
                <a:gd name="connsiteX159" fmla="*/ 250825 w 669420"/>
                <a:gd name="connsiteY159" fmla="*/ 19050 h 1527175"/>
                <a:gd name="connsiteX160" fmla="*/ 269875 w 669420"/>
                <a:gd name="connsiteY160" fmla="*/ 12700 h 1527175"/>
                <a:gd name="connsiteX161" fmla="*/ 279400 w 669420"/>
                <a:gd name="connsiteY161" fmla="*/ 9525 h 1527175"/>
                <a:gd name="connsiteX162" fmla="*/ 288925 w 669420"/>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74675 w 669420"/>
                <a:gd name="connsiteY30" fmla="*/ 374650 h 1527175"/>
                <a:gd name="connsiteX31" fmla="*/ 590550 w 669420"/>
                <a:gd name="connsiteY31" fmla="*/ 400050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400050 w 669420"/>
                <a:gd name="connsiteY70" fmla="*/ 1244600 h 1527175"/>
                <a:gd name="connsiteX71" fmla="*/ 396875 w 669420"/>
                <a:gd name="connsiteY71" fmla="*/ 1184275 h 1527175"/>
                <a:gd name="connsiteX72" fmla="*/ 387350 w 669420"/>
                <a:gd name="connsiteY72" fmla="*/ 1152525 h 1527175"/>
                <a:gd name="connsiteX73" fmla="*/ 381000 w 669420"/>
                <a:gd name="connsiteY73" fmla="*/ 1139825 h 1527175"/>
                <a:gd name="connsiteX74" fmla="*/ 374650 w 669420"/>
                <a:gd name="connsiteY74" fmla="*/ 1120775 h 1527175"/>
                <a:gd name="connsiteX75" fmla="*/ 371475 w 669420"/>
                <a:gd name="connsiteY75" fmla="*/ 1111250 h 1527175"/>
                <a:gd name="connsiteX76" fmla="*/ 361950 w 669420"/>
                <a:gd name="connsiteY76" fmla="*/ 1057275 h 1527175"/>
                <a:gd name="connsiteX77" fmla="*/ 358775 w 669420"/>
                <a:gd name="connsiteY77" fmla="*/ 1047750 h 1527175"/>
                <a:gd name="connsiteX78" fmla="*/ 355600 w 669420"/>
                <a:gd name="connsiteY78" fmla="*/ 1025525 h 1527175"/>
                <a:gd name="connsiteX79" fmla="*/ 352425 w 669420"/>
                <a:gd name="connsiteY79" fmla="*/ 1000125 h 1527175"/>
                <a:gd name="connsiteX80" fmla="*/ 346075 w 669420"/>
                <a:gd name="connsiteY80" fmla="*/ 968375 h 1527175"/>
                <a:gd name="connsiteX81" fmla="*/ 342900 w 669420"/>
                <a:gd name="connsiteY81" fmla="*/ 958850 h 1527175"/>
                <a:gd name="connsiteX82" fmla="*/ 336550 w 669420"/>
                <a:gd name="connsiteY82" fmla="*/ 949325 h 1527175"/>
                <a:gd name="connsiteX83" fmla="*/ 327025 w 669420"/>
                <a:gd name="connsiteY83" fmla="*/ 955675 h 1527175"/>
                <a:gd name="connsiteX84" fmla="*/ 314325 w 669420"/>
                <a:gd name="connsiteY84" fmla="*/ 977900 h 1527175"/>
                <a:gd name="connsiteX85" fmla="*/ 304800 w 669420"/>
                <a:gd name="connsiteY85" fmla="*/ 987425 h 1527175"/>
                <a:gd name="connsiteX86" fmla="*/ 295275 w 669420"/>
                <a:gd name="connsiteY86" fmla="*/ 1006475 h 1527175"/>
                <a:gd name="connsiteX87" fmla="*/ 292100 w 669420"/>
                <a:gd name="connsiteY87" fmla="*/ 1016000 h 1527175"/>
                <a:gd name="connsiteX88" fmla="*/ 285750 w 669420"/>
                <a:gd name="connsiteY88" fmla="*/ 1025525 h 1527175"/>
                <a:gd name="connsiteX89" fmla="*/ 282575 w 669420"/>
                <a:gd name="connsiteY89" fmla="*/ 1035050 h 1527175"/>
                <a:gd name="connsiteX90" fmla="*/ 276225 w 669420"/>
                <a:gd name="connsiteY90" fmla="*/ 1044575 h 1527175"/>
                <a:gd name="connsiteX91" fmla="*/ 273050 w 669420"/>
                <a:gd name="connsiteY91" fmla="*/ 1054100 h 1527175"/>
                <a:gd name="connsiteX92" fmla="*/ 266700 w 669420"/>
                <a:gd name="connsiteY92" fmla="*/ 1063625 h 1527175"/>
                <a:gd name="connsiteX93" fmla="*/ 260350 w 669420"/>
                <a:gd name="connsiteY93" fmla="*/ 1082675 h 1527175"/>
                <a:gd name="connsiteX94" fmla="*/ 257175 w 669420"/>
                <a:gd name="connsiteY94" fmla="*/ 1092200 h 1527175"/>
                <a:gd name="connsiteX95" fmla="*/ 254000 w 669420"/>
                <a:gd name="connsiteY95" fmla="*/ 1108075 h 1527175"/>
                <a:gd name="connsiteX96" fmla="*/ 250825 w 669420"/>
                <a:gd name="connsiteY96" fmla="*/ 1117600 h 1527175"/>
                <a:gd name="connsiteX97" fmla="*/ 247650 w 669420"/>
                <a:gd name="connsiteY97" fmla="*/ 1130300 h 1527175"/>
                <a:gd name="connsiteX98" fmla="*/ 244475 w 669420"/>
                <a:gd name="connsiteY98" fmla="*/ 1139825 h 1527175"/>
                <a:gd name="connsiteX99" fmla="*/ 241300 w 669420"/>
                <a:gd name="connsiteY99" fmla="*/ 1155700 h 1527175"/>
                <a:gd name="connsiteX100" fmla="*/ 234950 w 669420"/>
                <a:gd name="connsiteY100" fmla="*/ 1181100 h 1527175"/>
                <a:gd name="connsiteX101" fmla="*/ 228600 w 669420"/>
                <a:gd name="connsiteY101" fmla="*/ 1209675 h 1527175"/>
                <a:gd name="connsiteX102" fmla="*/ 225425 w 669420"/>
                <a:gd name="connsiteY102" fmla="*/ 1219200 h 1527175"/>
                <a:gd name="connsiteX103" fmla="*/ 222250 w 669420"/>
                <a:gd name="connsiteY103" fmla="*/ 1238250 h 1527175"/>
                <a:gd name="connsiteX104" fmla="*/ 219075 w 669420"/>
                <a:gd name="connsiteY104" fmla="*/ 1250950 h 1527175"/>
                <a:gd name="connsiteX105" fmla="*/ 212725 w 669420"/>
                <a:gd name="connsiteY105" fmla="*/ 1308100 h 1527175"/>
                <a:gd name="connsiteX106" fmla="*/ 209550 w 669420"/>
                <a:gd name="connsiteY106" fmla="*/ 1393825 h 1527175"/>
                <a:gd name="connsiteX107" fmla="*/ 212725 w 669420"/>
                <a:gd name="connsiteY107" fmla="*/ 1412875 h 1527175"/>
                <a:gd name="connsiteX108" fmla="*/ 219075 w 669420"/>
                <a:gd name="connsiteY108" fmla="*/ 1492250 h 1527175"/>
                <a:gd name="connsiteX109" fmla="*/ 209550 w 669420"/>
                <a:gd name="connsiteY109" fmla="*/ 1498600 h 1527175"/>
                <a:gd name="connsiteX110" fmla="*/ 168275 w 669420"/>
                <a:gd name="connsiteY110" fmla="*/ 1504950 h 1527175"/>
                <a:gd name="connsiteX111" fmla="*/ 155575 w 669420"/>
                <a:gd name="connsiteY111" fmla="*/ 1508125 h 1527175"/>
                <a:gd name="connsiteX112" fmla="*/ 136525 w 669420"/>
                <a:gd name="connsiteY112" fmla="*/ 1511300 h 1527175"/>
                <a:gd name="connsiteX113" fmla="*/ 127000 w 669420"/>
                <a:gd name="connsiteY113" fmla="*/ 1514475 h 1527175"/>
                <a:gd name="connsiteX114" fmla="*/ 114300 w 669420"/>
                <a:gd name="connsiteY114" fmla="*/ 1517650 h 1527175"/>
                <a:gd name="connsiteX115" fmla="*/ 95250 w 669420"/>
                <a:gd name="connsiteY115" fmla="*/ 1524000 h 1527175"/>
                <a:gd name="connsiteX116" fmla="*/ 69850 w 669420"/>
                <a:gd name="connsiteY116" fmla="*/ 1527175 h 1527175"/>
                <a:gd name="connsiteX117" fmla="*/ 19050 w 669420"/>
                <a:gd name="connsiteY117" fmla="*/ 1524000 h 1527175"/>
                <a:gd name="connsiteX118" fmla="*/ 6350 w 669420"/>
                <a:gd name="connsiteY118" fmla="*/ 1520825 h 1527175"/>
                <a:gd name="connsiteX119" fmla="*/ 0 w 669420"/>
                <a:gd name="connsiteY119" fmla="*/ 1511300 h 1527175"/>
                <a:gd name="connsiteX120" fmla="*/ 3175 w 669420"/>
                <a:gd name="connsiteY120" fmla="*/ 1501775 h 1527175"/>
                <a:gd name="connsiteX121" fmla="*/ 41275 w 669420"/>
                <a:gd name="connsiteY121" fmla="*/ 1482725 h 1527175"/>
                <a:gd name="connsiteX122" fmla="*/ 60325 w 669420"/>
                <a:gd name="connsiteY122" fmla="*/ 1473200 h 1527175"/>
                <a:gd name="connsiteX123" fmla="*/ 79375 w 669420"/>
                <a:gd name="connsiteY123" fmla="*/ 1463675 h 1527175"/>
                <a:gd name="connsiteX124" fmla="*/ 95250 w 669420"/>
                <a:gd name="connsiteY124" fmla="*/ 1444625 h 1527175"/>
                <a:gd name="connsiteX125" fmla="*/ 101600 w 669420"/>
                <a:gd name="connsiteY125" fmla="*/ 1425575 h 1527175"/>
                <a:gd name="connsiteX126" fmla="*/ 104775 w 669420"/>
                <a:gd name="connsiteY126" fmla="*/ 1412875 h 1527175"/>
                <a:gd name="connsiteX127" fmla="*/ 111125 w 669420"/>
                <a:gd name="connsiteY127" fmla="*/ 1365250 h 1527175"/>
                <a:gd name="connsiteX128" fmla="*/ 111125 w 669420"/>
                <a:gd name="connsiteY128" fmla="*/ 1139825 h 1527175"/>
                <a:gd name="connsiteX129" fmla="*/ 117475 w 669420"/>
                <a:gd name="connsiteY129" fmla="*/ 1108075 h 1527175"/>
                <a:gd name="connsiteX130" fmla="*/ 123825 w 669420"/>
                <a:gd name="connsiteY130" fmla="*/ 1069975 h 1527175"/>
                <a:gd name="connsiteX131" fmla="*/ 127000 w 669420"/>
                <a:gd name="connsiteY131" fmla="*/ 1054100 h 1527175"/>
                <a:gd name="connsiteX132" fmla="*/ 136525 w 669420"/>
                <a:gd name="connsiteY132" fmla="*/ 942975 h 1527175"/>
                <a:gd name="connsiteX133" fmla="*/ 139700 w 669420"/>
                <a:gd name="connsiteY133" fmla="*/ 920750 h 1527175"/>
                <a:gd name="connsiteX134" fmla="*/ 142875 w 669420"/>
                <a:gd name="connsiteY134" fmla="*/ 873125 h 1527175"/>
                <a:gd name="connsiteX135" fmla="*/ 146050 w 669420"/>
                <a:gd name="connsiteY135" fmla="*/ 854075 h 1527175"/>
                <a:gd name="connsiteX136" fmla="*/ 152400 w 669420"/>
                <a:gd name="connsiteY136" fmla="*/ 803275 h 1527175"/>
                <a:gd name="connsiteX137" fmla="*/ 155575 w 669420"/>
                <a:gd name="connsiteY137" fmla="*/ 758825 h 1527175"/>
                <a:gd name="connsiteX138" fmla="*/ 123825 w 669420"/>
                <a:gd name="connsiteY138" fmla="*/ 746125 h 1527175"/>
                <a:gd name="connsiteX139" fmla="*/ 92075 w 669420"/>
                <a:gd name="connsiteY139" fmla="*/ 717550 h 1527175"/>
                <a:gd name="connsiteX140" fmla="*/ 44450 w 669420"/>
                <a:gd name="connsiteY140" fmla="*/ 587375 h 1527175"/>
                <a:gd name="connsiteX141" fmla="*/ 22225 w 669420"/>
                <a:gd name="connsiteY141" fmla="*/ 495300 h 1527175"/>
                <a:gd name="connsiteX142" fmla="*/ 47625 w 669420"/>
                <a:gd name="connsiteY142" fmla="*/ 422275 h 1527175"/>
                <a:gd name="connsiteX143" fmla="*/ 82550 w 669420"/>
                <a:gd name="connsiteY143" fmla="*/ 349250 h 1527175"/>
                <a:gd name="connsiteX144" fmla="*/ 98425 w 669420"/>
                <a:gd name="connsiteY144" fmla="*/ 301625 h 1527175"/>
                <a:gd name="connsiteX145" fmla="*/ 146050 w 669420"/>
                <a:gd name="connsiteY145" fmla="*/ 279400 h 1527175"/>
                <a:gd name="connsiteX146" fmla="*/ 165100 w 669420"/>
                <a:gd name="connsiteY146" fmla="*/ 276225 h 1527175"/>
                <a:gd name="connsiteX147" fmla="*/ 190500 w 669420"/>
                <a:gd name="connsiteY147" fmla="*/ 269875 h 1527175"/>
                <a:gd name="connsiteX148" fmla="*/ 209550 w 669420"/>
                <a:gd name="connsiteY148" fmla="*/ 266700 h 1527175"/>
                <a:gd name="connsiteX149" fmla="*/ 228600 w 669420"/>
                <a:gd name="connsiteY149" fmla="*/ 260350 h 1527175"/>
                <a:gd name="connsiteX150" fmla="*/ 231775 w 669420"/>
                <a:gd name="connsiteY150" fmla="*/ 250825 h 1527175"/>
                <a:gd name="connsiteX151" fmla="*/ 219075 w 669420"/>
                <a:gd name="connsiteY151" fmla="*/ 222250 h 1527175"/>
                <a:gd name="connsiteX152" fmla="*/ 212725 w 669420"/>
                <a:gd name="connsiteY152" fmla="*/ 203200 h 1527175"/>
                <a:gd name="connsiteX153" fmla="*/ 209550 w 669420"/>
                <a:gd name="connsiteY153" fmla="*/ 177800 h 1527175"/>
                <a:gd name="connsiteX154" fmla="*/ 212725 w 669420"/>
                <a:gd name="connsiteY154" fmla="*/ 149225 h 1527175"/>
                <a:gd name="connsiteX155" fmla="*/ 215900 w 669420"/>
                <a:gd name="connsiteY155" fmla="*/ 107950 h 1527175"/>
                <a:gd name="connsiteX156" fmla="*/ 222250 w 669420"/>
                <a:gd name="connsiteY156" fmla="*/ 69850 h 1527175"/>
                <a:gd name="connsiteX157" fmla="*/ 225425 w 669420"/>
                <a:gd name="connsiteY157" fmla="*/ 50800 h 1527175"/>
                <a:gd name="connsiteX158" fmla="*/ 231775 w 669420"/>
                <a:gd name="connsiteY158" fmla="*/ 31750 h 1527175"/>
                <a:gd name="connsiteX159" fmla="*/ 250825 w 669420"/>
                <a:gd name="connsiteY159" fmla="*/ 19050 h 1527175"/>
                <a:gd name="connsiteX160" fmla="*/ 269875 w 669420"/>
                <a:gd name="connsiteY160" fmla="*/ 12700 h 1527175"/>
                <a:gd name="connsiteX161" fmla="*/ 279400 w 669420"/>
                <a:gd name="connsiteY161" fmla="*/ 9525 h 1527175"/>
                <a:gd name="connsiteX162" fmla="*/ 288925 w 669420"/>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74675 w 669420"/>
                <a:gd name="connsiteY30" fmla="*/ 374650 h 1527175"/>
                <a:gd name="connsiteX31" fmla="*/ 590550 w 669420"/>
                <a:gd name="connsiteY31" fmla="*/ 400050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400050 w 669420"/>
                <a:gd name="connsiteY70" fmla="*/ 1244600 h 1527175"/>
                <a:gd name="connsiteX71" fmla="*/ 381000 w 669420"/>
                <a:gd name="connsiteY71" fmla="*/ 1190625 h 1527175"/>
                <a:gd name="connsiteX72" fmla="*/ 387350 w 669420"/>
                <a:gd name="connsiteY72" fmla="*/ 1152525 h 1527175"/>
                <a:gd name="connsiteX73" fmla="*/ 381000 w 669420"/>
                <a:gd name="connsiteY73" fmla="*/ 1139825 h 1527175"/>
                <a:gd name="connsiteX74" fmla="*/ 374650 w 669420"/>
                <a:gd name="connsiteY74" fmla="*/ 1120775 h 1527175"/>
                <a:gd name="connsiteX75" fmla="*/ 371475 w 669420"/>
                <a:gd name="connsiteY75" fmla="*/ 1111250 h 1527175"/>
                <a:gd name="connsiteX76" fmla="*/ 361950 w 669420"/>
                <a:gd name="connsiteY76" fmla="*/ 1057275 h 1527175"/>
                <a:gd name="connsiteX77" fmla="*/ 358775 w 669420"/>
                <a:gd name="connsiteY77" fmla="*/ 1047750 h 1527175"/>
                <a:gd name="connsiteX78" fmla="*/ 355600 w 669420"/>
                <a:gd name="connsiteY78" fmla="*/ 1025525 h 1527175"/>
                <a:gd name="connsiteX79" fmla="*/ 352425 w 669420"/>
                <a:gd name="connsiteY79" fmla="*/ 1000125 h 1527175"/>
                <a:gd name="connsiteX80" fmla="*/ 346075 w 669420"/>
                <a:gd name="connsiteY80" fmla="*/ 968375 h 1527175"/>
                <a:gd name="connsiteX81" fmla="*/ 342900 w 669420"/>
                <a:gd name="connsiteY81" fmla="*/ 958850 h 1527175"/>
                <a:gd name="connsiteX82" fmla="*/ 336550 w 669420"/>
                <a:gd name="connsiteY82" fmla="*/ 949325 h 1527175"/>
                <a:gd name="connsiteX83" fmla="*/ 327025 w 669420"/>
                <a:gd name="connsiteY83" fmla="*/ 955675 h 1527175"/>
                <a:gd name="connsiteX84" fmla="*/ 314325 w 669420"/>
                <a:gd name="connsiteY84" fmla="*/ 977900 h 1527175"/>
                <a:gd name="connsiteX85" fmla="*/ 304800 w 669420"/>
                <a:gd name="connsiteY85" fmla="*/ 987425 h 1527175"/>
                <a:gd name="connsiteX86" fmla="*/ 295275 w 669420"/>
                <a:gd name="connsiteY86" fmla="*/ 1006475 h 1527175"/>
                <a:gd name="connsiteX87" fmla="*/ 292100 w 669420"/>
                <a:gd name="connsiteY87" fmla="*/ 1016000 h 1527175"/>
                <a:gd name="connsiteX88" fmla="*/ 285750 w 669420"/>
                <a:gd name="connsiteY88" fmla="*/ 1025525 h 1527175"/>
                <a:gd name="connsiteX89" fmla="*/ 282575 w 669420"/>
                <a:gd name="connsiteY89" fmla="*/ 1035050 h 1527175"/>
                <a:gd name="connsiteX90" fmla="*/ 276225 w 669420"/>
                <a:gd name="connsiteY90" fmla="*/ 1044575 h 1527175"/>
                <a:gd name="connsiteX91" fmla="*/ 273050 w 669420"/>
                <a:gd name="connsiteY91" fmla="*/ 1054100 h 1527175"/>
                <a:gd name="connsiteX92" fmla="*/ 266700 w 669420"/>
                <a:gd name="connsiteY92" fmla="*/ 1063625 h 1527175"/>
                <a:gd name="connsiteX93" fmla="*/ 260350 w 669420"/>
                <a:gd name="connsiteY93" fmla="*/ 1082675 h 1527175"/>
                <a:gd name="connsiteX94" fmla="*/ 257175 w 669420"/>
                <a:gd name="connsiteY94" fmla="*/ 1092200 h 1527175"/>
                <a:gd name="connsiteX95" fmla="*/ 254000 w 669420"/>
                <a:gd name="connsiteY95" fmla="*/ 1108075 h 1527175"/>
                <a:gd name="connsiteX96" fmla="*/ 250825 w 669420"/>
                <a:gd name="connsiteY96" fmla="*/ 1117600 h 1527175"/>
                <a:gd name="connsiteX97" fmla="*/ 247650 w 669420"/>
                <a:gd name="connsiteY97" fmla="*/ 1130300 h 1527175"/>
                <a:gd name="connsiteX98" fmla="*/ 244475 w 669420"/>
                <a:gd name="connsiteY98" fmla="*/ 1139825 h 1527175"/>
                <a:gd name="connsiteX99" fmla="*/ 241300 w 669420"/>
                <a:gd name="connsiteY99" fmla="*/ 1155700 h 1527175"/>
                <a:gd name="connsiteX100" fmla="*/ 234950 w 669420"/>
                <a:gd name="connsiteY100" fmla="*/ 1181100 h 1527175"/>
                <a:gd name="connsiteX101" fmla="*/ 228600 w 669420"/>
                <a:gd name="connsiteY101" fmla="*/ 1209675 h 1527175"/>
                <a:gd name="connsiteX102" fmla="*/ 225425 w 669420"/>
                <a:gd name="connsiteY102" fmla="*/ 1219200 h 1527175"/>
                <a:gd name="connsiteX103" fmla="*/ 222250 w 669420"/>
                <a:gd name="connsiteY103" fmla="*/ 1238250 h 1527175"/>
                <a:gd name="connsiteX104" fmla="*/ 219075 w 669420"/>
                <a:gd name="connsiteY104" fmla="*/ 1250950 h 1527175"/>
                <a:gd name="connsiteX105" fmla="*/ 212725 w 669420"/>
                <a:gd name="connsiteY105" fmla="*/ 1308100 h 1527175"/>
                <a:gd name="connsiteX106" fmla="*/ 209550 w 669420"/>
                <a:gd name="connsiteY106" fmla="*/ 1393825 h 1527175"/>
                <a:gd name="connsiteX107" fmla="*/ 212725 w 669420"/>
                <a:gd name="connsiteY107" fmla="*/ 1412875 h 1527175"/>
                <a:gd name="connsiteX108" fmla="*/ 219075 w 669420"/>
                <a:gd name="connsiteY108" fmla="*/ 1492250 h 1527175"/>
                <a:gd name="connsiteX109" fmla="*/ 209550 w 669420"/>
                <a:gd name="connsiteY109" fmla="*/ 1498600 h 1527175"/>
                <a:gd name="connsiteX110" fmla="*/ 168275 w 669420"/>
                <a:gd name="connsiteY110" fmla="*/ 1504950 h 1527175"/>
                <a:gd name="connsiteX111" fmla="*/ 155575 w 669420"/>
                <a:gd name="connsiteY111" fmla="*/ 1508125 h 1527175"/>
                <a:gd name="connsiteX112" fmla="*/ 136525 w 669420"/>
                <a:gd name="connsiteY112" fmla="*/ 1511300 h 1527175"/>
                <a:gd name="connsiteX113" fmla="*/ 127000 w 669420"/>
                <a:gd name="connsiteY113" fmla="*/ 1514475 h 1527175"/>
                <a:gd name="connsiteX114" fmla="*/ 114300 w 669420"/>
                <a:gd name="connsiteY114" fmla="*/ 1517650 h 1527175"/>
                <a:gd name="connsiteX115" fmla="*/ 95250 w 669420"/>
                <a:gd name="connsiteY115" fmla="*/ 1524000 h 1527175"/>
                <a:gd name="connsiteX116" fmla="*/ 69850 w 669420"/>
                <a:gd name="connsiteY116" fmla="*/ 1527175 h 1527175"/>
                <a:gd name="connsiteX117" fmla="*/ 19050 w 669420"/>
                <a:gd name="connsiteY117" fmla="*/ 1524000 h 1527175"/>
                <a:gd name="connsiteX118" fmla="*/ 6350 w 669420"/>
                <a:gd name="connsiteY118" fmla="*/ 1520825 h 1527175"/>
                <a:gd name="connsiteX119" fmla="*/ 0 w 669420"/>
                <a:gd name="connsiteY119" fmla="*/ 1511300 h 1527175"/>
                <a:gd name="connsiteX120" fmla="*/ 3175 w 669420"/>
                <a:gd name="connsiteY120" fmla="*/ 1501775 h 1527175"/>
                <a:gd name="connsiteX121" fmla="*/ 41275 w 669420"/>
                <a:gd name="connsiteY121" fmla="*/ 1482725 h 1527175"/>
                <a:gd name="connsiteX122" fmla="*/ 60325 w 669420"/>
                <a:gd name="connsiteY122" fmla="*/ 1473200 h 1527175"/>
                <a:gd name="connsiteX123" fmla="*/ 79375 w 669420"/>
                <a:gd name="connsiteY123" fmla="*/ 1463675 h 1527175"/>
                <a:gd name="connsiteX124" fmla="*/ 95250 w 669420"/>
                <a:gd name="connsiteY124" fmla="*/ 1444625 h 1527175"/>
                <a:gd name="connsiteX125" fmla="*/ 101600 w 669420"/>
                <a:gd name="connsiteY125" fmla="*/ 1425575 h 1527175"/>
                <a:gd name="connsiteX126" fmla="*/ 104775 w 669420"/>
                <a:gd name="connsiteY126" fmla="*/ 1412875 h 1527175"/>
                <a:gd name="connsiteX127" fmla="*/ 111125 w 669420"/>
                <a:gd name="connsiteY127" fmla="*/ 1365250 h 1527175"/>
                <a:gd name="connsiteX128" fmla="*/ 111125 w 669420"/>
                <a:gd name="connsiteY128" fmla="*/ 1139825 h 1527175"/>
                <a:gd name="connsiteX129" fmla="*/ 117475 w 669420"/>
                <a:gd name="connsiteY129" fmla="*/ 1108075 h 1527175"/>
                <a:gd name="connsiteX130" fmla="*/ 123825 w 669420"/>
                <a:gd name="connsiteY130" fmla="*/ 1069975 h 1527175"/>
                <a:gd name="connsiteX131" fmla="*/ 127000 w 669420"/>
                <a:gd name="connsiteY131" fmla="*/ 1054100 h 1527175"/>
                <a:gd name="connsiteX132" fmla="*/ 136525 w 669420"/>
                <a:gd name="connsiteY132" fmla="*/ 942975 h 1527175"/>
                <a:gd name="connsiteX133" fmla="*/ 139700 w 669420"/>
                <a:gd name="connsiteY133" fmla="*/ 920750 h 1527175"/>
                <a:gd name="connsiteX134" fmla="*/ 142875 w 669420"/>
                <a:gd name="connsiteY134" fmla="*/ 873125 h 1527175"/>
                <a:gd name="connsiteX135" fmla="*/ 146050 w 669420"/>
                <a:gd name="connsiteY135" fmla="*/ 854075 h 1527175"/>
                <a:gd name="connsiteX136" fmla="*/ 152400 w 669420"/>
                <a:gd name="connsiteY136" fmla="*/ 803275 h 1527175"/>
                <a:gd name="connsiteX137" fmla="*/ 155575 w 669420"/>
                <a:gd name="connsiteY137" fmla="*/ 758825 h 1527175"/>
                <a:gd name="connsiteX138" fmla="*/ 123825 w 669420"/>
                <a:gd name="connsiteY138" fmla="*/ 746125 h 1527175"/>
                <a:gd name="connsiteX139" fmla="*/ 92075 w 669420"/>
                <a:gd name="connsiteY139" fmla="*/ 717550 h 1527175"/>
                <a:gd name="connsiteX140" fmla="*/ 44450 w 669420"/>
                <a:gd name="connsiteY140" fmla="*/ 587375 h 1527175"/>
                <a:gd name="connsiteX141" fmla="*/ 22225 w 669420"/>
                <a:gd name="connsiteY141" fmla="*/ 495300 h 1527175"/>
                <a:gd name="connsiteX142" fmla="*/ 47625 w 669420"/>
                <a:gd name="connsiteY142" fmla="*/ 422275 h 1527175"/>
                <a:gd name="connsiteX143" fmla="*/ 82550 w 669420"/>
                <a:gd name="connsiteY143" fmla="*/ 349250 h 1527175"/>
                <a:gd name="connsiteX144" fmla="*/ 98425 w 669420"/>
                <a:gd name="connsiteY144" fmla="*/ 301625 h 1527175"/>
                <a:gd name="connsiteX145" fmla="*/ 146050 w 669420"/>
                <a:gd name="connsiteY145" fmla="*/ 279400 h 1527175"/>
                <a:gd name="connsiteX146" fmla="*/ 165100 w 669420"/>
                <a:gd name="connsiteY146" fmla="*/ 276225 h 1527175"/>
                <a:gd name="connsiteX147" fmla="*/ 190500 w 669420"/>
                <a:gd name="connsiteY147" fmla="*/ 269875 h 1527175"/>
                <a:gd name="connsiteX148" fmla="*/ 209550 w 669420"/>
                <a:gd name="connsiteY148" fmla="*/ 266700 h 1527175"/>
                <a:gd name="connsiteX149" fmla="*/ 228600 w 669420"/>
                <a:gd name="connsiteY149" fmla="*/ 260350 h 1527175"/>
                <a:gd name="connsiteX150" fmla="*/ 231775 w 669420"/>
                <a:gd name="connsiteY150" fmla="*/ 250825 h 1527175"/>
                <a:gd name="connsiteX151" fmla="*/ 219075 w 669420"/>
                <a:gd name="connsiteY151" fmla="*/ 222250 h 1527175"/>
                <a:gd name="connsiteX152" fmla="*/ 212725 w 669420"/>
                <a:gd name="connsiteY152" fmla="*/ 203200 h 1527175"/>
                <a:gd name="connsiteX153" fmla="*/ 209550 w 669420"/>
                <a:gd name="connsiteY153" fmla="*/ 177800 h 1527175"/>
                <a:gd name="connsiteX154" fmla="*/ 212725 w 669420"/>
                <a:gd name="connsiteY154" fmla="*/ 149225 h 1527175"/>
                <a:gd name="connsiteX155" fmla="*/ 215900 w 669420"/>
                <a:gd name="connsiteY155" fmla="*/ 107950 h 1527175"/>
                <a:gd name="connsiteX156" fmla="*/ 222250 w 669420"/>
                <a:gd name="connsiteY156" fmla="*/ 69850 h 1527175"/>
                <a:gd name="connsiteX157" fmla="*/ 225425 w 669420"/>
                <a:gd name="connsiteY157" fmla="*/ 50800 h 1527175"/>
                <a:gd name="connsiteX158" fmla="*/ 231775 w 669420"/>
                <a:gd name="connsiteY158" fmla="*/ 31750 h 1527175"/>
                <a:gd name="connsiteX159" fmla="*/ 250825 w 669420"/>
                <a:gd name="connsiteY159" fmla="*/ 19050 h 1527175"/>
                <a:gd name="connsiteX160" fmla="*/ 269875 w 669420"/>
                <a:gd name="connsiteY160" fmla="*/ 12700 h 1527175"/>
                <a:gd name="connsiteX161" fmla="*/ 279400 w 669420"/>
                <a:gd name="connsiteY161" fmla="*/ 9525 h 1527175"/>
                <a:gd name="connsiteX162" fmla="*/ 288925 w 669420"/>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74675 w 669420"/>
                <a:gd name="connsiteY30" fmla="*/ 374650 h 1527175"/>
                <a:gd name="connsiteX31" fmla="*/ 590550 w 669420"/>
                <a:gd name="connsiteY31" fmla="*/ 400050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387350 w 669420"/>
                <a:gd name="connsiteY70" fmla="*/ 1250950 h 1527175"/>
                <a:gd name="connsiteX71" fmla="*/ 381000 w 669420"/>
                <a:gd name="connsiteY71" fmla="*/ 1190625 h 1527175"/>
                <a:gd name="connsiteX72" fmla="*/ 387350 w 669420"/>
                <a:gd name="connsiteY72" fmla="*/ 1152525 h 1527175"/>
                <a:gd name="connsiteX73" fmla="*/ 381000 w 669420"/>
                <a:gd name="connsiteY73" fmla="*/ 1139825 h 1527175"/>
                <a:gd name="connsiteX74" fmla="*/ 374650 w 669420"/>
                <a:gd name="connsiteY74" fmla="*/ 1120775 h 1527175"/>
                <a:gd name="connsiteX75" fmla="*/ 371475 w 669420"/>
                <a:gd name="connsiteY75" fmla="*/ 1111250 h 1527175"/>
                <a:gd name="connsiteX76" fmla="*/ 361950 w 669420"/>
                <a:gd name="connsiteY76" fmla="*/ 1057275 h 1527175"/>
                <a:gd name="connsiteX77" fmla="*/ 358775 w 669420"/>
                <a:gd name="connsiteY77" fmla="*/ 1047750 h 1527175"/>
                <a:gd name="connsiteX78" fmla="*/ 355600 w 669420"/>
                <a:gd name="connsiteY78" fmla="*/ 1025525 h 1527175"/>
                <a:gd name="connsiteX79" fmla="*/ 352425 w 669420"/>
                <a:gd name="connsiteY79" fmla="*/ 1000125 h 1527175"/>
                <a:gd name="connsiteX80" fmla="*/ 346075 w 669420"/>
                <a:gd name="connsiteY80" fmla="*/ 968375 h 1527175"/>
                <a:gd name="connsiteX81" fmla="*/ 342900 w 669420"/>
                <a:gd name="connsiteY81" fmla="*/ 958850 h 1527175"/>
                <a:gd name="connsiteX82" fmla="*/ 336550 w 669420"/>
                <a:gd name="connsiteY82" fmla="*/ 949325 h 1527175"/>
                <a:gd name="connsiteX83" fmla="*/ 327025 w 669420"/>
                <a:gd name="connsiteY83" fmla="*/ 955675 h 1527175"/>
                <a:gd name="connsiteX84" fmla="*/ 314325 w 669420"/>
                <a:gd name="connsiteY84" fmla="*/ 977900 h 1527175"/>
                <a:gd name="connsiteX85" fmla="*/ 304800 w 669420"/>
                <a:gd name="connsiteY85" fmla="*/ 987425 h 1527175"/>
                <a:gd name="connsiteX86" fmla="*/ 295275 w 669420"/>
                <a:gd name="connsiteY86" fmla="*/ 1006475 h 1527175"/>
                <a:gd name="connsiteX87" fmla="*/ 292100 w 669420"/>
                <a:gd name="connsiteY87" fmla="*/ 1016000 h 1527175"/>
                <a:gd name="connsiteX88" fmla="*/ 285750 w 669420"/>
                <a:gd name="connsiteY88" fmla="*/ 1025525 h 1527175"/>
                <a:gd name="connsiteX89" fmla="*/ 282575 w 669420"/>
                <a:gd name="connsiteY89" fmla="*/ 1035050 h 1527175"/>
                <a:gd name="connsiteX90" fmla="*/ 276225 w 669420"/>
                <a:gd name="connsiteY90" fmla="*/ 1044575 h 1527175"/>
                <a:gd name="connsiteX91" fmla="*/ 273050 w 669420"/>
                <a:gd name="connsiteY91" fmla="*/ 1054100 h 1527175"/>
                <a:gd name="connsiteX92" fmla="*/ 266700 w 669420"/>
                <a:gd name="connsiteY92" fmla="*/ 1063625 h 1527175"/>
                <a:gd name="connsiteX93" fmla="*/ 260350 w 669420"/>
                <a:gd name="connsiteY93" fmla="*/ 1082675 h 1527175"/>
                <a:gd name="connsiteX94" fmla="*/ 257175 w 669420"/>
                <a:gd name="connsiteY94" fmla="*/ 1092200 h 1527175"/>
                <a:gd name="connsiteX95" fmla="*/ 254000 w 669420"/>
                <a:gd name="connsiteY95" fmla="*/ 1108075 h 1527175"/>
                <a:gd name="connsiteX96" fmla="*/ 250825 w 669420"/>
                <a:gd name="connsiteY96" fmla="*/ 1117600 h 1527175"/>
                <a:gd name="connsiteX97" fmla="*/ 247650 w 669420"/>
                <a:gd name="connsiteY97" fmla="*/ 1130300 h 1527175"/>
                <a:gd name="connsiteX98" fmla="*/ 244475 w 669420"/>
                <a:gd name="connsiteY98" fmla="*/ 1139825 h 1527175"/>
                <a:gd name="connsiteX99" fmla="*/ 241300 w 669420"/>
                <a:gd name="connsiteY99" fmla="*/ 1155700 h 1527175"/>
                <a:gd name="connsiteX100" fmla="*/ 234950 w 669420"/>
                <a:gd name="connsiteY100" fmla="*/ 1181100 h 1527175"/>
                <a:gd name="connsiteX101" fmla="*/ 228600 w 669420"/>
                <a:gd name="connsiteY101" fmla="*/ 1209675 h 1527175"/>
                <a:gd name="connsiteX102" fmla="*/ 225425 w 669420"/>
                <a:gd name="connsiteY102" fmla="*/ 1219200 h 1527175"/>
                <a:gd name="connsiteX103" fmla="*/ 222250 w 669420"/>
                <a:gd name="connsiteY103" fmla="*/ 1238250 h 1527175"/>
                <a:gd name="connsiteX104" fmla="*/ 219075 w 669420"/>
                <a:gd name="connsiteY104" fmla="*/ 1250950 h 1527175"/>
                <a:gd name="connsiteX105" fmla="*/ 212725 w 669420"/>
                <a:gd name="connsiteY105" fmla="*/ 1308100 h 1527175"/>
                <a:gd name="connsiteX106" fmla="*/ 209550 w 669420"/>
                <a:gd name="connsiteY106" fmla="*/ 1393825 h 1527175"/>
                <a:gd name="connsiteX107" fmla="*/ 212725 w 669420"/>
                <a:gd name="connsiteY107" fmla="*/ 1412875 h 1527175"/>
                <a:gd name="connsiteX108" fmla="*/ 219075 w 669420"/>
                <a:gd name="connsiteY108" fmla="*/ 1492250 h 1527175"/>
                <a:gd name="connsiteX109" fmla="*/ 209550 w 669420"/>
                <a:gd name="connsiteY109" fmla="*/ 1498600 h 1527175"/>
                <a:gd name="connsiteX110" fmla="*/ 168275 w 669420"/>
                <a:gd name="connsiteY110" fmla="*/ 1504950 h 1527175"/>
                <a:gd name="connsiteX111" fmla="*/ 155575 w 669420"/>
                <a:gd name="connsiteY111" fmla="*/ 1508125 h 1527175"/>
                <a:gd name="connsiteX112" fmla="*/ 136525 w 669420"/>
                <a:gd name="connsiteY112" fmla="*/ 1511300 h 1527175"/>
                <a:gd name="connsiteX113" fmla="*/ 127000 w 669420"/>
                <a:gd name="connsiteY113" fmla="*/ 1514475 h 1527175"/>
                <a:gd name="connsiteX114" fmla="*/ 114300 w 669420"/>
                <a:gd name="connsiteY114" fmla="*/ 1517650 h 1527175"/>
                <a:gd name="connsiteX115" fmla="*/ 95250 w 669420"/>
                <a:gd name="connsiteY115" fmla="*/ 1524000 h 1527175"/>
                <a:gd name="connsiteX116" fmla="*/ 69850 w 669420"/>
                <a:gd name="connsiteY116" fmla="*/ 1527175 h 1527175"/>
                <a:gd name="connsiteX117" fmla="*/ 19050 w 669420"/>
                <a:gd name="connsiteY117" fmla="*/ 1524000 h 1527175"/>
                <a:gd name="connsiteX118" fmla="*/ 6350 w 669420"/>
                <a:gd name="connsiteY118" fmla="*/ 1520825 h 1527175"/>
                <a:gd name="connsiteX119" fmla="*/ 0 w 669420"/>
                <a:gd name="connsiteY119" fmla="*/ 1511300 h 1527175"/>
                <a:gd name="connsiteX120" fmla="*/ 3175 w 669420"/>
                <a:gd name="connsiteY120" fmla="*/ 1501775 h 1527175"/>
                <a:gd name="connsiteX121" fmla="*/ 41275 w 669420"/>
                <a:gd name="connsiteY121" fmla="*/ 1482725 h 1527175"/>
                <a:gd name="connsiteX122" fmla="*/ 60325 w 669420"/>
                <a:gd name="connsiteY122" fmla="*/ 1473200 h 1527175"/>
                <a:gd name="connsiteX123" fmla="*/ 79375 w 669420"/>
                <a:gd name="connsiteY123" fmla="*/ 1463675 h 1527175"/>
                <a:gd name="connsiteX124" fmla="*/ 95250 w 669420"/>
                <a:gd name="connsiteY124" fmla="*/ 1444625 h 1527175"/>
                <a:gd name="connsiteX125" fmla="*/ 101600 w 669420"/>
                <a:gd name="connsiteY125" fmla="*/ 1425575 h 1527175"/>
                <a:gd name="connsiteX126" fmla="*/ 104775 w 669420"/>
                <a:gd name="connsiteY126" fmla="*/ 1412875 h 1527175"/>
                <a:gd name="connsiteX127" fmla="*/ 111125 w 669420"/>
                <a:gd name="connsiteY127" fmla="*/ 1365250 h 1527175"/>
                <a:gd name="connsiteX128" fmla="*/ 111125 w 669420"/>
                <a:gd name="connsiteY128" fmla="*/ 1139825 h 1527175"/>
                <a:gd name="connsiteX129" fmla="*/ 117475 w 669420"/>
                <a:gd name="connsiteY129" fmla="*/ 1108075 h 1527175"/>
                <a:gd name="connsiteX130" fmla="*/ 123825 w 669420"/>
                <a:gd name="connsiteY130" fmla="*/ 1069975 h 1527175"/>
                <a:gd name="connsiteX131" fmla="*/ 127000 w 669420"/>
                <a:gd name="connsiteY131" fmla="*/ 1054100 h 1527175"/>
                <a:gd name="connsiteX132" fmla="*/ 136525 w 669420"/>
                <a:gd name="connsiteY132" fmla="*/ 942975 h 1527175"/>
                <a:gd name="connsiteX133" fmla="*/ 139700 w 669420"/>
                <a:gd name="connsiteY133" fmla="*/ 920750 h 1527175"/>
                <a:gd name="connsiteX134" fmla="*/ 142875 w 669420"/>
                <a:gd name="connsiteY134" fmla="*/ 873125 h 1527175"/>
                <a:gd name="connsiteX135" fmla="*/ 146050 w 669420"/>
                <a:gd name="connsiteY135" fmla="*/ 854075 h 1527175"/>
                <a:gd name="connsiteX136" fmla="*/ 152400 w 669420"/>
                <a:gd name="connsiteY136" fmla="*/ 803275 h 1527175"/>
                <a:gd name="connsiteX137" fmla="*/ 155575 w 669420"/>
                <a:gd name="connsiteY137" fmla="*/ 758825 h 1527175"/>
                <a:gd name="connsiteX138" fmla="*/ 123825 w 669420"/>
                <a:gd name="connsiteY138" fmla="*/ 746125 h 1527175"/>
                <a:gd name="connsiteX139" fmla="*/ 92075 w 669420"/>
                <a:gd name="connsiteY139" fmla="*/ 717550 h 1527175"/>
                <a:gd name="connsiteX140" fmla="*/ 44450 w 669420"/>
                <a:gd name="connsiteY140" fmla="*/ 587375 h 1527175"/>
                <a:gd name="connsiteX141" fmla="*/ 22225 w 669420"/>
                <a:gd name="connsiteY141" fmla="*/ 495300 h 1527175"/>
                <a:gd name="connsiteX142" fmla="*/ 47625 w 669420"/>
                <a:gd name="connsiteY142" fmla="*/ 422275 h 1527175"/>
                <a:gd name="connsiteX143" fmla="*/ 82550 w 669420"/>
                <a:gd name="connsiteY143" fmla="*/ 349250 h 1527175"/>
                <a:gd name="connsiteX144" fmla="*/ 98425 w 669420"/>
                <a:gd name="connsiteY144" fmla="*/ 301625 h 1527175"/>
                <a:gd name="connsiteX145" fmla="*/ 146050 w 669420"/>
                <a:gd name="connsiteY145" fmla="*/ 279400 h 1527175"/>
                <a:gd name="connsiteX146" fmla="*/ 165100 w 669420"/>
                <a:gd name="connsiteY146" fmla="*/ 276225 h 1527175"/>
                <a:gd name="connsiteX147" fmla="*/ 190500 w 669420"/>
                <a:gd name="connsiteY147" fmla="*/ 269875 h 1527175"/>
                <a:gd name="connsiteX148" fmla="*/ 209550 w 669420"/>
                <a:gd name="connsiteY148" fmla="*/ 266700 h 1527175"/>
                <a:gd name="connsiteX149" fmla="*/ 228600 w 669420"/>
                <a:gd name="connsiteY149" fmla="*/ 260350 h 1527175"/>
                <a:gd name="connsiteX150" fmla="*/ 231775 w 669420"/>
                <a:gd name="connsiteY150" fmla="*/ 250825 h 1527175"/>
                <a:gd name="connsiteX151" fmla="*/ 219075 w 669420"/>
                <a:gd name="connsiteY151" fmla="*/ 222250 h 1527175"/>
                <a:gd name="connsiteX152" fmla="*/ 212725 w 669420"/>
                <a:gd name="connsiteY152" fmla="*/ 203200 h 1527175"/>
                <a:gd name="connsiteX153" fmla="*/ 209550 w 669420"/>
                <a:gd name="connsiteY153" fmla="*/ 177800 h 1527175"/>
                <a:gd name="connsiteX154" fmla="*/ 212725 w 669420"/>
                <a:gd name="connsiteY154" fmla="*/ 149225 h 1527175"/>
                <a:gd name="connsiteX155" fmla="*/ 215900 w 669420"/>
                <a:gd name="connsiteY155" fmla="*/ 107950 h 1527175"/>
                <a:gd name="connsiteX156" fmla="*/ 222250 w 669420"/>
                <a:gd name="connsiteY156" fmla="*/ 69850 h 1527175"/>
                <a:gd name="connsiteX157" fmla="*/ 225425 w 669420"/>
                <a:gd name="connsiteY157" fmla="*/ 50800 h 1527175"/>
                <a:gd name="connsiteX158" fmla="*/ 231775 w 669420"/>
                <a:gd name="connsiteY158" fmla="*/ 31750 h 1527175"/>
                <a:gd name="connsiteX159" fmla="*/ 250825 w 669420"/>
                <a:gd name="connsiteY159" fmla="*/ 19050 h 1527175"/>
                <a:gd name="connsiteX160" fmla="*/ 269875 w 669420"/>
                <a:gd name="connsiteY160" fmla="*/ 12700 h 1527175"/>
                <a:gd name="connsiteX161" fmla="*/ 279400 w 669420"/>
                <a:gd name="connsiteY161" fmla="*/ 9525 h 1527175"/>
                <a:gd name="connsiteX162" fmla="*/ 288925 w 669420"/>
                <a:gd name="connsiteY162" fmla="*/ 0 h 1527175"/>
                <a:gd name="connsiteX0" fmla="*/ 288925 w 669420"/>
                <a:gd name="connsiteY0" fmla="*/ 0 h 1527175"/>
                <a:gd name="connsiteX1" fmla="*/ 288925 w 669420"/>
                <a:gd name="connsiteY1" fmla="*/ 0 h 1527175"/>
                <a:gd name="connsiteX2" fmla="*/ 314325 w 669420"/>
                <a:gd name="connsiteY2" fmla="*/ 9525 h 1527175"/>
                <a:gd name="connsiteX3" fmla="*/ 323850 w 669420"/>
                <a:gd name="connsiteY3" fmla="*/ 12700 h 1527175"/>
                <a:gd name="connsiteX4" fmla="*/ 333375 w 669420"/>
                <a:gd name="connsiteY4" fmla="*/ 19050 h 1527175"/>
                <a:gd name="connsiteX5" fmla="*/ 352425 w 669420"/>
                <a:gd name="connsiteY5" fmla="*/ 28575 h 1527175"/>
                <a:gd name="connsiteX6" fmla="*/ 358775 w 669420"/>
                <a:gd name="connsiteY6" fmla="*/ 38100 h 1527175"/>
                <a:gd name="connsiteX7" fmla="*/ 368300 w 669420"/>
                <a:gd name="connsiteY7" fmla="*/ 41275 h 1527175"/>
                <a:gd name="connsiteX8" fmla="*/ 371475 w 669420"/>
                <a:gd name="connsiteY8" fmla="*/ 50800 h 1527175"/>
                <a:gd name="connsiteX9" fmla="*/ 384175 w 669420"/>
                <a:gd name="connsiteY9" fmla="*/ 69850 h 1527175"/>
                <a:gd name="connsiteX10" fmla="*/ 393700 w 669420"/>
                <a:gd name="connsiteY10" fmla="*/ 98425 h 1527175"/>
                <a:gd name="connsiteX11" fmla="*/ 396875 w 669420"/>
                <a:gd name="connsiteY11" fmla="*/ 107950 h 1527175"/>
                <a:gd name="connsiteX12" fmla="*/ 390525 w 669420"/>
                <a:gd name="connsiteY12" fmla="*/ 161925 h 1527175"/>
                <a:gd name="connsiteX13" fmla="*/ 387350 w 669420"/>
                <a:gd name="connsiteY13" fmla="*/ 184150 h 1527175"/>
                <a:gd name="connsiteX14" fmla="*/ 381000 w 669420"/>
                <a:gd name="connsiteY14" fmla="*/ 222250 h 1527175"/>
                <a:gd name="connsiteX15" fmla="*/ 384175 w 669420"/>
                <a:gd name="connsiteY15" fmla="*/ 244475 h 1527175"/>
                <a:gd name="connsiteX16" fmla="*/ 387350 w 669420"/>
                <a:gd name="connsiteY16" fmla="*/ 254000 h 1527175"/>
                <a:gd name="connsiteX17" fmla="*/ 396875 w 669420"/>
                <a:gd name="connsiteY17" fmla="*/ 260350 h 1527175"/>
                <a:gd name="connsiteX18" fmla="*/ 403225 w 669420"/>
                <a:gd name="connsiteY18" fmla="*/ 269875 h 1527175"/>
                <a:gd name="connsiteX19" fmla="*/ 412750 w 669420"/>
                <a:gd name="connsiteY19" fmla="*/ 273050 h 1527175"/>
                <a:gd name="connsiteX20" fmla="*/ 422275 w 669420"/>
                <a:gd name="connsiteY20" fmla="*/ 279400 h 1527175"/>
                <a:gd name="connsiteX21" fmla="*/ 431800 w 669420"/>
                <a:gd name="connsiteY21" fmla="*/ 282575 h 1527175"/>
                <a:gd name="connsiteX22" fmla="*/ 441325 w 669420"/>
                <a:gd name="connsiteY22" fmla="*/ 288925 h 1527175"/>
                <a:gd name="connsiteX23" fmla="*/ 460375 w 669420"/>
                <a:gd name="connsiteY23" fmla="*/ 295275 h 1527175"/>
                <a:gd name="connsiteX24" fmla="*/ 488950 w 669420"/>
                <a:gd name="connsiteY24" fmla="*/ 304800 h 1527175"/>
                <a:gd name="connsiteX25" fmla="*/ 517525 w 669420"/>
                <a:gd name="connsiteY25" fmla="*/ 314325 h 1527175"/>
                <a:gd name="connsiteX26" fmla="*/ 527050 w 669420"/>
                <a:gd name="connsiteY26" fmla="*/ 317500 h 1527175"/>
                <a:gd name="connsiteX27" fmla="*/ 536575 w 669420"/>
                <a:gd name="connsiteY27" fmla="*/ 320675 h 1527175"/>
                <a:gd name="connsiteX28" fmla="*/ 542925 w 669420"/>
                <a:gd name="connsiteY28" fmla="*/ 339725 h 1527175"/>
                <a:gd name="connsiteX29" fmla="*/ 546100 w 669420"/>
                <a:gd name="connsiteY29" fmla="*/ 349250 h 1527175"/>
                <a:gd name="connsiteX30" fmla="*/ 574675 w 669420"/>
                <a:gd name="connsiteY30" fmla="*/ 374650 h 1527175"/>
                <a:gd name="connsiteX31" fmla="*/ 590550 w 669420"/>
                <a:gd name="connsiteY31" fmla="*/ 400050 h 1527175"/>
                <a:gd name="connsiteX32" fmla="*/ 615950 w 669420"/>
                <a:gd name="connsiteY32" fmla="*/ 428625 h 1527175"/>
                <a:gd name="connsiteX33" fmla="*/ 647700 w 669420"/>
                <a:gd name="connsiteY33" fmla="*/ 476250 h 1527175"/>
                <a:gd name="connsiteX34" fmla="*/ 666750 w 669420"/>
                <a:gd name="connsiteY34" fmla="*/ 530225 h 1527175"/>
                <a:gd name="connsiteX35" fmla="*/ 552450 w 669420"/>
                <a:gd name="connsiteY35" fmla="*/ 746125 h 1527175"/>
                <a:gd name="connsiteX36" fmla="*/ 517525 w 669420"/>
                <a:gd name="connsiteY36" fmla="*/ 879475 h 1527175"/>
                <a:gd name="connsiteX37" fmla="*/ 514350 w 669420"/>
                <a:gd name="connsiteY37" fmla="*/ 908050 h 1527175"/>
                <a:gd name="connsiteX38" fmla="*/ 508000 w 669420"/>
                <a:gd name="connsiteY38" fmla="*/ 965200 h 1527175"/>
                <a:gd name="connsiteX39" fmla="*/ 501650 w 669420"/>
                <a:gd name="connsiteY39" fmla="*/ 1038225 h 1527175"/>
                <a:gd name="connsiteX40" fmla="*/ 498475 w 669420"/>
                <a:gd name="connsiteY40" fmla="*/ 1076325 h 1527175"/>
                <a:gd name="connsiteX41" fmla="*/ 495300 w 669420"/>
                <a:gd name="connsiteY41" fmla="*/ 1165225 h 1527175"/>
                <a:gd name="connsiteX42" fmla="*/ 492125 w 669420"/>
                <a:gd name="connsiteY42" fmla="*/ 1190625 h 1527175"/>
                <a:gd name="connsiteX43" fmla="*/ 485775 w 669420"/>
                <a:gd name="connsiteY43" fmla="*/ 1250950 h 1527175"/>
                <a:gd name="connsiteX44" fmla="*/ 482600 w 669420"/>
                <a:gd name="connsiteY44" fmla="*/ 1308100 h 1527175"/>
                <a:gd name="connsiteX45" fmla="*/ 473075 w 669420"/>
                <a:gd name="connsiteY45" fmla="*/ 1311275 h 1527175"/>
                <a:gd name="connsiteX46" fmla="*/ 454025 w 669420"/>
                <a:gd name="connsiteY46" fmla="*/ 1314450 h 1527175"/>
                <a:gd name="connsiteX47" fmla="*/ 441325 w 669420"/>
                <a:gd name="connsiteY47" fmla="*/ 1317625 h 1527175"/>
                <a:gd name="connsiteX48" fmla="*/ 422275 w 669420"/>
                <a:gd name="connsiteY48" fmla="*/ 1323975 h 1527175"/>
                <a:gd name="connsiteX49" fmla="*/ 422275 w 669420"/>
                <a:gd name="connsiteY49" fmla="*/ 1346200 h 1527175"/>
                <a:gd name="connsiteX50" fmla="*/ 438150 w 669420"/>
                <a:gd name="connsiteY50" fmla="*/ 1371600 h 1527175"/>
                <a:gd name="connsiteX51" fmla="*/ 450850 w 669420"/>
                <a:gd name="connsiteY51" fmla="*/ 1374775 h 1527175"/>
                <a:gd name="connsiteX52" fmla="*/ 460375 w 669420"/>
                <a:gd name="connsiteY52" fmla="*/ 1393825 h 1527175"/>
                <a:gd name="connsiteX53" fmla="*/ 457200 w 669420"/>
                <a:gd name="connsiteY53" fmla="*/ 1409700 h 1527175"/>
                <a:gd name="connsiteX54" fmla="*/ 450850 w 669420"/>
                <a:gd name="connsiteY54" fmla="*/ 1419225 h 1527175"/>
                <a:gd name="connsiteX55" fmla="*/ 431800 w 669420"/>
                <a:gd name="connsiteY55" fmla="*/ 1435100 h 1527175"/>
                <a:gd name="connsiteX56" fmla="*/ 419100 w 669420"/>
                <a:gd name="connsiteY56" fmla="*/ 1454150 h 1527175"/>
                <a:gd name="connsiteX57" fmla="*/ 412750 w 669420"/>
                <a:gd name="connsiteY57" fmla="*/ 1463675 h 1527175"/>
                <a:gd name="connsiteX58" fmla="*/ 409575 w 669420"/>
                <a:gd name="connsiteY58" fmla="*/ 1473200 h 1527175"/>
                <a:gd name="connsiteX59" fmla="*/ 384175 w 669420"/>
                <a:gd name="connsiteY59" fmla="*/ 1482725 h 1527175"/>
                <a:gd name="connsiteX60" fmla="*/ 361950 w 669420"/>
                <a:gd name="connsiteY60" fmla="*/ 1485900 h 1527175"/>
                <a:gd name="connsiteX61" fmla="*/ 358775 w 669420"/>
                <a:gd name="connsiteY61" fmla="*/ 1473200 h 1527175"/>
                <a:gd name="connsiteX62" fmla="*/ 352425 w 669420"/>
                <a:gd name="connsiteY62" fmla="*/ 1454150 h 1527175"/>
                <a:gd name="connsiteX63" fmla="*/ 355600 w 669420"/>
                <a:gd name="connsiteY63" fmla="*/ 1409700 h 1527175"/>
                <a:gd name="connsiteX64" fmla="*/ 365125 w 669420"/>
                <a:gd name="connsiteY64" fmla="*/ 1377950 h 1527175"/>
                <a:gd name="connsiteX65" fmla="*/ 371475 w 669420"/>
                <a:gd name="connsiteY65" fmla="*/ 1343025 h 1527175"/>
                <a:gd name="connsiteX66" fmla="*/ 377825 w 669420"/>
                <a:gd name="connsiteY66" fmla="*/ 1320800 h 1527175"/>
                <a:gd name="connsiteX67" fmla="*/ 384175 w 669420"/>
                <a:gd name="connsiteY67" fmla="*/ 1295400 h 1527175"/>
                <a:gd name="connsiteX68" fmla="*/ 393700 w 669420"/>
                <a:gd name="connsiteY68" fmla="*/ 1266825 h 1527175"/>
                <a:gd name="connsiteX69" fmla="*/ 396875 w 669420"/>
                <a:gd name="connsiteY69" fmla="*/ 1257300 h 1527175"/>
                <a:gd name="connsiteX70" fmla="*/ 381000 w 669420"/>
                <a:gd name="connsiteY70" fmla="*/ 1190625 h 1527175"/>
                <a:gd name="connsiteX71" fmla="*/ 387350 w 669420"/>
                <a:gd name="connsiteY71" fmla="*/ 1152525 h 1527175"/>
                <a:gd name="connsiteX72" fmla="*/ 381000 w 669420"/>
                <a:gd name="connsiteY72" fmla="*/ 1139825 h 1527175"/>
                <a:gd name="connsiteX73" fmla="*/ 374650 w 669420"/>
                <a:gd name="connsiteY73" fmla="*/ 1120775 h 1527175"/>
                <a:gd name="connsiteX74" fmla="*/ 371475 w 669420"/>
                <a:gd name="connsiteY74" fmla="*/ 1111250 h 1527175"/>
                <a:gd name="connsiteX75" fmla="*/ 361950 w 669420"/>
                <a:gd name="connsiteY75" fmla="*/ 1057275 h 1527175"/>
                <a:gd name="connsiteX76" fmla="*/ 358775 w 669420"/>
                <a:gd name="connsiteY76" fmla="*/ 1047750 h 1527175"/>
                <a:gd name="connsiteX77" fmla="*/ 355600 w 669420"/>
                <a:gd name="connsiteY77" fmla="*/ 1025525 h 1527175"/>
                <a:gd name="connsiteX78" fmla="*/ 352425 w 669420"/>
                <a:gd name="connsiteY78" fmla="*/ 1000125 h 1527175"/>
                <a:gd name="connsiteX79" fmla="*/ 346075 w 669420"/>
                <a:gd name="connsiteY79" fmla="*/ 968375 h 1527175"/>
                <a:gd name="connsiteX80" fmla="*/ 342900 w 669420"/>
                <a:gd name="connsiteY80" fmla="*/ 958850 h 1527175"/>
                <a:gd name="connsiteX81" fmla="*/ 336550 w 669420"/>
                <a:gd name="connsiteY81" fmla="*/ 949325 h 1527175"/>
                <a:gd name="connsiteX82" fmla="*/ 327025 w 669420"/>
                <a:gd name="connsiteY82" fmla="*/ 955675 h 1527175"/>
                <a:gd name="connsiteX83" fmla="*/ 314325 w 669420"/>
                <a:gd name="connsiteY83" fmla="*/ 977900 h 1527175"/>
                <a:gd name="connsiteX84" fmla="*/ 304800 w 669420"/>
                <a:gd name="connsiteY84" fmla="*/ 987425 h 1527175"/>
                <a:gd name="connsiteX85" fmla="*/ 295275 w 669420"/>
                <a:gd name="connsiteY85" fmla="*/ 1006475 h 1527175"/>
                <a:gd name="connsiteX86" fmla="*/ 292100 w 669420"/>
                <a:gd name="connsiteY86" fmla="*/ 1016000 h 1527175"/>
                <a:gd name="connsiteX87" fmla="*/ 285750 w 669420"/>
                <a:gd name="connsiteY87" fmla="*/ 1025525 h 1527175"/>
                <a:gd name="connsiteX88" fmla="*/ 282575 w 669420"/>
                <a:gd name="connsiteY88" fmla="*/ 1035050 h 1527175"/>
                <a:gd name="connsiteX89" fmla="*/ 276225 w 669420"/>
                <a:gd name="connsiteY89" fmla="*/ 1044575 h 1527175"/>
                <a:gd name="connsiteX90" fmla="*/ 273050 w 669420"/>
                <a:gd name="connsiteY90" fmla="*/ 1054100 h 1527175"/>
                <a:gd name="connsiteX91" fmla="*/ 266700 w 669420"/>
                <a:gd name="connsiteY91" fmla="*/ 1063625 h 1527175"/>
                <a:gd name="connsiteX92" fmla="*/ 260350 w 669420"/>
                <a:gd name="connsiteY92" fmla="*/ 1082675 h 1527175"/>
                <a:gd name="connsiteX93" fmla="*/ 257175 w 669420"/>
                <a:gd name="connsiteY93" fmla="*/ 1092200 h 1527175"/>
                <a:gd name="connsiteX94" fmla="*/ 254000 w 669420"/>
                <a:gd name="connsiteY94" fmla="*/ 1108075 h 1527175"/>
                <a:gd name="connsiteX95" fmla="*/ 250825 w 669420"/>
                <a:gd name="connsiteY95" fmla="*/ 1117600 h 1527175"/>
                <a:gd name="connsiteX96" fmla="*/ 247650 w 669420"/>
                <a:gd name="connsiteY96" fmla="*/ 1130300 h 1527175"/>
                <a:gd name="connsiteX97" fmla="*/ 244475 w 669420"/>
                <a:gd name="connsiteY97" fmla="*/ 1139825 h 1527175"/>
                <a:gd name="connsiteX98" fmla="*/ 241300 w 669420"/>
                <a:gd name="connsiteY98" fmla="*/ 1155700 h 1527175"/>
                <a:gd name="connsiteX99" fmla="*/ 234950 w 669420"/>
                <a:gd name="connsiteY99" fmla="*/ 1181100 h 1527175"/>
                <a:gd name="connsiteX100" fmla="*/ 228600 w 669420"/>
                <a:gd name="connsiteY100" fmla="*/ 1209675 h 1527175"/>
                <a:gd name="connsiteX101" fmla="*/ 225425 w 669420"/>
                <a:gd name="connsiteY101" fmla="*/ 1219200 h 1527175"/>
                <a:gd name="connsiteX102" fmla="*/ 222250 w 669420"/>
                <a:gd name="connsiteY102" fmla="*/ 1238250 h 1527175"/>
                <a:gd name="connsiteX103" fmla="*/ 219075 w 669420"/>
                <a:gd name="connsiteY103" fmla="*/ 1250950 h 1527175"/>
                <a:gd name="connsiteX104" fmla="*/ 212725 w 669420"/>
                <a:gd name="connsiteY104" fmla="*/ 1308100 h 1527175"/>
                <a:gd name="connsiteX105" fmla="*/ 209550 w 669420"/>
                <a:gd name="connsiteY105" fmla="*/ 1393825 h 1527175"/>
                <a:gd name="connsiteX106" fmla="*/ 212725 w 669420"/>
                <a:gd name="connsiteY106" fmla="*/ 1412875 h 1527175"/>
                <a:gd name="connsiteX107" fmla="*/ 219075 w 669420"/>
                <a:gd name="connsiteY107" fmla="*/ 1492250 h 1527175"/>
                <a:gd name="connsiteX108" fmla="*/ 209550 w 669420"/>
                <a:gd name="connsiteY108" fmla="*/ 1498600 h 1527175"/>
                <a:gd name="connsiteX109" fmla="*/ 168275 w 669420"/>
                <a:gd name="connsiteY109" fmla="*/ 1504950 h 1527175"/>
                <a:gd name="connsiteX110" fmla="*/ 155575 w 669420"/>
                <a:gd name="connsiteY110" fmla="*/ 1508125 h 1527175"/>
                <a:gd name="connsiteX111" fmla="*/ 136525 w 669420"/>
                <a:gd name="connsiteY111" fmla="*/ 1511300 h 1527175"/>
                <a:gd name="connsiteX112" fmla="*/ 127000 w 669420"/>
                <a:gd name="connsiteY112" fmla="*/ 1514475 h 1527175"/>
                <a:gd name="connsiteX113" fmla="*/ 114300 w 669420"/>
                <a:gd name="connsiteY113" fmla="*/ 1517650 h 1527175"/>
                <a:gd name="connsiteX114" fmla="*/ 95250 w 669420"/>
                <a:gd name="connsiteY114" fmla="*/ 1524000 h 1527175"/>
                <a:gd name="connsiteX115" fmla="*/ 69850 w 669420"/>
                <a:gd name="connsiteY115" fmla="*/ 1527175 h 1527175"/>
                <a:gd name="connsiteX116" fmla="*/ 19050 w 669420"/>
                <a:gd name="connsiteY116" fmla="*/ 1524000 h 1527175"/>
                <a:gd name="connsiteX117" fmla="*/ 6350 w 669420"/>
                <a:gd name="connsiteY117" fmla="*/ 1520825 h 1527175"/>
                <a:gd name="connsiteX118" fmla="*/ 0 w 669420"/>
                <a:gd name="connsiteY118" fmla="*/ 1511300 h 1527175"/>
                <a:gd name="connsiteX119" fmla="*/ 3175 w 669420"/>
                <a:gd name="connsiteY119" fmla="*/ 1501775 h 1527175"/>
                <a:gd name="connsiteX120" fmla="*/ 41275 w 669420"/>
                <a:gd name="connsiteY120" fmla="*/ 1482725 h 1527175"/>
                <a:gd name="connsiteX121" fmla="*/ 60325 w 669420"/>
                <a:gd name="connsiteY121" fmla="*/ 1473200 h 1527175"/>
                <a:gd name="connsiteX122" fmla="*/ 79375 w 669420"/>
                <a:gd name="connsiteY122" fmla="*/ 1463675 h 1527175"/>
                <a:gd name="connsiteX123" fmla="*/ 95250 w 669420"/>
                <a:gd name="connsiteY123" fmla="*/ 1444625 h 1527175"/>
                <a:gd name="connsiteX124" fmla="*/ 101600 w 669420"/>
                <a:gd name="connsiteY124" fmla="*/ 1425575 h 1527175"/>
                <a:gd name="connsiteX125" fmla="*/ 104775 w 669420"/>
                <a:gd name="connsiteY125" fmla="*/ 1412875 h 1527175"/>
                <a:gd name="connsiteX126" fmla="*/ 111125 w 669420"/>
                <a:gd name="connsiteY126" fmla="*/ 1365250 h 1527175"/>
                <a:gd name="connsiteX127" fmla="*/ 111125 w 669420"/>
                <a:gd name="connsiteY127" fmla="*/ 1139825 h 1527175"/>
                <a:gd name="connsiteX128" fmla="*/ 117475 w 669420"/>
                <a:gd name="connsiteY128" fmla="*/ 1108075 h 1527175"/>
                <a:gd name="connsiteX129" fmla="*/ 123825 w 669420"/>
                <a:gd name="connsiteY129" fmla="*/ 1069975 h 1527175"/>
                <a:gd name="connsiteX130" fmla="*/ 127000 w 669420"/>
                <a:gd name="connsiteY130" fmla="*/ 1054100 h 1527175"/>
                <a:gd name="connsiteX131" fmla="*/ 136525 w 669420"/>
                <a:gd name="connsiteY131" fmla="*/ 942975 h 1527175"/>
                <a:gd name="connsiteX132" fmla="*/ 139700 w 669420"/>
                <a:gd name="connsiteY132" fmla="*/ 920750 h 1527175"/>
                <a:gd name="connsiteX133" fmla="*/ 142875 w 669420"/>
                <a:gd name="connsiteY133" fmla="*/ 873125 h 1527175"/>
                <a:gd name="connsiteX134" fmla="*/ 146050 w 669420"/>
                <a:gd name="connsiteY134" fmla="*/ 854075 h 1527175"/>
                <a:gd name="connsiteX135" fmla="*/ 152400 w 669420"/>
                <a:gd name="connsiteY135" fmla="*/ 803275 h 1527175"/>
                <a:gd name="connsiteX136" fmla="*/ 155575 w 669420"/>
                <a:gd name="connsiteY136" fmla="*/ 758825 h 1527175"/>
                <a:gd name="connsiteX137" fmla="*/ 123825 w 669420"/>
                <a:gd name="connsiteY137" fmla="*/ 746125 h 1527175"/>
                <a:gd name="connsiteX138" fmla="*/ 92075 w 669420"/>
                <a:gd name="connsiteY138" fmla="*/ 717550 h 1527175"/>
                <a:gd name="connsiteX139" fmla="*/ 44450 w 669420"/>
                <a:gd name="connsiteY139" fmla="*/ 587375 h 1527175"/>
                <a:gd name="connsiteX140" fmla="*/ 22225 w 669420"/>
                <a:gd name="connsiteY140" fmla="*/ 495300 h 1527175"/>
                <a:gd name="connsiteX141" fmla="*/ 47625 w 669420"/>
                <a:gd name="connsiteY141" fmla="*/ 422275 h 1527175"/>
                <a:gd name="connsiteX142" fmla="*/ 82550 w 669420"/>
                <a:gd name="connsiteY142" fmla="*/ 349250 h 1527175"/>
                <a:gd name="connsiteX143" fmla="*/ 98425 w 669420"/>
                <a:gd name="connsiteY143" fmla="*/ 301625 h 1527175"/>
                <a:gd name="connsiteX144" fmla="*/ 146050 w 669420"/>
                <a:gd name="connsiteY144" fmla="*/ 279400 h 1527175"/>
                <a:gd name="connsiteX145" fmla="*/ 165100 w 669420"/>
                <a:gd name="connsiteY145" fmla="*/ 276225 h 1527175"/>
                <a:gd name="connsiteX146" fmla="*/ 190500 w 669420"/>
                <a:gd name="connsiteY146" fmla="*/ 269875 h 1527175"/>
                <a:gd name="connsiteX147" fmla="*/ 209550 w 669420"/>
                <a:gd name="connsiteY147" fmla="*/ 266700 h 1527175"/>
                <a:gd name="connsiteX148" fmla="*/ 228600 w 669420"/>
                <a:gd name="connsiteY148" fmla="*/ 260350 h 1527175"/>
                <a:gd name="connsiteX149" fmla="*/ 231775 w 669420"/>
                <a:gd name="connsiteY149" fmla="*/ 250825 h 1527175"/>
                <a:gd name="connsiteX150" fmla="*/ 219075 w 669420"/>
                <a:gd name="connsiteY150" fmla="*/ 222250 h 1527175"/>
                <a:gd name="connsiteX151" fmla="*/ 212725 w 669420"/>
                <a:gd name="connsiteY151" fmla="*/ 203200 h 1527175"/>
                <a:gd name="connsiteX152" fmla="*/ 209550 w 669420"/>
                <a:gd name="connsiteY152" fmla="*/ 177800 h 1527175"/>
                <a:gd name="connsiteX153" fmla="*/ 212725 w 669420"/>
                <a:gd name="connsiteY153" fmla="*/ 149225 h 1527175"/>
                <a:gd name="connsiteX154" fmla="*/ 215900 w 669420"/>
                <a:gd name="connsiteY154" fmla="*/ 107950 h 1527175"/>
                <a:gd name="connsiteX155" fmla="*/ 222250 w 669420"/>
                <a:gd name="connsiteY155" fmla="*/ 69850 h 1527175"/>
                <a:gd name="connsiteX156" fmla="*/ 225425 w 669420"/>
                <a:gd name="connsiteY156" fmla="*/ 50800 h 1527175"/>
                <a:gd name="connsiteX157" fmla="*/ 231775 w 669420"/>
                <a:gd name="connsiteY157" fmla="*/ 31750 h 1527175"/>
                <a:gd name="connsiteX158" fmla="*/ 250825 w 669420"/>
                <a:gd name="connsiteY158" fmla="*/ 19050 h 1527175"/>
                <a:gd name="connsiteX159" fmla="*/ 269875 w 669420"/>
                <a:gd name="connsiteY159" fmla="*/ 12700 h 1527175"/>
                <a:gd name="connsiteX160" fmla="*/ 279400 w 669420"/>
                <a:gd name="connsiteY160" fmla="*/ 9525 h 1527175"/>
                <a:gd name="connsiteX161" fmla="*/ 288925 w 669420"/>
                <a:gd name="connsiteY161" fmla="*/ 0 h 1527175"/>
                <a:gd name="connsiteX0" fmla="*/ 396875 w 669420"/>
                <a:gd name="connsiteY0" fmla="*/ 12573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52425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160" fmla="*/ 393700 w 669420"/>
                <a:gd name="connsiteY160" fmla="*/ 1266825 h 1527175"/>
                <a:gd name="connsiteX161" fmla="*/ 488315 w 669420"/>
                <a:gd name="connsiteY161" fmla="*/ 1348740 h 1527175"/>
                <a:gd name="connsiteX0" fmla="*/ 396875 w 669420"/>
                <a:gd name="connsiteY0" fmla="*/ 12573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52425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160" fmla="*/ 409575 w 669420"/>
                <a:gd name="connsiteY160" fmla="*/ 1270000 h 1527175"/>
                <a:gd name="connsiteX161" fmla="*/ 488315 w 669420"/>
                <a:gd name="connsiteY161" fmla="*/ 1348740 h 1527175"/>
                <a:gd name="connsiteX0" fmla="*/ 396875 w 669420"/>
                <a:gd name="connsiteY0" fmla="*/ 12573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52425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160" fmla="*/ 488315 w 669420"/>
                <a:gd name="connsiteY160" fmla="*/ 1348740 h 1527175"/>
                <a:gd name="connsiteX0" fmla="*/ 396875 w 669420"/>
                <a:gd name="connsiteY0" fmla="*/ 12573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52425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0" fmla="*/ 384175 w 669420"/>
                <a:gd name="connsiteY0" fmla="*/ 12446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52425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0" fmla="*/ 384175 w 669420"/>
                <a:gd name="connsiteY0" fmla="*/ 12446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1590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49250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0" fmla="*/ 384175 w 669420"/>
                <a:gd name="connsiteY0" fmla="*/ 12446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09550 w 669420"/>
                <a:gd name="connsiteY85" fmla="*/ 107950 h 1527175"/>
                <a:gd name="connsiteX86" fmla="*/ 222250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49250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 name="connsiteX0" fmla="*/ 384175 w 669420"/>
                <a:gd name="connsiteY0" fmla="*/ 1244600 h 1527175"/>
                <a:gd name="connsiteX1" fmla="*/ 381000 w 669420"/>
                <a:gd name="connsiteY1" fmla="*/ 1190625 h 1527175"/>
                <a:gd name="connsiteX2" fmla="*/ 387350 w 669420"/>
                <a:gd name="connsiteY2" fmla="*/ 1152525 h 1527175"/>
                <a:gd name="connsiteX3" fmla="*/ 381000 w 669420"/>
                <a:gd name="connsiteY3" fmla="*/ 1139825 h 1527175"/>
                <a:gd name="connsiteX4" fmla="*/ 374650 w 669420"/>
                <a:gd name="connsiteY4" fmla="*/ 1120775 h 1527175"/>
                <a:gd name="connsiteX5" fmla="*/ 371475 w 669420"/>
                <a:gd name="connsiteY5" fmla="*/ 1111250 h 1527175"/>
                <a:gd name="connsiteX6" fmla="*/ 361950 w 669420"/>
                <a:gd name="connsiteY6" fmla="*/ 1057275 h 1527175"/>
                <a:gd name="connsiteX7" fmla="*/ 358775 w 669420"/>
                <a:gd name="connsiteY7" fmla="*/ 1047750 h 1527175"/>
                <a:gd name="connsiteX8" fmla="*/ 355600 w 669420"/>
                <a:gd name="connsiteY8" fmla="*/ 1025525 h 1527175"/>
                <a:gd name="connsiteX9" fmla="*/ 352425 w 669420"/>
                <a:gd name="connsiteY9" fmla="*/ 1000125 h 1527175"/>
                <a:gd name="connsiteX10" fmla="*/ 346075 w 669420"/>
                <a:gd name="connsiteY10" fmla="*/ 968375 h 1527175"/>
                <a:gd name="connsiteX11" fmla="*/ 342900 w 669420"/>
                <a:gd name="connsiteY11" fmla="*/ 958850 h 1527175"/>
                <a:gd name="connsiteX12" fmla="*/ 336550 w 669420"/>
                <a:gd name="connsiteY12" fmla="*/ 949325 h 1527175"/>
                <a:gd name="connsiteX13" fmla="*/ 327025 w 669420"/>
                <a:gd name="connsiteY13" fmla="*/ 955675 h 1527175"/>
                <a:gd name="connsiteX14" fmla="*/ 314325 w 669420"/>
                <a:gd name="connsiteY14" fmla="*/ 977900 h 1527175"/>
                <a:gd name="connsiteX15" fmla="*/ 304800 w 669420"/>
                <a:gd name="connsiteY15" fmla="*/ 987425 h 1527175"/>
                <a:gd name="connsiteX16" fmla="*/ 295275 w 669420"/>
                <a:gd name="connsiteY16" fmla="*/ 1006475 h 1527175"/>
                <a:gd name="connsiteX17" fmla="*/ 292100 w 669420"/>
                <a:gd name="connsiteY17" fmla="*/ 1016000 h 1527175"/>
                <a:gd name="connsiteX18" fmla="*/ 285750 w 669420"/>
                <a:gd name="connsiteY18" fmla="*/ 1025525 h 1527175"/>
                <a:gd name="connsiteX19" fmla="*/ 282575 w 669420"/>
                <a:gd name="connsiteY19" fmla="*/ 1035050 h 1527175"/>
                <a:gd name="connsiteX20" fmla="*/ 276225 w 669420"/>
                <a:gd name="connsiteY20" fmla="*/ 1044575 h 1527175"/>
                <a:gd name="connsiteX21" fmla="*/ 273050 w 669420"/>
                <a:gd name="connsiteY21" fmla="*/ 1054100 h 1527175"/>
                <a:gd name="connsiteX22" fmla="*/ 266700 w 669420"/>
                <a:gd name="connsiteY22" fmla="*/ 1063625 h 1527175"/>
                <a:gd name="connsiteX23" fmla="*/ 260350 w 669420"/>
                <a:gd name="connsiteY23" fmla="*/ 1082675 h 1527175"/>
                <a:gd name="connsiteX24" fmla="*/ 257175 w 669420"/>
                <a:gd name="connsiteY24" fmla="*/ 1092200 h 1527175"/>
                <a:gd name="connsiteX25" fmla="*/ 254000 w 669420"/>
                <a:gd name="connsiteY25" fmla="*/ 1108075 h 1527175"/>
                <a:gd name="connsiteX26" fmla="*/ 250825 w 669420"/>
                <a:gd name="connsiteY26" fmla="*/ 1117600 h 1527175"/>
                <a:gd name="connsiteX27" fmla="*/ 247650 w 669420"/>
                <a:gd name="connsiteY27" fmla="*/ 1130300 h 1527175"/>
                <a:gd name="connsiteX28" fmla="*/ 244475 w 669420"/>
                <a:gd name="connsiteY28" fmla="*/ 1139825 h 1527175"/>
                <a:gd name="connsiteX29" fmla="*/ 241300 w 669420"/>
                <a:gd name="connsiteY29" fmla="*/ 1155700 h 1527175"/>
                <a:gd name="connsiteX30" fmla="*/ 234950 w 669420"/>
                <a:gd name="connsiteY30" fmla="*/ 1181100 h 1527175"/>
                <a:gd name="connsiteX31" fmla="*/ 228600 w 669420"/>
                <a:gd name="connsiteY31" fmla="*/ 1209675 h 1527175"/>
                <a:gd name="connsiteX32" fmla="*/ 225425 w 669420"/>
                <a:gd name="connsiteY32" fmla="*/ 1219200 h 1527175"/>
                <a:gd name="connsiteX33" fmla="*/ 222250 w 669420"/>
                <a:gd name="connsiteY33" fmla="*/ 1238250 h 1527175"/>
                <a:gd name="connsiteX34" fmla="*/ 219075 w 669420"/>
                <a:gd name="connsiteY34" fmla="*/ 1250950 h 1527175"/>
                <a:gd name="connsiteX35" fmla="*/ 212725 w 669420"/>
                <a:gd name="connsiteY35" fmla="*/ 1308100 h 1527175"/>
                <a:gd name="connsiteX36" fmla="*/ 209550 w 669420"/>
                <a:gd name="connsiteY36" fmla="*/ 1393825 h 1527175"/>
                <a:gd name="connsiteX37" fmla="*/ 212725 w 669420"/>
                <a:gd name="connsiteY37" fmla="*/ 1412875 h 1527175"/>
                <a:gd name="connsiteX38" fmla="*/ 219075 w 669420"/>
                <a:gd name="connsiteY38" fmla="*/ 1492250 h 1527175"/>
                <a:gd name="connsiteX39" fmla="*/ 209550 w 669420"/>
                <a:gd name="connsiteY39" fmla="*/ 1498600 h 1527175"/>
                <a:gd name="connsiteX40" fmla="*/ 168275 w 669420"/>
                <a:gd name="connsiteY40" fmla="*/ 1504950 h 1527175"/>
                <a:gd name="connsiteX41" fmla="*/ 155575 w 669420"/>
                <a:gd name="connsiteY41" fmla="*/ 1508125 h 1527175"/>
                <a:gd name="connsiteX42" fmla="*/ 136525 w 669420"/>
                <a:gd name="connsiteY42" fmla="*/ 1511300 h 1527175"/>
                <a:gd name="connsiteX43" fmla="*/ 127000 w 669420"/>
                <a:gd name="connsiteY43" fmla="*/ 1514475 h 1527175"/>
                <a:gd name="connsiteX44" fmla="*/ 114300 w 669420"/>
                <a:gd name="connsiteY44" fmla="*/ 1517650 h 1527175"/>
                <a:gd name="connsiteX45" fmla="*/ 95250 w 669420"/>
                <a:gd name="connsiteY45" fmla="*/ 1524000 h 1527175"/>
                <a:gd name="connsiteX46" fmla="*/ 69850 w 669420"/>
                <a:gd name="connsiteY46" fmla="*/ 1527175 h 1527175"/>
                <a:gd name="connsiteX47" fmla="*/ 19050 w 669420"/>
                <a:gd name="connsiteY47" fmla="*/ 1524000 h 1527175"/>
                <a:gd name="connsiteX48" fmla="*/ 6350 w 669420"/>
                <a:gd name="connsiteY48" fmla="*/ 1520825 h 1527175"/>
                <a:gd name="connsiteX49" fmla="*/ 0 w 669420"/>
                <a:gd name="connsiteY49" fmla="*/ 1511300 h 1527175"/>
                <a:gd name="connsiteX50" fmla="*/ 3175 w 669420"/>
                <a:gd name="connsiteY50" fmla="*/ 1501775 h 1527175"/>
                <a:gd name="connsiteX51" fmla="*/ 41275 w 669420"/>
                <a:gd name="connsiteY51" fmla="*/ 1482725 h 1527175"/>
                <a:gd name="connsiteX52" fmla="*/ 60325 w 669420"/>
                <a:gd name="connsiteY52" fmla="*/ 1473200 h 1527175"/>
                <a:gd name="connsiteX53" fmla="*/ 79375 w 669420"/>
                <a:gd name="connsiteY53" fmla="*/ 1463675 h 1527175"/>
                <a:gd name="connsiteX54" fmla="*/ 95250 w 669420"/>
                <a:gd name="connsiteY54" fmla="*/ 1444625 h 1527175"/>
                <a:gd name="connsiteX55" fmla="*/ 101600 w 669420"/>
                <a:gd name="connsiteY55" fmla="*/ 1425575 h 1527175"/>
                <a:gd name="connsiteX56" fmla="*/ 104775 w 669420"/>
                <a:gd name="connsiteY56" fmla="*/ 1412875 h 1527175"/>
                <a:gd name="connsiteX57" fmla="*/ 111125 w 669420"/>
                <a:gd name="connsiteY57" fmla="*/ 1365250 h 1527175"/>
                <a:gd name="connsiteX58" fmla="*/ 111125 w 669420"/>
                <a:gd name="connsiteY58" fmla="*/ 1139825 h 1527175"/>
                <a:gd name="connsiteX59" fmla="*/ 117475 w 669420"/>
                <a:gd name="connsiteY59" fmla="*/ 1108075 h 1527175"/>
                <a:gd name="connsiteX60" fmla="*/ 123825 w 669420"/>
                <a:gd name="connsiteY60" fmla="*/ 1069975 h 1527175"/>
                <a:gd name="connsiteX61" fmla="*/ 127000 w 669420"/>
                <a:gd name="connsiteY61" fmla="*/ 1054100 h 1527175"/>
                <a:gd name="connsiteX62" fmla="*/ 136525 w 669420"/>
                <a:gd name="connsiteY62" fmla="*/ 942975 h 1527175"/>
                <a:gd name="connsiteX63" fmla="*/ 139700 w 669420"/>
                <a:gd name="connsiteY63" fmla="*/ 920750 h 1527175"/>
                <a:gd name="connsiteX64" fmla="*/ 142875 w 669420"/>
                <a:gd name="connsiteY64" fmla="*/ 873125 h 1527175"/>
                <a:gd name="connsiteX65" fmla="*/ 146050 w 669420"/>
                <a:gd name="connsiteY65" fmla="*/ 854075 h 1527175"/>
                <a:gd name="connsiteX66" fmla="*/ 152400 w 669420"/>
                <a:gd name="connsiteY66" fmla="*/ 803275 h 1527175"/>
                <a:gd name="connsiteX67" fmla="*/ 155575 w 669420"/>
                <a:gd name="connsiteY67" fmla="*/ 758825 h 1527175"/>
                <a:gd name="connsiteX68" fmla="*/ 123825 w 669420"/>
                <a:gd name="connsiteY68" fmla="*/ 746125 h 1527175"/>
                <a:gd name="connsiteX69" fmla="*/ 92075 w 669420"/>
                <a:gd name="connsiteY69" fmla="*/ 717550 h 1527175"/>
                <a:gd name="connsiteX70" fmla="*/ 44450 w 669420"/>
                <a:gd name="connsiteY70" fmla="*/ 587375 h 1527175"/>
                <a:gd name="connsiteX71" fmla="*/ 22225 w 669420"/>
                <a:gd name="connsiteY71" fmla="*/ 495300 h 1527175"/>
                <a:gd name="connsiteX72" fmla="*/ 47625 w 669420"/>
                <a:gd name="connsiteY72" fmla="*/ 422275 h 1527175"/>
                <a:gd name="connsiteX73" fmla="*/ 82550 w 669420"/>
                <a:gd name="connsiteY73" fmla="*/ 349250 h 1527175"/>
                <a:gd name="connsiteX74" fmla="*/ 98425 w 669420"/>
                <a:gd name="connsiteY74" fmla="*/ 301625 h 1527175"/>
                <a:gd name="connsiteX75" fmla="*/ 146050 w 669420"/>
                <a:gd name="connsiteY75" fmla="*/ 279400 h 1527175"/>
                <a:gd name="connsiteX76" fmla="*/ 165100 w 669420"/>
                <a:gd name="connsiteY76" fmla="*/ 276225 h 1527175"/>
                <a:gd name="connsiteX77" fmla="*/ 190500 w 669420"/>
                <a:gd name="connsiteY77" fmla="*/ 269875 h 1527175"/>
                <a:gd name="connsiteX78" fmla="*/ 209550 w 669420"/>
                <a:gd name="connsiteY78" fmla="*/ 266700 h 1527175"/>
                <a:gd name="connsiteX79" fmla="*/ 228600 w 669420"/>
                <a:gd name="connsiteY79" fmla="*/ 260350 h 1527175"/>
                <a:gd name="connsiteX80" fmla="*/ 231775 w 669420"/>
                <a:gd name="connsiteY80" fmla="*/ 250825 h 1527175"/>
                <a:gd name="connsiteX81" fmla="*/ 219075 w 669420"/>
                <a:gd name="connsiteY81" fmla="*/ 222250 h 1527175"/>
                <a:gd name="connsiteX82" fmla="*/ 212725 w 669420"/>
                <a:gd name="connsiteY82" fmla="*/ 203200 h 1527175"/>
                <a:gd name="connsiteX83" fmla="*/ 209550 w 669420"/>
                <a:gd name="connsiteY83" fmla="*/ 177800 h 1527175"/>
                <a:gd name="connsiteX84" fmla="*/ 212725 w 669420"/>
                <a:gd name="connsiteY84" fmla="*/ 149225 h 1527175"/>
                <a:gd name="connsiteX85" fmla="*/ 209550 w 669420"/>
                <a:gd name="connsiteY85" fmla="*/ 107950 h 1527175"/>
                <a:gd name="connsiteX86" fmla="*/ 212725 w 669420"/>
                <a:gd name="connsiteY86" fmla="*/ 69850 h 1527175"/>
                <a:gd name="connsiteX87" fmla="*/ 225425 w 669420"/>
                <a:gd name="connsiteY87" fmla="*/ 50800 h 1527175"/>
                <a:gd name="connsiteX88" fmla="*/ 231775 w 669420"/>
                <a:gd name="connsiteY88" fmla="*/ 31750 h 1527175"/>
                <a:gd name="connsiteX89" fmla="*/ 250825 w 669420"/>
                <a:gd name="connsiteY89" fmla="*/ 19050 h 1527175"/>
                <a:gd name="connsiteX90" fmla="*/ 269875 w 669420"/>
                <a:gd name="connsiteY90" fmla="*/ 12700 h 1527175"/>
                <a:gd name="connsiteX91" fmla="*/ 279400 w 669420"/>
                <a:gd name="connsiteY91" fmla="*/ 9525 h 1527175"/>
                <a:gd name="connsiteX92" fmla="*/ 288925 w 669420"/>
                <a:gd name="connsiteY92" fmla="*/ 0 h 1527175"/>
                <a:gd name="connsiteX93" fmla="*/ 288925 w 669420"/>
                <a:gd name="connsiteY93" fmla="*/ 0 h 1527175"/>
                <a:gd name="connsiteX94" fmla="*/ 314325 w 669420"/>
                <a:gd name="connsiteY94" fmla="*/ 9525 h 1527175"/>
                <a:gd name="connsiteX95" fmla="*/ 323850 w 669420"/>
                <a:gd name="connsiteY95" fmla="*/ 12700 h 1527175"/>
                <a:gd name="connsiteX96" fmla="*/ 333375 w 669420"/>
                <a:gd name="connsiteY96" fmla="*/ 19050 h 1527175"/>
                <a:gd name="connsiteX97" fmla="*/ 352425 w 669420"/>
                <a:gd name="connsiteY97" fmla="*/ 28575 h 1527175"/>
                <a:gd name="connsiteX98" fmla="*/ 358775 w 669420"/>
                <a:gd name="connsiteY98" fmla="*/ 38100 h 1527175"/>
                <a:gd name="connsiteX99" fmla="*/ 368300 w 669420"/>
                <a:gd name="connsiteY99" fmla="*/ 41275 h 1527175"/>
                <a:gd name="connsiteX100" fmla="*/ 371475 w 669420"/>
                <a:gd name="connsiteY100" fmla="*/ 50800 h 1527175"/>
                <a:gd name="connsiteX101" fmla="*/ 384175 w 669420"/>
                <a:gd name="connsiteY101" fmla="*/ 69850 h 1527175"/>
                <a:gd name="connsiteX102" fmla="*/ 393700 w 669420"/>
                <a:gd name="connsiteY102" fmla="*/ 98425 h 1527175"/>
                <a:gd name="connsiteX103" fmla="*/ 396875 w 669420"/>
                <a:gd name="connsiteY103" fmla="*/ 107950 h 1527175"/>
                <a:gd name="connsiteX104" fmla="*/ 390525 w 669420"/>
                <a:gd name="connsiteY104" fmla="*/ 161925 h 1527175"/>
                <a:gd name="connsiteX105" fmla="*/ 387350 w 669420"/>
                <a:gd name="connsiteY105" fmla="*/ 184150 h 1527175"/>
                <a:gd name="connsiteX106" fmla="*/ 381000 w 669420"/>
                <a:gd name="connsiteY106" fmla="*/ 222250 h 1527175"/>
                <a:gd name="connsiteX107" fmla="*/ 384175 w 669420"/>
                <a:gd name="connsiteY107" fmla="*/ 244475 h 1527175"/>
                <a:gd name="connsiteX108" fmla="*/ 387350 w 669420"/>
                <a:gd name="connsiteY108" fmla="*/ 254000 h 1527175"/>
                <a:gd name="connsiteX109" fmla="*/ 396875 w 669420"/>
                <a:gd name="connsiteY109" fmla="*/ 260350 h 1527175"/>
                <a:gd name="connsiteX110" fmla="*/ 403225 w 669420"/>
                <a:gd name="connsiteY110" fmla="*/ 269875 h 1527175"/>
                <a:gd name="connsiteX111" fmla="*/ 412750 w 669420"/>
                <a:gd name="connsiteY111" fmla="*/ 273050 h 1527175"/>
                <a:gd name="connsiteX112" fmla="*/ 422275 w 669420"/>
                <a:gd name="connsiteY112" fmla="*/ 279400 h 1527175"/>
                <a:gd name="connsiteX113" fmla="*/ 431800 w 669420"/>
                <a:gd name="connsiteY113" fmla="*/ 282575 h 1527175"/>
                <a:gd name="connsiteX114" fmla="*/ 441325 w 669420"/>
                <a:gd name="connsiteY114" fmla="*/ 288925 h 1527175"/>
                <a:gd name="connsiteX115" fmla="*/ 460375 w 669420"/>
                <a:gd name="connsiteY115" fmla="*/ 295275 h 1527175"/>
                <a:gd name="connsiteX116" fmla="*/ 488950 w 669420"/>
                <a:gd name="connsiteY116" fmla="*/ 304800 h 1527175"/>
                <a:gd name="connsiteX117" fmla="*/ 517525 w 669420"/>
                <a:gd name="connsiteY117" fmla="*/ 314325 h 1527175"/>
                <a:gd name="connsiteX118" fmla="*/ 527050 w 669420"/>
                <a:gd name="connsiteY118" fmla="*/ 317500 h 1527175"/>
                <a:gd name="connsiteX119" fmla="*/ 536575 w 669420"/>
                <a:gd name="connsiteY119" fmla="*/ 320675 h 1527175"/>
                <a:gd name="connsiteX120" fmla="*/ 542925 w 669420"/>
                <a:gd name="connsiteY120" fmla="*/ 339725 h 1527175"/>
                <a:gd name="connsiteX121" fmla="*/ 546100 w 669420"/>
                <a:gd name="connsiteY121" fmla="*/ 349250 h 1527175"/>
                <a:gd name="connsiteX122" fmla="*/ 574675 w 669420"/>
                <a:gd name="connsiteY122" fmla="*/ 374650 h 1527175"/>
                <a:gd name="connsiteX123" fmla="*/ 590550 w 669420"/>
                <a:gd name="connsiteY123" fmla="*/ 400050 h 1527175"/>
                <a:gd name="connsiteX124" fmla="*/ 615950 w 669420"/>
                <a:gd name="connsiteY124" fmla="*/ 428625 h 1527175"/>
                <a:gd name="connsiteX125" fmla="*/ 647700 w 669420"/>
                <a:gd name="connsiteY125" fmla="*/ 476250 h 1527175"/>
                <a:gd name="connsiteX126" fmla="*/ 666750 w 669420"/>
                <a:gd name="connsiteY126" fmla="*/ 530225 h 1527175"/>
                <a:gd name="connsiteX127" fmla="*/ 552450 w 669420"/>
                <a:gd name="connsiteY127" fmla="*/ 746125 h 1527175"/>
                <a:gd name="connsiteX128" fmla="*/ 517525 w 669420"/>
                <a:gd name="connsiteY128" fmla="*/ 879475 h 1527175"/>
                <a:gd name="connsiteX129" fmla="*/ 514350 w 669420"/>
                <a:gd name="connsiteY129" fmla="*/ 908050 h 1527175"/>
                <a:gd name="connsiteX130" fmla="*/ 508000 w 669420"/>
                <a:gd name="connsiteY130" fmla="*/ 965200 h 1527175"/>
                <a:gd name="connsiteX131" fmla="*/ 501650 w 669420"/>
                <a:gd name="connsiteY131" fmla="*/ 1038225 h 1527175"/>
                <a:gd name="connsiteX132" fmla="*/ 498475 w 669420"/>
                <a:gd name="connsiteY132" fmla="*/ 1076325 h 1527175"/>
                <a:gd name="connsiteX133" fmla="*/ 495300 w 669420"/>
                <a:gd name="connsiteY133" fmla="*/ 1165225 h 1527175"/>
                <a:gd name="connsiteX134" fmla="*/ 492125 w 669420"/>
                <a:gd name="connsiteY134" fmla="*/ 1190625 h 1527175"/>
                <a:gd name="connsiteX135" fmla="*/ 485775 w 669420"/>
                <a:gd name="connsiteY135" fmla="*/ 1250950 h 1527175"/>
                <a:gd name="connsiteX136" fmla="*/ 482600 w 669420"/>
                <a:gd name="connsiteY136" fmla="*/ 1308100 h 1527175"/>
                <a:gd name="connsiteX137" fmla="*/ 473075 w 669420"/>
                <a:gd name="connsiteY137" fmla="*/ 1311275 h 1527175"/>
                <a:gd name="connsiteX138" fmla="*/ 454025 w 669420"/>
                <a:gd name="connsiteY138" fmla="*/ 1314450 h 1527175"/>
                <a:gd name="connsiteX139" fmla="*/ 441325 w 669420"/>
                <a:gd name="connsiteY139" fmla="*/ 1317625 h 1527175"/>
                <a:gd name="connsiteX140" fmla="*/ 422275 w 669420"/>
                <a:gd name="connsiteY140" fmla="*/ 1323975 h 1527175"/>
                <a:gd name="connsiteX141" fmla="*/ 422275 w 669420"/>
                <a:gd name="connsiteY141" fmla="*/ 1346200 h 1527175"/>
                <a:gd name="connsiteX142" fmla="*/ 438150 w 669420"/>
                <a:gd name="connsiteY142" fmla="*/ 1371600 h 1527175"/>
                <a:gd name="connsiteX143" fmla="*/ 450850 w 669420"/>
                <a:gd name="connsiteY143" fmla="*/ 1374775 h 1527175"/>
                <a:gd name="connsiteX144" fmla="*/ 460375 w 669420"/>
                <a:gd name="connsiteY144" fmla="*/ 1393825 h 1527175"/>
                <a:gd name="connsiteX145" fmla="*/ 457200 w 669420"/>
                <a:gd name="connsiteY145" fmla="*/ 1409700 h 1527175"/>
                <a:gd name="connsiteX146" fmla="*/ 450850 w 669420"/>
                <a:gd name="connsiteY146" fmla="*/ 1419225 h 1527175"/>
                <a:gd name="connsiteX147" fmla="*/ 431800 w 669420"/>
                <a:gd name="connsiteY147" fmla="*/ 1435100 h 1527175"/>
                <a:gd name="connsiteX148" fmla="*/ 419100 w 669420"/>
                <a:gd name="connsiteY148" fmla="*/ 1454150 h 1527175"/>
                <a:gd name="connsiteX149" fmla="*/ 412750 w 669420"/>
                <a:gd name="connsiteY149" fmla="*/ 1463675 h 1527175"/>
                <a:gd name="connsiteX150" fmla="*/ 409575 w 669420"/>
                <a:gd name="connsiteY150" fmla="*/ 1473200 h 1527175"/>
                <a:gd name="connsiteX151" fmla="*/ 384175 w 669420"/>
                <a:gd name="connsiteY151" fmla="*/ 1482725 h 1527175"/>
                <a:gd name="connsiteX152" fmla="*/ 361950 w 669420"/>
                <a:gd name="connsiteY152" fmla="*/ 1485900 h 1527175"/>
                <a:gd name="connsiteX153" fmla="*/ 358775 w 669420"/>
                <a:gd name="connsiteY153" fmla="*/ 1473200 h 1527175"/>
                <a:gd name="connsiteX154" fmla="*/ 349250 w 669420"/>
                <a:gd name="connsiteY154" fmla="*/ 1454150 h 1527175"/>
                <a:gd name="connsiteX155" fmla="*/ 355600 w 669420"/>
                <a:gd name="connsiteY155" fmla="*/ 1409700 h 1527175"/>
                <a:gd name="connsiteX156" fmla="*/ 365125 w 669420"/>
                <a:gd name="connsiteY156" fmla="*/ 1377950 h 1527175"/>
                <a:gd name="connsiteX157" fmla="*/ 371475 w 669420"/>
                <a:gd name="connsiteY157" fmla="*/ 1343025 h 1527175"/>
                <a:gd name="connsiteX158" fmla="*/ 377825 w 669420"/>
                <a:gd name="connsiteY158" fmla="*/ 1320800 h 1527175"/>
                <a:gd name="connsiteX159" fmla="*/ 384175 w 669420"/>
                <a:gd name="connsiteY159" fmla="*/ 1295400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69420" h="1527175">
                  <a:moveTo>
                    <a:pt x="384175" y="1244600"/>
                  </a:moveTo>
                  <a:cubicBezTo>
                    <a:pt x="382058" y="1231900"/>
                    <a:pt x="380471" y="1205971"/>
                    <a:pt x="381000" y="1190625"/>
                  </a:cubicBezTo>
                  <a:cubicBezTo>
                    <a:pt x="381529" y="1175279"/>
                    <a:pt x="387350" y="1160992"/>
                    <a:pt x="387350" y="1152525"/>
                  </a:cubicBezTo>
                  <a:cubicBezTo>
                    <a:pt x="387350" y="1144058"/>
                    <a:pt x="382758" y="1144219"/>
                    <a:pt x="381000" y="1139825"/>
                  </a:cubicBezTo>
                  <a:cubicBezTo>
                    <a:pt x="378514" y="1133610"/>
                    <a:pt x="376767" y="1127125"/>
                    <a:pt x="374650" y="1120775"/>
                  </a:cubicBezTo>
                  <a:cubicBezTo>
                    <a:pt x="373592" y="1117600"/>
                    <a:pt x="372025" y="1114551"/>
                    <a:pt x="371475" y="1111250"/>
                  </a:cubicBezTo>
                  <a:cubicBezTo>
                    <a:pt x="371038" y="1108625"/>
                    <a:pt x="364800" y="1068675"/>
                    <a:pt x="361950" y="1057275"/>
                  </a:cubicBezTo>
                  <a:cubicBezTo>
                    <a:pt x="361138" y="1054028"/>
                    <a:pt x="359833" y="1050925"/>
                    <a:pt x="358775" y="1047750"/>
                  </a:cubicBezTo>
                  <a:cubicBezTo>
                    <a:pt x="357717" y="1040342"/>
                    <a:pt x="356589" y="1032943"/>
                    <a:pt x="355600" y="1025525"/>
                  </a:cubicBezTo>
                  <a:cubicBezTo>
                    <a:pt x="354472" y="1017067"/>
                    <a:pt x="353828" y="1008541"/>
                    <a:pt x="352425" y="1000125"/>
                  </a:cubicBezTo>
                  <a:cubicBezTo>
                    <a:pt x="350651" y="989479"/>
                    <a:pt x="349488" y="978614"/>
                    <a:pt x="346075" y="968375"/>
                  </a:cubicBezTo>
                  <a:cubicBezTo>
                    <a:pt x="345017" y="965200"/>
                    <a:pt x="344397" y="961843"/>
                    <a:pt x="342900" y="958850"/>
                  </a:cubicBezTo>
                  <a:cubicBezTo>
                    <a:pt x="341193" y="955437"/>
                    <a:pt x="338667" y="952500"/>
                    <a:pt x="336550" y="949325"/>
                  </a:cubicBezTo>
                  <a:cubicBezTo>
                    <a:pt x="333375" y="951442"/>
                    <a:pt x="329723" y="952977"/>
                    <a:pt x="327025" y="955675"/>
                  </a:cubicBezTo>
                  <a:cubicBezTo>
                    <a:pt x="319526" y="963174"/>
                    <a:pt x="320551" y="969184"/>
                    <a:pt x="314325" y="977900"/>
                  </a:cubicBezTo>
                  <a:cubicBezTo>
                    <a:pt x="311715" y="981554"/>
                    <a:pt x="307975" y="984250"/>
                    <a:pt x="304800" y="987425"/>
                  </a:cubicBezTo>
                  <a:cubicBezTo>
                    <a:pt x="296820" y="1011366"/>
                    <a:pt x="307585" y="981856"/>
                    <a:pt x="295275" y="1006475"/>
                  </a:cubicBezTo>
                  <a:cubicBezTo>
                    <a:pt x="293778" y="1009468"/>
                    <a:pt x="293597" y="1013007"/>
                    <a:pt x="292100" y="1016000"/>
                  </a:cubicBezTo>
                  <a:cubicBezTo>
                    <a:pt x="290393" y="1019413"/>
                    <a:pt x="287457" y="1022112"/>
                    <a:pt x="285750" y="1025525"/>
                  </a:cubicBezTo>
                  <a:cubicBezTo>
                    <a:pt x="284253" y="1028518"/>
                    <a:pt x="284072" y="1032057"/>
                    <a:pt x="282575" y="1035050"/>
                  </a:cubicBezTo>
                  <a:cubicBezTo>
                    <a:pt x="280868" y="1038463"/>
                    <a:pt x="277932" y="1041162"/>
                    <a:pt x="276225" y="1044575"/>
                  </a:cubicBezTo>
                  <a:cubicBezTo>
                    <a:pt x="274728" y="1047568"/>
                    <a:pt x="274547" y="1051107"/>
                    <a:pt x="273050" y="1054100"/>
                  </a:cubicBezTo>
                  <a:cubicBezTo>
                    <a:pt x="271343" y="1057513"/>
                    <a:pt x="268250" y="1060138"/>
                    <a:pt x="266700" y="1063625"/>
                  </a:cubicBezTo>
                  <a:cubicBezTo>
                    <a:pt x="263982" y="1069742"/>
                    <a:pt x="262467" y="1076325"/>
                    <a:pt x="260350" y="1082675"/>
                  </a:cubicBezTo>
                  <a:cubicBezTo>
                    <a:pt x="259292" y="1085850"/>
                    <a:pt x="257831" y="1088918"/>
                    <a:pt x="257175" y="1092200"/>
                  </a:cubicBezTo>
                  <a:cubicBezTo>
                    <a:pt x="256117" y="1097492"/>
                    <a:pt x="255309" y="1102840"/>
                    <a:pt x="254000" y="1108075"/>
                  </a:cubicBezTo>
                  <a:cubicBezTo>
                    <a:pt x="253188" y="1111322"/>
                    <a:pt x="251744" y="1114382"/>
                    <a:pt x="250825" y="1117600"/>
                  </a:cubicBezTo>
                  <a:cubicBezTo>
                    <a:pt x="249626" y="1121796"/>
                    <a:pt x="248849" y="1126104"/>
                    <a:pt x="247650" y="1130300"/>
                  </a:cubicBezTo>
                  <a:cubicBezTo>
                    <a:pt x="246731" y="1133518"/>
                    <a:pt x="245287" y="1136578"/>
                    <a:pt x="244475" y="1139825"/>
                  </a:cubicBezTo>
                  <a:cubicBezTo>
                    <a:pt x="243166" y="1145060"/>
                    <a:pt x="242513" y="1150442"/>
                    <a:pt x="241300" y="1155700"/>
                  </a:cubicBezTo>
                  <a:cubicBezTo>
                    <a:pt x="239338" y="1164204"/>
                    <a:pt x="236662" y="1172542"/>
                    <a:pt x="234950" y="1181100"/>
                  </a:cubicBezTo>
                  <a:cubicBezTo>
                    <a:pt x="232768" y="1192012"/>
                    <a:pt x="231589" y="1199213"/>
                    <a:pt x="228600" y="1209675"/>
                  </a:cubicBezTo>
                  <a:cubicBezTo>
                    <a:pt x="227681" y="1212893"/>
                    <a:pt x="226151" y="1215933"/>
                    <a:pt x="225425" y="1219200"/>
                  </a:cubicBezTo>
                  <a:cubicBezTo>
                    <a:pt x="224028" y="1225484"/>
                    <a:pt x="223513" y="1231937"/>
                    <a:pt x="222250" y="1238250"/>
                  </a:cubicBezTo>
                  <a:cubicBezTo>
                    <a:pt x="221394" y="1242529"/>
                    <a:pt x="219792" y="1246646"/>
                    <a:pt x="219075" y="1250950"/>
                  </a:cubicBezTo>
                  <a:cubicBezTo>
                    <a:pt x="216828" y="1264433"/>
                    <a:pt x="213948" y="1295871"/>
                    <a:pt x="212725" y="1308100"/>
                  </a:cubicBezTo>
                  <a:cubicBezTo>
                    <a:pt x="211667" y="1336675"/>
                    <a:pt x="209550" y="1365230"/>
                    <a:pt x="209550" y="1393825"/>
                  </a:cubicBezTo>
                  <a:cubicBezTo>
                    <a:pt x="209550" y="1400263"/>
                    <a:pt x="212105" y="1406467"/>
                    <a:pt x="212725" y="1412875"/>
                  </a:cubicBezTo>
                  <a:cubicBezTo>
                    <a:pt x="215282" y="1439294"/>
                    <a:pt x="219075" y="1492250"/>
                    <a:pt x="219075" y="1492250"/>
                  </a:cubicBezTo>
                  <a:cubicBezTo>
                    <a:pt x="215900" y="1494367"/>
                    <a:pt x="213057" y="1497097"/>
                    <a:pt x="209550" y="1498600"/>
                  </a:cubicBezTo>
                  <a:cubicBezTo>
                    <a:pt x="199926" y="1502725"/>
                    <a:pt x="174011" y="1504313"/>
                    <a:pt x="168275" y="1504950"/>
                  </a:cubicBezTo>
                  <a:cubicBezTo>
                    <a:pt x="164042" y="1506008"/>
                    <a:pt x="159854" y="1507269"/>
                    <a:pt x="155575" y="1508125"/>
                  </a:cubicBezTo>
                  <a:cubicBezTo>
                    <a:pt x="149262" y="1509388"/>
                    <a:pt x="142809" y="1509903"/>
                    <a:pt x="136525" y="1511300"/>
                  </a:cubicBezTo>
                  <a:cubicBezTo>
                    <a:pt x="133258" y="1512026"/>
                    <a:pt x="130218" y="1513556"/>
                    <a:pt x="127000" y="1514475"/>
                  </a:cubicBezTo>
                  <a:cubicBezTo>
                    <a:pt x="122804" y="1515674"/>
                    <a:pt x="118480" y="1516396"/>
                    <a:pt x="114300" y="1517650"/>
                  </a:cubicBezTo>
                  <a:cubicBezTo>
                    <a:pt x="107889" y="1519573"/>
                    <a:pt x="101892" y="1523170"/>
                    <a:pt x="95250" y="1524000"/>
                  </a:cubicBezTo>
                  <a:lnTo>
                    <a:pt x="69850" y="1527175"/>
                  </a:lnTo>
                  <a:cubicBezTo>
                    <a:pt x="52917" y="1526117"/>
                    <a:pt x="35932" y="1525688"/>
                    <a:pt x="19050" y="1524000"/>
                  </a:cubicBezTo>
                  <a:cubicBezTo>
                    <a:pt x="14708" y="1523566"/>
                    <a:pt x="9981" y="1523246"/>
                    <a:pt x="6350" y="1520825"/>
                  </a:cubicBezTo>
                  <a:cubicBezTo>
                    <a:pt x="3175" y="1518708"/>
                    <a:pt x="2117" y="1514475"/>
                    <a:pt x="0" y="1511300"/>
                  </a:cubicBezTo>
                  <a:cubicBezTo>
                    <a:pt x="1058" y="1508125"/>
                    <a:pt x="808" y="1504142"/>
                    <a:pt x="3175" y="1501775"/>
                  </a:cubicBezTo>
                  <a:cubicBezTo>
                    <a:pt x="15485" y="1489465"/>
                    <a:pt x="25781" y="1487890"/>
                    <a:pt x="41275" y="1482725"/>
                  </a:cubicBezTo>
                  <a:cubicBezTo>
                    <a:pt x="65216" y="1474745"/>
                    <a:pt x="35706" y="1485510"/>
                    <a:pt x="60325" y="1473200"/>
                  </a:cubicBezTo>
                  <a:cubicBezTo>
                    <a:pt x="74644" y="1466040"/>
                    <a:pt x="65726" y="1475049"/>
                    <a:pt x="79375" y="1463675"/>
                  </a:cubicBezTo>
                  <a:cubicBezTo>
                    <a:pt x="84653" y="1459277"/>
                    <a:pt x="92312" y="1451236"/>
                    <a:pt x="95250" y="1444625"/>
                  </a:cubicBezTo>
                  <a:cubicBezTo>
                    <a:pt x="97968" y="1438508"/>
                    <a:pt x="99977" y="1432069"/>
                    <a:pt x="101600" y="1425575"/>
                  </a:cubicBezTo>
                  <a:cubicBezTo>
                    <a:pt x="102658" y="1421342"/>
                    <a:pt x="103919" y="1417154"/>
                    <a:pt x="104775" y="1412875"/>
                  </a:cubicBezTo>
                  <a:cubicBezTo>
                    <a:pt x="108338" y="1395060"/>
                    <a:pt x="109007" y="1384311"/>
                    <a:pt x="111125" y="1365250"/>
                  </a:cubicBezTo>
                  <a:cubicBezTo>
                    <a:pt x="109037" y="1262951"/>
                    <a:pt x="104892" y="1227080"/>
                    <a:pt x="111125" y="1139825"/>
                  </a:cubicBezTo>
                  <a:cubicBezTo>
                    <a:pt x="112107" y="1126072"/>
                    <a:pt x="114711" y="1120512"/>
                    <a:pt x="117475" y="1108075"/>
                  </a:cubicBezTo>
                  <a:cubicBezTo>
                    <a:pt x="122463" y="1085627"/>
                    <a:pt x="119407" y="1096480"/>
                    <a:pt x="123825" y="1069975"/>
                  </a:cubicBezTo>
                  <a:cubicBezTo>
                    <a:pt x="124712" y="1064652"/>
                    <a:pt x="126237" y="1059442"/>
                    <a:pt x="127000" y="1054100"/>
                  </a:cubicBezTo>
                  <a:cubicBezTo>
                    <a:pt x="132263" y="1017258"/>
                    <a:pt x="133002" y="979972"/>
                    <a:pt x="136525" y="942975"/>
                  </a:cubicBezTo>
                  <a:cubicBezTo>
                    <a:pt x="137235" y="935525"/>
                    <a:pt x="138642" y="928158"/>
                    <a:pt x="139700" y="920750"/>
                  </a:cubicBezTo>
                  <a:cubicBezTo>
                    <a:pt x="140758" y="904875"/>
                    <a:pt x="141367" y="888964"/>
                    <a:pt x="142875" y="873125"/>
                  </a:cubicBezTo>
                  <a:cubicBezTo>
                    <a:pt x="143485" y="866716"/>
                    <a:pt x="145180" y="860454"/>
                    <a:pt x="146050" y="854075"/>
                  </a:cubicBezTo>
                  <a:cubicBezTo>
                    <a:pt x="148356" y="837166"/>
                    <a:pt x="151184" y="820297"/>
                    <a:pt x="152400" y="803275"/>
                  </a:cubicBezTo>
                  <a:cubicBezTo>
                    <a:pt x="153458" y="788458"/>
                    <a:pt x="160338" y="768350"/>
                    <a:pt x="155575" y="758825"/>
                  </a:cubicBezTo>
                  <a:cubicBezTo>
                    <a:pt x="150812" y="749300"/>
                    <a:pt x="134408" y="753004"/>
                    <a:pt x="123825" y="746125"/>
                  </a:cubicBezTo>
                  <a:cubicBezTo>
                    <a:pt x="113242" y="739246"/>
                    <a:pt x="93133" y="726017"/>
                    <a:pt x="92075" y="717550"/>
                  </a:cubicBezTo>
                  <a:cubicBezTo>
                    <a:pt x="90243" y="662578"/>
                    <a:pt x="56092" y="624417"/>
                    <a:pt x="44450" y="587375"/>
                  </a:cubicBezTo>
                  <a:cubicBezTo>
                    <a:pt x="32808" y="550333"/>
                    <a:pt x="21696" y="522817"/>
                    <a:pt x="22225" y="495300"/>
                  </a:cubicBezTo>
                  <a:cubicBezTo>
                    <a:pt x="22754" y="467783"/>
                    <a:pt x="37571" y="446617"/>
                    <a:pt x="47625" y="422275"/>
                  </a:cubicBezTo>
                  <a:cubicBezTo>
                    <a:pt x="57679" y="397933"/>
                    <a:pt x="83608" y="354542"/>
                    <a:pt x="82550" y="349250"/>
                  </a:cubicBezTo>
                  <a:cubicBezTo>
                    <a:pt x="83608" y="343958"/>
                    <a:pt x="87842" y="313267"/>
                    <a:pt x="98425" y="301625"/>
                  </a:cubicBezTo>
                  <a:cubicBezTo>
                    <a:pt x="109008" y="289983"/>
                    <a:pt x="134938" y="283633"/>
                    <a:pt x="146050" y="279400"/>
                  </a:cubicBezTo>
                  <a:cubicBezTo>
                    <a:pt x="157163" y="275167"/>
                    <a:pt x="158805" y="277574"/>
                    <a:pt x="165100" y="276225"/>
                  </a:cubicBezTo>
                  <a:cubicBezTo>
                    <a:pt x="173634" y="274396"/>
                    <a:pt x="181892" y="271310"/>
                    <a:pt x="190500" y="269875"/>
                  </a:cubicBezTo>
                  <a:cubicBezTo>
                    <a:pt x="196850" y="268817"/>
                    <a:pt x="203305" y="268261"/>
                    <a:pt x="209550" y="266700"/>
                  </a:cubicBezTo>
                  <a:cubicBezTo>
                    <a:pt x="216044" y="265077"/>
                    <a:pt x="228600" y="260350"/>
                    <a:pt x="228600" y="260350"/>
                  </a:cubicBezTo>
                  <a:cubicBezTo>
                    <a:pt x="229658" y="257175"/>
                    <a:pt x="232145" y="254151"/>
                    <a:pt x="231775" y="250825"/>
                  </a:cubicBezTo>
                  <a:cubicBezTo>
                    <a:pt x="228974" y="225617"/>
                    <a:pt x="226427" y="238791"/>
                    <a:pt x="219075" y="222250"/>
                  </a:cubicBezTo>
                  <a:cubicBezTo>
                    <a:pt x="216357" y="216133"/>
                    <a:pt x="212725" y="203200"/>
                    <a:pt x="212725" y="203200"/>
                  </a:cubicBezTo>
                  <a:cubicBezTo>
                    <a:pt x="211667" y="194733"/>
                    <a:pt x="209550" y="186333"/>
                    <a:pt x="209550" y="177800"/>
                  </a:cubicBezTo>
                  <a:cubicBezTo>
                    <a:pt x="209550" y="168216"/>
                    <a:pt x="212725" y="160867"/>
                    <a:pt x="212725" y="149225"/>
                  </a:cubicBezTo>
                  <a:cubicBezTo>
                    <a:pt x="212725" y="137583"/>
                    <a:pt x="209550" y="121179"/>
                    <a:pt x="209550" y="107950"/>
                  </a:cubicBezTo>
                  <a:cubicBezTo>
                    <a:pt x="209550" y="94721"/>
                    <a:pt x="210079" y="79375"/>
                    <a:pt x="212725" y="69850"/>
                  </a:cubicBezTo>
                  <a:cubicBezTo>
                    <a:pt x="215371" y="60325"/>
                    <a:pt x="222250" y="57150"/>
                    <a:pt x="225425" y="50800"/>
                  </a:cubicBezTo>
                  <a:cubicBezTo>
                    <a:pt x="228600" y="44450"/>
                    <a:pt x="226206" y="35463"/>
                    <a:pt x="231775" y="31750"/>
                  </a:cubicBezTo>
                  <a:cubicBezTo>
                    <a:pt x="238125" y="27517"/>
                    <a:pt x="243585" y="21463"/>
                    <a:pt x="250825" y="19050"/>
                  </a:cubicBezTo>
                  <a:lnTo>
                    <a:pt x="269875" y="12700"/>
                  </a:lnTo>
                  <a:cubicBezTo>
                    <a:pt x="273050" y="11642"/>
                    <a:pt x="276053" y="9525"/>
                    <a:pt x="279400" y="9525"/>
                  </a:cubicBezTo>
                  <a:lnTo>
                    <a:pt x="288925" y="0"/>
                  </a:lnTo>
                  <a:lnTo>
                    <a:pt x="288925" y="0"/>
                  </a:lnTo>
                  <a:lnTo>
                    <a:pt x="314325" y="9525"/>
                  </a:lnTo>
                  <a:cubicBezTo>
                    <a:pt x="317470" y="10669"/>
                    <a:pt x="320857" y="11203"/>
                    <a:pt x="323850" y="12700"/>
                  </a:cubicBezTo>
                  <a:cubicBezTo>
                    <a:pt x="327263" y="14407"/>
                    <a:pt x="329962" y="17343"/>
                    <a:pt x="333375" y="19050"/>
                  </a:cubicBezTo>
                  <a:cubicBezTo>
                    <a:pt x="359665" y="32195"/>
                    <a:pt x="325128" y="10377"/>
                    <a:pt x="352425" y="28575"/>
                  </a:cubicBezTo>
                  <a:cubicBezTo>
                    <a:pt x="354542" y="31750"/>
                    <a:pt x="355795" y="35716"/>
                    <a:pt x="358775" y="38100"/>
                  </a:cubicBezTo>
                  <a:cubicBezTo>
                    <a:pt x="361388" y="40191"/>
                    <a:pt x="365933" y="38908"/>
                    <a:pt x="368300" y="41275"/>
                  </a:cubicBezTo>
                  <a:cubicBezTo>
                    <a:pt x="370667" y="43642"/>
                    <a:pt x="369850" y="47874"/>
                    <a:pt x="371475" y="50800"/>
                  </a:cubicBezTo>
                  <a:cubicBezTo>
                    <a:pt x="375181" y="57471"/>
                    <a:pt x="381762" y="62610"/>
                    <a:pt x="384175" y="69850"/>
                  </a:cubicBezTo>
                  <a:lnTo>
                    <a:pt x="393700" y="98425"/>
                  </a:lnTo>
                  <a:lnTo>
                    <a:pt x="396875" y="107950"/>
                  </a:lnTo>
                  <a:cubicBezTo>
                    <a:pt x="394391" y="130302"/>
                    <a:pt x="393434" y="140106"/>
                    <a:pt x="390525" y="161925"/>
                  </a:cubicBezTo>
                  <a:cubicBezTo>
                    <a:pt x="389536" y="169343"/>
                    <a:pt x="388339" y="176732"/>
                    <a:pt x="387350" y="184150"/>
                  </a:cubicBezTo>
                  <a:cubicBezTo>
                    <a:pt x="383103" y="216003"/>
                    <a:pt x="386516" y="200186"/>
                    <a:pt x="381000" y="222250"/>
                  </a:cubicBezTo>
                  <a:cubicBezTo>
                    <a:pt x="382058" y="229658"/>
                    <a:pt x="382707" y="237137"/>
                    <a:pt x="384175" y="244475"/>
                  </a:cubicBezTo>
                  <a:cubicBezTo>
                    <a:pt x="384831" y="247757"/>
                    <a:pt x="385259" y="251387"/>
                    <a:pt x="387350" y="254000"/>
                  </a:cubicBezTo>
                  <a:cubicBezTo>
                    <a:pt x="389734" y="256980"/>
                    <a:pt x="393700" y="258233"/>
                    <a:pt x="396875" y="260350"/>
                  </a:cubicBezTo>
                  <a:cubicBezTo>
                    <a:pt x="398992" y="263525"/>
                    <a:pt x="400245" y="267491"/>
                    <a:pt x="403225" y="269875"/>
                  </a:cubicBezTo>
                  <a:cubicBezTo>
                    <a:pt x="405838" y="271966"/>
                    <a:pt x="409757" y="271553"/>
                    <a:pt x="412750" y="273050"/>
                  </a:cubicBezTo>
                  <a:cubicBezTo>
                    <a:pt x="416163" y="274757"/>
                    <a:pt x="418862" y="277693"/>
                    <a:pt x="422275" y="279400"/>
                  </a:cubicBezTo>
                  <a:cubicBezTo>
                    <a:pt x="425268" y="280897"/>
                    <a:pt x="428807" y="281078"/>
                    <a:pt x="431800" y="282575"/>
                  </a:cubicBezTo>
                  <a:cubicBezTo>
                    <a:pt x="435213" y="284282"/>
                    <a:pt x="437838" y="287375"/>
                    <a:pt x="441325" y="288925"/>
                  </a:cubicBezTo>
                  <a:cubicBezTo>
                    <a:pt x="447442" y="291643"/>
                    <a:pt x="454025" y="293158"/>
                    <a:pt x="460375" y="295275"/>
                  </a:cubicBezTo>
                  <a:lnTo>
                    <a:pt x="488950" y="304800"/>
                  </a:lnTo>
                  <a:lnTo>
                    <a:pt x="517525" y="314325"/>
                  </a:lnTo>
                  <a:lnTo>
                    <a:pt x="527050" y="317500"/>
                  </a:lnTo>
                  <a:lnTo>
                    <a:pt x="536575" y="320675"/>
                  </a:lnTo>
                  <a:lnTo>
                    <a:pt x="542925" y="339725"/>
                  </a:lnTo>
                  <a:cubicBezTo>
                    <a:pt x="543983" y="342900"/>
                    <a:pt x="540808" y="343429"/>
                    <a:pt x="546100" y="349250"/>
                  </a:cubicBezTo>
                  <a:cubicBezTo>
                    <a:pt x="551392" y="355071"/>
                    <a:pt x="567267" y="366183"/>
                    <a:pt x="574675" y="374650"/>
                  </a:cubicBezTo>
                  <a:cubicBezTo>
                    <a:pt x="582083" y="383117"/>
                    <a:pt x="583671" y="391054"/>
                    <a:pt x="590550" y="400050"/>
                  </a:cubicBezTo>
                  <a:cubicBezTo>
                    <a:pt x="597429" y="409046"/>
                    <a:pt x="606425" y="415925"/>
                    <a:pt x="615950" y="428625"/>
                  </a:cubicBezTo>
                  <a:cubicBezTo>
                    <a:pt x="625475" y="441325"/>
                    <a:pt x="639233" y="459317"/>
                    <a:pt x="647700" y="476250"/>
                  </a:cubicBezTo>
                  <a:cubicBezTo>
                    <a:pt x="656167" y="493183"/>
                    <a:pt x="676721" y="470398"/>
                    <a:pt x="666750" y="530225"/>
                  </a:cubicBezTo>
                  <a:cubicBezTo>
                    <a:pt x="659298" y="656906"/>
                    <a:pt x="577321" y="687917"/>
                    <a:pt x="552450" y="746125"/>
                  </a:cubicBezTo>
                  <a:cubicBezTo>
                    <a:pt x="527579" y="804333"/>
                    <a:pt x="523875" y="852488"/>
                    <a:pt x="517525" y="879475"/>
                  </a:cubicBezTo>
                  <a:cubicBezTo>
                    <a:pt x="511175" y="906462"/>
                    <a:pt x="515218" y="898506"/>
                    <a:pt x="514350" y="908050"/>
                  </a:cubicBezTo>
                  <a:cubicBezTo>
                    <a:pt x="509565" y="960687"/>
                    <a:pt x="514349" y="933455"/>
                    <a:pt x="508000" y="965200"/>
                  </a:cubicBezTo>
                  <a:cubicBezTo>
                    <a:pt x="505883" y="989542"/>
                    <a:pt x="503737" y="1013881"/>
                    <a:pt x="501650" y="1038225"/>
                  </a:cubicBezTo>
                  <a:cubicBezTo>
                    <a:pt x="500562" y="1050922"/>
                    <a:pt x="498475" y="1076325"/>
                    <a:pt x="498475" y="1076325"/>
                  </a:cubicBezTo>
                  <a:cubicBezTo>
                    <a:pt x="497417" y="1105958"/>
                    <a:pt x="496945" y="1135618"/>
                    <a:pt x="495300" y="1165225"/>
                  </a:cubicBezTo>
                  <a:cubicBezTo>
                    <a:pt x="494827" y="1173744"/>
                    <a:pt x="493122" y="1182151"/>
                    <a:pt x="492125" y="1190625"/>
                  </a:cubicBezTo>
                  <a:cubicBezTo>
                    <a:pt x="490876" y="1201239"/>
                    <a:pt x="486462" y="1241330"/>
                    <a:pt x="485775" y="1250950"/>
                  </a:cubicBezTo>
                  <a:cubicBezTo>
                    <a:pt x="484416" y="1269981"/>
                    <a:pt x="486531" y="1289430"/>
                    <a:pt x="482600" y="1308100"/>
                  </a:cubicBezTo>
                  <a:cubicBezTo>
                    <a:pt x="481911" y="1311375"/>
                    <a:pt x="476342" y="1310549"/>
                    <a:pt x="473075" y="1311275"/>
                  </a:cubicBezTo>
                  <a:cubicBezTo>
                    <a:pt x="466791" y="1312672"/>
                    <a:pt x="460338" y="1313187"/>
                    <a:pt x="454025" y="1314450"/>
                  </a:cubicBezTo>
                  <a:cubicBezTo>
                    <a:pt x="449746" y="1315306"/>
                    <a:pt x="445505" y="1316371"/>
                    <a:pt x="441325" y="1317625"/>
                  </a:cubicBezTo>
                  <a:cubicBezTo>
                    <a:pt x="434914" y="1319548"/>
                    <a:pt x="422275" y="1323975"/>
                    <a:pt x="422275" y="1323975"/>
                  </a:cubicBezTo>
                  <a:cubicBezTo>
                    <a:pt x="418042" y="1336674"/>
                    <a:pt x="417869" y="1331512"/>
                    <a:pt x="422275" y="1346200"/>
                  </a:cubicBezTo>
                  <a:cubicBezTo>
                    <a:pt x="426794" y="1361264"/>
                    <a:pt x="424787" y="1365873"/>
                    <a:pt x="438150" y="1371600"/>
                  </a:cubicBezTo>
                  <a:cubicBezTo>
                    <a:pt x="442161" y="1373319"/>
                    <a:pt x="446617" y="1373717"/>
                    <a:pt x="450850" y="1374775"/>
                  </a:cubicBezTo>
                  <a:cubicBezTo>
                    <a:pt x="454061" y="1379591"/>
                    <a:pt x="460375" y="1387252"/>
                    <a:pt x="460375" y="1393825"/>
                  </a:cubicBezTo>
                  <a:cubicBezTo>
                    <a:pt x="460375" y="1399221"/>
                    <a:pt x="459095" y="1404647"/>
                    <a:pt x="457200" y="1409700"/>
                  </a:cubicBezTo>
                  <a:cubicBezTo>
                    <a:pt x="455860" y="1413273"/>
                    <a:pt x="453548" y="1416527"/>
                    <a:pt x="450850" y="1419225"/>
                  </a:cubicBezTo>
                  <a:cubicBezTo>
                    <a:pt x="432506" y="1437569"/>
                    <a:pt x="450005" y="1411694"/>
                    <a:pt x="431800" y="1435100"/>
                  </a:cubicBezTo>
                  <a:cubicBezTo>
                    <a:pt x="427115" y="1441124"/>
                    <a:pt x="423333" y="1447800"/>
                    <a:pt x="419100" y="1454150"/>
                  </a:cubicBezTo>
                  <a:cubicBezTo>
                    <a:pt x="416983" y="1457325"/>
                    <a:pt x="413957" y="1460055"/>
                    <a:pt x="412750" y="1463675"/>
                  </a:cubicBezTo>
                  <a:cubicBezTo>
                    <a:pt x="411692" y="1466850"/>
                    <a:pt x="411666" y="1470587"/>
                    <a:pt x="409575" y="1473200"/>
                  </a:cubicBezTo>
                  <a:cubicBezTo>
                    <a:pt x="403533" y="1480752"/>
                    <a:pt x="392516" y="1481335"/>
                    <a:pt x="384175" y="1482725"/>
                  </a:cubicBezTo>
                  <a:cubicBezTo>
                    <a:pt x="376793" y="1483955"/>
                    <a:pt x="369358" y="1484842"/>
                    <a:pt x="361950" y="1485900"/>
                  </a:cubicBezTo>
                  <a:cubicBezTo>
                    <a:pt x="360892" y="1481667"/>
                    <a:pt x="360892" y="1478492"/>
                    <a:pt x="358775" y="1473200"/>
                  </a:cubicBezTo>
                  <a:cubicBezTo>
                    <a:pt x="356658" y="1467908"/>
                    <a:pt x="349250" y="1454150"/>
                    <a:pt x="349250" y="1454150"/>
                  </a:cubicBezTo>
                  <a:cubicBezTo>
                    <a:pt x="350308" y="1439333"/>
                    <a:pt x="352954" y="1422400"/>
                    <a:pt x="355600" y="1409700"/>
                  </a:cubicBezTo>
                  <a:cubicBezTo>
                    <a:pt x="358246" y="1397000"/>
                    <a:pt x="361933" y="1397105"/>
                    <a:pt x="365125" y="1377950"/>
                  </a:cubicBezTo>
                  <a:cubicBezTo>
                    <a:pt x="367423" y="1364164"/>
                    <a:pt x="368517" y="1356338"/>
                    <a:pt x="371475" y="1343025"/>
                  </a:cubicBezTo>
                  <a:cubicBezTo>
                    <a:pt x="377821" y="1314469"/>
                    <a:pt x="371461" y="1344135"/>
                    <a:pt x="377825" y="1320800"/>
                  </a:cubicBezTo>
                  <a:cubicBezTo>
                    <a:pt x="380121" y="1312380"/>
                    <a:pt x="365760" y="1290743"/>
                    <a:pt x="384175" y="1295400"/>
                  </a:cubicBezTo>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97280" rtl="0" eaLnBrk="1" fontAlgn="base" latinLnBrk="0" hangingPunct="1">
                <a:lnSpc>
                  <a:spcPct val="100000"/>
                </a:lnSpc>
                <a:spcBef>
                  <a:spcPct val="0"/>
                </a:spcBef>
                <a:spcAft>
                  <a:spcPct val="0"/>
                </a:spcAft>
                <a:buClrTx/>
                <a:buSzTx/>
                <a:buFontTx/>
                <a:buNone/>
                <a:tabLst/>
                <a:defRPr/>
              </a:pPr>
              <a:endParaRPr kumimoji="0" lang="en-US" sz="216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grpSp>
      <p:sp>
        <p:nvSpPr>
          <p:cNvPr id="5" name="Google Shape;135;p21">
            <a:extLst>
              <a:ext uri="{FF2B5EF4-FFF2-40B4-BE49-F238E27FC236}">
                <a16:creationId xmlns:a16="http://schemas.microsoft.com/office/drawing/2014/main" id="{5982537B-7F37-2AD8-C735-E52DB3701B64}"/>
              </a:ext>
            </a:extLst>
          </p:cNvPr>
          <p:cNvSpPr txBox="1"/>
          <p:nvPr/>
        </p:nvSpPr>
        <p:spPr>
          <a:xfrm>
            <a:off x="802647" y="4840191"/>
            <a:ext cx="329618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Existing Technology</a:t>
            </a:r>
            <a:endParaRPr sz="2000" b="1" i="0" u="none" strike="noStrike" cap="none">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Google Shape;135;p21">
            <a:extLst>
              <a:ext uri="{FF2B5EF4-FFF2-40B4-BE49-F238E27FC236}">
                <a16:creationId xmlns:a16="http://schemas.microsoft.com/office/drawing/2014/main" id="{BD890C7C-0B50-50EC-B4F3-E1AFF0A66E99}"/>
              </a:ext>
            </a:extLst>
          </p:cNvPr>
          <p:cNvSpPr txBox="1"/>
          <p:nvPr/>
        </p:nvSpPr>
        <p:spPr>
          <a:xfrm>
            <a:off x="5037916" y="5261455"/>
            <a:ext cx="401069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Leverage Existing Technology</a:t>
            </a:r>
            <a:endParaRPr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6" name="Google Shape;137;p21">
            <a:extLst>
              <a:ext uri="{FF2B5EF4-FFF2-40B4-BE49-F238E27FC236}">
                <a16:creationId xmlns:a16="http://schemas.microsoft.com/office/drawing/2014/main" id="{438904A0-DF09-D5D0-D1FD-7B26DAC0E2E6}"/>
              </a:ext>
            </a:extLst>
          </p:cNvPr>
          <p:cNvPicPr preferRelativeResize="0"/>
          <p:nvPr/>
        </p:nvPicPr>
        <p:blipFill>
          <a:blip r:embed="rId7">
            <a:alphaModFix/>
          </a:blip>
          <a:stretch>
            <a:fillRect/>
          </a:stretch>
        </p:blipFill>
        <p:spPr>
          <a:xfrm>
            <a:off x="9873894" y="6084329"/>
            <a:ext cx="2118300" cy="619497"/>
          </a:xfrm>
          <a:prstGeom prst="rect">
            <a:avLst/>
          </a:prstGeom>
          <a:noFill/>
          <a:ln>
            <a:noFill/>
          </a:ln>
        </p:spPr>
      </p:pic>
      <p:pic>
        <p:nvPicPr>
          <p:cNvPr id="7" name="Picture 6">
            <a:extLst>
              <a:ext uri="{FF2B5EF4-FFF2-40B4-BE49-F238E27FC236}">
                <a16:creationId xmlns:a16="http://schemas.microsoft.com/office/drawing/2014/main" id="{C5C8B472-AF9D-4A45-AF40-D55D6D9E2844}"/>
              </a:ext>
            </a:extLst>
          </p:cNvPr>
          <p:cNvPicPr>
            <a:picLocks noChangeAspect="1"/>
          </p:cNvPicPr>
          <p:nvPr/>
        </p:nvPicPr>
        <p:blipFill rotWithShape="1">
          <a:blip r:embed="rId8"/>
          <a:srcRect r="6730" b="8695"/>
          <a:stretch/>
        </p:blipFill>
        <p:spPr>
          <a:xfrm>
            <a:off x="4757265" y="2303619"/>
            <a:ext cx="4572000" cy="2169568"/>
          </a:xfrm>
          <a:prstGeom prst="rect">
            <a:avLst/>
          </a:prstGeom>
        </p:spPr>
      </p:pic>
      <p:sp>
        <p:nvSpPr>
          <p:cNvPr id="8" name="TextBox 7">
            <a:extLst>
              <a:ext uri="{FF2B5EF4-FFF2-40B4-BE49-F238E27FC236}">
                <a16:creationId xmlns:a16="http://schemas.microsoft.com/office/drawing/2014/main" id="{C8F6A62A-C76E-342A-BFB5-1715237706AF}"/>
              </a:ext>
            </a:extLst>
          </p:cNvPr>
          <p:cNvSpPr txBox="1"/>
          <p:nvPr/>
        </p:nvSpPr>
        <p:spPr>
          <a:xfrm>
            <a:off x="4759721" y="4476158"/>
            <a:ext cx="4571995" cy="707886"/>
          </a:xfrm>
          <a:prstGeom prst="rect">
            <a:avLst/>
          </a:prstGeom>
          <a:noFill/>
        </p:spPr>
        <p:txBody>
          <a:bodyPr wrap="square" rtlCol="0">
            <a:spAutoFit/>
          </a:bodyPr>
          <a:lstStyle/>
          <a:p>
            <a:pPr algn="ctr"/>
            <a:r>
              <a:rPr lang="en-US" sz="2000" dirty="0"/>
              <a:t>Sensor module</a:t>
            </a:r>
          </a:p>
          <a:p>
            <a:pPr algn="ctr"/>
            <a:r>
              <a:rPr lang="en-US" sz="2000" dirty="0"/>
              <a:t>INGV </a:t>
            </a:r>
            <a:r>
              <a:rPr lang="en-US" sz="2000" dirty="0" err="1"/>
              <a:t>InSEA</a:t>
            </a:r>
            <a:r>
              <a:rPr lang="en-US" sz="2000" dirty="0"/>
              <a:t> SMART Wet Demo</a:t>
            </a:r>
          </a:p>
        </p:txBody>
      </p:sp>
      <p:pic>
        <p:nvPicPr>
          <p:cNvPr id="10" name="Google Shape;231;p22">
            <a:extLst>
              <a:ext uri="{FF2B5EF4-FFF2-40B4-BE49-F238E27FC236}">
                <a16:creationId xmlns:a16="http://schemas.microsoft.com/office/drawing/2014/main" id="{824D218C-617B-EAE4-7491-EBC4AA41A330}"/>
              </a:ext>
            </a:extLst>
          </p:cNvPr>
          <p:cNvPicPr preferRelativeResize="0"/>
          <p:nvPr/>
        </p:nvPicPr>
        <p:blipFill rotWithShape="1">
          <a:blip r:embed="rId4">
            <a:alphaModFix/>
          </a:blip>
          <a:srcRect/>
          <a:stretch/>
        </p:blipFill>
        <p:spPr>
          <a:xfrm flipH="1">
            <a:off x="11314728" y="128900"/>
            <a:ext cx="652070" cy="554000"/>
          </a:xfrm>
          <a:prstGeom prst="rect">
            <a:avLst/>
          </a:prstGeom>
          <a:noFill/>
          <a:ln>
            <a:noFill/>
          </a:ln>
        </p:spPr>
      </p:pic>
      <p:sp>
        <p:nvSpPr>
          <p:cNvPr id="9" name="Google Shape;135;p21">
            <a:extLst>
              <a:ext uri="{FF2B5EF4-FFF2-40B4-BE49-F238E27FC236}">
                <a16:creationId xmlns:a16="http://schemas.microsoft.com/office/drawing/2014/main" id="{328180AC-87A7-BD49-2BEC-9AF19CD00FFB}"/>
              </a:ext>
            </a:extLst>
          </p:cNvPr>
          <p:cNvSpPr txBox="1"/>
          <p:nvPr/>
        </p:nvSpPr>
        <p:spPr>
          <a:xfrm>
            <a:off x="4914432" y="5797448"/>
            <a:ext cx="4010697"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2000" i="0" u="none" strike="noStrike" cap="none" dirty="0" err="1">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Guralp</a:t>
            </a:r>
            <a:r>
              <a:rPr lang="en-US" sz="200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rPr>
              <a:t> + Global Marine</a:t>
            </a:r>
            <a:endParaRPr sz="2000" i="0"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9" name="Google Shape;219;p22"/>
          <p:cNvPicPr preferRelativeResize="0"/>
          <p:nvPr/>
        </p:nvPicPr>
        <p:blipFill rotWithShape="1">
          <a:blip r:embed="rId3">
            <a:alphaModFix/>
          </a:blip>
          <a:srcRect/>
          <a:stretch/>
        </p:blipFill>
        <p:spPr>
          <a:xfrm flipH="1">
            <a:off x="11080875" y="17463"/>
            <a:ext cx="914400" cy="776875"/>
          </a:xfrm>
          <a:prstGeom prst="rect">
            <a:avLst/>
          </a:prstGeom>
          <a:noFill/>
          <a:ln>
            <a:noFill/>
          </a:ln>
        </p:spPr>
      </p:pic>
      <p:sp>
        <p:nvSpPr>
          <p:cNvPr id="223" name="Google Shape;223;p22"/>
          <p:cNvSpPr txBox="1"/>
          <p:nvPr/>
        </p:nvSpPr>
        <p:spPr>
          <a:xfrm>
            <a:off x="99920" y="901831"/>
            <a:ext cx="11895355"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F0"/>
              </a:buClr>
              <a:buSzPts val="1600"/>
              <a:buFont typeface="Arial"/>
              <a:buNone/>
              <a:tabLst/>
              <a:defRPr/>
            </a:pPr>
            <a:r>
              <a:rPr kumimoji="0" lang="en-GB" sz="2000" b="1" i="0" u="none" strike="noStrike" kern="0" cap="none" spc="0" normalizeH="0" baseline="0" noProof="0" dirty="0">
                <a:ln>
                  <a:noFill/>
                </a:ln>
                <a:solidFill>
                  <a:srgbClr val="4472C4">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Cables integrate sensors into submarine telecommunications cables to measure seafloor temperature, pressure, and seismic motion (SMART modules) </a:t>
            </a:r>
          </a:p>
        </p:txBody>
      </p:sp>
      <p:pic>
        <p:nvPicPr>
          <p:cNvPr id="228" name="Google Shape;228;p22"/>
          <p:cNvPicPr preferRelativeResize="0"/>
          <p:nvPr/>
        </p:nvPicPr>
        <p:blipFill rotWithShape="1">
          <a:blip r:embed="rId4">
            <a:alphaModFix/>
          </a:blip>
          <a:srcRect/>
          <a:stretch/>
        </p:blipFill>
        <p:spPr>
          <a:xfrm>
            <a:off x="10933044" y="0"/>
            <a:ext cx="1258957" cy="831156"/>
          </a:xfrm>
          <a:prstGeom prst="rect">
            <a:avLst/>
          </a:prstGeom>
          <a:noFill/>
          <a:ln>
            <a:noFill/>
          </a:ln>
        </p:spPr>
      </p:pic>
      <p:sp>
        <p:nvSpPr>
          <p:cNvPr id="229" name="Google Shape;229;p22"/>
          <p:cNvSpPr/>
          <p:nvPr/>
        </p:nvSpPr>
        <p:spPr>
          <a:xfrm>
            <a:off x="-13801" y="-4364"/>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0" name="Google Shape;230;p22"/>
          <p:cNvSpPr txBox="1"/>
          <p:nvPr/>
        </p:nvSpPr>
        <p:spPr>
          <a:xfrm>
            <a:off x="1753551" y="-39563"/>
            <a:ext cx="9294074" cy="101562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What are SMART Cables and Why do they matter?</a:t>
            </a:r>
          </a:p>
        </p:txBody>
      </p:sp>
      <p:pic>
        <p:nvPicPr>
          <p:cNvPr id="232" name="Google Shape;232;p22"/>
          <p:cNvPicPr preferRelativeResize="0"/>
          <p:nvPr/>
        </p:nvPicPr>
        <p:blipFill>
          <a:blip r:embed="rId5">
            <a:alphaModFix/>
          </a:blip>
          <a:stretch>
            <a:fillRect/>
          </a:stretch>
        </p:blipFill>
        <p:spPr>
          <a:xfrm>
            <a:off x="10293530" y="6295349"/>
            <a:ext cx="1898469" cy="545188"/>
          </a:xfrm>
          <a:prstGeom prst="rect">
            <a:avLst/>
          </a:prstGeom>
          <a:noFill/>
          <a:ln>
            <a:noFill/>
          </a:ln>
        </p:spPr>
      </p:pic>
      <p:pic>
        <p:nvPicPr>
          <p:cNvPr id="233" name="Google Shape;233;p22"/>
          <p:cNvPicPr preferRelativeResize="0"/>
          <p:nvPr/>
        </p:nvPicPr>
        <p:blipFill rotWithShape="1">
          <a:blip r:embed="rId6">
            <a:alphaModFix/>
          </a:blip>
          <a:srcRect l="15755" t="60877" r="14528" b="18594"/>
          <a:stretch/>
        </p:blipFill>
        <p:spPr>
          <a:xfrm>
            <a:off x="185968" y="72406"/>
            <a:ext cx="1774774" cy="689577"/>
          </a:xfrm>
          <a:prstGeom prst="rect">
            <a:avLst/>
          </a:prstGeom>
          <a:noFill/>
          <a:ln>
            <a:noFill/>
          </a:ln>
        </p:spPr>
      </p:pic>
      <p:sp>
        <p:nvSpPr>
          <p:cNvPr id="10" name="Google Shape;72;p3">
            <a:extLst>
              <a:ext uri="{FF2B5EF4-FFF2-40B4-BE49-F238E27FC236}">
                <a16:creationId xmlns:a16="http://schemas.microsoft.com/office/drawing/2014/main" id="{0AEF3D5C-F558-DCCB-73EA-E2978394372B}"/>
              </a:ext>
            </a:extLst>
          </p:cNvPr>
          <p:cNvSpPr txBox="1"/>
          <p:nvPr/>
        </p:nvSpPr>
        <p:spPr>
          <a:xfrm>
            <a:off x="664693" y="1642087"/>
            <a:ext cx="4393254" cy="646290"/>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Open Sans" panose="020B0606030504020204" pitchFamily="34" charset="0"/>
                <a:cs typeface="Open Sans" panose="020B0606030504020204" pitchFamily="34" charset="0"/>
                <a:sym typeface="Arial"/>
              </a:rPr>
              <a:t>Advancing Climate and Ocean Monitoring </a:t>
            </a:r>
          </a:p>
        </p:txBody>
      </p:sp>
      <p:sp>
        <p:nvSpPr>
          <p:cNvPr id="20" name="Google Shape;72;p3">
            <a:extLst>
              <a:ext uri="{FF2B5EF4-FFF2-40B4-BE49-F238E27FC236}">
                <a16:creationId xmlns:a16="http://schemas.microsoft.com/office/drawing/2014/main" id="{2621E422-89A7-17E8-22C0-163999FF12B0}"/>
              </a:ext>
            </a:extLst>
          </p:cNvPr>
          <p:cNvSpPr txBox="1"/>
          <p:nvPr/>
        </p:nvSpPr>
        <p:spPr>
          <a:xfrm>
            <a:off x="7134055" y="1610197"/>
            <a:ext cx="3737869" cy="646290"/>
          </a:xfrm>
          <a:prstGeom prst="rect">
            <a:avLst/>
          </a:prstGeom>
          <a:solidFill>
            <a:srgbClr val="00B0F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Open Sans" panose="020B0606030504020204" pitchFamily="34" charset="0"/>
                <a:cs typeface="Open Sans" panose="020B0606030504020204" pitchFamily="34" charset="0"/>
                <a:sym typeface="Arial"/>
              </a:rPr>
              <a:t>Improving Disaster Risk Reduction </a:t>
            </a:r>
            <a:endParaRPr kumimoji="0" lang="en-US" sz="1800" b="0" i="0" u="none" strike="noStrike" kern="0" cap="none" spc="0" normalizeH="0" baseline="0" noProof="0" dirty="0">
              <a:ln>
                <a:noFill/>
              </a:ln>
              <a:solidFill>
                <a:srgbClr val="000000"/>
              </a:solidFill>
              <a:effectLst/>
              <a:uLnTx/>
              <a:uFillTx/>
              <a:latin typeface="Arial"/>
              <a:ea typeface="Open Sans" panose="020B0606030504020204" pitchFamily="34" charset="0"/>
              <a:cs typeface="Open Sans" panose="020B0606030504020204" pitchFamily="34" charset="0"/>
              <a:sym typeface="Arial"/>
            </a:endParaRPr>
          </a:p>
        </p:txBody>
      </p:sp>
      <p:pic>
        <p:nvPicPr>
          <p:cNvPr id="3" name="Google Shape;231;p22">
            <a:extLst>
              <a:ext uri="{FF2B5EF4-FFF2-40B4-BE49-F238E27FC236}">
                <a16:creationId xmlns:a16="http://schemas.microsoft.com/office/drawing/2014/main" id="{0019FAC8-BD7C-FBCB-BEA4-9D36538995A2}"/>
              </a:ext>
            </a:extLst>
          </p:cNvPr>
          <p:cNvPicPr preferRelativeResize="0"/>
          <p:nvPr/>
        </p:nvPicPr>
        <p:blipFill rotWithShape="1">
          <a:blip r:embed="rId7">
            <a:alphaModFix/>
          </a:blip>
          <a:srcRect/>
          <a:stretch/>
        </p:blipFill>
        <p:spPr>
          <a:xfrm flipH="1">
            <a:off x="11058708" y="184721"/>
            <a:ext cx="652070" cy="554000"/>
          </a:xfrm>
          <a:prstGeom prst="rect">
            <a:avLst/>
          </a:prstGeom>
          <a:noFill/>
          <a:ln>
            <a:noFill/>
          </a:ln>
        </p:spPr>
      </p:pic>
      <p:grpSp>
        <p:nvGrpSpPr>
          <p:cNvPr id="17" name="Grupo 16">
            <a:extLst>
              <a:ext uri="{FF2B5EF4-FFF2-40B4-BE49-F238E27FC236}">
                <a16:creationId xmlns:a16="http://schemas.microsoft.com/office/drawing/2014/main" id="{B7EBB709-B481-18AF-35F9-92B1DEB75920}"/>
              </a:ext>
            </a:extLst>
          </p:cNvPr>
          <p:cNvGrpSpPr>
            <a:grpSpLocks noChangeAspect="1"/>
          </p:cNvGrpSpPr>
          <p:nvPr/>
        </p:nvGrpSpPr>
        <p:grpSpPr>
          <a:xfrm>
            <a:off x="702611" y="4098420"/>
            <a:ext cx="4459615" cy="2272044"/>
            <a:chOff x="920868" y="2189952"/>
            <a:chExt cx="4022193" cy="2049190"/>
          </a:xfrm>
        </p:grpSpPr>
        <p:sp>
          <p:nvSpPr>
            <p:cNvPr id="14" name="Google Shape;372;p27">
              <a:extLst>
                <a:ext uri="{FF2B5EF4-FFF2-40B4-BE49-F238E27FC236}">
                  <a16:creationId xmlns:a16="http://schemas.microsoft.com/office/drawing/2014/main" id="{8BBE1503-0855-8972-C043-72AFDFEA5409}"/>
                </a:ext>
              </a:extLst>
            </p:cNvPr>
            <p:cNvSpPr/>
            <p:nvPr/>
          </p:nvSpPr>
          <p:spPr>
            <a:xfrm>
              <a:off x="920868" y="2189952"/>
              <a:ext cx="4022193" cy="2049190"/>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5" name="Google Shape;4154;p542">
              <a:extLst>
                <a:ext uri="{FF2B5EF4-FFF2-40B4-BE49-F238E27FC236}">
                  <a16:creationId xmlns:a16="http://schemas.microsoft.com/office/drawing/2014/main" id="{D8E7A58D-E377-8B46-78AE-C5283CDFFB0F}"/>
                </a:ext>
              </a:extLst>
            </p:cNvPr>
            <p:cNvPicPr preferRelativeResize="0"/>
            <p:nvPr/>
          </p:nvPicPr>
          <p:blipFill rotWithShape="1">
            <a:blip r:embed="rId8">
              <a:alphaModFix/>
            </a:blip>
            <a:srcRect/>
            <a:stretch/>
          </p:blipFill>
          <p:spPr>
            <a:xfrm>
              <a:off x="1056436" y="2272843"/>
              <a:ext cx="3739501" cy="1892677"/>
            </a:xfrm>
            <a:prstGeom prst="rect">
              <a:avLst/>
            </a:prstGeom>
            <a:noFill/>
            <a:ln>
              <a:noFill/>
            </a:ln>
          </p:spPr>
        </p:pic>
      </p:grpSp>
      <p:grpSp>
        <p:nvGrpSpPr>
          <p:cNvPr id="23" name="Grupo 22">
            <a:extLst>
              <a:ext uri="{FF2B5EF4-FFF2-40B4-BE49-F238E27FC236}">
                <a16:creationId xmlns:a16="http://schemas.microsoft.com/office/drawing/2014/main" id="{11A9F069-BDD1-1F46-8E99-15239450DF39}"/>
              </a:ext>
            </a:extLst>
          </p:cNvPr>
          <p:cNvGrpSpPr/>
          <p:nvPr/>
        </p:nvGrpSpPr>
        <p:grpSpPr>
          <a:xfrm>
            <a:off x="6722826" y="3963568"/>
            <a:ext cx="4358049" cy="2355014"/>
            <a:chOff x="6748698" y="1841469"/>
            <a:chExt cx="4022193" cy="2049190"/>
          </a:xfrm>
        </p:grpSpPr>
        <p:sp>
          <p:nvSpPr>
            <p:cNvPr id="6" name="Google Shape;372;p27">
              <a:extLst>
                <a:ext uri="{FF2B5EF4-FFF2-40B4-BE49-F238E27FC236}">
                  <a16:creationId xmlns:a16="http://schemas.microsoft.com/office/drawing/2014/main" id="{083E05C2-4D76-F222-09E9-E80372586CAF}"/>
                </a:ext>
              </a:extLst>
            </p:cNvPr>
            <p:cNvSpPr/>
            <p:nvPr/>
          </p:nvSpPr>
          <p:spPr>
            <a:xfrm>
              <a:off x="6748698" y="1841469"/>
              <a:ext cx="4022193" cy="2049190"/>
            </a:xfrm>
            <a:prstGeom prst="rect">
              <a:avLst/>
            </a:prstGeom>
            <a:solidFill>
              <a:schemeClr val="accent5">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Arial"/>
                <a:buNone/>
                <a:tabLst/>
                <a:defRPr/>
              </a:pPr>
              <a:endParaRPr kumimoji="0"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6" name="Google Shape;253;p20" descr="darts_white_15.png">
              <a:extLst>
                <a:ext uri="{FF2B5EF4-FFF2-40B4-BE49-F238E27FC236}">
                  <a16:creationId xmlns:a16="http://schemas.microsoft.com/office/drawing/2014/main" id="{93BDE187-3FFE-FB92-10D9-13D027CDD8A7}"/>
                </a:ext>
              </a:extLst>
            </p:cNvPr>
            <p:cNvPicPr preferRelativeResize="0"/>
            <p:nvPr/>
          </p:nvPicPr>
          <p:blipFill rotWithShape="1">
            <a:blip r:embed="rId9">
              <a:alphaModFix/>
            </a:blip>
            <a:srcRect/>
            <a:stretch/>
          </p:blipFill>
          <p:spPr>
            <a:xfrm>
              <a:off x="6890860" y="1901785"/>
              <a:ext cx="3785255" cy="1884686"/>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grpSp>
      <p:sp>
        <p:nvSpPr>
          <p:cNvPr id="11" name="Google Shape;129;p21">
            <a:extLst>
              <a:ext uri="{FF2B5EF4-FFF2-40B4-BE49-F238E27FC236}">
                <a16:creationId xmlns:a16="http://schemas.microsoft.com/office/drawing/2014/main" id="{0533BA9E-C52D-5B81-BB83-6A77AD5D2E36}"/>
              </a:ext>
            </a:extLst>
          </p:cNvPr>
          <p:cNvSpPr txBox="1"/>
          <p:nvPr/>
        </p:nvSpPr>
        <p:spPr>
          <a:xfrm>
            <a:off x="577107" y="2368805"/>
            <a:ext cx="4599528" cy="24519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Continuous, long term data for:</a:t>
            </a:r>
            <a:endParaRPr sz="2000" b="0"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Ocean heat content</a:t>
            </a:r>
          </a:p>
          <a:p>
            <a:pPr marL="457200" marR="0" lvl="0" indent="-330200" algn="l" rtl="0">
              <a:lnSpc>
                <a:spcPct val="100000"/>
              </a:lnSpc>
              <a:spcBef>
                <a:spcPts val="1000"/>
              </a:spcBef>
              <a:spcAft>
                <a:spcPts val="0"/>
              </a:spcAft>
              <a:buClr>
                <a:srgbClr val="00B0F0"/>
              </a:buClr>
              <a:buSzPts val="1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Sea Level Rise</a:t>
            </a:r>
          </a:p>
          <a:p>
            <a:pPr marL="457200" marR="0" lvl="0" indent="-330200" algn="l" rtl="0">
              <a:lnSpc>
                <a:spcPct val="100000"/>
              </a:lnSpc>
              <a:spcBef>
                <a:spcPts val="1000"/>
              </a:spcBef>
              <a:spcAft>
                <a:spcPts val="0"/>
              </a:spcAft>
              <a:buClr>
                <a:srgbClr val="00B0F0"/>
              </a:buClr>
              <a:buSzPts val="1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General ocean circulation </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27000" marR="0" lvl="0" algn="l" rtl="0">
              <a:lnSpc>
                <a:spcPct val="100000"/>
              </a:lnSpc>
              <a:spcBef>
                <a:spcPts val="1000"/>
              </a:spcBef>
              <a:spcAft>
                <a:spcPts val="0"/>
              </a:spcAft>
              <a:buClr>
                <a:srgbClr val="00B0F0"/>
              </a:buClr>
              <a:buSzPts val="1600"/>
            </a:pPr>
            <a:br>
              <a:rPr lang="en-US" sz="2000" b="1" i="0" u="none" strike="noStrike" cap="none" dirty="0">
                <a:solidFill>
                  <a:srgbClr val="2E75B5"/>
                </a:solidFill>
                <a:latin typeface="Open Sans" panose="020B0606030504020204" pitchFamily="34" charset="0"/>
                <a:ea typeface="Open Sans" panose="020B0606030504020204" pitchFamily="34" charset="0"/>
                <a:cs typeface="Open Sans" panose="020B0606030504020204" pitchFamily="34" charset="0"/>
                <a:sym typeface="Arial"/>
              </a:rPr>
            </a:br>
            <a:endParaRPr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Google Shape;129;p21">
            <a:extLst>
              <a:ext uri="{FF2B5EF4-FFF2-40B4-BE49-F238E27FC236}">
                <a16:creationId xmlns:a16="http://schemas.microsoft.com/office/drawing/2014/main" id="{4C68679E-9060-E9E7-2E9C-05B3527DD002}"/>
              </a:ext>
            </a:extLst>
          </p:cNvPr>
          <p:cNvSpPr txBox="1"/>
          <p:nvPr/>
        </p:nvSpPr>
        <p:spPr>
          <a:xfrm>
            <a:off x="6938547" y="2368805"/>
            <a:ext cx="4599528" cy="20158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rPr>
              <a:t>Real time data for:</a:t>
            </a:r>
            <a:endParaRPr sz="2000" b="0" i="0" u="none" strike="noStrike" cap="none" dirty="0">
              <a:solidFill>
                <a:srgbClr val="005890"/>
              </a:solidFill>
              <a:latin typeface="Open Sans" panose="020B0606030504020204" pitchFamily="34" charset="0"/>
              <a:ea typeface="Open Sans" panose="020B0606030504020204" pitchFamily="34" charset="0"/>
              <a:cs typeface="Open Sans" panose="020B0606030504020204" pitchFamily="34" charset="0"/>
              <a:sym typeface="Arial"/>
            </a:endParaRPr>
          </a:p>
          <a:p>
            <a:pPr marL="457200" marR="0" lvl="0" indent="-330200" algn="l" rtl="0">
              <a:lnSpc>
                <a:spcPct val="100000"/>
              </a:lnSpc>
              <a:spcBef>
                <a:spcPts val="1000"/>
              </a:spcBef>
              <a:spcAft>
                <a:spcPts val="0"/>
              </a:spcAft>
              <a:buClr>
                <a:srgbClr val="00B0F0"/>
              </a:buClr>
              <a:buSzPts val="1600"/>
              <a:buFont typeface="Arial"/>
              <a:buChar char="●"/>
            </a:pPr>
            <a:r>
              <a:rPr lang="en-US"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Earthquakes</a:t>
            </a:r>
          </a:p>
          <a:p>
            <a:pPr marL="457200" marR="0" lvl="0" indent="-330200" algn="l" rtl="0">
              <a:lnSpc>
                <a:spcPct val="100000"/>
              </a:lnSpc>
              <a:spcBef>
                <a:spcPts val="1000"/>
              </a:spcBef>
              <a:spcAft>
                <a:spcPts val="0"/>
              </a:spcAft>
              <a:buClr>
                <a:srgbClr val="00B0F0"/>
              </a:buClr>
              <a:buSzPts val="1600"/>
              <a:buFont typeface="Arial"/>
              <a:buChar char="●"/>
            </a:pPr>
            <a:r>
              <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rPr>
              <a:t>Tsunamis</a:t>
            </a:r>
            <a:endParaRPr lang="en-US" sz="20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p>
            <a:pPr marL="127000" marR="0" lvl="0" algn="l" rtl="0">
              <a:lnSpc>
                <a:spcPct val="100000"/>
              </a:lnSpc>
              <a:spcBef>
                <a:spcPts val="1000"/>
              </a:spcBef>
              <a:spcAft>
                <a:spcPts val="0"/>
              </a:spcAft>
              <a:buClr>
                <a:srgbClr val="00B0F0"/>
              </a:buClr>
              <a:buSzPts val="1600"/>
            </a:pPr>
            <a:br>
              <a:rPr lang="en-US" sz="2000" b="1" i="0" u="none" strike="noStrike" cap="none" dirty="0">
                <a:solidFill>
                  <a:srgbClr val="2E75B5"/>
                </a:solidFill>
                <a:latin typeface="Open Sans" panose="020B0606030504020204" pitchFamily="34" charset="0"/>
                <a:ea typeface="Open Sans" panose="020B0606030504020204" pitchFamily="34" charset="0"/>
                <a:cs typeface="Open Sans" panose="020B0606030504020204" pitchFamily="34" charset="0"/>
                <a:sym typeface="Arial"/>
              </a:rPr>
            </a:br>
            <a:endParaRPr sz="20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15">
          <a:extLst>
            <a:ext uri="{FF2B5EF4-FFF2-40B4-BE49-F238E27FC236}">
              <a16:creationId xmlns:a16="http://schemas.microsoft.com/office/drawing/2014/main" id="{9A859C9C-EEA5-D050-4904-577246DC7CC8}"/>
            </a:ext>
          </a:extLst>
        </p:cNvPr>
        <p:cNvGrpSpPr/>
        <p:nvPr/>
      </p:nvGrpSpPr>
      <p:grpSpPr>
        <a:xfrm>
          <a:off x="0" y="0"/>
          <a:ext cx="0" cy="0"/>
          <a:chOff x="0" y="0"/>
          <a:chExt cx="0" cy="0"/>
        </a:xfrm>
      </p:grpSpPr>
      <p:sp>
        <p:nvSpPr>
          <p:cNvPr id="217" name="Google Shape;217;p22">
            <a:extLst>
              <a:ext uri="{FF2B5EF4-FFF2-40B4-BE49-F238E27FC236}">
                <a16:creationId xmlns:a16="http://schemas.microsoft.com/office/drawing/2014/main" id="{3312BA21-C68D-CAE5-56CB-6166478D078E}"/>
              </a:ext>
            </a:extLst>
          </p:cNvPr>
          <p:cNvSpPr/>
          <p:nvPr/>
        </p:nvSpPr>
        <p:spPr>
          <a:xfrm>
            <a:off x="10261" y="1755"/>
            <a:ext cx="12195463" cy="792127"/>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18" name="Google Shape;218;p22">
            <a:extLst>
              <a:ext uri="{FF2B5EF4-FFF2-40B4-BE49-F238E27FC236}">
                <a16:creationId xmlns:a16="http://schemas.microsoft.com/office/drawing/2014/main" id="{EA278EA8-1709-66F1-2A08-9655BEA9C6D3}"/>
              </a:ext>
            </a:extLst>
          </p:cNvPr>
          <p:cNvPicPr preferRelativeResize="0"/>
          <p:nvPr/>
        </p:nvPicPr>
        <p:blipFill rotWithShape="1">
          <a:blip r:embed="rId3">
            <a:alphaModFix/>
          </a:blip>
          <a:srcRect/>
          <a:stretch/>
        </p:blipFill>
        <p:spPr>
          <a:xfrm>
            <a:off x="-3475" y="-5575"/>
            <a:ext cx="1423282" cy="799925"/>
          </a:xfrm>
          <a:prstGeom prst="rect">
            <a:avLst/>
          </a:prstGeom>
          <a:noFill/>
          <a:ln>
            <a:noFill/>
          </a:ln>
        </p:spPr>
      </p:pic>
      <p:pic>
        <p:nvPicPr>
          <p:cNvPr id="219" name="Google Shape;219;p22">
            <a:extLst>
              <a:ext uri="{FF2B5EF4-FFF2-40B4-BE49-F238E27FC236}">
                <a16:creationId xmlns:a16="http://schemas.microsoft.com/office/drawing/2014/main" id="{0FE2E80C-B46B-EFCE-BF53-B15B7C436B84}"/>
              </a:ext>
            </a:extLst>
          </p:cNvPr>
          <p:cNvPicPr preferRelativeResize="0"/>
          <p:nvPr/>
        </p:nvPicPr>
        <p:blipFill rotWithShape="1">
          <a:blip r:embed="rId4">
            <a:alphaModFix/>
          </a:blip>
          <a:srcRect/>
          <a:stretch/>
        </p:blipFill>
        <p:spPr>
          <a:xfrm flipH="1">
            <a:off x="11080875" y="17463"/>
            <a:ext cx="914400" cy="776875"/>
          </a:xfrm>
          <a:prstGeom prst="rect">
            <a:avLst/>
          </a:prstGeom>
          <a:noFill/>
          <a:ln>
            <a:noFill/>
          </a:ln>
        </p:spPr>
      </p:pic>
      <p:sp>
        <p:nvSpPr>
          <p:cNvPr id="226" name="Google Shape;226;p22">
            <a:extLst>
              <a:ext uri="{FF2B5EF4-FFF2-40B4-BE49-F238E27FC236}">
                <a16:creationId xmlns:a16="http://schemas.microsoft.com/office/drawing/2014/main" id="{40DF4275-E423-8AEE-BBF0-2A864D8D1DC6}"/>
              </a:ext>
            </a:extLst>
          </p:cNvPr>
          <p:cNvSpPr txBox="1"/>
          <p:nvPr/>
        </p:nvSpPr>
        <p:spPr>
          <a:xfrm>
            <a:off x="-19094" y="183567"/>
            <a:ext cx="12195463"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200" b="1"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Status Southern Ocean – SMART Can Help</a:t>
            </a:r>
            <a:endParaRPr kumimoji="0" sz="32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28" name="Google Shape;228;p22">
            <a:extLst>
              <a:ext uri="{FF2B5EF4-FFF2-40B4-BE49-F238E27FC236}">
                <a16:creationId xmlns:a16="http://schemas.microsoft.com/office/drawing/2014/main" id="{F69CE1E1-147C-66F2-13C3-D4C9BBAEB3F2}"/>
              </a:ext>
            </a:extLst>
          </p:cNvPr>
          <p:cNvPicPr preferRelativeResize="0"/>
          <p:nvPr/>
        </p:nvPicPr>
        <p:blipFill rotWithShape="1">
          <a:blip r:embed="rId5">
            <a:alphaModFix/>
          </a:blip>
          <a:srcRect/>
          <a:stretch/>
        </p:blipFill>
        <p:spPr>
          <a:xfrm>
            <a:off x="10933044" y="0"/>
            <a:ext cx="1258957" cy="831156"/>
          </a:xfrm>
          <a:prstGeom prst="rect">
            <a:avLst/>
          </a:prstGeom>
          <a:noFill/>
          <a:ln>
            <a:noFill/>
          </a:ln>
        </p:spPr>
      </p:pic>
      <p:sp>
        <p:nvSpPr>
          <p:cNvPr id="229" name="Google Shape;229;p22">
            <a:extLst>
              <a:ext uri="{FF2B5EF4-FFF2-40B4-BE49-F238E27FC236}">
                <a16:creationId xmlns:a16="http://schemas.microsoft.com/office/drawing/2014/main" id="{A4EFFD5A-6543-C1BC-7DB0-385BE13F8CD7}"/>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0" name="Google Shape;230;p22">
            <a:extLst>
              <a:ext uri="{FF2B5EF4-FFF2-40B4-BE49-F238E27FC236}">
                <a16:creationId xmlns:a16="http://schemas.microsoft.com/office/drawing/2014/main" id="{149A9815-A33C-582E-1029-B13EAB8E395D}"/>
              </a:ext>
            </a:extLst>
          </p:cNvPr>
          <p:cNvSpPr txBox="1"/>
          <p:nvPr/>
        </p:nvSpPr>
        <p:spPr>
          <a:xfrm>
            <a:off x="1665991" y="157354"/>
            <a:ext cx="8901600"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JTF Sponsors</a:t>
            </a:r>
          </a:p>
        </p:txBody>
      </p:sp>
      <p:pic>
        <p:nvPicPr>
          <p:cNvPr id="232" name="Google Shape;232;p22">
            <a:extLst>
              <a:ext uri="{FF2B5EF4-FFF2-40B4-BE49-F238E27FC236}">
                <a16:creationId xmlns:a16="http://schemas.microsoft.com/office/drawing/2014/main" id="{28F5E5C6-31B7-387C-3F18-9461B29AF5E8}"/>
              </a:ext>
            </a:extLst>
          </p:cNvPr>
          <p:cNvPicPr preferRelativeResize="0"/>
          <p:nvPr/>
        </p:nvPicPr>
        <p:blipFill>
          <a:blip r:embed="rId6">
            <a:alphaModFix/>
          </a:blip>
          <a:stretch>
            <a:fillRect/>
          </a:stretch>
        </p:blipFill>
        <p:spPr>
          <a:xfrm>
            <a:off x="9746574" y="5981078"/>
            <a:ext cx="2118300" cy="619497"/>
          </a:xfrm>
          <a:prstGeom prst="rect">
            <a:avLst/>
          </a:prstGeom>
          <a:noFill/>
          <a:ln>
            <a:noFill/>
          </a:ln>
        </p:spPr>
      </p:pic>
      <p:pic>
        <p:nvPicPr>
          <p:cNvPr id="233" name="Google Shape;233;p22">
            <a:extLst>
              <a:ext uri="{FF2B5EF4-FFF2-40B4-BE49-F238E27FC236}">
                <a16:creationId xmlns:a16="http://schemas.microsoft.com/office/drawing/2014/main" id="{C1CF3E73-1F6B-2C00-DD11-EF561771AFA9}"/>
              </a:ext>
            </a:extLst>
          </p:cNvPr>
          <p:cNvPicPr preferRelativeResize="0"/>
          <p:nvPr/>
        </p:nvPicPr>
        <p:blipFill rotWithShape="1">
          <a:blip r:embed="rId7">
            <a:alphaModFix/>
          </a:blip>
          <a:srcRect l="15755" t="60877" r="14528" b="18594"/>
          <a:stretch/>
        </p:blipFill>
        <p:spPr>
          <a:xfrm>
            <a:off x="211053" y="64000"/>
            <a:ext cx="1774774" cy="689577"/>
          </a:xfrm>
          <a:prstGeom prst="rect">
            <a:avLst/>
          </a:prstGeom>
          <a:noFill/>
          <a:ln>
            <a:noFill/>
          </a:ln>
        </p:spPr>
      </p:pic>
      <p:pic>
        <p:nvPicPr>
          <p:cNvPr id="3" name="Google Shape;231;p22">
            <a:extLst>
              <a:ext uri="{FF2B5EF4-FFF2-40B4-BE49-F238E27FC236}">
                <a16:creationId xmlns:a16="http://schemas.microsoft.com/office/drawing/2014/main" id="{D9846860-6E82-0788-E2D1-FBD32D167EAD}"/>
              </a:ext>
            </a:extLst>
          </p:cNvPr>
          <p:cNvPicPr preferRelativeResize="0"/>
          <p:nvPr/>
        </p:nvPicPr>
        <p:blipFill rotWithShape="1">
          <a:blip r:embed="rId8">
            <a:alphaModFix/>
          </a:blip>
          <a:srcRect/>
          <a:stretch/>
        </p:blipFill>
        <p:spPr>
          <a:xfrm flipH="1">
            <a:off x="11314728" y="128900"/>
            <a:ext cx="652070" cy="554000"/>
          </a:xfrm>
          <a:prstGeom prst="rect">
            <a:avLst/>
          </a:prstGeom>
          <a:noFill/>
          <a:ln>
            <a:noFill/>
          </a:ln>
        </p:spPr>
      </p:pic>
      <p:pic>
        <p:nvPicPr>
          <p:cNvPr id="6" name="Picture 2" descr="pbs.twimg.com/profile_images/877468911423418371/Wn...">
            <a:extLst>
              <a:ext uri="{FF2B5EF4-FFF2-40B4-BE49-F238E27FC236}">
                <a16:creationId xmlns:a16="http://schemas.microsoft.com/office/drawing/2014/main" id="{E7BD9576-7EF4-7B76-1041-843E16A803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7458" y="4665160"/>
            <a:ext cx="1930183" cy="1930183"/>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224;p10">
            <a:extLst>
              <a:ext uri="{FF2B5EF4-FFF2-40B4-BE49-F238E27FC236}">
                <a16:creationId xmlns:a16="http://schemas.microsoft.com/office/drawing/2014/main" id="{367E66E2-A48F-25D2-B0CB-268515844B9A}"/>
              </a:ext>
            </a:extLst>
          </p:cNvPr>
          <p:cNvPicPr preferRelativeResize="0"/>
          <p:nvPr/>
        </p:nvPicPr>
        <p:blipFill rotWithShape="1">
          <a:blip r:embed="rId10">
            <a:alphaModFix/>
          </a:blip>
          <a:srcRect/>
          <a:stretch/>
        </p:blipFill>
        <p:spPr>
          <a:xfrm>
            <a:off x="6614477" y="932354"/>
            <a:ext cx="2300768" cy="3473351"/>
          </a:xfrm>
          <a:prstGeom prst="rect">
            <a:avLst/>
          </a:prstGeom>
          <a:noFill/>
          <a:ln>
            <a:noFill/>
          </a:ln>
        </p:spPr>
      </p:pic>
      <p:pic>
        <p:nvPicPr>
          <p:cNvPr id="9" name="Picture 2">
            <a:extLst>
              <a:ext uri="{FF2B5EF4-FFF2-40B4-BE49-F238E27FC236}">
                <a16:creationId xmlns:a16="http://schemas.microsoft.com/office/drawing/2014/main" id="{A7B4F2D0-D755-A433-175C-46DDCF600F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8550" y="1012661"/>
            <a:ext cx="809817" cy="8931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A7A28CB-FD87-6E7D-684A-75F6E8172F9C}"/>
              </a:ext>
            </a:extLst>
          </p:cNvPr>
          <p:cNvSpPr txBox="1"/>
          <p:nvPr/>
        </p:nvSpPr>
        <p:spPr>
          <a:xfrm>
            <a:off x="1558001" y="957444"/>
            <a:ext cx="4930617" cy="163121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JTF Secretariat</a:t>
            </a:r>
          </a:p>
          <a:p>
            <a:pPr marL="285750" marR="0" lvl="0" indent="-285750" algn="l" defTabSz="914400" rtl="0" eaLnBrk="1" fontAlgn="auto" latinLnBrk="0" hangingPunct="1">
              <a:lnSpc>
                <a:spcPct val="100000"/>
              </a:lnSpc>
              <a:spcBef>
                <a:spcPts val="0"/>
              </a:spcBef>
              <a:spcAft>
                <a:spcPts val="60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Resolutions on climate change Disaster Risk Reduction (DDR) includes SMART</a:t>
            </a:r>
          </a:p>
          <a:p>
            <a:pPr marL="285750" marR="0" lvl="0" indent="-285750" algn="l" defTabSz="914400" rtl="0" eaLnBrk="1" fontAlgn="auto" latinLnBrk="0" hangingPunct="1">
              <a:lnSpc>
                <a:spcPct val="100000"/>
              </a:lnSpc>
              <a:spcBef>
                <a:spcPts val="0"/>
              </a:spcBef>
              <a:spcAft>
                <a:spcPts val="60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Recommendations SG15/Q8 </a:t>
            </a:r>
            <a:r>
              <a:rPr kumimoji="0" lang="en-US" sz="1800" b="0" i="0" u="none" strike="noStrike" kern="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G.dsssc</a:t>
            </a:r>
            <a:r>
              <a:rPr kumimoji="0" lang="en-US" sz="1800" b="0" i="0" u="none" strike="noStrike" kern="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/9730.1 and G.SMART/9730.2</a:t>
            </a:r>
            <a:endParaRPr kumimoji="0" lang="en-US" sz="1800" b="0" i="0" u="none" strike="noStrike" kern="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1" name="Picture 4" descr="World Meteorological Organization - WMO | Genève internationale">
            <a:extLst>
              <a:ext uri="{FF2B5EF4-FFF2-40B4-BE49-F238E27FC236}">
                <a16:creationId xmlns:a16="http://schemas.microsoft.com/office/drawing/2014/main" id="{2540475E-FFD7-B842-EC06-5F84D0B14E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5585" y="2466308"/>
            <a:ext cx="1092495" cy="10924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7F7D46-9315-40FE-35A6-3C836E8BF832}"/>
              </a:ext>
            </a:extLst>
          </p:cNvPr>
          <p:cNvSpPr txBox="1"/>
          <p:nvPr/>
        </p:nvSpPr>
        <p:spPr>
          <a:xfrm>
            <a:off x="1581286" y="2835775"/>
            <a:ext cx="4839985"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2060"/>
              </a:buClr>
              <a:buSzPct val="150000"/>
              <a:buFont typeface="Arial" panose="020B0604020202020204" pitchFamily="34" charset="0"/>
              <a:buChar char="•"/>
              <a:tabLst/>
              <a:defRPr/>
            </a:pPr>
            <a:r>
              <a:rPr kumimoji="0" lang="en-US" sz="1800" b="0" i="0" u="none" strike="noStrike" kern="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Integrates SMART into WMO Information platform</a:t>
            </a:r>
          </a:p>
        </p:txBody>
      </p:sp>
      <p:pic>
        <p:nvPicPr>
          <p:cNvPr id="13" name="Picture 6" descr="Intergovernmental Oceanographic Commission | Intergovernmental  Oceanographic Commission">
            <a:extLst>
              <a:ext uri="{FF2B5EF4-FFF2-40B4-BE49-F238E27FC236}">
                <a16:creationId xmlns:a16="http://schemas.microsoft.com/office/drawing/2014/main" id="{E221371C-36C9-706B-170A-D4720BB9B3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9069" y="4108228"/>
            <a:ext cx="1045526" cy="9837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AAA67EE-1C4E-F315-D99F-C2E826B753AD}"/>
              </a:ext>
            </a:extLst>
          </p:cNvPr>
          <p:cNvSpPr txBox="1"/>
          <p:nvPr/>
        </p:nvSpPr>
        <p:spPr>
          <a:xfrm>
            <a:off x="1693634" y="3905144"/>
            <a:ext cx="4849855"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Global Ocean Observing System (GOOS) </a:t>
            </a:r>
          </a:p>
          <a:p>
            <a:pPr marL="285750" marR="0" lvl="0" indent="-285750" algn="l" defTabSz="914400" rtl="0" eaLnBrk="1" fontAlgn="auto" latinLnBrk="0" hangingPunct="1">
              <a:lnSpc>
                <a:spcPct val="100000"/>
              </a:lnSpc>
              <a:spcBef>
                <a:spcPts val="0"/>
              </a:spcBef>
              <a:spcAft>
                <a:spcPts val="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Tsunami </a:t>
            </a:r>
            <a:r>
              <a:rPr kumimoji="0" lang="en-US" sz="1800" b="0" i="0" u="none" strike="noStrike" kern="0" cap="none" spc="0" normalizeH="0" baseline="0" noProof="0" dirty="0" err="1">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Programme</a:t>
            </a: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t>
            </a:r>
          </a:p>
          <a:p>
            <a:pPr marL="285750" marR="0" lvl="0" indent="-285750" algn="l" defTabSz="914400" rtl="0" eaLnBrk="1" fontAlgn="auto" latinLnBrk="0" hangingPunct="1">
              <a:lnSpc>
                <a:spcPct val="100000"/>
              </a:lnSpc>
              <a:spcBef>
                <a:spcPts val="0"/>
              </a:spcBef>
              <a:spcAft>
                <a:spcPts val="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UN Ocean Decade:  endorsed Project</a:t>
            </a:r>
          </a:p>
          <a:p>
            <a:pPr marL="285750" marR="0" lvl="0" indent="-285750" algn="l" defTabSz="914400" rtl="0" eaLnBrk="1" fontAlgn="auto" latinLnBrk="0" hangingPunct="1">
              <a:lnSpc>
                <a:spcPct val="100000"/>
              </a:lnSpc>
              <a:spcBef>
                <a:spcPts val="0"/>
              </a:spcBef>
              <a:spcAft>
                <a:spcPts val="0"/>
              </a:spcAft>
              <a:buClr>
                <a:srgbClr val="002060"/>
              </a:buClr>
              <a:buSzPct val="150000"/>
              <a:buFont typeface="Arial" panose="020B0604020202020204" pitchFamily="34" charset="0"/>
              <a:buChar char="•"/>
              <a:tabLst/>
              <a:defRPr/>
            </a:pPr>
            <a:r>
              <a:rPr kumimoji="0" lang="en-US" sz="1800" b="0" i="0" u="none" strike="noStrike" kern="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Emerging Observing Network of GOOS</a:t>
            </a:r>
          </a:p>
        </p:txBody>
      </p:sp>
      <p:cxnSp>
        <p:nvCxnSpPr>
          <p:cNvPr id="16" name="Google Shape;136;p21">
            <a:extLst>
              <a:ext uri="{FF2B5EF4-FFF2-40B4-BE49-F238E27FC236}">
                <a16:creationId xmlns:a16="http://schemas.microsoft.com/office/drawing/2014/main" id="{ACBCDA2C-D116-8D0B-C755-B4132FA631DB}"/>
              </a:ext>
            </a:extLst>
          </p:cNvPr>
          <p:cNvCxnSpPr>
            <a:cxnSpLocks/>
          </p:cNvCxnSpPr>
          <p:nvPr/>
        </p:nvCxnSpPr>
        <p:spPr>
          <a:xfrm>
            <a:off x="1556298" y="874271"/>
            <a:ext cx="0" cy="4689247"/>
          </a:xfrm>
          <a:prstGeom prst="straightConnector1">
            <a:avLst/>
          </a:prstGeom>
          <a:noFill/>
          <a:ln w="19050" cap="flat" cmpd="sng">
            <a:solidFill>
              <a:srgbClr val="22B3E8"/>
            </a:solidFill>
            <a:prstDash val="solid"/>
            <a:round/>
            <a:headEnd type="none" w="sm" len="sm"/>
            <a:tailEnd type="none" w="sm" len="sm"/>
          </a:ln>
        </p:spPr>
      </p:cxnSp>
      <p:pic>
        <p:nvPicPr>
          <p:cNvPr id="17" name="Picture 16">
            <a:extLst>
              <a:ext uri="{FF2B5EF4-FFF2-40B4-BE49-F238E27FC236}">
                <a16:creationId xmlns:a16="http://schemas.microsoft.com/office/drawing/2014/main" id="{59531E94-95B9-BD0C-8235-817C7BECE47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248367" y="5786246"/>
            <a:ext cx="914400" cy="914400"/>
          </a:xfrm>
          <a:prstGeom prst="rect">
            <a:avLst/>
          </a:prstGeom>
        </p:spPr>
      </p:pic>
      <p:pic>
        <p:nvPicPr>
          <p:cNvPr id="21" name="Picture 20">
            <a:extLst>
              <a:ext uri="{FF2B5EF4-FFF2-40B4-BE49-F238E27FC236}">
                <a16:creationId xmlns:a16="http://schemas.microsoft.com/office/drawing/2014/main" id="{8F6A25D3-B25B-4104-4F33-C8EDE391B23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355513" y="5784181"/>
            <a:ext cx="914400" cy="914400"/>
          </a:xfrm>
          <a:prstGeom prst="rect">
            <a:avLst/>
          </a:prstGeom>
        </p:spPr>
      </p:pic>
      <p:pic>
        <p:nvPicPr>
          <p:cNvPr id="22" name="Picture 21">
            <a:extLst>
              <a:ext uri="{FF2B5EF4-FFF2-40B4-BE49-F238E27FC236}">
                <a16:creationId xmlns:a16="http://schemas.microsoft.com/office/drawing/2014/main" id="{D5A22DEF-3495-3EBC-CA90-27C39A1C6C89}"/>
              </a:ext>
            </a:extLst>
          </p:cNvPr>
          <p:cNvPicPr>
            <a:picLocks/>
          </p:cNvPicPr>
          <p:nvPr/>
        </p:nvPicPr>
        <p:blipFill>
          <a:blip r:embed="rId16" cstate="print">
            <a:extLst>
              <a:ext uri="{28A0092B-C50C-407E-A947-70E740481C1C}">
                <a14:useLocalDpi xmlns:a14="http://schemas.microsoft.com/office/drawing/2010/main"/>
              </a:ext>
            </a:extLst>
          </a:blip>
          <a:stretch>
            <a:fillRect/>
          </a:stretch>
        </p:blipFill>
        <p:spPr>
          <a:xfrm>
            <a:off x="3449373" y="5808185"/>
            <a:ext cx="914400" cy="914400"/>
          </a:xfrm>
          <a:prstGeom prst="rect">
            <a:avLst/>
          </a:prstGeom>
        </p:spPr>
      </p:pic>
      <p:pic>
        <p:nvPicPr>
          <p:cNvPr id="23" name="Picture 22">
            <a:extLst>
              <a:ext uri="{FF2B5EF4-FFF2-40B4-BE49-F238E27FC236}">
                <a16:creationId xmlns:a16="http://schemas.microsoft.com/office/drawing/2014/main" id="{113DEB07-23B4-B055-20FA-CAABFB84897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37742" y="5796183"/>
            <a:ext cx="1787363" cy="914400"/>
          </a:xfrm>
          <a:prstGeom prst="rect">
            <a:avLst/>
          </a:prstGeom>
        </p:spPr>
      </p:pic>
      <p:pic>
        <p:nvPicPr>
          <p:cNvPr id="25" name="Picture 24">
            <a:extLst>
              <a:ext uri="{FF2B5EF4-FFF2-40B4-BE49-F238E27FC236}">
                <a16:creationId xmlns:a16="http://schemas.microsoft.com/office/drawing/2014/main" id="{A5D4594E-74B0-8C48-151A-600D8520E08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54790" y="5784181"/>
            <a:ext cx="914400" cy="914400"/>
          </a:xfrm>
          <a:prstGeom prst="rect">
            <a:avLst/>
          </a:prstGeom>
        </p:spPr>
      </p:pic>
      <p:pic>
        <p:nvPicPr>
          <p:cNvPr id="2" name="Picture 1">
            <a:extLst>
              <a:ext uri="{FF2B5EF4-FFF2-40B4-BE49-F238E27FC236}">
                <a16:creationId xmlns:a16="http://schemas.microsoft.com/office/drawing/2014/main" id="{BA5752A2-3E52-4F74-F2BA-785BD7DC87BB}"/>
              </a:ext>
            </a:extLst>
          </p:cNvPr>
          <p:cNvPicPr>
            <a:picLocks noChangeAspect="1"/>
          </p:cNvPicPr>
          <p:nvPr/>
        </p:nvPicPr>
        <p:blipFill>
          <a:blip r:embed="rId19"/>
          <a:stretch>
            <a:fillRect/>
          </a:stretch>
        </p:blipFill>
        <p:spPr>
          <a:xfrm>
            <a:off x="9051514" y="997260"/>
            <a:ext cx="3032154" cy="1876481"/>
          </a:xfrm>
          <a:prstGeom prst="rect">
            <a:avLst/>
          </a:prstGeom>
        </p:spPr>
      </p:pic>
      <p:grpSp>
        <p:nvGrpSpPr>
          <p:cNvPr id="7" name="Group 6">
            <a:extLst>
              <a:ext uri="{FF2B5EF4-FFF2-40B4-BE49-F238E27FC236}">
                <a16:creationId xmlns:a16="http://schemas.microsoft.com/office/drawing/2014/main" id="{1A2890A6-05BE-E2E5-31A4-46160FD3F3D8}"/>
              </a:ext>
            </a:extLst>
          </p:cNvPr>
          <p:cNvGrpSpPr/>
          <p:nvPr/>
        </p:nvGrpSpPr>
        <p:grpSpPr>
          <a:xfrm>
            <a:off x="9041103" y="3504072"/>
            <a:ext cx="3032154" cy="2188065"/>
            <a:chOff x="9041103" y="3504072"/>
            <a:chExt cx="3032154" cy="2188065"/>
          </a:xfrm>
        </p:grpSpPr>
        <p:pic>
          <p:nvPicPr>
            <p:cNvPr id="5" name="Google Shape;175;p7">
              <a:extLst>
                <a:ext uri="{FF2B5EF4-FFF2-40B4-BE49-F238E27FC236}">
                  <a16:creationId xmlns:a16="http://schemas.microsoft.com/office/drawing/2014/main" id="{DD65299E-457D-9A72-98E9-2B8AADE9A1A1}"/>
                </a:ext>
              </a:extLst>
            </p:cNvPr>
            <p:cNvPicPr preferRelativeResize="0"/>
            <p:nvPr/>
          </p:nvPicPr>
          <p:blipFill rotWithShape="1">
            <a:blip r:embed="rId20">
              <a:alphaModFix/>
            </a:blip>
            <a:srcRect t="14498" b="66245"/>
            <a:stretch/>
          </p:blipFill>
          <p:spPr>
            <a:xfrm>
              <a:off x="9041104" y="3504072"/>
              <a:ext cx="3032153" cy="960375"/>
            </a:xfrm>
            <a:prstGeom prst="rect">
              <a:avLst/>
            </a:prstGeom>
            <a:noFill/>
            <a:ln>
              <a:noFill/>
            </a:ln>
          </p:spPr>
        </p:pic>
        <p:pic>
          <p:nvPicPr>
            <p:cNvPr id="4" name="Google Shape;175;p7">
              <a:extLst>
                <a:ext uri="{FF2B5EF4-FFF2-40B4-BE49-F238E27FC236}">
                  <a16:creationId xmlns:a16="http://schemas.microsoft.com/office/drawing/2014/main" id="{BD2D07C2-7056-8A01-ACAF-27DE0FC59A13}"/>
                </a:ext>
              </a:extLst>
            </p:cNvPr>
            <p:cNvPicPr preferRelativeResize="0"/>
            <p:nvPr/>
          </p:nvPicPr>
          <p:blipFill rotWithShape="1">
            <a:blip r:embed="rId20">
              <a:alphaModFix/>
            </a:blip>
            <a:srcRect t="75932"/>
            <a:stretch/>
          </p:blipFill>
          <p:spPr>
            <a:xfrm>
              <a:off x="9041103" y="4491808"/>
              <a:ext cx="3032153" cy="1200329"/>
            </a:xfrm>
            <a:prstGeom prst="rect">
              <a:avLst/>
            </a:prstGeom>
            <a:noFill/>
            <a:ln>
              <a:noFill/>
            </a:ln>
          </p:spPr>
        </p:pic>
      </p:grpSp>
    </p:spTree>
    <p:extLst>
      <p:ext uri="{BB962C8B-B14F-4D97-AF65-F5344CB8AC3E}">
        <p14:creationId xmlns:p14="http://schemas.microsoft.com/office/powerpoint/2010/main" val="1555589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67">
          <a:extLst>
            <a:ext uri="{FF2B5EF4-FFF2-40B4-BE49-F238E27FC236}">
              <a16:creationId xmlns:a16="http://schemas.microsoft.com/office/drawing/2014/main" id="{EF49F39A-2437-5ABD-04DE-668972DE47B0}"/>
            </a:ext>
          </a:extLst>
        </p:cNvPr>
        <p:cNvGrpSpPr/>
        <p:nvPr/>
      </p:nvGrpSpPr>
      <p:grpSpPr>
        <a:xfrm>
          <a:off x="0" y="0"/>
          <a:ext cx="0" cy="0"/>
          <a:chOff x="0" y="0"/>
          <a:chExt cx="0" cy="0"/>
        </a:xfrm>
      </p:grpSpPr>
      <p:pic>
        <p:nvPicPr>
          <p:cNvPr id="269" name="Google Shape;269;p12">
            <a:extLst>
              <a:ext uri="{FF2B5EF4-FFF2-40B4-BE49-F238E27FC236}">
                <a16:creationId xmlns:a16="http://schemas.microsoft.com/office/drawing/2014/main" id="{E7702978-A313-B43E-5912-129261070A0A}"/>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pic>
        <p:nvPicPr>
          <p:cNvPr id="273" name="Google Shape;273;p12">
            <a:extLst>
              <a:ext uri="{FF2B5EF4-FFF2-40B4-BE49-F238E27FC236}">
                <a16:creationId xmlns:a16="http://schemas.microsoft.com/office/drawing/2014/main" id="{D2B98EC4-36A9-0D60-53F8-EA830F597A91}"/>
              </a:ext>
            </a:extLst>
          </p:cNvPr>
          <p:cNvPicPr preferRelativeResize="0"/>
          <p:nvPr/>
        </p:nvPicPr>
        <p:blipFill rotWithShape="1">
          <a:blip r:embed="rId4">
            <a:alphaModFix/>
          </a:blip>
          <a:srcRect/>
          <a:stretch/>
        </p:blipFill>
        <p:spPr>
          <a:xfrm>
            <a:off x="9873894" y="6176867"/>
            <a:ext cx="2118300" cy="619497"/>
          </a:xfrm>
          <a:prstGeom prst="rect">
            <a:avLst/>
          </a:prstGeom>
          <a:noFill/>
          <a:ln>
            <a:noFill/>
          </a:ln>
        </p:spPr>
      </p:pic>
      <p:grpSp>
        <p:nvGrpSpPr>
          <p:cNvPr id="2" name="Grupo 6">
            <a:extLst>
              <a:ext uri="{FF2B5EF4-FFF2-40B4-BE49-F238E27FC236}">
                <a16:creationId xmlns:a16="http://schemas.microsoft.com/office/drawing/2014/main" id="{A62D1672-3E4E-1A4F-D93B-051D48186C2C}"/>
              </a:ext>
            </a:extLst>
          </p:cNvPr>
          <p:cNvGrpSpPr/>
          <p:nvPr/>
        </p:nvGrpSpPr>
        <p:grpSpPr>
          <a:xfrm>
            <a:off x="301517" y="816690"/>
            <a:ext cx="11639801" cy="5884222"/>
            <a:chOff x="290785" y="685800"/>
            <a:chExt cx="11639801" cy="5884222"/>
          </a:xfrm>
        </p:grpSpPr>
        <p:sp>
          <p:nvSpPr>
            <p:cNvPr id="4" name="Freeform 3">
              <a:extLst>
                <a:ext uri="{FF2B5EF4-FFF2-40B4-BE49-F238E27FC236}">
                  <a16:creationId xmlns:a16="http://schemas.microsoft.com/office/drawing/2014/main" id="{7357A143-2852-B688-E0DA-17A3AF95D06A}"/>
                </a:ext>
              </a:extLst>
            </p:cNvPr>
            <p:cNvSpPr/>
            <p:nvPr/>
          </p:nvSpPr>
          <p:spPr>
            <a:xfrm>
              <a:off x="1912670" y="2825869"/>
              <a:ext cx="398849" cy="1610434"/>
            </a:xfrm>
            <a:custGeom>
              <a:avLst/>
              <a:gdLst/>
              <a:ahLst/>
              <a:cxnLst/>
              <a:rect l="l" t="t" r="r" b="b"/>
              <a:pathLst>
                <a:path w="598273" h="2415651">
                  <a:moveTo>
                    <a:pt x="0" y="0"/>
                  </a:moveTo>
                  <a:lnTo>
                    <a:pt x="598274" y="0"/>
                  </a:lnTo>
                  <a:lnTo>
                    <a:pt x="598274" y="2415651"/>
                  </a:lnTo>
                  <a:lnTo>
                    <a:pt x="0" y="2415651"/>
                  </a:lnTo>
                  <a:lnTo>
                    <a:pt x="0" y="0"/>
                  </a:lnTo>
                  <a:close/>
                </a:path>
              </a:pathLst>
            </a:custGeom>
            <a:blipFill>
              <a:blip r:embed="rId5"/>
              <a:stretch>
                <a:fillRect t="-295" b="-295"/>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5" name="Freeform 5">
              <a:extLst>
                <a:ext uri="{FF2B5EF4-FFF2-40B4-BE49-F238E27FC236}">
                  <a16:creationId xmlns:a16="http://schemas.microsoft.com/office/drawing/2014/main" id="{AA3083A7-415F-FA31-6853-49CE2CF3C3FA}"/>
                </a:ext>
              </a:extLst>
            </p:cNvPr>
            <p:cNvSpPr/>
            <p:nvPr/>
          </p:nvSpPr>
          <p:spPr>
            <a:xfrm>
              <a:off x="1854768" y="1349824"/>
              <a:ext cx="514655" cy="1170181"/>
            </a:xfrm>
            <a:custGeom>
              <a:avLst/>
              <a:gdLst/>
              <a:ahLst/>
              <a:cxnLst/>
              <a:rect l="l" t="t" r="r" b="b"/>
              <a:pathLst>
                <a:path w="771983" h="1755271">
                  <a:moveTo>
                    <a:pt x="0" y="0"/>
                  </a:moveTo>
                  <a:lnTo>
                    <a:pt x="771982" y="0"/>
                  </a:lnTo>
                  <a:lnTo>
                    <a:pt x="771982" y="1755271"/>
                  </a:lnTo>
                  <a:lnTo>
                    <a:pt x="0" y="1755271"/>
                  </a:lnTo>
                  <a:lnTo>
                    <a:pt x="0" y="0"/>
                  </a:lnTo>
                  <a:close/>
                </a:path>
              </a:pathLst>
            </a:custGeom>
            <a:blipFill>
              <a:blip r:embed="rId6"/>
              <a:stretch>
                <a:fillRect t="-172" b="-172"/>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7" name="AutoShape 13">
              <a:extLst>
                <a:ext uri="{FF2B5EF4-FFF2-40B4-BE49-F238E27FC236}">
                  <a16:creationId xmlns:a16="http://schemas.microsoft.com/office/drawing/2014/main" id="{7299DC45-F864-232E-52EE-3539C57F4090}"/>
                </a:ext>
              </a:extLst>
            </p:cNvPr>
            <p:cNvSpPr/>
            <p:nvPr/>
          </p:nvSpPr>
          <p:spPr>
            <a:xfrm flipV="1">
              <a:off x="1524270" y="685800"/>
              <a:ext cx="0" cy="5884222"/>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9" name="Freeform 15">
              <a:extLst>
                <a:ext uri="{FF2B5EF4-FFF2-40B4-BE49-F238E27FC236}">
                  <a16:creationId xmlns:a16="http://schemas.microsoft.com/office/drawing/2014/main" id="{301ACF9F-BE85-05AE-8A3D-8384978EC33E}"/>
                </a:ext>
              </a:extLst>
            </p:cNvPr>
            <p:cNvSpPr/>
            <p:nvPr/>
          </p:nvSpPr>
          <p:spPr>
            <a:xfrm flipH="1">
              <a:off x="2003754" y="4703003"/>
              <a:ext cx="307766" cy="1441865"/>
            </a:xfrm>
            <a:custGeom>
              <a:avLst/>
              <a:gdLst/>
              <a:ahLst/>
              <a:cxnLst/>
              <a:rect l="l" t="t" r="r" b="b"/>
              <a:pathLst>
                <a:path w="461649" h="2162798">
                  <a:moveTo>
                    <a:pt x="461649" y="0"/>
                  </a:moveTo>
                  <a:lnTo>
                    <a:pt x="0" y="0"/>
                  </a:lnTo>
                  <a:lnTo>
                    <a:pt x="0" y="2162798"/>
                  </a:lnTo>
                  <a:lnTo>
                    <a:pt x="461649" y="2162798"/>
                  </a:lnTo>
                  <a:lnTo>
                    <a:pt x="461649" y="0"/>
                  </a:lnTo>
                  <a:close/>
                </a:path>
              </a:pathLst>
            </a:custGeom>
            <a:blipFill>
              <a:blip r:embed="rId7"/>
              <a:stretch>
                <a:fillRect t="-374" b="-374"/>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20">
              <a:extLst>
                <a:ext uri="{FF2B5EF4-FFF2-40B4-BE49-F238E27FC236}">
                  <a16:creationId xmlns:a16="http://schemas.microsoft.com/office/drawing/2014/main" id="{256AAD95-1FD0-D6C5-EB5F-501AB05FBFFF}"/>
                </a:ext>
              </a:extLst>
            </p:cNvPr>
            <p:cNvSpPr txBox="1"/>
            <p:nvPr/>
          </p:nvSpPr>
          <p:spPr>
            <a:xfrm>
              <a:off x="2649400" y="1018762"/>
              <a:ext cx="2730718" cy="213072"/>
            </a:xfrm>
            <a:prstGeom prst="rect">
              <a:avLst/>
            </a:prstGeom>
          </p:spPr>
          <p:txBody>
            <a:bodyPr lIns="0" tIns="0" rIns="0" bIns="0" rtlCol="0" anchor="t">
              <a:spAutoFit/>
            </a:bodyPr>
            <a:lstStyle/>
            <a:p>
              <a:pPr marL="0" marR="0" lvl="0" indent="0" algn="l" defTabSz="914400" rtl="0" eaLnBrk="1" fontAlgn="auto" latinLnBrk="0" hangingPunct="1">
                <a:lnSpc>
                  <a:spcPts val="1680"/>
                </a:lnSpc>
                <a:spcBef>
                  <a:spcPts val="0"/>
                </a:spcBef>
                <a:spcAft>
                  <a:spcPts val="0"/>
                </a:spcAft>
                <a:buClr>
                  <a:srgbClr val="000000"/>
                </a:buClr>
                <a:buSzTx/>
                <a:buFont typeface="Arial"/>
                <a:buNone/>
                <a:tabLst/>
                <a:defRPr/>
              </a:pPr>
              <a:r>
                <a:rPr kumimoji="0" lang="en-US" sz="1400" b="0" i="0" u="none" strike="noStrike" kern="0" cap="none" spc="-70" normalizeH="0" baseline="0" noProof="0">
                  <a:ln>
                    <a:noFill/>
                  </a:ln>
                  <a:solidFill>
                    <a:srgbClr val="000000"/>
                  </a:solidFill>
                  <a:effectLst/>
                  <a:uLnTx/>
                  <a:uFillTx/>
                  <a:latin typeface="Helvetica World Bold"/>
                  <a:cs typeface="Arial"/>
                  <a:sym typeface="Arial"/>
                </a:rPr>
                <a:t>3-Axis Omni-Tilt Seismic Sensor</a:t>
              </a:r>
            </a:p>
          </p:txBody>
        </p:sp>
        <p:sp>
          <p:nvSpPr>
            <p:cNvPr id="13" name="TextBox 21">
              <a:extLst>
                <a:ext uri="{FF2B5EF4-FFF2-40B4-BE49-F238E27FC236}">
                  <a16:creationId xmlns:a16="http://schemas.microsoft.com/office/drawing/2014/main" id="{986FDD47-14B5-F158-8397-AF34F9DDA160}"/>
                </a:ext>
              </a:extLst>
            </p:cNvPr>
            <p:cNvSpPr txBox="1"/>
            <p:nvPr/>
          </p:nvSpPr>
          <p:spPr>
            <a:xfrm>
              <a:off x="2649200" y="1264574"/>
              <a:ext cx="4089986" cy="1930144"/>
            </a:xfrm>
            <a:prstGeom prst="rect">
              <a:avLst/>
            </a:prstGeom>
          </p:spPr>
          <p:txBody>
            <a:bodyPr lIns="0" tIns="0" rIns="0" bIns="0" rtlCol="0" anchor="t">
              <a:spAutoFit/>
            </a:bodyPr>
            <a:lstStyle/>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Low-noise intermediate band switchable seismometer</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Silicon Audio 205 (acceleration); 215 (velocity)</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0.01 to 500 Hz bandwidth</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Best in class noise performance</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183 dB dynamic range (</a:t>
              </a:r>
              <a:r>
                <a:rPr kumimoji="0" lang="en-US" sz="1200" b="0" i="0" u="none" strike="noStrike" kern="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high+low</a:t>
              </a: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gain digitization)</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30 mm diameter x 35 mm length (each sensing element)</a:t>
              </a:r>
              <a:endParaRPr kumimoji="0" lang="en-US" sz="1150" b="0" i="0" u="none" strike="noStrike" kern="0" cap="none" spc="0" normalizeH="0" baseline="0" noProof="0">
                <a:ln>
                  <a:noFill/>
                </a:ln>
                <a:solidFill>
                  <a:srgbClr val="000000"/>
                </a:solidFill>
                <a:effectLst/>
                <a:uLnTx/>
                <a:uFillTx/>
                <a:latin typeface="Helvetica World"/>
                <a:cs typeface="Arial"/>
                <a:sym typeface="Arial"/>
              </a:endParaRPr>
            </a:p>
          </p:txBody>
        </p:sp>
        <p:sp>
          <p:nvSpPr>
            <p:cNvPr id="15" name="TextBox 22">
              <a:extLst>
                <a:ext uri="{FF2B5EF4-FFF2-40B4-BE49-F238E27FC236}">
                  <a16:creationId xmlns:a16="http://schemas.microsoft.com/office/drawing/2014/main" id="{E622C100-CA1A-E21A-ADAC-6D6041590A02}"/>
                </a:ext>
              </a:extLst>
            </p:cNvPr>
            <p:cNvSpPr txBox="1"/>
            <p:nvPr/>
          </p:nvSpPr>
          <p:spPr>
            <a:xfrm>
              <a:off x="2710896" y="3235518"/>
              <a:ext cx="2730718" cy="213072"/>
            </a:xfrm>
            <a:prstGeom prst="rect">
              <a:avLst/>
            </a:prstGeom>
          </p:spPr>
          <p:txBody>
            <a:bodyPr lIns="0" tIns="0" rIns="0" bIns="0" rtlCol="0" anchor="t">
              <a:spAutoFit/>
            </a:bodyPr>
            <a:lstStyle/>
            <a:p>
              <a:pPr marL="0" marR="0" lvl="0" indent="0" algn="l" defTabSz="914400" rtl="0" eaLnBrk="1" fontAlgn="auto" latinLnBrk="0" hangingPunct="1">
                <a:lnSpc>
                  <a:spcPts val="1680"/>
                </a:lnSpc>
                <a:spcBef>
                  <a:spcPts val="0"/>
                </a:spcBef>
                <a:spcAft>
                  <a:spcPts val="0"/>
                </a:spcAft>
                <a:buClr>
                  <a:srgbClr val="000000"/>
                </a:buClr>
                <a:buSzTx/>
                <a:buFont typeface="Arial"/>
                <a:buNone/>
                <a:tabLst/>
                <a:defRPr/>
              </a:pPr>
              <a:r>
                <a:rPr kumimoji="0" lang="en-US" sz="1400" b="0" i="0" u="none" strike="noStrike" kern="0" cap="none" spc="-70" normalizeH="0" baseline="0" noProof="0">
                  <a:ln>
                    <a:noFill/>
                  </a:ln>
                  <a:solidFill>
                    <a:srgbClr val="000000"/>
                  </a:solidFill>
                  <a:effectLst/>
                  <a:uLnTx/>
                  <a:uFillTx/>
                  <a:latin typeface="Helvetica World Bold"/>
                  <a:cs typeface="Arial"/>
                  <a:sym typeface="Arial"/>
                </a:rPr>
                <a:t>Temperature Sensor (external)</a:t>
              </a:r>
            </a:p>
          </p:txBody>
        </p:sp>
        <p:sp>
          <p:nvSpPr>
            <p:cNvPr id="17" name="TextBox 23">
              <a:extLst>
                <a:ext uri="{FF2B5EF4-FFF2-40B4-BE49-F238E27FC236}">
                  <a16:creationId xmlns:a16="http://schemas.microsoft.com/office/drawing/2014/main" id="{4EDB32E5-969B-B602-DBE0-1B10D8CC1EE0}"/>
                </a:ext>
              </a:extLst>
            </p:cNvPr>
            <p:cNvSpPr txBox="1"/>
            <p:nvPr/>
          </p:nvSpPr>
          <p:spPr>
            <a:xfrm>
              <a:off x="2649200" y="3429000"/>
              <a:ext cx="4089986" cy="1199816"/>
            </a:xfrm>
            <a:prstGeom prst="rect">
              <a:avLst/>
            </a:prstGeom>
          </p:spPr>
          <p:txBody>
            <a:bodyPr lIns="0" tIns="0" rIns="0" bIns="0" rtlCol="0" anchor="t">
              <a:spAutoFit/>
            </a:bodyPr>
            <a:lstStyle/>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Glass Coated Thermistor (GCT)</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Sea-Bird SBE 03S</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±0.002ºC accuracy</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Maintains calibration over time</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49 mm diameter x 256 mm length</a:t>
              </a:r>
              <a:endParaRPr kumimoji="0" lang="en-US" sz="1150" b="0" i="0" u="none" strike="noStrike" kern="0" cap="none" spc="0" normalizeH="0" baseline="0" noProof="0" dirty="0">
                <a:ln>
                  <a:noFill/>
                </a:ln>
                <a:solidFill>
                  <a:srgbClr val="000000"/>
                </a:solidFill>
                <a:effectLst/>
                <a:uLnTx/>
                <a:uFillTx/>
                <a:latin typeface="Helvetica World"/>
                <a:cs typeface="Arial"/>
                <a:sym typeface="Arial"/>
              </a:endParaRPr>
            </a:p>
          </p:txBody>
        </p:sp>
        <p:sp>
          <p:nvSpPr>
            <p:cNvPr id="18" name="TextBox 24">
              <a:extLst>
                <a:ext uri="{FF2B5EF4-FFF2-40B4-BE49-F238E27FC236}">
                  <a16:creationId xmlns:a16="http://schemas.microsoft.com/office/drawing/2014/main" id="{154FF5AD-46F1-7908-4C45-8F05D6079A6D}"/>
                </a:ext>
              </a:extLst>
            </p:cNvPr>
            <p:cNvSpPr txBox="1"/>
            <p:nvPr/>
          </p:nvSpPr>
          <p:spPr>
            <a:xfrm>
              <a:off x="2649400" y="4705897"/>
              <a:ext cx="2730718" cy="213072"/>
            </a:xfrm>
            <a:prstGeom prst="rect">
              <a:avLst/>
            </a:prstGeom>
          </p:spPr>
          <p:txBody>
            <a:bodyPr lIns="0" tIns="0" rIns="0" bIns="0" rtlCol="0" anchor="t">
              <a:spAutoFit/>
            </a:bodyPr>
            <a:lstStyle/>
            <a:p>
              <a:pPr marL="0" marR="0" lvl="0" indent="0" algn="l" defTabSz="914400" rtl="0" eaLnBrk="1" fontAlgn="auto" latinLnBrk="0" hangingPunct="1">
                <a:lnSpc>
                  <a:spcPts val="1680"/>
                </a:lnSpc>
                <a:spcBef>
                  <a:spcPts val="0"/>
                </a:spcBef>
                <a:spcAft>
                  <a:spcPts val="0"/>
                </a:spcAft>
                <a:buClr>
                  <a:srgbClr val="000000"/>
                </a:buClr>
                <a:buSzTx/>
                <a:buFont typeface="Arial"/>
                <a:buNone/>
                <a:tabLst/>
                <a:defRPr/>
              </a:pPr>
              <a:r>
                <a:rPr kumimoji="0" lang="en-US" sz="1400" b="0" i="0" u="none" strike="noStrike" kern="0" cap="none" spc="-70" normalizeH="0" baseline="0" noProof="0" dirty="0">
                  <a:ln>
                    <a:noFill/>
                  </a:ln>
                  <a:solidFill>
                    <a:srgbClr val="000000"/>
                  </a:solidFill>
                  <a:effectLst/>
                  <a:uLnTx/>
                  <a:uFillTx/>
                  <a:latin typeface="Helvetica World Bold"/>
                  <a:cs typeface="Arial"/>
                  <a:sym typeface="Arial"/>
                </a:rPr>
                <a:t>Pressure Sensor (external)</a:t>
              </a:r>
            </a:p>
          </p:txBody>
        </p:sp>
        <p:sp>
          <p:nvSpPr>
            <p:cNvPr id="19" name="TextBox 25">
              <a:extLst>
                <a:ext uri="{FF2B5EF4-FFF2-40B4-BE49-F238E27FC236}">
                  <a16:creationId xmlns:a16="http://schemas.microsoft.com/office/drawing/2014/main" id="{AFB298E6-B1E8-62EE-A995-CF9E61159AF6}"/>
                </a:ext>
              </a:extLst>
            </p:cNvPr>
            <p:cNvSpPr txBox="1"/>
            <p:nvPr/>
          </p:nvSpPr>
          <p:spPr>
            <a:xfrm>
              <a:off x="2649400" y="4960244"/>
              <a:ext cx="4089986" cy="1443472"/>
            </a:xfrm>
            <a:prstGeom prst="rect">
              <a:avLst/>
            </a:prstGeom>
          </p:spPr>
          <p:txBody>
            <a:bodyPr lIns="0" tIns="0" rIns="0" bIns="0" rtlCol="0" anchor="t">
              <a:spAutoFit/>
            </a:bodyPr>
            <a:lstStyle/>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Absolute Pressure Gauge (APG)</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Paroscientific</a:t>
              </a: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4*K-101-0</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1 part in 10⁷ resolution</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Few parts in 10⁶ accuracy; mainly limited by drift</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Signals of interest between 0.001 and 1 Hz</a:t>
              </a:r>
            </a:p>
            <a:p>
              <a:pPr marL="259093" marR="0" lvl="1" indent="-129546" algn="l" defTabSz="914400" rtl="0" eaLnBrk="1" fontAlgn="auto" latinLnBrk="0" hangingPunct="1">
                <a:lnSpc>
                  <a:spcPts val="1920"/>
                </a:lnSpc>
                <a:spcBef>
                  <a:spcPts val="0"/>
                </a:spcBef>
                <a:spcAft>
                  <a:spcPts val="0"/>
                </a:spcAft>
                <a:buClr>
                  <a:srgbClr val="000000"/>
                </a:buClr>
                <a:buSzTx/>
                <a:buFont typeface="Arial"/>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35 mm diameter x 108 mm length</a:t>
              </a:r>
              <a:endParaRPr kumimoji="0" lang="en-US" sz="1150" b="0" i="0" u="none" strike="noStrike" kern="0" cap="none" spc="0" normalizeH="0" baseline="0" noProof="0" dirty="0">
                <a:ln>
                  <a:noFill/>
                </a:ln>
                <a:solidFill>
                  <a:srgbClr val="000000"/>
                </a:solidFill>
                <a:effectLst/>
                <a:uLnTx/>
                <a:uFillTx/>
                <a:latin typeface="Helvetica World"/>
                <a:cs typeface="Arial"/>
                <a:sym typeface="Arial"/>
              </a:endParaRPr>
            </a:p>
          </p:txBody>
        </p:sp>
        <p:sp>
          <p:nvSpPr>
            <p:cNvPr id="20" name="TextBox 26">
              <a:extLst>
                <a:ext uri="{FF2B5EF4-FFF2-40B4-BE49-F238E27FC236}">
                  <a16:creationId xmlns:a16="http://schemas.microsoft.com/office/drawing/2014/main" id="{8D36458E-DA5B-50F5-8E86-9C80CF409E14}"/>
                </a:ext>
              </a:extLst>
            </p:cNvPr>
            <p:cNvSpPr txBox="1"/>
            <p:nvPr/>
          </p:nvSpPr>
          <p:spPr>
            <a:xfrm>
              <a:off x="7255464" y="5617564"/>
              <a:ext cx="4675122" cy="461665"/>
            </a:xfrm>
            <a:prstGeom prst="rect">
              <a:avLst/>
            </a:prstGeom>
          </p:spPr>
          <p:txBody>
            <a:bodyPr lIns="0" tIns="0" rIns="0" bIns="0" rtlCol="0" anchor="t">
              <a:spAutoFit/>
            </a:bodyPr>
            <a:lstStyle/>
            <a:p>
              <a:pPr marL="0" marR="0" lvl="0" indent="0" algn="ctr" defTabSz="914400" rtl="0" eaLnBrk="1" fontAlgn="auto" latinLnBrk="0" hangingPunct="1">
                <a:lnSpc>
                  <a:spcPts val="1803"/>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electronics / </a:t>
              </a:r>
            </a:p>
            <a:p>
              <a:pPr marL="0" marR="0" lvl="0" indent="0" algn="ctr" defTabSz="914400" rtl="0" eaLnBrk="1" fontAlgn="auto" latinLnBrk="0" hangingPunct="1">
                <a:lnSpc>
                  <a:spcPts val="1803"/>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seismic sensor in ~20cm / 8in radius cylinder</a:t>
              </a:r>
              <a:endParaRPr kumimoji="0" lang="en-US" sz="1466" b="0" i="0" u="none" strike="noStrike" kern="0" cap="none" spc="0" normalizeH="0" baseline="0" noProof="0">
                <a:ln>
                  <a:noFill/>
                </a:ln>
                <a:solidFill>
                  <a:srgbClr val="000000"/>
                </a:solidFill>
                <a:effectLst/>
                <a:uLnTx/>
                <a:uFillTx/>
                <a:latin typeface="Helvetica World"/>
                <a:cs typeface="Arial"/>
                <a:sym typeface="Arial"/>
              </a:endParaRPr>
            </a:p>
          </p:txBody>
        </p:sp>
        <p:grpSp>
          <p:nvGrpSpPr>
            <p:cNvPr id="21" name="Grupo 23">
              <a:extLst>
                <a:ext uri="{FF2B5EF4-FFF2-40B4-BE49-F238E27FC236}">
                  <a16:creationId xmlns:a16="http://schemas.microsoft.com/office/drawing/2014/main" id="{92526AB9-EAAB-2EA1-EE5B-6D304B636BCB}"/>
                </a:ext>
              </a:extLst>
            </p:cNvPr>
            <p:cNvGrpSpPr/>
            <p:nvPr/>
          </p:nvGrpSpPr>
          <p:grpSpPr>
            <a:xfrm>
              <a:off x="6739386" y="1250537"/>
              <a:ext cx="4870075" cy="4533441"/>
              <a:chOff x="6739386" y="1250537"/>
              <a:chExt cx="4870075" cy="4533441"/>
            </a:xfrm>
          </p:grpSpPr>
          <p:grpSp>
            <p:nvGrpSpPr>
              <p:cNvPr id="23" name="Grupo 26">
                <a:extLst>
                  <a:ext uri="{FF2B5EF4-FFF2-40B4-BE49-F238E27FC236}">
                    <a16:creationId xmlns:a16="http://schemas.microsoft.com/office/drawing/2014/main" id="{5DA2CAB8-A318-0158-3C70-77F3858D1924}"/>
                  </a:ext>
                </a:extLst>
              </p:cNvPr>
              <p:cNvGrpSpPr/>
              <p:nvPr/>
            </p:nvGrpSpPr>
            <p:grpSpPr>
              <a:xfrm>
                <a:off x="6739386" y="1250537"/>
                <a:ext cx="4870075" cy="4533441"/>
                <a:chOff x="6739386" y="1250537"/>
                <a:chExt cx="4870075" cy="4533441"/>
              </a:xfrm>
            </p:grpSpPr>
            <p:sp>
              <p:nvSpPr>
                <p:cNvPr id="25" name="Freeform 7" descr="A close up of a machine  Description automatically generated">
                  <a:extLst>
                    <a:ext uri="{FF2B5EF4-FFF2-40B4-BE49-F238E27FC236}">
                      <a16:creationId xmlns:a16="http://schemas.microsoft.com/office/drawing/2014/main" id="{DB04ABF3-47F4-F34E-A6F8-EC3B4C91E466}"/>
                    </a:ext>
                  </a:extLst>
                </p:cNvPr>
                <p:cNvSpPr/>
                <p:nvPr/>
              </p:nvSpPr>
              <p:spPr>
                <a:xfrm>
                  <a:off x="7292759" y="1250537"/>
                  <a:ext cx="4316702" cy="4533441"/>
                </a:xfrm>
                <a:custGeom>
                  <a:avLst/>
                  <a:gdLst/>
                  <a:ahLst/>
                  <a:cxnLst/>
                  <a:rect l="l" t="t" r="r" b="b"/>
                  <a:pathLst>
                    <a:path w="6475053" h="6800161">
                      <a:moveTo>
                        <a:pt x="0" y="0"/>
                      </a:moveTo>
                      <a:lnTo>
                        <a:pt x="6475053" y="0"/>
                      </a:lnTo>
                      <a:lnTo>
                        <a:pt x="6475053" y="6800162"/>
                      </a:lnTo>
                      <a:lnTo>
                        <a:pt x="0" y="6800162"/>
                      </a:lnTo>
                      <a:lnTo>
                        <a:pt x="0" y="0"/>
                      </a:lnTo>
                      <a:close/>
                    </a:path>
                  </a:pathLst>
                </a:custGeom>
                <a:blipFill>
                  <a:blip r:embed="rId8"/>
                  <a:stretch>
                    <a:fillRect l="-40" r="-40"/>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26" name="AutoShape 8">
                  <a:extLst>
                    <a:ext uri="{FF2B5EF4-FFF2-40B4-BE49-F238E27FC236}">
                      <a16:creationId xmlns:a16="http://schemas.microsoft.com/office/drawing/2014/main" id="{47223CC0-0CD3-B7CC-F17B-11FDE549D530}"/>
                    </a:ext>
                  </a:extLst>
                </p:cNvPr>
                <p:cNvSpPr/>
                <p:nvPr/>
              </p:nvSpPr>
              <p:spPr>
                <a:xfrm flipH="1">
                  <a:off x="7460542" y="2391154"/>
                  <a:ext cx="3925998" cy="69850"/>
                </a:xfrm>
                <a:prstGeom prst="line">
                  <a:avLst/>
                </a:prstGeom>
                <a:ln w="57150" cap="rnd">
                  <a:solidFill>
                    <a:srgbClr val="FFDE59"/>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27" name="AutoShape 9">
                  <a:extLst>
                    <a:ext uri="{FF2B5EF4-FFF2-40B4-BE49-F238E27FC236}">
                      <a16:creationId xmlns:a16="http://schemas.microsoft.com/office/drawing/2014/main" id="{4F7F1A44-DFED-AE0E-8917-246DBBD24147}"/>
                    </a:ext>
                  </a:extLst>
                </p:cNvPr>
                <p:cNvSpPr/>
                <p:nvPr/>
              </p:nvSpPr>
              <p:spPr>
                <a:xfrm>
                  <a:off x="6739387" y="2043244"/>
                  <a:ext cx="3399791" cy="2956602"/>
                </a:xfrm>
                <a:prstGeom prst="line">
                  <a:avLst/>
                </a:prstGeom>
                <a:ln w="76200" cap="flat">
                  <a:solidFill>
                    <a:srgbClr val="FFDE59"/>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28" name="AutoShape 10">
                  <a:extLst>
                    <a:ext uri="{FF2B5EF4-FFF2-40B4-BE49-F238E27FC236}">
                      <a16:creationId xmlns:a16="http://schemas.microsoft.com/office/drawing/2014/main" id="{7B8758BE-4AA1-443B-3751-C8FF23EB32DA}"/>
                    </a:ext>
                  </a:extLst>
                </p:cNvPr>
                <p:cNvSpPr/>
                <p:nvPr/>
              </p:nvSpPr>
              <p:spPr>
                <a:xfrm>
                  <a:off x="6739387" y="2043244"/>
                  <a:ext cx="2853639" cy="3055323"/>
                </a:xfrm>
                <a:prstGeom prst="line">
                  <a:avLst/>
                </a:prstGeom>
                <a:ln w="76200" cap="flat">
                  <a:solidFill>
                    <a:srgbClr val="FFDE59"/>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29" name="AutoShape 11">
                  <a:extLst>
                    <a:ext uri="{FF2B5EF4-FFF2-40B4-BE49-F238E27FC236}">
                      <a16:creationId xmlns:a16="http://schemas.microsoft.com/office/drawing/2014/main" id="{FAFF1E8B-63BC-664A-830C-B8F5847932BB}"/>
                    </a:ext>
                  </a:extLst>
                </p:cNvPr>
                <p:cNvSpPr/>
                <p:nvPr/>
              </p:nvSpPr>
              <p:spPr>
                <a:xfrm>
                  <a:off x="6739386" y="2332660"/>
                  <a:ext cx="1555868" cy="2765906"/>
                </a:xfrm>
                <a:prstGeom prst="line">
                  <a:avLst/>
                </a:prstGeom>
                <a:ln w="76200" cap="flat">
                  <a:solidFill>
                    <a:srgbClr val="FFDE59"/>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a:extLst>
                  <a:ext uri="{FF2B5EF4-FFF2-40B4-BE49-F238E27FC236}">
                    <a16:creationId xmlns:a16="http://schemas.microsoft.com/office/drawing/2014/main" id="{BEE14702-7CC1-C9D6-ABD7-DCA31204630D}"/>
                  </a:ext>
                </a:extLst>
              </p:cNvPr>
              <p:cNvSpPr txBox="1"/>
              <p:nvPr/>
            </p:nvSpPr>
            <p:spPr>
              <a:xfrm>
                <a:off x="9750482" y="2123110"/>
                <a:ext cx="1258520" cy="213072"/>
              </a:xfrm>
              <a:prstGeom prst="rect">
                <a:avLst/>
              </a:prstGeom>
            </p:spPr>
            <p:txBody>
              <a:bodyPr lIns="0" tIns="0" rIns="0" bIns="0" rtlCol="0" anchor="t">
                <a:spAutoFit/>
              </a:bodyPr>
              <a:lstStyle/>
              <a:p>
                <a:pPr marL="0" marR="0" lvl="0" indent="0" algn="ctr" defTabSz="914400" rtl="0" eaLnBrk="1" fontAlgn="auto" latinLnBrk="0" hangingPunct="1">
                  <a:lnSpc>
                    <a:spcPts val="168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DE59"/>
                    </a:solidFill>
                    <a:effectLst/>
                    <a:uLnTx/>
                    <a:uFillTx/>
                    <a:latin typeface="Helvetica Now Bold"/>
                    <a:cs typeface="Arial"/>
                    <a:sym typeface="Arial"/>
                  </a:rPr>
                  <a:t>20 cm</a:t>
                </a:r>
              </a:p>
            </p:txBody>
          </p:sp>
        </p:grpSp>
        <p:sp>
          <p:nvSpPr>
            <p:cNvPr id="22" name="TextBox 28">
              <a:extLst>
                <a:ext uri="{FF2B5EF4-FFF2-40B4-BE49-F238E27FC236}">
                  <a16:creationId xmlns:a16="http://schemas.microsoft.com/office/drawing/2014/main" id="{CA0141F4-2ED3-EA6B-73F2-2F4E9C882AE8}"/>
                </a:ext>
              </a:extLst>
            </p:cNvPr>
            <p:cNvSpPr txBox="1"/>
            <p:nvPr/>
          </p:nvSpPr>
          <p:spPr>
            <a:xfrm rot="-5400000">
              <a:off x="-1773412" y="2996760"/>
              <a:ext cx="5192915" cy="1064522"/>
            </a:xfrm>
            <a:prstGeom prst="rect">
              <a:avLst/>
            </a:prstGeom>
          </p:spPr>
          <p:txBody>
            <a:bodyPr lIns="0" tIns="0" rIns="0" bIns="0" rtlCol="0" anchor="t">
              <a:spAutoFit/>
            </a:bodyPr>
            <a:lstStyle/>
            <a:p>
              <a:pPr marL="0" marR="0" lvl="0" indent="0" algn="l" defTabSz="914400" rtl="0" eaLnBrk="1" fontAlgn="auto" latinLnBrk="0" hangingPunct="1">
                <a:lnSpc>
                  <a:spcPts val="4053"/>
                </a:lnSpc>
                <a:spcBef>
                  <a:spcPts val="0"/>
                </a:spcBef>
                <a:spcAft>
                  <a:spcPts val="0"/>
                </a:spcAft>
                <a:buClr>
                  <a:srgbClr val="000000"/>
                </a:buClr>
                <a:buSzTx/>
                <a:buFont typeface="Arial"/>
                <a:buNone/>
                <a:tabLst/>
                <a:defRPr/>
              </a:pPr>
              <a:r>
                <a:rPr kumimoji="0" lang="en-US" sz="4266" b="0" i="0" u="none" strike="noStrike" kern="0" cap="none" spc="-213" normalizeH="0" baseline="0" noProof="0">
                  <a:ln>
                    <a:noFill/>
                  </a:ln>
                  <a:solidFill>
                    <a:srgbClr val="000000"/>
                  </a:solidFill>
                  <a:effectLst/>
                  <a:uLnTx/>
                  <a:uFillTx/>
                  <a:latin typeface="Akzidenz-Grotesk"/>
                  <a:cs typeface="Arial"/>
                  <a:sym typeface="Arial"/>
                </a:rPr>
                <a:t>SMART Repeater Sensor System</a:t>
              </a:r>
            </a:p>
          </p:txBody>
        </p:sp>
      </p:grpSp>
      <p:sp>
        <p:nvSpPr>
          <p:cNvPr id="30" name="Google Shape;268;p12">
            <a:extLst>
              <a:ext uri="{FF2B5EF4-FFF2-40B4-BE49-F238E27FC236}">
                <a16:creationId xmlns:a16="http://schemas.microsoft.com/office/drawing/2014/main" id="{246D3DC9-BD6F-ED83-5105-5A9B9C0F2773}"/>
              </a:ext>
            </a:extLst>
          </p:cNvPr>
          <p:cNvSpPr txBox="1"/>
          <p:nvPr/>
        </p:nvSpPr>
        <p:spPr>
          <a:xfrm>
            <a:off x="0" y="926463"/>
            <a:ext cx="11427900" cy="923299"/>
          </a:xfrm>
          <a:prstGeom prst="rect">
            <a:avLst/>
          </a:prstGeom>
          <a:noFill/>
          <a:ln>
            <a:noFill/>
          </a:ln>
        </p:spPr>
        <p:txBody>
          <a:bodyPr spcFirstLastPara="1" wrap="square" lIns="91425" tIns="91425" rIns="91425" bIns="91425" anchor="t" anchorCtr="0">
            <a:spAutoFit/>
          </a:bodyPr>
          <a:lstStyle/>
          <a:p>
            <a:pPr marL="811213" marR="0" lvl="0" indent="-811213"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31" name="Imagen 3">
            <a:extLst>
              <a:ext uri="{FF2B5EF4-FFF2-40B4-BE49-F238E27FC236}">
                <a16:creationId xmlns:a16="http://schemas.microsoft.com/office/drawing/2014/main" id="{BDC08B03-5E71-F24E-B5F9-F8FDF3461861}"/>
              </a:ext>
            </a:extLst>
          </p:cNvPr>
          <p:cNvPicPr>
            <a:picLocks noChangeAspect="1"/>
          </p:cNvPicPr>
          <p:nvPr/>
        </p:nvPicPr>
        <p:blipFill>
          <a:blip r:embed="rId9"/>
          <a:stretch>
            <a:fillRect/>
          </a:stretch>
        </p:blipFill>
        <p:spPr>
          <a:xfrm>
            <a:off x="801706" y="3814537"/>
            <a:ext cx="621766" cy="621766"/>
          </a:xfrm>
          <a:prstGeom prst="rect">
            <a:avLst/>
          </a:prstGeom>
        </p:spPr>
      </p:pic>
      <p:sp>
        <p:nvSpPr>
          <p:cNvPr id="32" name="Freeform 30">
            <a:extLst>
              <a:ext uri="{FF2B5EF4-FFF2-40B4-BE49-F238E27FC236}">
                <a16:creationId xmlns:a16="http://schemas.microsoft.com/office/drawing/2014/main" id="{02AD861A-F45C-0349-B245-5D87F862008D}"/>
              </a:ext>
            </a:extLst>
          </p:cNvPr>
          <p:cNvSpPr/>
          <p:nvPr/>
        </p:nvSpPr>
        <p:spPr>
          <a:xfrm>
            <a:off x="9260581" y="927135"/>
            <a:ext cx="2680737" cy="321689"/>
          </a:xfrm>
          <a:custGeom>
            <a:avLst/>
            <a:gdLst/>
            <a:ahLst/>
            <a:cxnLst/>
            <a:rect l="l" t="t" r="r" b="b"/>
            <a:pathLst>
              <a:path w="4021106" h="482533">
                <a:moveTo>
                  <a:pt x="0" y="0"/>
                </a:moveTo>
                <a:lnTo>
                  <a:pt x="4021106" y="0"/>
                </a:lnTo>
                <a:lnTo>
                  <a:pt x="4021106" y="482533"/>
                </a:lnTo>
                <a:lnTo>
                  <a:pt x="0" y="482533"/>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33"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29;p22">
            <a:extLst>
              <a:ext uri="{FF2B5EF4-FFF2-40B4-BE49-F238E27FC236}">
                <a16:creationId xmlns:a16="http://schemas.microsoft.com/office/drawing/2014/main" id="{759F5F19-0D78-D636-1C84-1837BE4A0072}"/>
              </a:ext>
            </a:extLst>
          </p:cNvPr>
          <p:cNvSpPr/>
          <p:nvPr/>
        </p:nvSpPr>
        <p:spPr>
          <a:xfrm>
            <a:off x="-50100" y="13715"/>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4" name="Google Shape;230;p22">
            <a:extLst>
              <a:ext uri="{FF2B5EF4-FFF2-40B4-BE49-F238E27FC236}">
                <a16:creationId xmlns:a16="http://schemas.microsoft.com/office/drawing/2014/main" id="{5C71E954-4FCD-F082-3254-5538A047D547}"/>
              </a:ext>
            </a:extLst>
          </p:cNvPr>
          <p:cNvSpPr txBox="1"/>
          <p:nvPr/>
        </p:nvSpPr>
        <p:spPr>
          <a:xfrm>
            <a:off x="1818840" y="181108"/>
            <a:ext cx="9385457"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Repeaters: Subsea Data Systems</a:t>
            </a:r>
            <a:endParaRPr kumimoji="0" lang="en-US" sz="3000" b="0"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35" name="Google Shape;233;p22">
            <a:extLst>
              <a:ext uri="{FF2B5EF4-FFF2-40B4-BE49-F238E27FC236}">
                <a16:creationId xmlns:a16="http://schemas.microsoft.com/office/drawing/2014/main" id="{4AE34472-14A3-220D-C37E-06813555DDFD}"/>
              </a:ext>
            </a:extLst>
          </p:cNvPr>
          <p:cNvPicPr preferRelativeResize="0"/>
          <p:nvPr/>
        </p:nvPicPr>
        <p:blipFill rotWithShape="1">
          <a:blip r:embed="rId11">
            <a:alphaModFix/>
          </a:blip>
          <a:srcRect l="15755" t="60877" r="14528" b="18594"/>
          <a:stretch/>
        </p:blipFill>
        <p:spPr>
          <a:xfrm>
            <a:off x="44066" y="70711"/>
            <a:ext cx="1774774" cy="689577"/>
          </a:xfrm>
          <a:prstGeom prst="rect">
            <a:avLst/>
          </a:prstGeom>
          <a:noFill/>
          <a:ln>
            <a:noFill/>
          </a:ln>
        </p:spPr>
      </p:pic>
      <p:pic>
        <p:nvPicPr>
          <p:cNvPr id="36" name="Google Shape;231;p22">
            <a:extLst>
              <a:ext uri="{FF2B5EF4-FFF2-40B4-BE49-F238E27FC236}">
                <a16:creationId xmlns:a16="http://schemas.microsoft.com/office/drawing/2014/main" id="{1A7BEC95-E2A7-C6C2-E20B-CE3D798501F1}"/>
              </a:ext>
            </a:extLst>
          </p:cNvPr>
          <p:cNvPicPr preferRelativeResize="0"/>
          <p:nvPr/>
        </p:nvPicPr>
        <p:blipFill rotWithShape="1">
          <a:blip r:embed="rId12">
            <a:alphaModFix/>
          </a:blip>
          <a:srcRect/>
          <a:stretch/>
        </p:blipFill>
        <p:spPr>
          <a:xfrm flipH="1">
            <a:off x="11262159" y="152293"/>
            <a:ext cx="652070" cy="554000"/>
          </a:xfrm>
          <a:prstGeom prst="rect">
            <a:avLst/>
          </a:prstGeom>
          <a:noFill/>
          <a:ln>
            <a:noFill/>
          </a:ln>
        </p:spPr>
      </p:pic>
    </p:spTree>
    <p:extLst>
      <p:ext uri="{BB962C8B-B14F-4D97-AF65-F5344CB8AC3E}">
        <p14:creationId xmlns:p14="http://schemas.microsoft.com/office/powerpoint/2010/main" val="2317139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5228449-65EA-ECAE-D231-BBF6CDA13815}"/>
            </a:ext>
          </a:extLst>
        </p:cNvPr>
        <p:cNvGrpSpPr/>
        <p:nvPr/>
      </p:nvGrpSpPr>
      <p:grpSpPr>
        <a:xfrm>
          <a:off x="0" y="0"/>
          <a:ext cx="0" cy="0"/>
          <a:chOff x="0" y="0"/>
          <a:chExt cx="0" cy="0"/>
        </a:xfrm>
      </p:grpSpPr>
      <p:sp>
        <p:nvSpPr>
          <p:cNvPr id="11" name="Titre 10">
            <a:extLst>
              <a:ext uri="{FF2B5EF4-FFF2-40B4-BE49-F238E27FC236}">
                <a16:creationId xmlns:a16="http://schemas.microsoft.com/office/drawing/2014/main" id="{D9D75217-0E51-2854-74AC-F0D48C6CBF02}"/>
              </a:ext>
            </a:extLst>
          </p:cNvPr>
          <p:cNvSpPr>
            <a:spLocks noGrp="1"/>
          </p:cNvSpPr>
          <p:nvPr>
            <p:ph type="title"/>
          </p:nvPr>
        </p:nvSpPr>
        <p:spPr/>
        <p:txBody>
          <a:bodyPr/>
          <a:lstStyle/>
          <a:p>
            <a:endParaRPr lang="fr-FR"/>
          </a:p>
        </p:txBody>
      </p:sp>
      <p:pic>
        <p:nvPicPr>
          <p:cNvPr id="18" name="Image 17">
            <a:extLst>
              <a:ext uri="{FF2B5EF4-FFF2-40B4-BE49-F238E27FC236}">
                <a16:creationId xmlns:a16="http://schemas.microsoft.com/office/drawing/2014/main" id="{524DADD5-7E50-A654-069C-56BF7EDC2B5E}"/>
              </a:ext>
            </a:extLst>
          </p:cNvPr>
          <p:cNvPicPr>
            <a:picLocks noChangeAspect="1"/>
          </p:cNvPicPr>
          <p:nvPr/>
        </p:nvPicPr>
        <p:blipFill>
          <a:blip r:embed="rId3"/>
          <a:stretch>
            <a:fillRect/>
          </a:stretch>
        </p:blipFill>
        <p:spPr>
          <a:xfrm>
            <a:off x="0" y="2856"/>
            <a:ext cx="12192000" cy="6852289"/>
          </a:xfrm>
          <a:prstGeom prst="rect">
            <a:avLst/>
          </a:prstGeom>
        </p:spPr>
      </p:pic>
    </p:spTree>
    <p:extLst>
      <p:ext uri="{BB962C8B-B14F-4D97-AF65-F5344CB8AC3E}">
        <p14:creationId xmlns:p14="http://schemas.microsoft.com/office/powerpoint/2010/main" val="98507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1E7E-D544-7FA7-5432-0398EE2A3D1D}"/>
              </a:ext>
            </a:extLst>
          </p:cNvPr>
          <p:cNvSpPr>
            <a:spLocks noGrp="1"/>
          </p:cNvSpPr>
          <p:nvPr>
            <p:ph type="title"/>
          </p:nvPr>
        </p:nvSpPr>
        <p:spPr/>
        <p: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800D9E97-114E-539A-1E65-54748EB81448}"/>
              </a:ext>
            </a:extLst>
          </p:cNvPr>
          <p:cNvSpPr>
            <a:spLocks noGrp="1"/>
          </p:cNvSpPr>
          <p:nvPr>
            <p:ph idx="1"/>
          </p:nvPr>
        </p:nvSpPr>
        <p:spPr/>
        <p: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C579AA19-638E-D244-AA8E-7629A8A8316A}"/>
              </a:ext>
            </a:extLst>
          </p:cNvPr>
          <p:cNvPicPr>
            <a:picLocks noChangeAspect="1"/>
          </p:cNvPicPr>
          <p:nvPr/>
        </p:nvPicPr>
        <p:blipFill>
          <a:blip r:embed="rId3"/>
          <a:stretch>
            <a:fillRect/>
          </a:stretch>
        </p:blipFill>
        <p:spPr>
          <a:xfrm>
            <a:off x="0" y="24063"/>
            <a:ext cx="12188952" cy="6858000"/>
          </a:xfrm>
          <a:prstGeom prst="rect">
            <a:avLst/>
          </a:prstGeom>
        </p:spPr>
      </p:pic>
      <p:sp>
        <p:nvSpPr>
          <p:cNvPr id="5" name="TextBox 4">
            <a:extLst>
              <a:ext uri="{FF2B5EF4-FFF2-40B4-BE49-F238E27FC236}">
                <a16:creationId xmlns:a16="http://schemas.microsoft.com/office/drawing/2014/main" id="{21091B80-5E77-9880-8DE1-9FA40DB7F151}"/>
              </a:ext>
            </a:extLst>
          </p:cNvPr>
          <p:cNvSpPr txBox="1"/>
          <p:nvPr/>
        </p:nvSpPr>
        <p:spPr>
          <a:xfrm>
            <a:off x="4121834" y="919975"/>
            <a:ext cx="2658793" cy="830997"/>
          </a:xfrm>
          <a:prstGeom prst="rect">
            <a:avLst/>
          </a:prstGeom>
          <a:noFill/>
          <a:ln w="41275">
            <a:solidFill>
              <a:srgbClr val="FFFF00"/>
            </a:solidFill>
          </a:ln>
        </p:spPr>
        <p:txBody>
          <a:bodyPr wrap="square" rtlCol="0">
            <a:spAutoFit/>
          </a:bodyPr>
          <a:lstStyle/>
          <a:p>
            <a:pPr algn="ctr"/>
            <a:r>
              <a:rPr lang="en-US" sz="2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Commercially </a:t>
            </a:r>
          </a:p>
          <a:p>
            <a:pPr algn="ctr"/>
            <a:r>
              <a:rPr lang="en-US" sz="24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available</a:t>
            </a:r>
          </a:p>
        </p:txBody>
      </p:sp>
      <p:sp>
        <p:nvSpPr>
          <p:cNvPr id="7" name="Google Shape;129;p21">
            <a:extLst>
              <a:ext uri="{FF2B5EF4-FFF2-40B4-BE49-F238E27FC236}">
                <a16:creationId xmlns:a16="http://schemas.microsoft.com/office/drawing/2014/main" id="{80F5A10D-02C4-78AD-867F-E97280F8A074}"/>
              </a:ext>
            </a:extLst>
          </p:cNvPr>
          <p:cNvSpPr txBox="1"/>
          <p:nvPr/>
        </p:nvSpPr>
        <p:spPr>
          <a:xfrm>
            <a:off x="9329640" y="329691"/>
            <a:ext cx="3309963" cy="14618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1" i="0" u="none" strike="noStrike" cap="none">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Separate modules:</a:t>
            </a:r>
          </a:p>
          <a:p>
            <a:pPr marL="457200" marR="0" lvl="0" indent="-330200" algn="l" rtl="0">
              <a:lnSpc>
                <a:spcPct val="100000"/>
              </a:lnSpc>
              <a:spcBef>
                <a:spcPts val="1000"/>
              </a:spcBef>
              <a:spcAft>
                <a:spcPts val="0"/>
              </a:spcAft>
              <a:buClr>
                <a:srgbClr val="00B0F0"/>
              </a:buClr>
              <a:buSzPts val="1600"/>
              <a:buFont typeface="Arial"/>
              <a:buChar char="●"/>
            </a:pPr>
            <a:r>
              <a:rPr lang="en-US" sz="1600" b="1" i="0" u="none" strike="noStrike" cap="none">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 Variable spacing</a:t>
            </a:r>
          </a:p>
          <a:p>
            <a:pPr marL="457200" marR="0" lvl="0" indent="-330200" algn="l" rtl="0">
              <a:lnSpc>
                <a:spcPct val="100000"/>
              </a:lnSpc>
              <a:spcBef>
                <a:spcPts val="1000"/>
              </a:spcBef>
              <a:spcAft>
                <a:spcPts val="0"/>
              </a:spcAft>
              <a:buClr>
                <a:srgbClr val="00B0F0"/>
              </a:buClr>
              <a:buSzPts val="1600"/>
              <a:buFont typeface="Arial"/>
              <a:buChar char="●"/>
            </a:pPr>
            <a:r>
              <a:rPr lang="en-US" sz="1600" b="1" i="0" u="none" strike="noStrike" cap="none">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 More flexible sensors</a:t>
            </a:r>
          </a:p>
          <a:p>
            <a:pPr marL="457200" marR="0" lvl="0" indent="-330200" algn="l" rtl="0">
              <a:lnSpc>
                <a:spcPct val="100000"/>
              </a:lnSpc>
              <a:spcBef>
                <a:spcPts val="1000"/>
              </a:spcBef>
              <a:spcAft>
                <a:spcPts val="0"/>
              </a:spcAft>
              <a:buClr>
                <a:srgbClr val="00B0F0"/>
              </a:buClr>
              <a:buSzPts val="1600"/>
              <a:buFont typeface="Arial"/>
              <a:buChar char="●"/>
            </a:pPr>
            <a:r>
              <a:rPr lang="en-US" sz="1600" b="1" i="0" u="none" strike="noStrike" cap="none">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b="1">
                <a:solidFill>
                  <a:srgbClr val="FFFF00"/>
                </a:solidFill>
                <a:latin typeface="Open Sans" panose="020B0606030504020204" pitchFamily="34" charset="0"/>
                <a:ea typeface="Open Sans" panose="020B0606030504020204" pitchFamily="34" charset="0"/>
                <a:cs typeface="Open Sans" panose="020B0606030504020204" pitchFamily="34" charset="0"/>
              </a:rPr>
              <a:t>–    </a:t>
            </a:r>
            <a:r>
              <a:rPr lang="en-US" sz="1600" b="1" i="0" u="none" strike="noStrike" cap="none">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$/unit</a:t>
            </a:r>
            <a:endParaRPr lang="en-US" sz="20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Up Arrow 5">
            <a:extLst>
              <a:ext uri="{FF2B5EF4-FFF2-40B4-BE49-F238E27FC236}">
                <a16:creationId xmlns:a16="http://schemas.microsoft.com/office/drawing/2014/main" id="{66FD2274-020B-C9EF-1016-E423E1A0A180}"/>
              </a:ext>
            </a:extLst>
          </p:cNvPr>
          <p:cNvSpPr>
            <a:spLocks noChangeAspect="1"/>
          </p:cNvSpPr>
          <p:nvPr/>
        </p:nvSpPr>
        <p:spPr>
          <a:xfrm>
            <a:off x="10063138" y="1496772"/>
            <a:ext cx="150976" cy="228600"/>
          </a:xfrm>
          <a:prstGeom prst="up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29;p21">
            <a:extLst>
              <a:ext uri="{FF2B5EF4-FFF2-40B4-BE49-F238E27FC236}">
                <a16:creationId xmlns:a16="http://schemas.microsoft.com/office/drawing/2014/main" id="{461939CE-7D27-8625-CB10-065558521C09}"/>
              </a:ext>
            </a:extLst>
          </p:cNvPr>
          <p:cNvSpPr txBox="1"/>
          <p:nvPr/>
        </p:nvSpPr>
        <p:spPr>
          <a:xfrm>
            <a:off x="4004017" y="2028789"/>
            <a:ext cx="4212542" cy="733494"/>
          </a:xfrm>
          <a:prstGeom prst="rect">
            <a:avLst/>
          </a:prstGeom>
          <a:noFill/>
          <a:ln>
            <a:noFill/>
          </a:ln>
        </p:spPr>
        <p:txBody>
          <a:bodyPr spcFirstLastPara="1" wrap="square" lIns="91425" tIns="45700" rIns="91425" bIns="45700" anchor="t" anchorCtr="0">
            <a:spAutoFit/>
          </a:bodyPr>
          <a:lstStyle/>
          <a:p>
            <a:pPr marL="0" marR="0" lvl="0" indent="0" algn="l" rtl="0">
              <a:lnSpc>
                <a:spcPts val="1020"/>
              </a:lnSpc>
              <a:spcBef>
                <a:spcPts val="0"/>
              </a:spcBef>
              <a:spcAft>
                <a:spcPts val="0"/>
              </a:spcAft>
              <a:buClr>
                <a:srgbClr val="000000"/>
              </a:buClr>
              <a:buSzPts val="2000"/>
              <a:buFont typeface="Arial"/>
              <a:buNone/>
            </a:pPr>
            <a:r>
              <a:rPr lang="en-US" sz="1600" b="1" i="0" u="none" strike="noStrike" cap="none" dirty="0">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Sensors:</a:t>
            </a:r>
          </a:p>
          <a:p>
            <a:pPr marL="457200" marR="0" lvl="0" indent="-330200" algn="l" rtl="0">
              <a:lnSpc>
                <a:spcPts val="1020"/>
              </a:lnSpc>
              <a:spcBef>
                <a:spcPts val="1000"/>
              </a:spcBef>
              <a:spcAft>
                <a:spcPts val="0"/>
              </a:spcAft>
              <a:buClr>
                <a:srgbClr val="00B0F0"/>
              </a:buClr>
              <a:buSzPts val="1600"/>
              <a:buFont typeface="Arial"/>
              <a:buChar char="●"/>
            </a:pPr>
            <a:r>
              <a:rPr lang="en-US" sz="1600" b="1" i="0" u="none" strike="noStrike" cap="none" dirty="0" err="1">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Nanometrics</a:t>
            </a:r>
            <a:r>
              <a:rPr lang="en-US" sz="1600" b="1" i="0" u="none" strike="noStrike" cap="none" dirty="0">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rPr>
              <a:t> - OBS + Accel</a:t>
            </a:r>
          </a:p>
          <a:p>
            <a:pPr marL="457200" marR="0" lvl="0" indent="-330200" algn="l" rtl="0">
              <a:lnSpc>
                <a:spcPts val="1020"/>
              </a:lnSpc>
              <a:spcBef>
                <a:spcPts val="1000"/>
              </a:spcBef>
              <a:spcAft>
                <a:spcPts val="0"/>
              </a:spcAft>
              <a:buClr>
                <a:srgbClr val="00B0F0"/>
              </a:buClr>
              <a:buSzPts val="1600"/>
              <a:buFont typeface="Arial"/>
              <a:buChar char="●"/>
            </a:pPr>
            <a:r>
              <a:rPr lang="en-US" sz="1600" b="1" dirty="0">
                <a:solidFill>
                  <a:srgbClr val="FFFF00"/>
                </a:solidFill>
                <a:latin typeface="Open Sans" panose="020B0606030504020204" pitchFamily="34" charset="0"/>
                <a:ea typeface="Open Sans" panose="020B0606030504020204" pitchFamily="34" charset="0"/>
                <a:cs typeface="Open Sans" panose="020B0606030504020204" pitchFamily="34" charset="0"/>
              </a:rPr>
              <a:t>RBR – A-0-A pressure, temperature</a:t>
            </a:r>
            <a:endParaRPr lang="en-US" sz="1600" b="1" i="0" u="none" strike="noStrike" cap="none" dirty="0">
              <a:solidFill>
                <a:srgbClr val="FFFF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18795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F7BB70A2-256B-0569-1FB0-448E29E2EB7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46E6818E-46D2-E5A7-3DF6-EDDBD857E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46" y="4374881"/>
            <a:ext cx="857442" cy="938979"/>
          </a:xfrm>
          <a:prstGeom prst="rect">
            <a:avLst/>
          </a:prstGeom>
          <a:noFill/>
          <a:extLst>
            <a:ext uri="{909E8E84-426E-40DD-AFC4-6F175D3DCCD1}">
              <a14:hiddenFill xmlns:a14="http://schemas.microsoft.com/office/drawing/2010/main">
                <a:solidFill>
                  <a:srgbClr val="FFFFFF"/>
                </a:solidFill>
              </a14:hiddenFill>
            </a:ext>
          </a:extLst>
        </p:spPr>
      </p:pic>
      <p:pic>
        <p:nvPicPr>
          <p:cNvPr id="219" name="Google Shape;219;p22">
            <a:extLst>
              <a:ext uri="{FF2B5EF4-FFF2-40B4-BE49-F238E27FC236}">
                <a16:creationId xmlns:a16="http://schemas.microsoft.com/office/drawing/2014/main" id="{83719383-8BA8-77D7-98E3-F26B1B13C488}"/>
              </a:ext>
            </a:extLst>
          </p:cNvPr>
          <p:cNvPicPr preferRelativeResize="0"/>
          <p:nvPr/>
        </p:nvPicPr>
        <p:blipFill rotWithShape="1">
          <a:blip r:embed="rId4">
            <a:alphaModFix/>
          </a:blip>
          <a:srcRect/>
          <a:stretch/>
        </p:blipFill>
        <p:spPr>
          <a:xfrm flipH="1">
            <a:off x="11080875" y="17463"/>
            <a:ext cx="914400" cy="776875"/>
          </a:xfrm>
          <a:prstGeom prst="rect">
            <a:avLst/>
          </a:prstGeom>
          <a:noFill/>
          <a:ln>
            <a:noFill/>
          </a:ln>
        </p:spPr>
      </p:pic>
      <p:pic>
        <p:nvPicPr>
          <p:cNvPr id="228" name="Google Shape;228;p22">
            <a:extLst>
              <a:ext uri="{FF2B5EF4-FFF2-40B4-BE49-F238E27FC236}">
                <a16:creationId xmlns:a16="http://schemas.microsoft.com/office/drawing/2014/main" id="{4E3EA2D6-1062-42FE-E7FA-AA81CAEB9BB2}"/>
              </a:ext>
            </a:extLst>
          </p:cNvPr>
          <p:cNvPicPr preferRelativeResize="0"/>
          <p:nvPr/>
        </p:nvPicPr>
        <p:blipFill rotWithShape="1">
          <a:blip r:embed="rId5">
            <a:alphaModFix/>
          </a:blip>
          <a:srcRect/>
          <a:stretch/>
        </p:blipFill>
        <p:spPr>
          <a:xfrm>
            <a:off x="10933044" y="0"/>
            <a:ext cx="1258957" cy="831156"/>
          </a:xfrm>
          <a:prstGeom prst="rect">
            <a:avLst/>
          </a:prstGeom>
          <a:noFill/>
          <a:ln>
            <a:noFill/>
          </a:ln>
        </p:spPr>
      </p:pic>
      <p:sp>
        <p:nvSpPr>
          <p:cNvPr id="229" name="Google Shape;229;p22">
            <a:extLst>
              <a:ext uri="{FF2B5EF4-FFF2-40B4-BE49-F238E27FC236}">
                <a16:creationId xmlns:a16="http://schemas.microsoft.com/office/drawing/2014/main" id="{3E60E5B5-92C0-1999-92EB-C4C3B75D3964}"/>
              </a:ext>
            </a:extLst>
          </p:cNvPr>
          <p:cNvSpPr/>
          <p:nvPr/>
        </p:nvSpPr>
        <p:spPr>
          <a:xfrm>
            <a:off x="-13801" y="-4364"/>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0" name="Google Shape;230;p22">
            <a:extLst>
              <a:ext uri="{FF2B5EF4-FFF2-40B4-BE49-F238E27FC236}">
                <a16:creationId xmlns:a16="http://schemas.microsoft.com/office/drawing/2014/main" id="{DF7F0490-89CA-30B0-CEC5-E16FB21D9CBE}"/>
              </a:ext>
            </a:extLst>
          </p:cNvPr>
          <p:cNvSpPr txBox="1"/>
          <p:nvPr/>
        </p:nvSpPr>
        <p:spPr>
          <a:xfrm>
            <a:off x="1764632" y="138578"/>
            <a:ext cx="9294074"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ITU/WMO/UNESCO-IOC JTF SMART Cables</a:t>
            </a:r>
          </a:p>
        </p:txBody>
      </p:sp>
      <p:pic>
        <p:nvPicPr>
          <p:cNvPr id="232" name="Google Shape;232;p22">
            <a:extLst>
              <a:ext uri="{FF2B5EF4-FFF2-40B4-BE49-F238E27FC236}">
                <a16:creationId xmlns:a16="http://schemas.microsoft.com/office/drawing/2014/main" id="{B08C085B-61A1-3C1D-34F9-7BA515D4FB26}"/>
              </a:ext>
            </a:extLst>
          </p:cNvPr>
          <p:cNvPicPr preferRelativeResize="0"/>
          <p:nvPr/>
        </p:nvPicPr>
        <p:blipFill>
          <a:blip r:embed="rId6">
            <a:alphaModFix/>
          </a:blip>
          <a:stretch>
            <a:fillRect/>
          </a:stretch>
        </p:blipFill>
        <p:spPr>
          <a:xfrm>
            <a:off x="10293530" y="6295349"/>
            <a:ext cx="1898469" cy="545188"/>
          </a:xfrm>
          <a:prstGeom prst="rect">
            <a:avLst/>
          </a:prstGeom>
          <a:noFill/>
          <a:ln>
            <a:noFill/>
          </a:ln>
        </p:spPr>
      </p:pic>
      <p:pic>
        <p:nvPicPr>
          <p:cNvPr id="233" name="Google Shape;233;p22">
            <a:extLst>
              <a:ext uri="{FF2B5EF4-FFF2-40B4-BE49-F238E27FC236}">
                <a16:creationId xmlns:a16="http://schemas.microsoft.com/office/drawing/2014/main" id="{99146487-BD45-4612-81B3-33DA6CFF8888}"/>
              </a:ext>
            </a:extLst>
          </p:cNvPr>
          <p:cNvPicPr preferRelativeResize="0"/>
          <p:nvPr/>
        </p:nvPicPr>
        <p:blipFill rotWithShape="1">
          <a:blip r:embed="rId7">
            <a:alphaModFix/>
          </a:blip>
          <a:srcRect l="15755" t="60877" r="14528" b="18594"/>
          <a:stretch/>
        </p:blipFill>
        <p:spPr>
          <a:xfrm>
            <a:off x="185968" y="72406"/>
            <a:ext cx="1774774" cy="689577"/>
          </a:xfrm>
          <a:prstGeom prst="rect">
            <a:avLst/>
          </a:prstGeom>
          <a:noFill/>
          <a:ln>
            <a:noFill/>
          </a:ln>
        </p:spPr>
      </p:pic>
      <p:pic>
        <p:nvPicPr>
          <p:cNvPr id="3" name="Google Shape;231;p22">
            <a:extLst>
              <a:ext uri="{FF2B5EF4-FFF2-40B4-BE49-F238E27FC236}">
                <a16:creationId xmlns:a16="http://schemas.microsoft.com/office/drawing/2014/main" id="{A7176B27-407D-1D16-FAD0-C3808E5C6E6D}"/>
              </a:ext>
            </a:extLst>
          </p:cNvPr>
          <p:cNvPicPr preferRelativeResize="0"/>
          <p:nvPr/>
        </p:nvPicPr>
        <p:blipFill rotWithShape="1">
          <a:blip r:embed="rId8">
            <a:alphaModFix/>
          </a:blip>
          <a:srcRect/>
          <a:stretch/>
        </p:blipFill>
        <p:spPr>
          <a:xfrm flipH="1">
            <a:off x="11058708" y="184721"/>
            <a:ext cx="652070" cy="554000"/>
          </a:xfrm>
          <a:prstGeom prst="rect">
            <a:avLst/>
          </a:prstGeom>
          <a:noFill/>
          <a:ln>
            <a:noFill/>
          </a:ln>
        </p:spPr>
      </p:pic>
      <p:grpSp>
        <p:nvGrpSpPr>
          <p:cNvPr id="5" name="Group 4">
            <a:extLst>
              <a:ext uri="{FF2B5EF4-FFF2-40B4-BE49-F238E27FC236}">
                <a16:creationId xmlns:a16="http://schemas.microsoft.com/office/drawing/2014/main" id="{3E9F1CC8-2943-E68D-8A5E-A79924844570}"/>
              </a:ext>
            </a:extLst>
          </p:cNvPr>
          <p:cNvGrpSpPr/>
          <p:nvPr/>
        </p:nvGrpSpPr>
        <p:grpSpPr>
          <a:xfrm>
            <a:off x="1474043" y="1324150"/>
            <a:ext cx="10053015" cy="3443578"/>
            <a:chOff x="1488256" y="2117636"/>
            <a:chExt cx="10053015" cy="3443578"/>
          </a:xfrm>
        </p:grpSpPr>
        <p:grpSp>
          <p:nvGrpSpPr>
            <p:cNvPr id="6" name="Group 3">
              <a:extLst>
                <a:ext uri="{FF2B5EF4-FFF2-40B4-BE49-F238E27FC236}">
                  <a16:creationId xmlns:a16="http://schemas.microsoft.com/office/drawing/2014/main" id="{BB519C8B-D131-A95F-466A-0156E08A3275}"/>
                </a:ext>
              </a:extLst>
            </p:cNvPr>
            <p:cNvGrpSpPr/>
            <p:nvPr/>
          </p:nvGrpSpPr>
          <p:grpSpPr>
            <a:xfrm>
              <a:off x="1488256" y="4959520"/>
              <a:ext cx="601694" cy="601694"/>
              <a:chOff x="0" y="1"/>
              <a:chExt cx="812800" cy="812800"/>
            </a:xfrm>
          </p:grpSpPr>
          <p:sp>
            <p:nvSpPr>
              <p:cNvPr id="23" name="Freeform 4">
                <a:extLst>
                  <a:ext uri="{FF2B5EF4-FFF2-40B4-BE49-F238E27FC236}">
                    <a16:creationId xmlns:a16="http://schemas.microsoft.com/office/drawing/2014/main" id="{2110BA02-5005-4B17-CC97-72FBF110D958}"/>
                  </a:ext>
                </a:extLst>
              </p:cNvPr>
              <p:cNvSpPr/>
              <p:nvPr/>
            </p:nvSpPr>
            <p:spPr>
              <a:xfrm>
                <a:off x="0" y="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B3E8"/>
              </a:solidFill>
            </p:spPr>
          </p:sp>
          <p:sp>
            <p:nvSpPr>
              <p:cNvPr id="24" name="TextBox 5">
                <a:extLst>
                  <a:ext uri="{FF2B5EF4-FFF2-40B4-BE49-F238E27FC236}">
                    <a16:creationId xmlns:a16="http://schemas.microsoft.com/office/drawing/2014/main" id="{F76558FA-047C-176A-293C-6F53C524CFBE}"/>
                  </a:ext>
                </a:extLst>
              </p:cNvPr>
              <p:cNvSpPr txBox="1"/>
              <p:nvPr/>
            </p:nvSpPr>
            <p:spPr>
              <a:xfrm>
                <a:off x="76200" y="38100"/>
                <a:ext cx="660400" cy="698500"/>
              </a:xfrm>
              <a:prstGeom prst="rect">
                <a:avLst/>
              </a:prstGeom>
            </p:spPr>
            <p:txBody>
              <a:bodyPr lIns="33867" tIns="33867" rIns="33867" bIns="33867" rtlCol="0" anchor="ctr"/>
              <a:lstStyle/>
              <a:p>
                <a:pPr algn="ctr">
                  <a:lnSpc>
                    <a:spcPts val="2074"/>
                  </a:lnSpc>
                </a:pPr>
                <a:endParaRPr sz="1200"/>
              </a:p>
            </p:txBody>
          </p:sp>
        </p:grpSp>
        <p:grpSp>
          <p:nvGrpSpPr>
            <p:cNvPr id="7" name="Group 6">
              <a:extLst>
                <a:ext uri="{FF2B5EF4-FFF2-40B4-BE49-F238E27FC236}">
                  <a16:creationId xmlns:a16="http://schemas.microsoft.com/office/drawing/2014/main" id="{A603347B-CD11-AA76-DB90-699575CF0E95}"/>
                </a:ext>
              </a:extLst>
            </p:cNvPr>
            <p:cNvGrpSpPr/>
            <p:nvPr/>
          </p:nvGrpSpPr>
          <p:grpSpPr>
            <a:xfrm>
              <a:off x="6670962" y="4064190"/>
              <a:ext cx="601694" cy="601694"/>
              <a:chOff x="0" y="0"/>
              <a:chExt cx="812800" cy="812800"/>
            </a:xfrm>
          </p:grpSpPr>
          <p:sp>
            <p:nvSpPr>
              <p:cNvPr id="21" name="Freeform 7">
                <a:extLst>
                  <a:ext uri="{FF2B5EF4-FFF2-40B4-BE49-F238E27FC236}">
                    <a16:creationId xmlns:a16="http://schemas.microsoft.com/office/drawing/2014/main" id="{871F4945-FC70-54F7-4E0B-511651FD3B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B3E8"/>
              </a:solidFill>
            </p:spPr>
          </p:sp>
          <p:sp>
            <p:nvSpPr>
              <p:cNvPr id="22" name="TextBox 8">
                <a:extLst>
                  <a:ext uri="{FF2B5EF4-FFF2-40B4-BE49-F238E27FC236}">
                    <a16:creationId xmlns:a16="http://schemas.microsoft.com/office/drawing/2014/main" id="{A72F1B09-12A6-5D6F-CF90-F91A8E7091DE}"/>
                  </a:ext>
                </a:extLst>
              </p:cNvPr>
              <p:cNvSpPr txBox="1"/>
              <p:nvPr/>
            </p:nvSpPr>
            <p:spPr>
              <a:xfrm>
                <a:off x="76200" y="38100"/>
                <a:ext cx="660400" cy="698500"/>
              </a:xfrm>
              <a:prstGeom prst="rect">
                <a:avLst/>
              </a:prstGeom>
            </p:spPr>
            <p:txBody>
              <a:bodyPr lIns="33867" tIns="33867" rIns="33867" bIns="33867" rtlCol="0" anchor="ctr"/>
              <a:lstStyle/>
              <a:p>
                <a:pPr algn="ctr">
                  <a:lnSpc>
                    <a:spcPts val="2074"/>
                  </a:lnSpc>
                </a:pPr>
                <a:endParaRPr sz="1200"/>
              </a:p>
            </p:txBody>
          </p:sp>
        </p:grpSp>
        <p:grpSp>
          <p:nvGrpSpPr>
            <p:cNvPr id="8" name="Group 9">
              <a:extLst>
                <a:ext uri="{FF2B5EF4-FFF2-40B4-BE49-F238E27FC236}">
                  <a16:creationId xmlns:a16="http://schemas.microsoft.com/office/drawing/2014/main" id="{022962E8-5398-FB65-442D-72D685F97F2D}"/>
                </a:ext>
              </a:extLst>
            </p:cNvPr>
            <p:cNvGrpSpPr/>
            <p:nvPr/>
          </p:nvGrpSpPr>
          <p:grpSpPr>
            <a:xfrm>
              <a:off x="4010296" y="4333795"/>
              <a:ext cx="601694" cy="601694"/>
              <a:chOff x="0" y="0"/>
              <a:chExt cx="812800" cy="812800"/>
            </a:xfrm>
          </p:grpSpPr>
          <p:sp>
            <p:nvSpPr>
              <p:cNvPr id="19" name="Freeform 10">
                <a:extLst>
                  <a:ext uri="{FF2B5EF4-FFF2-40B4-BE49-F238E27FC236}">
                    <a16:creationId xmlns:a16="http://schemas.microsoft.com/office/drawing/2014/main" id="{CDB9BCEC-73AE-2657-9AE9-8D93C4F473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B3E8"/>
              </a:solidFill>
            </p:spPr>
          </p:sp>
          <p:sp>
            <p:nvSpPr>
              <p:cNvPr id="20" name="TextBox 11">
                <a:extLst>
                  <a:ext uri="{FF2B5EF4-FFF2-40B4-BE49-F238E27FC236}">
                    <a16:creationId xmlns:a16="http://schemas.microsoft.com/office/drawing/2014/main" id="{0327DEB6-5C35-B73E-4CD5-AE417AEC4CCB}"/>
                  </a:ext>
                </a:extLst>
              </p:cNvPr>
              <p:cNvSpPr txBox="1"/>
              <p:nvPr/>
            </p:nvSpPr>
            <p:spPr>
              <a:xfrm>
                <a:off x="76200" y="38100"/>
                <a:ext cx="660400" cy="698500"/>
              </a:xfrm>
              <a:prstGeom prst="rect">
                <a:avLst/>
              </a:prstGeom>
            </p:spPr>
            <p:txBody>
              <a:bodyPr lIns="33867" tIns="33867" rIns="33867" bIns="33867" rtlCol="0" anchor="ctr"/>
              <a:lstStyle/>
              <a:p>
                <a:pPr algn="ctr">
                  <a:lnSpc>
                    <a:spcPts val="2074"/>
                  </a:lnSpc>
                </a:pPr>
                <a:endParaRPr sz="1200"/>
              </a:p>
            </p:txBody>
          </p:sp>
        </p:grpSp>
        <p:grpSp>
          <p:nvGrpSpPr>
            <p:cNvPr id="9" name="Group 12">
              <a:extLst>
                <a:ext uri="{FF2B5EF4-FFF2-40B4-BE49-F238E27FC236}">
                  <a16:creationId xmlns:a16="http://schemas.microsoft.com/office/drawing/2014/main" id="{1EC768AD-8638-6846-1AA3-36ABE29F0F1D}"/>
                </a:ext>
              </a:extLst>
            </p:cNvPr>
            <p:cNvGrpSpPr/>
            <p:nvPr/>
          </p:nvGrpSpPr>
          <p:grpSpPr>
            <a:xfrm>
              <a:off x="8864307" y="3198398"/>
              <a:ext cx="585671" cy="585671"/>
              <a:chOff x="0" y="0"/>
              <a:chExt cx="812800" cy="812800"/>
            </a:xfrm>
          </p:grpSpPr>
          <p:sp>
            <p:nvSpPr>
              <p:cNvPr id="17" name="Freeform 13">
                <a:extLst>
                  <a:ext uri="{FF2B5EF4-FFF2-40B4-BE49-F238E27FC236}">
                    <a16:creationId xmlns:a16="http://schemas.microsoft.com/office/drawing/2014/main" id="{49F6DFA8-4A1A-E088-4C2A-9430146328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B3E8"/>
              </a:solidFill>
              <a:ln>
                <a:solidFill>
                  <a:srgbClr val="22B3E8"/>
                </a:solidFill>
              </a:ln>
            </p:spPr>
          </p:sp>
          <p:sp>
            <p:nvSpPr>
              <p:cNvPr id="18" name="TextBox 14">
                <a:extLst>
                  <a:ext uri="{FF2B5EF4-FFF2-40B4-BE49-F238E27FC236}">
                    <a16:creationId xmlns:a16="http://schemas.microsoft.com/office/drawing/2014/main" id="{BE6CCF43-0DFC-4171-15D6-DCD116073235}"/>
                  </a:ext>
                </a:extLst>
              </p:cNvPr>
              <p:cNvSpPr txBox="1"/>
              <p:nvPr/>
            </p:nvSpPr>
            <p:spPr>
              <a:xfrm>
                <a:off x="76200" y="38100"/>
                <a:ext cx="660400" cy="698500"/>
              </a:xfrm>
              <a:prstGeom prst="rect">
                <a:avLst/>
              </a:prstGeom>
            </p:spPr>
            <p:txBody>
              <a:bodyPr lIns="33867" tIns="33867" rIns="33867" bIns="33867" rtlCol="0" anchor="ctr"/>
              <a:lstStyle/>
              <a:p>
                <a:pPr algn="ctr">
                  <a:lnSpc>
                    <a:spcPts val="2074"/>
                  </a:lnSpc>
                </a:pPr>
                <a:endParaRPr sz="1200"/>
              </a:p>
            </p:txBody>
          </p:sp>
        </p:grpSp>
        <p:sp>
          <p:nvSpPr>
            <p:cNvPr id="10" name="AutoShape 16">
              <a:extLst>
                <a:ext uri="{FF2B5EF4-FFF2-40B4-BE49-F238E27FC236}">
                  <a16:creationId xmlns:a16="http://schemas.microsoft.com/office/drawing/2014/main" id="{E9B9ABC0-33AF-DAE4-8DA1-71B5A95856F6}"/>
                </a:ext>
              </a:extLst>
            </p:cNvPr>
            <p:cNvSpPr/>
            <p:nvPr/>
          </p:nvSpPr>
          <p:spPr>
            <a:xfrm flipV="1">
              <a:off x="2089949" y="4634641"/>
              <a:ext cx="1920347" cy="626327"/>
            </a:xfrm>
            <a:prstGeom prst="line">
              <a:avLst/>
            </a:prstGeom>
            <a:ln w="28575" cap="flat">
              <a:solidFill>
                <a:srgbClr val="22B3E8"/>
              </a:solidFill>
              <a:prstDash val="solid"/>
              <a:headEnd type="oval" w="lg" len="lg"/>
              <a:tailEnd type="oval" w="lg" len="lg"/>
            </a:ln>
          </p:spPr>
        </p:sp>
        <p:sp>
          <p:nvSpPr>
            <p:cNvPr id="11" name="AutoShape 17">
              <a:extLst>
                <a:ext uri="{FF2B5EF4-FFF2-40B4-BE49-F238E27FC236}">
                  <a16:creationId xmlns:a16="http://schemas.microsoft.com/office/drawing/2014/main" id="{B337FDF0-C5B0-7E5F-F760-D6DC6C54AAB7}"/>
                </a:ext>
              </a:extLst>
            </p:cNvPr>
            <p:cNvSpPr/>
            <p:nvPr/>
          </p:nvSpPr>
          <p:spPr>
            <a:xfrm flipV="1">
              <a:off x="7272656" y="3491234"/>
              <a:ext cx="1591651" cy="873803"/>
            </a:xfrm>
            <a:prstGeom prst="line">
              <a:avLst/>
            </a:prstGeom>
            <a:ln w="28575" cap="flat">
              <a:solidFill>
                <a:srgbClr val="22B3E8"/>
              </a:solidFill>
              <a:prstDash val="solid"/>
              <a:headEnd type="oval" w="lg" len="lg"/>
              <a:tailEnd type="oval" w="lg" len="lg"/>
            </a:ln>
          </p:spPr>
        </p:sp>
        <p:sp>
          <p:nvSpPr>
            <p:cNvPr id="12" name="AutoShape 18">
              <a:extLst>
                <a:ext uri="{FF2B5EF4-FFF2-40B4-BE49-F238E27FC236}">
                  <a16:creationId xmlns:a16="http://schemas.microsoft.com/office/drawing/2014/main" id="{C66FAA86-090A-B924-9879-6CBF3A12C501}"/>
                </a:ext>
              </a:extLst>
            </p:cNvPr>
            <p:cNvSpPr/>
            <p:nvPr/>
          </p:nvSpPr>
          <p:spPr>
            <a:xfrm flipH="1">
              <a:off x="4611990" y="4365037"/>
              <a:ext cx="2058972" cy="269604"/>
            </a:xfrm>
            <a:prstGeom prst="line">
              <a:avLst/>
            </a:prstGeom>
            <a:ln w="28575" cap="flat">
              <a:solidFill>
                <a:srgbClr val="22B3E8"/>
              </a:solidFill>
              <a:prstDash val="solid"/>
              <a:headEnd type="oval" w="lg" len="lg"/>
              <a:tailEnd type="oval" w="lg" len="lg"/>
            </a:ln>
          </p:spPr>
        </p:sp>
        <p:grpSp>
          <p:nvGrpSpPr>
            <p:cNvPr id="13" name="Group 19">
              <a:extLst>
                <a:ext uri="{FF2B5EF4-FFF2-40B4-BE49-F238E27FC236}">
                  <a16:creationId xmlns:a16="http://schemas.microsoft.com/office/drawing/2014/main" id="{2C9EEFB7-2511-28F6-F755-3ABC31CAE384}"/>
                </a:ext>
              </a:extLst>
            </p:cNvPr>
            <p:cNvGrpSpPr/>
            <p:nvPr/>
          </p:nvGrpSpPr>
          <p:grpSpPr>
            <a:xfrm>
              <a:off x="10955600" y="2117636"/>
              <a:ext cx="585671" cy="585671"/>
              <a:chOff x="0" y="0"/>
              <a:chExt cx="812800" cy="812800"/>
            </a:xfrm>
          </p:grpSpPr>
          <p:sp>
            <p:nvSpPr>
              <p:cNvPr id="15" name="Freeform 20">
                <a:extLst>
                  <a:ext uri="{FF2B5EF4-FFF2-40B4-BE49-F238E27FC236}">
                    <a16:creationId xmlns:a16="http://schemas.microsoft.com/office/drawing/2014/main" id="{E93506C1-F527-AC53-34D7-DA107570A0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B3E8"/>
              </a:solidFill>
            </p:spPr>
          </p:sp>
          <p:sp>
            <p:nvSpPr>
              <p:cNvPr id="16" name="TextBox 21">
                <a:extLst>
                  <a:ext uri="{FF2B5EF4-FFF2-40B4-BE49-F238E27FC236}">
                    <a16:creationId xmlns:a16="http://schemas.microsoft.com/office/drawing/2014/main" id="{45FCB8AF-893E-8C12-1B16-658FD216FC77}"/>
                  </a:ext>
                </a:extLst>
              </p:cNvPr>
              <p:cNvSpPr txBox="1"/>
              <p:nvPr/>
            </p:nvSpPr>
            <p:spPr>
              <a:xfrm>
                <a:off x="76200" y="38100"/>
                <a:ext cx="660400" cy="698500"/>
              </a:xfrm>
              <a:prstGeom prst="rect">
                <a:avLst/>
              </a:prstGeom>
            </p:spPr>
            <p:txBody>
              <a:bodyPr lIns="33867" tIns="33867" rIns="33867" bIns="33867" rtlCol="0" anchor="ctr"/>
              <a:lstStyle/>
              <a:p>
                <a:pPr algn="ctr">
                  <a:lnSpc>
                    <a:spcPts val="2074"/>
                  </a:lnSpc>
                </a:pPr>
                <a:endParaRPr sz="1200"/>
              </a:p>
            </p:txBody>
          </p:sp>
        </p:grpSp>
        <p:sp>
          <p:nvSpPr>
            <p:cNvPr id="14" name="AutoShape 22">
              <a:extLst>
                <a:ext uri="{FF2B5EF4-FFF2-40B4-BE49-F238E27FC236}">
                  <a16:creationId xmlns:a16="http://schemas.microsoft.com/office/drawing/2014/main" id="{B363DC17-B9AB-A418-6CB3-B5C50501FBDF}"/>
                </a:ext>
              </a:extLst>
            </p:cNvPr>
            <p:cNvSpPr/>
            <p:nvPr/>
          </p:nvSpPr>
          <p:spPr>
            <a:xfrm flipV="1">
              <a:off x="9351206" y="2435001"/>
              <a:ext cx="1604394" cy="837461"/>
            </a:xfrm>
            <a:prstGeom prst="line">
              <a:avLst/>
            </a:prstGeom>
            <a:ln w="28575" cap="flat">
              <a:solidFill>
                <a:srgbClr val="22B3E8"/>
              </a:solidFill>
              <a:prstDash val="solid"/>
              <a:headEnd type="oval" w="lg" len="lg"/>
              <a:tailEnd type="oval" w="lg" len="lg"/>
            </a:ln>
          </p:spPr>
        </p:sp>
      </p:grpSp>
      <p:sp>
        <p:nvSpPr>
          <p:cNvPr id="25" name="Freeform 23">
            <a:extLst>
              <a:ext uri="{FF2B5EF4-FFF2-40B4-BE49-F238E27FC236}">
                <a16:creationId xmlns:a16="http://schemas.microsoft.com/office/drawing/2014/main" id="{CCD90401-B693-E224-4A66-D3A69C141D8F}"/>
              </a:ext>
            </a:extLst>
          </p:cNvPr>
          <p:cNvSpPr/>
          <p:nvPr/>
        </p:nvSpPr>
        <p:spPr>
          <a:xfrm>
            <a:off x="312045" y="927775"/>
            <a:ext cx="831363" cy="1092109"/>
          </a:xfrm>
          <a:prstGeom prst="roundRect">
            <a:avLst/>
          </a:prstGeom>
          <a:blipFill>
            <a:blip r:embed="rId9"/>
            <a:stretch>
              <a:fillRect/>
            </a:stretch>
          </a:blipFill>
        </p:spPr>
      </p:sp>
      <p:sp>
        <p:nvSpPr>
          <p:cNvPr id="26" name="Freeform 24">
            <a:extLst>
              <a:ext uri="{FF2B5EF4-FFF2-40B4-BE49-F238E27FC236}">
                <a16:creationId xmlns:a16="http://schemas.microsoft.com/office/drawing/2014/main" id="{435FDFB5-B168-AEF8-6D0B-7DFE7D51F27C}"/>
              </a:ext>
            </a:extLst>
          </p:cNvPr>
          <p:cNvSpPr>
            <a:spLocks noChangeAspect="1"/>
          </p:cNvSpPr>
          <p:nvPr/>
        </p:nvSpPr>
        <p:spPr>
          <a:xfrm>
            <a:off x="1198315" y="938235"/>
            <a:ext cx="755701" cy="1076272"/>
          </a:xfrm>
          <a:prstGeom prst="roundRect">
            <a:avLst/>
          </a:prstGeom>
          <a:blipFill>
            <a:blip r:embed="rId10"/>
            <a:stretch>
              <a:fillRect t="-10659"/>
            </a:stretch>
          </a:blipFill>
        </p:spPr>
      </p:sp>
      <p:sp>
        <p:nvSpPr>
          <p:cNvPr id="27" name="Freeform 25">
            <a:extLst>
              <a:ext uri="{FF2B5EF4-FFF2-40B4-BE49-F238E27FC236}">
                <a16:creationId xmlns:a16="http://schemas.microsoft.com/office/drawing/2014/main" id="{E7E61D1A-276F-94AE-E153-D4F6B7030CC3}"/>
              </a:ext>
            </a:extLst>
          </p:cNvPr>
          <p:cNvSpPr/>
          <p:nvPr/>
        </p:nvSpPr>
        <p:spPr>
          <a:xfrm>
            <a:off x="2022808" y="927775"/>
            <a:ext cx="745697" cy="1112433"/>
          </a:xfrm>
          <a:prstGeom prst="roundRect">
            <a:avLst/>
          </a:prstGeom>
          <a:blipFill>
            <a:blip r:embed="rId11"/>
            <a:stretch>
              <a:fillRect/>
            </a:stretch>
          </a:blipFill>
        </p:spPr>
      </p:sp>
      <p:sp>
        <p:nvSpPr>
          <p:cNvPr id="28" name="Freeform 26">
            <a:extLst>
              <a:ext uri="{FF2B5EF4-FFF2-40B4-BE49-F238E27FC236}">
                <a16:creationId xmlns:a16="http://schemas.microsoft.com/office/drawing/2014/main" id="{7EA955B8-8789-3D67-A7ED-FB148685FE45}"/>
              </a:ext>
            </a:extLst>
          </p:cNvPr>
          <p:cNvSpPr/>
          <p:nvPr/>
        </p:nvSpPr>
        <p:spPr>
          <a:xfrm>
            <a:off x="573267" y="2617209"/>
            <a:ext cx="912888" cy="883119"/>
          </a:xfrm>
          <a:prstGeom prst="roundRect">
            <a:avLst/>
          </a:prstGeom>
          <a:blipFill>
            <a:blip r:embed="rId12"/>
            <a:stretch>
              <a:fillRect/>
            </a:stretch>
          </a:blipFill>
        </p:spPr>
      </p:sp>
      <p:sp>
        <p:nvSpPr>
          <p:cNvPr id="29" name="Freeform 27">
            <a:extLst>
              <a:ext uri="{FF2B5EF4-FFF2-40B4-BE49-F238E27FC236}">
                <a16:creationId xmlns:a16="http://schemas.microsoft.com/office/drawing/2014/main" id="{D8683CE0-7574-FFE9-622C-152D73D94CBC}"/>
              </a:ext>
            </a:extLst>
          </p:cNvPr>
          <p:cNvSpPr>
            <a:spLocks noChangeAspect="1"/>
          </p:cNvSpPr>
          <p:nvPr/>
        </p:nvSpPr>
        <p:spPr>
          <a:xfrm>
            <a:off x="1696616" y="2458706"/>
            <a:ext cx="806444" cy="1059611"/>
          </a:xfrm>
          <a:prstGeom prst="roundRect">
            <a:avLst/>
          </a:prstGeom>
          <a:blipFill>
            <a:blip r:embed="rId13"/>
            <a:stretch>
              <a:fillRect t="-21350" b="1"/>
            </a:stretch>
          </a:blipFill>
        </p:spPr>
      </p:sp>
      <p:sp>
        <p:nvSpPr>
          <p:cNvPr id="31" name="TextBox 30">
            <a:extLst>
              <a:ext uri="{FF2B5EF4-FFF2-40B4-BE49-F238E27FC236}">
                <a16:creationId xmlns:a16="http://schemas.microsoft.com/office/drawing/2014/main" id="{7F5085A4-B0B9-AD55-027D-0A53E0AAB239}"/>
              </a:ext>
            </a:extLst>
          </p:cNvPr>
          <p:cNvSpPr txBox="1"/>
          <p:nvPr/>
        </p:nvSpPr>
        <p:spPr>
          <a:xfrm>
            <a:off x="1486735" y="4306052"/>
            <a:ext cx="601694" cy="313612"/>
          </a:xfrm>
          <a:prstGeom prst="rect">
            <a:avLst/>
          </a:prstGeom>
        </p:spPr>
        <p:txBody>
          <a:bodyPr lIns="0" tIns="0" rIns="0" bIns="0" rtlCol="0" anchor="t">
            <a:spAutoFit/>
          </a:bodyPr>
          <a:lstStyle/>
          <a:p>
            <a:pPr algn="ctr">
              <a:lnSpc>
                <a:spcPts val="2627"/>
              </a:lnSpc>
            </a:pPr>
            <a:r>
              <a:rPr lang="en-US" sz="1876" b="1" dirty="0">
                <a:solidFill>
                  <a:schemeClr val="bg1"/>
                </a:solidFill>
                <a:latin typeface="Montserrat Bold"/>
                <a:ea typeface="Montserrat Bold"/>
                <a:cs typeface="Montserrat Bold"/>
                <a:sym typeface="Montserrat Bold"/>
              </a:rPr>
              <a:t>2011</a:t>
            </a:r>
          </a:p>
        </p:txBody>
      </p:sp>
      <p:sp>
        <p:nvSpPr>
          <p:cNvPr id="32" name="TextBox 31">
            <a:extLst>
              <a:ext uri="{FF2B5EF4-FFF2-40B4-BE49-F238E27FC236}">
                <a16:creationId xmlns:a16="http://schemas.microsoft.com/office/drawing/2014/main" id="{210FB69B-679E-3B8A-7198-9D56FB172BF8}"/>
              </a:ext>
            </a:extLst>
          </p:cNvPr>
          <p:cNvSpPr txBox="1"/>
          <p:nvPr/>
        </p:nvSpPr>
        <p:spPr>
          <a:xfrm>
            <a:off x="6603071" y="3411707"/>
            <a:ext cx="741622" cy="309508"/>
          </a:xfrm>
          <a:prstGeom prst="rect">
            <a:avLst/>
          </a:prstGeom>
        </p:spPr>
        <p:txBody>
          <a:bodyPr wrap="square" lIns="0" tIns="0" rIns="0" bIns="0" rtlCol="0" anchor="t">
            <a:spAutoFit/>
          </a:bodyPr>
          <a:lstStyle/>
          <a:p>
            <a:pPr algn="ctr">
              <a:lnSpc>
                <a:spcPts val="2627"/>
              </a:lnSpc>
            </a:pPr>
            <a:r>
              <a:rPr lang="en-US" sz="1876" b="1" dirty="0">
                <a:solidFill>
                  <a:schemeClr val="bg1"/>
                </a:solidFill>
                <a:latin typeface="Montserrat Bold"/>
                <a:ea typeface="Montserrat Bold"/>
                <a:cs typeface="Montserrat Bold"/>
                <a:sym typeface="Montserrat Bold"/>
              </a:rPr>
              <a:t>2020</a:t>
            </a:r>
          </a:p>
        </p:txBody>
      </p:sp>
      <p:sp>
        <p:nvSpPr>
          <p:cNvPr id="33" name="TextBox 32">
            <a:extLst>
              <a:ext uri="{FF2B5EF4-FFF2-40B4-BE49-F238E27FC236}">
                <a16:creationId xmlns:a16="http://schemas.microsoft.com/office/drawing/2014/main" id="{A8315067-9CE1-DEDC-26A0-6CCAB39CBBE0}"/>
              </a:ext>
            </a:extLst>
          </p:cNvPr>
          <p:cNvSpPr txBox="1"/>
          <p:nvPr/>
        </p:nvSpPr>
        <p:spPr>
          <a:xfrm>
            <a:off x="3986231" y="3659386"/>
            <a:ext cx="601694" cy="313612"/>
          </a:xfrm>
          <a:prstGeom prst="rect">
            <a:avLst/>
          </a:prstGeom>
        </p:spPr>
        <p:txBody>
          <a:bodyPr lIns="0" tIns="0" rIns="0" bIns="0" rtlCol="0" anchor="t">
            <a:spAutoFit/>
          </a:bodyPr>
          <a:lstStyle/>
          <a:p>
            <a:pPr algn="ctr">
              <a:lnSpc>
                <a:spcPts val="2627"/>
              </a:lnSpc>
            </a:pPr>
            <a:r>
              <a:rPr lang="en-US" sz="1876" b="1" dirty="0">
                <a:solidFill>
                  <a:schemeClr val="bg1"/>
                </a:solidFill>
                <a:latin typeface="Montserrat Bold"/>
                <a:ea typeface="Montserrat Bold"/>
                <a:cs typeface="Montserrat Bold"/>
                <a:sym typeface="Montserrat Bold"/>
              </a:rPr>
              <a:t>2016</a:t>
            </a:r>
          </a:p>
        </p:txBody>
      </p:sp>
      <p:sp>
        <p:nvSpPr>
          <p:cNvPr id="34" name="TextBox 33">
            <a:extLst>
              <a:ext uri="{FF2B5EF4-FFF2-40B4-BE49-F238E27FC236}">
                <a16:creationId xmlns:a16="http://schemas.microsoft.com/office/drawing/2014/main" id="{E265A76E-9A46-CA99-C555-50E36D61E5E4}"/>
              </a:ext>
            </a:extLst>
          </p:cNvPr>
          <p:cNvSpPr txBox="1"/>
          <p:nvPr/>
        </p:nvSpPr>
        <p:spPr>
          <a:xfrm>
            <a:off x="8851128" y="2535198"/>
            <a:ext cx="585671" cy="300723"/>
          </a:xfrm>
          <a:prstGeom prst="rect">
            <a:avLst/>
          </a:prstGeom>
        </p:spPr>
        <p:txBody>
          <a:bodyPr lIns="0" tIns="0" rIns="0" bIns="0" rtlCol="0" anchor="t">
            <a:spAutoFit/>
          </a:bodyPr>
          <a:lstStyle/>
          <a:p>
            <a:pPr algn="ctr">
              <a:lnSpc>
                <a:spcPts val="2557"/>
              </a:lnSpc>
            </a:pPr>
            <a:r>
              <a:rPr lang="en-US" sz="1600" b="1" dirty="0">
                <a:solidFill>
                  <a:schemeClr val="bg1"/>
                </a:solidFill>
                <a:latin typeface="Montserrat Bold"/>
                <a:ea typeface="Montserrat Bold"/>
                <a:cs typeface="Montserrat Bold"/>
                <a:sym typeface="Montserrat Bold"/>
              </a:rPr>
              <a:t>NOW</a:t>
            </a:r>
          </a:p>
        </p:txBody>
      </p:sp>
      <p:sp>
        <p:nvSpPr>
          <p:cNvPr id="35" name="TextBox 36">
            <a:extLst>
              <a:ext uri="{FF2B5EF4-FFF2-40B4-BE49-F238E27FC236}">
                <a16:creationId xmlns:a16="http://schemas.microsoft.com/office/drawing/2014/main" id="{531A1A74-5752-5F4E-75D8-895C129AA70F}"/>
              </a:ext>
            </a:extLst>
          </p:cNvPr>
          <p:cNvSpPr txBox="1"/>
          <p:nvPr/>
        </p:nvSpPr>
        <p:spPr>
          <a:xfrm>
            <a:off x="646067" y="4773229"/>
            <a:ext cx="2257645" cy="216726"/>
          </a:xfrm>
          <a:prstGeom prst="rect">
            <a:avLst/>
          </a:prstGeom>
        </p:spPr>
        <p:txBody>
          <a:bodyPr lIns="0" tIns="0" rIns="0" bIns="0" rtlCol="0" anchor="t">
            <a:spAutoFit/>
          </a:bodyPr>
          <a:lstStyle/>
          <a:p>
            <a:pPr algn="ctr">
              <a:lnSpc>
                <a:spcPts val="1805"/>
              </a:lnSpc>
            </a:pPr>
            <a:r>
              <a:rPr lang="en-US" sz="1289" b="1" dirty="0">
                <a:solidFill>
                  <a:srgbClr val="0070C0"/>
                </a:solidFill>
                <a:latin typeface="Montserrat Bold"/>
                <a:ea typeface="Montserrat Bold"/>
                <a:cs typeface="Montserrat Bold"/>
                <a:sym typeface="Montserrat Bold"/>
              </a:rPr>
              <a:t>CONCEPT</a:t>
            </a:r>
          </a:p>
        </p:txBody>
      </p:sp>
      <p:sp>
        <p:nvSpPr>
          <p:cNvPr id="36" name="TextBox 39">
            <a:extLst>
              <a:ext uri="{FF2B5EF4-FFF2-40B4-BE49-F238E27FC236}">
                <a16:creationId xmlns:a16="http://schemas.microsoft.com/office/drawing/2014/main" id="{4CBC829B-6388-A253-6C9B-8DED4E369723}"/>
              </a:ext>
            </a:extLst>
          </p:cNvPr>
          <p:cNvSpPr txBox="1"/>
          <p:nvPr/>
        </p:nvSpPr>
        <p:spPr>
          <a:xfrm>
            <a:off x="10848405" y="1413649"/>
            <a:ext cx="779243" cy="307969"/>
          </a:xfrm>
          <a:prstGeom prst="rect">
            <a:avLst/>
          </a:prstGeom>
        </p:spPr>
        <p:txBody>
          <a:bodyPr wrap="square" lIns="0" tIns="0" rIns="0" bIns="0" rtlCol="0" anchor="t">
            <a:spAutoFit/>
          </a:bodyPr>
          <a:lstStyle/>
          <a:p>
            <a:pPr algn="ctr">
              <a:lnSpc>
                <a:spcPts val="2557"/>
              </a:lnSpc>
            </a:pPr>
            <a:r>
              <a:rPr lang="en-US" sz="1600" b="1" dirty="0">
                <a:solidFill>
                  <a:schemeClr val="bg1"/>
                </a:solidFill>
                <a:latin typeface="Montserrat Bold"/>
                <a:ea typeface="Montserrat Bold"/>
                <a:cs typeface="Montserrat Bold"/>
                <a:sym typeface="Montserrat Bold"/>
              </a:rPr>
              <a:t>GOAL</a:t>
            </a:r>
          </a:p>
        </p:txBody>
      </p:sp>
      <p:sp>
        <p:nvSpPr>
          <p:cNvPr id="37" name="TextBox 42">
            <a:extLst>
              <a:ext uri="{FF2B5EF4-FFF2-40B4-BE49-F238E27FC236}">
                <a16:creationId xmlns:a16="http://schemas.microsoft.com/office/drawing/2014/main" id="{07D5E947-02FA-06BC-684C-00CB75871787}"/>
              </a:ext>
            </a:extLst>
          </p:cNvPr>
          <p:cNvSpPr txBox="1"/>
          <p:nvPr/>
        </p:nvSpPr>
        <p:spPr>
          <a:xfrm>
            <a:off x="1177614" y="2093952"/>
            <a:ext cx="741622" cy="192745"/>
          </a:xfrm>
          <a:prstGeom prst="rect">
            <a:avLst/>
          </a:prstGeom>
        </p:spPr>
        <p:txBody>
          <a:bodyPr lIns="0" tIns="0" rIns="0" bIns="0" rtlCol="0" anchor="t">
            <a:spAutoFit/>
          </a:bodyPr>
          <a:lstStyle/>
          <a:p>
            <a:pPr algn="ctr">
              <a:lnSpc>
                <a:spcPts val="1607"/>
              </a:lnSpc>
              <a:spcBef>
                <a:spcPct val="0"/>
              </a:spcBef>
            </a:pPr>
            <a:r>
              <a:rPr lang="en-US" sz="1148" b="1" dirty="0">
                <a:solidFill>
                  <a:srgbClr val="0070C0"/>
                </a:solidFill>
                <a:latin typeface="Prata"/>
                <a:ea typeface="Prata"/>
                <a:cs typeface="Prata"/>
                <a:sym typeface="Prata"/>
              </a:rPr>
              <a:t>John You</a:t>
            </a:r>
          </a:p>
        </p:txBody>
      </p:sp>
      <p:sp>
        <p:nvSpPr>
          <p:cNvPr id="38" name="TextBox 43">
            <a:extLst>
              <a:ext uri="{FF2B5EF4-FFF2-40B4-BE49-F238E27FC236}">
                <a16:creationId xmlns:a16="http://schemas.microsoft.com/office/drawing/2014/main" id="{9D8BA5F7-9763-A303-D4E9-4B9CA9F28A8C}"/>
              </a:ext>
            </a:extLst>
          </p:cNvPr>
          <p:cNvSpPr txBox="1"/>
          <p:nvPr/>
        </p:nvSpPr>
        <p:spPr>
          <a:xfrm>
            <a:off x="319904" y="2014507"/>
            <a:ext cx="741622" cy="397929"/>
          </a:xfrm>
          <a:prstGeom prst="rect">
            <a:avLst/>
          </a:prstGeom>
        </p:spPr>
        <p:txBody>
          <a:bodyPr lIns="0" tIns="0" rIns="0" bIns="0" rtlCol="0" anchor="t">
            <a:spAutoFit/>
          </a:bodyPr>
          <a:lstStyle/>
          <a:p>
            <a:pPr algn="ctr">
              <a:lnSpc>
                <a:spcPts val="1607"/>
              </a:lnSpc>
              <a:spcBef>
                <a:spcPct val="0"/>
              </a:spcBef>
            </a:pPr>
            <a:r>
              <a:rPr lang="en-US" sz="1148" b="1" dirty="0">
                <a:solidFill>
                  <a:srgbClr val="0070C0"/>
                </a:solidFill>
                <a:latin typeface="Prata"/>
                <a:ea typeface="Prata"/>
                <a:cs typeface="Prata"/>
                <a:sym typeface="Prata"/>
              </a:rPr>
              <a:t>Malcolm Johnson</a:t>
            </a:r>
          </a:p>
        </p:txBody>
      </p:sp>
      <p:sp>
        <p:nvSpPr>
          <p:cNvPr id="39" name="TextBox 44">
            <a:extLst>
              <a:ext uri="{FF2B5EF4-FFF2-40B4-BE49-F238E27FC236}">
                <a16:creationId xmlns:a16="http://schemas.microsoft.com/office/drawing/2014/main" id="{A52FF25D-4109-CA3F-85A2-FD3DFA191FFA}"/>
              </a:ext>
            </a:extLst>
          </p:cNvPr>
          <p:cNvSpPr txBox="1"/>
          <p:nvPr/>
        </p:nvSpPr>
        <p:spPr>
          <a:xfrm>
            <a:off x="2041441" y="2017349"/>
            <a:ext cx="741622" cy="397929"/>
          </a:xfrm>
          <a:prstGeom prst="rect">
            <a:avLst/>
          </a:prstGeom>
        </p:spPr>
        <p:txBody>
          <a:bodyPr lIns="0" tIns="0" rIns="0" bIns="0" rtlCol="0" anchor="t">
            <a:spAutoFit/>
          </a:bodyPr>
          <a:lstStyle/>
          <a:p>
            <a:pPr algn="ctr">
              <a:lnSpc>
                <a:spcPts val="1607"/>
              </a:lnSpc>
              <a:spcBef>
                <a:spcPct val="0"/>
              </a:spcBef>
            </a:pPr>
            <a:r>
              <a:rPr lang="en-US" sz="1148" b="1" dirty="0">
                <a:solidFill>
                  <a:srgbClr val="0070C0"/>
                </a:solidFill>
                <a:latin typeface="Prata"/>
                <a:ea typeface="Prata"/>
                <a:cs typeface="Prata"/>
                <a:sym typeface="Prata"/>
              </a:rPr>
              <a:t>Scholl Reinhard</a:t>
            </a:r>
          </a:p>
        </p:txBody>
      </p:sp>
      <p:sp>
        <p:nvSpPr>
          <p:cNvPr id="40" name="TextBox 45">
            <a:extLst>
              <a:ext uri="{FF2B5EF4-FFF2-40B4-BE49-F238E27FC236}">
                <a16:creationId xmlns:a16="http://schemas.microsoft.com/office/drawing/2014/main" id="{32135376-B958-AE50-1524-940041DEC623}"/>
              </a:ext>
            </a:extLst>
          </p:cNvPr>
          <p:cNvSpPr txBox="1"/>
          <p:nvPr/>
        </p:nvSpPr>
        <p:spPr>
          <a:xfrm>
            <a:off x="685974" y="3550533"/>
            <a:ext cx="741622" cy="397929"/>
          </a:xfrm>
          <a:prstGeom prst="rect">
            <a:avLst/>
          </a:prstGeom>
        </p:spPr>
        <p:txBody>
          <a:bodyPr lIns="0" tIns="0" rIns="0" bIns="0" rtlCol="0" anchor="t">
            <a:spAutoFit/>
          </a:bodyPr>
          <a:lstStyle/>
          <a:p>
            <a:pPr algn="ctr">
              <a:lnSpc>
                <a:spcPts val="1607"/>
              </a:lnSpc>
            </a:pPr>
            <a:r>
              <a:rPr lang="en-US" sz="1148" b="1" dirty="0" err="1">
                <a:solidFill>
                  <a:srgbClr val="0070C0"/>
                </a:solidFill>
                <a:latin typeface="Prata"/>
                <a:ea typeface="Prata"/>
                <a:cs typeface="Prata"/>
                <a:sym typeface="Prata"/>
              </a:rPr>
              <a:t>Wenjian</a:t>
            </a:r>
            <a:r>
              <a:rPr lang="en-US" sz="1148" b="1" dirty="0">
                <a:solidFill>
                  <a:srgbClr val="0070C0"/>
                </a:solidFill>
                <a:latin typeface="Prata"/>
                <a:ea typeface="Prata"/>
                <a:cs typeface="Prata"/>
                <a:sym typeface="Prata"/>
              </a:rPr>
              <a:t> Zhang</a:t>
            </a:r>
          </a:p>
        </p:txBody>
      </p:sp>
      <p:sp>
        <p:nvSpPr>
          <p:cNvPr id="41" name="TextBox 46">
            <a:extLst>
              <a:ext uri="{FF2B5EF4-FFF2-40B4-BE49-F238E27FC236}">
                <a16:creationId xmlns:a16="http://schemas.microsoft.com/office/drawing/2014/main" id="{0523BC8A-A017-8C4B-63CD-33CAB4A3806C}"/>
              </a:ext>
            </a:extLst>
          </p:cNvPr>
          <p:cNvSpPr txBox="1"/>
          <p:nvPr/>
        </p:nvSpPr>
        <p:spPr>
          <a:xfrm>
            <a:off x="1714565" y="3546196"/>
            <a:ext cx="741622" cy="397929"/>
          </a:xfrm>
          <a:prstGeom prst="rect">
            <a:avLst/>
          </a:prstGeom>
        </p:spPr>
        <p:txBody>
          <a:bodyPr lIns="0" tIns="0" rIns="0" bIns="0" rtlCol="0" anchor="t">
            <a:spAutoFit/>
          </a:bodyPr>
          <a:lstStyle/>
          <a:p>
            <a:pPr algn="ctr">
              <a:lnSpc>
                <a:spcPts val="1607"/>
              </a:lnSpc>
              <a:spcBef>
                <a:spcPct val="0"/>
              </a:spcBef>
            </a:pPr>
            <a:r>
              <a:rPr lang="en-US" sz="1148" b="1" dirty="0" err="1">
                <a:solidFill>
                  <a:srgbClr val="0070C0"/>
                </a:solidFill>
                <a:latin typeface="Prata"/>
                <a:ea typeface="Prata"/>
                <a:cs typeface="Prata"/>
                <a:sym typeface="Prata"/>
              </a:rPr>
              <a:t>Thorkild</a:t>
            </a:r>
            <a:r>
              <a:rPr lang="en-US" sz="1148" b="1" dirty="0">
                <a:solidFill>
                  <a:srgbClr val="0070C0"/>
                </a:solidFill>
                <a:latin typeface="Prata"/>
                <a:ea typeface="Prata"/>
                <a:cs typeface="Prata"/>
                <a:sym typeface="Prata"/>
              </a:rPr>
              <a:t> </a:t>
            </a:r>
            <a:r>
              <a:rPr lang="en-US" sz="1148" b="1" dirty="0" err="1">
                <a:solidFill>
                  <a:srgbClr val="0070C0"/>
                </a:solidFill>
                <a:latin typeface="Prata"/>
                <a:ea typeface="Prata"/>
                <a:cs typeface="Prata"/>
                <a:sym typeface="Prata"/>
              </a:rPr>
              <a:t>Aarup</a:t>
            </a:r>
            <a:endParaRPr lang="en-US" sz="1148" b="1" dirty="0">
              <a:solidFill>
                <a:srgbClr val="0070C0"/>
              </a:solidFill>
              <a:latin typeface="Prata"/>
              <a:ea typeface="Prata"/>
              <a:cs typeface="Prata"/>
              <a:sym typeface="Prata"/>
            </a:endParaRPr>
          </a:p>
        </p:txBody>
      </p:sp>
      <p:sp>
        <p:nvSpPr>
          <p:cNvPr id="42" name="Freeform 16">
            <a:extLst>
              <a:ext uri="{FF2B5EF4-FFF2-40B4-BE49-F238E27FC236}">
                <a16:creationId xmlns:a16="http://schemas.microsoft.com/office/drawing/2014/main" id="{82E4C409-CADB-6797-9FD9-C57E2B5756AC}"/>
              </a:ext>
            </a:extLst>
          </p:cNvPr>
          <p:cNvSpPr/>
          <p:nvPr/>
        </p:nvSpPr>
        <p:spPr>
          <a:xfrm>
            <a:off x="1274579" y="5100967"/>
            <a:ext cx="980105" cy="1472836"/>
          </a:xfrm>
          <a:prstGeom prst="roundRect">
            <a:avLst/>
          </a:prstGeom>
          <a:blipFill>
            <a:blip r:embed="rId14"/>
            <a:stretch>
              <a:fillRect/>
            </a:stretch>
          </a:blipFill>
        </p:spPr>
      </p:sp>
      <p:sp>
        <p:nvSpPr>
          <p:cNvPr id="43" name="Freeform 6">
            <a:extLst>
              <a:ext uri="{FF2B5EF4-FFF2-40B4-BE49-F238E27FC236}">
                <a16:creationId xmlns:a16="http://schemas.microsoft.com/office/drawing/2014/main" id="{85880873-6CC2-2D8B-6D1C-5918779C09B0}"/>
              </a:ext>
            </a:extLst>
          </p:cNvPr>
          <p:cNvSpPr>
            <a:spLocks noChangeAspect="1"/>
          </p:cNvSpPr>
          <p:nvPr/>
        </p:nvSpPr>
        <p:spPr>
          <a:xfrm>
            <a:off x="4782554" y="2334474"/>
            <a:ext cx="762375" cy="1070229"/>
          </a:xfrm>
          <a:custGeom>
            <a:avLst/>
            <a:gdLst/>
            <a:ahLst/>
            <a:cxnLst/>
            <a:rect l="l" t="t" r="r" b="b"/>
            <a:pathLst>
              <a:path w="2188951" h="3072870">
                <a:moveTo>
                  <a:pt x="0" y="0"/>
                </a:moveTo>
                <a:lnTo>
                  <a:pt x="2188951" y="0"/>
                </a:lnTo>
                <a:lnTo>
                  <a:pt x="2188951" y="3072870"/>
                </a:lnTo>
                <a:lnTo>
                  <a:pt x="0" y="3072870"/>
                </a:lnTo>
                <a:lnTo>
                  <a:pt x="0" y="0"/>
                </a:lnTo>
                <a:close/>
              </a:path>
            </a:pathLst>
          </a:custGeom>
          <a:blipFill>
            <a:blip r:embed="rId15"/>
            <a:stretch>
              <a:fillRect/>
            </a:stretch>
          </a:blipFill>
        </p:spPr>
      </p:sp>
      <p:sp>
        <p:nvSpPr>
          <p:cNvPr id="46" name="Freeform 9">
            <a:extLst>
              <a:ext uri="{FF2B5EF4-FFF2-40B4-BE49-F238E27FC236}">
                <a16:creationId xmlns:a16="http://schemas.microsoft.com/office/drawing/2014/main" id="{F8D5FCF0-B4D3-0087-E0C1-7ECA6BD6DAFB}"/>
              </a:ext>
            </a:extLst>
          </p:cNvPr>
          <p:cNvSpPr>
            <a:spLocks noChangeAspect="1"/>
          </p:cNvSpPr>
          <p:nvPr/>
        </p:nvSpPr>
        <p:spPr>
          <a:xfrm>
            <a:off x="3933948" y="2341446"/>
            <a:ext cx="752524" cy="1067771"/>
          </a:xfrm>
          <a:custGeom>
            <a:avLst/>
            <a:gdLst/>
            <a:ahLst/>
            <a:cxnLst/>
            <a:rect l="l" t="t" r="r" b="b"/>
            <a:pathLst>
              <a:path w="2165642" h="3072870">
                <a:moveTo>
                  <a:pt x="0" y="0"/>
                </a:moveTo>
                <a:lnTo>
                  <a:pt x="2165642" y="0"/>
                </a:lnTo>
                <a:lnTo>
                  <a:pt x="2165642" y="3072870"/>
                </a:lnTo>
                <a:lnTo>
                  <a:pt x="0" y="3072870"/>
                </a:lnTo>
                <a:lnTo>
                  <a:pt x="0" y="0"/>
                </a:lnTo>
                <a:close/>
              </a:path>
            </a:pathLst>
          </a:custGeom>
          <a:blipFill>
            <a:blip r:embed="rId16"/>
            <a:stretch>
              <a:fillRect/>
            </a:stretch>
          </a:blipFill>
        </p:spPr>
      </p:sp>
      <p:sp>
        <p:nvSpPr>
          <p:cNvPr id="47" name="Freeform 10">
            <a:extLst>
              <a:ext uri="{FF2B5EF4-FFF2-40B4-BE49-F238E27FC236}">
                <a16:creationId xmlns:a16="http://schemas.microsoft.com/office/drawing/2014/main" id="{A7179242-D336-0D3F-8637-98E444C72D67}"/>
              </a:ext>
            </a:extLst>
          </p:cNvPr>
          <p:cNvSpPr>
            <a:spLocks noChangeAspect="1"/>
          </p:cNvSpPr>
          <p:nvPr/>
        </p:nvSpPr>
        <p:spPr>
          <a:xfrm>
            <a:off x="3000155" y="1108117"/>
            <a:ext cx="918282" cy="1303871"/>
          </a:xfrm>
          <a:custGeom>
            <a:avLst/>
            <a:gdLst/>
            <a:ahLst/>
            <a:cxnLst/>
            <a:rect l="l" t="t" r="r" b="b"/>
            <a:pathLst>
              <a:path w="2163378" h="3071786">
                <a:moveTo>
                  <a:pt x="0" y="0"/>
                </a:moveTo>
                <a:lnTo>
                  <a:pt x="2163378" y="0"/>
                </a:lnTo>
                <a:lnTo>
                  <a:pt x="2163378" y="3071786"/>
                </a:lnTo>
                <a:lnTo>
                  <a:pt x="0" y="3071786"/>
                </a:lnTo>
                <a:lnTo>
                  <a:pt x="0" y="0"/>
                </a:lnTo>
                <a:close/>
              </a:path>
            </a:pathLst>
          </a:custGeom>
          <a:blipFill>
            <a:blip r:embed="rId17"/>
            <a:stretch>
              <a:fillRect/>
            </a:stretch>
          </a:blipFill>
        </p:spPr>
      </p:sp>
      <p:sp>
        <p:nvSpPr>
          <p:cNvPr id="48" name="Freeform 11">
            <a:extLst>
              <a:ext uri="{FF2B5EF4-FFF2-40B4-BE49-F238E27FC236}">
                <a16:creationId xmlns:a16="http://schemas.microsoft.com/office/drawing/2014/main" id="{7C57022D-F95C-15AC-DC4B-6335EB852292}"/>
              </a:ext>
            </a:extLst>
          </p:cNvPr>
          <p:cNvSpPr>
            <a:spLocks noChangeAspect="1"/>
          </p:cNvSpPr>
          <p:nvPr/>
        </p:nvSpPr>
        <p:spPr>
          <a:xfrm>
            <a:off x="4696324" y="1139669"/>
            <a:ext cx="930248" cy="1300681"/>
          </a:xfrm>
          <a:custGeom>
            <a:avLst/>
            <a:gdLst/>
            <a:ahLst/>
            <a:cxnLst/>
            <a:rect l="l" t="t" r="r" b="b"/>
            <a:pathLst>
              <a:path w="2203408" h="3080827">
                <a:moveTo>
                  <a:pt x="0" y="0"/>
                </a:moveTo>
                <a:lnTo>
                  <a:pt x="2203408" y="0"/>
                </a:lnTo>
                <a:lnTo>
                  <a:pt x="2203408" y="3080827"/>
                </a:lnTo>
                <a:lnTo>
                  <a:pt x="0" y="3080827"/>
                </a:lnTo>
                <a:lnTo>
                  <a:pt x="0" y="0"/>
                </a:lnTo>
                <a:close/>
              </a:path>
            </a:pathLst>
          </a:custGeom>
          <a:blipFill>
            <a:blip r:embed="rId18"/>
            <a:stretch>
              <a:fillRect/>
            </a:stretch>
          </a:blipFill>
        </p:spPr>
      </p:sp>
      <p:sp>
        <p:nvSpPr>
          <p:cNvPr id="50" name="Freeform 13">
            <a:extLst>
              <a:ext uri="{FF2B5EF4-FFF2-40B4-BE49-F238E27FC236}">
                <a16:creationId xmlns:a16="http://schemas.microsoft.com/office/drawing/2014/main" id="{DA88FF50-290B-38AA-B338-4B55E5EB56AE}"/>
              </a:ext>
            </a:extLst>
          </p:cNvPr>
          <p:cNvSpPr>
            <a:spLocks noChangeAspect="1"/>
          </p:cNvSpPr>
          <p:nvPr/>
        </p:nvSpPr>
        <p:spPr>
          <a:xfrm>
            <a:off x="3839451" y="1076784"/>
            <a:ext cx="943104" cy="1322468"/>
          </a:xfrm>
          <a:custGeom>
            <a:avLst/>
            <a:gdLst/>
            <a:ahLst/>
            <a:cxnLst/>
            <a:rect l="l" t="t" r="r" b="b"/>
            <a:pathLst>
              <a:path w="2221855" h="3115598">
                <a:moveTo>
                  <a:pt x="0" y="0"/>
                </a:moveTo>
                <a:lnTo>
                  <a:pt x="2221855" y="0"/>
                </a:lnTo>
                <a:lnTo>
                  <a:pt x="2221855" y="3115598"/>
                </a:lnTo>
                <a:lnTo>
                  <a:pt x="0" y="3115598"/>
                </a:lnTo>
                <a:lnTo>
                  <a:pt x="0" y="0"/>
                </a:lnTo>
                <a:close/>
              </a:path>
            </a:pathLst>
          </a:custGeom>
          <a:blipFill>
            <a:blip r:embed="rId19"/>
            <a:stretch>
              <a:fillRect l="-14903"/>
            </a:stretch>
          </a:blipFill>
        </p:spPr>
      </p:sp>
      <p:sp>
        <p:nvSpPr>
          <p:cNvPr id="45" name="Freeform 8">
            <a:extLst>
              <a:ext uri="{FF2B5EF4-FFF2-40B4-BE49-F238E27FC236}">
                <a16:creationId xmlns:a16="http://schemas.microsoft.com/office/drawing/2014/main" id="{E10976F0-368B-F103-395A-0C080EF7A18F}"/>
              </a:ext>
            </a:extLst>
          </p:cNvPr>
          <p:cNvSpPr>
            <a:spLocks noChangeAspect="1"/>
          </p:cNvSpPr>
          <p:nvPr/>
        </p:nvSpPr>
        <p:spPr>
          <a:xfrm>
            <a:off x="3085343" y="2311116"/>
            <a:ext cx="762375" cy="1081749"/>
          </a:xfrm>
          <a:custGeom>
            <a:avLst/>
            <a:gdLst/>
            <a:ahLst/>
            <a:cxnLst/>
            <a:rect l="l" t="t" r="r" b="b"/>
            <a:pathLst>
              <a:path w="2165642" h="3072870">
                <a:moveTo>
                  <a:pt x="0" y="0"/>
                </a:moveTo>
                <a:lnTo>
                  <a:pt x="2165642" y="0"/>
                </a:lnTo>
                <a:lnTo>
                  <a:pt x="2165642" y="3072870"/>
                </a:lnTo>
                <a:lnTo>
                  <a:pt x="0" y="3072870"/>
                </a:lnTo>
                <a:lnTo>
                  <a:pt x="0" y="0"/>
                </a:lnTo>
                <a:close/>
              </a:path>
            </a:pathLst>
          </a:custGeom>
          <a:blipFill>
            <a:blip r:embed="rId20"/>
            <a:stretch>
              <a:fillRect/>
            </a:stretch>
          </a:blipFill>
        </p:spPr>
      </p:sp>
      <p:sp>
        <p:nvSpPr>
          <p:cNvPr id="49" name="Freeform 12">
            <a:extLst>
              <a:ext uri="{FF2B5EF4-FFF2-40B4-BE49-F238E27FC236}">
                <a16:creationId xmlns:a16="http://schemas.microsoft.com/office/drawing/2014/main" id="{ED3B0296-FD66-E6A9-AEA6-5B3336ABF0EA}"/>
              </a:ext>
            </a:extLst>
          </p:cNvPr>
          <p:cNvSpPr>
            <a:spLocks noChangeAspect="1"/>
          </p:cNvSpPr>
          <p:nvPr/>
        </p:nvSpPr>
        <p:spPr>
          <a:xfrm>
            <a:off x="2988304" y="825738"/>
            <a:ext cx="2691333" cy="504625"/>
          </a:xfrm>
          <a:custGeom>
            <a:avLst/>
            <a:gdLst/>
            <a:ahLst/>
            <a:cxnLst/>
            <a:rect l="l" t="t" r="r" b="b"/>
            <a:pathLst>
              <a:path w="4947810" h="927714">
                <a:moveTo>
                  <a:pt x="0" y="0"/>
                </a:moveTo>
                <a:lnTo>
                  <a:pt x="4947810" y="0"/>
                </a:lnTo>
                <a:lnTo>
                  <a:pt x="4947810" y="927715"/>
                </a:lnTo>
                <a:lnTo>
                  <a:pt x="0" y="927715"/>
                </a:lnTo>
                <a:lnTo>
                  <a:pt x="0" y="0"/>
                </a:lnTo>
                <a:close/>
              </a:path>
            </a:pathLst>
          </a:custGeom>
          <a:blipFill>
            <a:blip r:embed="rId21"/>
            <a:stretch>
              <a:fillRect/>
            </a:stretch>
          </a:blipFill>
        </p:spPr>
      </p:sp>
      <p:sp>
        <p:nvSpPr>
          <p:cNvPr id="51" name="Freeform 18">
            <a:extLst>
              <a:ext uri="{FF2B5EF4-FFF2-40B4-BE49-F238E27FC236}">
                <a16:creationId xmlns:a16="http://schemas.microsoft.com/office/drawing/2014/main" id="{B5FDDCC2-C866-F918-90B2-8380BB4134DD}"/>
              </a:ext>
            </a:extLst>
          </p:cNvPr>
          <p:cNvSpPr>
            <a:spLocks noChangeAspect="1"/>
          </p:cNvSpPr>
          <p:nvPr/>
        </p:nvSpPr>
        <p:spPr>
          <a:xfrm>
            <a:off x="6548098" y="5529806"/>
            <a:ext cx="943339" cy="1075917"/>
          </a:xfrm>
          <a:prstGeom prst="roundRect">
            <a:avLst/>
          </a:prstGeom>
          <a:blipFill>
            <a:blip r:embed="rId22"/>
            <a:stretch>
              <a:fillRect r="-21756" b="-4351"/>
            </a:stretch>
          </a:blipFill>
        </p:spPr>
      </p:sp>
      <p:sp>
        <p:nvSpPr>
          <p:cNvPr id="53" name="Freeform 20">
            <a:extLst>
              <a:ext uri="{FF2B5EF4-FFF2-40B4-BE49-F238E27FC236}">
                <a16:creationId xmlns:a16="http://schemas.microsoft.com/office/drawing/2014/main" id="{5C6144A5-C761-FC91-B8AB-D0A20DFAE97F}"/>
              </a:ext>
            </a:extLst>
          </p:cNvPr>
          <p:cNvSpPr>
            <a:spLocks noChangeAspect="1"/>
          </p:cNvSpPr>
          <p:nvPr/>
        </p:nvSpPr>
        <p:spPr>
          <a:xfrm>
            <a:off x="5497586" y="5545034"/>
            <a:ext cx="947907" cy="1076223"/>
          </a:xfrm>
          <a:prstGeom prst="roundRect">
            <a:avLst/>
          </a:prstGeom>
          <a:blipFill>
            <a:blip r:embed="rId23"/>
            <a:stretch>
              <a:fillRect b="-31950"/>
            </a:stretch>
          </a:blipFill>
        </p:spPr>
      </p:sp>
      <p:pic>
        <p:nvPicPr>
          <p:cNvPr id="1026" name="Picture 2">
            <a:extLst>
              <a:ext uri="{FF2B5EF4-FFF2-40B4-BE49-F238E27FC236}">
                <a16:creationId xmlns:a16="http://schemas.microsoft.com/office/drawing/2014/main" id="{D05A36AB-6F11-7605-7B67-498D3AA525C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22674" y="4634954"/>
            <a:ext cx="1240070" cy="124007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4" name="TextBox 36">
            <a:extLst>
              <a:ext uri="{FF2B5EF4-FFF2-40B4-BE49-F238E27FC236}">
                <a16:creationId xmlns:a16="http://schemas.microsoft.com/office/drawing/2014/main" id="{0497DDC4-F957-8144-7DFF-62141A82A66D}"/>
              </a:ext>
            </a:extLst>
          </p:cNvPr>
          <p:cNvSpPr txBox="1"/>
          <p:nvPr/>
        </p:nvSpPr>
        <p:spPr>
          <a:xfrm>
            <a:off x="3176427" y="4144703"/>
            <a:ext cx="2257645" cy="216726"/>
          </a:xfrm>
          <a:prstGeom prst="rect">
            <a:avLst/>
          </a:prstGeom>
        </p:spPr>
        <p:txBody>
          <a:bodyPr lIns="0" tIns="0" rIns="0" bIns="0" rtlCol="0" anchor="t">
            <a:spAutoFit/>
          </a:bodyPr>
          <a:lstStyle/>
          <a:p>
            <a:pPr algn="ctr">
              <a:lnSpc>
                <a:spcPts val="1805"/>
              </a:lnSpc>
            </a:pPr>
            <a:r>
              <a:rPr lang="en-US" sz="1289" b="1" dirty="0">
                <a:solidFill>
                  <a:srgbClr val="0070C0"/>
                </a:solidFill>
                <a:latin typeface="Montserrat Bold"/>
                <a:ea typeface="Montserrat Bold"/>
                <a:cs typeface="Montserrat Bold"/>
                <a:sym typeface="Montserrat Bold"/>
              </a:rPr>
              <a:t>FOUNDATIONS</a:t>
            </a:r>
          </a:p>
        </p:txBody>
      </p:sp>
      <p:sp>
        <p:nvSpPr>
          <p:cNvPr id="55" name="TextBox 36">
            <a:extLst>
              <a:ext uri="{FF2B5EF4-FFF2-40B4-BE49-F238E27FC236}">
                <a16:creationId xmlns:a16="http://schemas.microsoft.com/office/drawing/2014/main" id="{DDFD6975-0962-06B1-5D3D-1F97FA3CA3B2}"/>
              </a:ext>
            </a:extLst>
          </p:cNvPr>
          <p:cNvSpPr txBox="1"/>
          <p:nvPr/>
        </p:nvSpPr>
        <p:spPr>
          <a:xfrm>
            <a:off x="6156326" y="3889142"/>
            <a:ext cx="1591652" cy="447558"/>
          </a:xfrm>
          <a:prstGeom prst="rect">
            <a:avLst/>
          </a:prstGeom>
        </p:spPr>
        <p:txBody>
          <a:bodyPr wrap="square" lIns="0" tIns="0" rIns="0" bIns="0" rtlCol="0" anchor="t">
            <a:spAutoFit/>
          </a:bodyPr>
          <a:lstStyle/>
          <a:p>
            <a:pPr algn="ctr">
              <a:lnSpc>
                <a:spcPts val="1805"/>
              </a:lnSpc>
            </a:pPr>
            <a:r>
              <a:rPr lang="en-US" sz="1289" b="1" dirty="0">
                <a:solidFill>
                  <a:srgbClr val="0070C0"/>
                </a:solidFill>
                <a:latin typeface="Montserrat Bold"/>
                <a:ea typeface="Montserrat Bold"/>
                <a:cs typeface="Montserrat Bold"/>
                <a:sym typeface="Montserrat Bold"/>
              </a:rPr>
              <a:t>COMMERCIAL AVAILABILITY</a:t>
            </a:r>
          </a:p>
        </p:txBody>
      </p:sp>
      <p:pic>
        <p:nvPicPr>
          <p:cNvPr id="1028" name="Picture 4" descr="Flag of Italy - Wikipedia">
            <a:extLst>
              <a:ext uri="{FF2B5EF4-FFF2-40B4-BE49-F238E27FC236}">
                <a16:creationId xmlns:a16="http://schemas.microsoft.com/office/drawing/2014/main" id="{5FF72317-879D-7236-B1AD-A4DC8978DED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62127" y="911275"/>
            <a:ext cx="960066" cy="638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4E61437-50A1-8963-2874-AADB14A45A0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71676" y="1594494"/>
            <a:ext cx="941185" cy="626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France - Wikipedia">
            <a:extLst>
              <a:ext uri="{FF2B5EF4-FFF2-40B4-BE49-F238E27FC236}">
                <a16:creationId xmlns:a16="http://schemas.microsoft.com/office/drawing/2014/main" id="{01AEAC3A-758E-8D80-B350-7009E4BF71F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671676" y="2280415"/>
            <a:ext cx="941185" cy="6263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B1FF424-97BD-6E3F-052D-8212EFFF7889}"/>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r="62297"/>
          <a:stretch/>
        </p:blipFill>
        <p:spPr bwMode="auto">
          <a:xfrm>
            <a:off x="6649307" y="2357464"/>
            <a:ext cx="891071" cy="790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AN-MIN-0001 - Güralp Minimus - Technical Manual">
            <a:extLst>
              <a:ext uri="{FF2B5EF4-FFF2-40B4-BE49-F238E27FC236}">
                <a16:creationId xmlns:a16="http://schemas.microsoft.com/office/drawing/2014/main" id="{588CA1A4-DC08-9035-22DC-B1E61C54F96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10399" y="3496765"/>
            <a:ext cx="1370460" cy="76035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lobal Marine | LinkedIn">
            <a:extLst>
              <a:ext uri="{FF2B5EF4-FFF2-40B4-BE49-F238E27FC236}">
                <a16:creationId xmlns:a16="http://schemas.microsoft.com/office/drawing/2014/main" id="{631ECD9E-5B63-C047-386B-855C9A310A9F}"/>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t="28863" b="25533"/>
          <a:stretch/>
        </p:blipFill>
        <p:spPr bwMode="auto">
          <a:xfrm>
            <a:off x="8110409" y="4358282"/>
            <a:ext cx="1170440" cy="53376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bsea Data Systems">
            <a:extLst>
              <a:ext uri="{FF2B5EF4-FFF2-40B4-BE49-F238E27FC236}">
                <a16:creationId xmlns:a16="http://schemas.microsoft.com/office/drawing/2014/main" id="{7586B577-DB3C-D1C5-96EA-CF204DD00DB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341568" y="5102002"/>
            <a:ext cx="708121" cy="71058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lobal Ocean Observing System – GOOS is the global home of ocean observing  expertise and systematic coordination.">
            <a:extLst>
              <a:ext uri="{FF2B5EF4-FFF2-40B4-BE49-F238E27FC236}">
                <a16:creationId xmlns:a16="http://schemas.microsoft.com/office/drawing/2014/main" id="{F780E89B-693F-E160-7192-9227366E8DB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714423" y="3615842"/>
            <a:ext cx="1158214" cy="42373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49C630-E846-BE9E-C2C2-F22C680E02D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738663" y="4480830"/>
            <a:ext cx="1213431" cy="8404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20C966D-D73B-62A2-6B18-E75651AFD6F0}"/>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35170" b="16618"/>
          <a:stretch/>
        </p:blipFill>
        <p:spPr bwMode="auto">
          <a:xfrm>
            <a:off x="9781498" y="5568930"/>
            <a:ext cx="1214796" cy="58567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remium PSD | Euro currency symbol on a transparent background">
            <a:extLst>
              <a:ext uri="{FF2B5EF4-FFF2-40B4-BE49-F238E27FC236}">
                <a16:creationId xmlns:a16="http://schemas.microsoft.com/office/drawing/2014/main" id="{65E7BDB9-B956-65B4-FD79-23B456111ECD}"/>
              </a:ext>
            </a:extLst>
          </p:cNvPr>
          <p:cNvPicPr>
            <a:picLocks noChangeAspect="1" noChangeArrowheads="1"/>
          </p:cNvPicPr>
          <p:nvPr/>
        </p:nvPicPr>
        <p:blipFill>
          <a:blip r:embed="rId35">
            <a:extLst>
              <a:ext uri="{BEBA8EAE-BF5A-486C-A8C5-ECC9F3942E4B}">
                <a14:imgProps xmlns:a14="http://schemas.microsoft.com/office/drawing/2010/main">
                  <a14:imgLayer r:embed="rId3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44003" y="4661436"/>
            <a:ext cx="548030" cy="54803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Dollar sign. USD currency symbol. Money label. Black icon on transparent  background. Vector illustration Stock Vector | Adobe Stock">
            <a:extLst>
              <a:ext uri="{FF2B5EF4-FFF2-40B4-BE49-F238E27FC236}">
                <a16:creationId xmlns:a16="http://schemas.microsoft.com/office/drawing/2014/main" id="{DB367DB2-8F10-39FD-BC30-F3DC7A09C013}"/>
              </a:ext>
            </a:extLst>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96294" y="5577394"/>
            <a:ext cx="548030" cy="5480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6C0B4A8A-6463-4084-AD5B-36C7D1C8C639}"/>
              </a:ext>
            </a:extLst>
          </p:cNvPr>
          <p:cNvPicPr>
            <a:picLocks noChangeAspect="1"/>
          </p:cNvPicPr>
          <p:nvPr/>
        </p:nvPicPr>
        <p:blipFill>
          <a:blip r:embed="rId39"/>
          <a:srcRect l="64768" t="16262" r="18346" b="54160"/>
          <a:stretch/>
        </p:blipFill>
        <p:spPr>
          <a:xfrm>
            <a:off x="8385747" y="830179"/>
            <a:ext cx="1403913" cy="1381390"/>
          </a:xfrm>
          <a:prstGeom prst="rect">
            <a:avLst/>
          </a:prstGeom>
        </p:spPr>
      </p:pic>
      <p:sp>
        <p:nvSpPr>
          <p:cNvPr id="63" name="TextBox 36">
            <a:extLst>
              <a:ext uri="{FF2B5EF4-FFF2-40B4-BE49-F238E27FC236}">
                <a16:creationId xmlns:a16="http://schemas.microsoft.com/office/drawing/2014/main" id="{DCE647DC-993A-FA77-27AE-A1BDFA4BBBB6}"/>
              </a:ext>
            </a:extLst>
          </p:cNvPr>
          <p:cNvSpPr txBox="1"/>
          <p:nvPr/>
        </p:nvSpPr>
        <p:spPr>
          <a:xfrm>
            <a:off x="10403623" y="1916537"/>
            <a:ext cx="1591652" cy="447558"/>
          </a:xfrm>
          <a:prstGeom prst="rect">
            <a:avLst/>
          </a:prstGeom>
        </p:spPr>
        <p:txBody>
          <a:bodyPr wrap="square" lIns="0" tIns="0" rIns="0" bIns="0" rtlCol="0" anchor="t">
            <a:spAutoFit/>
          </a:bodyPr>
          <a:lstStyle/>
          <a:p>
            <a:pPr algn="ctr">
              <a:lnSpc>
                <a:spcPts val="1805"/>
              </a:lnSpc>
            </a:pPr>
            <a:r>
              <a:rPr lang="en-US" sz="1289" b="1" dirty="0">
                <a:solidFill>
                  <a:srgbClr val="0070C0"/>
                </a:solidFill>
                <a:latin typeface="Montserrat Bold"/>
                <a:ea typeface="Montserrat Bold"/>
                <a:cs typeface="Montserrat Bold"/>
                <a:sym typeface="Montserrat Bold"/>
              </a:rPr>
              <a:t>SMART CABLES GLOBAL NETWORK</a:t>
            </a:r>
          </a:p>
        </p:txBody>
      </p:sp>
      <p:sp>
        <p:nvSpPr>
          <p:cNvPr id="1024" name="TextBox 36">
            <a:extLst>
              <a:ext uri="{FF2B5EF4-FFF2-40B4-BE49-F238E27FC236}">
                <a16:creationId xmlns:a16="http://schemas.microsoft.com/office/drawing/2014/main" id="{CD5A7B78-C9B8-E154-97FC-92D9D2F41660}"/>
              </a:ext>
            </a:extLst>
          </p:cNvPr>
          <p:cNvSpPr txBox="1"/>
          <p:nvPr/>
        </p:nvSpPr>
        <p:spPr>
          <a:xfrm>
            <a:off x="8385747" y="3048632"/>
            <a:ext cx="1591652" cy="216726"/>
          </a:xfrm>
          <a:prstGeom prst="rect">
            <a:avLst/>
          </a:prstGeom>
        </p:spPr>
        <p:txBody>
          <a:bodyPr wrap="square" lIns="0" tIns="0" rIns="0" bIns="0" rtlCol="0" anchor="t">
            <a:spAutoFit/>
          </a:bodyPr>
          <a:lstStyle/>
          <a:p>
            <a:pPr algn="ctr">
              <a:lnSpc>
                <a:spcPts val="1805"/>
              </a:lnSpc>
            </a:pPr>
            <a:r>
              <a:rPr lang="en-US" sz="1289" b="1" dirty="0">
                <a:solidFill>
                  <a:srgbClr val="0070C0"/>
                </a:solidFill>
                <a:latin typeface="Montserrat Bold"/>
                <a:ea typeface="Montserrat Bold"/>
                <a:cs typeface="Montserrat Bold"/>
                <a:sym typeface="Montserrat Bold"/>
              </a:rPr>
              <a:t>“MOMENTUM”</a:t>
            </a:r>
          </a:p>
        </p:txBody>
      </p:sp>
      <p:pic>
        <p:nvPicPr>
          <p:cNvPr id="2" name="Picture 6" descr="Flag of Vanuatu - Wikipedia">
            <a:extLst>
              <a:ext uri="{FF2B5EF4-FFF2-40B4-BE49-F238E27FC236}">
                <a16:creationId xmlns:a16="http://schemas.microsoft.com/office/drawing/2014/main" id="{0EB3CE16-660D-FB3E-6223-E9AD751C4ECF}"/>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flipV="1">
            <a:off x="5681718" y="2966335"/>
            <a:ext cx="931054" cy="55863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36">
            <a:extLst>
              <a:ext uri="{FF2B5EF4-FFF2-40B4-BE49-F238E27FC236}">
                <a16:creationId xmlns:a16="http://schemas.microsoft.com/office/drawing/2014/main" id="{C91E585A-266C-CC65-58D3-03F6DE279D9C}"/>
              </a:ext>
            </a:extLst>
          </p:cNvPr>
          <p:cNvSpPr txBox="1"/>
          <p:nvPr/>
        </p:nvSpPr>
        <p:spPr>
          <a:xfrm>
            <a:off x="6312273" y="6616220"/>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Jerome </a:t>
            </a:r>
            <a:r>
              <a:rPr lang="en-US" sz="1050" b="1" dirty="0" err="1">
                <a:solidFill>
                  <a:srgbClr val="0070C0"/>
                </a:solidFill>
                <a:latin typeface="Montserrat Bold"/>
                <a:ea typeface="Montserrat Bold"/>
                <a:cs typeface="Montserrat Bold"/>
                <a:sym typeface="Montserrat Bold"/>
              </a:rPr>
              <a:t>Aucan</a:t>
            </a:r>
            <a:endParaRPr lang="en-US" sz="1050" b="1" dirty="0">
              <a:solidFill>
                <a:srgbClr val="0070C0"/>
              </a:solidFill>
              <a:latin typeface="Montserrat Bold"/>
              <a:ea typeface="Montserrat Bold"/>
              <a:cs typeface="Montserrat Bold"/>
              <a:sym typeface="Montserrat Bold"/>
            </a:endParaRPr>
          </a:p>
        </p:txBody>
      </p:sp>
      <p:sp>
        <p:nvSpPr>
          <p:cNvPr id="44" name="TextBox 36">
            <a:extLst>
              <a:ext uri="{FF2B5EF4-FFF2-40B4-BE49-F238E27FC236}">
                <a16:creationId xmlns:a16="http://schemas.microsoft.com/office/drawing/2014/main" id="{B0CE291D-702B-6CB7-061C-02CFD48B8BDE}"/>
              </a:ext>
            </a:extLst>
          </p:cNvPr>
          <p:cNvSpPr txBox="1"/>
          <p:nvPr/>
        </p:nvSpPr>
        <p:spPr>
          <a:xfrm>
            <a:off x="5265848" y="6618607"/>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Jose Barros</a:t>
            </a:r>
          </a:p>
        </p:txBody>
      </p:sp>
      <p:sp>
        <p:nvSpPr>
          <p:cNvPr id="56" name="TextBox 36">
            <a:extLst>
              <a:ext uri="{FF2B5EF4-FFF2-40B4-BE49-F238E27FC236}">
                <a16:creationId xmlns:a16="http://schemas.microsoft.com/office/drawing/2014/main" id="{6109E2A8-7A93-3671-ECB6-48EFB8FD4BFA}"/>
              </a:ext>
            </a:extLst>
          </p:cNvPr>
          <p:cNvSpPr txBox="1"/>
          <p:nvPr/>
        </p:nvSpPr>
        <p:spPr>
          <a:xfrm>
            <a:off x="5788467" y="5283318"/>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Laura </a:t>
            </a:r>
            <a:r>
              <a:rPr lang="en-US" sz="1050" b="1" dirty="0" err="1">
                <a:solidFill>
                  <a:srgbClr val="0070C0"/>
                </a:solidFill>
                <a:latin typeface="Montserrat Bold"/>
                <a:ea typeface="Montserrat Bold"/>
                <a:cs typeface="Montserrat Bold"/>
                <a:sym typeface="Montserrat Bold"/>
              </a:rPr>
              <a:t>Beranzoli</a:t>
            </a:r>
            <a:endParaRPr lang="en-US" sz="1050" b="1" dirty="0">
              <a:solidFill>
                <a:srgbClr val="0070C0"/>
              </a:solidFill>
              <a:latin typeface="Montserrat Bold"/>
              <a:ea typeface="Montserrat Bold"/>
              <a:cs typeface="Montserrat Bold"/>
              <a:sym typeface="Montserrat Bold"/>
            </a:endParaRPr>
          </a:p>
        </p:txBody>
      </p:sp>
      <p:sp>
        <p:nvSpPr>
          <p:cNvPr id="57" name="TextBox 36">
            <a:extLst>
              <a:ext uri="{FF2B5EF4-FFF2-40B4-BE49-F238E27FC236}">
                <a16:creationId xmlns:a16="http://schemas.microsoft.com/office/drawing/2014/main" id="{1A31FBCE-81C4-D951-4E9D-B19C1562ED4B}"/>
              </a:ext>
            </a:extLst>
          </p:cNvPr>
          <p:cNvSpPr txBox="1"/>
          <p:nvPr/>
        </p:nvSpPr>
        <p:spPr>
          <a:xfrm>
            <a:off x="3612705" y="5919021"/>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Bruce Howe</a:t>
            </a:r>
          </a:p>
        </p:txBody>
      </p:sp>
      <p:sp>
        <p:nvSpPr>
          <p:cNvPr id="58" name="TextBox 36">
            <a:extLst>
              <a:ext uri="{FF2B5EF4-FFF2-40B4-BE49-F238E27FC236}">
                <a16:creationId xmlns:a16="http://schemas.microsoft.com/office/drawing/2014/main" id="{9B226CC8-008E-8BFA-AD80-02C144A5676B}"/>
              </a:ext>
            </a:extLst>
          </p:cNvPr>
          <p:cNvSpPr txBox="1"/>
          <p:nvPr/>
        </p:nvSpPr>
        <p:spPr>
          <a:xfrm>
            <a:off x="1059301" y="6599591"/>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Chris Barnes</a:t>
            </a:r>
          </a:p>
        </p:txBody>
      </p:sp>
      <p:pic>
        <p:nvPicPr>
          <p:cNvPr id="59" name="Picture 4" descr="Flag of Italy - Wikipedia">
            <a:extLst>
              <a:ext uri="{FF2B5EF4-FFF2-40B4-BE49-F238E27FC236}">
                <a16:creationId xmlns:a16="http://schemas.microsoft.com/office/drawing/2014/main" id="{744C084C-D588-350B-5982-05827C08F3F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56946" y="4395953"/>
            <a:ext cx="264742" cy="17617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a:extLst>
              <a:ext uri="{FF2B5EF4-FFF2-40B4-BE49-F238E27FC236}">
                <a16:creationId xmlns:a16="http://schemas.microsoft.com/office/drawing/2014/main" id="{602125BA-C893-EC28-E442-0A989301B8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04472" y="5527142"/>
            <a:ext cx="325681" cy="21672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Flag of France - Wikipedia">
            <a:extLst>
              <a:ext uri="{FF2B5EF4-FFF2-40B4-BE49-F238E27FC236}">
                <a16:creationId xmlns:a16="http://schemas.microsoft.com/office/drawing/2014/main" id="{92377288-A6A1-2C1C-48F7-E57EA2342AC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72248" y="5527262"/>
            <a:ext cx="325681" cy="21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6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a16="http://schemas.microsoft.com/office/drawing/2014/main" id="{2290F046-0B11-6BA2-5C54-52D65925E68D}"/>
            </a:ext>
          </a:extLst>
        </p:cNvPr>
        <p:cNvGrpSpPr/>
        <p:nvPr/>
      </p:nvGrpSpPr>
      <p:grpSpPr>
        <a:xfrm>
          <a:off x="0" y="0"/>
          <a:ext cx="0" cy="0"/>
          <a:chOff x="0" y="0"/>
          <a:chExt cx="0" cy="0"/>
        </a:xfrm>
      </p:grpSpPr>
      <p:pic>
        <p:nvPicPr>
          <p:cNvPr id="219" name="Google Shape;219;p22">
            <a:extLst>
              <a:ext uri="{FF2B5EF4-FFF2-40B4-BE49-F238E27FC236}">
                <a16:creationId xmlns:a16="http://schemas.microsoft.com/office/drawing/2014/main" id="{85EFFE42-BEFC-1A48-3239-E2AD05E58E89}"/>
              </a:ext>
            </a:extLst>
          </p:cNvPr>
          <p:cNvPicPr preferRelativeResize="0"/>
          <p:nvPr/>
        </p:nvPicPr>
        <p:blipFill rotWithShape="1">
          <a:blip r:embed="rId3">
            <a:alphaModFix/>
          </a:blip>
          <a:srcRect/>
          <a:stretch/>
        </p:blipFill>
        <p:spPr>
          <a:xfrm flipH="1">
            <a:off x="11080875" y="17463"/>
            <a:ext cx="914400" cy="776875"/>
          </a:xfrm>
          <a:prstGeom prst="rect">
            <a:avLst/>
          </a:prstGeom>
          <a:noFill/>
          <a:ln>
            <a:noFill/>
          </a:ln>
        </p:spPr>
      </p:pic>
      <p:pic>
        <p:nvPicPr>
          <p:cNvPr id="228" name="Google Shape;228;p22">
            <a:extLst>
              <a:ext uri="{FF2B5EF4-FFF2-40B4-BE49-F238E27FC236}">
                <a16:creationId xmlns:a16="http://schemas.microsoft.com/office/drawing/2014/main" id="{E966C162-1E92-8BA3-51A3-F4F5F468ABB2}"/>
              </a:ext>
            </a:extLst>
          </p:cNvPr>
          <p:cNvPicPr preferRelativeResize="0"/>
          <p:nvPr/>
        </p:nvPicPr>
        <p:blipFill rotWithShape="1">
          <a:blip r:embed="rId4">
            <a:alphaModFix/>
          </a:blip>
          <a:srcRect/>
          <a:stretch/>
        </p:blipFill>
        <p:spPr>
          <a:xfrm>
            <a:off x="10933044" y="0"/>
            <a:ext cx="1258957" cy="831156"/>
          </a:xfrm>
          <a:prstGeom prst="rect">
            <a:avLst/>
          </a:prstGeom>
          <a:noFill/>
          <a:ln>
            <a:noFill/>
          </a:ln>
        </p:spPr>
      </p:pic>
      <p:sp>
        <p:nvSpPr>
          <p:cNvPr id="229" name="Google Shape;229;p22">
            <a:extLst>
              <a:ext uri="{FF2B5EF4-FFF2-40B4-BE49-F238E27FC236}">
                <a16:creationId xmlns:a16="http://schemas.microsoft.com/office/drawing/2014/main" id="{C6A16654-2D02-12C7-FB75-C1CC37CBCDD0}"/>
              </a:ext>
            </a:extLst>
          </p:cNvPr>
          <p:cNvSpPr/>
          <p:nvPr/>
        </p:nvSpPr>
        <p:spPr>
          <a:xfrm>
            <a:off x="-13801" y="-4364"/>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0" name="Google Shape;230;p22">
            <a:extLst>
              <a:ext uri="{FF2B5EF4-FFF2-40B4-BE49-F238E27FC236}">
                <a16:creationId xmlns:a16="http://schemas.microsoft.com/office/drawing/2014/main" id="{BEE71843-A0D3-C850-A341-751D332F0C81}"/>
              </a:ext>
            </a:extLst>
          </p:cNvPr>
          <p:cNvSpPr txBox="1"/>
          <p:nvPr/>
        </p:nvSpPr>
        <p:spPr>
          <a:xfrm>
            <a:off x="1764632" y="138578"/>
            <a:ext cx="9294074"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JTF Organization </a:t>
            </a:r>
          </a:p>
        </p:txBody>
      </p:sp>
      <p:pic>
        <p:nvPicPr>
          <p:cNvPr id="233" name="Google Shape;233;p22">
            <a:extLst>
              <a:ext uri="{FF2B5EF4-FFF2-40B4-BE49-F238E27FC236}">
                <a16:creationId xmlns:a16="http://schemas.microsoft.com/office/drawing/2014/main" id="{45BA5796-6BBF-834F-B10B-4B88E2895DE7}"/>
              </a:ext>
            </a:extLst>
          </p:cNvPr>
          <p:cNvPicPr preferRelativeResize="0"/>
          <p:nvPr/>
        </p:nvPicPr>
        <p:blipFill rotWithShape="1">
          <a:blip r:embed="rId5">
            <a:alphaModFix/>
          </a:blip>
          <a:srcRect l="15755" t="60877" r="14528" b="18594"/>
          <a:stretch/>
        </p:blipFill>
        <p:spPr>
          <a:xfrm>
            <a:off x="185968" y="72406"/>
            <a:ext cx="1774774" cy="689577"/>
          </a:xfrm>
          <a:prstGeom prst="rect">
            <a:avLst/>
          </a:prstGeom>
          <a:noFill/>
          <a:ln>
            <a:noFill/>
          </a:ln>
        </p:spPr>
      </p:pic>
      <p:pic>
        <p:nvPicPr>
          <p:cNvPr id="3" name="Google Shape;231;p22">
            <a:extLst>
              <a:ext uri="{FF2B5EF4-FFF2-40B4-BE49-F238E27FC236}">
                <a16:creationId xmlns:a16="http://schemas.microsoft.com/office/drawing/2014/main" id="{63ECC775-FF64-FA3D-EE2D-D590BC202396}"/>
              </a:ext>
            </a:extLst>
          </p:cNvPr>
          <p:cNvPicPr preferRelativeResize="0"/>
          <p:nvPr/>
        </p:nvPicPr>
        <p:blipFill rotWithShape="1">
          <a:blip r:embed="rId6">
            <a:alphaModFix/>
          </a:blip>
          <a:srcRect/>
          <a:stretch/>
        </p:blipFill>
        <p:spPr>
          <a:xfrm flipH="1">
            <a:off x="11058708" y="184721"/>
            <a:ext cx="652070" cy="554000"/>
          </a:xfrm>
          <a:prstGeom prst="rect">
            <a:avLst/>
          </a:prstGeom>
          <a:noFill/>
          <a:ln>
            <a:noFill/>
          </a:ln>
        </p:spPr>
      </p:pic>
      <p:pic>
        <p:nvPicPr>
          <p:cNvPr id="62" name="Picture 61">
            <a:extLst>
              <a:ext uri="{FF2B5EF4-FFF2-40B4-BE49-F238E27FC236}">
                <a16:creationId xmlns:a16="http://schemas.microsoft.com/office/drawing/2014/main" id="{7C99587B-513F-F120-AE12-6605CC52AAE9}"/>
              </a:ext>
            </a:extLst>
          </p:cNvPr>
          <p:cNvPicPr>
            <a:picLocks noChangeAspect="1"/>
          </p:cNvPicPr>
          <p:nvPr/>
        </p:nvPicPr>
        <p:blipFill>
          <a:blip r:embed="rId7"/>
          <a:srcRect l="64768" t="16262" r="18346" b="54160"/>
          <a:stretch/>
        </p:blipFill>
        <p:spPr>
          <a:xfrm>
            <a:off x="149485" y="975920"/>
            <a:ext cx="1774774" cy="1746301"/>
          </a:xfrm>
          <a:prstGeom prst="rect">
            <a:avLst/>
          </a:prstGeom>
        </p:spPr>
      </p:pic>
      <p:sp>
        <p:nvSpPr>
          <p:cNvPr id="30" name="TextBox 36">
            <a:extLst>
              <a:ext uri="{FF2B5EF4-FFF2-40B4-BE49-F238E27FC236}">
                <a16:creationId xmlns:a16="http://schemas.microsoft.com/office/drawing/2014/main" id="{0A3A0EEF-96D7-0853-6680-7546A26B3C28}"/>
              </a:ext>
            </a:extLst>
          </p:cNvPr>
          <p:cNvSpPr txBox="1"/>
          <p:nvPr/>
        </p:nvSpPr>
        <p:spPr>
          <a:xfrm>
            <a:off x="-108614" y="4319843"/>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Jerome </a:t>
            </a:r>
            <a:r>
              <a:rPr lang="en-US" sz="1050" b="1" dirty="0" err="1">
                <a:solidFill>
                  <a:srgbClr val="0070C0"/>
                </a:solidFill>
                <a:latin typeface="Montserrat Bold"/>
                <a:ea typeface="Montserrat Bold"/>
                <a:cs typeface="Montserrat Bold"/>
                <a:sym typeface="Montserrat Bold"/>
              </a:rPr>
              <a:t>Aucan</a:t>
            </a:r>
            <a:endParaRPr lang="en-US" sz="1050" b="1" dirty="0">
              <a:solidFill>
                <a:srgbClr val="0070C0"/>
              </a:solidFill>
              <a:latin typeface="Montserrat Bold"/>
              <a:ea typeface="Montserrat Bold"/>
              <a:cs typeface="Montserrat Bold"/>
              <a:sym typeface="Montserrat Bold"/>
            </a:endParaRPr>
          </a:p>
        </p:txBody>
      </p:sp>
      <p:sp>
        <p:nvSpPr>
          <p:cNvPr id="44" name="TextBox 36">
            <a:extLst>
              <a:ext uri="{FF2B5EF4-FFF2-40B4-BE49-F238E27FC236}">
                <a16:creationId xmlns:a16="http://schemas.microsoft.com/office/drawing/2014/main" id="{27F71B84-CE63-E26D-2ECC-3E3F8072957C}"/>
              </a:ext>
            </a:extLst>
          </p:cNvPr>
          <p:cNvSpPr txBox="1"/>
          <p:nvPr/>
        </p:nvSpPr>
        <p:spPr>
          <a:xfrm>
            <a:off x="6557262" y="2439856"/>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Jose Barros</a:t>
            </a:r>
          </a:p>
        </p:txBody>
      </p:sp>
      <p:sp>
        <p:nvSpPr>
          <p:cNvPr id="1025" name="TextBox 1024">
            <a:extLst>
              <a:ext uri="{FF2B5EF4-FFF2-40B4-BE49-F238E27FC236}">
                <a16:creationId xmlns:a16="http://schemas.microsoft.com/office/drawing/2014/main" id="{8852FC61-784E-2659-33EC-5FB6D068240F}"/>
              </a:ext>
            </a:extLst>
          </p:cNvPr>
          <p:cNvSpPr txBox="1"/>
          <p:nvPr/>
        </p:nvSpPr>
        <p:spPr>
          <a:xfrm>
            <a:off x="97336" y="876012"/>
            <a:ext cx="6103916" cy="230832"/>
          </a:xfrm>
          <a:prstGeom prst="rect">
            <a:avLst/>
          </a:prstGeom>
        </p:spPr>
        <p:txBody>
          <a:bodyPr wrap="square" lIns="0" tIns="0" rIns="0" bIns="0" rtlCol="0" anchor="t">
            <a:spAutoFit/>
          </a:bodyPr>
          <a:lstStyle>
            <a:defPPr>
              <a:defRPr lang="en-US"/>
            </a:defPPr>
            <a:lvl1pPr algn="ctr">
              <a:lnSpc>
                <a:spcPts val="1805"/>
              </a:lnSpc>
              <a:defRPr b="1">
                <a:solidFill>
                  <a:srgbClr val="0070C0"/>
                </a:solidFill>
                <a:latin typeface="Montserrat Bold"/>
                <a:ea typeface="Montserrat Bold"/>
                <a:cs typeface="Montserrat Bold"/>
              </a:defRPr>
            </a:lvl1pPr>
          </a:lstStyle>
          <a:p>
            <a:r>
              <a:rPr lang="en-US" dirty="0"/>
              <a:t>Executive Council</a:t>
            </a:r>
            <a:endParaRPr lang="es-ES_tradnl" dirty="0"/>
          </a:p>
        </p:txBody>
      </p:sp>
      <p:pic>
        <p:nvPicPr>
          <p:cNvPr id="1027" name="Picture 2">
            <a:extLst>
              <a:ext uri="{FF2B5EF4-FFF2-40B4-BE49-F238E27FC236}">
                <a16:creationId xmlns:a16="http://schemas.microsoft.com/office/drawing/2014/main" id="{E0156913-C281-8DEB-B5D4-1D25895B43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6432" y="1090862"/>
            <a:ext cx="1354476" cy="135447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4">
            <a:extLst>
              <a:ext uri="{FF2B5EF4-FFF2-40B4-BE49-F238E27FC236}">
                <a16:creationId xmlns:a16="http://schemas.microsoft.com/office/drawing/2014/main" id="{B0E085D3-0D89-ED06-7F0D-19B809FA22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5412" y="1061766"/>
            <a:ext cx="1383572" cy="138357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6">
            <a:extLst>
              <a:ext uri="{FF2B5EF4-FFF2-40B4-BE49-F238E27FC236}">
                <a16:creationId xmlns:a16="http://schemas.microsoft.com/office/drawing/2014/main" id="{07949860-5014-DE18-E638-73061E6DD8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3488" y="1114058"/>
            <a:ext cx="1331280" cy="13312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8">
            <a:extLst>
              <a:ext uri="{FF2B5EF4-FFF2-40B4-BE49-F238E27FC236}">
                <a16:creationId xmlns:a16="http://schemas.microsoft.com/office/drawing/2014/main" id="{8E7ECBBE-6612-1CE6-28B0-9D42537C753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8462"/>
          <a:stretch/>
        </p:blipFill>
        <p:spPr bwMode="auto">
          <a:xfrm>
            <a:off x="6536566" y="1097956"/>
            <a:ext cx="1272553" cy="133128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0">
            <a:extLst>
              <a:ext uri="{FF2B5EF4-FFF2-40B4-BE49-F238E27FC236}">
                <a16:creationId xmlns:a16="http://schemas.microsoft.com/office/drawing/2014/main" id="{F5E48286-A58A-5AD1-D4D3-58573E170B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63046" y="1082401"/>
            <a:ext cx="1383572" cy="1383572"/>
          </a:xfrm>
          <a:prstGeom prst="rect">
            <a:avLst/>
          </a:prstGeom>
          <a:noFill/>
          <a:extLst>
            <a:ext uri="{909E8E84-426E-40DD-AFC4-6F175D3DCCD1}">
              <a14:hiddenFill xmlns:a14="http://schemas.microsoft.com/office/drawing/2010/main">
                <a:solidFill>
                  <a:srgbClr val="FFFFFF"/>
                </a:solidFill>
              </a14:hiddenFill>
            </a:ext>
          </a:extLst>
        </p:spPr>
      </p:pic>
      <p:sp>
        <p:nvSpPr>
          <p:cNvPr id="1039" name="TextBox 1038">
            <a:extLst>
              <a:ext uri="{FF2B5EF4-FFF2-40B4-BE49-F238E27FC236}">
                <a16:creationId xmlns:a16="http://schemas.microsoft.com/office/drawing/2014/main" id="{B7062683-9C86-F955-7348-A7CFA6CBFEF0}"/>
              </a:ext>
            </a:extLst>
          </p:cNvPr>
          <p:cNvSpPr txBox="1"/>
          <p:nvPr/>
        </p:nvSpPr>
        <p:spPr>
          <a:xfrm>
            <a:off x="26593" y="2796675"/>
            <a:ext cx="6103916" cy="236475"/>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sz="1800" dirty="0"/>
              <a:t>Committee</a:t>
            </a:r>
            <a:r>
              <a:rPr lang="en-US" dirty="0"/>
              <a:t> </a:t>
            </a:r>
            <a:r>
              <a:rPr lang="en-US" sz="1800" dirty="0"/>
              <a:t>Chairs</a:t>
            </a:r>
            <a:endParaRPr lang="es-ES_tradnl" sz="1800" dirty="0"/>
          </a:p>
        </p:txBody>
      </p:sp>
      <p:pic>
        <p:nvPicPr>
          <p:cNvPr id="1041" name="Picture 12">
            <a:extLst>
              <a:ext uri="{FF2B5EF4-FFF2-40B4-BE49-F238E27FC236}">
                <a16:creationId xmlns:a16="http://schemas.microsoft.com/office/drawing/2014/main" id="{1459DB00-0555-94C1-452B-C58A189DA90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714" t="21102" r="29741" b="24330"/>
          <a:stretch/>
        </p:blipFill>
        <p:spPr bwMode="auto">
          <a:xfrm>
            <a:off x="113029" y="3260443"/>
            <a:ext cx="951520" cy="106954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4">
            <a:extLst>
              <a:ext uri="{FF2B5EF4-FFF2-40B4-BE49-F238E27FC236}">
                <a16:creationId xmlns:a16="http://schemas.microsoft.com/office/drawing/2014/main" id="{088E8BAF-9348-B7B0-B34C-5B5400F097A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8498" r="38522"/>
          <a:stretch/>
        </p:blipFill>
        <p:spPr bwMode="auto">
          <a:xfrm>
            <a:off x="1167992" y="3244141"/>
            <a:ext cx="864809" cy="1085843"/>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16">
            <a:extLst>
              <a:ext uri="{FF2B5EF4-FFF2-40B4-BE49-F238E27FC236}">
                <a16:creationId xmlns:a16="http://schemas.microsoft.com/office/drawing/2014/main" id="{F35FB2F0-F846-C498-DA4E-C92F1E9E0CC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9418" r="12196"/>
          <a:stretch/>
        </p:blipFill>
        <p:spPr bwMode="auto">
          <a:xfrm>
            <a:off x="2142087" y="3262433"/>
            <a:ext cx="951520" cy="1069541"/>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18">
            <a:extLst>
              <a:ext uri="{FF2B5EF4-FFF2-40B4-BE49-F238E27FC236}">
                <a16:creationId xmlns:a16="http://schemas.microsoft.com/office/drawing/2014/main" id="{A835EC7C-4BF9-9576-5F45-EEB27F1B5B0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4290" r="11702" b="21745"/>
          <a:stretch/>
        </p:blipFill>
        <p:spPr bwMode="auto">
          <a:xfrm>
            <a:off x="3177008" y="3258515"/>
            <a:ext cx="1098809" cy="10613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0">
            <a:extLst>
              <a:ext uri="{FF2B5EF4-FFF2-40B4-BE49-F238E27FC236}">
                <a16:creationId xmlns:a16="http://schemas.microsoft.com/office/drawing/2014/main" id="{300A1DD7-7EDF-ED4B-04F6-A21455D4179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b="16954"/>
          <a:stretch/>
        </p:blipFill>
        <p:spPr bwMode="auto">
          <a:xfrm>
            <a:off x="4426869" y="3260566"/>
            <a:ext cx="851503" cy="1069541"/>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2">
            <a:extLst>
              <a:ext uri="{FF2B5EF4-FFF2-40B4-BE49-F238E27FC236}">
                <a16:creationId xmlns:a16="http://schemas.microsoft.com/office/drawing/2014/main" id="{82A520C1-2A48-1790-2539-D01CC639E52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b="13198"/>
          <a:stretch/>
        </p:blipFill>
        <p:spPr bwMode="auto">
          <a:xfrm>
            <a:off x="5343121" y="3245132"/>
            <a:ext cx="964608" cy="105614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4">
            <a:extLst>
              <a:ext uri="{FF2B5EF4-FFF2-40B4-BE49-F238E27FC236}">
                <a16:creationId xmlns:a16="http://schemas.microsoft.com/office/drawing/2014/main" id="{B2716284-2C08-AA17-24C0-546A761969B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86851" y="3220161"/>
            <a:ext cx="1069542" cy="1069542"/>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6">
            <a:extLst>
              <a:ext uri="{FF2B5EF4-FFF2-40B4-BE49-F238E27FC236}">
                <a16:creationId xmlns:a16="http://schemas.microsoft.com/office/drawing/2014/main" id="{5FFDC7C6-3D35-9B02-DA32-2668FE206A5F}"/>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5963" r="4395"/>
          <a:stretch/>
        </p:blipFill>
        <p:spPr bwMode="auto">
          <a:xfrm>
            <a:off x="7483669" y="3220161"/>
            <a:ext cx="958754" cy="1069541"/>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8">
            <a:extLst>
              <a:ext uri="{FF2B5EF4-FFF2-40B4-BE49-F238E27FC236}">
                <a16:creationId xmlns:a16="http://schemas.microsoft.com/office/drawing/2014/main" id="{336B8F2C-53E9-0AF6-9F04-06E787DAD19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81809" y="3202031"/>
            <a:ext cx="1085581" cy="1085581"/>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0">
            <a:extLst>
              <a:ext uri="{FF2B5EF4-FFF2-40B4-BE49-F238E27FC236}">
                <a16:creationId xmlns:a16="http://schemas.microsoft.com/office/drawing/2014/main" id="{21E0218C-69B2-8051-4F19-3095DDBA26B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818674" y="3188081"/>
            <a:ext cx="1101621" cy="11016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2EFE002-2506-1937-1F12-1E7DCDE64A4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833932" y="4649629"/>
            <a:ext cx="1101621" cy="110162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66766DC1-71BA-CB72-35AD-9EFC2D74F93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9830"/>
          <a:stretch/>
        </p:blipFill>
        <p:spPr bwMode="auto">
          <a:xfrm>
            <a:off x="10138760" y="1150486"/>
            <a:ext cx="1440910" cy="129927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15D53A81-43B4-A06D-4838-D4152A2C458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5518" y="4939515"/>
            <a:ext cx="1560489" cy="1560489"/>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F0D8CB9E-D567-D211-67BE-1340E153003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49213" y="4980667"/>
            <a:ext cx="1517746" cy="151774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422741FD-3E8E-E84E-7EBA-A5578A118716}"/>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11263"/>
          <a:stretch/>
        </p:blipFill>
        <p:spPr bwMode="auto">
          <a:xfrm>
            <a:off x="1827991" y="4959465"/>
            <a:ext cx="1590602" cy="1541788"/>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7B3B0422-56C5-40B0-F507-E4AB12C7E550}"/>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3091" r="9674"/>
          <a:stretch/>
        </p:blipFill>
        <p:spPr bwMode="auto">
          <a:xfrm>
            <a:off x="5201570" y="4963742"/>
            <a:ext cx="1928341" cy="153467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47287727-88CA-3F52-CDC6-2192C9C3485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299345" y="4939516"/>
            <a:ext cx="1558898" cy="1558898"/>
          </a:xfrm>
          <a:prstGeom prst="rect">
            <a:avLst/>
          </a:prstGeom>
          <a:noFill/>
          <a:extLst>
            <a:ext uri="{909E8E84-426E-40DD-AFC4-6F175D3DCCD1}">
              <a14:hiddenFill xmlns:a14="http://schemas.microsoft.com/office/drawing/2010/main">
                <a:solidFill>
                  <a:srgbClr val="FFFFFF"/>
                </a:solidFill>
              </a14:hiddenFill>
            </a:ext>
          </a:extLst>
        </p:spPr>
      </p:pic>
      <p:sp>
        <p:nvSpPr>
          <p:cNvPr id="1059" name="TextBox 1058">
            <a:extLst>
              <a:ext uri="{FF2B5EF4-FFF2-40B4-BE49-F238E27FC236}">
                <a16:creationId xmlns:a16="http://schemas.microsoft.com/office/drawing/2014/main" id="{257F5EEF-2358-AFFF-E92D-14F534DD0E55}"/>
              </a:ext>
            </a:extLst>
          </p:cNvPr>
          <p:cNvSpPr txBox="1"/>
          <p:nvPr/>
        </p:nvSpPr>
        <p:spPr>
          <a:xfrm>
            <a:off x="1044737" y="4664358"/>
            <a:ext cx="6107906" cy="230832"/>
          </a:xfrm>
          <a:prstGeom prst="rect">
            <a:avLst/>
          </a:prstGeom>
        </p:spPr>
        <p:txBody>
          <a:bodyPr wrap="square" lIns="0" tIns="0" rIns="0" bIns="0" rtlCol="0" anchor="t">
            <a:spAutoFit/>
          </a:bodyPr>
          <a:lstStyle>
            <a:defPPr>
              <a:defRPr lang="en-US"/>
            </a:defPPr>
            <a:lvl1pPr algn="ctr">
              <a:lnSpc>
                <a:spcPts val="1805"/>
              </a:lnSpc>
              <a:defRPr b="1">
                <a:solidFill>
                  <a:srgbClr val="0070C0"/>
                </a:solidFill>
                <a:latin typeface="Montserrat Bold"/>
                <a:ea typeface="Montserrat Bold"/>
                <a:cs typeface="Montserrat Bold"/>
              </a:defRPr>
            </a:lvl1pPr>
          </a:lstStyle>
          <a:p>
            <a:r>
              <a:rPr lang="en-US" dirty="0"/>
              <a:t>ITU-WMO-UNESCO IOC Staff of the JTF</a:t>
            </a:r>
            <a:endParaRPr lang="es-ES_tradnl" dirty="0"/>
          </a:p>
        </p:txBody>
      </p:sp>
      <p:sp>
        <p:nvSpPr>
          <p:cNvPr id="1061" name="TextBox 36">
            <a:extLst>
              <a:ext uri="{FF2B5EF4-FFF2-40B4-BE49-F238E27FC236}">
                <a16:creationId xmlns:a16="http://schemas.microsoft.com/office/drawing/2014/main" id="{0E44BCF7-7CEE-F0CF-77A3-59E86F5BEEE7}"/>
              </a:ext>
            </a:extLst>
          </p:cNvPr>
          <p:cNvSpPr txBox="1"/>
          <p:nvPr/>
        </p:nvSpPr>
        <p:spPr>
          <a:xfrm>
            <a:off x="4248130" y="4301910"/>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T. Davenport</a:t>
            </a:r>
          </a:p>
        </p:txBody>
      </p:sp>
      <p:sp>
        <p:nvSpPr>
          <p:cNvPr id="1063" name="TextBox 36">
            <a:extLst>
              <a:ext uri="{FF2B5EF4-FFF2-40B4-BE49-F238E27FC236}">
                <a16:creationId xmlns:a16="http://schemas.microsoft.com/office/drawing/2014/main" id="{6879ABC1-A930-19D9-5D88-CABBC822D25A}"/>
              </a:ext>
            </a:extLst>
          </p:cNvPr>
          <p:cNvSpPr txBox="1"/>
          <p:nvPr/>
        </p:nvSpPr>
        <p:spPr>
          <a:xfrm>
            <a:off x="1914573" y="4322827"/>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Steve Lentz</a:t>
            </a:r>
          </a:p>
        </p:txBody>
      </p:sp>
      <p:sp>
        <p:nvSpPr>
          <p:cNvPr id="1065" name="TextBox 36">
            <a:extLst>
              <a:ext uri="{FF2B5EF4-FFF2-40B4-BE49-F238E27FC236}">
                <a16:creationId xmlns:a16="http://schemas.microsoft.com/office/drawing/2014/main" id="{C094CADE-4FE2-F38B-A4FE-E12279958667}"/>
              </a:ext>
            </a:extLst>
          </p:cNvPr>
          <p:cNvSpPr txBox="1"/>
          <p:nvPr/>
        </p:nvSpPr>
        <p:spPr>
          <a:xfrm>
            <a:off x="3128842" y="4302118"/>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Josh Richards</a:t>
            </a:r>
          </a:p>
        </p:txBody>
      </p:sp>
      <p:sp>
        <p:nvSpPr>
          <p:cNvPr id="1067" name="TextBox 36">
            <a:extLst>
              <a:ext uri="{FF2B5EF4-FFF2-40B4-BE49-F238E27FC236}">
                <a16:creationId xmlns:a16="http://schemas.microsoft.com/office/drawing/2014/main" id="{886CA542-FEC1-500D-769F-F87C45297C32}"/>
              </a:ext>
            </a:extLst>
          </p:cNvPr>
          <p:cNvSpPr txBox="1"/>
          <p:nvPr/>
        </p:nvSpPr>
        <p:spPr>
          <a:xfrm>
            <a:off x="236026" y="6502347"/>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B. </a:t>
            </a:r>
            <a:r>
              <a:rPr lang="en-US" sz="1050" b="1" dirty="0" err="1">
                <a:solidFill>
                  <a:srgbClr val="0070C0"/>
                </a:solidFill>
                <a:latin typeface="Montserrat Bold"/>
                <a:ea typeface="Montserrat Bold"/>
                <a:cs typeface="Montserrat Bold"/>
                <a:sym typeface="Montserrat Bold"/>
              </a:rPr>
              <a:t>Jamoussi</a:t>
            </a:r>
            <a:endParaRPr lang="en-US" sz="1050" b="1" dirty="0">
              <a:solidFill>
                <a:srgbClr val="0070C0"/>
              </a:solidFill>
              <a:latin typeface="Montserrat Bold"/>
              <a:ea typeface="Montserrat Bold"/>
              <a:cs typeface="Montserrat Bold"/>
              <a:sym typeface="Montserrat Bold"/>
            </a:endParaRPr>
          </a:p>
        </p:txBody>
      </p:sp>
      <p:sp>
        <p:nvSpPr>
          <p:cNvPr id="1069" name="TextBox 36">
            <a:extLst>
              <a:ext uri="{FF2B5EF4-FFF2-40B4-BE49-F238E27FC236}">
                <a16:creationId xmlns:a16="http://schemas.microsoft.com/office/drawing/2014/main" id="{F7C5C0B9-3855-940B-372B-9759586C583E}"/>
              </a:ext>
            </a:extLst>
          </p:cNvPr>
          <p:cNvSpPr txBox="1"/>
          <p:nvPr/>
        </p:nvSpPr>
        <p:spPr>
          <a:xfrm>
            <a:off x="991828" y="4320279"/>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Laura Kong</a:t>
            </a:r>
          </a:p>
        </p:txBody>
      </p:sp>
      <p:sp>
        <p:nvSpPr>
          <p:cNvPr id="1070" name="TextBox 36">
            <a:extLst>
              <a:ext uri="{FF2B5EF4-FFF2-40B4-BE49-F238E27FC236}">
                <a16:creationId xmlns:a16="http://schemas.microsoft.com/office/drawing/2014/main" id="{0D13A396-B41F-85E0-3E79-11AF743B1F66}"/>
              </a:ext>
            </a:extLst>
          </p:cNvPr>
          <p:cNvSpPr txBox="1"/>
          <p:nvPr/>
        </p:nvSpPr>
        <p:spPr>
          <a:xfrm>
            <a:off x="5205047" y="4299591"/>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V. Tassin</a:t>
            </a:r>
          </a:p>
        </p:txBody>
      </p:sp>
      <p:sp>
        <p:nvSpPr>
          <p:cNvPr id="1071" name="TextBox 36">
            <a:extLst>
              <a:ext uri="{FF2B5EF4-FFF2-40B4-BE49-F238E27FC236}">
                <a16:creationId xmlns:a16="http://schemas.microsoft.com/office/drawing/2014/main" id="{467A1744-E326-81DD-61BB-50F54025F78F}"/>
              </a:ext>
            </a:extLst>
          </p:cNvPr>
          <p:cNvSpPr txBox="1"/>
          <p:nvPr/>
        </p:nvSpPr>
        <p:spPr>
          <a:xfrm>
            <a:off x="6257994" y="4281824"/>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 El Khoury</a:t>
            </a:r>
          </a:p>
        </p:txBody>
      </p:sp>
      <p:sp>
        <p:nvSpPr>
          <p:cNvPr id="1072" name="TextBox 36">
            <a:extLst>
              <a:ext uri="{FF2B5EF4-FFF2-40B4-BE49-F238E27FC236}">
                <a16:creationId xmlns:a16="http://schemas.microsoft.com/office/drawing/2014/main" id="{7B09ED20-8AA7-F089-EFC3-1096CA6ADA10}"/>
              </a:ext>
            </a:extLst>
          </p:cNvPr>
          <p:cNvSpPr txBox="1"/>
          <p:nvPr/>
        </p:nvSpPr>
        <p:spPr>
          <a:xfrm>
            <a:off x="7352096" y="4302780"/>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K. </a:t>
            </a:r>
            <a:r>
              <a:rPr lang="en-US" sz="1050" b="1" dirty="0" err="1">
                <a:solidFill>
                  <a:srgbClr val="0070C0"/>
                </a:solidFill>
                <a:latin typeface="Montserrat Bold"/>
                <a:ea typeface="Montserrat Bold"/>
                <a:cs typeface="Montserrat Bold"/>
                <a:sym typeface="Montserrat Bold"/>
              </a:rPr>
              <a:t>Panayotou</a:t>
            </a:r>
            <a:endParaRPr lang="en-US" sz="1050" b="1" dirty="0">
              <a:solidFill>
                <a:srgbClr val="0070C0"/>
              </a:solidFill>
              <a:latin typeface="Montserrat Bold"/>
              <a:ea typeface="Montserrat Bold"/>
              <a:cs typeface="Montserrat Bold"/>
              <a:sym typeface="Montserrat Bold"/>
            </a:endParaRPr>
          </a:p>
        </p:txBody>
      </p:sp>
      <p:sp>
        <p:nvSpPr>
          <p:cNvPr id="1073" name="TextBox 36">
            <a:extLst>
              <a:ext uri="{FF2B5EF4-FFF2-40B4-BE49-F238E27FC236}">
                <a16:creationId xmlns:a16="http://schemas.microsoft.com/office/drawing/2014/main" id="{1BC0C710-C8D0-05F5-6AB5-216511DA3B82}"/>
              </a:ext>
            </a:extLst>
          </p:cNvPr>
          <p:cNvSpPr txBox="1"/>
          <p:nvPr/>
        </p:nvSpPr>
        <p:spPr>
          <a:xfrm>
            <a:off x="8509156" y="4295431"/>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B. </a:t>
            </a:r>
            <a:r>
              <a:rPr lang="en-US" sz="1050" b="1" dirty="0" err="1">
                <a:solidFill>
                  <a:srgbClr val="0070C0"/>
                </a:solidFill>
                <a:latin typeface="Montserrat Bold"/>
                <a:ea typeface="Montserrat Bold"/>
                <a:cs typeface="Montserrat Bold"/>
                <a:sym typeface="Montserrat Bold"/>
              </a:rPr>
              <a:t>Pirenne</a:t>
            </a:r>
            <a:endParaRPr lang="en-US" sz="1050" b="1" dirty="0">
              <a:solidFill>
                <a:srgbClr val="0070C0"/>
              </a:solidFill>
              <a:latin typeface="Montserrat Bold"/>
              <a:ea typeface="Montserrat Bold"/>
              <a:cs typeface="Montserrat Bold"/>
              <a:sym typeface="Montserrat Bold"/>
            </a:endParaRPr>
          </a:p>
        </p:txBody>
      </p:sp>
      <p:sp>
        <p:nvSpPr>
          <p:cNvPr id="1074" name="TextBox 36">
            <a:extLst>
              <a:ext uri="{FF2B5EF4-FFF2-40B4-BE49-F238E27FC236}">
                <a16:creationId xmlns:a16="http://schemas.microsoft.com/office/drawing/2014/main" id="{48D6874C-C380-CA6C-5BEE-C505E29FEC4A}"/>
              </a:ext>
            </a:extLst>
          </p:cNvPr>
          <p:cNvSpPr txBox="1"/>
          <p:nvPr/>
        </p:nvSpPr>
        <p:spPr>
          <a:xfrm>
            <a:off x="10769224" y="4323600"/>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L. Wallace</a:t>
            </a:r>
          </a:p>
        </p:txBody>
      </p:sp>
      <p:sp>
        <p:nvSpPr>
          <p:cNvPr id="1075" name="TextBox 36">
            <a:extLst>
              <a:ext uri="{FF2B5EF4-FFF2-40B4-BE49-F238E27FC236}">
                <a16:creationId xmlns:a16="http://schemas.microsoft.com/office/drawing/2014/main" id="{41EFF358-CA59-8C28-378F-801C99295F55}"/>
              </a:ext>
            </a:extLst>
          </p:cNvPr>
          <p:cNvSpPr txBox="1"/>
          <p:nvPr/>
        </p:nvSpPr>
        <p:spPr>
          <a:xfrm>
            <a:off x="10789991" y="5785148"/>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W. Wilcock</a:t>
            </a:r>
          </a:p>
        </p:txBody>
      </p:sp>
      <p:sp>
        <p:nvSpPr>
          <p:cNvPr id="1076" name="TextBox 36">
            <a:extLst>
              <a:ext uri="{FF2B5EF4-FFF2-40B4-BE49-F238E27FC236}">
                <a16:creationId xmlns:a16="http://schemas.microsoft.com/office/drawing/2014/main" id="{8F5759E0-CA32-F8B6-51BF-EE11BFCF04B5}"/>
              </a:ext>
            </a:extLst>
          </p:cNvPr>
          <p:cNvSpPr txBox="1"/>
          <p:nvPr/>
        </p:nvSpPr>
        <p:spPr>
          <a:xfrm>
            <a:off x="1881487" y="6513019"/>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Ch. </a:t>
            </a:r>
            <a:r>
              <a:rPr lang="en-US" sz="1050" b="1" dirty="0" err="1">
                <a:solidFill>
                  <a:srgbClr val="0070C0"/>
                </a:solidFill>
                <a:latin typeface="Montserrat Bold"/>
                <a:ea typeface="Montserrat Bold"/>
                <a:cs typeface="Montserrat Bold"/>
                <a:sym typeface="Montserrat Bold"/>
              </a:rPr>
              <a:t>Gallage</a:t>
            </a:r>
            <a:endParaRPr lang="en-US" sz="1050" b="1" dirty="0">
              <a:solidFill>
                <a:srgbClr val="0070C0"/>
              </a:solidFill>
              <a:latin typeface="Montserrat Bold"/>
              <a:ea typeface="Montserrat Bold"/>
              <a:cs typeface="Montserrat Bold"/>
              <a:sym typeface="Montserrat Bold"/>
            </a:endParaRPr>
          </a:p>
        </p:txBody>
      </p:sp>
      <p:sp>
        <p:nvSpPr>
          <p:cNvPr id="1077" name="TextBox 36">
            <a:extLst>
              <a:ext uri="{FF2B5EF4-FFF2-40B4-BE49-F238E27FC236}">
                <a16:creationId xmlns:a16="http://schemas.microsoft.com/office/drawing/2014/main" id="{8DDCE550-22C1-0835-C2D5-7A852D013AE0}"/>
              </a:ext>
            </a:extLst>
          </p:cNvPr>
          <p:cNvSpPr txBox="1"/>
          <p:nvPr/>
        </p:nvSpPr>
        <p:spPr>
          <a:xfrm>
            <a:off x="3557908" y="6526398"/>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E. Fucile</a:t>
            </a:r>
          </a:p>
        </p:txBody>
      </p:sp>
      <p:sp>
        <p:nvSpPr>
          <p:cNvPr id="1078" name="TextBox 36">
            <a:extLst>
              <a:ext uri="{FF2B5EF4-FFF2-40B4-BE49-F238E27FC236}">
                <a16:creationId xmlns:a16="http://schemas.microsoft.com/office/drawing/2014/main" id="{837519E0-BD4A-BDA3-8EF6-D98233D230FE}"/>
              </a:ext>
            </a:extLst>
          </p:cNvPr>
          <p:cNvSpPr txBox="1"/>
          <p:nvPr/>
        </p:nvSpPr>
        <p:spPr>
          <a:xfrm>
            <a:off x="5365799" y="6539566"/>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B. Aliaga</a:t>
            </a:r>
          </a:p>
        </p:txBody>
      </p:sp>
      <p:sp>
        <p:nvSpPr>
          <p:cNvPr id="1079" name="TextBox 36">
            <a:extLst>
              <a:ext uri="{FF2B5EF4-FFF2-40B4-BE49-F238E27FC236}">
                <a16:creationId xmlns:a16="http://schemas.microsoft.com/office/drawing/2014/main" id="{48FF1861-704C-9281-2A30-786E66E84214}"/>
              </a:ext>
            </a:extLst>
          </p:cNvPr>
          <p:cNvSpPr txBox="1"/>
          <p:nvPr/>
        </p:nvSpPr>
        <p:spPr>
          <a:xfrm>
            <a:off x="7473155" y="6539566"/>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E. Heslop</a:t>
            </a:r>
          </a:p>
        </p:txBody>
      </p:sp>
      <p:pic>
        <p:nvPicPr>
          <p:cNvPr id="1080" name="Picture 46">
            <a:extLst>
              <a:ext uri="{FF2B5EF4-FFF2-40B4-BE49-F238E27FC236}">
                <a16:creationId xmlns:a16="http://schemas.microsoft.com/office/drawing/2014/main" id="{14453C9A-FD9C-F0AB-BED8-BB4FA37A048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007379" y="4914881"/>
            <a:ext cx="1558898" cy="1558898"/>
          </a:xfrm>
          <a:prstGeom prst="rect">
            <a:avLst/>
          </a:prstGeom>
          <a:noFill/>
          <a:extLst>
            <a:ext uri="{909E8E84-426E-40DD-AFC4-6F175D3DCCD1}">
              <a14:hiddenFill xmlns:a14="http://schemas.microsoft.com/office/drawing/2010/main">
                <a:solidFill>
                  <a:srgbClr val="FFFFFF"/>
                </a:solidFill>
              </a14:hiddenFill>
            </a:ext>
          </a:extLst>
        </p:spPr>
      </p:pic>
      <p:sp>
        <p:nvSpPr>
          <p:cNvPr id="1081" name="TextBox 36">
            <a:extLst>
              <a:ext uri="{FF2B5EF4-FFF2-40B4-BE49-F238E27FC236}">
                <a16:creationId xmlns:a16="http://schemas.microsoft.com/office/drawing/2014/main" id="{812EF4F0-7B8F-6296-4857-7D341F5747D2}"/>
              </a:ext>
            </a:extLst>
          </p:cNvPr>
          <p:cNvSpPr txBox="1"/>
          <p:nvPr/>
        </p:nvSpPr>
        <p:spPr>
          <a:xfrm>
            <a:off x="9094284" y="6534763"/>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J. </a:t>
            </a:r>
            <a:r>
              <a:rPr lang="en-US" sz="1050" b="1" dirty="0" err="1">
                <a:solidFill>
                  <a:srgbClr val="0070C0"/>
                </a:solidFill>
                <a:latin typeface="Montserrat Bold"/>
                <a:ea typeface="Montserrat Bold"/>
                <a:cs typeface="Montserrat Bold"/>
                <a:sym typeface="Montserrat Bold"/>
              </a:rPr>
              <a:t>Dañobeitia</a:t>
            </a:r>
            <a:endParaRPr lang="en-US" sz="1050" b="1" dirty="0">
              <a:solidFill>
                <a:srgbClr val="0070C0"/>
              </a:solidFill>
              <a:latin typeface="Montserrat Bold"/>
              <a:ea typeface="Montserrat Bold"/>
              <a:cs typeface="Montserrat Bold"/>
              <a:sym typeface="Montserrat Bold"/>
            </a:endParaRPr>
          </a:p>
        </p:txBody>
      </p:sp>
      <p:sp>
        <p:nvSpPr>
          <p:cNvPr id="1082" name="TextBox 36">
            <a:extLst>
              <a:ext uri="{FF2B5EF4-FFF2-40B4-BE49-F238E27FC236}">
                <a16:creationId xmlns:a16="http://schemas.microsoft.com/office/drawing/2014/main" id="{2485C023-9725-4E14-98EA-2A754882108B}"/>
              </a:ext>
            </a:extLst>
          </p:cNvPr>
          <p:cNvSpPr txBox="1"/>
          <p:nvPr/>
        </p:nvSpPr>
        <p:spPr>
          <a:xfrm>
            <a:off x="10126130" y="2464682"/>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O. Hiroshi</a:t>
            </a:r>
          </a:p>
        </p:txBody>
      </p:sp>
      <p:sp>
        <p:nvSpPr>
          <p:cNvPr id="1083" name="TextBox 36">
            <a:extLst>
              <a:ext uri="{FF2B5EF4-FFF2-40B4-BE49-F238E27FC236}">
                <a16:creationId xmlns:a16="http://schemas.microsoft.com/office/drawing/2014/main" id="{FDFB776A-4140-A65B-744D-404CBCA89636}"/>
              </a:ext>
            </a:extLst>
          </p:cNvPr>
          <p:cNvSpPr txBox="1"/>
          <p:nvPr/>
        </p:nvSpPr>
        <p:spPr>
          <a:xfrm>
            <a:off x="10064215" y="888226"/>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SECRETARIAT</a:t>
            </a:r>
          </a:p>
        </p:txBody>
      </p:sp>
      <p:sp>
        <p:nvSpPr>
          <p:cNvPr id="1084" name="TextBox 36">
            <a:extLst>
              <a:ext uri="{FF2B5EF4-FFF2-40B4-BE49-F238E27FC236}">
                <a16:creationId xmlns:a16="http://schemas.microsoft.com/office/drawing/2014/main" id="{12369430-0F26-FC15-9F42-1F2F3986ED3E}"/>
              </a:ext>
            </a:extLst>
          </p:cNvPr>
          <p:cNvSpPr txBox="1"/>
          <p:nvPr/>
        </p:nvSpPr>
        <p:spPr>
          <a:xfrm>
            <a:off x="7896087" y="2449760"/>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G. Unnikrishnan</a:t>
            </a:r>
          </a:p>
        </p:txBody>
      </p:sp>
      <p:sp>
        <p:nvSpPr>
          <p:cNvPr id="1085" name="TextBox 36">
            <a:extLst>
              <a:ext uri="{FF2B5EF4-FFF2-40B4-BE49-F238E27FC236}">
                <a16:creationId xmlns:a16="http://schemas.microsoft.com/office/drawing/2014/main" id="{286B4848-6E77-D0AF-E5F3-328CA667E65A}"/>
              </a:ext>
            </a:extLst>
          </p:cNvPr>
          <p:cNvSpPr txBox="1"/>
          <p:nvPr/>
        </p:nvSpPr>
        <p:spPr>
          <a:xfrm>
            <a:off x="3615542" y="2463217"/>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M. Constable</a:t>
            </a:r>
          </a:p>
        </p:txBody>
      </p:sp>
      <p:sp>
        <p:nvSpPr>
          <p:cNvPr id="1086" name="TextBox 36">
            <a:extLst>
              <a:ext uri="{FF2B5EF4-FFF2-40B4-BE49-F238E27FC236}">
                <a16:creationId xmlns:a16="http://schemas.microsoft.com/office/drawing/2014/main" id="{169CDAC3-B675-1DC8-F533-289C8F0E18C2}"/>
              </a:ext>
            </a:extLst>
          </p:cNvPr>
          <p:cNvSpPr txBox="1"/>
          <p:nvPr/>
        </p:nvSpPr>
        <p:spPr>
          <a:xfrm>
            <a:off x="2175800" y="2457197"/>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B. Howe</a:t>
            </a:r>
          </a:p>
        </p:txBody>
      </p:sp>
      <p:sp>
        <p:nvSpPr>
          <p:cNvPr id="1087" name="TextBox 36">
            <a:extLst>
              <a:ext uri="{FF2B5EF4-FFF2-40B4-BE49-F238E27FC236}">
                <a16:creationId xmlns:a16="http://schemas.microsoft.com/office/drawing/2014/main" id="{4D44696C-87F1-E367-51D9-60BD2F93151B}"/>
              </a:ext>
            </a:extLst>
          </p:cNvPr>
          <p:cNvSpPr txBox="1"/>
          <p:nvPr/>
        </p:nvSpPr>
        <p:spPr>
          <a:xfrm>
            <a:off x="5096584" y="2460175"/>
            <a:ext cx="1385088"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C. Rodriguez Cruz</a:t>
            </a:r>
          </a:p>
        </p:txBody>
      </p:sp>
      <p:sp>
        <p:nvSpPr>
          <p:cNvPr id="192" name="TextBox 191">
            <a:extLst>
              <a:ext uri="{FF2B5EF4-FFF2-40B4-BE49-F238E27FC236}">
                <a16:creationId xmlns:a16="http://schemas.microsoft.com/office/drawing/2014/main" id="{2093C66E-D115-DED6-4432-E934CAC3F8F1}"/>
              </a:ext>
            </a:extLst>
          </p:cNvPr>
          <p:cNvSpPr txBox="1"/>
          <p:nvPr/>
        </p:nvSpPr>
        <p:spPr>
          <a:xfrm>
            <a:off x="15185" y="2976852"/>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Science and Society</a:t>
            </a:r>
            <a:endParaRPr lang="es-ES_tradnl" dirty="0"/>
          </a:p>
        </p:txBody>
      </p:sp>
      <p:sp>
        <p:nvSpPr>
          <p:cNvPr id="193" name="TextBox 192">
            <a:extLst>
              <a:ext uri="{FF2B5EF4-FFF2-40B4-BE49-F238E27FC236}">
                <a16:creationId xmlns:a16="http://schemas.microsoft.com/office/drawing/2014/main" id="{8C95B52C-2614-BF0B-1DD5-E06590DD62F0}"/>
              </a:ext>
            </a:extLst>
          </p:cNvPr>
          <p:cNvSpPr txBox="1"/>
          <p:nvPr/>
        </p:nvSpPr>
        <p:spPr>
          <a:xfrm>
            <a:off x="1454310" y="2999159"/>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Engineering</a:t>
            </a:r>
            <a:endParaRPr lang="es-ES_tradnl" dirty="0"/>
          </a:p>
        </p:txBody>
      </p:sp>
      <p:sp>
        <p:nvSpPr>
          <p:cNvPr id="194" name="TextBox 193">
            <a:extLst>
              <a:ext uri="{FF2B5EF4-FFF2-40B4-BE49-F238E27FC236}">
                <a16:creationId xmlns:a16="http://schemas.microsoft.com/office/drawing/2014/main" id="{40A9F376-251D-6125-81CB-2EBA0B87EF64}"/>
              </a:ext>
            </a:extLst>
          </p:cNvPr>
          <p:cNvSpPr txBox="1"/>
          <p:nvPr/>
        </p:nvSpPr>
        <p:spPr>
          <a:xfrm>
            <a:off x="2574031" y="3007753"/>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B. Development</a:t>
            </a:r>
            <a:endParaRPr lang="es-ES_tradnl" dirty="0"/>
          </a:p>
        </p:txBody>
      </p:sp>
      <p:sp>
        <p:nvSpPr>
          <p:cNvPr id="195" name="TextBox 194">
            <a:extLst>
              <a:ext uri="{FF2B5EF4-FFF2-40B4-BE49-F238E27FC236}">
                <a16:creationId xmlns:a16="http://schemas.microsoft.com/office/drawing/2014/main" id="{DA667BB7-5E97-FDED-6A3A-F284874674E2}"/>
              </a:ext>
            </a:extLst>
          </p:cNvPr>
          <p:cNvSpPr txBox="1"/>
          <p:nvPr/>
        </p:nvSpPr>
        <p:spPr>
          <a:xfrm>
            <a:off x="6294689" y="2977440"/>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Pub. Awareness and Marketing</a:t>
            </a:r>
            <a:endParaRPr lang="es-ES_tradnl" dirty="0"/>
          </a:p>
        </p:txBody>
      </p:sp>
      <p:sp>
        <p:nvSpPr>
          <p:cNvPr id="196" name="TextBox 195">
            <a:extLst>
              <a:ext uri="{FF2B5EF4-FFF2-40B4-BE49-F238E27FC236}">
                <a16:creationId xmlns:a16="http://schemas.microsoft.com/office/drawing/2014/main" id="{93479D67-52A0-8585-AA0E-FA87D5DC4408}"/>
              </a:ext>
            </a:extLst>
          </p:cNvPr>
          <p:cNvSpPr txBox="1"/>
          <p:nvPr/>
        </p:nvSpPr>
        <p:spPr>
          <a:xfrm>
            <a:off x="4207371" y="3000907"/>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Legal And Regulatory</a:t>
            </a:r>
            <a:endParaRPr lang="es-ES_tradnl" dirty="0"/>
          </a:p>
        </p:txBody>
      </p:sp>
      <p:sp>
        <p:nvSpPr>
          <p:cNvPr id="197" name="TextBox 196">
            <a:extLst>
              <a:ext uri="{FF2B5EF4-FFF2-40B4-BE49-F238E27FC236}">
                <a16:creationId xmlns:a16="http://schemas.microsoft.com/office/drawing/2014/main" id="{E9126FEE-C4ED-490D-F794-8C8296B5DD4C}"/>
              </a:ext>
            </a:extLst>
          </p:cNvPr>
          <p:cNvSpPr txBox="1"/>
          <p:nvPr/>
        </p:nvSpPr>
        <p:spPr>
          <a:xfrm>
            <a:off x="8432077" y="2965136"/>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Data Management</a:t>
            </a:r>
            <a:endParaRPr lang="es-ES_tradnl" dirty="0"/>
          </a:p>
        </p:txBody>
      </p:sp>
      <p:pic>
        <p:nvPicPr>
          <p:cNvPr id="199" name="Picture 198">
            <a:extLst>
              <a:ext uri="{FF2B5EF4-FFF2-40B4-BE49-F238E27FC236}">
                <a16:creationId xmlns:a16="http://schemas.microsoft.com/office/drawing/2014/main" id="{444191BC-C3FB-77DD-0B4E-5E06C30F05E6}"/>
              </a:ext>
            </a:extLst>
          </p:cNvPr>
          <p:cNvPicPr>
            <a:picLocks noChangeAspect="1"/>
          </p:cNvPicPr>
          <p:nvPr/>
        </p:nvPicPr>
        <p:blipFill>
          <a:blip r:embed="rId31"/>
          <a:srcRect b="5214"/>
          <a:stretch/>
        </p:blipFill>
        <p:spPr>
          <a:xfrm>
            <a:off x="9739243" y="3195782"/>
            <a:ext cx="819908" cy="1056140"/>
          </a:xfrm>
          <a:prstGeom prst="rect">
            <a:avLst/>
          </a:prstGeom>
        </p:spPr>
      </p:pic>
      <p:sp>
        <p:nvSpPr>
          <p:cNvPr id="200" name="TextBox 199">
            <a:extLst>
              <a:ext uri="{FF2B5EF4-FFF2-40B4-BE49-F238E27FC236}">
                <a16:creationId xmlns:a16="http://schemas.microsoft.com/office/drawing/2014/main" id="{26CEAF32-F3EE-FBA3-6DC0-9F460C9F052D}"/>
              </a:ext>
            </a:extLst>
          </p:cNvPr>
          <p:cNvSpPr txBox="1"/>
          <p:nvPr/>
        </p:nvSpPr>
        <p:spPr>
          <a:xfrm>
            <a:off x="10141839" y="2916973"/>
            <a:ext cx="2305613" cy="206403"/>
          </a:xfrm>
          <a:prstGeom prst="rect">
            <a:avLst/>
          </a:prstGeom>
        </p:spPr>
        <p:txBody>
          <a:bodyPr wrap="square" lIns="0" tIns="0" rIns="0" bIns="0" rtlCol="0" anchor="t">
            <a:spAutoFit/>
          </a:bodyPr>
          <a:lstStyle>
            <a:defPPr>
              <a:defRPr lang="en-US"/>
            </a:defPPr>
            <a:lvl1pPr algn="ctr">
              <a:lnSpc>
                <a:spcPts val="1805"/>
              </a:lnSpc>
              <a:defRPr sz="1050" b="1">
                <a:solidFill>
                  <a:srgbClr val="0070C0"/>
                </a:solidFill>
                <a:latin typeface="Montserrat Bold"/>
                <a:ea typeface="Montserrat Bold"/>
                <a:cs typeface="Montserrat Bold"/>
              </a:defRPr>
            </a:lvl1pPr>
          </a:lstStyle>
          <a:p>
            <a:r>
              <a:rPr lang="en-US" dirty="0"/>
              <a:t>SRWG</a:t>
            </a:r>
            <a:endParaRPr lang="es-ES_tradnl" dirty="0"/>
          </a:p>
        </p:txBody>
      </p:sp>
      <p:sp>
        <p:nvSpPr>
          <p:cNvPr id="201" name="TextBox 36">
            <a:extLst>
              <a:ext uri="{FF2B5EF4-FFF2-40B4-BE49-F238E27FC236}">
                <a16:creationId xmlns:a16="http://schemas.microsoft.com/office/drawing/2014/main" id="{F37445AA-04C8-5AD9-5378-35CEDEC44D86}"/>
              </a:ext>
            </a:extLst>
          </p:cNvPr>
          <p:cNvSpPr txBox="1"/>
          <p:nvPr/>
        </p:nvSpPr>
        <p:spPr>
          <a:xfrm>
            <a:off x="9603258" y="4289967"/>
            <a:ext cx="1189502" cy="206403"/>
          </a:xfrm>
          <a:prstGeom prst="rect">
            <a:avLst/>
          </a:prstGeom>
        </p:spPr>
        <p:txBody>
          <a:bodyPr wrap="square" lIns="0" tIns="0" rIns="0" bIns="0" rtlCol="0" anchor="t">
            <a:spAutoFit/>
          </a:bodyPr>
          <a:lstStyle/>
          <a:p>
            <a:pPr algn="ctr">
              <a:lnSpc>
                <a:spcPts val="1805"/>
              </a:lnSpc>
            </a:pPr>
            <a:r>
              <a:rPr lang="en-US" sz="1050" b="1" dirty="0">
                <a:solidFill>
                  <a:srgbClr val="0070C0"/>
                </a:solidFill>
                <a:latin typeface="Montserrat Bold"/>
                <a:ea typeface="Montserrat Bold"/>
                <a:cs typeface="Montserrat Bold"/>
                <a:sym typeface="Montserrat Bold"/>
              </a:rPr>
              <a:t>K. O’Brien</a:t>
            </a:r>
          </a:p>
        </p:txBody>
      </p:sp>
    </p:spTree>
    <p:extLst>
      <p:ext uri="{BB962C8B-B14F-4D97-AF65-F5344CB8AC3E}">
        <p14:creationId xmlns:p14="http://schemas.microsoft.com/office/powerpoint/2010/main" val="148798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06" name="Google Shape;106;p2"/>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a:ea typeface="Open Sans"/>
              <a:cs typeface="Open Sans"/>
              <a:sym typeface="Open Sans"/>
            </a:endParaRPr>
          </a:p>
        </p:txBody>
      </p:sp>
      <p:pic>
        <p:nvPicPr>
          <p:cNvPr id="107" name="Google Shape;107;p2"/>
          <p:cNvPicPr preferRelativeResize="0"/>
          <p:nvPr/>
        </p:nvPicPr>
        <p:blipFill rotWithShape="1">
          <a:blip r:embed="rId4">
            <a:alphaModFix/>
          </a:blip>
          <a:srcRect l="15755" t="60877" r="14528" b="18593"/>
          <a:stretch/>
        </p:blipFill>
        <p:spPr>
          <a:xfrm>
            <a:off x="211053" y="64000"/>
            <a:ext cx="1774774" cy="689577"/>
          </a:xfrm>
          <a:prstGeom prst="rect">
            <a:avLst/>
          </a:prstGeom>
          <a:noFill/>
          <a:ln>
            <a:noFill/>
          </a:ln>
        </p:spPr>
      </p:pic>
      <p:pic>
        <p:nvPicPr>
          <p:cNvPr id="108" name="Google Shape;108;p2"/>
          <p:cNvPicPr preferRelativeResize="0"/>
          <p:nvPr/>
        </p:nvPicPr>
        <p:blipFill rotWithShape="1">
          <a:blip r:embed="rId5">
            <a:alphaModFix/>
          </a:blip>
          <a:srcRect/>
          <a:stretch/>
        </p:blipFill>
        <p:spPr>
          <a:xfrm>
            <a:off x="12687647" y="5726613"/>
            <a:ext cx="2118300" cy="619497"/>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9873894" y="6084329"/>
            <a:ext cx="2118300" cy="619497"/>
          </a:xfrm>
          <a:prstGeom prst="rect">
            <a:avLst/>
          </a:prstGeom>
          <a:noFill/>
          <a:ln>
            <a:noFill/>
          </a:ln>
        </p:spPr>
      </p:pic>
      <p:pic>
        <p:nvPicPr>
          <p:cNvPr id="110" name="Google Shape;110;p2"/>
          <p:cNvPicPr preferRelativeResize="0"/>
          <p:nvPr/>
        </p:nvPicPr>
        <p:blipFill rotWithShape="1">
          <a:blip r:embed="rId6">
            <a:alphaModFix/>
          </a:blip>
          <a:srcRect/>
          <a:stretch/>
        </p:blipFill>
        <p:spPr>
          <a:xfrm flipH="1">
            <a:off x="11314728" y="128900"/>
            <a:ext cx="652070" cy="554000"/>
          </a:xfrm>
          <a:prstGeom prst="rect">
            <a:avLst/>
          </a:prstGeom>
          <a:noFill/>
          <a:ln>
            <a:noFill/>
          </a:ln>
        </p:spPr>
      </p:pic>
      <p:sp>
        <p:nvSpPr>
          <p:cNvPr id="111" name="Google Shape;111;p2"/>
          <p:cNvSpPr txBox="1"/>
          <p:nvPr/>
        </p:nvSpPr>
        <p:spPr>
          <a:xfrm>
            <a:off x="1162344" y="128800"/>
            <a:ext cx="9770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it-IT" sz="3000" b="1" i="0" u="none" strike="noStrike" cap="none">
                <a:solidFill>
                  <a:schemeClr val="lt1"/>
                </a:solidFill>
                <a:latin typeface="Arial"/>
                <a:ea typeface="Arial"/>
                <a:cs typeface="Arial"/>
                <a:sym typeface="Arial"/>
              </a:rPr>
              <a:t>InSEA wet demo SMART cable</a:t>
            </a:r>
            <a:endParaRPr sz="3000" b="1" i="0" u="none" strike="noStrike" cap="none">
              <a:solidFill>
                <a:schemeClr val="lt1"/>
              </a:solidFill>
              <a:latin typeface="Arial"/>
              <a:ea typeface="Arial"/>
              <a:cs typeface="Arial"/>
              <a:sym typeface="Arial"/>
            </a:endParaRPr>
          </a:p>
        </p:txBody>
      </p:sp>
      <p:pic>
        <p:nvPicPr>
          <p:cNvPr id="112" name="Google Shape;112;p2"/>
          <p:cNvPicPr preferRelativeResize="0"/>
          <p:nvPr/>
        </p:nvPicPr>
        <p:blipFill rotWithShape="1">
          <a:blip r:embed="rId7">
            <a:alphaModFix/>
          </a:blip>
          <a:srcRect/>
          <a:stretch/>
        </p:blipFill>
        <p:spPr>
          <a:xfrm>
            <a:off x="10393453" y="971156"/>
            <a:ext cx="777233" cy="623479"/>
          </a:xfrm>
          <a:prstGeom prst="rect">
            <a:avLst/>
          </a:prstGeom>
          <a:noFill/>
          <a:ln>
            <a:noFill/>
          </a:ln>
        </p:spPr>
      </p:pic>
      <p:pic>
        <p:nvPicPr>
          <p:cNvPr id="113" name="Google Shape;113;p2"/>
          <p:cNvPicPr preferRelativeResize="0"/>
          <p:nvPr/>
        </p:nvPicPr>
        <p:blipFill rotWithShape="1">
          <a:blip r:embed="rId8">
            <a:alphaModFix/>
          </a:blip>
          <a:srcRect/>
          <a:stretch/>
        </p:blipFill>
        <p:spPr>
          <a:xfrm>
            <a:off x="11256923" y="856283"/>
            <a:ext cx="738352" cy="738352"/>
          </a:xfrm>
          <a:prstGeom prst="rect">
            <a:avLst/>
          </a:prstGeom>
          <a:noFill/>
          <a:ln>
            <a:noFill/>
          </a:ln>
        </p:spPr>
      </p:pic>
      <p:grpSp>
        <p:nvGrpSpPr>
          <p:cNvPr id="114" name="Google Shape;114;p2"/>
          <p:cNvGrpSpPr/>
          <p:nvPr/>
        </p:nvGrpSpPr>
        <p:grpSpPr>
          <a:xfrm>
            <a:off x="228618" y="1085935"/>
            <a:ext cx="7067702" cy="3081766"/>
            <a:chOff x="0" y="1097690"/>
            <a:chExt cx="12192000" cy="5760310"/>
          </a:xfrm>
        </p:grpSpPr>
        <p:pic>
          <p:nvPicPr>
            <p:cNvPr id="115" name="Google Shape;115;p2" descr="Immagine che contiene testo, grafica, Elementi grafici, schermata&#10;&#10;Descrizione generata automaticamente"/>
            <p:cNvPicPr preferRelativeResize="0"/>
            <p:nvPr/>
          </p:nvPicPr>
          <p:blipFill rotWithShape="1">
            <a:blip r:embed="rId9">
              <a:alphaModFix/>
            </a:blip>
            <a:srcRect/>
            <a:stretch/>
          </p:blipFill>
          <p:spPr>
            <a:xfrm>
              <a:off x="0" y="1097690"/>
              <a:ext cx="12192000" cy="5760310"/>
            </a:xfrm>
            <a:prstGeom prst="rect">
              <a:avLst/>
            </a:prstGeom>
            <a:noFill/>
            <a:ln>
              <a:noFill/>
            </a:ln>
          </p:spPr>
        </p:pic>
        <p:pic>
          <p:nvPicPr>
            <p:cNvPr id="116" name="Google Shape;116;p2"/>
            <p:cNvPicPr preferRelativeResize="0"/>
            <p:nvPr/>
          </p:nvPicPr>
          <p:blipFill rotWithShape="1">
            <a:blip r:embed="rId7">
              <a:alphaModFix/>
            </a:blip>
            <a:srcRect/>
            <a:stretch/>
          </p:blipFill>
          <p:spPr>
            <a:xfrm>
              <a:off x="10133020" y="1296485"/>
              <a:ext cx="777232" cy="623479"/>
            </a:xfrm>
            <a:prstGeom prst="rect">
              <a:avLst/>
            </a:prstGeom>
            <a:noFill/>
            <a:ln>
              <a:noFill/>
            </a:ln>
          </p:spPr>
        </p:pic>
      </p:grpSp>
      <p:pic>
        <p:nvPicPr>
          <p:cNvPr id="117" name="Google Shape;117;p2"/>
          <p:cNvPicPr preferRelativeResize="0"/>
          <p:nvPr/>
        </p:nvPicPr>
        <p:blipFill rotWithShape="1">
          <a:blip r:embed="rId10">
            <a:alphaModFix/>
          </a:blip>
          <a:srcRect l="5927" t="32550" r="5805" b="9190"/>
          <a:stretch/>
        </p:blipFill>
        <p:spPr>
          <a:xfrm>
            <a:off x="7311482" y="2138370"/>
            <a:ext cx="4804279" cy="2030902"/>
          </a:xfrm>
          <a:prstGeom prst="rect">
            <a:avLst/>
          </a:prstGeom>
          <a:noFill/>
          <a:ln>
            <a:noFill/>
          </a:ln>
        </p:spPr>
      </p:pic>
      <p:sp>
        <p:nvSpPr>
          <p:cNvPr id="118" name="Google Shape;118;p2"/>
          <p:cNvSpPr txBox="1"/>
          <p:nvPr/>
        </p:nvSpPr>
        <p:spPr>
          <a:xfrm>
            <a:off x="9369258" y="2056444"/>
            <a:ext cx="156378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it-IT" sz="1400">
                <a:solidFill>
                  <a:schemeClr val="dk1"/>
                </a:solidFill>
                <a:latin typeface="Arial"/>
                <a:ea typeface="Arial"/>
                <a:cs typeface="Arial"/>
                <a:sym typeface="Arial"/>
              </a:rPr>
              <a:t>System overview</a:t>
            </a:r>
            <a:endParaRPr sz="1400">
              <a:solidFill>
                <a:schemeClr val="dk1"/>
              </a:solidFill>
              <a:latin typeface="Arial"/>
              <a:ea typeface="Arial"/>
              <a:cs typeface="Arial"/>
              <a:sym typeface="Arial"/>
            </a:endParaRPr>
          </a:p>
        </p:txBody>
      </p:sp>
      <p:pic>
        <p:nvPicPr>
          <p:cNvPr id="119" name="Google Shape;119;p2" descr="A machine on a table&#10;&#10;Description automatically generated with low confidence"/>
          <p:cNvPicPr preferRelativeResize="0"/>
          <p:nvPr/>
        </p:nvPicPr>
        <p:blipFill rotWithShape="1">
          <a:blip r:embed="rId11">
            <a:alphaModFix/>
          </a:blip>
          <a:srcRect t="49711" b="8893"/>
          <a:stretch/>
        </p:blipFill>
        <p:spPr>
          <a:xfrm>
            <a:off x="3407728" y="4889950"/>
            <a:ext cx="5279932" cy="1456160"/>
          </a:xfrm>
          <a:prstGeom prst="rect">
            <a:avLst/>
          </a:prstGeom>
          <a:noFill/>
          <a:ln>
            <a:noFill/>
          </a:ln>
        </p:spPr>
      </p:pic>
      <p:grpSp>
        <p:nvGrpSpPr>
          <p:cNvPr id="120" name="Google Shape;120;p2"/>
          <p:cNvGrpSpPr/>
          <p:nvPr/>
        </p:nvGrpSpPr>
        <p:grpSpPr>
          <a:xfrm>
            <a:off x="1985831" y="5726617"/>
            <a:ext cx="2497672" cy="1004253"/>
            <a:chOff x="264429" y="4630428"/>
            <a:chExt cx="2497672" cy="1004253"/>
          </a:xfrm>
        </p:grpSpPr>
        <p:sp>
          <p:nvSpPr>
            <p:cNvPr id="121" name="Google Shape;121;p2"/>
            <p:cNvSpPr/>
            <p:nvPr/>
          </p:nvSpPr>
          <p:spPr>
            <a:xfrm>
              <a:off x="264429" y="4630428"/>
              <a:ext cx="2029809" cy="1004253"/>
            </a:xfrm>
            <a:prstGeom prst="rect">
              <a:avLst/>
            </a:prstGeom>
            <a:solidFill>
              <a:srgbClr val="C7EDF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22" name="Google Shape;122;p2"/>
            <p:cNvSpPr txBox="1"/>
            <p:nvPr/>
          </p:nvSpPr>
          <p:spPr>
            <a:xfrm>
              <a:off x="341855" y="5008993"/>
              <a:ext cx="2420246"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100"/>
                <a:buFont typeface="Arial"/>
                <a:buNone/>
              </a:pPr>
              <a:r>
                <a:rPr lang="it-IT" sz="1100" b="1" i="0" u="none" strike="noStrike">
                  <a:solidFill>
                    <a:srgbClr val="0070C0"/>
                  </a:solidFill>
                  <a:latin typeface="Arial"/>
                  <a:ea typeface="Arial"/>
                  <a:cs typeface="Arial"/>
                  <a:sym typeface="Arial"/>
                </a:rPr>
                <a:t>Seabird SBE 39Plus</a:t>
              </a:r>
              <a:endParaRPr sz="1800">
                <a:solidFill>
                  <a:srgbClr val="0070C0"/>
                </a:solidFill>
                <a:latin typeface="Arial"/>
                <a:ea typeface="Arial"/>
                <a:cs typeface="Arial"/>
                <a:sym typeface="Arial"/>
              </a:endParaRPr>
            </a:p>
          </p:txBody>
        </p:sp>
        <p:sp>
          <p:nvSpPr>
            <p:cNvPr id="123" name="Google Shape;123;p2"/>
            <p:cNvSpPr txBox="1"/>
            <p:nvPr/>
          </p:nvSpPr>
          <p:spPr>
            <a:xfrm>
              <a:off x="341855" y="5270563"/>
              <a:ext cx="2420246"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100"/>
                <a:buFont typeface="Arial"/>
                <a:buNone/>
              </a:pPr>
              <a:r>
                <a:rPr lang="it-IT" sz="1100" b="1">
                  <a:solidFill>
                    <a:srgbClr val="0070C0"/>
                  </a:solidFill>
                  <a:latin typeface="Arial"/>
                  <a:ea typeface="Arial"/>
                  <a:cs typeface="Arial"/>
                  <a:sym typeface="Arial"/>
                </a:rPr>
                <a:t>Paroscientific 8000 Series</a:t>
              </a:r>
              <a:endParaRPr sz="1800">
                <a:solidFill>
                  <a:srgbClr val="0070C0"/>
                </a:solidFill>
                <a:latin typeface="Arial"/>
                <a:ea typeface="Arial"/>
                <a:cs typeface="Arial"/>
                <a:sym typeface="Arial"/>
              </a:endParaRPr>
            </a:p>
          </p:txBody>
        </p:sp>
        <p:sp>
          <p:nvSpPr>
            <p:cNvPr id="124" name="Google Shape;124;p2"/>
            <p:cNvSpPr txBox="1"/>
            <p:nvPr/>
          </p:nvSpPr>
          <p:spPr>
            <a:xfrm>
              <a:off x="342194" y="4681211"/>
              <a:ext cx="1385552"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60606"/>
                </a:buClr>
                <a:buSzPts val="1200"/>
                <a:buFont typeface="Arial"/>
                <a:buNone/>
              </a:pPr>
              <a:r>
                <a:rPr lang="it-IT" sz="1200" b="1" i="0" u="none" strike="noStrike">
                  <a:solidFill>
                    <a:srgbClr val="060606"/>
                  </a:solidFill>
                  <a:latin typeface="Arial"/>
                  <a:ea typeface="Arial"/>
                  <a:cs typeface="Arial"/>
                  <a:sym typeface="Arial"/>
                </a:rPr>
                <a:t>Instrument pod:</a:t>
              </a:r>
              <a:endParaRPr sz="1200" b="1">
                <a:solidFill>
                  <a:srgbClr val="060606"/>
                </a:solidFill>
                <a:latin typeface="Arial"/>
                <a:ea typeface="Arial"/>
                <a:cs typeface="Arial"/>
                <a:sym typeface="Arial"/>
              </a:endParaRPr>
            </a:p>
          </p:txBody>
        </p:sp>
      </p:grpSp>
      <p:grpSp>
        <p:nvGrpSpPr>
          <p:cNvPr id="125" name="Google Shape;125;p2"/>
          <p:cNvGrpSpPr/>
          <p:nvPr/>
        </p:nvGrpSpPr>
        <p:grpSpPr>
          <a:xfrm>
            <a:off x="8384836" y="4456671"/>
            <a:ext cx="1721709" cy="1105581"/>
            <a:chOff x="5305167" y="4637903"/>
            <a:chExt cx="1721709" cy="1105581"/>
          </a:xfrm>
        </p:grpSpPr>
        <p:sp>
          <p:nvSpPr>
            <p:cNvPr id="126" name="Google Shape;126;p2"/>
            <p:cNvSpPr/>
            <p:nvPr/>
          </p:nvSpPr>
          <p:spPr>
            <a:xfrm>
              <a:off x="5305167" y="4637903"/>
              <a:ext cx="1721709" cy="1058562"/>
            </a:xfrm>
            <a:prstGeom prst="rect">
              <a:avLst/>
            </a:prstGeom>
            <a:solidFill>
              <a:srgbClr val="C7EDFC"/>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127" name="Google Shape;127;p2"/>
            <p:cNvSpPr txBox="1"/>
            <p:nvPr/>
          </p:nvSpPr>
          <p:spPr>
            <a:xfrm>
              <a:off x="5373697" y="4671039"/>
              <a:ext cx="922793"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60606"/>
                </a:buClr>
                <a:buSzPts val="1200"/>
                <a:buFont typeface="Arial"/>
                <a:buNone/>
              </a:pPr>
              <a:r>
                <a:rPr lang="it-IT" sz="1200" b="1" i="0" u="none" strike="noStrike">
                  <a:solidFill>
                    <a:srgbClr val="060606"/>
                  </a:solidFill>
                  <a:latin typeface="Arial"/>
                  <a:ea typeface="Arial"/>
                  <a:cs typeface="Arial"/>
                  <a:sym typeface="Arial"/>
                </a:rPr>
                <a:t>Repeater:</a:t>
              </a:r>
              <a:endParaRPr sz="1200" b="1">
                <a:solidFill>
                  <a:srgbClr val="060606"/>
                </a:solidFill>
                <a:latin typeface="Arial"/>
                <a:ea typeface="Arial"/>
                <a:cs typeface="Arial"/>
                <a:sym typeface="Arial"/>
              </a:endParaRPr>
            </a:p>
          </p:txBody>
        </p:sp>
        <p:sp>
          <p:nvSpPr>
            <p:cNvPr id="128" name="Google Shape;128;p2"/>
            <p:cNvSpPr txBox="1"/>
            <p:nvPr/>
          </p:nvSpPr>
          <p:spPr>
            <a:xfrm>
              <a:off x="5399166" y="4974083"/>
              <a:ext cx="159475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100"/>
                <a:buFont typeface="Arial"/>
                <a:buNone/>
              </a:pPr>
              <a:r>
                <a:rPr lang="it-IT" sz="1100" b="1">
                  <a:solidFill>
                    <a:srgbClr val="0070C0"/>
                  </a:solidFill>
                  <a:latin typeface="Arial"/>
                  <a:ea typeface="Arial"/>
                  <a:cs typeface="Arial"/>
                  <a:sym typeface="Arial"/>
                </a:rPr>
                <a:t>GURALP Fortimus</a:t>
              </a:r>
              <a:endParaRPr sz="1100" b="1">
                <a:solidFill>
                  <a:srgbClr val="0070C0"/>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1">
                <a:solidFill>
                  <a:srgbClr val="0070C0"/>
                </a:solidFill>
                <a:latin typeface="Arial"/>
                <a:ea typeface="Arial"/>
                <a:cs typeface="Arial"/>
                <a:sym typeface="Arial"/>
              </a:endParaRPr>
            </a:p>
            <a:p>
              <a:pPr marL="0" marR="0" lvl="0" indent="0" algn="l" rtl="0">
                <a:spcBef>
                  <a:spcPts val="0"/>
                </a:spcBef>
                <a:spcAft>
                  <a:spcPts val="0"/>
                </a:spcAft>
                <a:buNone/>
              </a:pPr>
              <a:r>
                <a:rPr lang="it-IT" sz="1100" b="1">
                  <a:solidFill>
                    <a:srgbClr val="0070C0"/>
                  </a:solidFill>
                  <a:latin typeface="Arial"/>
                  <a:ea typeface="Arial"/>
                  <a:cs typeface="Arial"/>
                  <a:sym typeface="Arial"/>
                </a:rPr>
                <a:t>GURALP Certimus</a:t>
              </a:r>
              <a:endParaRPr sz="1100" b="1">
                <a:solidFill>
                  <a:srgbClr val="0070C0"/>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1">
                <a:solidFill>
                  <a:srgbClr val="0070C0"/>
                </a:solidFill>
                <a:latin typeface="Arial"/>
                <a:ea typeface="Arial"/>
                <a:cs typeface="Arial"/>
                <a:sym typeface="Arial"/>
              </a:endParaRPr>
            </a:p>
          </p:txBody>
        </p:sp>
      </p:grpSp>
      <p:sp>
        <p:nvSpPr>
          <p:cNvPr id="129" name="Google Shape;129;p2"/>
          <p:cNvSpPr txBox="1"/>
          <p:nvPr/>
        </p:nvSpPr>
        <p:spPr>
          <a:xfrm>
            <a:off x="2179984" y="4547909"/>
            <a:ext cx="2292902" cy="276999"/>
          </a:xfrm>
          <a:prstGeom prst="rect">
            <a:avLst/>
          </a:prstGeom>
          <a:solidFill>
            <a:srgbClr val="D86CCC"/>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60606"/>
              </a:buClr>
              <a:buSzPts val="1200"/>
              <a:buFont typeface="Arial"/>
              <a:buNone/>
            </a:pPr>
            <a:r>
              <a:rPr lang="it-IT" sz="1200" b="1" i="0" u="none" strike="noStrike">
                <a:solidFill>
                  <a:srgbClr val="060606"/>
                </a:solidFill>
                <a:latin typeface="Arial"/>
                <a:ea typeface="Arial"/>
                <a:cs typeface="Arial"/>
                <a:sym typeface="Arial"/>
              </a:rPr>
              <a:t>Communication and timinig:</a:t>
            </a:r>
            <a:endParaRPr sz="1200" b="1">
              <a:solidFill>
                <a:srgbClr val="060606"/>
              </a:solidFill>
              <a:latin typeface="Arial"/>
              <a:ea typeface="Arial"/>
              <a:cs typeface="Arial"/>
              <a:sym typeface="Arial"/>
            </a:endParaRPr>
          </a:p>
        </p:txBody>
      </p:sp>
      <p:sp>
        <p:nvSpPr>
          <p:cNvPr id="130" name="Google Shape;130;p2"/>
          <p:cNvSpPr txBox="1"/>
          <p:nvPr/>
        </p:nvSpPr>
        <p:spPr>
          <a:xfrm>
            <a:off x="4907545" y="4420901"/>
            <a:ext cx="978390" cy="276999"/>
          </a:xfrm>
          <a:prstGeom prst="rect">
            <a:avLst/>
          </a:prstGeom>
          <a:solidFill>
            <a:srgbClr val="D86CCC"/>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60606"/>
              </a:buClr>
              <a:buSzPts val="1200"/>
              <a:buFont typeface="Arial"/>
              <a:buNone/>
            </a:pPr>
            <a:r>
              <a:rPr lang="it-IT" sz="1200" b="1" i="0" u="none" strike="noStrike">
                <a:solidFill>
                  <a:srgbClr val="060606"/>
                </a:solidFill>
                <a:latin typeface="Arial"/>
                <a:ea typeface="Arial"/>
                <a:cs typeface="Arial"/>
                <a:sym typeface="Arial"/>
              </a:rPr>
              <a:t>Power:</a:t>
            </a:r>
            <a:endParaRPr sz="1200" b="1">
              <a:solidFill>
                <a:srgbClr val="060606"/>
              </a:solidFill>
              <a:latin typeface="Arial"/>
              <a:ea typeface="Arial"/>
              <a:cs typeface="Arial"/>
              <a:sym typeface="Arial"/>
            </a:endParaRPr>
          </a:p>
        </p:txBody>
      </p:sp>
      <p:cxnSp>
        <p:nvCxnSpPr>
          <p:cNvPr id="131" name="Google Shape;131;p2"/>
          <p:cNvCxnSpPr>
            <a:stCxn id="129" idx="2"/>
          </p:cNvCxnSpPr>
          <p:nvPr/>
        </p:nvCxnSpPr>
        <p:spPr>
          <a:xfrm rot="-5400000" flipH="1">
            <a:off x="3539435" y="4611908"/>
            <a:ext cx="446100" cy="872100"/>
          </a:xfrm>
          <a:prstGeom prst="bentConnector2">
            <a:avLst/>
          </a:prstGeom>
          <a:noFill/>
          <a:ln w="38100" cap="rnd" cmpd="sng">
            <a:solidFill>
              <a:schemeClr val="accent5"/>
            </a:solidFill>
            <a:prstDash val="solid"/>
            <a:miter lim="800000"/>
            <a:headEnd type="oval" w="med" len="med"/>
            <a:tailEnd type="oval" w="med" len="med"/>
          </a:ln>
        </p:spPr>
      </p:cxnSp>
      <p:cxnSp>
        <p:nvCxnSpPr>
          <p:cNvPr id="132" name="Google Shape;132;p2"/>
          <p:cNvCxnSpPr/>
          <p:nvPr/>
        </p:nvCxnSpPr>
        <p:spPr>
          <a:xfrm rot="5400000">
            <a:off x="5113984" y="4971300"/>
            <a:ext cx="462300" cy="12600"/>
          </a:xfrm>
          <a:prstGeom prst="bentConnector3">
            <a:avLst>
              <a:gd name="adj1" fmla="val 50008"/>
            </a:avLst>
          </a:prstGeom>
          <a:noFill/>
          <a:ln w="38100" cap="rnd" cmpd="sng">
            <a:solidFill>
              <a:schemeClr val="accent5"/>
            </a:solidFill>
            <a:prstDash val="solid"/>
            <a:miter lim="800000"/>
            <a:headEnd type="oval" w="med" len="med"/>
            <a:tailEnd type="oval" w="med" len="med"/>
          </a:ln>
        </p:spPr>
      </p:cxnSp>
      <p:cxnSp>
        <p:nvCxnSpPr>
          <p:cNvPr id="133" name="Google Shape;133;p2"/>
          <p:cNvCxnSpPr/>
          <p:nvPr/>
        </p:nvCxnSpPr>
        <p:spPr>
          <a:xfrm rot="10800000" flipH="1">
            <a:off x="7843159" y="5264704"/>
            <a:ext cx="663900" cy="112500"/>
          </a:xfrm>
          <a:prstGeom prst="bentConnector3">
            <a:avLst>
              <a:gd name="adj1" fmla="val 49995"/>
            </a:avLst>
          </a:prstGeom>
          <a:noFill/>
          <a:ln w="38100" cap="rnd" cmpd="sng">
            <a:solidFill>
              <a:srgbClr val="4892DC"/>
            </a:solidFill>
            <a:prstDash val="solid"/>
            <a:miter lim="800000"/>
            <a:headEnd type="oval" w="med" len="med"/>
            <a:tailEnd type="oval" w="med" len="med"/>
          </a:ln>
        </p:spPr>
      </p:cxnSp>
      <p:cxnSp>
        <p:nvCxnSpPr>
          <p:cNvPr id="134" name="Google Shape;134;p2"/>
          <p:cNvCxnSpPr/>
          <p:nvPr/>
        </p:nvCxnSpPr>
        <p:spPr>
          <a:xfrm rot="10800000" flipH="1">
            <a:off x="6997200" y="4922876"/>
            <a:ext cx="1493400" cy="341700"/>
          </a:xfrm>
          <a:prstGeom prst="bentConnector3">
            <a:avLst>
              <a:gd name="adj1" fmla="val 49997"/>
            </a:avLst>
          </a:prstGeom>
          <a:noFill/>
          <a:ln w="38100" cap="rnd" cmpd="sng">
            <a:solidFill>
              <a:srgbClr val="4892DC"/>
            </a:solidFill>
            <a:prstDash val="solid"/>
            <a:miter lim="800000"/>
            <a:headEnd type="oval" w="med" len="med"/>
            <a:tailEnd type="oval" w="med" len="med"/>
          </a:ln>
        </p:spPr>
      </p:cxnSp>
      <p:pic>
        <p:nvPicPr>
          <p:cNvPr id="135" name="Google Shape;135;p2"/>
          <p:cNvPicPr preferRelativeResize="0"/>
          <p:nvPr/>
        </p:nvPicPr>
        <p:blipFill>
          <a:blip r:embed="rId12">
            <a:alphaModFix/>
          </a:blip>
          <a:stretch>
            <a:fillRect/>
          </a:stretch>
        </p:blipFill>
        <p:spPr>
          <a:xfrm>
            <a:off x="5062171" y="5667188"/>
            <a:ext cx="1971019" cy="738350"/>
          </a:xfrm>
          <a:prstGeom prst="rect">
            <a:avLst/>
          </a:prstGeom>
          <a:noFill/>
          <a:ln>
            <a:noFill/>
          </a:ln>
        </p:spPr>
      </p:pic>
      <p:cxnSp>
        <p:nvCxnSpPr>
          <p:cNvPr id="136" name="Google Shape;136;p2"/>
          <p:cNvCxnSpPr>
            <a:endCxn id="135" idx="1"/>
          </p:cNvCxnSpPr>
          <p:nvPr/>
        </p:nvCxnSpPr>
        <p:spPr>
          <a:xfrm rot="10800000" flipH="1">
            <a:off x="3996871" y="6036362"/>
            <a:ext cx="1065300" cy="363300"/>
          </a:xfrm>
          <a:prstGeom prst="bentConnector3">
            <a:avLst>
              <a:gd name="adj1" fmla="val 50000"/>
            </a:avLst>
          </a:prstGeom>
          <a:noFill/>
          <a:ln w="38100" cap="rnd" cmpd="sng">
            <a:solidFill>
              <a:srgbClr val="4892DC"/>
            </a:solidFill>
            <a:prstDash val="solid"/>
            <a:miter lim="800000"/>
            <a:headEnd type="oval" w="med" len="med"/>
            <a:tailEnd type="oval" w="med" len="med"/>
          </a:ln>
        </p:spPr>
      </p:cxnSp>
      <p:pic>
        <p:nvPicPr>
          <p:cNvPr id="137" name="Google Shape;137;p2"/>
          <p:cNvPicPr preferRelativeResize="0"/>
          <p:nvPr/>
        </p:nvPicPr>
        <p:blipFill>
          <a:blip r:embed="rId13">
            <a:alphaModFix/>
          </a:blip>
          <a:stretch>
            <a:fillRect/>
          </a:stretch>
        </p:blipFill>
        <p:spPr>
          <a:xfrm>
            <a:off x="6626675" y="1075473"/>
            <a:ext cx="652074" cy="41482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4"/>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67" name="Google Shape;167;p4"/>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a:ea typeface="Open Sans"/>
              <a:cs typeface="Open Sans"/>
              <a:sym typeface="Open Sans"/>
            </a:endParaRPr>
          </a:p>
        </p:txBody>
      </p:sp>
      <p:pic>
        <p:nvPicPr>
          <p:cNvPr id="168" name="Google Shape;168;p4"/>
          <p:cNvPicPr preferRelativeResize="0"/>
          <p:nvPr/>
        </p:nvPicPr>
        <p:blipFill rotWithShape="1">
          <a:blip r:embed="rId4">
            <a:alphaModFix/>
          </a:blip>
          <a:srcRect l="15755" t="60877" r="14528" b="18593"/>
          <a:stretch/>
        </p:blipFill>
        <p:spPr>
          <a:xfrm>
            <a:off x="211053" y="64000"/>
            <a:ext cx="1774774" cy="689577"/>
          </a:xfrm>
          <a:prstGeom prst="rect">
            <a:avLst/>
          </a:prstGeom>
          <a:noFill/>
          <a:ln>
            <a:noFill/>
          </a:ln>
        </p:spPr>
      </p:pic>
      <p:pic>
        <p:nvPicPr>
          <p:cNvPr id="169" name="Google Shape;169;p4"/>
          <p:cNvPicPr preferRelativeResize="0"/>
          <p:nvPr/>
        </p:nvPicPr>
        <p:blipFill rotWithShape="1">
          <a:blip r:embed="rId5">
            <a:alphaModFix/>
          </a:blip>
          <a:srcRect/>
          <a:stretch/>
        </p:blipFill>
        <p:spPr>
          <a:xfrm>
            <a:off x="9873894" y="6084329"/>
            <a:ext cx="2118300" cy="619497"/>
          </a:xfrm>
          <a:prstGeom prst="rect">
            <a:avLst/>
          </a:prstGeom>
          <a:noFill/>
          <a:ln>
            <a:noFill/>
          </a:ln>
        </p:spPr>
      </p:pic>
      <p:pic>
        <p:nvPicPr>
          <p:cNvPr id="170" name="Google Shape;170;p4"/>
          <p:cNvPicPr preferRelativeResize="0"/>
          <p:nvPr/>
        </p:nvPicPr>
        <p:blipFill rotWithShape="1">
          <a:blip r:embed="rId6">
            <a:alphaModFix/>
          </a:blip>
          <a:srcRect/>
          <a:stretch/>
        </p:blipFill>
        <p:spPr>
          <a:xfrm flipH="1">
            <a:off x="11314728" y="128900"/>
            <a:ext cx="652070" cy="554000"/>
          </a:xfrm>
          <a:prstGeom prst="rect">
            <a:avLst/>
          </a:prstGeom>
          <a:noFill/>
          <a:ln>
            <a:noFill/>
          </a:ln>
        </p:spPr>
      </p:pic>
      <p:grpSp>
        <p:nvGrpSpPr>
          <p:cNvPr id="171" name="Google Shape;171;p4"/>
          <p:cNvGrpSpPr/>
          <p:nvPr/>
        </p:nvGrpSpPr>
        <p:grpSpPr>
          <a:xfrm>
            <a:off x="58529" y="1026530"/>
            <a:ext cx="2690394" cy="3407498"/>
            <a:chOff x="336740" y="1391992"/>
            <a:chExt cx="4138454" cy="5103413"/>
          </a:xfrm>
        </p:grpSpPr>
        <p:pic>
          <p:nvPicPr>
            <p:cNvPr id="172" name="Google Shape;172;p4" descr="Immagine che contiene linea, schermata, diagramma&#10;&#10;Descrizione generata automaticamente"/>
            <p:cNvPicPr preferRelativeResize="0"/>
            <p:nvPr/>
          </p:nvPicPr>
          <p:blipFill rotWithShape="1">
            <a:blip r:embed="rId7">
              <a:alphaModFix/>
            </a:blip>
            <a:srcRect/>
            <a:stretch/>
          </p:blipFill>
          <p:spPr>
            <a:xfrm>
              <a:off x="336740" y="4478433"/>
              <a:ext cx="4093882" cy="2016972"/>
            </a:xfrm>
            <a:prstGeom prst="rect">
              <a:avLst/>
            </a:prstGeom>
            <a:noFill/>
            <a:ln>
              <a:noFill/>
            </a:ln>
          </p:spPr>
        </p:pic>
        <p:pic>
          <p:nvPicPr>
            <p:cNvPr id="173" name="Google Shape;173;p4" descr="Immagine che contiene linea, diagramma, schermata, Diagramma&#10;&#10;Descrizione generata automaticamente"/>
            <p:cNvPicPr preferRelativeResize="0"/>
            <p:nvPr/>
          </p:nvPicPr>
          <p:blipFill rotWithShape="1">
            <a:blip r:embed="rId8">
              <a:alphaModFix/>
            </a:blip>
            <a:srcRect/>
            <a:stretch/>
          </p:blipFill>
          <p:spPr>
            <a:xfrm>
              <a:off x="336740" y="2944301"/>
              <a:ext cx="4091826" cy="2015958"/>
            </a:xfrm>
            <a:prstGeom prst="rect">
              <a:avLst/>
            </a:prstGeom>
            <a:noFill/>
            <a:ln>
              <a:noFill/>
            </a:ln>
          </p:spPr>
        </p:pic>
        <p:pic>
          <p:nvPicPr>
            <p:cNvPr id="174" name="Google Shape;174;p4" descr="Immagine che contiene linea, schermata, diagramma, Diagramma&#10;&#10;Descrizione generata automaticamente"/>
            <p:cNvPicPr preferRelativeResize="0"/>
            <p:nvPr/>
          </p:nvPicPr>
          <p:blipFill rotWithShape="1">
            <a:blip r:embed="rId9">
              <a:alphaModFix/>
            </a:blip>
            <a:srcRect/>
            <a:stretch/>
          </p:blipFill>
          <p:spPr>
            <a:xfrm>
              <a:off x="340643" y="1391992"/>
              <a:ext cx="4134551" cy="2037008"/>
            </a:xfrm>
            <a:prstGeom prst="rect">
              <a:avLst/>
            </a:prstGeom>
            <a:noFill/>
            <a:ln>
              <a:noFill/>
            </a:ln>
          </p:spPr>
        </p:pic>
      </p:grpSp>
      <p:grpSp>
        <p:nvGrpSpPr>
          <p:cNvPr id="175" name="Google Shape;175;p4"/>
          <p:cNvGrpSpPr/>
          <p:nvPr/>
        </p:nvGrpSpPr>
        <p:grpSpPr>
          <a:xfrm>
            <a:off x="2718610" y="1049859"/>
            <a:ext cx="2687856" cy="3384169"/>
            <a:chOff x="4265657" y="1798385"/>
            <a:chExt cx="4015861" cy="5084338"/>
          </a:xfrm>
        </p:grpSpPr>
        <p:pic>
          <p:nvPicPr>
            <p:cNvPr id="176" name="Google Shape;176;p4" descr="Immagine che contiene testo, schermata, schizzo&#10;&#10;Descrizione generata automaticamente"/>
            <p:cNvPicPr preferRelativeResize="0"/>
            <p:nvPr/>
          </p:nvPicPr>
          <p:blipFill rotWithShape="1">
            <a:blip r:embed="rId10">
              <a:alphaModFix/>
            </a:blip>
            <a:srcRect/>
            <a:stretch/>
          </p:blipFill>
          <p:spPr>
            <a:xfrm>
              <a:off x="4265657" y="4822503"/>
              <a:ext cx="4015861" cy="2060220"/>
            </a:xfrm>
            <a:prstGeom prst="rect">
              <a:avLst/>
            </a:prstGeom>
            <a:noFill/>
            <a:ln>
              <a:noFill/>
            </a:ln>
          </p:spPr>
        </p:pic>
        <p:pic>
          <p:nvPicPr>
            <p:cNvPr id="177" name="Google Shape;177;p4" descr="Immagine che contiene linea, schermata, diagramma, Diagramma&#10;&#10;Descrizione generata automaticamente"/>
            <p:cNvPicPr preferRelativeResize="0"/>
            <p:nvPr/>
          </p:nvPicPr>
          <p:blipFill rotWithShape="1">
            <a:blip r:embed="rId11">
              <a:alphaModFix/>
            </a:blip>
            <a:srcRect/>
            <a:stretch/>
          </p:blipFill>
          <p:spPr>
            <a:xfrm>
              <a:off x="4269561" y="3319532"/>
              <a:ext cx="4011957" cy="1976608"/>
            </a:xfrm>
            <a:prstGeom prst="rect">
              <a:avLst/>
            </a:prstGeom>
            <a:noFill/>
            <a:ln>
              <a:noFill/>
            </a:ln>
          </p:spPr>
        </p:pic>
        <p:pic>
          <p:nvPicPr>
            <p:cNvPr id="178" name="Google Shape;178;p4" descr="Immagine che contiene linea, diagramma, schermata, schizzo&#10;&#10;Descrizione generata automaticamente"/>
            <p:cNvPicPr preferRelativeResize="0"/>
            <p:nvPr/>
          </p:nvPicPr>
          <p:blipFill rotWithShape="1">
            <a:blip r:embed="rId12">
              <a:alphaModFix/>
            </a:blip>
            <a:srcRect/>
            <a:stretch/>
          </p:blipFill>
          <p:spPr>
            <a:xfrm>
              <a:off x="4269561" y="1798385"/>
              <a:ext cx="4008053" cy="1974685"/>
            </a:xfrm>
            <a:prstGeom prst="rect">
              <a:avLst/>
            </a:prstGeom>
            <a:noFill/>
            <a:ln>
              <a:noFill/>
            </a:ln>
          </p:spPr>
        </p:pic>
      </p:grpSp>
      <p:sp>
        <p:nvSpPr>
          <p:cNvPr id="179" name="Google Shape;179;p4"/>
          <p:cNvSpPr txBox="1"/>
          <p:nvPr/>
        </p:nvSpPr>
        <p:spPr>
          <a:xfrm>
            <a:off x="166902" y="917972"/>
            <a:ext cx="266008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Arial"/>
              <a:buNone/>
            </a:pPr>
            <a:r>
              <a:rPr lang="it-IT" sz="1200">
                <a:solidFill>
                  <a:srgbClr val="FF0000"/>
                </a:solidFill>
                <a:latin typeface="Arial"/>
                <a:ea typeface="Arial"/>
                <a:cs typeface="Arial"/>
                <a:sym typeface="Arial"/>
              </a:rPr>
              <a:t>CALIPSO observatory seismometer</a:t>
            </a:r>
            <a:endParaRPr sz="1200">
              <a:solidFill>
                <a:srgbClr val="FF0000"/>
              </a:solidFill>
              <a:latin typeface="Arial"/>
              <a:ea typeface="Arial"/>
              <a:cs typeface="Arial"/>
              <a:sym typeface="Arial"/>
            </a:endParaRPr>
          </a:p>
        </p:txBody>
      </p:sp>
      <p:sp>
        <p:nvSpPr>
          <p:cNvPr id="180" name="Google Shape;180;p4"/>
          <p:cNvSpPr txBox="1"/>
          <p:nvPr/>
        </p:nvSpPr>
        <p:spPr>
          <a:xfrm>
            <a:off x="3024496" y="930071"/>
            <a:ext cx="205787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Arial"/>
              <a:buNone/>
            </a:pPr>
            <a:r>
              <a:rPr lang="it-IT" sz="1200">
                <a:solidFill>
                  <a:srgbClr val="FF0000"/>
                </a:solidFill>
                <a:latin typeface="Arial"/>
                <a:ea typeface="Arial"/>
                <a:cs typeface="Arial"/>
                <a:sym typeface="Arial"/>
              </a:rPr>
              <a:t>SMART cable seismometer</a:t>
            </a:r>
            <a:endParaRPr sz="1200">
              <a:solidFill>
                <a:srgbClr val="FF0000"/>
              </a:solidFill>
              <a:latin typeface="Arial"/>
              <a:ea typeface="Arial"/>
              <a:cs typeface="Arial"/>
              <a:sym typeface="Arial"/>
            </a:endParaRPr>
          </a:p>
        </p:txBody>
      </p:sp>
      <p:sp>
        <p:nvSpPr>
          <p:cNvPr id="181" name="Google Shape;181;p4"/>
          <p:cNvSpPr txBox="1"/>
          <p:nvPr/>
        </p:nvSpPr>
        <p:spPr>
          <a:xfrm>
            <a:off x="2292257" y="2165635"/>
            <a:ext cx="991392" cy="276959"/>
          </a:xfrm>
          <a:prstGeom prst="rect">
            <a:avLst/>
          </a:prstGeom>
          <a:noFill/>
          <a:ln w="2857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it-IT" sz="1200">
                <a:solidFill>
                  <a:schemeClr val="dk1"/>
                </a:solidFill>
                <a:latin typeface="Arial"/>
                <a:ea typeface="Arial"/>
                <a:cs typeface="Arial"/>
                <a:sym typeface="Arial"/>
              </a:rPr>
              <a:t>3-7 Hz filter</a:t>
            </a:r>
            <a:endParaRPr sz="1200">
              <a:solidFill>
                <a:schemeClr val="dk1"/>
              </a:solidFill>
              <a:latin typeface="Arial"/>
              <a:ea typeface="Arial"/>
              <a:cs typeface="Arial"/>
              <a:sym typeface="Arial"/>
            </a:endParaRPr>
          </a:p>
        </p:txBody>
      </p:sp>
      <p:pic>
        <p:nvPicPr>
          <p:cNvPr id="182" name="Google Shape;182;p4" descr="Immagine che contiene testo, linea, diagramma, mappa&#10;&#10;Descrizione generata automaticamente"/>
          <p:cNvPicPr preferRelativeResize="0"/>
          <p:nvPr/>
        </p:nvPicPr>
        <p:blipFill rotWithShape="1">
          <a:blip r:embed="rId13">
            <a:alphaModFix/>
          </a:blip>
          <a:srcRect/>
          <a:stretch/>
        </p:blipFill>
        <p:spPr>
          <a:xfrm>
            <a:off x="292223" y="4454675"/>
            <a:ext cx="2951279" cy="1701090"/>
          </a:xfrm>
          <a:prstGeom prst="rect">
            <a:avLst/>
          </a:prstGeom>
          <a:noFill/>
          <a:ln>
            <a:noFill/>
          </a:ln>
        </p:spPr>
      </p:pic>
      <p:sp>
        <p:nvSpPr>
          <p:cNvPr id="183" name="Google Shape;183;p4"/>
          <p:cNvSpPr txBox="1"/>
          <p:nvPr/>
        </p:nvSpPr>
        <p:spPr>
          <a:xfrm>
            <a:off x="3313542" y="4435073"/>
            <a:ext cx="1988576" cy="830997"/>
          </a:xfrm>
          <a:prstGeom prst="rect">
            <a:avLst/>
          </a:prstGeom>
          <a:noFill/>
          <a:ln w="22225"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ourier New"/>
              <a:buNone/>
            </a:pPr>
            <a:r>
              <a:rPr lang="it-IT" sz="1200" b="1" i="0" u="none" strike="noStrike" cap="none">
                <a:solidFill>
                  <a:srgbClr val="000000"/>
                </a:solidFill>
                <a:latin typeface="Courier New"/>
                <a:ea typeface="Courier New"/>
                <a:cs typeface="Courier New"/>
                <a:sym typeface="Courier New"/>
              </a:rPr>
              <a:t>LOCAL EVENT ML 2.9 </a:t>
            </a:r>
            <a:r>
              <a:rPr lang="it-IT" sz="1200" b="0" i="0" u="none" strike="noStrike" cap="none">
                <a:solidFill>
                  <a:srgbClr val="000000"/>
                </a:solidFill>
                <a:latin typeface="Courier New"/>
                <a:ea typeface="Courier New"/>
                <a:cs typeface="Courier New"/>
                <a:sym typeface="Courier New"/>
              </a:rPr>
              <a:t>Ionian Sea </a:t>
            </a: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Courier New"/>
              <a:buNone/>
            </a:pPr>
            <a:r>
              <a:rPr lang="it-IT" sz="1200" b="0" i="0" u="none" strike="noStrike" cap="none">
                <a:solidFill>
                  <a:srgbClr val="000000"/>
                </a:solidFill>
                <a:latin typeface="Courier New"/>
                <a:ea typeface="Courier New"/>
                <a:cs typeface="Courier New"/>
                <a:sym typeface="Courier New"/>
              </a:rPr>
              <a:t>31 km depth  </a:t>
            </a: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Courier New"/>
              <a:buNone/>
            </a:pPr>
            <a:r>
              <a:rPr lang="it-IT" sz="1200" b="0" i="0" u="none" strike="noStrike" cap="none">
                <a:solidFill>
                  <a:srgbClr val="000000"/>
                </a:solidFill>
                <a:latin typeface="Courier New"/>
                <a:ea typeface="Courier New"/>
                <a:cs typeface="Courier New"/>
                <a:sym typeface="Courier New"/>
              </a:rPr>
              <a:t>14-02-2024 01:01:17 </a:t>
            </a:r>
            <a:endParaRPr sz="1200" b="0" i="0" u="none" strike="noStrike" cap="none">
              <a:solidFill>
                <a:schemeClr val="dk1"/>
              </a:solidFill>
              <a:latin typeface="Arial"/>
              <a:ea typeface="Arial"/>
              <a:cs typeface="Arial"/>
              <a:sym typeface="Arial"/>
            </a:endParaRPr>
          </a:p>
        </p:txBody>
      </p:sp>
      <p:cxnSp>
        <p:nvCxnSpPr>
          <p:cNvPr id="184" name="Google Shape;184;p4"/>
          <p:cNvCxnSpPr>
            <a:stCxn id="183" idx="1"/>
          </p:cNvCxnSpPr>
          <p:nvPr/>
        </p:nvCxnSpPr>
        <p:spPr>
          <a:xfrm flipH="1">
            <a:off x="2292342" y="4850572"/>
            <a:ext cx="1021200" cy="492300"/>
          </a:xfrm>
          <a:prstGeom prst="straightConnector1">
            <a:avLst/>
          </a:prstGeom>
          <a:noFill/>
          <a:ln w="19050" cap="flat" cmpd="sng">
            <a:solidFill>
              <a:srgbClr val="0A3041"/>
            </a:solidFill>
            <a:prstDash val="solid"/>
            <a:miter lim="800000"/>
            <a:headEnd type="none" w="sm" len="sm"/>
            <a:tailEnd type="triangle" w="med" len="med"/>
          </a:ln>
        </p:spPr>
      </p:cxnSp>
      <p:sp>
        <p:nvSpPr>
          <p:cNvPr id="185" name="Google Shape;185;p4"/>
          <p:cNvSpPr/>
          <p:nvPr/>
        </p:nvSpPr>
        <p:spPr>
          <a:xfrm>
            <a:off x="58529" y="892027"/>
            <a:ext cx="5454617" cy="5263738"/>
          </a:xfrm>
          <a:prstGeom prst="rect">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86" name="Google Shape;186;p4"/>
          <p:cNvPicPr preferRelativeResize="0"/>
          <p:nvPr/>
        </p:nvPicPr>
        <p:blipFill rotWithShape="1">
          <a:blip r:embed="rId14">
            <a:alphaModFix/>
          </a:blip>
          <a:srcRect/>
          <a:stretch/>
        </p:blipFill>
        <p:spPr>
          <a:xfrm>
            <a:off x="3243502" y="5331614"/>
            <a:ext cx="2889563" cy="1409494"/>
          </a:xfrm>
          <a:prstGeom prst="rect">
            <a:avLst/>
          </a:prstGeom>
          <a:noFill/>
          <a:ln>
            <a:noFill/>
          </a:ln>
        </p:spPr>
      </p:pic>
      <p:sp>
        <p:nvSpPr>
          <p:cNvPr id="187" name="Google Shape;187;p4"/>
          <p:cNvSpPr txBox="1"/>
          <p:nvPr/>
        </p:nvSpPr>
        <p:spPr>
          <a:xfrm>
            <a:off x="3864344" y="5418836"/>
            <a:ext cx="21005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rgbClr val="FF0000"/>
                </a:solidFill>
                <a:latin typeface="Arial"/>
                <a:ea typeface="Arial"/>
                <a:cs typeface="Arial"/>
                <a:sym typeface="Arial"/>
              </a:rPr>
              <a:t>SMART cable PSD</a:t>
            </a:r>
            <a:endParaRPr/>
          </a:p>
        </p:txBody>
      </p:sp>
      <p:pic>
        <p:nvPicPr>
          <p:cNvPr id="188" name="Google Shape;188;p4"/>
          <p:cNvPicPr preferRelativeResize="0"/>
          <p:nvPr/>
        </p:nvPicPr>
        <p:blipFill rotWithShape="1">
          <a:blip r:embed="rId15">
            <a:alphaModFix/>
          </a:blip>
          <a:srcRect/>
          <a:stretch/>
        </p:blipFill>
        <p:spPr>
          <a:xfrm>
            <a:off x="5951488" y="1058861"/>
            <a:ext cx="2854878" cy="1084610"/>
          </a:xfrm>
          <a:prstGeom prst="rect">
            <a:avLst/>
          </a:prstGeom>
          <a:noFill/>
          <a:ln>
            <a:noFill/>
          </a:ln>
        </p:spPr>
      </p:pic>
      <p:pic>
        <p:nvPicPr>
          <p:cNvPr id="189" name="Google Shape;189;p4"/>
          <p:cNvPicPr preferRelativeResize="0"/>
          <p:nvPr/>
        </p:nvPicPr>
        <p:blipFill rotWithShape="1">
          <a:blip r:embed="rId16">
            <a:alphaModFix/>
          </a:blip>
          <a:srcRect/>
          <a:stretch/>
        </p:blipFill>
        <p:spPr>
          <a:xfrm>
            <a:off x="5972138" y="2093239"/>
            <a:ext cx="2874710" cy="1092144"/>
          </a:xfrm>
          <a:prstGeom prst="rect">
            <a:avLst/>
          </a:prstGeom>
          <a:noFill/>
          <a:ln>
            <a:noFill/>
          </a:ln>
        </p:spPr>
      </p:pic>
      <p:sp>
        <p:nvSpPr>
          <p:cNvPr id="190" name="Google Shape;190;p4"/>
          <p:cNvSpPr txBox="1"/>
          <p:nvPr/>
        </p:nvSpPr>
        <p:spPr>
          <a:xfrm>
            <a:off x="5710659" y="777112"/>
            <a:ext cx="351828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Arial"/>
              <a:buNone/>
            </a:pPr>
            <a:r>
              <a:rPr lang="it-IT" sz="1200">
                <a:solidFill>
                  <a:srgbClr val="FF0000"/>
                </a:solidFill>
                <a:latin typeface="Arial"/>
                <a:ea typeface="Arial"/>
                <a:cs typeface="Arial"/>
                <a:sym typeface="Arial"/>
              </a:rPr>
              <a:t>     temperature data 29-12-2023🡪2-1-2024</a:t>
            </a:r>
            <a:endParaRPr sz="1200">
              <a:solidFill>
                <a:srgbClr val="FF0000"/>
              </a:solidFill>
              <a:latin typeface="Arial"/>
              <a:ea typeface="Arial"/>
              <a:cs typeface="Arial"/>
              <a:sym typeface="Arial"/>
            </a:endParaRPr>
          </a:p>
        </p:txBody>
      </p:sp>
      <p:pic>
        <p:nvPicPr>
          <p:cNvPr id="191" name="Google Shape;191;p4"/>
          <p:cNvPicPr preferRelativeResize="0"/>
          <p:nvPr/>
        </p:nvPicPr>
        <p:blipFill rotWithShape="1">
          <a:blip r:embed="rId17">
            <a:alphaModFix/>
          </a:blip>
          <a:srcRect t="13813" r="8027" b="10213"/>
          <a:stretch/>
        </p:blipFill>
        <p:spPr>
          <a:xfrm>
            <a:off x="8806366" y="1107047"/>
            <a:ext cx="3101429" cy="2099364"/>
          </a:xfrm>
          <a:prstGeom prst="rect">
            <a:avLst/>
          </a:prstGeom>
          <a:noFill/>
          <a:ln>
            <a:noFill/>
          </a:ln>
        </p:spPr>
      </p:pic>
      <p:sp>
        <p:nvSpPr>
          <p:cNvPr id="192" name="Google Shape;192;p4"/>
          <p:cNvSpPr txBox="1"/>
          <p:nvPr/>
        </p:nvSpPr>
        <p:spPr>
          <a:xfrm>
            <a:off x="9858405" y="-796492"/>
            <a:ext cx="248683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800"/>
              <a:buFont typeface="Arial"/>
              <a:buNone/>
            </a:pPr>
            <a:r>
              <a:rPr lang="it-IT" sz="1800">
                <a:solidFill>
                  <a:srgbClr val="0070C0"/>
                </a:solidFill>
                <a:latin typeface="Arial"/>
                <a:ea typeface="Arial"/>
                <a:cs typeface="Arial"/>
                <a:sym typeface="Arial"/>
              </a:rPr>
              <a:t>RAW pressure data 1-1-2024🡪29-1-2024</a:t>
            </a:r>
            <a:endParaRPr sz="1800">
              <a:solidFill>
                <a:srgbClr val="0070C0"/>
              </a:solidFill>
              <a:latin typeface="Arial"/>
              <a:ea typeface="Arial"/>
              <a:cs typeface="Arial"/>
              <a:sym typeface="Arial"/>
            </a:endParaRPr>
          </a:p>
        </p:txBody>
      </p:sp>
      <p:sp>
        <p:nvSpPr>
          <p:cNvPr id="193" name="Google Shape;193;p4"/>
          <p:cNvSpPr txBox="1"/>
          <p:nvPr/>
        </p:nvSpPr>
        <p:spPr>
          <a:xfrm>
            <a:off x="9920484" y="2852136"/>
            <a:ext cx="88343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200"/>
              <a:buFont typeface="Arial"/>
              <a:buNone/>
            </a:pPr>
            <a:r>
              <a:rPr lang="it-IT" sz="1200">
                <a:solidFill>
                  <a:srgbClr val="0070C0"/>
                </a:solidFill>
                <a:latin typeface="Arial"/>
                <a:ea typeface="Arial"/>
                <a:cs typeface="Arial"/>
                <a:sym typeface="Arial"/>
              </a:rPr>
              <a:t>CALIPSO</a:t>
            </a:r>
            <a:endParaRPr sz="1200">
              <a:solidFill>
                <a:srgbClr val="0070C0"/>
              </a:solidFill>
              <a:latin typeface="Arial"/>
              <a:ea typeface="Arial"/>
              <a:cs typeface="Arial"/>
              <a:sym typeface="Arial"/>
            </a:endParaRPr>
          </a:p>
        </p:txBody>
      </p:sp>
      <p:sp>
        <p:nvSpPr>
          <p:cNvPr id="194" name="Google Shape;194;p4"/>
          <p:cNvSpPr txBox="1"/>
          <p:nvPr/>
        </p:nvSpPr>
        <p:spPr>
          <a:xfrm>
            <a:off x="9858405" y="1816280"/>
            <a:ext cx="1416325"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Arial"/>
              <a:buNone/>
            </a:pPr>
            <a:r>
              <a:rPr lang="it-IT" sz="1200">
                <a:solidFill>
                  <a:srgbClr val="FF0000"/>
                </a:solidFill>
                <a:latin typeface="Arial"/>
                <a:ea typeface="Arial"/>
                <a:cs typeface="Arial"/>
                <a:sym typeface="Arial"/>
              </a:rPr>
              <a:t>REPEATER 3</a:t>
            </a:r>
            <a:endParaRPr sz="1200">
              <a:solidFill>
                <a:srgbClr val="FF0000"/>
              </a:solidFill>
              <a:latin typeface="Arial"/>
              <a:ea typeface="Arial"/>
              <a:cs typeface="Arial"/>
              <a:sym typeface="Arial"/>
            </a:endParaRPr>
          </a:p>
        </p:txBody>
      </p:sp>
      <p:sp>
        <p:nvSpPr>
          <p:cNvPr id="195" name="Google Shape;195;p4"/>
          <p:cNvSpPr txBox="1"/>
          <p:nvPr/>
        </p:nvSpPr>
        <p:spPr>
          <a:xfrm>
            <a:off x="9123919" y="775392"/>
            <a:ext cx="3136528"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Arial"/>
              <a:buNone/>
            </a:pPr>
            <a:r>
              <a:rPr lang="it-IT" sz="1200">
                <a:solidFill>
                  <a:srgbClr val="FF0000"/>
                </a:solidFill>
                <a:latin typeface="Arial"/>
                <a:ea typeface="Arial"/>
                <a:cs typeface="Arial"/>
                <a:sym typeface="Arial"/>
              </a:rPr>
              <a:t>pressure data 1-1-2024🡪29-1-2024</a:t>
            </a:r>
            <a:endParaRPr sz="1200">
              <a:solidFill>
                <a:srgbClr val="FF0000"/>
              </a:solidFill>
              <a:latin typeface="Arial"/>
              <a:ea typeface="Arial"/>
              <a:cs typeface="Arial"/>
              <a:sym typeface="Arial"/>
            </a:endParaRPr>
          </a:p>
        </p:txBody>
      </p:sp>
      <p:pic>
        <p:nvPicPr>
          <p:cNvPr id="196" name="Google Shape;196;p4" descr="Immagine che contiene testo, schermata, software, Icona del computer&#10;&#10;Descrizione generata automaticamente"/>
          <p:cNvPicPr preferRelativeResize="0"/>
          <p:nvPr/>
        </p:nvPicPr>
        <p:blipFill rotWithShape="1">
          <a:blip r:embed="rId18">
            <a:alphaModFix/>
          </a:blip>
          <a:srcRect/>
          <a:stretch/>
        </p:blipFill>
        <p:spPr>
          <a:xfrm>
            <a:off x="5878596" y="3473468"/>
            <a:ext cx="3259255" cy="1945368"/>
          </a:xfrm>
          <a:prstGeom prst="rect">
            <a:avLst/>
          </a:prstGeom>
          <a:noFill/>
          <a:ln>
            <a:noFill/>
          </a:ln>
        </p:spPr>
      </p:pic>
      <p:pic>
        <p:nvPicPr>
          <p:cNvPr id="197" name="Google Shape;197;p4" descr="Immagine che contiene modello, quadrato, pixel, design&#10;&#10;Descrizione generata automaticamente"/>
          <p:cNvPicPr preferRelativeResize="0"/>
          <p:nvPr/>
        </p:nvPicPr>
        <p:blipFill rotWithShape="1">
          <a:blip r:embed="rId19">
            <a:alphaModFix/>
          </a:blip>
          <a:srcRect/>
          <a:stretch/>
        </p:blipFill>
        <p:spPr>
          <a:xfrm>
            <a:off x="9873894" y="3700121"/>
            <a:ext cx="1256229" cy="1256229"/>
          </a:xfrm>
          <a:prstGeom prst="rect">
            <a:avLst/>
          </a:prstGeom>
          <a:noFill/>
          <a:ln>
            <a:noFill/>
          </a:ln>
        </p:spPr>
      </p:pic>
      <p:sp>
        <p:nvSpPr>
          <p:cNvPr id="198" name="Google Shape;198;p4"/>
          <p:cNvSpPr txBox="1"/>
          <p:nvPr/>
        </p:nvSpPr>
        <p:spPr>
          <a:xfrm>
            <a:off x="5251798" y="4998309"/>
            <a:ext cx="7403700" cy="369300"/>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it-IT" sz="1400">
                <a:solidFill>
                  <a:srgbClr val="FF0000"/>
                </a:solidFill>
                <a:latin typeface="Arial"/>
                <a:ea typeface="Arial"/>
                <a:cs typeface="Arial"/>
                <a:sym typeface="Arial"/>
              </a:rPr>
              <a:t>            </a:t>
            </a:r>
            <a:r>
              <a:rPr lang="it-IT" sz="1800" b="1" u="sng">
                <a:solidFill>
                  <a:srgbClr val="FF0000"/>
                </a:solidFill>
                <a:latin typeface="Arial"/>
                <a:ea typeface="Arial"/>
                <a:cs typeface="Arial"/>
                <a:sym typeface="Arial"/>
                <a:hlinkClick r:id="rId20">
                  <a:extLst>
                    <a:ext uri="{A12FA001-AC4F-418D-AE19-62706E023703}">
                      <ahyp:hlinkClr xmlns:ahyp="http://schemas.microsoft.com/office/drawing/2018/hyperlinkcolor" val="tx"/>
                    </a:ext>
                  </a:extLst>
                </a:hlinkClick>
              </a:rPr>
              <a:t>http://www.moist.it/sites/western_ionian_sea/2/INSEASC</a:t>
            </a:r>
            <a:endParaRPr sz="1800" b="1">
              <a:solidFill>
                <a:srgbClr val="FF0000"/>
              </a:solidFill>
              <a:latin typeface="Arial"/>
              <a:ea typeface="Arial"/>
              <a:cs typeface="Arial"/>
              <a:sym typeface="Arial"/>
            </a:endParaRPr>
          </a:p>
        </p:txBody>
      </p:sp>
      <p:sp>
        <p:nvSpPr>
          <p:cNvPr id="199" name="Google Shape;199;p4"/>
          <p:cNvSpPr txBox="1"/>
          <p:nvPr/>
        </p:nvSpPr>
        <p:spPr>
          <a:xfrm>
            <a:off x="1162344" y="128800"/>
            <a:ext cx="9770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it-IT" sz="3000" b="1" i="0" u="none" strike="noStrike" cap="none">
                <a:solidFill>
                  <a:schemeClr val="lt1"/>
                </a:solidFill>
                <a:latin typeface="Arial"/>
                <a:ea typeface="Arial"/>
                <a:cs typeface="Arial"/>
                <a:sym typeface="Arial"/>
              </a:rPr>
              <a:t>InSEA wet demo SMART cable</a:t>
            </a:r>
            <a:endParaRPr sz="3000" b="1" i="0" u="none" strike="noStrike" cap="none">
              <a:solidFill>
                <a:schemeClr val="lt1"/>
              </a:solidFill>
              <a:latin typeface="Arial"/>
              <a:ea typeface="Arial"/>
              <a:cs typeface="Arial"/>
              <a:sym typeface="Arial"/>
            </a:endParaRPr>
          </a:p>
        </p:txBody>
      </p:sp>
      <p:pic>
        <p:nvPicPr>
          <p:cNvPr id="200" name="Google Shape;200;p4"/>
          <p:cNvPicPr preferRelativeResize="0"/>
          <p:nvPr/>
        </p:nvPicPr>
        <p:blipFill rotWithShape="1">
          <a:blip r:embed="rId21">
            <a:alphaModFix/>
          </a:blip>
          <a:srcRect/>
          <a:stretch/>
        </p:blipFill>
        <p:spPr>
          <a:xfrm>
            <a:off x="7126820" y="6080347"/>
            <a:ext cx="777233" cy="623479"/>
          </a:xfrm>
          <a:prstGeom prst="rect">
            <a:avLst/>
          </a:prstGeom>
          <a:noFill/>
          <a:ln>
            <a:noFill/>
          </a:ln>
        </p:spPr>
      </p:pic>
      <p:pic>
        <p:nvPicPr>
          <p:cNvPr id="201" name="Google Shape;201;p4"/>
          <p:cNvPicPr preferRelativeResize="0"/>
          <p:nvPr/>
        </p:nvPicPr>
        <p:blipFill rotWithShape="1">
          <a:blip r:embed="rId22">
            <a:alphaModFix/>
          </a:blip>
          <a:srcRect/>
          <a:stretch/>
        </p:blipFill>
        <p:spPr>
          <a:xfrm>
            <a:off x="7990290" y="5965474"/>
            <a:ext cx="738352" cy="73835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2"/>
          <p:cNvPicPr preferRelativeResize="0">
            <a:picLocks noChangeAspect="1"/>
          </p:cNvPicPr>
          <p:nvPr/>
        </p:nvPicPr>
        <p:blipFill rotWithShape="1">
          <a:blip r:embed="rId3">
            <a:alphaModFix/>
          </a:blip>
          <a:srcRect/>
          <a:stretch/>
        </p:blipFill>
        <p:spPr>
          <a:xfrm>
            <a:off x="0" y="733152"/>
            <a:ext cx="8980714" cy="6124847"/>
          </a:xfrm>
          <a:prstGeom prst="rect">
            <a:avLst/>
          </a:prstGeom>
          <a:noFill/>
          <a:ln>
            <a:noFill/>
          </a:ln>
        </p:spPr>
      </p:pic>
      <p:sp>
        <p:nvSpPr>
          <p:cNvPr id="107" name="Google Shape;107;p2"/>
          <p:cNvSpPr/>
          <p:nvPr/>
        </p:nvSpPr>
        <p:spPr>
          <a:xfrm>
            <a:off x="8229600" y="2517289"/>
            <a:ext cx="3603811" cy="3388659"/>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fr-FR" sz="2000" b="1" dirty="0">
                <a:solidFill>
                  <a:schemeClr val="dk1"/>
                </a:solidFill>
                <a:latin typeface="Calibri"/>
                <a:ea typeface="Calibri"/>
                <a:cs typeface="Calibri"/>
                <a:sym typeface="Calibri"/>
              </a:rPr>
              <a:t> 450 km Telecom Cable</a:t>
            </a:r>
            <a:endParaRPr dirty="0"/>
          </a:p>
          <a:p>
            <a:pPr marL="0" marR="0" lvl="0" indent="0" algn="l" rtl="0">
              <a:lnSpc>
                <a:spcPct val="150000"/>
              </a:lnSpc>
              <a:spcBef>
                <a:spcPts val="0"/>
              </a:spcBef>
              <a:spcAft>
                <a:spcPts val="0"/>
              </a:spcAft>
              <a:buNone/>
            </a:pPr>
            <a:endParaRPr sz="800" b="1"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fr-FR" sz="2000" b="1" dirty="0">
                <a:solidFill>
                  <a:schemeClr val="dk1"/>
                </a:solidFill>
                <a:latin typeface="Calibri"/>
                <a:ea typeface="Calibri"/>
                <a:cs typeface="Calibri"/>
                <a:sym typeface="Calibri"/>
              </a:rPr>
              <a:t> Scientific </a:t>
            </a:r>
            <a:r>
              <a:rPr lang="fr-FR" sz="2000" b="1" dirty="0" err="1">
                <a:solidFill>
                  <a:schemeClr val="dk1"/>
                </a:solidFill>
                <a:latin typeface="Calibri"/>
                <a:ea typeface="Calibri"/>
                <a:cs typeface="Calibri"/>
                <a:sym typeface="Calibri"/>
              </a:rPr>
              <a:t>Funding</a:t>
            </a:r>
            <a:r>
              <a:rPr lang="fr-FR" sz="2000" b="1" dirty="0">
                <a:solidFill>
                  <a:schemeClr val="dk1"/>
                </a:solidFill>
                <a:latin typeface="Calibri"/>
                <a:ea typeface="Calibri"/>
                <a:cs typeface="Calibri"/>
                <a:sym typeface="Calibri"/>
              </a:rPr>
              <a:t> :</a:t>
            </a:r>
            <a:endParaRPr dirty="0"/>
          </a:p>
          <a:p>
            <a:pPr marL="452438" marR="0" lvl="0" indent="-269875" algn="l" rtl="0">
              <a:lnSpc>
                <a:spcPct val="150000"/>
              </a:lnSpc>
              <a:spcBef>
                <a:spcPts val="0"/>
              </a:spcBef>
              <a:spcAft>
                <a:spcPts val="0"/>
              </a:spcAft>
              <a:buClr>
                <a:schemeClr val="dk1"/>
              </a:buClr>
              <a:buSzPts val="1800"/>
              <a:buFont typeface="Arial"/>
              <a:buChar char="•"/>
            </a:pPr>
            <a:r>
              <a:rPr lang="fr-FR" sz="1800" dirty="0">
                <a:solidFill>
                  <a:schemeClr val="dk1"/>
                </a:solidFill>
                <a:latin typeface="Calibri"/>
                <a:ea typeface="Calibri"/>
                <a:cs typeface="Calibri"/>
                <a:sym typeface="Calibri"/>
              </a:rPr>
              <a:t>4 SMART « CC-</a:t>
            </a:r>
            <a:r>
              <a:rPr lang="fr-FR" sz="1800" dirty="0" err="1">
                <a:solidFill>
                  <a:schemeClr val="dk1"/>
                </a:solidFill>
                <a:latin typeface="Calibri"/>
                <a:ea typeface="Calibri"/>
                <a:cs typeface="Calibri"/>
                <a:sym typeface="Calibri"/>
              </a:rPr>
              <a:t>nodes</a:t>
            </a:r>
            <a:r>
              <a:rPr lang="fr-FR" sz="1800" dirty="0">
                <a:solidFill>
                  <a:schemeClr val="dk1"/>
                </a:solidFill>
                <a:latin typeface="Calibri"/>
                <a:ea typeface="Calibri"/>
                <a:cs typeface="Calibri"/>
                <a:sym typeface="Calibri"/>
              </a:rPr>
              <a:t> »</a:t>
            </a:r>
            <a:endParaRPr dirty="0"/>
          </a:p>
          <a:p>
            <a:pPr marL="452438" marR="0" lvl="0" indent="-269875" algn="l" rtl="0">
              <a:lnSpc>
                <a:spcPct val="150000"/>
              </a:lnSpc>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Other sensing techniques</a:t>
            </a:r>
            <a:endParaRPr dirty="0"/>
          </a:p>
          <a:p>
            <a:pPr marL="452438" marR="0" lvl="0" indent="-269875" algn="l" rtl="0">
              <a:lnSpc>
                <a:spcPct val="150000"/>
              </a:lnSpc>
              <a:spcBef>
                <a:spcPts val="0"/>
              </a:spcBef>
              <a:spcAft>
                <a:spcPts val="0"/>
              </a:spcAft>
              <a:buClr>
                <a:schemeClr val="dk1"/>
              </a:buClr>
              <a:buSzPts val="1800"/>
              <a:buFont typeface="Arial"/>
              <a:buChar char="•"/>
            </a:pPr>
            <a:r>
              <a:rPr lang="fr-FR" sz="1800" dirty="0">
                <a:solidFill>
                  <a:schemeClr val="dk1"/>
                </a:solidFill>
                <a:latin typeface="Calibri"/>
                <a:ea typeface="Calibri"/>
                <a:cs typeface="Calibri"/>
                <a:sym typeface="Calibri"/>
              </a:rPr>
              <a:t>Data Center</a:t>
            </a:r>
            <a:endParaRPr dirty="0"/>
          </a:p>
          <a:p>
            <a:pPr marL="452438" marR="0" lvl="0" indent="-269875" algn="l" rtl="0">
              <a:lnSpc>
                <a:spcPct val="150000"/>
              </a:lnSpc>
              <a:spcBef>
                <a:spcPts val="0"/>
              </a:spcBef>
              <a:spcAft>
                <a:spcPts val="0"/>
              </a:spcAft>
              <a:buClr>
                <a:schemeClr val="dk1"/>
              </a:buClr>
              <a:buSzPts val="1800"/>
              <a:buFont typeface="Arial"/>
              <a:buChar char="•"/>
            </a:pPr>
            <a:r>
              <a:rPr lang="fr-FR" sz="1800" dirty="0">
                <a:solidFill>
                  <a:schemeClr val="dk1"/>
                </a:solidFill>
                <a:latin typeface="Calibri"/>
                <a:ea typeface="Calibri"/>
                <a:cs typeface="Calibri"/>
                <a:sym typeface="Calibri"/>
              </a:rPr>
              <a:t>Scientific </a:t>
            </a:r>
            <a:r>
              <a:rPr lang="fr-FR" sz="1800" dirty="0" err="1">
                <a:solidFill>
                  <a:schemeClr val="dk1"/>
                </a:solidFill>
                <a:latin typeface="Calibri"/>
                <a:ea typeface="Calibri"/>
                <a:cs typeface="Calibri"/>
                <a:sym typeface="Calibri"/>
              </a:rPr>
              <a:t>Research</a:t>
            </a:r>
            <a:endParaRPr lang="fr-FR" sz="1800" dirty="0">
              <a:solidFill>
                <a:schemeClr val="dk1"/>
              </a:solidFill>
              <a:latin typeface="Calibri"/>
              <a:ea typeface="Calibri"/>
              <a:cs typeface="Calibri"/>
              <a:sym typeface="Calibri"/>
            </a:endParaRPr>
          </a:p>
          <a:p>
            <a:pPr marL="452438" marR="0" lvl="0" indent="-269875" algn="l" rtl="0">
              <a:lnSpc>
                <a:spcPct val="150000"/>
              </a:lnSpc>
              <a:spcBef>
                <a:spcPts val="0"/>
              </a:spcBef>
              <a:spcAft>
                <a:spcPts val="0"/>
              </a:spcAft>
              <a:buClr>
                <a:schemeClr val="dk1"/>
              </a:buClr>
              <a:buSzPts val="1800"/>
              <a:buFont typeface="Arial"/>
              <a:buChar char="•"/>
            </a:pPr>
            <a:r>
              <a:rPr lang="fr-FR" dirty="0">
                <a:solidFill>
                  <a:schemeClr val="dk1"/>
                </a:solidFill>
                <a:latin typeface="Calibri"/>
                <a:ea typeface="Calibri"/>
                <a:cs typeface="Calibri"/>
                <a:sym typeface="Calibri"/>
              </a:rPr>
              <a:t>France + ADB</a:t>
            </a:r>
            <a:endParaRPr sz="1800" dirty="0">
              <a:solidFill>
                <a:schemeClr val="dk1"/>
              </a:solidFill>
              <a:latin typeface="Calibri"/>
              <a:ea typeface="Calibri"/>
              <a:cs typeface="Calibri"/>
              <a:sym typeface="Calibri"/>
            </a:endParaRPr>
          </a:p>
        </p:txBody>
      </p:sp>
      <p:pic>
        <p:nvPicPr>
          <p:cNvPr id="2" name="Picture 6" descr="Flag of Vanuatu - Wikipedia">
            <a:extLst>
              <a:ext uri="{FF2B5EF4-FFF2-40B4-BE49-F238E27FC236}">
                <a16:creationId xmlns:a16="http://schemas.microsoft.com/office/drawing/2014/main" id="{E971A2D3-BA1F-C065-C0DD-DCE344A38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7615245" y="1016819"/>
            <a:ext cx="914031" cy="5484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341DEFF-7CB6-3E7E-2B83-25C170A9BCB4}"/>
              </a:ext>
            </a:extLst>
          </p:cNvPr>
          <p:cNvGrpSpPr/>
          <p:nvPr/>
        </p:nvGrpSpPr>
        <p:grpSpPr>
          <a:xfrm>
            <a:off x="358589" y="5174428"/>
            <a:ext cx="1280160" cy="1463040"/>
            <a:chOff x="6710437" y="-1551482"/>
            <a:chExt cx="1280160" cy="1463040"/>
          </a:xfrm>
        </p:grpSpPr>
        <p:sp>
          <p:nvSpPr>
            <p:cNvPr id="4" name="Rectangle 3">
              <a:extLst>
                <a:ext uri="{FF2B5EF4-FFF2-40B4-BE49-F238E27FC236}">
                  <a16:creationId xmlns:a16="http://schemas.microsoft.com/office/drawing/2014/main" id="{88D01F6C-F458-583B-E659-0FE3D9526CBC}"/>
                </a:ext>
              </a:extLst>
            </p:cNvPr>
            <p:cNvSpPr>
              <a:spLocks/>
            </p:cNvSpPr>
            <p:nvPr/>
          </p:nvSpPr>
          <p:spPr>
            <a:xfrm>
              <a:off x="6710437" y="-1551482"/>
              <a:ext cx="1280160" cy="1463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427E268F-6CA8-68A9-EE6E-A1E33EFB73A7}"/>
                </a:ext>
              </a:extLst>
            </p:cNvPr>
            <p:cNvGrpSpPr/>
            <p:nvPr/>
          </p:nvGrpSpPr>
          <p:grpSpPr>
            <a:xfrm>
              <a:off x="6850996" y="-1438678"/>
              <a:ext cx="1051560" cy="1288490"/>
              <a:chOff x="6850996" y="-1438678"/>
              <a:chExt cx="1051560" cy="1288490"/>
            </a:xfrm>
          </p:grpSpPr>
          <p:pic>
            <p:nvPicPr>
              <p:cNvPr id="6" name="Picture 8" descr="Flag of New Caledonia">
                <a:extLst>
                  <a:ext uri="{FF2B5EF4-FFF2-40B4-BE49-F238E27FC236}">
                    <a16:creationId xmlns:a16="http://schemas.microsoft.com/office/drawing/2014/main" id="{3965DA16-A0DE-B90C-C19C-9C202C98D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996" y="-675061"/>
                <a:ext cx="1049746" cy="524873"/>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417183FF-04CE-F813-8C35-047162F2EA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0996" y="-1438678"/>
                <a:ext cx="1051560" cy="701040"/>
              </a:xfrm>
              <a:prstGeom prst="rect">
                <a:avLst/>
              </a:prstGeom>
            </p:spPr>
          </p:pic>
        </p:grpSp>
      </p:grpSp>
      <p:pic>
        <p:nvPicPr>
          <p:cNvPr id="8" name="Google Shape;166;p4">
            <a:extLst>
              <a:ext uri="{FF2B5EF4-FFF2-40B4-BE49-F238E27FC236}">
                <a16:creationId xmlns:a16="http://schemas.microsoft.com/office/drawing/2014/main" id="{6EC75696-9D26-7396-E8B7-F45935F797C6}"/>
              </a:ext>
            </a:extLst>
          </p:cNvPr>
          <p:cNvPicPr preferRelativeResize="0"/>
          <p:nvPr/>
        </p:nvPicPr>
        <p:blipFill rotWithShape="1">
          <a:blip r:embed="rId8">
            <a:alphaModFix/>
          </a:blip>
          <a:srcRect/>
          <a:stretch/>
        </p:blipFill>
        <p:spPr>
          <a:xfrm>
            <a:off x="10933044" y="0"/>
            <a:ext cx="1258957" cy="831156"/>
          </a:xfrm>
          <a:prstGeom prst="rect">
            <a:avLst/>
          </a:prstGeom>
          <a:noFill/>
          <a:ln>
            <a:noFill/>
          </a:ln>
        </p:spPr>
      </p:pic>
      <p:sp>
        <p:nvSpPr>
          <p:cNvPr id="9" name="Google Shape;167;p4">
            <a:extLst>
              <a:ext uri="{FF2B5EF4-FFF2-40B4-BE49-F238E27FC236}">
                <a16:creationId xmlns:a16="http://schemas.microsoft.com/office/drawing/2014/main" id="{716F9A42-2A98-4739-0F81-6AC4CAF238C9}"/>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E4E79"/>
              </a:solidFill>
              <a:latin typeface="Open Sans"/>
              <a:ea typeface="Open Sans"/>
              <a:cs typeface="Open Sans"/>
              <a:sym typeface="Open Sans"/>
            </a:endParaRPr>
          </a:p>
        </p:txBody>
      </p:sp>
      <p:pic>
        <p:nvPicPr>
          <p:cNvPr id="10" name="Google Shape;168;p4">
            <a:extLst>
              <a:ext uri="{FF2B5EF4-FFF2-40B4-BE49-F238E27FC236}">
                <a16:creationId xmlns:a16="http://schemas.microsoft.com/office/drawing/2014/main" id="{23A0CAF4-CFB5-7CE0-51F6-D9CEDE16175D}"/>
              </a:ext>
            </a:extLst>
          </p:cNvPr>
          <p:cNvPicPr preferRelativeResize="0"/>
          <p:nvPr/>
        </p:nvPicPr>
        <p:blipFill rotWithShape="1">
          <a:blip r:embed="rId9">
            <a:alphaModFix/>
          </a:blip>
          <a:srcRect l="15755" t="60877" r="14528" b="18593"/>
          <a:stretch/>
        </p:blipFill>
        <p:spPr>
          <a:xfrm>
            <a:off x="211053" y="64000"/>
            <a:ext cx="1774774" cy="689577"/>
          </a:xfrm>
          <a:prstGeom prst="rect">
            <a:avLst/>
          </a:prstGeom>
          <a:noFill/>
          <a:ln>
            <a:noFill/>
          </a:ln>
        </p:spPr>
      </p:pic>
      <p:pic>
        <p:nvPicPr>
          <p:cNvPr id="11" name="Google Shape;170;p4">
            <a:extLst>
              <a:ext uri="{FF2B5EF4-FFF2-40B4-BE49-F238E27FC236}">
                <a16:creationId xmlns:a16="http://schemas.microsoft.com/office/drawing/2014/main" id="{9B74EB29-B116-50C6-4601-F82FD5AAE438}"/>
              </a:ext>
            </a:extLst>
          </p:cNvPr>
          <p:cNvPicPr preferRelativeResize="0"/>
          <p:nvPr/>
        </p:nvPicPr>
        <p:blipFill rotWithShape="1">
          <a:blip r:embed="rId10">
            <a:alphaModFix/>
          </a:blip>
          <a:srcRect/>
          <a:stretch/>
        </p:blipFill>
        <p:spPr>
          <a:xfrm flipH="1">
            <a:off x="11314728" y="128900"/>
            <a:ext cx="652070" cy="554000"/>
          </a:xfrm>
          <a:prstGeom prst="rect">
            <a:avLst/>
          </a:prstGeom>
          <a:noFill/>
          <a:ln>
            <a:noFill/>
          </a:ln>
        </p:spPr>
      </p:pic>
      <p:sp>
        <p:nvSpPr>
          <p:cNvPr id="12" name="Google Shape;199;p4">
            <a:extLst>
              <a:ext uri="{FF2B5EF4-FFF2-40B4-BE49-F238E27FC236}">
                <a16:creationId xmlns:a16="http://schemas.microsoft.com/office/drawing/2014/main" id="{F6164D6A-F68F-127D-F052-19E2E618351B}"/>
              </a:ext>
            </a:extLst>
          </p:cNvPr>
          <p:cNvSpPr txBox="1"/>
          <p:nvPr/>
        </p:nvSpPr>
        <p:spPr>
          <a:xfrm>
            <a:off x="1162344" y="128800"/>
            <a:ext cx="9770700" cy="554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it-IT" sz="3000" b="1" i="0" u="none" strike="noStrike" cap="none" dirty="0">
                <a:solidFill>
                  <a:schemeClr val="lt1"/>
                </a:solidFill>
                <a:latin typeface="Arial"/>
                <a:ea typeface="Arial"/>
                <a:cs typeface="Arial"/>
                <a:sym typeface="Arial"/>
              </a:rPr>
              <a:t>Tamtam SMART Cable System</a:t>
            </a:r>
            <a:endParaRPr sz="3000" b="1"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D562-FA79-C36E-A105-F636304255A5}"/>
            </a:ext>
          </a:extLst>
        </p:cNvPr>
        <p:cNvGrpSpPr/>
        <p:nvPr/>
      </p:nvGrpSpPr>
      <p:grpSpPr>
        <a:xfrm>
          <a:off x="0" y="0"/>
          <a:ext cx="0" cy="0"/>
          <a:chOff x="0" y="0"/>
          <a:chExt cx="0" cy="0"/>
        </a:xfrm>
      </p:grpSpPr>
      <p:sp>
        <p:nvSpPr>
          <p:cNvPr id="9" name="Título 1">
            <a:extLst>
              <a:ext uri="{FF2B5EF4-FFF2-40B4-BE49-F238E27FC236}">
                <a16:creationId xmlns:a16="http://schemas.microsoft.com/office/drawing/2014/main" id="{BB9996DB-E1CD-0BCC-9ADC-88CEFC79E0D0}"/>
              </a:ext>
            </a:extLst>
          </p:cNvPr>
          <p:cNvSpPr txBox="1">
            <a:spLocks/>
          </p:cNvSpPr>
          <p:nvPr/>
        </p:nvSpPr>
        <p:spPr>
          <a:xfrm>
            <a:off x="6096001" y="307167"/>
            <a:ext cx="6096000" cy="756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b="1" dirty="0">
                <a:solidFill>
                  <a:schemeClr val="bg1"/>
                </a:solidFill>
                <a:latin typeface="Roboto Condensed"/>
                <a:ea typeface="Roboto Condensed"/>
              </a:rPr>
              <a:t>Novo Anel CAM</a:t>
            </a:r>
          </a:p>
          <a:p>
            <a:r>
              <a:rPr lang="pt-PT" sz="2300" dirty="0">
                <a:solidFill>
                  <a:schemeClr val="bg1"/>
                </a:solidFill>
                <a:latin typeface="Arial" panose="020B0604020202020204" pitchFamily="34" charset="0"/>
                <a:ea typeface="Roboto Condensed" panose="02000000000000000000" pitchFamily="2" charset="0"/>
                <a:cs typeface="Arial" panose="020B0604020202020204" pitchFamily="34" charset="0"/>
              </a:rPr>
              <a:t>Topologia Física</a:t>
            </a:r>
          </a:p>
        </p:txBody>
      </p:sp>
      <p:pic>
        <p:nvPicPr>
          <p:cNvPr id="11" name="Imagem 10" descr="Uma imagem com texto, captura de ecrã, Gráficos, Azul elétrico&#10;&#10;Descrição gerada automaticamente">
            <a:extLst>
              <a:ext uri="{FF2B5EF4-FFF2-40B4-BE49-F238E27FC236}">
                <a16:creationId xmlns:a16="http://schemas.microsoft.com/office/drawing/2014/main" id="{5CA4CC35-BCF9-EDA2-88BD-66D16D71930C}"/>
              </a:ext>
            </a:extLst>
          </p:cNvPr>
          <p:cNvPicPr>
            <a:picLocks/>
          </p:cNvPicPr>
          <p:nvPr/>
        </p:nvPicPr>
        <p:blipFill rotWithShape="1">
          <a:blip r:embed="rId3">
            <a:extLst>
              <a:ext uri="{28A0092B-C50C-407E-A947-70E740481C1C}">
                <a14:useLocalDpi xmlns:a14="http://schemas.microsoft.com/office/drawing/2010/main" val="0"/>
              </a:ext>
            </a:extLst>
          </a:blip>
          <a:srcRect t="6990" b="69257"/>
          <a:stretch/>
        </p:blipFill>
        <p:spPr>
          <a:xfrm>
            <a:off x="0" y="0"/>
            <a:ext cx="12318746" cy="1457011"/>
          </a:xfrm>
          <a:prstGeom prst="rect">
            <a:avLst/>
          </a:prstGeom>
        </p:spPr>
      </p:pic>
      <p:sp>
        <p:nvSpPr>
          <p:cNvPr id="12" name="Título 1">
            <a:extLst>
              <a:ext uri="{FF2B5EF4-FFF2-40B4-BE49-F238E27FC236}">
                <a16:creationId xmlns:a16="http://schemas.microsoft.com/office/drawing/2014/main" id="{A5F3E762-9CAF-383C-DCDB-3F506B873093}"/>
              </a:ext>
            </a:extLst>
          </p:cNvPr>
          <p:cNvSpPr txBox="1">
            <a:spLocks/>
          </p:cNvSpPr>
          <p:nvPr/>
        </p:nvSpPr>
        <p:spPr>
          <a:xfrm>
            <a:off x="6088245" y="450752"/>
            <a:ext cx="6096000" cy="7568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PT" sz="3200" b="1" dirty="0" err="1">
                <a:solidFill>
                  <a:schemeClr val="bg1"/>
                </a:solidFill>
                <a:latin typeface="Roboto Condensed"/>
                <a:ea typeface="Roboto Condensed"/>
              </a:rPr>
              <a:t>Atlantic</a:t>
            </a:r>
            <a:r>
              <a:rPr lang="pt-PT" sz="3200" b="1" dirty="0">
                <a:solidFill>
                  <a:schemeClr val="bg1"/>
                </a:solidFill>
                <a:latin typeface="Roboto Condensed"/>
                <a:ea typeface="Roboto Condensed"/>
              </a:rPr>
              <a:t> CAM</a:t>
            </a:r>
            <a:br>
              <a:rPr lang="pt-PT" sz="3200" b="1" dirty="0">
                <a:solidFill>
                  <a:schemeClr val="bg1"/>
                </a:solidFill>
                <a:latin typeface="Roboto Condensed"/>
                <a:ea typeface="Roboto Condensed"/>
              </a:rPr>
            </a:br>
            <a:r>
              <a:rPr lang="pt-PT" sz="2200" b="1" dirty="0" err="1">
                <a:solidFill>
                  <a:schemeClr val="bg1"/>
                </a:solidFill>
                <a:latin typeface="Roboto Condensed"/>
                <a:ea typeface="Roboto Condensed"/>
              </a:rPr>
              <a:t>Physical</a:t>
            </a:r>
            <a:r>
              <a:rPr lang="pt-PT" sz="2200" b="1" dirty="0">
                <a:solidFill>
                  <a:schemeClr val="bg1"/>
                </a:solidFill>
                <a:latin typeface="Roboto Condensed"/>
                <a:ea typeface="Roboto Condensed"/>
              </a:rPr>
              <a:t> Layout</a:t>
            </a:r>
            <a:endParaRPr lang="pt-PT" sz="2200" dirty="0">
              <a:solidFill>
                <a:schemeClr val="bg1"/>
              </a:solidFill>
              <a:latin typeface="Arial" panose="020B0604020202020204" pitchFamily="34" charset="0"/>
              <a:ea typeface="Roboto Condensed" panose="02000000000000000000" pitchFamily="2" charset="0"/>
              <a:cs typeface="Arial" panose="020B0604020202020204" pitchFamily="34" charset="0"/>
            </a:endParaRPr>
          </a:p>
        </p:txBody>
      </p:sp>
      <p:grpSp>
        <p:nvGrpSpPr>
          <p:cNvPr id="20" name="Group 19">
            <a:extLst>
              <a:ext uri="{FF2B5EF4-FFF2-40B4-BE49-F238E27FC236}">
                <a16:creationId xmlns:a16="http://schemas.microsoft.com/office/drawing/2014/main" id="{3EEB420D-A06A-0AC1-7650-D2F1A37422F1}"/>
              </a:ext>
            </a:extLst>
          </p:cNvPr>
          <p:cNvGrpSpPr>
            <a:grpSpLocks noChangeAspect="1"/>
          </p:cNvGrpSpPr>
          <p:nvPr/>
        </p:nvGrpSpPr>
        <p:grpSpPr>
          <a:xfrm>
            <a:off x="280638" y="1560408"/>
            <a:ext cx="9886616" cy="4604882"/>
            <a:chOff x="857584" y="1560407"/>
            <a:chExt cx="10556851" cy="4917057"/>
          </a:xfrm>
        </p:grpSpPr>
        <p:pic>
          <p:nvPicPr>
            <p:cNvPr id="3" name="Imagem 2">
              <a:extLst>
                <a:ext uri="{FF2B5EF4-FFF2-40B4-BE49-F238E27FC236}">
                  <a16:creationId xmlns:a16="http://schemas.microsoft.com/office/drawing/2014/main" id="{C4D1ECE9-D85A-B87A-8699-976AB2B1C7B6}"/>
                </a:ext>
              </a:extLst>
            </p:cNvPr>
            <p:cNvPicPr>
              <a:picLocks noChangeAspect="1"/>
            </p:cNvPicPr>
            <p:nvPr/>
          </p:nvPicPr>
          <p:blipFill>
            <a:blip r:embed="rId4"/>
            <a:stretch>
              <a:fillRect/>
            </a:stretch>
          </p:blipFill>
          <p:spPr>
            <a:xfrm>
              <a:off x="927772" y="1560407"/>
              <a:ext cx="10486663" cy="4917057"/>
            </a:xfrm>
            <a:prstGeom prst="rect">
              <a:avLst/>
            </a:prstGeom>
          </p:spPr>
        </p:pic>
        <p:sp>
          <p:nvSpPr>
            <p:cNvPr id="2" name="CaixaDeTexto 1">
              <a:extLst>
                <a:ext uri="{FF2B5EF4-FFF2-40B4-BE49-F238E27FC236}">
                  <a16:creationId xmlns:a16="http://schemas.microsoft.com/office/drawing/2014/main" id="{8249ABBA-DC3A-21F4-8F19-45FF3596B092}"/>
                </a:ext>
              </a:extLst>
            </p:cNvPr>
            <p:cNvSpPr txBox="1"/>
            <p:nvPr/>
          </p:nvSpPr>
          <p:spPr>
            <a:xfrm>
              <a:off x="8592624" y="4783869"/>
              <a:ext cx="1627238" cy="738664"/>
            </a:xfrm>
            <a:prstGeom prst="rect">
              <a:avLst/>
            </a:prstGeom>
            <a:noFill/>
          </p:spPr>
          <p:txBody>
            <a:bodyPr wrap="square">
              <a:spAutoFit/>
            </a:bodyPr>
            <a:lstStyle/>
            <a:p>
              <a:pPr algn="ctr"/>
              <a:r>
                <a:rPr lang="pt-PT" sz="1400" b="1" i="0" u="none" strike="noStrike" baseline="0" dirty="0">
                  <a:solidFill>
                    <a:schemeClr val="bg1"/>
                  </a:solidFill>
                  <a:latin typeface="Arial" panose="020B0604020202020204" pitchFamily="34" charset="0"/>
                </a:rPr>
                <a:t>Troço</a:t>
              </a:r>
              <a:endParaRPr lang="pt-PT" sz="1400" b="0" i="0" u="none" strike="noStrike" baseline="0" dirty="0">
                <a:solidFill>
                  <a:schemeClr val="bg1"/>
                </a:solidFill>
                <a:latin typeface="Arial" panose="020B0604020202020204" pitchFamily="34" charset="0"/>
              </a:endParaRPr>
            </a:p>
            <a:p>
              <a:pPr algn="ctr"/>
              <a:r>
                <a:rPr lang="pt-PT" sz="1400" b="0" i="0" u="none" strike="noStrike" baseline="0" dirty="0">
                  <a:solidFill>
                    <a:schemeClr val="bg1"/>
                  </a:solidFill>
                  <a:latin typeface="Arial" panose="020B0604020202020204" pitchFamily="34" charset="0"/>
                </a:rPr>
                <a:t>Sines - Machico </a:t>
              </a:r>
            </a:p>
            <a:p>
              <a:pPr algn="ctr"/>
              <a:r>
                <a:rPr lang="pt-PT" sz="1400" b="0" i="0" u="none" strike="noStrike" baseline="0" dirty="0">
                  <a:solidFill>
                    <a:schemeClr val="bg1"/>
                  </a:solidFill>
                  <a:latin typeface="Arial" panose="020B0604020202020204" pitchFamily="34" charset="0"/>
                </a:rPr>
                <a:t>990 km </a:t>
              </a:r>
            </a:p>
          </p:txBody>
        </p:sp>
        <p:sp>
          <p:nvSpPr>
            <p:cNvPr id="5" name="CaixaDeTexto 4">
              <a:extLst>
                <a:ext uri="{FF2B5EF4-FFF2-40B4-BE49-F238E27FC236}">
                  <a16:creationId xmlns:a16="http://schemas.microsoft.com/office/drawing/2014/main" id="{1DEF1053-D0F7-9B41-1321-3F61596E8B56}"/>
                </a:ext>
              </a:extLst>
            </p:cNvPr>
            <p:cNvSpPr txBox="1"/>
            <p:nvPr/>
          </p:nvSpPr>
          <p:spPr>
            <a:xfrm>
              <a:off x="1829889" y="5153200"/>
              <a:ext cx="2059860" cy="738664"/>
            </a:xfrm>
            <a:prstGeom prst="rect">
              <a:avLst/>
            </a:prstGeom>
            <a:noFill/>
          </p:spPr>
          <p:txBody>
            <a:bodyPr wrap="square">
              <a:spAutoFit/>
            </a:bodyPr>
            <a:lstStyle/>
            <a:p>
              <a:pPr algn="ctr"/>
              <a:r>
                <a:rPr lang="pt-PT" sz="1400" b="1" i="0" u="none" strike="noStrike" baseline="0" dirty="0">
                  <a:solidFill>
                    <a:schemeClr val="bg1"/>
                  </a:solidFill>
                  <a:latin typeface="Arial" panose="020B0604020202020204" pitchFamily="34" charset="0"/>
                </a:rPr>
                <a:t>Troço</a:t>
              </a:r>
              <a:endParaRPr lang="pt-PT" sz="1400" b="0" i="0" u="none" strike="noStrike" baseline="0" dirty="0">
                <a:solidFill>
                  <a:schemeClr val="bg1"/>
                </a:solidFill>
                <a:latin typeface="Arial" panose="020B0604020202020204" pitchFamily="34" charset="0"/>
              </a:endParaRPr>
            </a:p>
            <a:p>
              <a:pPr algn="ctr"/>
              <a:r>
                <a:rPr lang="pt-PT" sz="1400" b="0" i="0" u="none" strike="noStrike" baseline="0" dirty="0">
                  <a:solidFill>
                    <a:schemeClr val="bg1"/>
                  </a:solidFill>
                  <a:latin typeface="Arial" panose="020B0604020202020204" pitchFamily="34" charset="0"/>
                </a:rPr>
                <a:t>Funchal - São Miguel  1,050 km </a:t>
              </a:r>
            </a:p>
          </p:txBody>
        </p:sp>
        <p:sp>
          <p:nvSpPr>
            <p:cNvPr id="6" name="CaixaDeTexto 5">
              <a:extLst>
                <a:ext uri="{FF2B5EF4-FFF2-40B4-BE49-F238E27FC236}">
                  <a16:creationId xmlns:a16="http://schemas.microsoft.com/office/drawing/2014/main" id="{F92E318F-ECAD-CF51-6567-10DEBDDB168E}"/>
                </a:ext>
              </a:extLst>
            </p:cNvPr>
            <p:cNvSpPr txBox="1"/>
            <p:nvPr/>
          </p:nvSpPr>
          <p:spPr>
            <a:xfrm>
              <a:off x="5100306" y="1781927"/>
              <a:ext cx="2059860" cy="738664"/>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Troço</a:t>
              </a:r>
            </a:p>
            <a:p>
              <a:pPr algn="ctr"/>
              <a:r>
                <a:rPr lang="pt-PT" sz="1400" b="0" i="0" u="none" strike="noStrike" baseline="0" dirty="0">
                  <a:solidFill>
                    <a:schemeClr val="bg1"/>
                  </a:solidFill>
                  <a:latin typeface="Arial" panose="020B0604020202020204" pitchFamily="34" charset="0"/>
                </a:rPr>
                <a:t>Terceira – Carcavelos</a:t>
              </a:r>
            </a:p>
            <a:p>
              <a:pPr algn="ctr"/>
              <a:r>
                <a:rPr lang="pt-PT" sz="1400" b="0" i="0" u="none" strike="noStrike" baseline="0" dirty="0">
                  <a:solidFill>
                    <a:schemeClr val="bg1"/>
                  </a:solidFill>
                  <a:latin typeface="Arial" panose="020B0604020202020204" pitchFamily="34" charset="0"/>
                </a:rPr>
                <a:t>1 590 km 	 </a:t>
              </a:r>
            </a:p>
          </p:txBody>
        </p:sp>
        <p:sp>
          <p:nvSpPr>
            <p:cNvPr id="7" name="CaixaDeTexto 6">
              <a:extLst>
                <a:ext uri="{FF2B5EF4-FFF2-40B4-BE49-F238E27FC236}">
                  <a16:creationId xmlns:a16="http://schemas.microsoft.com/office/drawing/2014/main" id="{897C9D14-E8F1-4AA1-B2AB-A55220F63B3C}"/>
                </a:ext>
              </a:extLst>
            </p:cNvPr>
            <p:cNvSpPr txBox="1"/>
            <p:nvPr/>
          </p:nvSpPr>
          <p:spPr>
            <a:xfrm>
              <a:off x="857584" y="2894665"/>
              <a:ext cx="1944610" cy="738664"/>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Troço</a:t>
              </a:r>
              <a:endParaRPr lang="pt-PT" sz="1400" dirty="0">
                <a:solidFill>
                  <a:schemeClr val="bg1"/>
                </a:solidFill>
                <a:latin typeface="Arial" panose="020B0604020202020204" pitchFamily="34" charset="0"/>
              </a:endParaRPr>
            </a:p>
            <a:p>
              <a:pPr algn="ctr"/>
              <a:r>
                <a:rPr lang="pt-PT" sz="1400" b="0" i="0" u="none" strike="noStrike" baseline="0" dirty="0">
                  <a:solidFill>
                    <a:schemeClr val="bg1"/>
                  </a:solidFill>
                  <a:latin typeface="Arial" panose="020B0604020202020204" pitchFamily="34" charset="0"/>
                </a:rPr>
                <a:t>Terceira- São Miguel 210 km</a:t>
              </a:r>
            </a:p>
          </p:txBody>
        </p:sp>
        <p:sp>
          <p:nvSpPr>
            <p:cNvPr id="4" name="CaixaDeTexto 3">
              <a:extLst>
                <a:ext uri="{FF2B5EF4-FFF2-40B4-BE49-F238E27FC236}">
                  <a16:creationId xmlns:a16="http://schemas.microsoft.com/office/drawing/2014/main" id="{9CA2EBF9-4C95-AA1B-EA0C-EC627117A0DE}"/>
                </a:ext>
              </a:extLst>
            </p:cNvPr>
            <p:cNvSpPr txBox="1"/>
            <p:nvPr/>
          </p:nvSpPr>
          <p:spPr>
            <a:xfrm>
              <a:off x="5367673" y="3821919"/>
              <a:ext cx="1627238" cy="523220"/>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Extensão  Total 3,8</a:t>
              </a:r>
              <a:r>
                <a:rPr lang="pt-PT" sz="1400" dirty="0">
                  <a:solidFill>
                    <a:schemeClr val="bg1"/>
                  </a:solidFill>
                  <a:latin typeface="Arial" panose="020B0604020202020204" pitchFamily="34" charset="0"/>
                </a:rPr>
                <a:t>40</a:t>
              </a:r>
              <a:r>
                <a:rPr lang="pt-PT" sz="1400" b="0" i="0" u="none" strike="noStrike" baseline="0" dirty="0">
                  <a:solidFill>
                    <a:schemeClr val="bg1"/>
                  </a:solidFill>
                  <a:latin typeface="Arial" panose="020B0604020202020204" pitchFamily="34" charset="0"/>
                </a:rPr>
                <a:t> km </a:t>
              </a:r>
            </a:p>
          </p:txBody>
        </p:sp>
        <p:sp>
          <p:nvSpPr>
            <p:cNvPr id="8" name="CaixaDeTexto 7">
              <a:extLst>
                <a:ext uri="{FF2B5EF4-FFF2-40B4-BE49-F238E27FC236}">
                  <a16:creationId xmlns:a16="http://schemas.microsoft.com/office/drawing/2014/main" id="{BBE4D664-9EE6-D854-6353-85CB1159D552}"/>
                </a:ext>
              </a:extLst>
            </p:cNvPr>
            <p:cNvSpPr txBox="1"/>
            <p:nvPr/>
          </p:nvSpPr>
          <p:spPr>
            <a:xfrm>
              <a:off x="7669997" y="2473673"/>
              <a:ext cx="1493171" cy="307777"/>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4 CC Nodes </a:t>
              </a:r>
            </a:p>
          </p:txBody>
        </p:sp>
        <p:sp>
          <p:nvSpPr>
            <p:cNvPr id="10" name="CaixaDeTexto 9">
              <a:extLst>
                <a:ext uri="{FF2B5EF4-FFF2-40B4-BE49-F238E27FC236}">
                  <a16:creationId xmlns:a16="http://schemas.microsoft.com/office/drawing/2014/main" id="{4A54D236-07A5-CC8C-B441-DDE6661B21CE}"/>
                </a:ext>
              </a:extLst>
            </p:cNvPr>
            <p:cNvSpPr txBox="1"/>
            <p:nvPr/>
          </p:nvSpPr>
          <p:spPr>
            <a:xfrm>
              <a:off x="9081958" y="3789178"/>
              <a:ext cx="1493171" cy="307777"/>
            </a:xfrm>
            <a:prstGeom prst="rect">
              <a:avLst/>
            </a:prstGeom>
            <a:noFill/>
          </p:spPr>
          <p:txBody>
            <a:bodyPr wrap="square">
              <a:spAutoFit/>
            </a:bodyPr>
            <a:lstStyle/>
            <a:p>
              <a:pPr algn="ctr"/>
              <a:r>
                <a:rPr lang="pt-PT" sz="1400" dirty="0">
                  <a:solidFill>
                    <a:schemeClr val="bg1"/>
                  </a:solidFill>
                  <a:latin typeface="Arial" panose="020B0604020202020204" pitchFamily="34" charset="0"/>
                </a:rPr>
                <a:t>6</a:t>
              </a:r>
              <a:r>
                <a:rPr lang="pt-PT" sz="1400" b="0" i="0" u="none" strike="noStrike" baseline="0" dirty="0">
                  <a:solidFill>
                    <a:schemeClr val="bg1"/>
                  </a:solidFill>
                  <a:latin typeface="Arial" panose="020B0604020202020204" pitchFamily="34" charset="0"/>
                </a:rPr>
                <a:t> CC Nodes </a:t>
              </a:r>
            </a:p>
          </p:txBody>
        </p:sp>
        <p:sp>
          <p:nvSpPr>
            <p:cNvPr id="13" name="CaixaDeTexto 12">
              <a:extLst>
                <a:ext uri="{FF2B5EF4-FFF2-40B4-BE49-F238E27FC236}">
                  <a16:creationId xmlns:a16="http://schemas.microsoft.com/office/drawing/2014/main" id="{03A73046-ACDE-24A0-E2ED-2668D2320655}"/>
                </a:ext>
              </a:extLst>
            </p:cNvPr>
            <p:cNvSpPr txBox="1"/>
            <p:nvPr/>
          </p:nvSpPr>
          <p:spPr>
            <a:xfrm>
              <a:off x="7463542" y="5368644"/>
              <a:ext cx="1493171" cy="307777"/>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2 CC Nodes </a:t>
              </a:r>
            </a:p>
          </p:txBody>
        </p:sp>
        <p:sp>
          <p:nvSpPr>
            <p:cNvPr id="14" name="CaixaDeTexto 13">
              <a:extLst>
                <a:ext uri="{FF2B5EF4-FFF2-40B4-BE49-F238E27FC236}">
                  <a16:creationId xmlns:a16="http://schemas.microsoft.com/office/drawing/2014/main" id="{7F737848-F452-A709-438F-B8E383AC1EBF}"/>
                </a:ext>
              </a:extLst>
            </p:cNvPr>
            <p:cNvSpPr txBox="1"/>
            <p:nvPr/>
          </p:nvSpPr>
          <p:spPr>
            <a:xfrm>
              <a:off x="2614284" y="2483492"/>
              <a:ext cx="1493171" cy="307777"/>
            </a:xfrm>
            <a:prstGeom prst="rect">
              <a:avLst/>
            </a:prstGeom>
            <a:noFill/>
          </p:spPr>
          <p:txBody>
            <a:bodyPr wrap="square">
              <a:spAutoFit/>
            </a:bodyPr>
            <a:lstStyle/>
            <a:p>
              <a:pPr algn="ctr"/>
              <a:r>
                <a:rPr lang="pt-PT" sz="1400" dirty="0">
                  <a:solidFill>
                    <a:schemeClr val="bg1"/>
                  </a:solidFill>
                  <a:latin typeface="Arial" panose="020B0604020202020204" pitchFamily="34" charset="0"/>
                </a:rPr>
                <a:t>2</a:t>
              </a:r>
              <a:r>
                <a:rPr lang="pt-PT" sz="1400" b="0" i="0" u="none" strike="noStrike" baseline="0" dirty="0">
                  <a:solidFill>
                    <a:schemeClr val="bg1"/>
                  </a:solidFill>
                  <a:latin typeface="Arial" panose="020B0604020202020204" pitchFamily="34" charset="0"/>
                </a:rPr>
                <a:t> CC Nodes </a:t>
              </a:r>
            </a:p>
          </p:txBody>
        </p:sp>
        <p:sp>
          <p:nvSpPr>
            <p:cNvPr id="15" name="CaixaDeTexto 14">
              <a:extLst>
                <a:ext uri="{FF2B5EF4-FFF2-40B4-BE49-F238E27FC236}">
                  <a16:creationId xmlns:a16="http://schemas.microsoft.com/office/drawing/2014/main" id="{C92E50C7-5C71-DAC5-2F5D-BECA5D4E2FF6}"/>
                </a:ext>
              </a:extLst>
            </p:cNvPr>
            <p:cNvSpPr txBox="1"/>
            <p:nvPr/>
          </p:nvSpPr>
          <p:spPr>
            <a:xfrm>
              <a:off x="2614284" y="3910099"/>
              <a:ext cx="1493171" cy="307777"/>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2 CC Nodes </a:t>
              </a:r>
            </a:p>
          </p:txBody>
        </p:sp>
        <p:sp>
          <p:nvSpPr>
            <p:cNvPr id="16" name="CaixaDeTexto 15">
              <a:extLst>
                <a:ext uri="{FF2B5EF4-FFF2-40B4-BE49-F238E27FC236}">
                  <a16:creationId xmlns:a16="http://schemas.microsoft.com/office/drawing/2014/main" id="{54419CD1-A9F4-6416-7F6B-94B839A5A5A4}"/>
                </a:ext>
              </a:extLst>
            </p:cNvPr>
            <p:cNvSpPr txBox="1"/>
            <p:nvPr/>
          </p:nvSpPr>
          <p:spPr>
            <a:xfrm>
              <a:off x="4253963" y="4789618"/>
              <a:ext cx="1493171" cy="307777"/>
            </a:xfrm>
            <a:prstGeom prst="rect">
              <a:avLst/>
            </a:prstGeom>
            <a:noFill/>
          </p:spPr>
          <p:txBody>
            <a:bodyPr wrap="square">
              <a:spAutoFit/>
            </a:bodyPr>
            <a:lstStyle/>
            <a:p>
              <a:pPr algn="ctr"/>
              <a:r>
                <a:rPr lang="pt-PT" sz="1400" b="0" i="0" u="none" strike="noStrike" baseline="0" dirty="0">
                  <a:solidFill>
                    <a:schemeClr val="bg1"/>
                  </a:solidFill>
                  <a:latin typeface="Arial" panose="020B0604020202020204" pitchFamily="34" charset="0"/>
                </a:rPr>
                <a:t>2 CC Nodes </a:t>
              </a:r>
            </a:p>
          </p:txBody>
        </p:sp>
        <p:sp>
          <p:nvSpPr>
            <p:cNvPr id="17" name="CaixaDeTexto 16">
              <a:extLst>
                <a:ext uri="{FF2B5EF4-FFF2-40B4-BE49-F238E27FC236}">
                  <a16:creationId xmlns:a16="http://schemas.microsoft.com/office/drawing/2014/main" id="{002C3260-AC25-93D2-7078-DD7AD18B59EF}"/>
                </a:ext>
              </a:extLst>
            </p:cNvPr>
            <p:cNvSpPr txBox="1"/>
            <p:nvPr/>
          </p:nvSpPr>
          <p:spPr>
            <a:xfrm>
              <a:off x="5395323" y="2949552"/>
              <a:ext cx="1493171" cy="307777"/>
            </a:xfrm>
            <a:prstGeom prst="rect">
              <a:avLst/>
            </a:prstGeom>
            <a:noFill/>
          </p:spPr>
          <p:txBody>
            <a:bodyPr wrap="square">
              <a:spAutoFit/>
            </a:bodyPr>
            <a:lstStyle/>
            <a:p>
              <a:pPr algn="ctr"/>
              <a:r>
                <a:rPr lang="pt-PT" sz="1400" dirty="0">
                  <a:solidFill>
                    <a:schemeClr val="bg1"/>
                  </a:solidFill>
                  <a:latin typeface="Arial" panose="020B0604020202020204" pitchFamily="34" charset="0"/>
                </a:rPr>
                <a:t>2</a:t>
              </a:r>
              <a:r>
                <a:rPr lang="pt-PT" sz="1400" b="0" i="0" u="none" strike="noStrike" baseline="0" dirty="0">
                  <a:solidFill>
                    <a:schemeClr val="bg1"/>
                  </a:solidFill>
                  <a:latin typeface="Arial" panose="020B0604020202020204" pitchFamily="34" charset="0"/>
                </a:rPr>
                <a:t> CC Nodes </a:t>
              </a:r>
            </a:p>
          </p:txBody>
        </p:sp>
      </p:grpSp>
      <p:pic>
        <p:nvPicPr>
          <p:cNvPr id="18" name="Picture 10" descr="Flag of Portugal - Wikipedia">
            <a:extLst>
              <a:ext uri="{FF2B5EF4-FFF2-40B4-BE49-F238E27FC236}">
                <a16:creationId xmlns:a16="http://schemas.microsoft.com/office/drawing/2014/main" id="{CC253696-2789-F372-923A-80D28CF00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1" y="307167"/>
            <a:ext cx="1413440" cy="94170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07;p2">
            <a:extLst>
              <a:ext uri="{FF2B5EF4-FFF2-40B4-BE49-F238E27FC236}">
                <a16:creationId xmlns:a16="http://schemas.microsoft.com/office/drawing/2014/main" id="{D1C02807-97CF-1B93-F87E-15588AF7BEC5}"/>
              </a:ext>
            </a:extLst>
          </p:cNvPr>
          <p:cNvSpPr/>
          <p:nvPr/>
        </p:nvSpPr>
        <p:spPr>
          <a:xfrm>
            <a:off x="9071706" y="4925101"/>
            <a:ext cx="2935238" cy="1791385"/>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fr-FR" sz="1400" b="1" dirty="0">
                <a:solidFill>
                  <a:schemeClr val="dk1"/>
                </a:solidFill>
                <a:latin typeface="Calibri"/>
                <a:ea typeface="Calibri"/>
                <a:cs typeface="Calibri"/>
                <a:sym typeface="Calibri"/>
              </a:rPr>
              <a:t>3700 km Telecom Cable</a:t>
            </a:r>
          </a:p>
          <a:p>
            <a:pPr marL="0" marR="0" lvl="0" indent="0" algn="l" rtl="0">
              <a:lnSpc>
                <a:spcPct val="150000"/>
              </a:lnSpc>
              <a:spcBef>
                <a:spcPts val="0"/>
              </a:spcBef>
              <a:spcAft>
                <a:spcPts val="0"/>
              </a:spcAft>
              <a:buNone/>
            </a:pPr>
            <a:r>
              <a:rPr lang="fr-FR" sz="1400" b="1" dirty="0">
                <a:solidFill>
                  <a:schemeClr val="dk1"/>
                </a:solidFill>
                <a:latin typeface="Calibri"/>
                <a:ea typeface="Calibri"/>
                <a:cs typeface="Calibri"/>
                <a:sym typeface="Calibri"/>
              </a:rPr>
              <a:t> Scientific </a:t>
            </a:r>
            <a:r>
              <a:rPr lang="fr-FR" sz="1400" b="1" dirty="0" err="1">
                <a:solidFill>
                  <a:schemeClr val="dk1"/>
                </a:solidFill>
                <a:latin typeface="Calibri"/>
                <a:ea typeface="Calibri"/>
                <a:cs typeface="Calibri"/>
                <a:sym typeface="Calibri"/>
              </a:rPr>
              <a:t>Funding</a:t>
            </a:r>
            <a:r>
              <a:rPr lang="fr-FR" sz="1400" b="1" dirty="0">
                <a:solidFill>
                  <a:schemeClr val="dk1"/>
                </a:solidFill>
                <a:latin typeface="Calibri"/>
                <a:ea typeface="Calibri"/>
                <a:cs typeface="Calibri"/>
                <a:sym typeface="Calibri"/>
              </a:rPr>
              <a:t> :</a:t>
            </a:r>
            <a:endParaRPr lang="fr-FR" sz="1400" dirty="0"/>
          </a:p>
          <a:p>
            <a:pPr marL="457200" marR="0" lvl="0" indent="-330200" algn="l" defTabSz="914400" rtl="0" eaLnBrk="1" fontAlgn="auto" latinLnBrk="0" hangingPunct="1">
              <a:spcBef>
                <a:spcPts val="600"/>
              </a:spcBef>
              <a:buClr>
                <a:srgbClr val="00B0F0"/>
              </a:buClr>
              <a:buSzPts val="1600"/>
              <a:buFont typeface="Arial"/>
              <a:buChar char="●"/>
              <a:tabLst/>
              <a:defRPr/>
            </a:pPr>
            <a:r>
              <a:rPr kumimoji="0" lang="fr-F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~20 SMART modules</a:t>
            </a:r>
          </a:p>
          <a:p>
            <a:pPr marL="457200" marR="0" lvl="0" indent="-330200" algn="l" defTabSz="914400" rtl="0" eaLnBrk="1" fontAlgn="auto" latinLnBrk="0" hangingPunct="1">
              <a:spcBef>
                <a:spcPts val="1000"/>
              </a:spcBef>
              <a:buClr>
                <a:srgbClr val="00B0F0"/>
              </a:buClr>
              <a:buSzPts val="1600"/>
              <a:buFont typeface="Arial"/>
              <a:buChar char="●"/>
              <a:tabLst/>
              <a:defRPr/>
            </a:pPr>
            <a:r>
              <a:rPr kumimoji="0" lang="fr-FR" sz="14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Gov’t</a:t>
            </a:r>
            <a:r>
              <a:rPr kumimoji="0" lang="fr-F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€154M. EU support €</a:t>
            </a:r>
            <a:r>
              <a:rPr lang="fr-FR" sz="1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56</a:t>
            </a:r>
            <a:r>
              <a:rPr kumimoji="0" lang="fr-F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a:t>
            </a:r>
          </a:p>
          <a:p>
            <a:pPr marL="457200" marR="0" lvl="0" indent="-330200" algn="l" defTabSz="914400" rtl="0" eaLnBrk="1" fontAlgn="auto" latinLnBrk="0" hangingPunct="1">
              <a:spcBef>
                <a:spcPts val="1000"/>
              </a:spcBef>
              <a:buClr>
                <a:srgbClr val="00B0F0"/>
              </a:buClr>
              <a:buSzPts val="1600"/>
              <a:buFont typeface="Arial"/>
              <a:buChar char="●"/>
              <a:tabLst/>
              <a:defRPr/>
            </a:pPr>
            <a:r>
              <a:rPr lang="fr-FR"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Other</a:t>
            </a:r>
            <a:r>
              <a:rPr lang="fr-FR" sz="14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a:t>
            </a:r>
            <a:r>
              <a:rPr lang="fr-FR"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sensing</a:t>
            </a:r>
            <a:r>
              <a:rPr lang="fr-FR" sz="1400" dirty="0">
                <a:solidFill>
                  <a:prstClr val="black"/>
                </a:solidFill>
                <a:latin typeface="Open Sans" panose="020B0606030504020204" pitchFamily="34" charset="0"/>
                <a:ea typeface="Open Sans" panose="020B0606030504020204" pitchFamily="34" charset="0"/>
                <a:cs typeface="Open Sans" panose="020B0606030504020204" pitchFamily="34" charset="0"/>
                <a:sym typeface="Arial"/>
              </a:rPr>
              <a:t> techniques</a:t>
            </a:r>
            <a:endParaRPr kumimoji="0" lang="fr-FR"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347773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a:extLst>
            <a:ext uri="{FF2B5EF4-FFF2-40B4-BE49-F238E27FC236}">
              <a16:creationId xmlns:a16="http://schemas.microsoft.com/office/drawing/2014/main" id="{E4610110-3BF2-40CD-5A1D-1EBC08EE05FD}"/>
            </a:ext>
          </a:extLst>
        </p:cNvPr>
        <p:cNvGrpSpPr/>
        <p:nvPr/>
      </p:nvGrpSpPr>
      <p:grpSpPr>
        <a:xfrm>
          <a:off x="0" y="0"/>
          <a:ext cx="0" cy="0"/>
          <a:chOff x="0" y="0"/>
          <a:chExt cx="0" cy="0"/>
        </a:xfrm>
      </p:grpSpPr>
      <p:pic>
        <p:nvPicPr>
          <p:cNvPr id="172" name="Google Shape;172;g1ee8aabd321_1_283">
            <a:extLst>
              <a:ext uri="{FF2B5EF4-FFF2-40B4-BE49-F238E27FC236}">
                <a16:creationId xmlns:a16="http://schemas.microsoft.com/office/drawing/2014/main" id="{6491763F-CAF9-6B60-D110-3713FD9FD188}"/>
              </a:ext>
            </a:extLst>
          </p:cNvPr>
          <p:cNvPicPr preferRelativeResize="0"/>
          <p:nvPr/>
        </p:nvPicPr>
        <p:blipFill rotWithShape="1">
          <a:blip r:embed="rId3">
            <a:alphaModFix/>
          </a:blip>
          <a:srcRect/>
          <a:stretch/>
        </p:blipFill>
        <p:spPr>
          <a:xfrm>
            <a:off x="10933044" y="0"/>
            <a:ext cx="1258957" cy="831156"/>
          </a:xfrm>
          <a:prstGeom prst="rect">
            <a:avLst/>
          </a:prstGeom>
          <a:noFill/>
          <a:ln>
            <a:noFill/>
          </a:ln>
        </p:spPr>
      </p:pic>
      <p:sp>
        <p:nvSpPr>
          <p:cNvPr id="173" name="Google Shape;173;g1ee8aabd321_1_283">
            <a:extLst>
              <a:ext uri="{FF2B5EF4-FFF2-40B4-BE49-F238E27FC236}">
                <a16:creationId xmlns:a16="http://schemas.microsoft.com/office/drawing/2014/main" id="{5FAB1AE7-94E1-8106-D6B2-4980EAF09929}"/>
              </a:ext>
            </a:extLst>
          </p:cNvPr>
          <p:cNvSpPr/>
          <p:nvPr/>
        </p:nvSpPr>
        <p:spPr>
          <a:xfrm>
            <a:off x="0" y="1750"/>
            <a:ext cx="12205800" cy="831000"/>
          </a:xfrm>
          <a:prstGeom prst="rect">
            <a:avLst/>
          </a:prstGeom>
          <a:solidFill>
            <a:srgbClr val="22B3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1E4E79"/>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75" name="Google Shape;175;g1ee8aabd321_1_283">
            <a:extLst>
              <a:ext uri="{FF2B5EF4-FFF2-40B4-BE49-F238E27FC236}">
                <a16:creationId xmlns:a16="http://schemas.microsoft.com/office/drawing/2014/main" id="{A49DDAB6-E3C3-398A-A84D-15D2D0F7E68D}"/>
              </a:ext>
            </a:extLst>
          </p:cNvPr>
          <p:cNvSpPr txBox="1"/>
          <p:nvPr/>
        </p:nvSpPr>
        <p:spPr>
          <a:xfrm>
            <a:off x="1645225" y="140200"/>
            <a:ext cx="8901600" cy="5541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SMART and Other </a:t>
            </a:r>
            <a:r>
              <a:rPr lang="en-US" sz="3000" b="1" dirty="0">
                <a:solidFill>
                  <a:prstClr val="white"/>
                </a:solidFill>
                <a:latin typeface="Open Sans" panose="020B0606030504020204" pitchFamily="34" charset="0"/>
                <a:ea typeface="Open Sans" panose="020B0606030504020204" pitchFamily="34" charset="0"/>
                <a:cs typeface="Open Sans" panose="020B0606030504020204" pitchFamily="34" charset="0"/>
                <a:sym typeface="Arial"/>
              </a:rPr>
              <a:t>S</a:t>
            </a:r>
            <a:r>
              <a:rPr kumimoji="0" lang="en-US" sz="30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ensing</a:t>
            </a:r>
            <a:r>
              <a:rPr kumimoji="0" lang="en-US" sz="3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Techniques</a:t>
            </a:r>
            <a:endParaRPr kumimoji="0" lang="en-US" sz="3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182" name="Google Shape;182;g1ee8aabd321_1_283">
            <a:extLst>
              <a:ext uri="{FF2B5EF4-FFF2-40B4-BE49-F238E27FC236}">
                <a16:creationId xmlns:a16="http://schemas.microsoft.com/office/drawing/2014/main" id="{04BD8B81-0056-82A3-E260-32C8CA8A0F90}"/>
              </a:ext>
            </a:extLst>
          </p:cNvPr>
          <p:cNvPicPr preferRelativeResize="0"/>
          <p:nvPr/>
        </p:nvPicPr>
        <p:blipFill rotWithShape="1">
          <a:blip r:embed="rId4">
            <a:alphaModFix/>
          </a:blip>
          <a:srcRect l="15755" t="60877" r="14528" b="18594"/>
          <a:stretch/>
        </p:blipFill>
        <p:spPr>
          <a:xfrm>
            <a:off x="211053" y="64000"/>
            <a:ext cx="1774774" cy="689577"/>
          </a:xfrm>
          <a:prstGeom prst="rect">
            <a:avLst/>
          </a:prstGeom>
          <a:noFill/>
          <a:ln>
            <a:noFill/>
          </a:ln>
        </p:spPr>
      </p:pic>
      <p:sp>
        <p:nvSpPr>
          <p:cNvPr id="7" name="Google Shape;188;p26">
            <a:extLst>
              <a:ext uri="{FF2B5EF4-FFF2-40B4-BE49-F238E27FC236}">
                <a16:creationId xmlns:a16="http://schemas.microsoft.com/office/drawing/2014/main" id="{6809F777-9419-A869-7A0A-C791AD9E64AC}"/>
              </a:ext>
            </a:extLst>
          </p:cNvPr>
          <p:cNvSpPr txBox="1"/>
          <p:nvPr/>
        </p:nvSpPr>
        <p:spPr>
          <a:xfrm>
            <a:off x="313247" y="1487070"/>
            <a:ext cx="12026674" cy="6499175"/>
          </a:xfrm>
          <a:prstGeom prst="rect">
            <a:avLst/>
          </a:prstGeom>
          <a:noFill/>
          <a:ln>
            <a:noFill/>
          </a:ln>
        </p:spPr>
        <p:txBody>
          <a:bodyPr spcFirstLastPara="1" wrap="square" lIns="91425" tIns="45700" rIns="91425" bIns="45700" anchor="t" anchorCtr="0">
            <a:spAutoFit/>
          </a:bodyPr>
          <a:lstStyle/>
          <a:p>
            <a:pPr marL="584200" marR="0" lvl="0" indent="-457200" algn="l" defTabSz="914400" rtl="0" eaLnBrk="1" fontAlgn="auto" latinLnBrk="0" hangingPunct="1">
              <a:spcBef>
                <a:spcPts val="1000"/>
              </a:spcBef>
              <a:buClr>
                <a:srgbClr val="006290"/>
              </a:buClr>
              <a:buSzPct val="100000"/>
              <a:buFont typeface="Arial" panose="020B0604020202020204" pitchFamily="34" charset="0"/>
              <a:buChar char="•"/>
              <a:tabLst/>
              <a:defRPr/>
            </a:pPr>
            <a:r>
              <a:rPr lang="en-US" sz="2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SMART sensors and data types operational</a:t>
            </a:r>
          </a:p>
          <a:p>
            <a:pPr marL="584200" marR="0" lvl="0" indent="-457200" algn="l" defTabSz="914400" rtl="0" eaLnBrk="1" fontAlgn="auto" latinLnBrk="0" hangingPunct="1">
              <a:spcBef>
                <a:spcPts val="1000"/>
              </a:spcBef>
              <a:buClr>
                <a:srgbClr val="00629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OFS science sensing and data in research state </a:t>
            </a:r>
          </a:p>
          <a:p>
            <a:pPr marL="584200" marR="0" lvl="0" indent="-457200" algn="l" defTabSz="914400" rtl="0" eaLnBrk="1" fontAlgn="auto" latinLnBrk="0" hangingPunct="1">
              <a:spcBef>
                <a:spcPts val="600"/>
              </a:spcBef>
              <a:buClr>
                <a:srgbClr val="00629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Measurement characteristics can differ in complementary ways</a:t>
            </a:r>
          </a:p>
          <a:p>
            <a:pPr marL="584200" marR="0" lvl="0" indent="-457200" algn="l" defTabSz="914400" rtl="0" eaLnBrk="1" fontAlgn="auto" latinLnBrk="0" hangingPunct="1">
              <a:spcBef>
                <a:spcPts val="1000"/>
              </a:spcBef>
              <a:buClr>
                <a:srgbClr val="00629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SMART sensors can calibrate fiber sensing observations</a:t>
            </a:r>
          </a:p>
          <a:p>
            <a:pPr marL="584200" marR="0" lvl="0" indent="-457200" algn="l" defTabSz="914400" rtl="0" eaLnBrk="1" fontAlgn="auto" latinLnBrk="0" hangingPunct="1">
              <a:spcBef>
                <a:spcPts val="1000"/>
              </a:spcBef>
              <a:buClr>
                <a:srgbClr val="006290"/>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Each can validate unexpected observations</a:t>
            </a:r>
          </a:p>
          <a:p>
            <a:pPr marL="584200" indent="-457200">
              <a:spcBef>
                <a:spcPts val="1000"/>
              </a:spcBef>
              <a:buClr>
                <a:srgbClr val="006290"/>
              </a:buClr>
              <a:buSzPct val="100000"/>
              <a:buFont typeface="Arial" panose="020B0604020202020204" pitchFamily="34" charset="0"/>
              <a:buChar char="•"/>
              <a:defRPr/>
            </a:pPr>
            <a:r>
              <a:rPr lang="en-US" sz="2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Expectation that a combination will contribute to the protection of the cable itself as well as other cables in the vicinity (most noticeably with DAS)</a:t>
            </a:r>
          </a:p>
          <a:p>
            <a:pPr marL="127000" marR="0" lvl="0" algn="l" defTabSz="914400" rtl="0" eaLnBrk="1" fontAlgn="auto" latinLnBrk="0" hangingPunct="1">
              <a:spcBef>
                <a:spcPts val="1000"/>
              </a:spcBef>
              <a:buClr>
                <a:srgbClr val="006290"/>
              </a:buClr>
              <a:buSzPct val="100000"/>
              <a:tabLst/>
              <a:defRPr/>
            </a:pPr>
            <a:endParaRPr lang="en-US" sz="2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127000" marR="0" lvl="0" algn="l" defTabSz="914400" rtl="0" eaLnBrk="1" fontAlgn="auto" latinLnBrk="0" hangingPunct="1">
              <a:spcBef>
                <a:spcPts val="1000"/>
              </a:spcBef>
              <a:buClr>
                <a:srgbClr val="006290"/>
              </a:buClr>
              <a:buSzPct val="100000"/>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CAM and Tamtam:</a:t>
            </a:r>
          </a:p>
          <a:p>
            <a:pPr marL="127000" marR="0" lvl="0" algn="l" defTabSz="914400" rtl="0" eaLnBrk="1" fontAlgn="auto" latinLnBrk="0" hangingPunct="1">
              <a:spcBef>
                <a:spcPts val="1000"/>
              </a:spcBef>
              <a:buClr>
                <a:srgbClr val="006290"/>
              </a:buClr>
              <a:buSzPct val="100000"/>
              <a:tabLst/>
              <a:defRPr/>
            </a:pPr>
            <a:r>
              <a:rPr lang="en-US" sz="24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I</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deal for investigating capabilities and complementarity</a:t>
            </a:r>
          </a:p>
          <a:p>
            <a:pPr marL="127000" marR="0" lvl="0" algn="l" defTabSz="914400" rtl="0" eaLnBrk="1" fontAlgn="auto" latinLnBrk="0" hangingPunct="1">
              <a:spcBef>
                <a:spcPts val="1000"/>
              </a:spcBef>
              <a:buClr>
                <a:srgbClr val="006290"/>
              </a:buClr>
              <a:buSzPct val="100000"/>
              <a:tabLst/>
              <a:defRPr/>
            </a:pPr>
            <a:br>
              <a:rPr lang="en-US" sz="3200" dirty="0">
                <a:effectLst/>
                <a:latin typeface="Arial" panose="020B0604020202020204" pitchFamily="34" charset="0"/>
              </a:rPr>
            </a:br>
            <a:endParaRPr lang="en-US" sz="3200" dirty="0">
              <a:effectLst/>
              <a:latin typeface="Arial" panose="020B0604020202020204" pitchFamily="34" charset="0"/>
            </a:endParaRPr>
          </a:p>
          <a:p>
            <a:pPr marL="127000" marR="0" lvl="0" algn="l" defTabSz="914400" rtl="0" eaLnBrk="1" fontAlgn="auto" latinLnBrk="0" hangingPunct="1">
              <a:spcBef>
                <a:spcPts val="1000"/>
              </a:spcBef>
              <a:buClr>
                <a:srgbClr val="006290"/>
              </a:buClr>
              <a:buSzPct val="100000"/>
              <a:tabLst/>
              <a:defRPr/>
            </a:pP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3" name="Google Shape;194;p26">
            <a:extLst>
              <a:ext uri="{FF2B5EF4-FFF2-40B4-BE49-F238E27FC236}">
                <a16:creationId xmlns:a16="http://schemas.microsoft.com/office/drawing/2014/main" id="{3B7A0024-0AA8-9982-CF63-31E578B9E1D4}"/>
              </a:ext>
            </a:extLst>
          </p:cNvPr>
          <p:cNvSpPr txBox="1"/>
          <p:nvPr/>
        </p:nvSpPr>
        <p:spPr>
          <a:xfrm>
            <a:off x="2244878" y="1055476"/>
            <a:ext cx="7075069"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2000"/>
              <a:buFont typeface="Arial"/>
              <a:buNone/>
              <a:tabLst/>
              <a:defRPr/>
            </a:pPr>
            <a:r>
              <a:rPr kumimoji="0" lang="en-US" sz="2800" b="1" i="0" u="none" strike="noStrike" kern="120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Complementary not Competition</a:t>
            </a:r>
            <a:endParaRPr kumimoji="0" sz="2800" b="0" i="0" u="none" strike="noStrike" kern="1200" cap="none" spc="0" normalizeH="0" baseline="0" noProof="0" dirty="0">
              <a:ln>
                <a:noFill/>
              </a:ln>
              <a:solidFill>
                <a:srgbClr val="005890"/>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7" name="Google Shape;208;p26">
            <a:extLst>
              <a:ext uri="{FF2B5EF4-FFF2-40B4-BE49-F238E27FC236}">
                <a16:creationId xmlns:a16="http://schemas.microsoft.com/office/drawing/2014/main" id="{D3DAF372-AEFA-7F7A-981C-3383B14A7600}"/>
              </a:ext>
            </a:extLst>
          </p:cNvPr>
          <p:cNvPicPr preferRelativeResize="0"/>
          <p:nvPr/>
        </p:nvPicPr>
        <p:blipFill>
          <a:blip r:embed="rId5">
            <a:alphaModFix/>
          </a:blip>
          <a:stretch>
            <a:fillRect/>
          </a:stretch>
        </p:blipFill>
        <p:spPr>
          <a:xfrm>
            <a:off x="12687647" y="5726613"/>
            <a:ext cx="2118300" cy="619497"/>
          </a:xfrm>
          <a:prstGeom prst="rect">
            <a:avLst/>
          </a:prstGeom>
          <a:noFill/>
          <a:ln>
            <a:noFill/>
          </a:ln>
        </p:spPr>
      </p:pic>
      <p:pic>
        <p:nvPicPr>
          <p:cNvPr id="2" name="Google Shape;137;p21">
            <a:extLst>
              <a:ext uri="{FF2B5EF4-FFF2-40B4-BE49-F238E27FC236}">
                <a16:creationId xmlns:a16="http://schemas.microsoft.com/office/drawing/2014/main" id="{F13109A8-A747-D22D-21D3-625B5A5804EE}"/>
              </a:ext>
            </a:extLst>
          </p:cNvPr>
          <p:cNvPicPr preferRelativeResize="0"/>
          <p:nvPr/>
        </p:nvPicPr>
        <p:blipFill>
          <a:blip r:embed="rId5">
            <a:alphaModFix/>
          </a:blip>
          <a:stretch>
            <a:fillRect/>
          </a:stretch>
        </p:blipFill>
        <p:spPr>
          <a:xfrm>
            <a:off x="9873894" y="6084329"/>
            <a:ext cx="2118300" cy="619497"/>
          </a:xfrm>
          <a:prstGeom prst="rect">
            <a:avLst/>
          </a:prstGeom>
          <a:noFill/>
          <a:ln>
            <a:noFill/>
          </a:ln>
        </p:spPr>
      </p:pic>
      <p:pic>
        <p:nvPicPr>
          <p:cNvPr id="5" name="Google Shape;231;p22">
            <a:extLst>
              <a:ext uri="{FF2B5EF4-FFF2-40B4-BE49-F238E27FC236}">
                <a16:creationId xmlns:a16="http://schemas.microsoft.com/office/drawing/2014/main" id="{DAE8732F-C6EB-F678-44E5-30CF00E587E2}"/>
              </a:ext>
            </a:extLst>
          </p:cNvPr>
          <p:cNvPicPr preferRelativeResize="0"/>
          <p:nvPr/>
        </p:nvPicPr>
        <p:blipFill rotWithShape="1">
          <a:blip r:embed="rId6">
            <a:alphaModFix/>
          </a:blip>
          <a:srcRect/>
          <a:stretch/>
        </p:blipFill>
        <p:spPr>
          <a:xfrm flipH="1">
            <a:off x="11314728" y="128900"/>
            <a:ext cx="652070" cy="554000"/>
          </a:xfrm>
          <a:prstGeom prst="rect">
            <a:avLst/>
          </a:prstGeom>
          <a:noFill/>
          <a:ln>
            <a:noFill/>
          </a:ln>
        </p:spPr>
      </p:pic>
      <p:sp>
        <p:nvSpPr>
          <p:cNvPr id="3" name="TextBox 2">
            <a:extLst>
              <a:ext uri="{FF2B5EF4-FFF2-40B4-BE49-F238E27FC236}">
                <a16:creationId xmlns:a16="http://schemas.microsoft.com/office/drawing/2014/main" id="{F25702D3-E821-DA1F-9CE6-43F87EB25094}"/>
              </a:ext>
            </a:extLst>
          </p:cNvPr>
          <p:cNvSpPr txBox="1"/>
          <p:nvPr/>
        </p:nvSpPr>
        <p:spPr>
          <a:xfrm>
            <a:off x="9390178" y="1125894"/>
            <a:ext cx="2683371" cy="1323439"/>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OFS – fiber strain at various time and space resolutions – 1-D ~acoustics</a:t>
            </a:r>
          </a:p>
        </p:txBody>
      </p:sp>
      <p:pic>
        <p:nvPicPr>
          <p:cNvPr id="4" name="Picture 3">
            <a:extLst>
              <a:ext uri="{FF2B5EF4-FFF2-40B4-BE49-F238E27FC236}">
                <a16:creationId xmlns:a16="http://schemas.microsoft.com/office/drawing/2014/main" id="{F0B14F3E-6AB7-970A-6D1E-17C52C19C5F9}"/>
              </a:ext>
            </a:extLst>
          </p:cNvPr>
          <p:cNvPicPr>
            <a:picLocks noChangeAspect="1"/>
          </p:cNvPicPr>
          <p:nvPr/>
        </p:nvPicPr>
        <p:blipFill>
          <a:blip r:embed="rId7"/>
          <a:stretch>
            <a:fillRect/>
          </a:stretch>
        </p:blipFill>
        <p:spPr>
          <a:xfrm>
            <a:off x="9955249" y="2490881"/>
            <a:ext cx="2118300" cy="1300073"/>
          </a:xfrm>
          <a:prstGeom prst="rect">
            <a:avLst/>
          </a:prstGeom>
        </p:spPr>
      </p:pic>
    </p:spTree>
    <p:extLst>
      <p:ext uri="{BB962C8B-B14F-4D97-AF65-F5344CB8AC3E}">
        <p14:creationId xmlns:p14="http://schemas.microsoft.com/office/powerpoint/2010/main" val="426384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8838</TotalTime>
  <Words>3788</Words>
  <Application>Microsoft Macintosh PowerPoint</Application>
  <PresentationFormat>Widescreen</PresentationFormat>
  <Paragraphs>438</Paragraphs>
  <Slides>23</Slides>
  <Notes>23</Notes>
  <HiddenSlides>5</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Akzidenz-Grotesk</vt:lpstr>
      <vt:lpstr>Arial</vt:lpstr>
      <vt:lpstr>Calibri</vt:lpstr>
      <vt:lpstr>Calibri Light</vt:lpstr>
      <vt:lpstr>Courier New</vt:lpstr>
      <vt:lpstr>Helvetica Now Bold</vt:lpstr>
      <vt:lpstr>Helvetica World</vt:lpstr>
      <vt:lpstr>Helvetica World Bold</vt:lpstr>
      <vt:lpstr>Montserrat Bold</vt:lpstr>
      <vt:lpstr>Open Sans</vt:lpstr>
      <vt:lpstr>Prata</vt:lpstr>
      <vt:lpstr>Roboto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development: Polar and North Atlantic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Ceci Rodriguez Cruz</dc:creator>
  <cp:keywords/>
  <dc:description/>
  <cp:lastModifiedBy>Ceci Rodriguez Cruz</cp:lastModifiedBy>
  <cp:revision>86</cp:revision>
  <dcterms:created xsi:type="dcterms:W3CDTF">2025-03-11T03:02:36Z</dcterms:created>
  <dcterms:modified xsi:type="dcterms:W3CDTF">2025-04-06T11:36:52Z</dcterms:modified>
  <cp:category/>
</cp:coreProperties>
</file>