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2" r:id="rId3"/>
    <p:sldId id="257" r:id="rId4"/>
    <p:sldId id="295" r:id="rId5"/>
    <p:sldId id="294" r:id="rId6"/>
    <p:sldId id="259" r:id="rId7"/>
    <p:sldId id="260" r:id="rId8"/>
    <p:sldId id="261" r:id="rId9"/>
    <p:sldId id="293" r:id="rId10"/>
    <p:sldId id="296" r:id="rId11"/>
    <p:sldId id="300" r:id="rId12"/>
    <p:sldId id="297" r:id="rId13"/>
    <p:sldId id="302" r:id="rId14"/>
    <p:sldId id="299" r:id="rId15"/>
    <p:sldId id="298" r:id="rId16"/>
    <p:sldId id="301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AC2D1-FB14-4D6B-97B8-991D5E988CD6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56C08-C2AB-463C-9AAD-6885777F22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4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Propagation step 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assimilation step 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are conducted alternately during the calculation.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0000A-A82A-448C-9371-3B37C4272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0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D814F-5F12-3851-E0B4-AB402F94B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51ADCB5-CC8C-7909-EED7-84CC037BF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55411B-04AA-090E-A696-43384B9C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875B79-64A1-F3B1-0979-F4284407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3AB7F5-A8B2-418B-5794-869CBF88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5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16AE16-2372-970A-3EB0-77AA415E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1DEC5C5-994C-1827-C6A7-385215955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0176FC-3C63-E9E3-82A3-15E9E52D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8E04CA-C936-9085-BFBD-9F776F4A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740673-9293-8510-0629-5773E1BC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18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79152DF-2955-A662-B751-25E56E6BB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CE6E20-1634-6444-953E-727175133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E485A9-9FE3-02E2-D0E3-8C32B388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B5A912-402B-DD01-9E9A-20AE0CB0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255D72-DC55-2A56-102E-132B0DE4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65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413999-F273-B4D3-A91A-7EB8893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AD29C0-DD67-AC22-0076-246F303F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335E83-5BA7-F67D-4720-064F2003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6BBBAE-5D10-3B5B-FC91-CFFB9227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607D1E-A259-D983-14C9-1C9A097D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6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0FE52-23E8-FBA6-EBDD-8DA3AA15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EE8D50-79D7-E8C3-06FD-64BEA2AD8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56262B-F7EF-2EC5-3B1F-BA63F8C2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74674-CC5F-7D16-CEC9-6C1D5FB5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13D746-650A-B0BA-7765-319EBE6F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86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2A628-FB72-1797-183C-6E0168E6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8A4E5E-22AE-322F-AC01-18F2766C3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DEE20F-6D22-2F7D-9278-BE6DBA1BD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01EC2C-3C49-1978-F4D5-0098FE8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D5C17D-696C-EB30-81AB-575BD492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206C9C-D228-466E-421F-0F06359D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40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05E77-A10D-7A20-81A7-C8F42042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3F6000-93BC-A5F5-0257-8AEE8591A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5B6FA0-4E7F-7357-0D34-A3A47070C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ED9D3A1-FC6B-0F6D-94AC-FFAD2739E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348D320-4545-21A5-8AF6-EF9E4C6B5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4FB945C-FEDE-4A09-D252-D792E4A1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82A11A0-CBE8-9C36-3119-BABB65F4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7177FF-C457-4303-CC32-38D8A5FF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72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A51D95-6233-CD4A-D5C9-FC7A05A0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E90C757-DAC7-00D2-62B3-5C26E868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40FA5A-0C80-27BE-70A8-4CA7AA6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5E824A-583A-1C17-FB49-06361B47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28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01D531-B6CC-719A-5249-7EC54C3B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78B996-CDBA-4934-C859-3E9C2136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952956-D0A3-8C31-5266-8394CB7C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52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3BDD52-D6E0-EE06-681D-723A321D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016CB5-ADE8-D01C-98BB-68F6F7015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07FA3F-D789-FEBB-0173-9ECBD7B6D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57535A-4DF8-386E-5396-495441EC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0D3C9FB-2763-8B3F-BC8E-16CD991F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C543B0-9D4D-5777-24E9-3C7A3DA7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36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C0B98A-33E5-4B88-25CB-D3377EF7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D21F28-95F2-1A0B-9B88-F5F5BBDA6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69ADA7-0CDD-1FD3-12FD-93CE99604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54151B-223D-1312-4C20-79BF035A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407513-D2CC-29BD-47A8-A85739DA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04DE66-9CBD-250E-2FCB-250937E0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30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928B2F0-E7AB-1B50-7297-EC944928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08CE96C-D29C-554D-F642-EE8BE7640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19B8BC-6FF6-95DF-311A-7240E50D4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07848-ACF9-4DCD-A582-E691FB94740C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12C87B-39B7-5B23-DA53-0AABCF0BA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828C56-B0A4-BA56-E2EB-3884946AA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9EFE2-C35F-47ED-B934-BD6DDCCD9F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1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76BAA4-7850-A498-DE92-D6498585C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931" y="2511317"/>
            <a:ext cx="10383915" cy="917683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Improving forecasts through data assimilation </a:t>
            </a: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EB2F93-69F4-90F6-12A7-44C9E0A83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79918"/>
            <a:ext cx="6279472" cy="1655762"/>
          </a:xfrm>
        </p:spPr>
        <p:txBody>
          <a:bodyPr/>
          <a:lstStyle/>
          <a:p>
            <a:pPr algn="l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Yuichiro Tanioka</a:t>
            </a:r>
          </a:p>
          <a:p>
            <a:pPr algn="l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Center for Natural Hazards Research</a:t>
            </a:r>
          </a:p>
          <a:p>
            <a:pPr algn="l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Hokkaido University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4831099-4799-7B59-C82D-A155BD74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59"/>
            <a:ext cx="1544715" cy="14099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52B073-8E6F-2D08-A325-7C7A9060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803" y="30084"/>
            <a:ext cx="1610094" cy="15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2D4FE-8D8F-01B5-081D-43B8AF5C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C0CA27-1559-5179-4C49-D63A21A1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1F8A9C0-73A8-CBF4-E0F6-4F82A4CAE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63" y="96715"/>
            <a:ext cx="802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7F51DB-99D5-8E00-149C-55364D72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C7A8148-E2DD-8A7A-4263-4FA215647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726" y="365125"/>
            <a:ext cx="6143061" cy="6406229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423681-9FCD-0241-FA77-B000CA0B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218"/>
            <a:ext cx="6338453" cy="63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7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DEF99E4-6A2B-5FAC-A2AC-BD26284E1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" y="-1"/>
            <a:ext cx="6720430" cy="7014261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688F3C-00C9-3B46-6F33-CB44454F8814}"/>
              </a:ext>
            </a:extLst>
          </p:cNvPr>
          <p:cNvSpPr txBox="1"/>
          <p:nvPr/>
        </p:nvSpPr>
        <p:spPr>
          <a:xfrm>
            <a:off x="7321753" y="1669559"/>
            <a:ext cx="4375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Nankai Earthquake (1707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Hoei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type)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E45F4C-77F5-6AE3-F54C-C9E1C47595A1}"/>
              </a:ext>
            </a:extLst>
          </p:cNvPr>
          <p:cNvSpPr/>
          <p:nvPr/>
        </p:nvSpPr>
        <p:spPr>
          <a:xfrm>
            <a:off x="1916723" y="167054"/>
            <a:ext cx="1292469" cy="224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2942675-7C01-6C6A-CB88-BF6BA503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36" y="2223247"/>
            <a:ext cx="5591908" cy="41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60C8E3-F0E0-5DEF-5763-C0DD3CC3A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8E37F-82CC-02EE-F2BF-423C49B02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E33566-79E3-798F-3F0A-F2E4D20E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79" y="0"/>
            <a:ext cx="794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1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5A754D-B2BC-886C-E502-A5494ABF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02471A-6F18-EBFF-3050-0931C192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B71642-FAA0-FA37-5C06-8FE0CCAF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5945837" cy="60714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E9B9BB-FF44-0183-740D-4157AFC6A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65" y="300953"/>
            <a:ext cx="5900881" cy="62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C83C9-4FDE-634A-3BB9-7DB27D21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8475BBA-E43F-75F2-6249-8B2C47498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44"/>
            <a:ext cx="6468728" cy="6787456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9E42CD-4DB0-A2F7-5F1D-1ED288707AAC}"/>
              </a:ext>
            </a:extLst>
          </p:cNvPr>
          <p:cNvSpPr/>
          <p:nvPr/>
        </p:nvSpPr>
        <p:spPr>
          <a:xfrm>
            <a:off x="1855177" y="252901"/>
            <a:ext cx="1292469" cy="224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087D345-1963-717C-D24B-D10C64A9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36" y="2223247"/>
            <a:ext cx="5591908" cy="415714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F7B5ED-3808-A899-6744-E7732D649FB1}"/>
              </a:ext>
            </a:extLst>
          </p:cNvPr>
          <p:cNvSpPr txBox="1"/>
          <p:nvPr/>
        </p:nvSpPr>
        <p:spPr>
          <a:xfrm>
            <a:off x="7306928" y="1690688"/>
            <a:ext cx="4375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Nankai Earthquake (1707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Hoei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type)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20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DC58D841-915A-E6CD-77E7-BA54AC19C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68" y="1588598"/>
            <a:ext cx="10534909" cy="2810313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algn="l"/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Data assimilation methods were developed using dense waveform data</a:t>
            </a:r>
          </a:p>
          <a:p>
            <a:pPr marL="457200" indent="-457200" algn="l">
              <a:buAutoNum type="arabicParenR"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assimilation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improves the accuracy of the tsunami  forecast</a:t>
            </a:r>
          </a:p>
          <a:p>
            <a:pPr marL="457200" indent="-457200" algn="l">
              <a:buAutoNum type="arabicParenR"/>
            </a:pP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8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CD89C-6AF2-BDA7-9624-ACB31DC4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157947-A6AE-938E-7016-9DE6BEF5C08A}"/>
              </a:ext>
            </a:extLst>
          </p:cNvPr>
          <p:cNvSpPr txBox="1"/>
          <p:nvPr/>
        </p:nvSpPr>
        <p:spPr>
          <a:xfrm>
            <a:off x="1601914" y="715668"/>
            <a:ext cx="3528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Data assimilation method: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59D651-F660-734A-B3C8-FAF98DB6AF7F}"/>
              </a:ext>
            </a:extLst>
          </p:cNvPr>
          <p:cNvSpPr/>
          <p:nvPr/>
        </p:nvSpPr>
        <p:spPr>
          <a:xfrm>
            <a:off x="2032680" y="2141175"/>
            <a:ext cx="2326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Propagation Step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CAA7E0-7238-95CD-C301-A37DEE47645C}"/>
              </a:ext>
            </a:extLst>
          </p:cNvPr>
          <p:cNvGrpSpPr/>
          <p:nvPr/>
        </p:nvGrpSpPr>
        <p:grpSpPr>
          <a:xfrm>
            <a:off x="2347637" y="3493231"/>
            <a:ext cx="3499177" cy="528338"/>
            <a:chOff x="7201439" y="2600429"/>
            <a:chExt cx="3499177" cy="52833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FA7742E-E967-0F8D-C445-4DE6F84FB184}"/>
                </a:ext>
              </a:extLst>
            </p:cNvPr>
            <p:cNvSpPr/>
            <p:nvPr/>
          </p:nvSpPr>
          <p:spPr>
            <a:xfrm>
              <a:off x="7390906" y="2615577"/>
              <a:ext cx="3026714" cy="51319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50CCA6B-5FDE-47EC-28E5-727A4B576634}"/>
                    </a:ext>
                  </a:extLst>
                </p:cNvPr>
                <p:cNvSpPr txBox="1"/>
                <p:nvPr/>
              </p:nvSpPr>
              <p:spPr>
                <a:xfrm>
                  <a:off x="7201439" y="2600429"/>
                  <a:ext cx="3499177" cy="4544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𝐻</m:t>
                        </m:r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DF8DFA0-36F3-B997-849D-7EE867872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1439" y="2600429"/>
                  <a:ext cx="3499177" cy="454420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1E7DFEE-EFFA-354A-E84A-C16617F36361}"/>
              </a:ext>
            </a:extLst>
          </p:cNvPr>
          <p:cNvSpPr txBox="1"/>
          <p:nvPr/>
        </p:nvSpPr>
        <p:spPr>
          <a:xfrm>
            <a:off x="2043792" y="3095664"/>
            <a:ext cx="2387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Assimilation Step</a:t>
            </a:r>
            <a:endParaRPr lang="en-US" sz="16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73FB2B-4637-7956-32B4-65A78544C6D5}"/>
              </a:ext>
            </a:extLst>
          </p:cNvPr>
          <p:cNvGrpSpPr/>
          <p:nvPr/>
        </p:nvGrpSpPr>
        <p:grpSpPr>
          <a:xfrm>
            <a:off x="3023361" y="2478309"/>
            <a:ext cx="1691279" cy="853709"/>
            <a:chOff x="6767852" y="4430767"/>
            <a:chExt cx="1354164" cy="853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E05F066F-5B16-0EAC-75DB-02222A6AE7B1}"/>
                    </a:ext>
                  </a:extLst>
                </p:cNvPr>
                <p:cNvSpPr/>
                <p:nvPr/>
              </p:nvSpPr>
              <p:spPr>
                <a:xfrm>
                  <a:off x="6767852" y="4430767"/>
                  <a:ext cx="1354164" cy="853709"/>
                </a:xfrm>
                <a:prstGeom prst="roundRect">
                  <a:avLst/>
                </a:prstGeom>
                <a:ln w="285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𝐹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</m:oMath>
                  </a14:m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E05F066F-5B16-0EAC-75DB-02222A6AE7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7852" y="4430767"/>
                  <a:ext cx="1354164" cy="853709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25A3E97-09DB-5964-3FFA-14220DA5A38D}"/>
                </a:ext>
              </a:extLst>
            </p:cNvPr>
            <p:cNvSpPr/>
            <p:nvPr/>
          </p:nvSpPr>
          <p:spPr>
            <a:xfrm>
              <a:off x="6775123" y="4460580"/>
              <a:ext cx="1262987" cy="495183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44CFE50-8B99-5210-B694-0858A5ABFD44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0275A9D3-2142-2D18-1C81-27005688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1714" y="104797"/>
            <a:ext cx="2743200" cy="365125"/>
          </a:xfrm>
        </p:spPr>
        <p:txBody>
          <a:bodyPr/>
          <a:lstStyle/>
          <a:p>
            <a:fld id="{BCB9DB90-6F6F-4ADD-92CA-BB614621EFFA}" type="slidenum">
              <a:rPr lang="en-US" sz="1600"/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1BA0E-A86A-7B50-B68A-1AB58D7D53C7}"/>
              </a:ext>
            </a:extLst>
          </p:cNvPr>
          <p:cNvSpPr txBox="1"/>
          <p:nvPr/>
        </p:nvSpPr>
        <p:spPr>
          <a:xfrm>
            <a:off x="1682656" y="1030904"/>
            <a:ext cx="8862258" cy="107721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Major characteristic of data assimilation is that it does not rely on the source information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Tsunami observations from a dense network are 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continuously assimilated 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to update the wavefield 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at each time step 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and to forecast the coastal tsunami without assuming a tsunami source (Maeda et al., 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BCCA234-C527-3782-70F2-8C386A869BF7}"/>
                  </a:ext>
                </a:extLst>
              </p:cNvPr>
              <p:cNvSpPr/>
              <p:nvPr/>
            </p:nvSpPr>
            <p:spPr>
              <a:xfrm>
                <a:off x="6177846" y="2100822"/>
                <a:ext cx="4284982" cy="1859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Forecasted Tsunami Wavefield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: Assimilated Tsunami Wavefield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CN" sz="1600" dirty="0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Tsunami Propagation Matrix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: Wavefield at the previous time step</a:t>
                </a:r>
              </a:p>
              <a:p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: Observed tsunami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1600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1600" dirty="0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Observation matrix H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160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Weight Matrix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BCCA234-C527-3782-70F2-8C386A869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846" y="2100822"/>
                <a:ext cx="4284982" cy="1859355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1A64538-A0C2-283E-9F1F-412BCFD09C2A}"/>
              </a:ext>
            </a:extLst>
          </p:cNvPr>
          <p:cNvGrpSpPr/>
          <p:nvPr/>
        </p:nvGrpSpPr>
        <p:grpSpPr>
          <a:xfrm>
            <a:off x="2174542" y="4310563"/>
            <a:ext cx="4492958" cy="2409580"/>
            <a:chOff x="326068" y="4285403"/>
            <a:chExt cx="4569593" cy="2493590"/>
          </a:xfrm>
        </p:grpSpPr>
        <p:pic>
          <p:nvPicPr>
            <p:cNvPr id="7" name="Picture 6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60D17ADC-A379-77CC-6310-A6959F14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68" y="4285403"/>
              <a:ext cx="4569593" cy="2493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B6490A-F111-1353-44EA-318DDBE82A76}"/>
                </a:ext>
              </a:extLst>
            </p:cNvPr>
            <p:cNvSpPr txBox="1"/>
            <p:nvPr/>
          </p:nvSpPr>
          <p:spPr>
            <a:xfrm>
              <a:off x="603696" y="4469355"/>
              <a:ext cx="1409700" cy="2548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Assumed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6AB2D3-ED40-E710-DDB2-9A752CECAD70}"/>
                </a:ext>
              </a:extLst>
            </p:cNvPr>
            <p:cNvSpPr txBox="1"/>
            <p:nvPr/>
          </p:nvSpPr>
          <p:spPr>
            <a:xfrm>
              <a:off x="2538291" y="4456339"/>
              <a:ext cx="1409700" cy="2548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Data-assimilated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F3A08-185D-E7AD-17D8-AE526C726BBF}"/>
              </a:ext>
            </a:extLst>
          </p:cNvPr>
          <p:cNvSpPr/>
          <p:nvPr/>
        </p:nvSpPr>
        <p:spPr>
          <a:xfrm>
            <a:off x="1704414" y="4088725"/>
            <a:ext cx="3274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Example of Data Assimilation: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D97BA1-C893-EDD5-ECDA-F9DF9FEF8461}"/>
              </a:ext>
            </a:extLst>
          </p:cNvPr>
          <p:cNvSpPr txBox="1"/>
          <p:nvPr/>
        </p:nvSpPr>
        <p:spPr>
          <a:xfrm>
            <a:off x="8191243" y="4140326"/>
            <a:ext cx="2066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(Maeda et al. 2015)</a:t>
            </a:r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96803D-1BC1-8E1B-152B-1A2F5C5CDE00}"/>
              </a:ext>
            </a:extLst>
          </p:cNvPr>
          <p:cNvGrpSpPr/>
          <p:nvPr/>
        </p:nvGrpSpPr>
        <p:grpSpPr>
          <a:xfrm>
            <a:off x="1298131" y="33420"/>
            <a:ext cx="4548682" cy="764918"/>
            <a:chOff x="25580" y="108325"/>
            <a:chExt cx="3582037" cy="81159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970499-6660-9F06-C2D3-6BCA1C290913}"/>
                </a:ext>
              </a:extLst>
            </p:cNvPr>
            <p:cNvSpPr/>
            <p:nvPr/>
          </p:nvSpPr>
          <p:spPr>
            <a:xfrm>
              <a:off x="226490" y="108325"/>
              <a:ext cx="2995830" cy="81159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7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FC2D40-1336-DF98-5AC6-B5E0F023E303}"/>
                </a:ext>
              </a:extLst>
            </p:cNvPr>
            <p:cNvSpPr/>
            <p:nvPr/>
          </p:nvSpPr>
          <p:spPr>
            <a:xfrm>
              <a:off x="25580" y="244938"/>
              <a:ext cx="3397651" cy="4245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Tsunami Data Assimilation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942877-1CDE-EF3F-F674-4DBBE23278AE}"/>
                </a:ext>
              </a:extLst>
            </p:cNvPr>
            <p:cNvSpPr/>
            <p:nvPr/>
          </p:nvSpPr>
          <p:spPr>
            <a:xfrm>
              <a:off x="411672" y="651510"/>
              <a:ext cx="3195945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37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ABE7C3-6339-6E57-298B-7815C89F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47" y="2435599"/>
            <a:ext cx="7352907" cy="44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tails are in the caption following the image">
            <a:extLst>
              <a:ext uri="{FF2B5EF4-FFF2-40B4-BE49-F238E27FC236}">
                <a16:creationId xmlns:a16="http://schemas.microsoft.com/office/drawing/2014/main" id="{528118D8-8C32-11E4-22F2-0E39D97D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7" y="749885"/>
            <a:ext cx="4238919" cy="61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26D81D-E836-CFD1-C02C-9FB8CFEB5CDD}"/>
              </a:ext>
            </a:extLst>
          </p:cNvPr>
          <p:cNvSpPr txBox="1"/>
          <p:nvPr/>
        </p:nvSpPr>
        <p:spPr>
          <a:xfrm>
            <a:off x="4694547" y="1174091"/>
            <a:ext cx="7070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b="1" dirty="0">
                <a:solidFill>
                  <a:srgbClr val="1C1D1E"/>
                </a:solidFill>
                <a:latin typeface="Open Sans" panose="020B0606030504020204" pitchFamily="34" charset="0"/>
              </a:rPr>
              <a:t>T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he 2012 Haida Gwaii earthquake</a:t>
            </a:r>
            <a:r>
              <a:rPr lang="ja-JP" altLang="en-US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By</a:t>
            </a:r>
            <a:r>
              <a:rPr lang="ja-JP" altLang="en-US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Gusman</a:t>
            </a:r>
            <a:r>
              <a:rPr lang="ja-JP" altLang="en-US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et</a:t>
            </a:r>
            <a:r>
              <a:rPr lang="ja-JP" altLang="en-US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al.</a:t>
            </a:r>
            <a:r>
              <a:rPr lang="ja-JP" altLang="en-US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altLang="ja-JP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(2016)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A4E81C-20EB-4396-BDC5-5F6B22C032BA}"/>
              </a:ext>
            </a:extLst>
          </p:cNvPr>
          <p:cNvSpPr txBox="1"/>
          <p:nvPr/>
        </p:nvSpPr>
        <p:spPr>
          <a:xfrm>
            <a:off x="461913" y="75414"/>
            <a:ext cx="1130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data assimilation was applied to actual data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3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B4E05F-E48F-4673-3FAC-3E12680C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A7C73-0D00-8235-923B-DF11CD1E4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55A335B7-640A-C6F4-938E-D0C2A38EB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94" y="82201"/>
            <a:ext cx="6098611" cy="66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5B6768-C5EC-2D5D-9B9A-F627BF3DB7C7}"/>
              </a:ext>
            </a:extLst>
          </p:cNvPr>
          <p:cNvSpPr txBox="1"/>
          <p:nvPr/>
        </p:nvSpPr>
        <p:spPr>
          <a:xfrm>
            <a:off x="1491950" y="6560525"/>
            <a:ext cx="314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(Maeda et al., 2015)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E783C4-6F80-B558-1FFA-BEAA90CD6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5" y="176768"/>
            <a:ext cx="3505293" cy="63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6CE0832-B4F9-4F19-BBB3-3428E3975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9" y="1027906"/>
            <a:ext cx="4984003" cy="5600994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2D0BE42-7C90-4F17-9BA4-97D36D85C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8" y="309357"/>
            <a:ext cx="3505293" cy="63195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46FF8B-CC9F-4570-A5D6-B6B1EB5EA5B1}"/>
              </a:ext>
            </a:extLst>
          </p:cNvPr>
          <p:cNvSpPr txBox="1"/>
          <p:nvPr/>
        </p:nvSpPr>
        <p:spPr>
          <a:xfrm>
            <a:off x="9501188" y="1027906"/>
            <a:ext cx="2690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S-NET</a:t>
            </a:r>
          </a:p>
          <a:p>
            <a:endParaRPr lang="en-US" altLang="ja-JP" dirty="0"/>
          </a:p>
          <a:p>
            <a:r>
              <a:rPr kumimoji="1" lang="en-US" altLang="ja-JP" dirty="0"/>
              <a:t>(30</a:t>
            </a:r>
            <a:r>
              <a:rPr kumimoji="1" lang="ja-JP" altLang="en-US" dirty="0"/>
              <a:t>㎞ </a:t>
            </a:r>
            <a:r>
              <a:rPr lang="en-US" altLang="ja-JP" dirty="0"/>
              <a:t>apart)</a:t>
            </a:r>
          </a:p>
          <a:p>
            <a:endParaRPr kumimoji="1" lang="en-US" altLang="ja-JP" dirty="0"/>
          </a:p>
          <a:p>
            <a:r>
              <a:rPr lang="en-US" altLang="ja-JP" dirty="0"/>
              <a:t>Tsunami assimilation</a:t>
            </a:r>
          </a:p>
          <a:p>
            <a:r>
              <a:rPr lang="en-US" altLang="ja-JP" dirty="0"/>
              <a:t> </a:t>
            </a:r>
          </a:p>
          <a:p>
            <a:r>
              <a:rPr kumimoji="1" lang="en-US" altLang="ja-JP" dirty="0"/>
              <a:t>(</a:t>
            </a:r>
            <a:r>
              <a:rPr kumimoji="1" lang="en-US" altLang="ja-JP" dirty="0" err="1"/>
              <a:t>Tanioka</a:t>
            </a:r>
            <a:r>
              <a:rPr kumimoji="1" lang="en-US" altLang="ja-JP" dirty="0"/>
              <a:t> 2018)</a:t>
            </a:r>
          </a:p>
          <a:p>
            <a:endParaRPr lang="en-US" altLang="ja-JP" dirty="0"/>
          </a:p>
          <a:p>
            <a:r>
              <a:rPr kumimoji="1" lang="en-US" altLang="ja-JP" dirty="0"/>
              <a:t>(</a:t>
            </a:r>
            <a:r>
              <a:rPr kumimoji="1" lang="en-US" altLang="ja-JP" dirty="0" err="1"/>
              <a:t>Tanioka</a:t>
            </a:r>
            <a:r>
              <a:rPr kumimoji="1" lang="en-US" altLang="ja-JP" dirty="0"/>
              <a:t> and </a:t>
            </a:r>
            <a:r>
              <a:rPr kumimoji="1" lang="en-US" altLang="ja-JP" dirty="0" err="1"/>
              <a:t>Gusman</a:t>
            </a:r>
            <a:r>
              <a:rPr kumimoji="1" lang="en-US" altLang="ja-JP" dirty="0"/>
              <a:t>, 2019)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E9FD34-0AFD-4416-9764-7C679D839408}"/>
              </a:ext>
            </a:extLst>
          </p:cNvPr>
          <p:cNvSpPr txBox="1"/>
          <p:nvPr/>
        </p:nvSpPr>
        <p:spPr>
          <a:xfrm>
            <a:off x="855180" y="381575"/>
            <a:ext cx="4096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Tsunami computation generally need the source model  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5829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E0C221-D961-4AD7-A9A3-E53DEDA9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4893C56-5D03-41B2-AEF5-13AB75A8A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462756"/>
            <a:ext cx="6696076" cy="2718094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0A1218-3D43-4F84-9080-8611E91B9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180850"/>
            <a:ext cx="6162675" cy="3200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E40302-4DBC-4F44-BAA9-C0F8A637D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59" y="2643188"/>
            <a:ext cx="4805566" cy="38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9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C3B88B-23A6-46D6-BCC8-8FD4FA7A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52C08DB-96EA-4FAE-A319-787EAE1F1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64" y="159486"/>
            <a:ext cx="4717686" cy="6539028"/>
          </a:xfr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27EF836B-9405-4066-8BED-6B91A597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9" y="1027906"/>
            <a:ext cx="4984003" cy="56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89D573-8219-4B14-B5D4-DC4D486AA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0B631B-E885-4C07-AA78-9DAB9980B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198FAE-F4A2-4F82-BFA9-53F5D9068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" y="823289"/>
            <a:ext cx="5581651" cy="49732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9B8B50-6739-4009-86CB-A930F3E1A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3289"/>
            <a:ext cx="5352621" cy="50377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A41C4C-EB99-404A-BD2C-E8DE218D0809}"/>
              </a:ext>
            </a:extLst>
          </p:cNvPr>
          <p:cNvSpPr txBox="1"/>
          <p:nvPr/>
        </p:nvSpPr>
        <p:spPr>
          <a:xfrm>
            <a:off x="3332136" y="232475"/>
            <a:ext cx="367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Rikuzen</a:t>
            </a:r>
            <a:r>
              <a:rPr kumimoji="1" lang="en-US" altLang="ja-JP" dirty="0"/>
              <a:t>-Takada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932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A18FD-22C5-EE1B-EE67-6D7A00814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1" y="336190"/>
            <a:ext cx="12292553" cy="158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b="1" dirty="0"/>
              <a:t>Hybrid Method </a:t>
            </a:r>
          </a:p>
          <a:p>
            <a:pPr marL="0" indent="0">
              <a:buNone/>
            </a:pPr>
            <a:r>
              <a:rPr lang="en-US" altLang="ja-JP" sz="2400" b="1" dirty="0"/>
              <a:t>   1) Rapid preliminary fault model estimated by GNSS data (REGARD)</a:t>
            </a:r>
          </a:p>
          <a:p>
            <a:pPr marL="0" indent="0">
              <a:buNone/>
            </a:pPr>
            <a:r>
              <a:rPr lang="en-US" altLang="ja-JP" sz="2400" b="1" dirty="0"/>
              <a:t>   2) Data assimilation (ocean bottom pressure data)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C0ADF3-D204-70D3-2109-1EDB0423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316" y="2273027"/>
            <a:ext cx="6289171" cy="440379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09DA48-E534-C07D-F888-DCDB17DD9789}"/>
              </a:ext>
            </a:extLst>
          </p:cNvPr>
          <p:cNvSpPr txBox="1"/>
          <p:nvPr/>
        </p:nvSpPr>
        <p:spPr>
          <a:xfrm>
            <a:off x="6231117" y="1878026"/>
            <a:ext cx="5335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Nankai Earthquake (1707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Hoei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type)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BB73B0-AA7C-0BEB-130B-4792D4D281CE}"/>
              </a:ext>
            </a:extLst>
          </p:cNvPr>
          <p:cNvSpPr txBox="1"/>
          <p:nvPr/>
        </p:nvSpPr>
        <p:spPr>
          <a:xfrm>
            <a:off x="188536" y="2273027"/>
            <a:ext cx="54769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Hybrid Method</a:t>
            </a:r>
          </a:p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Eliminate the stations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in the main source area.</a:t>
            </a:r>
          </a:p>
          <a:p>
            <a:pPr marL="342900" indent="-342900">
              <a:buAutoNum type="arabicPeriod"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Assume 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 single rectangular fault model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 a rapid preliminary fault model.</a:t>
            </a:r>
          </a:p>
          <a:p>
            <a:pPr marL="342900" indent="-342900">
              <a:buAutoNum type="arabicPeriod"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Sea surface deformation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from the preliminary fault model is used to correct the pressure data to the observed tsunami waveform data</a:t>
            </a:r>
          </a:p>
          <a:p>
            <a:pPr marL="342900" indent="-342900">
              <a:buAutoNum type="arabicPeriod"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Data assimilation </a:t>
            </a:r>
          </a:p>
          <a:p>
            <a:pPr marL="342900" indent="-342900">
              <a:buAutoNum type="arabicPeriod"/>
            </a:pP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578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338</Words>
  <Application>Microsoft Office PowerPoint</Application>
  <PresentationFormat>ワイド画面</PresentationFormat>
  <Paragraphs>61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游ゴシック</vt:lpstr>
      <vt:lpstr>游ゴシック Light</vt:lpstr>
      <vt:lpstr>Arial</vt:lpstr>
      <vt:lpstr>Cambria Math</vt:lpstr>
      <vt:lpstr>Open Sans</vt:lpstr>
      <vt:lpstr>Office テーマ</vt:lpstr>
      <vt:lpstr> Improving forecasts through data assimilation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谷岡　勇市郎</dc:creator>
  <cp:lastModifiedBy>谷岡　勇市郎</cp:lastModifiedBy>
  <cp:revision>8</cp:revision>
  <dcterms:created xsi:type="dcterms:W3CDTF">2025-04-03T05:09:53Z</dcterms:created>
  <dcterms:modified xsi:type="dcterms:W3CDTF">2025-04-04T05:52:15Z</dcterms:modified>
</cp:coreProperties>
</file>