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84" r:id="rId4"/>
    <p:sldId id="295" r:id="rId5"/>
    <p:sldId id="298" r:id="rId6"/>
    <p:sldId id="296" r:id="rId7"/>
    <p:sldId id="294" r:id="rId8"/>
    <p:sldId id="299" r:id="rId9"/>
    <p:sldId id="291" r:id="rId10"/>
    <p:sldId id="301" r:id="rId11"/>
    <p:sldId id="285" r:id="rId12"/>
    <p:sldId id="258" r:id="rId13"/>
    <p:sldId id="286" r:id="rId14"/>
    <p:sldId id="293" r:id="rId15"/>
    <p:sldId id="303" r:id="rId16"/>
    <p:sldId id="287" r:id="rId17"/>
    <p:sldId id="289" r:id="rId18"/>
    <p:sldId id="290" r:id="rId19"/>
    <p:sldId id="302" r:id="rId20"/>
    <p:sldId id="304" r:id="rId21"/>
    <p:sldId id="257" r:id="rId22"/>
    <p:sldId id="283" r:id="rId23"/>
    <p:sldId id="300" r:id="rId24"/>
  </p:sldIdLst>
  <p:sldSz cx="12192000" cy="6858000"/>
  <p:notesSz cx="6858000" cy="9144000"/>
  <p:embeddedFontLst>
    <p:embeddedFont>
      <p:font typeface="Aptos SemiBold" panose="020B0004020202020204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3aOpmJOInTnJvEoAqWnqT34/I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/>
    <p:restoredTop sz="94558"/>
  </p:normalViewPr>
  <p:slideViewPr>
    <p:cSldViewPr snapToGrid="0">
      <p:cViewPr varScale="1">
        <p:scale>
          <a:sx n="121" d="100"/>
          <a:sy n="121" d="100"/>
        </p:scale>
        <p:origin x="63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F68EA20-C19A-9AC0-4656-4C5C7F814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CEFBF1E9-8665-5444-026E-37F61DAAD0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D1A19827-1279-7FAA-FE07-49C9A3F910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271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496C61E-4FC4-7737-B698-C4B5ED68D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43B41359-8F89-83EE-9D97-DE9CEFC32A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9E02F420-6AF6-5DA7-1DF1-3B533EDE4E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068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0e1330b5c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g2e0e1330b5c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5498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B3579CF-AAC9-6D76-9637-B457C29A9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3820A193-6310-34D4-FA7D-75048C487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FD018C9F-8BD9-0151-A716-B42CD70BF5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7118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863B1FF-897B-F2E8-B431-0406CC397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D5AAF7B6-4CC2-70B3-C4B0-1A0FF0DFBE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C188A6C6-7B82-7882-0FA4-BDFBEDADF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8509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BC5509F-D6DA-416E-C7E4-531DAF05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3C2814B6-06DD-109B-5238-EE98A45D0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9C261E27-402D-6F26-7BBA-54A2F4C593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6376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19435FC-3BE3-74B9-FBF6-141F99BC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AA495705-1F41-5F58-FF9A-C481125824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FC618103-1D68-9A37-37EA-B3434458A6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3726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ADB8878-F454-835D-74C3-0E1B325A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EBB57794-0F35-FF8C-5274-98B8ADA006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599F10D8-F330-497F-062B-C1C708213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2639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C3D499B-EC35-6A6E-32F0-E085F57E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9A94A7B0-8C06-C0E5-275E-EBF37CF0EE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123FABFE-2272-45C2-72EB-F099C2FB2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417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7201E57-A9B7-5834-1FA4-5BBD6C558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9FF26CF8-EADF-FA07-E343-465815F8ED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8221E40A-BA3D-EABC-F725-696EC1CE74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686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70F4C74-749B-B30E-5DB9-E5BA11C6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FF5B2E20-D808-69CD-7BDA-2F58EA2CF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3459666E-328B-7910-49C6-DA3F36D5C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5608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0e1330b5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3" name="Google Shape;103;g2e0e1330b5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>
          <a:extLst>
            <a:ext uri="{FF2B5EF4-FFF2-40B4-BE49-F238E27FC236}">
              <a16:creationId xmlns:a16="http://schemas.microsoft.com/office/drawing/2014/main" id="{8BA43EA2-5A81-908B-5FE1-7E45A54B4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0e1330b5c_0_278:notes">
            <a:extLst>
              <a:ext uri="{FF2B5EF4-FFF2-40B4-BE49-F238E27FC236}">
                <a16:creationId xmlns:a16="http://schemas.microsoft.com/office/drawing/2014/main" id="{836AEBF0-F30A-2ACD-764D-BD3D1FF5D7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3" name="Google Shape;103;g2e0e1330b5c_0_278:notes">
            <a:extLst>
              <a:ext uri="{FF2B5EF4-FFF2-40B4-BE49-F238E27FC236}">
                <a16:creationId xmlns:a16="http://schemas.microsoft.com/office/drawing/2014/main" id="{447948EF-2184-E9DF-F0AD-E11A51D36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454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0D8120B-B61A-0154-1B7F-4EC9A5941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FE8A7E4C-2FAF-DC3C-FDCD-BBE562536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3DDA85D1-A3C7-1C39-9547-53B38F381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627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32F84B3-2B66-336E-7684-0C28C288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6B0E23E9-F7D5-02BC-E2C9-2831989C6D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5B9F57C8-B81D-CD47-31B2-4B4D404F0C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590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8D98567-FCD2-8661-7023-B0A9C835A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358C38B7-B3C1-77B1-ECAF-AACE84823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0AA75291-0BE6-AA0C-9D8C-81764394F0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640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7B30F3F-298D-15B7-0659-32F485F24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26A63902-E175-FD40-BC6A-667029AE63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2F10881C-E67E-137E-021A-DEA5E83325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600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7CA5A12-C42B-D6F3-02A4-CF58FADA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817BC4D5-2B16-5165-DB0E-11CF004847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3BE8925A-1916-990E-A517-FDA85F238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124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C672234-A643-BDA9-4A51-AC0E5F3F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B29D16CD-5EEE-1952-1309-6BE6E3984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187E7640-D11A-F68D-FF36-57CBA05341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677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110CE8B-C5DB-D152-7524-0AAF46D69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17CD3756-A6B1-6F5C-3AB7-AF824FE28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8B2635D3-B3FA-DAF2-EBFF-CAE1E2733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909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e2cf7b8b1_0_1511"/>
          <p:cNvSpPr txBox="1">
            <a:spLocks noGrp="1"/>
          </p:cNvSpPr>
          <p:nvPr>
            <p:ph type="title"/>
          </p:nvPr>
        </p:nvSpPr>
        <p:spPr>
          <a:xfrm>
            <a:off x="625880" y="225793"/>
            <a:ext cx="10972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hyperlink" Target="mailto:stefano.lorito@ingv.i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4845175" y="3175"/>
            <a:ext cx="74478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69350"/>
            <a:ext cx="4616575" cy="11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222850" y="1525575"/>
            <a:ext cx="86466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1200"/>
              <a:buFont typeface="Arial"/>
              <a:buNone/>
            </a:pPr>
            <a:r>
              <a:rPr lang="en-US" sz="3200" b="0" i="1" u="sng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Stefano Lorito</a:t>
            </a:r>
            <a:endParaRPr sz="3200" b="0" i="1" u="sng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1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INGV, Italy</a:t>
            </a:r>
            <a:endParaRPr sz="3200" b="1" i="1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1200"/>
              <a:buFont typeface="Arial"/>
              <a:buNone/>
            </a:pPr>
            <a:endParaRPr sz="3200" b="0" i="1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1200"/>
              <a:buFont typeface="Arial"/>
              <a:buNone/>
            </a:pPr>
            <a:r>
              <a:rPr lang="en-US" sz="3200" b="0" i="1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w/ contributions by, at least: </a:t>
            </a:r>
            <a:endParaRPr sz="3200" b="1" i="1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ctrTitle"/>
          </p:nvPr>
        </p:nvSpPr>
        <p:spPr>
          <a:xfrm>
            <a:off x="575875" y="-1500"/>
            <a:ext cx="11272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alibri"/>
              <a:buNone/>
            </a:pPr>
            <a:r>
              <a:rPr lang="en-US" sz="3700" b="1" dirty="0">
                <a:solidFill>
                  <a:srgbClr val="595959"/>
                </a:solidFill>
              </a:rPr>
              <a:t>Probabilistic Tsunami Forecasting (PTF) </a:t>
            </a:r>
            <a:endParaRPr sz="3700" b="1" dirty="0">
              <a:solidFill>
                <a:srgbClr val="595959"/>
              </a:solidFill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7038" y="1653513"/>
            <a:ext cx="772675" cy="13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9975" y="3092850"/>
            <a:ext cx="1654175" cy="86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" descr="Universidad de Málag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4698" y="3157400"/>
            <a:ext cx="857575" cy="73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CINECA: an introduction | euroCR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56350" y="3157400"/>
            <a:ext cx="679222" cy="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Università di Napoli Federico II (UNINA) – Eulalia Projec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26032" y="3160950"/>
            <a:ext cx="2070168" cy="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8450" y="3198250"/>
            <a:ext cx="957899" cy="6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1C470-530E-A632-0D6D-B87CBC42E535}"/>
              </a:ext>
            </a:extLst>
          </p:cNvPr>
          <p:cNvSpPr txBox="1"/>
          <p:nvPr/>
        </p:nvSpPr>
        <p:spPr>
          <a:xfrm>
            <a:off x="7114172" y="5765366"/>
            <a:ext cx="4943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9th Joint ICG/PTWS–IUGG/JTC Workshop</a:t>
            </a:r>
          </a:p>
          <a:p>
            <a:r>
              <a:rPr lang="en-US" sz="16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60th Anniversary of the ICG/PTWS – Past and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DCC71-261B-ABB3-8B4C-933B6C2F0884}"/>
              </a:ext>
            </a:extLst>
          </p:cNvPr>
          <p:cNvSpPr txBox="1"/>
          <p:nvPr/>
        </p:nvSpPr>
        <p:spPr>
          <a:xfrm>
            <a:off x="8056350" y="6393810"/>
            <a:ext cx="3058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Beijing, China, 7 April 2025</a:t>
            </a:r>
            <a:endParaRPr lang="en-IT" sz="1600" b="1" dirty="0"/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EF8AEDBE-A3D6-CA9C-B066-2345AF0A96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3094" y="1621442"/>
            <a:ext cx="939817" cy="954975"/>
          </a:xfrm>
          <a:prstGeom prst="rect">
            <a:avLst/>
          </a:prstGeom>
        </p:spPr>
      </p:pic>
      <p:pic>
        <p:nvPicPr>
          <p:cNvPr id="8" name="Google Shape;320;p29">
            <a:extLst>
              <a:ext uri="{FF2B5EF4-FFF2-40B4-BE49-F238E27FC236}">
                <a16:creationId xmlns:a16="http://schemas.microsoft.com/office/drawing/2014/main" id="{6C198513-BFDE-1D69-00B5-01EC52C6FF7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9445" t="26197" r="65748" b="38773"/>
          <a:stretch/>
        </p:blipFill>
        <p:spPr>
          <a:xfrm>
            <a:off x="349841" y="4366698"/>
            <a:ext cx="999113" cy="79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2;p29">
            <a:extLst>
              <a:ext uri="{FF2B5EF4-FFF2-40B4-BE49-F238E27FC236}">
                <a16:creationId xmlns:a16="http://schemas.microsoft.com/office/drawing/2014/main" id="{1F7D6FD4-F907-E2DC-F916-08DC1826E0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20830" y="4974272"/>
            <a:ext cx="761380" cy="34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23;p29" descr="Risultati immagini per tcs tsunami logo">
            <a:extLst>
              <a:ext uri="{FF2B5EF4-FFF2-40B4-BE49-F238E27FC236}">
                <a16:creationId xmlns:a16="http://schemas.microsoft.com/office/drawing/2014/main" id="{716B9AA6-D38F-8CF9-124A-3EB830762C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83627" y="4310629"/>
            <a:ext cx="552214" cy="55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5E553F84-87F5-C89E-3A0B-ED38B74084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28460" y="4417879"/>
            <a:ext cx="1639995" cy="568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710763D-115C-0BB6-BF85-E03ABFC6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F20CDC-D564-CC4B-23F7-58B175C01839}"/>
              </a:ext>
            </a:extLst>
          </p:cNvPr>
          <p:cNvSpPr txBox="1">
            <a:spLocks/>
          </p:cNvSpPr>
          <p:nvPr/>
        </p:nvSpPr>
        <p:spPr>
          <a:xfrm>
            <a:off x="2012730" y="4875560"/>
            <a:ext cx="9092318" cy="140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Provided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topo-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bathy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data are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available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PTF can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inundation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forecasts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facilitated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based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emulators</a:t>
            </a:r>
            <a:endParaRPr lang="en-IT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42;g2e0e1330b5c_0_311">
            <a:extLst>
              <a:ext uri="{FF2B5EF4-FFF2-40B4-BE49-F238E27FC236}">
                <a16:creationId xmlns:a16="http://schemas.microsoft.com/office/drawing/2014/main" id="{02826238-3ED0-EC1B-59FE-9718FB590DB0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Experimental: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AI-based inundation emulators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9FD70C8F-B19A-D3A7-3B4C-0CB5F67AC9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7205" y="622801"/>
            <a:ext cx="1639995" cy="5687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9D5F13-CDFC-3A7F-9AED-F7366F0A172F}"/>
              </a:ext>
            </a:extLst>
          </p:cNvPr>
          <p:cNvSpPr txBox="1"/>
          <p:nvPr/>
        </p:nvSpPr>
        <p:spPr>
          <a:xfrm>
            <a:off x="10089932" y="1277710"/>
            <a:ext cx="2501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 Digital Twin for </a:t>
            </a:r>
            <a:r>
              <a:rPr lang="en-US" b="1" dirty="0" err="1"/>
              <a:t>GEOphysical</a:t>
            </a:r>
            <a:r>
              <a:rPr lang="en-US" b="1" dirty="0"/>
              <a:t> extremes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E93F627-30D0-3823-4CF8-5FF41BD079DC}"/>
              </a:ext>
            </a:extLst>
          </p:cNvPr>
          <p:cNvSpPr txBox="1">
            <a:spLocks/>
          </p:cNvSpPr>
          <p:nvPr/>
        </p:nvSpPr>
        <p:spPr>
          <a:xfrm>
            <a:off x="725213" y="4565604"/>
            <a:ext cx="2575035" cy="38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Storrøsten</a:t>
            </a:r>
            <a:r>
              <a:rPr lang="en-US" sz="1600" b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et al., 2024</a:t>
            </a:r>
          </a:p>
        </p:txBody>
      </p:sp>
      <p:pic>
        <p:nvPicPr>
          <p:cNvPr id="10" name="Google Shape;369;g2d997d18228_0_2427">
            <a:extLst>
              <a:ext uri="{FF2B5EF4-FFF2-40B4-BE49-F238E27FC236}">
                <a16:creationId xmlns:a16="http://schemas.microsoft.com/office/drawing/2014/main" id="{69E2A4F6-CE73-92AA-BD2C-995E98505C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915" y="1100241"/>
            <a:ext cx="4508856" cy="351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0;g2d997d18228_0_2427">
            <a:extLst>
              <a:ext uri="{FF2B5EF4-FFF2-40B4-BE49-F238E27FC236}">
                <a16:creationId xmlns:a16="http://schemas.microsoft.com/office/drawing/2014/main" id="{C378AF9F-3596-513A-D33F-D772FF6BCDA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914" y="1100241"/>
            <a:ext cx="4440839" cy="3480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83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7F6EEDF6-D419-21BD-2127-87BA424E4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4A498F2D-7421-4167-6A37-161ED9B9A6DF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is done – Magnitude, location, prior earthquake knowledge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BD5549-0AA2-B511-B233-DCEDD0BFB83A}"/>
              </a:ext>
            </a:extLst>
          </p:cNvPr>
          <p:cNvSpPr txBox="1">
            <a:spLocks/>
          </p:cNvSpPr>
          <p:nvPr/>
        </p:nvSpPr>
        <p:spPr>
          <a:xfrm>
            <a:off x="6970530" y="599288"/>
            <a:ext cx="5136589" cy="3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is obtained through an ensemble of source scenarios which are compatible with the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location and magnitude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earthquake which just occurred, and with the seismic history and the seismotectonics of the source zone. </a:t>
            </a:r>
            <a:endParaRPr lang="en-IT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4EBA1-D3D2-772B-94BB-7553CF2FF331}"/>
              </a:ext>
            </a:extLst>
          </p:cNvPr>
          <p:cNvSpPr txBox="1">
            <a:spLocks/>
          </p:cNvSpPr>
          <p:nvPr/>
        </p:nvSpPr>
        <p:spPr>
          <a:xfrm>
            <a:off x="6970530" y="3720210"/>
            <a:ext cx="5462472" cy="3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So, even if only the location and magnitude are the only available parameters,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other earthquake parameters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needed to initiate a tsunami simulation can be estimated.</a:t>
            </a:r>
          </a:p>
          <a:p>
            <a:pPr algn="just"/>
            <a:endParaRPr lang="en-IT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60339-1B4F-5EFA-66C0-1CDC198F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" y="746897"/>
            <a:ext cx="6951817" cy="3492000"/>
          </a:xfrm>
          <a:prstGeom prst="rect">
            <a:avLst/>
          </a:prstGeom>
        </p:spPr>
      </p:pic>
      <p:pic>
        <p:nvPicPr>
          <p:cNvPr id="6146" name="Picture 2" descr="The global distribution of models included in Slab2.">
            <a:extLst>
              <a:ext uri="{FF2B5EF4-FFF2-40B4-BE49-F238E27FC236}">
                <a16:creationId xmlns:a16="http://schemas.microsoft.com/office/drawing/2014/main" id="{41961375-61F7-21B3-6968-D2EC3C42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4" y="4308347"/>
            <a:ext cx="3440940" cy="18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A00B7B5-4CA7-A15B-6877-496BAE8E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" y="4238897"/>
            <a:ext cx="3418321" cy="199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36;g2e0e1330b5c_0_303">
            <a:extLst>
              <a:ext uri="{FF2B5EF4-FFF2-40B4-BE49-F238E27FC236}">
                <a16:creationId xmlns:a16="http://schemas.microsoft.com/office/drawing/2014/main" id="{C94534BA-48F0-1F87-2910-DC07497749C1}"/>
              </a:ext>
            </a:extLst>
          </p:cNvPr>
          <p:cNvSpPr txBox="1"/>
          <p:nvPr/>
        </p:nvSpPr>
        <p:spPr>
          <a:xfrm>
            <a:off x="1656069" y="6179713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Dziewonsky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al., 1981; Ekstrom et al., 2012; Hayes, 2018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92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2e0e1330b5c_0_28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176" y="1596838"/>
            <a:ext cx="5029273" cy="318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2;g2e0e1330b5c_0_311">
            <a:extLst>
              <a:ext uri="{FF2B5EF4-FFF2-40B4-BE49-F238E27FC236}">
                <a16:creationId xmlns:a16="http://schemas.microsoft.com/office/drawing/2014/main" id="{841E9093-7D9B-3540-39BF-19402196C0E3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is done – Ensemble of stochastic slip distributions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2416B-9531-F241-29C4-FEA914ED3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" y="746897"/>
            <a:ext cx="6951817" cy="3492000"/>
          </a:xfrm>
          <a:prstGeom prst="rect">
            <a:avLst/>
          </a:prstGeom>
        </p:spPr>
      </p:pic>
      <p:pic>
        <p:nvPicPr>
          <p:cNvPr id="4" name="Google Shape;126;g2e0e1330b5c_0_296">
            <a:extLst>
              <a:ext uri="{FF2B5EF4-FFF2-40B4-BE49-F238E27FC236}">
                <a16:creationId xmlns:a16="http://schemas.microsoft.com/office/drawing/2014/main" id="{F5CD7A06-0385-2386-6718-BA78D3122E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t="31939"/>
          <a:stretch/>
        </p:blipFill>
        <p:spPr>
          <a:xfrm>
            <a:off x="134373" y="4238897"/>
            <a:ext cx="5635213" cy="25812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6;g2e0e1330b5c_0_303">
            <a:extLst>
              <a:ext uri="{FF2B5EF4-FFF2-40B4-BE49-F238E27FC236}">
                <a16:creationId xmlns:a16="http://schemas.microsoft.com/office/drawing/2014/main" id="{AAEE2225-84D7-1707-61D1-B4B4B23A5187}"/>
              </a:ext>
            </a:extLst>
          </p:cNvPr>
          <p:cNvSpPr txBox="1"/>
          <p:nvPr/>
        </p:nvSpPr>
        <p:spPr>
          <a:xfrm>
            <a:off x="6096000" y="5318578"/>
            <a:ext cx="59022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Polet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Kanamori, 2009; Lay et al., 2012;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Satake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al., 2013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Murphy et al., 2016; Scala et al., 2020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95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830D965E-75BA-5DA3-6539-81AF1D90D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5DDEDCBF-F8CF-7655-FB1D-692D8ACA3364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is done – Tsunami propagation and impact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2CB24F-6BDA-0996-8E05-A759D8A0D4C5}"/>
              </a:ext>
            </a:extLst>
          </p:cNvPr>
          <p:cNvSpPr txBox="1">
            <a:spLocks/>
          </p:cNvSpPr>
          <p:nvPr/>
        </p:nvSpPr>
        <p:spPr>
          <a:xfrm>
            <a:off x="138895" y="4435082"/>
            <a:ext cx="6748041" cy="154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Pre-calculated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tsunami simulations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then exploited to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the execution time very short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EC347-70D3-E20C-2AE1-29237C865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" y="746897"/>
            <a:ext cx="6951817" cy="3492000"/>
          </a:xfrm>
          <a:prstGeom prst="rect">
            <a:avLst/>
          </a:prstGeom>
        </p:spPr>
      </p:pic>
      <p:pic>
        <p:nvPicPr>
          <p:cNvPr id="5" name="Google Shape;152;g2e0e1330b5c_1_1">
            <a:extLst>
              <a:ext uri="{FF2B5EF4-FFF2-40B4-BE49-F238E27FC236}">
                <a16:creationId xmlns:a16="http://schemas.microsoft.com/office/drawing/2014/main" id="{19568D57-59B6-8863-B740-9A9494DB08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199457" y="12923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2;g2e0e1330b5c_1_1">
            <a:extLst>
              <a:ext uri="{FF2B5EF4-FFF2-40B4-BE49-F238E27FC236}">
                <a16:creationId xmlns:a16="http://schemas.microsoft.com/office/drawing/2014/main" id="{12043947-6549-CF6F-37D3-5B24A70F2B0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351857" y="14447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2;g2e0e1330b5c_1_1">
            <a:extLst>
              <a:ext uri="{FF2B5EF4-FFF2-40B4-BE49-F238E27FC236}">
                <a16:creationId xmlns:a16="http://schemas.microsoft.com/office/drawing/2014/main" id="{7A70E779-2B4D-DC8E-8041-06A5FD96B7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504257" y="15971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2;g2e0e1330b5c_1_1">
            <a:extLst>
              <a:ext uri="{FF2B5EF4-FFF2-40B4-BE49-F238E27FC236}">
                <a16:creationId xmlns:a16="http://schemas.microsoft.com/office/drawing/2014/main" id="{93857FE4-DFC7-18EC-861C-C895B2897E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656657" y="17495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2;g2e0e1330b5c_1_1">
            <a:extLst>
              <a:ext uri="{FF2B5EF4-FFF2-40B4-BE49-F238E27FC236}">
                <a16:creationId xmlns:a16="http://schemas.microsoft.com/office/drawing/2014/main" id="{95E72E66-85DF-8AA4-2998-10007F6B14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809057" y="19019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g2e0e1330b5c_1_1">
            <a:extLst>
              <a:ext uri="{FF2B5EF4-FFF2-40B4-BE49-F238E27FC236}">
                <a16:creationId xmlns:a16="http://schemas.microsoft.com/office/drawing/2014/main" id="{60876359-6439-7374-9C42-54A68D3AC5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7961457" y="20543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2;g2e0e1330b5c_1_1">
            <a:extLst>
              <a:ext uri="{FF2B5EF4-FFF2-40B4-BE49-F238E27FC236}">
                <a16:creationId xmlns:a16="http://schemas.microsoft.com/office/drawing/2014/main" id="{2792FA62-2187-A81D-348C-E3F561E091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8113857" y="22067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2;g2e0e1330b5c_1_1">
            <a:extLst>
              <a:ext uri="{FF2B5EF4-FFF2-40B4-BE49-F238E27FC236}">
                <a16:creationId xmlns:a16="http://schemas.microsoft.com/office/drawing/2014/main" id="{BDB3AE9A-7CD8-28B8-0311-B9419682BF7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8266257" y="23591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2;g2e0e1330b5c_1_1">
            <a:extLst>
              <a:ext uri="{FF2B5EF4-FFF2-40B4-BE49-F238E27FC236}">
                <a16:creationId xmlns:a16="http://schemas.microsoft.com/office/drawing/2014/main" id="{AE462B0A-6E23-B411-6AD9-7FD2C6AC181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8418657" y="25115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2;g2e0e1330b5c_1_1">
            <a:extLst>
              <a:ext uri="{FF2B5EF4-FFF2-40B4-BE49-F238E27FC236}">
                <a16:creationId xmlns:a16="http://schemas.microsoft.com/office/drawing/2014/main" id="{21051460-A324-3D18-BB72-22A44173B3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8571057" y="2663971"/>
            <a:ext cx="3426106" cy="25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2;g2e0e1330b5c_1_1">
            <a:extLst>
              <a:ext uri="{FF2B5EF4-FFF2-40B4-BE49-F238E27FC236}">
                <a16:creationId xmlns:a16="http://schemas.microsoft.com/office/drawing/2014/main" id="{D9FD1B75-5C41-F294-C789-F0FB56E9C4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313" t="3711" b="4426"/>
          <a:stretch/>
        </p:blipFill>
        <p:spPr>
          <a:xfrm>
            <a:off x="8723457" y="2816371"/>
            <a:ext cx="3426106" cy="2553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48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4F16E4F-18C9-013A-3262-7B1328AB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7D7AFDCC-DE02-60E9-8BEE-8D086DCBB57A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is done – Tsunami propagation and impact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10F327-DF9C-2679-1B4E-578893E3D099}"/>
              </a:ext>
            </a:extLst>
          </p:cNvPr>
          <p:cNvSpPr txBox="1">
            <a:spLocks/>
          </p:cNvSpPr>
          <p:nvPr/>
        </p:nvSpPr>
        <p:spPr>
          <a:xfrm>
            <a:off x="138895" y="4435082"/>
            <a:ext cx="6748041" cy="154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 </a:t>
            </a:r>
            <a:r>
              <a:rPr lang="it-IT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number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 be </a:t>
            </a:r>
            <a:r>
              <a:rPr lang="it-IT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greatly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contained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simple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sampling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approaches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386A-E4BD-6A97-AD6C-421B43CD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" y="746897"/>
            <a:ext cx="6951817" cy="349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3805C-3235-8A6D-6ACA-82FF21D3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368" y="772548"/>
            <a:ext cx="5161095" cy="4760089"/>
          </a:xfrm>
          <a:prstGeom prst="rect">
            <a:avLst/>
          </a:prstGeom>
        </p:spPr>
      </p:pic>
      <p:sp>
        <p:nvSpPr>
          <p:cNvPr id="8" name="Google Shape;136;g2e0e1330b5c_0_303">
            <a:extLst>
              <a:ext uri="{FF2B5EF4-FFF2-40B4-BE49-F238E27FC236}">
                <a16:creationId xmlns:a16="http://schemas.microsoft.com/office/drawing/2014/main" id="{F9EFF6A4-EEF0-DD07-4230-833AE4D11FBC}"/>
              </a:ext>
            </a:extLst>
          </p:cNvPr>
          <p:cNvSpPr txBox="1"/>
          <p:nvPr/>
        </p:nvSpPr>
        <p:spPr>
          <a:xfrm>
            <a:off x="8119210" y="5654595"/>
            <a:ext cx="269654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Cordrie et al., under review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121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14185753-3D5A-6FAB-3420-7E6FDE92C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5B80BC2C-3993-646C-4FD1-FE544D2ECD2E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is done – Tsunami propagation and impact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02;p3">
            <a:extLst>
              <a:ext uri="{FF2B5EF4-FFF2-40B4-BE49-F238E27FC236}">
                <a16:creationId xmlns:a16="http://schemas.microsoft.com/office/drawing/2014/main" id="{9F2F82EA-1244-93AD-3A5C-85C2B60AE7D3}"/>
              </a:ext>
            </a:extLst>
          </p:cNvPr>
          <p:cNvSpPr txBox="1">
            <a:spLocks/>
          </p:cNvSpPr>
          <p:nvPr/>
        </p:nvSpPr>
        <p:spPr>
          <a:xfrm>
            <a:off x="251867" y="456373"/>
            <a:ext cx="5340000" cy="97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2400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PRE-CALCULATED SCENARIOS</a:t>
            </a: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67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EARLY WARNING VERSION</a:t>
            </a:r>
          </a:p>
        </p:txBody>
      </p:sp>
      <p:sp>
        <p:nvSpPr>
          <p:cNvPr id="16" name="Google Shape;203;p3">
            <a:extLst>
              <a:ext uri="{FF2B5EF4-FFF2-40B4-BE49-F238E27FC236}">
                <a16:creationId xmlns:a16="http://schemas.microsoft.com/office/drawing/2014/main" id="{32FD0D8F-39AC-68E1-F200-9A49AE165891}"/>
              </a:ext>
            </a:extLst>
          </p:cNvPr>
          <p:cNvSpPr txBox="1">
            <a:spLocks/>
          </p:cNvSpPr>
          <p:nvPr/>
        </p:nvSpPr>
        <p:spPr>
          <a:xfrm>
            <a:off x="6475324" y="508879"/>
            <a:ext cx="5464809" cy="7660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67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Targeting seconds to tens of seconds execution time w/ pre-calculated scenarios</a:t>
            </a:r>
            <a:endParaRPr lang="en-US" sz="1333" b="1" dirty="0">
              <a:solidFill>
                <a:srgbClr val="FE32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17" name="Google Shape;204;p3">
            <a:extLst>
              <a:ext uri="{FF2B5EF4-FFF2-40B4-BE49-F238E27FC236}">
                <a16:creationId xmlns:a16="http://schemas.microsoft.com/office/drawing/2014/main" id="{93E82D16-EBE3-6D4A-A5A9-ED252B92C9DD}"/>
              </a:ext>
            </a:extLst>
          </p:cNvPr>
          <p:cNvSpPr txBox="1"/>
          <p:nvPr/>
        </p:nvSpPr>
        <p:spPr>
          <a:xfrm>
            <a:off x="251867" y="1301532"/>
            <a:ext cx="5970257" cy="175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It works in near-real time at the CAT-INGV Tsunami Warning Centre (https://</a:t>
            </a:r>
            <a:r>
              <a:rPr lang="en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www.ingv.it</a:t>
            </a: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/cat/</a:t>
            </a:r>
            <a:r>
              <a:rPr lang="en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en</a:t>
            </a: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/), which is a NEAMTWS Tsunami Service Provider (http://</a:t>
            </a:r>
            <a:r>
              <a:rPr lang="en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www.ioc-tsunami.org</a:t>
            </a: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/). </a:t>
            </a:r>
            <a:endParaRPr sz="1600" kern="0" dirty="0">
              <a:solidFill>
                <a:srgbClr val="0000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defTabSz="121917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200"/>
              <a:defRPr/>
            </a:pP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It is in the Calibration/Validation towards the fully Operational deployment later this year</a:t>
            </a:r>
            <a:endParaRPr sz="1600" kern="0" dirty="0">
              <a:solidFill>
                <a:srgbClr val="0000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18" name="Google Shape;210;p3">
            <a:extLst>
              <a:ext uri="{FF2B5EF4-FFF2-40B4-BE49-F238E27FC236}">
                <a16:creationId xmlns:a16="http://schemas.microsoft.com/office/drawing/2014/main" id="{56691BAD-AFBF-DE13-2EC7-D831453071A1}"/>
              </a:ext>
            </a:extLst>
          </p:cNvPr>
          <p:cNvSpPr txBox="1">
            <a:spLocks/>
          </p:cNvSpPr>
          <p:nvPr/>
        </p:nvSpPr>
        <p:spPr>
          <a:xfrm>
            <a:off x="76146" y="3360324"/>
            <a:ext cx="7261200" cy="97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2400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On-the-fly SCENARIOS (Urgent Computing)</a:t>
            </a: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67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POST-EVENT ASSESSMENT VERSION</a:t>
            </a:r>
          </a:p>
        </p:txBody>
      </p:sp>
      <p:sp>
        <p:nvSpPr>
          <p:cNvPr id="19" name="Google Shape;211;p3">
            <a:extLst>
              <a:ext uri="{FF2B5EF4-FFF2-40B4-BE49-F238E27FC236}">
                <a16:creationId xmlns:a16="http://schemas.microsoft.com/office/drawing/2014/main" id="{A01BC7B4-B913-ED3A-49F1-EF3683714315}"/>
              </a:ext>
            </a:extLst>
          </p:cNvPr>
          <p:cNvSpPr txBox="1"/>
          <p:nvPr/>
        </p:nvSpPr>
        <p:spPr>
          <a:xfrm>
            <a:off x="200935" y="4023633"/>
            <a:ext cx="6399200" cy="178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200"/>
              <a:defRPr/>
            </a:pP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Prototype for applications in ARISTOTLE, event analysis at CAT-INGV and potentially other Tsunami Service Providers worldwide. Global scope.</a:t>
            </a:r>
            <a:endParaRPr sz="1600" kern="0" dirty="0">
              <a:solidFill>
                <a:srgbClr val="0000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defTabSz="121917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200"/>
              <a:defRPr/>
            </a:pPr>
            <a:r>
              <a:rPr lang="en" sz="1600" kern="0" dirty="0">
                <a:solidFill>
                  <a:srgbClr val="0000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Simulation ensembles to be run from scratch on large enough HPC clusters in urgent computing mode. </a:t>
            </a:r>
            <a:endParaRPr sz="1600" kern="0" dirty="0">
              <a:solidFill>
                <a:srgbClr val="0000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20" name="Google Shape;212;p3">
            <a:extLst>
              <a:ext uri="{FF2B5EF4-FFF2-40B4-BE49-F238E27FC236}">
                <a16:creationId xmlns:a16="http://schemas.microsoft.com/office/drawing/2014/main" id="{6C432F68-3259-6F70-2333-841376B943AF}"/>
              </a:ext>
            </a:extLst>
          </p:cNvPr>
          <p:cNvSpPr txBox="1">
            <a:spLocks/>
          </p:cNvSpPr>
          <p:nvPr/>
        </p:nvSpPr>
        <p:spPr>
          <a:xfrm>
            <a:off x="6662389" y="3650433"/>
            <a:ext cx="5529611" cy="85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67" b="1" dirty="0">
                <a:solidFill>
                  <a:srgbClr val="FE3200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Targeting minutes to tens of minutes execution time w/ also on-the-fly simulations </a:t>
            </a:r>
            <a:endParaRPr lang="en-US" sz="1333" b="1" dirty="0">
              <a:solidFill>
                <a:srgbClr val="FE3200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pic>
        <p:nvPicPr>
          <p:cNvPr id="21" name="Google Shape;214;p3">
            <a:extLst>
              <a:ext uri="{FF2B5EF4-FFF2-40B4-BE49-F238E27FC236}">
                <a16:creationId xmlns:a16="http://schemas.microsoft.com/office/drawing/2014/main" id="{8D368630-2428-1661-DBBB-E643B29771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1933" y="4431800"/>
            <a:ext cx="2325068" cy="1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5;p3">
            <a:extLst>
              <a:ext uri="{FF2B5EF4-FFF2-40B4-BE49-F238E27FC236}">
                <a16:creationId xmlns:a16="http://schemas.microsoft.com/office/drawing/2014/main" id="{BC89B5E1-A6F1-851E-2EBF-4669A8BFE5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120" t="23483"/>
          <a:stretch/>
        </p:blipFill>
        <p:spPr>
          <a:xfrm>
            <a:off x="7337346" y="4339566"/>
            <a:ext cx="1645701" cy="181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5A5614-F280-937D-8BA0-2D530CDA2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876" y="1195111"/>
            <a:ext cx="3457903" cy="24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84E41B4E-6D87-CE4F-79F6-EE3AF43D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8C09B42A-1C29-5C71-0251-ADC22894E79B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PTF does – source probability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tsunami probability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 alert level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7FED53-8CEA-27FA-C590-5E514AB8CE8D}"/>
              </a:ext>
            </a:extLst>
          </p:cNvPr>
          <p:cNvSpPr txBox="1">
            <a:spLocks/>
          </p:cNvSpPr>
          <p:nvPr/>
        </p:nvSpPr>
        <p:spPr>
          <a:xfrm>
            <a:off x="7502966" y="673089"/>
            <a:ext cx="4303210" cy="30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forecast is aggregated according to weights based on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resemblance of each scenario with the real earthquake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The PTF is finally converted into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alert levels based on a pre-defined rule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D8B99-81EF-39BF-C8AA-354E357E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" y="746897"/>
            <a:ext cx="6951817" cy="3492000"/>
          </a:xfrm>
          <a:prstGeom prst="rect">
            <a:avLst/>
          </a:prstGeom>
        </p:spPr>
      </p:pic>
      <p:pic>
        <p:nvPicPr>
          <p:cNvPr id="3" name="Google Shape;177;g2e0e1330b5c_1_17">
            <a:extLst>
              <a:ext uri="{FF2B5EF4-FFF2-40B4-BE49-F238E27FC236}">
                <a16:creationId xmlns:a16="http://schemas.microsoft.com/office/drawing/2014/main" id="{4A36BCB3-B350-C4D9-2194-BEBDDC7D8B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38324"/>
          <a:stretch/>
        </p:blipFill>
        <p:spPr>
          <a:xfrm>
            <a:off x="238670" y="4238898"/>
            <a:ext cx="6674017" cy="245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EE9FF-454D-EC28-4B7E-38CBA71E2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987" y="3844563"/>
            <a:ext cx="3740950" cy="22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C5C77B2-9A9F-3EBA-8F39-E6EB00CC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09CD14A1-75A4-DEB3-AA65-7CAC60550C0A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F336A2-71A3-79E1-50E8-6190F9266C06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is being presently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massive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ensembles of synthetic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tsunamis 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with </a:t>
            </a:r>
            <a:r>
              <a:rPr lang="it-IT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observations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T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36820B-3559-1866-7EE9-321AD2AF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829"/>
          <a:stretch/>
        </p:blipFill>
        <p:spPr>
          <a:xfrm>
            <a:off x="462444" y="2531404"/>
            <a:ext cx="5852850" cy="1002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71563-5406-282D-9D44-987234AF6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82" y="3774892"/>
            <a:ext cx="5707284" cy="2218446"/>
          </a:xfrm>
          <a:prstGeom prst="rect">
            <a:avLst/>
          </a:prstGeom>
        </p:spPr>
      </p:pic>
      <p:sp>
        <p:nvSpPr>
          <p:cNvPr id="30" name="Google Shape;136;g2e0e1330b5c_0_303">
            <a:extLst>
              <a:ext uri="{FF2B5EF4-FFF2-40B4-BE49-F238E27FC236}">
                <a16:creationId xmlns:a16="http://schemas.microsoft.com/office/drawing/2014/main" id="{4ED12A9E-70E0-D707-6EAB-CEF6BA9A0846}"/>
              </a:ext>
            </a:extLst>
          </p:cNvPr>
          <p:cNvSpPr txBox="1"/>
          <p:nvPr/>
        </p:nvSpPr>
        <p:spPr>
          <a:xfrm>
            <a:off x="428548" y="2091470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synthetic catalogue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8;g2e0e1330b5c_0_474" descr="Global Earthquake Maps | Global Earthquake Model Foundation ...">
            <a:extLst>
              <a:ext uri="{FF2B5EF4-FFF2-40B4-BE49-F238E27FC236}">
                <a16:creationId xmlns:a16="http://schemas.microsoft.com/office/drawing/2014/main" id="{0FE2F78F-5650-E82A-893C-57D9C8E8A4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9258" y="1914783"/>
            <a:ext cx="1163839" cy="6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842CEA-508B-9985-3EF8-CB4F03624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190" y="1995385"/>
            <a:ext cx="5161421" cy="40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73CADDD-56AF-2598-ACE2-DBD4D187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7DB70C07-C84B-E346-634A-A5091D8FE2B0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303;g2e0e1330b5c_0_464">
            <a:extLst>
              <a:ext uri="{FF2B5EF4-FFF2-40B4-BE49-F238E27FC236}">
                <a16:creationId xmlns:a16="http://schemas.microsoft.com/office/drawing/2014/main" id="{3199BD14-3784-8C33-FDAD-33E1740563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96" y="2103660"/>
            <a:ext cx="5347504" cy="3078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g2e0e1330b5c_0_303">
            <a:extLst>
              <a:ext uri="{FF2B5EF4-FFF2-40B4-BE49-F238E27FC236}">
                <a16:creationId xmlns:a16="http://schemas.microsoft.com/office/drawing/2014/main" id="{B7A182BB-7468-55E5-F570-E7D45912EADA}"/>
              </a:ext>
            </a:extLst>
          </p:cNvPr>
          <p:cNvSpPr txBox="1"/>
          <p:nvPr/>
        </p:nvSpPr>
        <p:spPr>
          <a:xfrm>
            <a:off x="934579" y="5313221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Davies et al., 2019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54;g2dbaf7ac24f_0_66">
            <a:extLst>
              <a:ext uri="{FF2B5EF4-FFF2-40B4-BE49-F238E27FC236}">
                <a16:creationId xmlns:a16="http://schemas.microsoft.com/office/drawing/2014/main" id="{50919F19-4337-169E-37F4-51E3D21E80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0482" y="2074035"/>
            <a:ext cx="5055815" cy="31376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8D4A7A-D632-5035-85EF-5F2FC3F6655E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is being presently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massive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ensembles of synthetic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tsunamis 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with </a:t>
            </a:r>
            <a:r>
              <a:rPr lang="it-IT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observations</a:t>
            </a:r>
            <a:r>
              <a:rPr lang="it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T" sz="2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87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B47EB36E-B4FF-BC3F-D201-8A2272F3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BB4E287D-2A95-DF33-A0F7-15E7D2F9AB70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PTF “by-product”: the GTM stochastic tsunami scenarios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F4999B-98CB-D4E8-FD5D-90FB8F492DBC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Global Tsunami Model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the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issuing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 </a:t>
            </a:r>
            <a:r>
              <a:rPr lang="it-IT" sz="2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updated</a:t>
            </a:r>
            <a:r>
              <a:rPr lang="it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Global PTHA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BD1056DE-79F7-BD46-E29E-C02F0AAE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73" y="5226670"/>
            <a:ext cx="939817" cy="954975"/>
          </a:xfrm>
          <a:prstGeom prst="rect">
            <a:avLst/>
          </a:prstGeom>
        </p:spPr>
      </p:pic>
      <p:pic>
        <p:nvPicPr>
          <p:cNvPr id="4" name="Google Shape;320;p29">
            <a:extLst>
              <a:ext uri="{FF2B5EF4-FFF2-40B4-BE49-F238E27FC236}">
                <a16:creationId xmlns:a16="http://schemas.microsoft.com/office/drawing/2014/main" id="{490C63AD-437F-41C9-5264-6AF40F729E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445" t="26197" r="65748" b="38773"/>
          <a:stretch/>
        </p:blipFill>
        <p:spPr>
          <a:xfrm>
            <a:off x="3239310" y="5307372"/>
            <a:ext cx="999113" cy="7935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03">
            <a:extLst>
              <a:ext uri="{FF2B5EF4-FFF2-40B4-BE49-F238E27FC236}">
                <a16:creationId xmlns:a16="http://schemas.microsoft.com/office/drawing/2014/main" id="{A9A1ACBD-6ECB-4FD7-AA98-33C411BD07C4}"/>
              </a:ext>
            </a:extLst>
          </p:cNvPr>
          <p:cNvSpPr txBox="1"/>
          <p:nvPr/>
        </p:nvSpPr>
        <p:spPr>
          <a:xfrm>
            <a:off x="629523" y="3149845"/>
            <a:ext cx="4041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386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773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159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546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9325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3190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77054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30919" algn="l" defTabSz="3507730" rtl="0" eaLnBrk="1" latinLnBrk="0" hangingPunct="1">
              <a:defRPr sz="6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A Global Hazard Model Workflow</a:t>
            </a:r>
          </a:p>
          <a:p>
            <a:r>
              <a:rPr lang="en-GB" sz="1200" dirty="0">
                <a:solidFill>
                  <a:srgbClr val="AB2325"/>
                </a:solidFill>
              </a:rPr>
              <a:t>                 </a:t>
            </a:r>
            <a:r>
              <a:rPr lang="en-GB" sz="1200" i="1" dirty="0">
                <a:solidFill>
                  <a:srgbClr val="AB2325"/>
                </a:solidFill>
              </a:rPr>
              <a:t>(The GTM PTHA Engine)</a:t>
            </a:r>
          </a:p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Standardized output for Risk Calculations</a:t>
            </a:r>
          </a:p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Flexibility in input seismic source model</a:t>
            </a:r>
          </a:p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Multiple scales (both source and coastline)</a:t>
            </a:r>
          </a:p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Interoperability with GEM Input/Output</a:t>
            </a:r>
          </a:p>
          <a:p>
            <a:pPr marL="343860" indent="-34386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AB2325"/>
                </a:solidFill>
              </a:rPr>
              <a:t>Interoperability with Probabilistic Tsunami Forecasting (PTF)</a:t>
            </a:r>
          </a:p>
        </p:txBody>
      </p:sp>
      <p:sp>
        <p:nvSpPr>
          <p:cNvPr id="9" name="TekstSylinder 6">
            <a:extLst>
              <a:ext uri="{FF2B5EF4-FFF2-40B4-BE49-F238E27FC236}">
                <a16:creationId xmlns:a16="http://schemas.microsoft.com/office/drawing/2014/main" id="{EF899722-A557-B233-4E03-21B832E8A2FC}"/>
              </a:ext>
            </a:extLst>
          </p:cNvPr>
          <p:cNvSpPr txBox="1"/>
          <p:nvPr/>
        </p:nvSpPr>
        <p:spPr>
          <a:xfrm>
            <a:off x="745031" y="1414061"/>
            <a:ext cx="3926171" cy="2014939"/>
          </a:xfrm>
          <a:prstGeom prst="rect">
            <a:avLst/>
          </a:prstGeom>
          <a:noFill/>
        </p:spPr>
        <p:txBody>
          <a:bodyPr wrap="square" lIns="116107" tIns="58053" rIns="116107" bIns="58053" rtlCol="0">
            <a:spAutoFit/>
          </a:bodyPr>
          <a:lstStyle/>
          <a:p>
            <a:pPr lvl="0"/>
            <a:r>
              <a:rPr lang="en-GB" sz="1203" dirty="0">
                <a:latin typeface="Aptos SemiBold" panose="020B0004020202020204" pitchFamily="34" charset="0"/>
                <a:ea typeface="Times New Roman" pitchFamily="18" charset="0"/>
                <a:cs typeface="Times New Roman" panose="02020603050405020304" pitchFamily="18" charset="0"/>
              </a:rPr>
              <a:t>Within the EUROHPC-JU funded project ChEESE-2P (</a:t>
            </a:r>
            <a:r>
              <a:rPr lang="en-GB" sz="1203" dirty="0" err="1">
                <a:latin typeface="Aptos SemiBold" panose="020B0004020202020204" pitchFamily="34" charset="0"/>
                <a:ea typeface="Times New Roman" pitchFamily="18" charset="0"/>
                <a:cs typeface="Times New Roman" panose="02020603050405020304" pitchFamily="18" charset="0"/>
              </a:rPr>
              <a:t>Center</a:t>
            </a:r>
            <a:r>
              <a:rPr lang="en-GB" sz="1203" dirty="0">
                <a:latin typeface="Aptos SemiBold" panose="020B0004020202020204" pitchFamily="34" charset="0"/>
                <a:ea typeface="Times New Roman" pitchFamily="18" charset="0"/>
                <a:cs typeface="Times New Roman" panose="02020603050405020304" pitchFamily="18" charset="0"/>
              </a:rPr>
              <a:t> of Excellence for Exascale in the Solid Earth), an update to the Global Tsunami Hazard Map is being developed</a:t>
            </a:r>
            <a:endParaRPr lang="en-GB" sz="1203" dirty="0">
              <a:solidFill>
                <a:srgbClr val="AB2325"/>
              </a:solidFill>
              <a:latin typeface="Aptos SemiBold" panose="020B0004020202020204" pitchFamily="34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/>
            <a:endParaRPr lang="en-GB" sz="1203" dirty="0">
              <a:latin typeface="Aptos SemiBold" panose="020B0004020202020204" pitchFamily="34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1203" dirty="0">
                <a:latin typeface="Aptos SemiBold" panose="020B0004020202020204" pitchFamily="34" charset="0"/>
                <a:ea typeface="Times New Roman" pitchFamily="18" charset="0"/>
                <a:cs typeface="Times New Roman" panose="02020603050405020304" pitchFamily="18" charset="0"/>
              </a:rPr>
              <a:t>This flagship GTM product involves the following objectives in short-, medium-, and long-term perspectives:</a:t>
            </a:r>
          </a:p>
          <a:p>
            <a:pPr marL="214913" indent="-214913">
              <a:buFont typeface="Arial" panose="020B0604020202020204" pitchFamily="34" charset="0"/>
              <a:buChar char="•"/>
            </a:pPr>
            <a:endParaRPr lang="en-GB" sz="1354" dirty="0">
              <a:latin typeface="Aptos SemiBold" panose="020B0004020202020204" pitchFamily="34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14913" indent="-214913">
              <a:buFont typeface="Arial" panose="020B0604020202020204" pitchFamily="34" charset="0"/>
              <a:buChar char="•"/>
            </a:pPr>
            <a:endParaRPr lang="en-GB" sz="1354" dirty="0">
              <a:latin typeface="Aptos SemiBold" panose="020B0004020202020204" pitchFamily="34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8EC10659-CD8E-305E-C279-14B311AF8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03" y="1856256"/>
            <a:ext cx="5282466" cy="2918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86CB4F-DDF1-4A54-281B-8A0E8E2AB2FD}"/>
              </a:ext>
            </a:extLst>
          </p:cNvPr>
          <p:cNvSpPr txBox="1"/>
          <p:nvPr/>
        </p:nvSpPr>
        <p:spPr>
          <a:xfrm>
            <a:off x="6096000" y="4862616"/>
            <a:ext cx="4941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/>
              <a:t>Davies et al., </a:t>
            </a:r>
            <a:r>
              <a:rPr lang="it-IT" sz="1200" b="1" dirty="0" err="1"/>
              <a:t>Geological</a:t>
            </a:r>
            <a:r>
              <a:rPr lang="it-IT" sz="1200" b="1" dirty="0"/>
              <a:t> Society Pub., 2018</a:t>
            </a:r>
          </a:p>
        </p:txBody>
      </p:sp>
    </p:spTree>
    <p:extLst>
      <p:ext uri="{BB962C8B-B14F-4D97-AF65-F5344CB8AC3E}">
        <p14:creationId xmlns:p14="http://schemas.microsoft.com/office/powerpoint/2010/main" val="141985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/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PTF does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D623E8-F615-1F70-03CA-56B61EDE0AA9}"/>
              </a:ext>
            </a:extLst>
          </p:cNvPr>
          <p:cNvSpPr txBox="1">
            <a:spLocks/>
          </p:cNvSpPr>
          <p:nvPr/>
        </p:nvSpPr>
        <p:spPr>
          <a:xfrm>
            <a:off x="7048982" y="642461"/>
            <a:ext cx="5019554" cy="3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IT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Probabilistic Tsunami Forecasting (PTF, Selva et al., 2021) is a recently introduced methodology that provides a forecast of a tsunami in terms of </a:t>
            </a:r>
            <a:r>
              <a:rPr lang="en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probability distribution of a tsunami intensity measure at different forecast points within a few minutes after the occurrence of an earthquake. </a:t>
            </a:r>
          </a:p>
          <a:p>
            <a:pPr algn="just"/>
            <a:endParaRPr lang="en-IT" sz="2400" dirty="0"/>
          </a:p>
        </p:txBody>
      </p:sp>
      <p:pic>
        <p:nvPicPr>
          <p:cNvPr id="3" name="Google Shape;136;p8">
            <a:extLst>
              <a:ext uri="{FF2B5EF4-FFF2-40B4-BE49-F238E27FC236}">
                <a16:creationId xmlns:a16="http://schemas.microsoft.com/office/drawing/2014/main" id="{10E4B0BF-3F3A-FCF9-E513-ED08C07235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64" y="696767"/>
            <a:ext cx="6602263" cy="2745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g2e0e1330b5c_0_303">
            <a:extLst>
              <a:ext uri="{FF2B5EF4-FFF2-40B4-BE49-F238E27FC236}">
                <a16:creationId xmlns:a16="http://schemas.microsoft.com/office/drawing/2014/main" id="{8D439096-E119-3FBC-83ED-B9E07C6F4DEF}"/>
              </a:ext>
            </a:extLst>
          </p:cNvPr>
          <p:cNvSpPr txBox="1"/>
          <p:nvPr/>
        </p:nvSpPr>
        <p:spPr>
          <a:xfrm>
            <a:off x="556474" y="355042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Selva, Volpe, Lorito, Romano et al., Nature Communications, 2021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3097-70AF-5FBD-59FE-44F70506C4E1}"/>
              </a:ext>
            </a:extLst>
          </p:cNvPr>
          <p:cNvSpPr txBox="1"/>
          <p:nvPr/>
        </p:nvSpPr>
        <p:spPr>
          <a:xfrm>
            <a:off x="69449" y="4269815"/>
            <a:ext cx="11875624" cy="17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PTF is planned to become operational at CAT-INGV, Italy, NEAMTWS TSP in 2025. At least another NEAMTWS TSP, NOA, Greece, is considering its adoption.</a:t>
            </a: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INCOIS is considering PTF in the frame of the People-</a:t>
            </a:r>
            <a:r>
              <a:rPr lang="en-US" sz="1800" b="1" i="1" dirty="0" err="1">
                <a:solidFill>
                  <a:srgbClr val="595959"/>
                </a:solidFill>
                <a:latin typeface="Aptos" panose="020B0004020202020204" pitchFamily="34" charset="0"/>
              </a:rPr>
              <a:t>Centred</a:t>
            </a: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 Early Warning for the Indian Coastlines (PCTWIN) project coordinated by UCL, UK.</a:t>
            </a: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Others have started to use or develop ensemble modelling approaches which share some elements with PTF to consider uncertainties in the tsunami forecasting (e.g. New Zealand, Chile, USA NOAA).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F94BFE3-29BA-67CA-1BCC-C732D252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0C79CBD5-4A92-8FCF-5B35-8E2F6776D176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PTF “by-product”: the GTM stochastic tsunami scenarios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C5FF61-F871-DDA5-D260-673F6B97155B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scenarios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available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further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modelling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on a global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grid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scale of the Pacific </a:t>
            </a:r>
            <a:r>
              <a:rPr lang="it-I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Islands</a:t>
            </a: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blue and green logo&#10;&#10;Description automatically generated">
            <a:extLst>
              <a:ext uri="{FF2B5EF4-FFF2-40B4-BE49-F238E27FC236}">
                <a16:creationId xmlns:a16="http://schemas.microsoft.com/office/drawing/2014/main" id="{36ED6B23-B661-8969-52AF-E454C2A2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73" y="5226670"/>
            <a:ext cx="939817" cy="954975"/>
          </a:xfrm>
          <a:prstGeom prst="rect">
            <a:avLst/>
          </a:prstGeom>
        </p:spPr>
      </p:pic>
      <p:pic>
        <p:nvPicPr>
          <p:cNvPr id="4" name="Google Shape;320;p29">
            <a:extLst>
              <a:ext uri="{FF2B5EF4-FFF2-40B4-BE49-F238E27FC236}">
                <a16:creationId xmlns:a16="http://schemas.microsoft.com/office/drawing/2014/main" id="{36EFC5E6-3EAB-2D19-17ED-39AA4ADBE3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445" t="26197" r="65748" b="38773"/>
          <a:stretch/>
        </p:blipFill>
        <p:spPr>
          <a:xfrm>
            <a:off x="3239310" y="5307372"/>
            <a:ext cx="999113" cy="7935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46;p47">
            <a:extLst>
              <a:ext uri="{FF2B5EF4-FFF2-40B4-BE49-F238E27FC236}">
                <a16:creationId xmlns:a16="http://schemas.microsoft.com/office/drawing/2014/main" id="{19919DDD-F14D-664E-0351-140E644C9FF7}"/>
              </a:ext>
            </a:extLst>
          </p:cNvPr>
          <p:cNvSpPr txBox="1"/>
          <p:nvPr/>
        </p:nvSpPr>
        <p:spPr>
          <a:xfrm>
            <a:off x="8015985" y="4154344"/>
            <a:ext cx="2047654" cy="7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92500" lnSpcReduction="10000"/>
          </a:bodyPr>
          <a:lstStyle/>
          <a:p>
            <a:pPr marL="42863" indent="14288">
              <a:spcBef>
                <a:spcPts val="360"/>
              </a:spcBef>
            </a:pPr>
            <a:r>
              <a:rPr lang="en-GB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 inundation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863" indent="14288">
              <a:spcBef>
                <a:spcPts val="360"/>
              </a:spcBef>
            </a:pPr>
            <a:r>
              <a:rPr lang="en-GB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837DE-D6D8-53AE-20E8-BAE99AC018B5}"/>
              </a:ext>
            </a:extLst>
          </p:cNvPr>
          <p:cNvSpPr/>
          <p:nvPr/>
        </p:nvSpPr>
        <p:spPr>
          <a:xfrm>
            <a:off x="1508373" y="2208657"/>
            <a:ext cx="2381693" cy="2289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9297E-0D19-E268-92BC-886691A712C1}"/>
              </a:ext>
            </a:extLst>
          </p:cNvPr>
          <p:cNvSpPr txBox="1"/>
          <p:nvPr/>
        </p:nvSpPr>
        <p:spPr>
          <a:xfrm>
            <a:off x="1585792" y="2318133"/>
            <a:ext cx="2137144" cy="203132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Any input seismic source model (e.g. seismic rates or MC or stratified scenario parameters and rates)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1836C3C-98F3-07FC-637D-C72644CD6E2A}"/>
              </a:ext>
            </a:extLst>
          </p:cNvPr>
          <p:cNvSpPr/>
          <p:nvPr/>
        </p:nvSpPr>
        <p:spPr>
          <a:xfrm>
            <a:off x="3928196" y="30259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FF0CA2-FB4C-02A0-6A60-017EF9FA09A1}"/>
              </a:ext>
            </a:extLst>
          </p:cNvPr>
          <p:cNvSpPr/>
          <p:nvPr/>
        </p:nvSpPr>
        <p:spPr>
          <a:xfrm>
            <a:off x="4965027" y="1973941"/>
            <a:ext cx="2381693" cy="26468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D980D-DA2F-831B-A7F8-9CBB15951D32}"/>
              </a:ext>
            </a:extLst>
          </p:cNvPr>
          <p:cNvSpPr txBox="1"/>
          <p:nvPr/>
        </p:nvSpPr>
        <p:spPr>
          <a:xfrm>
            <a:off x="5114532" y="2050653"/>
            <a:ext cx="2137144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GTM PTHA engine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991E2-3EDC-2436-B92F-9C0BF50B6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06" y="2632604"/>
            <a:ext cx="909323" cy="489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E76F90-7412-D496-D771-BD784D34C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177" y="3171690"/>
            <a:ext cx="507444" cy="527838"/>
          </a:xfrm>
          <a:prstGeom prst="rect">
            <a:avLst/>
          </a:prstGeom>
        </p:spPr>
      </p:pic>
      <p:pic>
        <p:nvPicPr>
          <p:cNvPr id="17" name="Google Shape;101;g28b51b19c3b_1_33">
            <a:extLst>
              <a:ext uri="{FF2B5EF4-FFF2-40B4-BE49-F238E27FC236}">
                <a16:creationId xmlns:a16="http://schemas.microsoft.com/office/drawing/2014/main" id="{78CD6FF4-C63A-F048-F07B-DFA12F0739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4450" y="3762423"/>
            <a:ext cx="1131510" cy="7081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315691-B4A3-97E7-9A14-F1E85DEA038B}"/>
              </a:ext>
            </a:extLst>
          </p:cNvPr>
          <p:cNvGrpSpPr/>
          <p:nvPr/>
        </p:nvGrpSpPr>
        <p:grpSpPr>
          <a:xfrm>
            <a:off x="7829266" y="3762423"/>
            <a:ext cx="2464214" cy="1172185"/>
            <a:chOff x="38455262" y="8050305"/>
            <a:chExt cx="10151373" cy="5232917"/>
          </a:xfrm>
        </p:grpSpPr>
        <p:pic>
          <p:nvPicPr>
            <p:cNvPr id="19" name="Google Shape;138;gd2c1be9673_0_56">
              <a:extLst>
                <a:ext uri="{FF2B5EF4-FFF2-40B4-BE49-F238E27FC236}">
                  <a16:creationId xmlns:a16="http://schemas.microsoft.com/office/drawing/2014/main" id="{402E6555-B99A-D225-1042-273556AC2BB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9133" t="8006" r="20660" b="1814"/>
            <a:stretch/>
          </p:blipFill>
          <p:spPr>
            <a:xfrm>
              <a:off x="38455262" y="8050305"/>
              <a:ext cx="10151373" cy="52329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B2895E-1934-4CAF-C49F-6998333D60A0}"/>
                </a:ext>
              </a:extLst>
            </p:cNvPr>
            <p:cNvSpPr/>
            <p:nvPr/>
          </p:nvSpPr>
          <p:spPr>
            <a:xfrm>
              <a:off x="38455262" y="8050305"/>
              <a:ext cx="10151373" cy="5074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F693EB-DFFD-97E4-757D-F515D807E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826" y="2509967"/>
            <a:ext cx="803539" cy="2028163"/>
          </a:xfrm>
          <a:prstGeom prst="rect">
            <a:avLst/>
          </a:prstGeom>
        </p:spPr>
      </p:pic>
      <p:pic>
        <p:nvPicPr>
          <p:cNvPr id="22" name="Google Shape;454;p48">
            <a:extLst>
              <a:ext uri="{FF2B5EF4-FFF2-40B4-BE49-F238E27FC236}">
                <a16:creationId xmlns:a16="http://schemas.microsoft.com/office/drawing/2014/main" id="{987DFF7F-68FA-E616-1DE0-7204A48BCA1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21680" y="1690873"/>
            <a:ext cx="1888086" cy="199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2C11505C-E4A2-F757-A85E-E3A24D7AE16B}"/>
              </a:ext>
            </a:extLst>
          </p:cNvPr>
          <p:cNvSpPr/>
          <p:nvPr/>
        </p:nvSpPr>
        <p:spPr>
          <a:xfrm rot="19591276" flipV="1">
            <a:off x="7412117" y="2356038"/>
            <a:ext cx="978408" cy="2298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AFFACF1-148D-45AE-B6F2-75BEFDF8ECD5}"/>
              </a:ext>
            </a:extLst>
          </p:cNvPr>
          <p:cNvSpPr/>
          <p:nvPr/>
        </p:nvSpPr>
        <p:spPr>
          <a:xfrm rot="2227614" flipV="1">
            <a:off x="7424142" y="3197655"/>
            <a:ext cx="978408" cy="2298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0559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0e1330b5c_0_278"/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Conclusions. PTF is aligned with UN Decade Goals!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2e0e1330b5c_0_278"/>
          <p:cNvSpPr txBox="1"/>
          <p:nvPr/>
        </p:nvSpPr>
        <p:spPr>
          <a:xfrm>
            <a:off x="0" y="1185611"/>
            <a:ext cx="6453069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Uncertainty Quantification/Reduction for tsunami forecasting 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Provide the decision-makers with actionable information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Account for tsunami propagation complexity (not only distance)</a:t>
            </a:r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Avoid hard-thresholds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jumps of the alert levels</a:t>
            </a:r>
          </a:p>
        </p:txBody>
      </p:sp>
      <p:pic>
        <p:nvPicPr>
          <p:cNvPr id="3" name="Google Shape;135;g2e0e1330b5c_0_303">
            <a:extLst>
              <a:ext uri="{FF2B5EF4-FFF2-40B4-BE49-F238E27FC236}">
                <a16:creationId xmlns:a16="http://schemas.microsoft.com/office/drawing/2014/main" id="{2DB64326-8A25-EE9B-9E81-80F2424576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rcRect l="4033" t="2160" r="4902" b="13887"/>
          <a:stretch/>
        </p:blipFill>
        <p:spPr>
          <a:xfrm>
            <a:off x="6393195" y="1203767"/>
            <a:ext cx="5798805" cy="4154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g2e0e1330b5c_0_303">
            <a:extLst>
              <a:ext uri="{FF2B5EF4-FFF2-40B4-BE49-F238E27FC236}">
                <a16:creationId xmlns:a16="http://schemas.microsoft.com/office/drawing/2014/main" id="{A6D2A031-6C19-798C-A39F-AFC5CB4DD2F0}"/>
              </a:ext>
            </a:extLst>
          </p:cNvPr>
          <p:cNvSpPr txBox="1"/>
          <p:nvPr/>
        </p:nvSpPr>
        <p:spPr>
          <a:xfrm>
            <a:off x="8051615" y="5654233"/>
            <a:ext cx="27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Angove et al., 2019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/>
        </p:nvSpPr>
        <p:spPr>
          <a:xfrm>
            <a:off x="2113650" y="923208"/>
            <a:ext cx="79647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ja-JP" altLang="en-US" sz="4000" b="0" i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谢谢</a:t>
            </a: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stefano.lorito@ingv.it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91253"/>
            <a:ext cx="5063750" cy="12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298C3-7FF5-B856-6116-23EC34A2BB44}"/>
              </a:ext>
            </a:extLst>
          </p:cNvPr>
          <p:cNvSpPr txBox="1"/>
          <p:nvPr/>
        </p:nvSpPr>
        <p:spPr>
          <a:xfrm>
            <a:off x="5915625" y="6015306"/>
            <a:ext cx="61722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endParaRPr lang="en-GB" sz="16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877A3-647A-CDEF-9582-247FAC1F4E62}"/>
              </a:ext>
            </a:extLst>
          </p:cNvPr>
          <p:cNvSpPr txBox="1"/>
          <p:nvPr/>
        </p:nvSpPr>
        <p:spPr>
          <a:xfrm>
            <a:off x="6933236" y="6274312"/>
            <a:ext cx="50637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IT" sz="1600" dirty="0"/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15B02D38-E193-73AF-CCBB-320D13DB60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389" y="1120363"/>
            <a:ext cx="772675" cy="13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6;p1">
            <a:extLst>
              <a:ext uri="{FF2B5EF4-FFF2-40B4-BE49-F238E27FC236}">
                <a16:creationId xmlns:a16="http://schemas.microsoft.com/office/drawing/2014/main" id="{6819C204-9A1A-A144-C6BF-9B221C48771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9011" y="4258461"/>
            <a:ext cx="1654175" cy="86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97;p1" descr="Universidad de Málaga">
            <a:extLst>
              <a:ext uri="{FF2B5EF4-FFF2-40B4-BE49-F238E27FC236}">
                <a16:creationId xmlns:a16="http://schemas.microsoft.com/office/drawing/2014/main" id="{CDDF2E6C-128B-2B19-E5F8-C1FE1355D3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0725" y="4350921"/>
            <a:ext cx="857575" cy="73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" descr="CINECA: an introduction | euroCRIS">
            <a:extLst>
              <a:ext uri="{FF2B5EF4-FFF2-40B4-BE49-F238E27FC236}">
                <a16:creationId xmlns:a16="http://schemas.microsoft.com/office/drawing/2014/main" id="{E465ECCF-7893-7959-FBB5-79FEC187095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5787" y="4318619"/>
            <a:ext cx="679222" cy="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9;p1" descr="Università di Napoli Federico II (UNINA) – Eulalia Project">
            <a:extLst>
              <a:ext uri="{FF2B5EF4-FFF2-40B4-BE49-F238E27FC236}">
                <a16:creationId xmlns:a16="http://schemas.microsoft.com/office/drawing/2014/main" id="{5FBEEA44-5C9E-D092-6891-8E21B54341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22465" y="4287902"/>
            <a:ext cx="2070168" cy="7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0;p1">
            <a:extLst>
              <a:ext uri="{FF2B5EF4-FFF2-40B4-BE49-F238E27FC236}">
                <a16:creationId xmlns:a16="http://schemas.microsoft.com/office/drawing/2014/main" id="{27DD2E44-F0B9-356B-72B4-C762DFF9C88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66179" y="4344420"/>
            <a:ext cx="957899" cy="6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0;p29">
            <a:extLst>
              <a:ext uri="{FF2B5EF4-FFF2-40B4-BE49-F238E27FC236}">
                <a16:creationId xmlns:a16="http://schemas.microsoft.com/office/drawing/2014/main" id="{ACC06182-0007-9382-0A5F-2B78F4DEFD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9445" t="26197" r="65748" b="38773"/>
          <a:stretch/>
        </p:blipFill>
        <p:spPr>
          <a:xfrm>
            <a:off x="261839" y="4329792"/>
            <a:ext cx="999113" cy="79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2;p29">
            <a:extLst>
              <a:ext uri="{FF2B5EF4-FFF2-40B4-BE49-F238E27FC236}">
                <a16:creationId xmlns:a16="http://schemas.microsoft.com/office/drawing/2014/main" id="{BBEE352C-A3E4-0710-16C5-B434B24E928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20830" y="4974272"/>
            <a:ext cx="761380" cy="34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3;p29" descr="Risultati immagini per tcs tsunami logo">
            <a:extLst>
              <a:ext uri="{FF2B5EF4-FFF2-40B4-BE49-F238E27FC236}">
                <a16:creationId xmlns:a16="http://schemas.microsoft.com/office/drawing/2014/main" id="{C256CFEF-D6D5-8790-843E-CD0D3CEAB1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3627" y="4310629"/>
            <a:ext cx="552214" cy="55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1CFEACF4-1CAD-17F1-A9E8-22ADA3EDD65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97331" y="4370737"/>
            <a:ext cx="1639995" cy="56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8B66BF0A-2649-C527-06E9-55B788EE27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819" y="2790919"/>
            <a:ext cx="939817" cy="9549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BDD08D-BDE3-BF75-3461-B63DFFB65E3B}"/>
              </a:ext>
            </a:extLst>
          </p:cNvPr>
          <p:cNvSpPr txBox="1"/>
          <p:nvPr/>
        </p:nvSpPr>
        <p:spPr>
          <a:xfrm>
            <a:off x="7114172" y="5628735"/>
            <a:ext cx="4943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9th Joint ICG/PTWS–IUGG/JTC Workshop</a:t>
            </a:r>
          </a:p>
          <a:p>
            <a:r>
              <a:rPr lang="en-US" sz="16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60th Anniversary of the ICG/PTWS – Past and Future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264647-7CD5-DB36-C746-874123112417}"/>
              </a:ext>
            </a:extLst>
          </p:cNvPr>
          <p:cNvSpPr txBox="1"/>
          <p:nvPr/>
        </p:nvSpPr>
        <p:spPr>
          <a:xfrm>
            <a:off x="8056350" y="6257179"/>
            <a:ext cx="3058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Beijing, China, 7 April 2025</a:t>
            </a:r>
            <a:endParaRPr lang="en-IT" sz="16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>
          <a:extLst>
            <a:ext uri="{FF2B5EF4-FFF2-40B4-BE49-F238E27FC236}">
              <a16:creationId xmlns:a16="http://schemas.microsoft.com/office/drawing/2014/main" id="{212892BF-976C-7032-C3E3-6032BE613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0e1330b5c_0_278">
            <a:extLst>
              <a:ext uri="{FF2B5EF4-FFF2-40B4-BE49-F238E27FC236}">
                <a16:creationId xmlns:a16="http://schemas.microsoft.com/office/drawing/2014/main" id="{917C226C-D7F1-371B-866E-45F14C976145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Panel Discussion: Bring it Together – UQ and UR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2e0e1330b5c_0_278">
            <a:extLst>
              <a:ext uri="{FF2B5EF4-FFF2-40B4-BE49-F238E27FC236}">
                <a16:creationId xmlns:a16="http://schemas.microsoft.com/office/drawing/2014/main" id="{68505927-B5DA-2C6E-1485-8F9C24B92E07}"/>
              </a:ext>
            </a:extLst>
          </p:cNvPr>
          <p:cNvSpPr txBox="1"/>
          <p:nvPr/>
        </p:nvSpPr>
        <p:spPr>
          <a:xfrm>
            <a:off x="0" y="1185611"/>
            <a:ext cx="6453069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Uncertainty Quantification (UQ) allows for clear separation of scientific information communication and political decisions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UQ is complementary to Uncertainty Reduction (UR) obtained with instrumental coverage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UR is not always possible and is not possible everywhere to the same extent</a:t>
            </a:r>
          </a:p>
        </p:txBody>
      </p:sp>
      <p:pic>
        <p:nvPicPr>
          <p:cNvPr id="3" name="Google Shape;135;g2e0e1330b5c_0_303">
            <a:extLst>
              <a:ext uri="{FF2B5EF4-FFF2-40B4-BE49-F238E27FC236}">
                <a16:creationId xmlns:a16="http://schemas.microsoft.com/office/drawing/2014/main" id="{D24BEA27-44C0-0E07-62AE-BC516194E5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rcRect l="4033" t="2160" r="4902" b="13887"/>
          <a:stretch/>
        </p:blipFill>
        <p:spPr>
          <a:xfrm>
            <a:off x="6393195" y="1203767"/>
            <a:ext cx="5798805" cy="4154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g2e0e1330b5c_0_303">
            <a:extLst>
              <a:ext uri="{FF2B5EF4-FFF2-40B4-BE49-F238E27FC236}">
                <a16:creationId xmlns:a16="http://schemas.microsoft.com/office/drawing/2014/main" id="{E121DA19-E7FD-302D-3C6D-E4900801C358}"/>
              </a:ext>
            </a:extLst>
          </p:cNvPr>
          <p:cNvSpPr txBox="1"/>
          <p:nvPr/>
        </p:nvSpPr>
        <p:spPr>
          <a:xfrm>
            <a:off x="8051615" y="5654233"/>
            <a:ext cx="27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Angove et al., 2019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97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5FECA9F-CCE8-6B21-0A85-BA67DC2F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1EFC1925-1DA6-44D5-8C58-06D37FF8BD1A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BF97EB-2D71-4AF9-4907-9F08335D1B6E}"/>
              </a:ext>
            </a:extLst>
          </p:cNvPr>
          <p:cNvSpPr txBox="1">
            <a:spLocks/>
          </p:cNvSpPr>
          <p:nvPr/>
        </p:nvSpPr>
        <p:spPr>
          <a:xfrm>
            <a:off x="89879" y="4714116"/>
            <a:ext cx="11299610" cy="153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Alert levels - linked directly to response actions -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be defined based on the desired level of risk reduction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they can be used in operational tsunami early warning or rapid post-event assessments. </a:t>
            </a:r>
          </a:p>
        </p:txBody>
      </p:sp>
      <p:pic>
        <p:nvPicPr>
          <p:cNvPr id="9" name="Google Shape;286;g2e0e1330b5c_0_417">
            <a:extLst>
              <a:ext uri="{FF2B5EF4-FFF2-40B4-BE49-F238E27FC236}">
                <a16:creationId xmlns:a16="http://schemas.microsoft.com/office/drawing/2014/main" id="{7B845490-A40C-F724-1163-7D846EFB9D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190" y="610092"/>
            <a:ext cx="4525557" cy="418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24150D-D434-EBEB-5CEC-3DC09B4D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81" y="1042389"/>
            <a:ext cx="5554419" cy="33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17B1EA6-2D9D-7B0D-2D06-EC9411DB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EA46D9-535C-4EB3-EF49-A53A5CC77AEA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101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near-field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Fig. 2">
            <a:extLst>
              <a:ext uri="{FF2B5EF4-FFF2-40B4-BE49-F238E27FC236}">
                <a16:creationId xmlns:a16="http://schemas.microsoft.com/office/drawing/2014/main" id="{EF9185F3-04D8-DD2F-E0E5-1314DDD6F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45"/>
          <a:stretch/>
        </p:blipFill>
        <p:spPr bwMode="auto">
          <a:xfrm>
            <a:off x="519374" y="1989442"/>
            <a:ext cx="5822151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254C9D87-1367-AC76-4DA6-EF9302B91E2D}"/>
              </a:ext>
            </a:extLst>
          </p:cNvPr>
          <p:cNvSpPr txBox="1"/>
          <p:nvPr/>
        </p:nvSpPr>
        <p:spPr>
          <a:xfrm>
            <a:off x="1508698" y="5328878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Zilio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2;g2e0e1330b5c_0_311">
            <a:extLst>
              <a:ext uri="{FF2B5EF4-FFF2-40B4-BE49-F238E27FC236}">
                <a16:creationId xmlns:a16="http://schemas.microsoft.com/office/drawing/2014/main" id="{C26098ED-293F-9EBD-B3C7-10C4A15A92DE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used: near-field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3D8F4-0693-AB85-D500-4B2DBA2488E2}"/>
              </a:ext>
            </a:extLst>
          </p:cNvPr>
          <p:cNvSpPr txBox="1"/>
          <p:nvPr/>
        </p:nvSpPr>
        <p:spPr>
          <a:xfrm>
            <a:off x="197070" y="825141"/>
            <a:ext cx="6827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The M7.8 and M7.5 </a:t>
            </a:r>
            <a:r>
              <a:rPr lang="en-US" sz="2000" b="1" dirty="0" err="1"/>
              <a:t>Kahramanmaraş</a:t>
            </a:r>
            <a:r>
              <a:rPr lang="en-US" sz="2000" b="1" dirty="0"/>
              <a:t> Earthquake Sequence struck near </a:t>
            </a:r>
            <a:r>
              <a:rPr lang="en-US" sz="2000" b="1" dirty="0" err="1"/>
              <a:t>Nurdağı</a:t>
            </a:r>
            <a:r>
              <a:rPr lang="en-US" sz="2000" b="1" dirty="0"/>
              <a:t>, Turkey (Türkiye) on February 6, 2023</a:t>
            </a:r>
          </a:p>
        </p:txBody>
      </p:sp>
    </p:spTree>
    <p:extLst>
      <p:ext uri="{BB962C8B-B14F-4D97-AF65-F5344CB8AC3E}">
        <p14:creationId xmlns:p14="http://schemas.microsoft.com/office/powerpoint/2010/main" val="131039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DCDD9A7D-6AD1-A25F-83CC-649F0108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2;g2e0e1330b5c_0_311">
            <a:extLst>
              <a:ext uri="{FF2B5EF4-FFF2-40B4-BE49-F238E27FC236}">
                <a16:creationId xmlns:a16="http://schemas.microsoft.com/office/drawing/2014/main" id="{BA9B038E-8412-9620-2CB1-5C787F89A93A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used: near-field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20F4D-5678-79B4-8211-69CF87F3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71" y="673103"/>
            <a:ext cx="7034827" cy="561001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A3ED9B-5D0F-4917-B97B-1D2199C6982A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101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near-field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7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6DC62C9-6E2F-78A3-EBB5-35247BDC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7;g2e0e1330b5c_1_17">
            <a:extLst>
              <a:ext uri="{FF2B5EF4-FFF2-40B4-BE49-F238E27FC236}">
                <a16:creationId xmlns:a16="http://schemas.microsoft.com/office/drawing/2014/main" id="{F7763F29-DDDB-458C-967E-030448A0A8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8324" r="31495"/>
          <a:stretch/>
        </p:blipFill>
        <p:spPr>
          <a:xfrm>
            <a:off x="-21266" y="585016"/>
            <a:ext cx="4635795" cy="2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Fig. 2">
            <a:extLst>
              <a:ext uri="{FF2B5EF4-FFF2-40B4-BE49-F238E27FC236}">
                <a16:creationId xmlns:a16="http://schemas.microsoft.com/office/drawing/2014/main" id="{E8B49AE6-F9AB-1C2A-B6B3-851B124F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45"/>
          <a:stretch/>
        </p:blipFill>
        <p:spPr bwMode="auto">
          <a:xfrm>
            <a:off x="603458" y="3068921"/>
            <a:ext cx="5822151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8E89A-DF3B-9C91-0A1F-9A6FCF8A5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589" y="3429000"/>
            <a:ext cx="4385230" cy="2682082"/>
          </a:xfrm>
          <a:prstGeom prst="rect">
            <a:avLst/>
          </a:prstGeom>
        </p:spPr>
      </p:pic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53BC5682-F576-6A2B-E725-A429A6AEE93A}"/>
              </a:ext>
            </a:extLst>
          </p:cNvPr>
          <p:cNvSpPr txBox="1"/>
          <p:nvPr/>
        </p:nvSpPr>
        <p:spPr>
          <a:xfrm>
            <a:off x="2334488" y="610948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Zilio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77;g2e0e1330b5c_1_17">
            <a:extLst>
              <a:ext uri="{FF2B5EF4-FFF2-40B4-BE49-F238E27FC236}">
                <a16:creationId xmlns:a16="http://schemas.microsoft.com/office/drawing/2014/main" id="{E758CA4F-FC98-6C26-377C-58FBE0F5BA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70104" t="43585" b="15607"/>
          <a:stretch/>
        </p:blipFill>
        <p:spPr>
          <a:xfrm>
            <a:off x="4398478" y="746918"/>
            <a:ext cx="3057782" cy="24892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2;g2e0e1330b5c_0_311">
            <a:extLst>
              <a:ext uri="{FF2B5EF4-FFF2-40B4-BE49-F238E27FC236}">
                <a16:creationId xmlns:a16="http://schemas.microsoft.com/office/drawing/2014/main" id="{D160A55F-1DD3-28EE-47F5-92A9918167EE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used: near-field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4D02C1-95F6-AD7B-C3F0-71F00D531600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101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IT" sz="2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near-field</a:t>
            </a:r>
            <a:r>
              <a:rPr lang="it-IT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it-IT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</a:t>
            </a:r>
            <a:endParaRPr lang="en-I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9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5473695-646C-2447-CF9B-165E4D60E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DDFA1F-B9A8-BA38-0F7F-BF76797172EC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275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near-field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If time allows, and if further data are available, such as  the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moment tensor and tsunami data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they can be assimilated in the PTF to refine the estimate.</a:t>
            </a:r>
          </a:p>
        </p:txBody>
      </p:sp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FA2B2FE0-DC94-3F86-A0FA-8E7301DE1FB7}"/>
              </a:ext>
            </a:extLst>
          </p:cNvPr>
          <p:cNvSpPr txBox="1"/>
          <p:nvPr/>
        </p:nvSpPr>
        <p:spPr>
          <a:xfrm>
            <a:off x="1829991" y="580089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Selva et al., 2021; Cordrie et al., under review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2;g2e0e1330b5c_0_311">
            <a:extLst>
              <a:ext uri="{FF2B5EF4-FFF2-40B4-BE49-F238E27FC236}">
                <a16:creationId xmlns:a16="http://schemas.microsoft.com/office/drawing/2014/main" id="{7B24D57D-F6C8-5FCA-29CF-88A75F9673A2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Experimental: GNSS, Seismic, Tsunami data assimilation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D7AC9-9BF6-06DA-7E02-8D9FD06C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54" y="796450"/>
            <a:ext cx="6219497" cy="49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9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FE86FE7-940C-F8E1-C101-D6A78B31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F98A86-99C3-6437-F561-8FB6D58BB588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275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near-field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If time allows, and if further data are available, such as  the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moment tensor and tsunami data</a:t>
            </a: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they can be assimilated in the PTF to refine the estimate.</a:t>
            </a:r>
          </a:p>
        </p:txBody>
      </p:sp>
      <p:pic>
        <p:nvPicPr>
          <p:cNvPr id="3" name="Google Shape;177;g2e0e1330b5c_1_17">
            <a:extLst>
              <a:ext uri="{FF2B5EF4-FFF2-40B4-BE49-F238E27FC236}">
                <a16:creationId xmlns:a16="http://schemas.microsoft.com/office/drawing/2014/main" id="{22FFFCAE-ED7B-F389-648A-D0C1687444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8324" r="31495"/>
          <a:stretch/>
        </p:blipFill>
        <p:spPr>
          <a:xfrm>
            <a:off x="-21266" y="585016"/>
            <a:ext cx="4635795" cy="2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Fig. 2">
            <a:extLst>
              <a:ext uri="{FF2B5EF4-FFF2-40B4-BE49-F238E27FC236}">
                <a16:creationId xmlns:a16="http://schemas.microsoft.com/office/drawing/2014/main" id="{FA31A20C-2D3A-7F3E-053F-215244D69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45"/>
          <a:stretch/>
        </p:blipFill>
        <p:spPr bwMode="auto">
          <a:xfrm>
            <a:off x="603458" y="3068921"/>
            <a:ext cx="5822151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70E8B-E1E9-FD1D-D86A-91B85DDD3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589" y="3429000"/>
            <a:ext cx="4385230" cy="2682082"/>
          </a:xfrm>
          <a:prstGeom prst="rect">
            <a:avLst/>
          </a:prstGeom>
        </p:spPr>
      </p:pic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BD7ACCEB-5C29-55AE-31E8-CA91C57F160A}"/>
              </a:ext>
            </a:extLst>
          </p:cNvPr>
          <p:cNvSpPr txBox="1"/>
          <p:nvPr/>
        </p:nvSpPr>
        <p:spPr>
          <a:xfrm>
            <a:off x="2334488" y="610948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Zilio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77;g2e0e1330b5c_1_17">
            <a:extLst>
              <a:ext uri="{FF2B5EF4-FFF2-40B4-BE49-F238E27FC236}">
                <a16:creationId xmlns:a16="http://schemas.microsoft.com/office/drawing/2014/main" id="{CB387356-1DAA-4B46-0AC0-C341145F34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70104" t="43585" b="15607"/>
          <a:stretch/>
        </p:blipFill>
        <p:spPr>
          <a:xfrm>
            <a:off x="4398478" y="746918"/>
            <a:ext cx="3057782" cy="24892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2;g2e0e1330b5c_0_311">
            <a:extLst>
              <a:ext uri="{FF2B5EF4-FFF2-40B4-BE49-F238E27FC236}">
                <a16:creationId xmlns:a16="http://schemas.microsoft.com/office/drawing/2014/main" id="{AC640920-4DDE-8295-46EF-E9B6233A412E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Experimental: GNSS, Seismic, Tsunami data assimilation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53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7B37A317-5950-2850-6F80-B9297FCA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2FE096-361A-4D52-86A2-FDEC9CB8B51D}"/>
              </a:ext>
            </a:extLst>
          </p:cNvPr>
          <p:cNvSpPr txBox="1">
            <a:spLocks/>
          </p:cNvSpPr>
          <p:nvPr/>
        </p:nvSpPr>
        <p:spPr>
          <a:xfrm>
            <a:off x="176936" y="4563539"/>
            <a:ext cx="11710264" cy="140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Real-time identification of earthquake features such as radiated energy, duration and dominant period, PGA vs PGD, P-wave coda, etc., may also help </a:t>
            </a:r>
            <a:r>
              <a:rPr lang="en-IT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reducing the uncertainty (e.g. tsunami earthquakes)</a:t>
            </a:r>
          </a:p>
        </p:txBody>
      </p:sp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E789DF62-B2EA-E3AE-9362-42C3B0DD14C5}"/>
              </a:ext>
            </a:extLst>
          </p:cNvPr>
          <p:cNvSpPr txBox="1"/>
          <p:nvPr/>
        </p:nvSpPr>
        <p:spPr>
          <a:xfrm>
            <a:off x="304257" y="4098175"/>
            <a:ext cx="760816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Newman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1998; Lomax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Michelini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2011; Sahakian et al., 2019; Lay et al., 2019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7E759-3D79-EBE5-4684-C0D383BB0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36" y="696885"/>
            <a:ext cx="6686852" cy="3373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11A2C-C7AB-9698-BB36-D73493C3D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192" y="599288"/>
            <a:ext cx="4759008" cy="3240902"/>
          </a:xfrm>
          <a:prstGeom prst="rect">
            <a:avLst/>
          </a:prstGeom>
        </p:spPr>
      </p:pic>
      <p:sp>
        <p:nvSpPr>
          <p:cNvPr id="5" name="Google Shape;142;g2e0e1330b5c_0_311">
            <a:extLst>
              <a:ext uri="{FF2B5EF4-FFF2-40B4-BE49-F238E27FC236}">
                <a16:creationId xmlns:a16="http://schemas.microsoft.com/office/drawing/2014/main" id="{752946C0-9D2B-DEF4-D7EF-926E17842078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Experimental: GNSS, Seismic, Tsunami data assimilation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64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10789</TotalTime>
  <Words>1321</Words>
  <Application>Microsoft Macintosh PowerPoint</Application>
  <PresentationFormat>Widescreen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Source Sans Pro</vt:lpstr>
      <vt:lpstr>Aptos</vt:lpstr>
      <vt:lpstr>Arial</vt:lpstr>
      <vt:lpstr>Calibri</vt:lpstr>
      <vt:lpstr>Aptos SemiBold</vt:lpstr>
      <vt:lpstr>Tema di Office</vt:lpstr>
      <vt:lpstr>Probabilistic Tsunami Forecasting (PTF)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Utente di Microsoft Office</dc:creator>
  <cp:lastModifiedBy>Stefano Lorito</cp:lastModifiedBy>
  <cp:revision>98</cp:revision>
  <dcterms:created xsi:type="dcterms:W3CDTF">2018-12-06T08:46:58Z</dcterms:created>
  <dcterms:modified xsi:type="dcterms:W3CDTF">2025-04-06T11:56:47Z</dcterms:modified>
</cp:coreProperties>
</file>